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27"/>
  </p:notesMasterIdLst>
  <p:handoutMasterIdLst>
    <p:handoutMasterId r:id="rId28"/>
  </p:handoutMasterIdLst>
  <p:sldIdLst>
    <p:sldId id="789" r:id="rId2"/>
    <p:sldId id="972" r:id="rId3"/>
    <p:sldId id="977" r:id="rId4"/>
    <p:sldId id="978" r:id="rId5"/>
    <p:sldId id="973" r:id="rId6"/>
    <p:sldId id="979" r:id="rId7"/>
    <p:sldId id="980" r:id="rId8"/>
    <p:sldId id="981" r:id="rId9"/>
    <p:sldId id="982" r:id="rId10"/>
    <p:sldId id="983" r:id="rId11"/>
    <p:sldId id="984" r:id="rId12"/>
    <p:sldId id="994" r:id="rId13"/>
    <p:sldId id="999" r:id="rId14"/>
    <p:sldId id="1000" r:id="rId15"/>
    <p:sldId id="998" r:id="rId16"/>
    <p:sldId id="985" r:id="rId17"/>
    <p:sldId id="986" r:id="rId18"/>
    <p:sldId id="987" r:id="rId19"/>
    <p:sldId id="988" r:id="rId20"/>
    <p:sldId id="989" r:id="rId21"/>
    <p:sldId id="990" r:id="rId22"/>
    <p:sldId id="991" r:id="rId23"/>
    <p:sldId id="992" r:id="rId24"/>
    <p:sldId id="993" r:id="rId25"/>
    <p:sldId id="995" r:id="rId26"/>
  </p:sldIdLst>
  <p:sldSz cx="9144000" cy="6858000" type="screen4x3"/>
  <p:notesSz cx="7315200" cy="9601200"/>
  <p:custDataLst>
    <p:tags r:id="rId29"/>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00"/>
    <a:srgbClr val="390000"/>
    <a:srgbClr val="CC0000"/>
    <a:srgbClr val="FF0000"/>
    <a:srgbClr val="FFFFCC"/>
    <a:srgbClr val="000066"/>
    <a:srgbClr val="9999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87903" autoAdjust="0"/>
  </p:normalViewPr>
  <p:slideViewPr>
    <p:cSldViewPr>
      <p:cViewPr>
        <p:scale>
          <a:sx n="90" d="100"/>
          <a:sy n="90" d="100"/>
        </p:scale>
        <p:origin x="-1452" y="-288"/>
      </p:cViewPr>
      <p:guideLst>
        <p:guide orient="horz" pos="2160"/>
        <p:guide pos="3600"/>
      </p:guideLst>
    </p:cSldViewPr>
  </p:slideViewPr>
  <p:outlineViewPr>
    <p:cViewPr>
      <p:scale>
        <a:sx n="33" d="100"/>
        <a:sy n="33" d="100"/>
      </p:scale>
      <p:origin x="0" y="2192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2870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870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2870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DA11A76-E010-E64A-9721-C3A22C2AE169}" type="slidenum">
              <a:rPr lang="en-US"/>
              <a:pPr>
                <a:defRPr/>
              </a:pPr>
              <a:t>‹#›</a:t>
            </a:fld>
            <a:endParaRPr lang="en-US"/>
          </a:p>
        </p:txBody>
      </p:sp>
    </p:spTree>
    <p:extLst>
      <p:ext uri="{BB962C8B-B14F-4D97-AF65-F5344CB8AC3E}">
        <p14:creationId xmlns:p14="http://schemas.microsoft.com/office/powerpoint/2010/main" val="1950917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7171"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717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498B7675-986A-4C4B-ADA0-FFB57BC6EEDE}" type="slidenum">
              <a:rPr lang="en-US"/>
              <a:pPr>
                <a:defRPr/>
              </a:pPr>
              <a:t>‹#›</a:t>
            </a:fld>
            <a:endParaRPr lang="en-US"/>
          </a:p>
        </p:txBody>
      </p:sp>
    </p:spTree>
    <p:extLst>
      <p:ext uri="{BB962C8B-B14F-4D97-AF65-F5344CB8AC3E}">
        <p14:creationId xmlns:p14="http://schemas.microsoft.com/office/powerpoint/2010/main" val="3134009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FAE6F02-F76E-7644-8FFB-71A03D022527}"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b="1" baseline="0" dirty="0" smtClean="0"/>
          </a:p>
          <a:p>
            <a:r>
              <a:rPr lang="en-US" baseline="0" dirty="0" smtClean="0"/>
              <a:t> </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Q5: </a:t>
            </a:r>
            <a:r>
              <a:rPr lang="en-US" sz="1200" kern="1200" dirty="0" smtClean="0">
                <a:solidFill>
                  <a:schemeClr val="tx1"/>
                </a:solidFill>
                <a:effectLst/>
                <a:latin typeface="Arial" charset="0"/>
                <a:ea typeface="ＭＳ Ｐゴシック" charset="-128"/>
                <a:cs typeface="ＭＳ Ｐゴシック" charset="-128"/>
              </a:rPr>
              <a:t>What is needed to account for all the dependencies between cognizant software artifacts when there are changes made to industry scale systems ?  </a:t>
            </a:r>
            <a:endParaRPr lang="en-US" b="1" dirty="0" smtClean="0"/>
          </a:p>
          <a:p>
            <a:r>
              <a:rPr lang="en-US" b="1" dirty="0" smtClean="0"/>
              <a:t>Traceability</a:t>
            </a:r>
            <a:r>
              <a:rPr lang="en-US" baseline="0" dirty="0" smtClean="0"/>
              <a:t> between code, apps, design, and data.</a:t>
            </a:r>
            <a:endParaRPr lang="en-US" dirty="0" smtClean="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Arial" charset="0"/>
                <a:ea typeface="ＭＳ Ｐゴシック" charset="-128"/>
                <a:cs typeface="ＭＳ Ｐゴシック" charset="-128"/>
              </a:rPr>
              <a:t>Q6</a:t>
            </a:r>
            <a:r>
              <a:rPr lang="en-US" sz="1200" kern="1200" dirty="0" smtClean="0">
                <a:solidFill>
                  <a:schemeClr val="tx1"/>
                </a:solidFill>
                <a:effectLst/>
                <a:latin typeface="Arial" charset="0"/>
                <a:ea typeface="ＭＳ Ｐゴシック" charset="-128"/>
                <a:cs typeface="ＭＳ Ｐゴシック" charset="-128"/>
              </a:rPr>
              <a:t>: How do we manage changes in the baselines ? </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17</a:t>
            </a:fld>
            <a:endParaRPr lang="en-US"/>
          </a:p>
        </p:txBody>
      </p:sp>
    </p:spTree>
    <p:extLst>
      <p:ext uri="{BB962C8B-B14F-4D97-AF65-F5344CB8AC3E}">
        <p14:creationId xmlns:p14="http://schemas.microsoft.com/office/powerpoint/2010/main" val="2605044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complexity of the change management process varies with the project. Small projects can perform change requests informally and fast while complex projects require detailed change request forms and the official approval by one more managers.</a:t>
            </a:r>
          </a:p>
          <a:p>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18</a:t>
            </a:fld>
            <a:endParaRPr lang="en-US"/>
          </a:p>
        </p:txBody>
      </p:sp>
    </p:spTree>
    <p:extLst>
      <p:ext uri="{BB962C8B-B14F-4D97-AF65-F5344CB8AC3E}">
        <p14:creationId xmlns:p14="http://schemas.microsoft.com/office/powerpoint/2010/main" val="3918365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1257300" y="720725"/>
            <a:ext cx="4800600" cy="3600450"/>
          </a:xfrm>
          <a:ln cap="flat"/>
          <a:extLst>
            <a:ext uri="{FAA26D3D-D897-4be2-8F04-BA451C77F1D7}">
              <ma14:placeholderFlag xmlns="" xmlns:ma14="http://schemas.microsoft.com/office/mac/drawingml/2011/main" val="1"/>
            </a:ext>
          </a:extLst>
        </p:spPr>
      </p:sp>
      <p:sp>
        <p:nvSpPr>
          <p:cNvPr id="173059" name="Rectangle 3"/>
          <p:cNvSpPr>
            <a:spLocks noGrp="1" noChangeArrowheads="1"/>
          </p:cNvSpPr>
          <p:nvPr>
            <p:ph type="body" idx="1"/>
          </p:nvPr>
        </p:nvSpPr>
        <p:spPr>
          <a:xfrm>
            <a:off x="975753" y="4560175"/>
            <a:ext cx="5363695" cy="4320878"/>
          </a:xfrm>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b="1" kern="1200" dirty="0" smtClean="0">
                <a:solidFill>
                  <a:schemeClr val="tx1"/>
                </a:solidFill>
                <a:effectLst/>
                <a:latin typeface="Arial" charset="0"/>
                <a:ea typeface="ＭＳ Ｐゴシック" charset="-128"/>
                <a:cs typeface="ＭＳ Ｐゴシック" charset="-128"/>
              </a:rPr>
              <a:t>Q7</a:t>
            </a:r>
            <a:r>
              <a:rPr lang="de-DE" sz="1200" kern="1200" dirty="0" smtClean="0">
                <a:solidFill>
                  <a:schemeClr val="tx1"/>
                </a:solidFill>
                <a:effectLst/>
                <a:latin typeface="Arial" charset="0"/>
                <a:ea typeface="ＭＳ Ｐゴシック" charset="-128"/>
                <a:cs typeface="ＭＳ Ｐゴシック" charset="-128"/>
              </a:rPr>
              <a:t>: </a:t>
            </a:r>
            <a:r>
              <a:rPr lang="de-DE" sz="1200" kern="1200" dirty="0" err="1" smtClean="0">
                <a:solidFill>
                  <a:schemeClr val="tx1"/>
                </a:solidFill>
                <a:effectLst/>
                <a:latin typeface="Arial" charset="0"/>
                <a:ea typeface="ＭＳ Ｐゴシック" charset="-128"/>
                <a:cs typeface="ＭＳ Ｐゴシック" charset="-128"/>
              </a:rPr>
              <a:t>What</a:t>
            </a:r>
            <a:r>
              <a:rPr lang="de-DE" sz="1200" kern="1200" dirty="0" smtClean="0">
                <a:solidFill>
                  <a:schemeClr val="tx1"/>
                </a:solidFill>
                <a:effectLst/>
                <a:latin typeface="Arial" charset="0"/>
                <a:ea typeface="ＭＳ Ｐゴシック" charset="-128"/>
                <a:cs typeface="ＭＳ Ｐゴシック" charset="-128"/>
              </a:rPr>
              <a:t> </a:t>
            </a:r>
            <a:r>
              <a:rPr lang="de-DE" sz="1200" kern="1200" dirty="0" err="1" smtClean="0">
                <a:solidFill>
                  <a:schemeClr val="tx1"/>
                </a:solidFill>
                <a:effectLst/>
                <a:latin typeface="Arial" charset="0"/>
                <a:ea typeface="ＭＳ Ｐゴシック" charset="-128"/>
                <a:cs typeface="ＭＳ Ｐゴシック" charset="-128"/>
              </a:rPr>
              <a:t>is</a:t>
            </a:r>
            <a:r>
              <a:rPr lang="de-DE" sz="1200" kern="1200" dirty="0" smtClean="0">
                <a:solidFill>
                  <a:schemeClr val="tx1"/>
                </a:solidFill>
                <a:effectLst/>
                <a:latin typeface="Arial" charset="0"/>
                <a:ea typeface="ＭＳ Ｐゴシック" charset="-128"/>
                <a:cs typeface="ＭＳ Ｐゴシック" charset="-128"/>
              </a:rPr>
              <a:t> </a:t>
            </a:r>
            <a:r>
              <a:rPr lang="de-DE" sz="1200" kern="1200" dirty="0" err="1" smtClean="0">
                <a:solidFill>
                  <a:schemeClr val="tx1"/>
                </a:solidFill>
                <a:effectLst/>
                <a:latin typeface="Arial" charset="0"/>
                <a:ea typeface="ＭＳ Ｐゴシック" charset="-128"/>
                <a:cs typeface="ＭＳ Ｐゴシック" charset="-128"/>
              </a:rPr>
              <a:t>the</a:t>
            </a:r>
            <a:r>
              <a:rPr lang="de-DE" sz="1200" kern="1200" dirty="0" smtClean="0">
                <a:solidFill>
                  <a:schemeClr val="tx1"/>
                </a:solidFill>
                <a:effectLst/>
                <a:latin typeface="Arial" charset="0"/>
                <a:ea typeface="ＭＳ Ｐゴシック" charset="-128"/>
                <a:cs typeface="ＭＳ Ｐゴシック" charset="-128"/>
              </a:rPr>
              <a:t> </a:t>
            </a:r>
            <a:r>
              <a:rPr lang="de-DE" sz="1200" kern="1200" dirty="0" err="1" smtClean="0">
                <a:solidFill>
                  <a:schemeClr val="tx1"/>
                </a:solidFill>
                <a:effectLst/>
                <a:latin typeface="Arial" charset="0"/>
                <a:ea typeface="ＭＳ Ｐゴシック" charset="-128"/>
                <a:cs typeface="ＭＳ Ｐゴシック" charset="-128"/>
              </a:rPr>
              <a:t>difference</a:t>
            </a:r>
            <a:r>
              <a:rPr lang="de-DE" sz="1200" kern="1200" dirty="0" smtClean="0">
                <a:solidFill>
                  <a:schemeClr val="tx1"/>
                </a:solidFill>
                <a:effectLst/>
                <a:latin typeface="Arial" charset="0"/>
                <a:ea typeface="ＭＳ Ｐゴシック" charset="-128"/>
                <a:cs typeface="ＭＳ Ｐゴシック" charset="-128"/>
              </a:rPr>
              <a:t> </a:t>
            </a:r>
            <a:r>
              <a:rPr lang="de-DE" sz="1200" kern="1200" dirty="0" err="1" smtClean="0">
                <a:solidFill>
                  <a:schemeClr val="tx1"/>
                </a:solidFill>
                <a:effectLst/>
                <a:latin typeface="Arial" charset="0"/>
                <a:ea typeface="ＭＳ Ｐゴシック" charset="-128"/>
                <a:cs typeface="ＭＳ Ｐゴシック" charset="-128"/>
              </a:rPr>
              <a:t>between</a:t>
            </a:r>
            <a:r>
              <a:rPr lang="de-DE" sz="1200" kern="1200" dirty="0" smtClean="0">
                <a:solidFill>
                  <a:schemeClr val="tx1"/>
                </a:solidFill>
                <a:effectLst/>
                <a:latin typeface="Arial" charset="0"/>
                <a:ea typeface="ＭＳ Ｐゴシック" charset="-128"/>
                <a:cs typeface="ＭＳ Ｐゴシック" charset="-128"/>
              </a:rPr>
              <a:t> </a:t>
            </a:r>
            <a:r>
              <a:rPr lang="de-DE" sz="1200" kern="1200" dirty="0" err="1" smtClean="0">
                <a:solidFill>
                  <a:schemeClr val="tx1"/>
                </a:solidFill>
                <a:effectLst/>
                <a:latin typeface="Arial" charset="0"/>
                <a:ea typeface="ＭＳ Ｐゴシック" charset="-128"/>
                <a:cs typeface="ＭＳ Ｐゴシック" charset="-128"/>
              </a:rPr>
              <a:t>promotion</a:t>
            </a:r>
            <a:r>
              <a:rPr lang="de-DE" sz="1200" kern="1200" dirty="0" smtClean="0">
                <a:solidFill>
                  <a:schemeClr val="tx1"/>
                </a:solidFill>
                <a:effectLst/>
                <a:latin typeface="Arial" charset="0"/>
                <a:ea typeface="ＭＳ Ｐゴシック" charset="-128"/>
                <a:cs typeface="ＭＳ Ｐゴシック" charset="-128"/>
              </a:rPr>
              <a:t> </a:t>
            </a:r>
            <a:r>
              <a:rPr lang="de-DE" sz="1200" kern="1200" dirty="0" err="1" smtClean="0">
                <a:solidFill>
                  <a:schemeClr val="tx1"/>
                </a:solidFill>
                <a:effectLst/>
                <a:latin typeface="Arial" charset="0"/>
                <a:ea typeface="ＭＳ Ｐゴシック" charset="-128"/>
                <a:cs typeface="ＭＳ Ｐゴシック" charset="-128"/>
              </a:rPr>
              <a:t>policy</a:t>
            </a:r>
            <a:r>
              <a:rPr lang="de-DE" sz="1200" kern="1200" dirty="0" smtClean="0">
                <a:solidFill>
                  <a:schemeClr val="tx1"/>
                </a:solidFill>
                <a:effectLst/>
                <a:latin typeface="Arial" charset="0"/>
                <a:ea typeface="ＭＳ Ｐゴシック" charset="-128"/>
                <a:cs typeface="ＭＳ Ｐゴシック" charset="-128"/>
              </a:rPr>
              <a:t> </a:t>
            </a:r>
            <a:r>
              <a:rPr lang="de-DE" sz="1200" kern="1200" dirty="0" err="1" smtClean="0">
                <a:solidFill>
                  <a:schemeClr val="tx1"/>
                </a:solidFill>
                <a:effectLst/>
                <a:latin typeface="Arial" charset="0"/>
                <a:ea typeface="ＭＳ Ｐゴシック" charset="-128"/>
                <a:cs typeface="ＭＳ Ｐゴシック" charset="-128"/>
              </a:rPr>
              <a:t>and</a:t>
            </a:r>
            <a:r>
              <a:rPr lang="de-DE" sz="1200" kern="1200" dirty="0" smtClean="0">
                <a:solidFill>
                  <a:schemeClr val="tx1"/>
                </a:solidFill>
                <a:effectLst/>
                <a:latin typeface="Arial" charset="0"/>
                <a:ea typeface="ＭＳ Ｐゴシック" charset="-128"/>
                <a:cs typeface="ＭＳ Ｐゴシック" charset="-128"/>
              </a:rPr>
              <a:t> </a:t>
            </a:r>
            <a:r>
              <a:rPr lang="de-DE" sz="1200" kern="1200" dirty="0" err="1" smtClean="0">
                <a:solidFill>
                  <a:schemeClr val="tx1"/>
                </a:solidFill>
                <a:effectLst/>
                <a:latin typeface="Arial" charset="0"/>
                <a:ea typeface="ＭＳ Ｐゴシック" charset="-128"/>
                <a:cs typeface="ＭＳ Ｐゴシック" charset="-128"/>
              </a:rPr>
              <a:t>release</a:t>
            </a:r>
            <a:r>
              <a:rPr lang="de-DE" sz="1200" kern="1200" dirty="0" smtClean="0">
                <a:solidFill>
                  <a:schemeClr val="tx1"/>
                </a:solidFill>
                <a:effectLst/>
                <a:latin typeface="Arial" charset="0"/>
                <a:ea typeface="ＭＳ Ｐゴシック" charset="-128"/>
                <a:cs typeface="ＭＳ Ｐゴシック" charset="-128"/>
              </a:rPr>
              <a:t> </a:t>
            </a:r>
            <a:r>
              <a:rPr lang="de-DE" sz="1200" kern="1200" dirty="0" err="1" smtClean="0">
                <a:solidFill>
                  <a:schemeClr val="tx1"/>
                </a:solidFill>
                <a:effectLst/>
                <a:latin typeface="Arial" charset="0"/>
                <a:ea typeface="ＭＳ Ｐゴシック" charset="-128"/>
                <a:cs typeface="ＭＳ Ｐゴシック" charset="-128"/>
              </a:rPr>
              <a:t>policy</a:t>
            </a:r>
            <a:r>
              <a:rPr lang="de-DE" sz="1200" kern="1200" dirty="0" smtClean="0">
                <a:solidFill>
                  <a:schemeClr val="tx1"/>
                </a:solidFill>
                <a:effectLst/>
                <a:latin typeface="Arial" charset="0"/>
                <a:ea typeface="ＭＳ Ｐゴシック" charset="-128"/>
                <a:cs typeface="ＭＳ Ｐゴシック" charset="-128"/>
              </a:rPr>
              <a:t> </a:t>
            </a:r>
            <a:r>
              <a:rPr lang="de-DE" sz="1200" kern="1200" dirty="0" err="1" smtClean="0">
                <a:solidFill>
                  <a:schemeClr val="tx1"/>
                </a:solidFill>
                <a:effectLst/>
                <a:latin typeface="Arial" charset="0"/>
                <a:ea typeface="ＭＳ Ｐゴシック" charset="-128"/>
                <a:cs typeface="ＭＳ Ｐゴシック" charset="-128"/>
              </a:rPr>
              <a:t>when</a:t>
            </a:r>
            <a:r>
              <a:rPr lang="de-DE" sz="1200" kern="1200" dirty="0" smtClean="0">
                <a:solidFill>
                  <a:schemeClr val="tx1"/>
                </a:solidFill>
                <a:effectLst/>
                <a:latin typeface="Arial" charset="0"/>
                <a:ea typeface="ＭＳ Ｐゴシック" charset="-128"/>
                <a:cs typeface="ＭＳ Ｐゴシック" charset="-128"/>
              </a:rPr>
              <a:t> </a:t>
            </a:r>
            <a:r>
              <a:rPr lang="de-DE" sz="1200" kern="1200" dirty="0" err="1" smtClean="0">
                <a:solidFill>
                  <a:schemeClr val="tx1"/>
                </a:solidFill>
                <a:effectLst/>
                <a:latin typeface="Arial" charset="0"/>
                <a:ea typeface="ＭＳ Ｐゴシック" charset="-128"/>
                <a:cs typeface="ＭＳ Ｐゴシック" charset="-128"/>
              </a:rPr>
              <a:t>controlling</a:t>
            </a:r>
            <a:r>
              <a:rPr lang="de-DE" sz="1200" kern="1200" dirty="0" smtClean="0">
                <a:solidFill>
                  <a:schemeClr val="tx1"/>
                </a:solidFill>
                <a:effectLst/>
                <a:latin typeface="Arial" charset="0"/>
                <a:ea typeface="ＭＳ Ｐゴシック" charset="-128"/>
                <a:cs typeface="ＭＳ Ｐゴシック" charset="-128"/>
              </a:rPr>
              <a:t> </a:t>
            </a:r>
            <a:r>
              <a:rPr lang="de-DE" sz="1200" kern="1200" dirty="0" err="1" smtClean="0">
                <a:solidFill>
                  <a:schemeClr val="tx1"/>
                </a:solidFill>
                <a:effectLst/>
                <a:latin typeface="Arial" charset="0"/>
                <a:ea typeface="ＭＳ Ｐゴシック" charset="-128"/>
                <a:cs typeface="ＭＳ Ｐゴシック" charset="-128"/>
              </a:rPr>
              <a:t>change</a:t>
            </a:r>
            <a:r>
              <a:rPr lang="de-DE" sz="1200" kern="1200" dirty="0" smtClean="0">
                <a:solidFill>
                  <a:schemeClr val="tx1"/>
                </a:solidFill>
                <a:effectLst/>
                <a:latin typeface="Arial" charset="0"/>
                <a:ea typeface="ＭＳ Ｐゴシック" charset="-128"/>
                <a:cs typeface="ＭＳ Ｐゴシック" charset="-128"/>
              </a:rPr>
              <a:t> in </a:t>
            </a:r>
            <a:r>
              <a:rPr lang="de-DE" sz="1200" kern="1200" dirty="0" err="1" smtClean="0">
                <a:solidFill>
                  <a:schemeClr val="tx1"/>
                </a:solidFill>
                <a:effectLst/>
                <a:latin typeface="Arial" charset="0"/>
                <a:ea typeface="ＭＳ Ｐゴシック" charset="-128"/>
                <a:cs typeface="ＭＳ Ｐゴシック" charset="-128"/>
              </a:rPr>
              <a:t>software</a:t>
            </a:r>
            <a:r>
              <a:rPr lang="en-US" sz="1200" kern="1200" dirty="0" smtClean="0">
                <a:solidFill>
                  <a:schemeClr val="tx1"/>
                </a:solidFill>
                <a:effectLst/>
                <a:latin typeface="Arial" charset="0"/>
                <a:ea typeface="ＭＳ Ｐゴシック" charset="-128"/>
                <a:cs typeface="ＭＳ Ｐゴシック" charset="-128"/>
              </a:rPr>
              <a:t> </a:t>
            </a:r>
            <a:r>
              <a:rPr lang="de-DE" sz="1200" kern="1200" dirty="0" smtClean="0">
                <a:solidFill>
                  <a:schemeClr val="tx1"/>
                </a:solidFill>
                <a:effectLst/>
                <a:latin typeface="Arial" charset="0"/>
                <a:ea typeface="ＭＳ Ｐゴシック" charset="-128"/>
                <a:cs typeface="ＭＳ Ｐゴシック" charset="-128"/>
              </a:rPr>
              <a:t>? </a:t>
            </a:r>
            <a:endParaRPr lang="en-US" sz="1200" kern="1200" dirty="0" smtClean="0">
              <a:solidFill>
                <a:schemeClr val="tx1"/>
              </a:solidFill>
              <a:effectLst/>
              <a:latin typeface="Arial" charset="0"/>
              <a:ea typeface="ＭＳ Ｐゴシック" charset="-128"/>
              <a:cs typeface="ＭＳ Ｐゴシック" charset="-128"/>
            </a:endParaRPr>
          </a:p>
          <a:p>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ＭＳ Ｐゴシック" charset="-128"/>
                <a:cs typeface="ＭＳ Ｐゴシック" charset="-128"/>
              </a:rPr>
              <a:t>Q8:</a:t>
            </a:r>
            <a:r>
              <a:rPr lang="en-US" sz="1200" kern="1200" baseline="0" dirty="0" smtClean="0">
                <a:solidFill>
                  <a:schemeClr val="tx1"/>
                </a:solidFill>
                <a:effectLst/>
                <a:latin typeface="Arial" charset="0"/>
                <a:ea typeface="ＭＳ Ｐゴシック" charset="-128"/>
                <a:cs typeface="ＭＳ Ｐゴシック" charset="-128"/>
              </a:rPr>
              <a:t> </a:t>
            </a:r>
            <a:r>
              <a:rPr lang="en-US" sz="1200" kern="1200" dirty="0" smtClean="0">
                <a:solidFill>
                  <a:schemeClr val="tx1"/>
                </a:solidFill>
                <a:effectLst/>
                <a:latin typeface="Arial" charset="0"/>
                <a:ea typeface="ＭＳ Ｐゴシック" charset="-128"/>
                <a:cs typeface="ＭＳ Ｐゴシック" charset="-128"/>
              </a:rPr>
              <a:t>What is the difference between a version of software and a revision ?  </a:t>
            </a:r>
            <a:endParaRPr lang="en-US" sz="120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22</a:t>
            </a:fld>
            <a:endParaRPr lang="en-US"/>
          </a:p>
        </p:txBody>
      </p:sp>
    </p:spTree>
    <p:extLst>
      <p:ext uri="{BB962C8B-B14F-4D97-AF65-F5344CB8AC3E}">
        <p14:creationId xmlns:p14="http://schemas.microsoft.com/office/powerpoint/2010/main" val="25108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body" idx="1"/>
          </p:nvPr>
        </p:nvSpPr>
        <p:spPr>
          <a:xfrm>
            <a:off x="975753" y="4562433"/>
            <a:ext cx="5363695" cy="4045462"/>
          </a:xfrm>
          <a:ln/>
        </p:spPr>
        <p:txBody>
          <a:bodyPr lIns="90488" rIns="90488"/>
          <a:lstStyle/>
          <a:p>
            <a:endParaRPr lang="de-DE"/>
          </a:p>
        </p:txBody>
      </p:sp>
      <p:sp>
        <p:nvSpPr>
          <p:cNvPr id="200707" name="Rectangle 3"/>
          <p:cNvSpPr>
            <a:spLocks noGrp="1" noRot="1" noChangeAspect="1" noChangeArrowheads="1" noTextEdit="1"/>
          </p:cNvSpPr>
          <p:nvPr>
            <p:ph type="sldImg"/>
          </p:nvPr>
        </p:nvSpPr>
        <p:spPr>
          <a:xfrm>
            <a:off x="1831975" y="819150"/>
            <a:ext cx="3625850" cy="2720975"/>
          </a:xfrm>
          <a:ln cap="flat"/>
          <a:extLst>
            <a:ext uri="{FAA26D3D-D897-4be2-8F04-BA451C77F1D7}">
              <ma14:placeholderFlag xmlns="" xmlns:ma14="http://schemas.microsoft.com/office/mac/drawingml/2011/main" val="1"/>
            </a:ext>
          </a:extLs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(SCMP, IEEE 828-1990)</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24</a:t>
            </a:fld>
            <a:endParaRPr lang="en-US"/>
          </a:p>
        </p:txBody>
      </p:sp>
    </p:spTree>
    <p:extLst>
      <p:ext uri="{BB962C8B-B14F-4D97-AF65-F5344CB8AC3E}">
        <p14:creationId xmlns:p14="http://schemas.microsoft.com/office/powerpoint/2010/main" val="2235971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2</a:t>
            </a:fld>
            <a:endParaRPr lang="en-US"/>
          </a:p>
        </p:txBody>
      </p:sp>
    </p:spTree>
    <p:extLst>
      <p:ext uri="{BB962C8B-B14F-4D97-AF65-F5344CB8AC3E}">
        <p14:creationId xmlns:p14="http://schemas.microsoft.com/office/powerpoint/2010/main" val="2083825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Q1</a:t>
            </a:r>
            <a:r>
              <a:rPr lang="en-US" dirty="0" smtClean="0"/>
              <a:t>: Why do you suppose that software is so much harder to build as it gets older and bigger? </a:t>
            </a:r>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Q2</a:t>
            </a:r>
            <a:r>
              <a:rPr lang="en-US" dirty="0" smtClean="0"/>
              <a:t>: What</a:t>
            </a:r>
            <a:r>
              <a:rPr lang="en-US" baseline="0" dirty="0" smtClean="0"/>
              <a:t> are the three key dimensions of change addressed in Software Configuration Management? </a:t>
            </a:r>
            <a:endParaRPr lang="en-US" dirty="0" smtClean="0"/>
          </a:p>
          <a:p>
            <a:endParaRPr lang="en-US" dirty="0" smtClean="0"/>
          </a:p>
          <a:p>
            <a:r>
              <a:rPr lang="en-US" b="1" dirty="0" smtClean="0"/>
              <a:t>Most of you have been exposed to Source [code] Configuration</a:t>
            </a:r>
            <a:r>
              <a:rPr lang="en-US" b="1" baseline="0" dirty="0" smtClean="0"/>
              <a:t> Management… </a:t>
            </a:r>
          </a:p>
          <a:p>
            <a:r>
              <a:rPr lang="en-US" b="1" baseline="0" dirty="0" smtClean="0"/>
              <a:t>Software configuration management goes further to deal with the larger problems of software change</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4</a:t>
            </a:fld>
            <a:endParaRPr lang="en-US"/>
          </a:p>
        </p:txBody>
      </p:sp>
    </p:spTree>
    <p:extLst>
      <p:ext uri="{BB962C8B-B14F-4D97-AF65-F5344CB8AC3E}">
        <p14:creationId xmlns:p14="http://schemas.microsoft.com/office/powerpoint/2010/main" val="999229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of you have been exposed to Source [code] Configuration</a:t>
            </a:r>
            <a:r>
              <a:rPr lang="en-US" baseline="0" dirty="0" smtClean="0"/>
              <a:t> Management… </a:t>
            </a:r>
          </a:p>
          <a:p>
            <a:r>
              <a:rPr lang="en-US" baseline="0" dirty="0" smtClean="0"/>
              <a:t>Software configuration management goes further to deal with the larger problems of software change…</a:t>
            </a:r>
          </a:p>
          <a:p>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Arial" charset="0"/>
                <a:ea typeface="ＭＳ Ｐゴシック" charset="-128"/>
                <a:cs typeface="ＭＳ Ｐゴシック" charset="-128"/>
              </a:rPr>
              <a:t>Q3:</a:t>
            </a:r>
            <a:r>
              <a:rPr lang="en-US" sz="1200" kern="1200" dirty="0" smtClean="0">
                <a:solidFill>
                  <a:schemeClr val="tx1"/>
                </a:solidFill>
                <a:effectLst/>
                <a:latin typeface="Arial" charset="0"/>
                <a:ea typeface="ＭＳ Ｐゴシック" charset="-128"/>
                <a:cs typeface="ＭＳ Ｐゴシック" charset="-128"/>
              </a:rPr>
              <a:t>What is a basic definition of Software Configuration Management ?  </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6</a:t>
            </a:fld>
            <a:endParaRPr lang="en-US"/>
          </a:p>
        </p:txBody>
      </p:sp>
    </p:spTree>
    <p:extLst>
      <p:ext uri="{BB962C8B-B14F-4D97-AF65-F5344CB8AC3E}">
        <p14:creationId xmlns:p14="http://schemas.microsoft.com/office/powerpoint/2010/main" val="601391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Arial" charset="0"/>
                <a:ea typeface="ＭＳ Ｐゴシック" charset="-128"/>
                <a:cs typeface="ＭＳ Ｐゴシック" charset="-128"/>
              </a:rPr>
              <a:t>Q4</a:t>
            </a:r>
            <a:r>
              <a:rPr lang="en-US" sz="1200" kern="1200" dirty="0" smtClean="0">
                <a:solidFill>
                  <a:schemeClr val="tx1"/>
                </a:solidFill>
                <a:effectLst/>
                <a:latin typeface="Arial" charset="0"/>
                <a:ea typeface="ＭＳ Ｐゴシック" charset="-128"/>
                <a:cs typeface="ＭＳ Ｐゴシック" charset="-128"/>
              </a:rPr>
              <a:t>: What are the four Basic functions of Software Configuration Management? </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7</a:t>
            </a:fld>
            <a:endParaRPr lang="en-US"/>
          </a:p>
        </p:txBody>
      </p:sp>
    </p:spTree>
    <p:extLst>
      <p:ext uri="{BB962C8B-B14F-4D97-AF65-F5344CB8AC3E}">
        <p14:creationId xmlns:p14="http://schemas.microsoft.com/office/powerpoint/2010/main" val="2402766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http://vikasthange.blogspot.com/2012/10/software-configuration-management.html.</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9</a:t>
            </a:fld>
            <a:endParaRPr lang="en-US"/>
          </a:p>
        </p:txBody>
      </p:sp>
    </p:spTree>
    <p:extLst>
      <p:ext uri="{BB962C8B-B14F-4D97-AF65-F5344CB8AC3E}">
        <p14:creationId xmlns:p14="http://schemas.microsoft.com/office/powerpoint/2010/main" val="768924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SCMP following the IEEE 828-1990 standard</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14</a:t>
            </a:fld>
            <a:endParaRPr lang="en-US"/>
          </a:p>
        </p:txBody>
      </p:sp>
    </p:spTree>
    <p:extLst>
      <p:ext uri="{BB962C8B-B14F-4D97-AF65-F5344CB8AC3E}">
        <p14:creationId xmlns:p14="http://schemas.microsoft.com/office/powerpoint/2010/main" val="4095944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pPr algn="ctr" eaLnBrk="1" hangingPunct="1">
                <a:defRPr/>
              </a:pPr>
              <a:endParaRPr lang="en-US">
                <a:latin typeface="Times New Roman" charset="0"/>
              </a:endParaRPr>
            </a:p>
          </p:txBody>
        </p:sp>
        <p:sp>
          <p:nvSpPr>
            <p:cNvPr id="6" name="Rectangle 4"/>
            <p:cNvSpPr>
              <a:spLocks noChangeArrowheads="1"/>
            </p:cNvSpPr>
            <p:nvPr/>
          </p:nvSpPr>
          <p:spPr bwMode="hidden">
            <a:xfrm>
              <a:off x="1081" y="1065"/>
              <a:ext cx="4679" cy="1596"/>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grpSp>
          <p:nvGrpSpPr>
            <p:cNvPr id="7" name="Group 5"/>
            <p:cNvGrpSpPr>
              <a:grpSpLocks/>
            </p:cNvGrpSpPr>
            <p:nvPr userDrawn="1"/>
          </p:nvGrpSpPr>
          <p:grpSpPr bwMode="auto">
            <a:xfrm>
              <a:off x="0" y="672"/>
              <a:ext cx="1806" cy="1989"/>
              <a:chOff x="0" y="672"/>
              <a:chExt cx="1806" cy="1989"/>
            </a:xfrm>
          </p:grpSpPr>
          <p:sp>
            <p:nvSpPr>
              <p:cNvPr id="8" name="Rectangle 6"/>
              <p:cNvSpPr>
                <a:spLocks noChangeArrowheads="1"/>
              </p:cNvSpPr>
              <p:nvPr/>
            </p:nvSpPr>
            <p:spPr bwMode="auto">
              <a:xfrm>
                <a:off x="361" y="2257"/>
                <a:ext cx="363" cy="404"/>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9" name="Rectangle 7"/>
              <p:cNvSpPr>
                <a:spLocks noChangeArrowheads="1"/>
              </p:cNvSpPr>
              <p:nvPr/>
            </p:nvSpPr>
            <p:spPr bwMode="auto">
              <a:xfrm>
                <a:off x="1081" y="1065"/>
                <a:ext cx="362" cy="405"/>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0" name="Rectangle 8"/>
              <p:cNvSpPr>
                <a:spLocks noChangeArrowheads="1"/>
              </p:cNvSpPr>
              <p:nvPr/>
            </p:nvSpPr>
            <p:spPr bwMode="auto">
              <a:xfrm>
                <a:off x="1437" y="672"/>
                <a:ext cx="369" cy="400"/>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1" name="Rectangle 9"/>
              <p:cNvSpPr>
                <a:spLocks noChangeArrowheads="1"/>
              </p:cNvSpPr>
              <p:nvPr/>
            </p:nvSpPr>
            <p:spPr bwMode="auto">
              <a:xfrm>
                <a:off x="719" y="2257"/>
                <a:ext cx="368" cy="404"/>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2" name="Rectangle 10"/>
              <p:cNvSpPr>
                <a:spLocks noChangeArrowheads="1"/>
              </p:cNvSpPr>
              <p:nvPr/>
            </p:nvSpPr>
            <p:spPr bwMode="auto">
              <a:xfrm>
                <a:off x="1437" y="1065"/>
                <a:ext cx="369" cy="405"/>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3" name="Rectangle 11"/>
              <p:cNvSpPr>
                <a:spLocks noChangeArrowheads="1"/>
              </p:cNvSpPr>
              <p:nvPr/>
            </p:nvSpPr>
            <p:spPr bwMode="auto">
              <a:xfrm>
                <a:off x="719" y="1464"/>
                <a:ext cx="368" cy="399"/>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4" name="Rectangle 12"/>
              <p:cNvSpPr>
                <a:spLocks noChangeArrowheads="1"/>
              </p:cNvSpPr>
              <p:nvPr/>
            </p:nvSpPr>
            <p:spPr bwMode="auto">
              <a:xfrm>
                <a:off x="0" y="1464"/>
                <a:ext cx="367" cy="399"/>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5" name="Rectangle 13"/>
              <p:cNvSpPr>
                <a:spLocks noChangeArrowheads="1"/>
              </p:cNvSpPr>
              <p:nvPr/>
            </p:nvSpPr>
            <p:spPr bwMode="auto">
              <a:xfrm>
                <a:off x="1081" y="1464"/>
                <a:ext cx="362" cy="399"/>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6" name="Rectangle 14"/>
              <p:cNvSpPr>
                <a:spLocks noChangeArrowheads="1"/>
              </p:cNvSpPr>
              <p:nvPr/>
            </p:nvSpPr>
            <p:spPr bwMode="auto">
              <a:xfrm>
                <a:off x="361" y="1857"/>
                <a:ext cx="363" cy="406"/>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7" name="Rectangle 15"/>
              <p:cNvSpPr>
                <a:spLocks noChangeArrowheads="1"/>
              </p:cNvSpPr>
              <p:nvPr/>
            </p:nvSpPr>
            <p:spPr bwMode="auto">
              <a:xfrm>
                <a:off x="719" y="1857"/>
                <a:ext cx="368" cy="406"/>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grpSp>
      </p:grpSp>
      <p:sp>
        <p:nvSpPr>
          <p:cNvPr id="18" name="Line 21"/>
          <p:cNvSpPr>
            <a:spLocks noChangeShapeType="1"/>
          </p:cNvSpPr>
          <p:nvPr/>
        </p:nvSpPr>
        <p:spPr bwMode="auto">
          <a:xfrm>
            <a:off x="228600" y="6400800"/>
            <a:ext cx="8686800" cy="0"/>
          </a:xfrm>
          <a:prstGeom prst="line">
            <a:avLst/>
          </a:prstGeom>
          <a:noFill/>
          <a:ln w="38100">
            <a:solidFill>
              <a:srgbClr val="A13214"/>
            </a:solidFill>
            <a:round/>
            <a:headEnd/>
            <a:tailEnd/>
          </a:ln>
          <a:effectLst/>
        </p:spPr>
        <p:txBody>
          <a:bodyPr>
            <a:prstTxWarp prst="textNoShape">
              <a:avLst/>
            </a:prstTxWarp>
          </a:bodyPr>
          <a:lstStyle/>
          <a:p>
            <a:pPr>
              <a:defRPr/>
            </a:pPr>
            <a:endParaRPr lang="en-US"/>
          </a:p>
        </p:txBody>
      </p:sp>
      <p:pic>
        <p:nvPicPr>
          <p:cNvPr id="19" name="Picture 31" descr="rose4"/>
          <p:cNvPicPr>
            <a:picLocks noChangeAspect="1" noChangeArrowheads="1"/>
          </p:cNvPicPr>
          <p:nvPr userDrawn="1"/>
        </p:nvPicPr>
        <p:blipFill>
          <a:blip r:embed="rId2">
            <a:alphaModFix/>
          </a:blip>
          <a:srcRect l="12895" t="22858"/>
          <a:stretch>
            <a:fillRect/>
          </a:stretch>
        </p:blipFill>
        <p:spPr bwMode="auto">
          <a:xfrm>
            <a:off x="5784576" y="6300787"/>
            <a:ext cx="3359424" cy="557213"/>
          </a:xfrm>
          <a:prstGeom prst="rect">
            <a:avLst/>
          </a:prstGeom>
          <a:noFill/>
        </p:spPr>
      </p:pic>
      <p:sp>
        <p:nvSpPr>
          <p:cNvPr id="4115" name="Rectangle 19"/>
          <p:cNvSpPr>
            <a:spLocks noGrp="1" noChangeArrowheads="1"/>
          </p:cNvSpPr>
          <p:nvPr>
            <p:ph type="ctrTitle"/>
          </p:nvPr>
        </p:nvSpPr>
        <p:spPr>
          <a:xfrm>
            <a:off x="2971800" y="1828800"/>
            <a:ext cx="6019800" cy="2209800"/>
          </a:xfrm>
        </p:spPr>
        <p:txBody>
          <a:bodyPr/>
          <a:lstStyle>
            <a:lvl1pPr>
              <a:defRPr sz="4200">
                <a:solidFill>
                  <a:schemeClr val="tx2"/>
                </a:solidFill>
                <a:effectLst>
                  <a:outerShdw blurRad="50800" dist="38100" dir="2700000" algn="br">
                    <a:srgbClr val="000000">
                      <a:alpha val="43000"/>
                    </a:srgbClr>
                  </a:outerShdw>
                </a:effectLst>
              </a:defRPr>
            </a:lvl1pPr>
          </a:lstStyle>
          <a:p>
            <a:r>
              <a:rPr lang="en-US" dirty="0"/>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charset="2"/>
              <a:buNone/>
              <a:defRPr sz="2800"/>
            </a:lvl1pPr>
          </a:lstStyle>
          <a:p>
            <a:r>
              <a:rPr lang="en-US"/>
              <a:t>Click to edit Master subtitle style</a:t>
            </a:r>
          </a:p>
        </p:txBody>
      </p:sp>
      <p:sp>
        <p:nvSpPr>
          <p:cNvPr id="20"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21" name="Rectangle 17"/>
          <p:cNvSpPr>
            <a:spLocks noGrp="1" noChangeArrowheads="1"/>
          </p:cNvSpPr>
          <p:nvPr>
            <p:ph type="ftr" sz="quarter" idx="11"/>
          </p:nvPr>
        </p:nvSpPr>
        <p:spPr/>
        <p:txBody>
          <a:bodyPr/>
          <a:lstStyle>
            <a:lvl1pPr>
              <a:defRPr/>
            </a:lvl1pPr>
          </a:lstStyle>
          <a:p>
            <a:pPr>
              <a:defRPr/>
            </a:pPr>
            <a:endParaRPr lang="en-US" dirty="0"/>
          </a:p>
        </p:txBody>
      </p:sp>
      <p:sp>
        <p:nvSpPr>
          <p:cNvPr id="22" name="Rectangle 18"/>
          <p:cNvSpPr>
            <a:spLocks noGrp="1" noChangeArrowheads="1"/>
          </p:cNvSpPr>
          <p:nvPr>
            <p:ph type="sldNum" sz="quarter" idx="12"/>
          </p:nvPr>
        </p:nvSpPr>
        <p:spPr/>
        <p:txBody>
          <a:bodyPr/>
          <a:lstStyle>
            <a:lvl1pPr>
              <a:defRPr/>
            </a:lvl1pPr>
          </a:lstStyle>
          <a:p>
            <a:pPr>
              <a:defRPr/>
            </a:pPr>
            <a:fld id="{A655A555-AB5D-AB47-9A04-8ECC014EEA5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D83C5A2-3CDB-8D43-803E-A3728E607B3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6388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5334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EA58896-62B4-C440-B032-A29F26D1A7E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76400"/>
            <a:ext cx="4038600" cy="4495800"/>
          </a:xfrm>
        </p:spPr>
        <p:txBody>
          <a:bodyPr/>
          <a:lstStyle/>
          <a:p>
            <a:pPr lvl="0"/>
            <a:endParaRPr lang="en-US" noProof="0" smtClean="0"/>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1B87EBC-9861-6140-A321-9ACAA360D569}"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19235" y="222250"/>
            <a:ext cx="8153082" cy="7048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6203" y="1295401"/>
            <a:ext cx="8254226" cy="2384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6203" y="3832226"/>
            <a:ext cx="8254226" cy="2384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73234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410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5C88F01-88A4-0A49-A992-66D74FFC0B5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DFE2931-4B0B-694B-995F-A2D88DDB819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334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668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7F6D2B4-435D-E74A-8285-6CF81365FB58}"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A451B28E-7595-6A4B-A957-C884F43E84C0}"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0048E52-6334-C748-88D8-371D152ACCC2}"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E9B476CB-7739-B045-A5B0-808B29AD9314}"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B57C557-CAFD-FD46-99B7-D835B996629E}"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DA8D20F-AAD2-644F-85B5-CE4A69817113}"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4000" cy="546100"/>
            <a:chOff x="0" y="0"/>
            <a:chExt cx="5760" cy="344"/>
          </a:xfrm>
        </p:grpSpPr>
        <p:sp>
          <p:nvSpPr>
            <p:cNvPr id="3077" name="Rectangle 5"/>
            <p:cNvSpPr>
              <a:spLocks noChangeArrowheads="1"/>
            </p:cNvSpPr>
            <p:nvPr/>
          </p:nvSpPr>
          <p:spPr bwMode="auto">
            <a:xfrm>
              <a:off x="0" y="0"/>
              <a:ext cx="180" cy="336"/>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pPr algn="ctr" eaLnBrk="1" hangingPunct="1">
                <a:defRPr/>
              </a:pPr>
              <a:endParaRPr lang="en-US">
                <a:latin typeface="Times New Roman" charset="0"/>
              </a:endParaRPr>
            </a:p>
          </p:txBody>
        </p:sp>
        <p:sp>
          <p:nvSpPr>
            <p:cNvPr id="3078" name="Rectangle 6"/>
            <p:cNvSpPr>
              <a:spLocks noChangeArrowheads="1"/>
            </p:cNvSpPr>
            <p:nvPr/>
          </p:nvSpPr>
          <p:spPr bwMode="auto">
            <a:xfrm>
              <a:off x="260" y="85"/>
              <a:ext cx="5500" cy="173"/>
            </a:xfrm>
            <a:prstGeom prst="rect">
              <a:avLst/>
            </a:prstGeom>
            <a:gradFill rotWithShape="0">
              <a:gsLst>
                <a:gs pos="0">
                  <a:schemeClr val="accent1"/>
                </a:gs>
                <a:gs pos="100000">
                  <a:schemeClr val="bg1"/>
                </a:gs>
              </a:gsLst>
              <a:lin ang="0" scaled="1"/>
            </a:gra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3079" name="Rectangle 7"/>
            <p:cNvSpPr>
              <a:spLocks noChangeArrowheads="1"/>
            </p:cNvSpPr>
            <p:nvPr/>
          </p:nvSpPr>
          <p:spPr bwMode="auto">
            <a:xfrm>
              <a:off x="258" y="85"/>
              <a:ext cx="87" cy="89"/>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sz="1800">
                <a:solidFill>
                  <a:schemeClr val="hlink"/>
                </a:solidFill>
              </a:endParaRPr>
            </a:p>
          </p:txBody>
        </p:sp>
        <p:sp>
          <p:nvSpPr>
            <p:cNvPr id="3080" name="Rectangle 8"/>
            <p:cNvSpPr>
              <a:spLocks noChangeArrowheads="1"/>
            </p:cNvSpPr>
            <p:nvPr/>
          </p:nvSpPr>
          <p:spPr bwMode="auto">
            <a:xfrm>
              <a:off x="345" y="0"/>
              <a:ext cx="88" cy="87"/>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sz="1800">
                <a:solidFill>
                  <a:schemeClr val="hlink"/>
                </a:solidFill>
              </a:endParaRPr>
            </a:p>
          </p:txBody>
        </p:sp>
        <p:sp>
          <p:nvSpPr>
            <p:cNvPr id="308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sz="1800">
                <a:solidFill>
                  <a:schemeClr val="accent2"/>
                </a:solidFill>
              </a:endParaRPr>
            </a:p>
          </p:txBody>
        </p:sp>
        <p:sp>
          <p:nvSpPr>
            <p:cNvPr id="3082" name="Rectangle 10"/>
            <p:cNvSpPr>
              <a:spLocks noChangeArrowheads="1"/>
            </p:cNvSpPr>
            <p:nvPr/>
          </p:nvSpPr>
          <p:spPr bwMode="auto">
            <a:xfrm>
              <a:off x="173" y="173"/>
              <a:ext cx="86" cy="87"/>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sz="1800">
                <a:solidFill>
                  <a:schemeClr val="hlink"/>
                </a:solidFill>
              </a:endParaRPr>
            </a:p>
          </p:txBody>
        </p:sp>
        <p:sp>
          <p:nvSpPr>
            <p:cNvPr id="3083" name="Rectangle 11"/>
            <p:cNvSpPr>
              <a:spLocks noChangeArrowheads="1"/>
            </p:cNvSpPr>
            <p:nvPr/>
          </p:nvSpPr>
          <p:spPr bwMode="auto">
            <a:xfrm>
              <a:off x="83" y="86"/>
              <a:ext cx="89" cy="87"/>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308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sz="1800">
                <a:solidFill>
                  <a:schemeClr val="accent2"/>
                </a:solidFill>
              </a:endParaRPr>
            </a:p>
          </p:txBody>
        </p:sp>
        <p:sp>
          <p:nvSpPr>
            <p:cNvPr id="308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sz="1800">
                <a:solidFill>
                  <a:schemeClr val="accent2"/>
                </a:solidFill>
              </a:endParaRPr>
            </a:p>
          </p:txBody>
        </p:sp>
      </p:grpSp>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j-lt"/>
              </a:defRPr>
            </a:lvl1pPr>
          </a:lstStyle>
          <a:p>
            <a:pPr>
              <a:defRPr/>
            </a:pPr>
            <a:fld id="{D98F137C-4BC3-5045-90E0-34A07F0E8B7F}" type="slidenum">
              <a:rPr lang="en-US"/>
              <a:pPr>
                <a:defRPr/>
              </a:pPr>
              <a:t>‹#›</a:t>
            </a:fld>
            <a:endParaRPr lang="en-US"/>
          </a:p>
        </p:txBody>
      </p:sp>
      <p:sp>
        <p:nvSpPr>
          <p:cNvPr id="1029" name="Rectangle 14"/>
          <p:cNvSpPr>
            <a:spLocks noGrp="1" noChangeArrowheads="1"/>
          </p:cNvSpPr>
          <p:nvPr>
            <p:ph type="title"/>
            <p:custDataLst>
              <p:tags r:id="rId15"/>
            </p:custDataLst>
          </p:nvPr>
        </p:nvSpPr>
        <p:spPr bwMode="auto">
          <a:xfrm>
            <a:off x="457200" y="3810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15"/>
          <p:cNvSpPr>
            <a:spLocks noGrp="1" noChangeArrowheads="1"/>
          </p:cNvSpPr>
          <p:nvPr>
            <p:ph type="body" idx="1"/>
            <p:custDataLst>
              <p:tags r:id="rId16"/>
            </p:custDataLst>
          </p:nvPr>
        </p:nvSpPr>
        <p:spPr bwMode="auto">
          <a:xfrm>
            <a:off x="457200" y="13716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089" name="Line 17"/>
          <p:cNvSpPr>
            <a:spLocks noChangeShapeType="1"/>
          </p:cNvSpPr>
          <p:nvPr userDrawn="1"/>
        </p:nvSpPr>
        <p:spPr bwMode="auto">
          <a:xfrm>
            <a:off x="228600" y="6400800"/>
            <a:ext cx="8686800" cy="0"/>
          </a:xfrm>
          <a:prstGeom prst="line">
            <a:avLst/>
          </a:prstGeom>
          <a:noFill/>
          <a:ln w="38100">
            <a:solidFill>
              <a:srgbClr val="A13214"/>
            </a:solidFill>
            <a:round/>
            <a:headEnd/>
            <a:tailEnd/>
          </a:ln>
          <a:effectLst/>
        </p:spPr>
        <p:txBody>
          <a:bodyPr>
            <a:prstTxWarp prst="textNoShape">
              <a:avLst/>
            </a:prstTxWarp>
          </a:bodyPr>
          <a:lstStyle/>
          <a:p>
            <a:pPr>
              <a:defRPr/>
            </a:pPr>
            <a:endParaRPr lang="en-US"/>
          </a:p>
        </p:txBody>
      </p:sp>
      <p:sp>
        <p:nvSpPr>
          <p:cNvPr id="19" name="Rectangle 3"/>
          <p:cNvSpPr txBox="1">
            <a:spLocks noChangeArrowheads="1"/>
          </p:cNvSpPr>
          <p:nvPr userDrawn="1"/>
        </p:nvSpPr>
        <p:spPr bwMode="auto">
          <a:xfrm>
            <a:off x="6705600" y="64008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mj-lt"/>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a:defRPr/>
            </a:pPr>
            <a:fld id="{D98F137C-4BC3-5045-90E0-34A07F0E8B7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7" r:id="rId13"/>
  </p:sldLayoutIdLst>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xStyles>
    <p:titleStyle>
      <a:lvl1pPr algn="l" rtl="0" eaLnBrk="0" fontAlgn="base" hangingPunct="0">
        <a:spcBef>
          <a:spcPct val="0"/>
        </a:spcBef>
        <a:spcAft>
          <a:spcPct val="0"/>
        </a:spcAft>
        <a:defRPr sz="3200">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2pPr>
      <a:lvl3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3pPr>
      <a:lvl4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4pPr>
      <a:lvl5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5pPr>
      <a:lvl6pPr marL="457200" algn="l" rtl="0" fontAlgn="base">
        <a:spcBef>
          <a:spcPct val="0"/>
        </a:spcBef>
        <a:spcAft>
          <a:spcPct val="0"/>
        </a:spcAft>
        <a:defRPr sz="3600">
          <a:solidFill>
            <a:schemeClr val="tx1"/>
          </a:solidFill>
          <a:latin typeface="Arial Black" charset="0"/>
        </a:defRPr>
      </a:lvl6pPr>
      <a:lvl7pPr marL="914400" algn="l" rtl="0" fontAlgn="base">
        <a:spcBef>
          <a:spcPct val="0"/>
        </a:spcBef>
        <a:spcAft>
          <a:spcPct val="0"/>
        </a:spcAft>
        <a:defRPr sz="3600">
          <a:solidFill>
            <a:schemeClr val="tx1"/>
          </a:solidFill>
          <a:latin typeface="Arial Black" charset="0"/>
        </a:defRPr>
      </a:lvl7pPr>
      <a:lvl8pPr marL="1371600" algn="l" rtl="0" fontAlgn="base">
        <a:spcBef>
          <a:spcPct val="0"/>
        </a:spcBef>
        <a:spcAft>
          <a:spcPct val="0"/>
        </a:spcAft>
        <a:defRPr sz="3600">
          <a:solidFill>
            <a:schemeClr val="tx1"/>
          </a:solidFill>
          <a:latin typeface="Arial Black" charset="0"/>
        </a:defRPr>
      </a:lvl8pPr>
      <a:lvl9pPr marL="1828800" algn="l" rtl="0" fontAlgn="base">
        <a:spcBef>
          <a:spcPct val="0"/>
        </a:spcBef>
        <a:spcAft>
          <a:spcPct val="0"/>
        </a:spcAft>
        <a:defRPr sz="3600">
          <a:solidFill>
            <a:schemeClr val="tx1"/>
          </a:solidFill>
          <a:latin typeface="Arial Black" charset="0"/>
        </a:defRPr>
      </a:lvl9pPr>
    </p:titleStyle>
    <p:bodyStyle>
      <a:lvl1pPr marL="342900" indent="-342900" algn="l" rtl="0" eaLnBrk="0" fontAlgn="base" hangingPunct="0">
        <a:spcBef>
          <a:spcPct val="20000"/>
        </a:spcBef>
        <a:spcAft>
          <a:spcPct val="0"/>
        </a:spcAft>
        <a:buClr>
          <a:schemeClr val="accent1"/>
        </a:buClr>
        <a:buSzPct val="75000"/>
        <a:buFont typeface="Wingdings" charset="2"/>
        <a:buChar char="n"/>
        <a:defRPr sz="28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80000"/>
        <a:buFont typeface="Wingdings" charset="2"/>
        <a:buChar char="¨"/>
        <a:defRPr sz="24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SzPct val="65000"/>
        <a:buFont typeface="Wingdings" charset="2"/>
        <a:buChar char="n"/>
        <a:defRPr sz="2000" b="1">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0000"/>
        <a:buFont typeface="Wingdings" charset="2"/>
        <a:buChar char="¨"/>
        <a:defRPr sz="1800" b="1">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Font typeface="Wingdings" charset="2"/>
        <a:buChar char="§"/>
        <a:defRPr sz="1800" b="1">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oleObject2.bin"/><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ctrTitle"/>
            <p:custDataLst>
              <p:tags r:id="rId1"/>
            </p:custDataLst>
          </p:nvPr>
        </p:nvSpPr>
        <p:spPr>
          <a:xfrm>
            <a:off x="2667000" y="1905000"/>
            <a:ext cx="6477000" cy="2209800"/>
          </a:xfrm>
          <a:effectLst>
            <a:outerShdw blurRad="50800" dist="38100" dir="2700000" algn="br">
              <a:srgbClr val="000000">
                <a:alpha val="43000"/>
              </a:srgbClr>
            </a:outerShdw>
          </a:effectLst>
        </p:spPr>
        <p:txBody>
          <a:bodyPr/>
          <a:lstStyle/>
          <a:p>
            <a:pPr algn="ctr" eaLnBrk="1" hangingPunct="1">
              <a:defRPr/>
            </a:pPr>
            <a:r>
              <a:rPr lang="en-US" sz="2800" dirty="0" smtClean="0"/>
              <a:t>CSSE 375 </a:t>
            </a:r>
            <a:r>
              <a:rPr lang="en-US" sz="2800" dirty="0" smtClean="0">
                <a:ea typeface="+mj-ea"/>
                <a:cs typeface="+mj-cs"/>
              </a:rPr>
              <a:t>Software Construction and Evolution:</a:t>
            </a:r>
            <a:br>
              <a:rPr lang="en-US" sz="2800" dirty="0" smtClean="0">
                <a:ea typeface="+mj-ea"/>
                <a:cs typeface="+mj-cs"/>
              </a:rPr>
            </a:br>
            <a:r>
              <a:rPr lang="en-US" sz="3600" dirty="0" smtClean="0">
                <a:ea typeface="+mj-ea"/>
                <a:cs typeface="+mj-cs"/>
              </a:rPr>
              <a:t>Configuration Management</a:t>
            </a:r>
            <a:endParaRPr lang="en-US" sz="3600" dirty="0">
              <a:ea typeface="+mj-ea"/>
              <a:cs typeface="+mj-cs"/>
            </a:endParaRPr>
          </a:p>
        </p:txBody>
      </p:sp>
      <p:sp>
        <p:nvSpPr>
          <p:cNvPr id="16388" name="Rectangle 37"/>
          <p:cNvSpPr>
            <a:spLocks noGrp="1" noChangeArrowheads="1"/>
          </p:cNvSpPr>
          <p:nvPr>
            <p:ph type="subTitle" idx="1"/>
          </p:nvPr>
        </p:nvSpPr>
        <p:spPr>
          <a:xfrm>
            <a:off x="5490510" y="5257800"/>
            <a:ext cx="2590800" cy="533400"/>
          </a:xfrm>
          <a:noFill/>
        </p:spPr>
        <p:txBody>
          <a:bodyPr/>
          <a:lstStyle/>
          <a:p>
            <a:pPr eaLnBrk="1" hangingPunct="1"/>
            <a:r>
              <a:rPr lang="en-US" sz="2000" dirty="0" smtClean="0"/>
              <a:t>Shawn and Steve</a:t>
            </a:r>
          </a:p>
        </p:txBody>
      </p:sp>
      <p:pic>
        <p:nvPicPr>
          <p:cNvPr id="9" name="Picture 4" descr="76rosie"/>
          <p:cNvPicPr>
            <a:picLocks noChangeAspect="1" noChangeArrowheads="1"/>
          </p:cNvPicPr>
          <p:nvPr/>
        </p:nvPicPr>
        <p:blipFill>
          <a:blip r:embed="rId4"/>
          <a:srcRect/>
          <a:stretch>
            <a:fillRect/>
          </a:stretch>
        </p:blipFill>
        <p:spPr bwMode="auto">
          <a:xfrm>
            <a:off x="8153400" y="5132387"/>
            <a:ext cx="855872" cy="1116013"/>
          </a:xfrm>
          <a:prstGeom prst="rect">
            <a:avLst/>
          </a:prstGeom>
          <a:noFill/>
          <a:ln w="9525">
            <a:noFill/>
            <a:miter lim="800000"/>
            <a:headEnd/>
            <a:tailEnd/>
          </a:ln>
        </p:spPr>
      </p:pic>
      <p:pic>
        <p:nvPicPr>
          <p:cNvPr id="8" name="Picture 7" descr="fromTribuneStarArticleOct201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800" y="2514600"/>
            <a:ext cx="1143000" cy="1596390"/>
          </a:xfrm>
          <a:prstGeom prst="rect">
            <a:avLst/>
          </a:prstGeom>
          <a:scene3d>
            <a:camera prst="orthographicFront"/>
            <a:lightRig rig="threePt" dir="t"/>
          </a:scene3d>
          <a:sp3d>
            <a:bevelT/>
          </a:sp3d>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1800" y="290167"/>
            <a:ext cx="2274871" cy="1548022"/>
          </a:xfrm>
          <a:prstGeom prst="rect">
            <a:avLst/>
          </a:prstGeom>
        </p:spPr>
      </p:pic>
      <p:sp>
        <p:nvSpPr>
          <p:cNvPr id="3" name="TextBox 2"/>
          <p:cNvSpPr txBox="1"/>
          <p:nvPr/>
        </p:nvSpPr>
        <p:spPr>
          <a:xfrm>
            <a:off x="228600" y="228600"/>
            <a:ext cx="6470554" cy="707886"/>
          </a:xfrm>
          <a:prstGeom prst="rect">
            <a:avLst/>
          </a:prstGeom>
          <a:noFill/>
        </p:spPr>
        <p:txBody>
          <a:bodyPr wrap="none" rtlCol="0">
            <a:spAutoFit/>
          </a:bodyPr>
          <a:lstStyle/>
          <a:p>
            <a:r>
              <a:rPr lang="en-US" sz="2000" dirty="0" smtClean="0"/>
              <a:t>“You don’t know what version the customer is running?”</a:t>
            </a:r>
          </a:p>
          <a:p>
            <a:r>
              <a:rPr lang="en-US" sz="2000" dirty="0"/>
              <a:t>	</a:t>
            </a:r>
            <a:r>
              <a:rPr lang="en-US" sz="2000" dirty="0" smtClean="0"/>
              <a:t>		-- Your instructors react.</a:t>
            </a:r>
            <a:endParaRPr lang="en-US" sz="2000" dirty="0"/>
          </a:p>
        </p:txBody>
      </p:sp>
    </p:spTree>
    <p:extLst>
      <p:ext uri="{BB962C8B-B14F-4D97-AF65-F5344CB8AC3E}">
        <p14:creationId xmlns:p14="http://schemas.microsoft.com/office/powerpoint/2010/main" val="13402864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304800"/>
            <a:ext cx="7772400" cy="685800"/>
          </a:xfrm>
        </p:spPr>
        <p:txBody>
          <a:bodyPr/>
          <a:lstStyle/>
          <a:p>
            <a:r>
              <a:rPr lang="en-US" dirty="0" smtClean="0"/>
              <a:t>Example Configuration </a:t>
            </a:r>
            <a:r>
              <a:rPr lang="en-US" dirty="0"/>
              <a:t>Items</a:t>
            </a:r>
          </a:p>
        </p:txBody>
      </p:sp>
      <p:sp>
        <p:nvSpPr>
          <p:cNvPr id="13315" name="Rectangle 3"/>
          <p:cNvSpPr>
            <a:spLocks noGrp="1" noChangeArrowheads="1"/>
          </p:cNvSpPr>
          <p:nvPr>
            <p:ph type="body" idx="1"/>
          </p:nvPr>
        </p:nvSpPr>
        <p:spPr>
          <a:xfrm>
            <a:off x="457200" y="1143000"/>
            <a:ext cx="7467600" cy="4724400"/>
          </a:xfrm>
        </p:spPr>
        <p:txBody>
          <a:bodyPr/>
          <a:lstStyle/>
          <a:p>
            <a:pPr>
              <a:lnSpc>
                <a:spcPct val="90000"/>
              </a:lnSpc>
            </a:pPr>
            <a:r>
              <a:rPr lang="en-US" dirty="0"/>
              <a:t>Product concept specification</a:t>
            </a:r>
          </a:p>
          <a:p>
            <a:pPr>
              <a:lnSpc>
                <a:spcPct val="90000"/>
              </a:lnSpc>
            </a:pPr>
            <a:r>
              <a:rPr lang="en-US" dirty="0"/>
              <a:t>Software project plans</a:t>
            </a:r>
          </a:p>
          <a:p>
            <a:pPr>
              <a:lnSpc>
                <a:spcPct val="90000"/>
              </a:lnSpc>
            </a:pPr>
            <a:r>
              <a:rPr lang="en-US" dirty="0"/>
              <a:t>Software requirements specifications</a:t>
            </a:r>
          </a:p>
          <a:p>
            <a:pPr>
              <a:lnSpc>
                <a:spcPct val="90000"/>
              </a:lnSpc>
            </a:pPr>
            <a:r>
              <a:rPr lang="en-US" dirty="0"/>
              <a:t>Software design descriptions</a:t>
            </a:r>
          </a:p>
          <a:p>
            <a:pPr>
              <a:lnSpc>
                <a:spcPct val="90000"/>
              </a:lnSpc>
            </a:pPr>
            <a:r>
              <a:rPr lang="en-US" dirty="0"/>
              <a:t>Source code</a:t>
            </a:r>
          </a:p>
          <a:p>
            <a:pPr>
              <a:lnSpc>
                <a:spcPct val="90000"/>
              </a:lnSpc>
            </a:pPr>
            <a:r>
              <a:rPr lang="en-US" dirty="0"/>
              <a:t>Database descriptions</a:t>
            </a:r>
          </a:p>
          <a:p>
            <a:pPr>
              <a:lnSpc>
                <a:spcPct val="90000"/>
              </a:lnSpc>
            </a:pPr>
            <a:r>
              <a:rPr lang="en-US" dirty="0"/>
              <a:t>SCM </a:t>
            </a:r>
            <a:r>
              <a:rPr lang="en-US" dirty="0" smtClean="0"/>
              <a:t>procedures </a:t>
            </a:r>
            <a:r>
              <a:rPr lang="en-US" sz="2400" b="0" dirty="0" smtClean="0"/>
              <a:t>(controlling SCM change)</a:t>
            </a:r>
            <a:endParaRPr lang="en-US" b="0" dirty="0"/>
          </a:p>
          <a:p>
            <a:pPr>
              <a:lnSpc>
                <a:spcPct val="90000"/>
              </a:lnSpc>
            </a:pPr>
            <a:r>
              <a:rPr lang="en-US" dirty="0"/>
              <a:t>Software release processes</a:t>
            </a:r>
          </a:p>
          <a:p>
            <a:pPr>
              <a:lnSpc>
                <a:spcPct val="90000"/>
              </a:lnSpc>
            </a:pPr>
            <a:r>
              <a:rPr lang="en-US" dirty="0"/>
              <a:t>Software test documents</a:t>
            </a:r>
          </a:p>
          <a:p>
            <a:pPr>
              <a:lnSpc>
                <a:spcPct val="90000"/>
              </a:lnSpc>
            </a:pPr>
            <a:r>
              <a:rPr lang="en-US" dirty="0"/>
              <a:t>User documentation</a:t>
            </a:r>
          </a:p>
          <a:p>
            <a:pPr>
              <a:lnSpc>
                <a:spcPct val="90000"/>
              </a:lnSpc>
            </a:pPr>
            <a:r>
              <a:rPr lang="en-US" dirty="0"/>
              <a:t>Maintenance documentation</a:t>
            </a:r>
          </a:p>
        </p:txBody>
      </p:sp>
    </p:spTree>
    <p:extLst>
      <p:ext uri="{BB962C8B-B14F-4D97-AF65-F5344CB8AC3E}">
        <p14:creationId xmlns:p14="http://schemas.microsoft.com/office/powerpoint/2010/main" val="12163447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666" name="Line 98"/>
          <p:cNvSpPr>
            <a:spLocks noChangeShapeType="1"/>
          </p:cNvSpPr>
          <p:nvPr/>
        </p:nvSpPr>
        <p:spPr bwMode="auto">
          <a:xfrm flipV="1">
            <a:off x="1127170" y="2895600"/>
            <a:ext cx="483732" cy="990600"/>
          </a:xfrm>
          <a:prstGeom prst="line">
            <a:avLst/>
          </a:prstGeom>
          <a:noFill/>
          <a:ln w="28575" cmpd="sng">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endParaRPr lang="en-US"/>
          </a:p>
        </p:txBody>
      </p:sp>
      <p:sp>
        <p:nvSpPr>
          <p:cNvPr id="237667" name="Line 99"/>
          <p:cNvSpPr>
            <a:spLocks noChangeShapeType="1"/>
          </p:cNvSpPr>
          <p:nvPr/>
        </p:nvSpPr>
        <p:spPr bwMode="auto">
          <a:xfrm flipH="1" flipV="1">
            <a:off x="2442041" y="2895600"/>
            <a:ext cx="580478" cy="990600"/>
          </a:xfrm>
          <a:prstGeom prst="line">
            <a:avLst/>
          </a:prstGeom>
          <a:noFill/>
          <a:ln w="28575" cmpd="sng">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endParaRPr lang="en-US"/>
          </a:p>
        </p:txBody>
      </p:sp>
      <p:sp>
        <p:nvSpPr>
          <p:cNvPr id="237670" name="Line 102"/>
          <p:cNvSpPr>
            <a:spLocks noChangeShapeType="1"/>
          </p:cNvSpPr>
          <p:nvPr/>
        </p:nvSpPr>
        <p:spPr bwMode="auto">
          <a:xfrm flipV="1">
            <a:off x="3836069" y="5257800"/>
            <a:ext cx="844332" cy="647700"/>
          </a:xfrm>
          <a:prstGeom prst="line">
            <a:avLst/>
          </a:prstGeom>
          <a:noFill/>
          <a:ln w="28575" cmpd="sng">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endParaRPr lang="en-US"/>
          </a:p>
        </p:txBody>
      </p:sp>
      <p:sp>
        <p:nvSpPr>
          <p:cNvPr id="237671" name="Line 103"/>
          <p:cNvSpPr>
            <a:spLocks noChangeShapeType="1"/>
          </p:cNvSpPr>
          <p:nvPr/>
        </p:nvSpPr>
        <p:spPr bwMode="auto">
          <a:xfrm flipV="1">
            <a:off x="5181723" y="5257801"/>
            <a:ext cx="0" cy="650875"/>
          </a:xfrm>
          <a:prstGeom prst="line">
            <a:avLst/>
          </a:prstGeom>
          <a:noFill/>
          <a:ln w="28575" cmpd="sng">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endParaRPr lang="en-US"/>
          </a:p>
        </p:txBody>
      </p:sp>
      <p:sp>
        <p:nvSpPr>
          <p:cNvPr id="237672" name="Line 104"/>
          <p:cNvSpPr>
            <a:spLocks noChangeShapeType="1"/>
          </p:cNvSpPr>
          <p:nvPr/>
        </p:nvSpPr>
        <p:spPr bwMode="auto">
          <a:xfrm flipH="1" flipV="1">
            <a:off x="5639070" y="5257800"/>
            <a:ext cx="914693" cy="647700"/>
          </a:xfrm>
          <a:prstGeom prst="line">
            <a:avLst/>
          </a:prstGeom>
          <a:noFill/>
          <a:ln w="28575" cmpd="sng">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endParaRPr lang="en-US"/>
          </a:p>
        </p:txBody>
      </p:sp>
      <p:sp>
        <p:nvSpPr>
          <p:cNvPr id="237673" name="Line 105"/>
          <p:cNvSpPr>
            <a:spLocks noChangeShapeType="1"/>
          </p:cNvSpPr>
          <p:nvPr/>
        </p:nvSpPr>
        <p:spPr bwMode="auto">
          <a:xfrm flipV="1">
            <a:off x="5181723" y="2895600"/>
            <a:ext cx="0" cy="1981200"/>
          </a:xfrm>
          <a:prstGeom prst="line">
            <a:avLst/>
          </a:prstGeom>
          <a:noFill/>
          <a:ln w="28575" cmpd="sng">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endParaRPr lang="en-US"/>
          </a:p>
        </p:txBody>
      </p:sp>
      <p:sp>
        <p:nvSpPr>
          <p:cNvPr id="237674" name="Line 106"/>
          <p:cNvSpPr>
            <a:spLocks noChangeShapeType="1"/>
          </p:cNvSpPr>
          <p:nvPr/>
        </p:nvSpPr>
        <p:spPr bwMode="auto">
          <a:xfrm flipV="1">
            <a:off x="3836069" y="2895600"/>
            <a:ext cx="507186" cy="1981200"/>
          </a:xfrm>
          <a:prstGeom prst="line">
            <a:avLst/>
          </a:prstGeom>
          <a:noFill/>
          <a:ln w="28575" cmpd="sng">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endParaRPr lang="en-US"/>
          </a:p>
        </p:txBody>
      </p:sp>
      <p:sp>
        <p:nvSpPr>
          <p:cNvPr id="237675" name="Line 107"/>
          <p:cNvSpPr>
            <a:spLocks noChangeShapeType="1"/>
          </p:cNvSpPr>
          <p:nvPr/>
        </p:nvSpPr>
        <p:spPr bwMode="auto">
          <a:xfrm flipV="1">
            <a:off x="6553763" y="2895600"/>
            <a:ext cx="326885" cy="990600"/>
          </a:xfrm>
          <a:prstGeom prst="line">
            <a:avLst/>
          </a:prstGeom>
          <a:noFill/>
          <a:ln w="28575" cmpd="sng">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endParaRPr lang="en-US"/>
          </a:p>
        </p:txBody>
      </p:sp>
      <p:sp>
        <p:nvSpPr>
          <p:cNvPr id="237676" name="Line 108"/>
          <p:cNvSpPr>
            <a:spLocks noChangeShapeType="1"/>
          </p:cNvSpPr>
          <p:nvPr/>
        </p:nvSpPr>
        <p:spPr bwMode="auto">
          <a:xfrm flipH="1" flipV="1">
            <a:off x="7531487" y="2895600"/>
            <a:ext cx="275581" cy="990600"/>
          </a:xfrm>
          <a:prstGeom prst="line">
            <a:avLst/>
          </a:prstGeom>
          <a:noFill/>
          <a:ln w="28575" cmpd="sng">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endParaRPr lang="en-US"/>
          </a:p>
        </p:txBody>
      </p:sp>
      <p:sp>
        <p:nvSpPr>
          <p:cNvPr id="237677" name="Line 109"/>
          <p:cNvSpPr>
            <a:spLocks noChangeShapeType="1"/>
          </p:cNvSpPr>
          <p:nvPr/>
        </p:nvSpPr>
        <p:spPr bwMode="auto">
          <a:xfrm flipV="1">
            <a:off x="2082907" y="1724025"/>
            <a:ext cx="1803001" cy="942975"/>
          </a:xfrm>
          <a:prstGeom prst="line">
            <a:avLst/>
          </a:prstGeom>
          <a:noFill/>
          <a:ln w="28575" cmpd="sng">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endParaRPr lang="en-US"/>
          </a:p>
        </p:txBody>
      </p:sp>
      <p:sp>
        <p:nvSpPr>
          <p:cNvPr id="237678" name="Line 110"/>
          <p:cNvSpPr>
            <a:spLocks noChangeShapeType="1"/>
          </p:cNvSpPr>
          <p:nvPr/>
        </p:nvSpPr>
        <p:spPr bwMode="auto">
          <a:xfrm flipV="1">
            <a:off x="4762489" y="1676400"/>
            <a:ext cx="0" cy="914400"/>
          </a:xfrm>
          <a:prstGeom prst="line">
            <a:avLst/>
          </a:prstGeom>
          <a:noFill/>
          <a:ln w="28575" cmpd="sng">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endParaRPr lang="en-US"/>
          </a:p>
        </p:txBody>
      </p:sp>
      <p:sp>
        <p:nvSpPr>
          <p:cNvPr id="237679" name="Line 111"/>
          <p:cNvSpPr>
            <a:spLocks noChangeShapeType="1"/>
          </p:cNvSpPr>
          <p:nvPr/>
        </p:nvSpPr>
        <p:spPr bwMode="auto">
          <a:xfrm flipH="1" flipV="1">
            <a:off x="5639070" y="1676400"/>
            <a:ext cx="1241578" cy="914400"/>
          </a:xfrm>
          <a:prstGeom prst="line">
            <a:avLst/>
          </a:prstGeom>
          <a:noFill/>
          <a:ln w="28575" cmpd="sng">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endParaRPr lang="en-US"/>
          </a:p>
        </p:txBody>
      </p:sp>
      <p:sp>
        <p:nvSpPr>
          <p:cNvPr id="237605" name="Rectangle 37"/>
          <p:cNvSpPr>
            <a:spLocks noChangeArrowheads="1"/>
          </p:cNvSpPr>
          <p:nvPr/>
        </p:nvSpPr>
        <p:spPr bwMode="auto">
          <a:xfrm>
            <a:off x="3733800" y="927100"/>
            <a:ext cx="1981492" cy="749300"/>
          </a:xfrm>
          <a:prstGeom prst="rect">
            <a:avLst/>
          </a:prstGeom>
          <a:solidFill>
            <a:srgbClr val="FFECD9"/>
          </a:solidFill>
          <a:ln w="12700">
            <a:solidFill>
              <a:srgbClr val="000000"/>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pPr algn="ctr"/>
            <a:r>
              <a:rPr lang="ja-JP" altLang="en-US" sz="1800" b="0" dirty="0">
                <a:latin typeface="+mn-lt"/>
              </a:rPr>
              <a:t>“</a:t>
            </a:r>
            <a:r>
              <a:rPr lang="en-US" sz="1800" b="0" dirty="0">
                <a:latin typeface="+mn-lt"/>
              </a:rPr>
              <a:t>The project</a:t>
            </a:r>
            <a:r>
              <a:rPr lang="ja-JP" altLang="en-US" sz="1800" b="0" dirty="0">
                <a:latin typeface="+mn-lt"/>
              </a:rPr>
              <a:t>”</a:t>
            </a:r>
            <a:r>
              <a:rPr lang="en-US" sz="1800" b="0" dirty="0">
                <a:latin typeface="+mn-lt"/>
              </a:rPr>
              <a:t> </a:t>
            </a:r>
            <a:r>
              <a:rPr lang="en-US" sz="1800" b="0" dirty="0" smtClean="0">
                <a:latin typeface="+mn-lt"/>
              </a:rPr>
              <a:t>SCI</a:t>
            </a:r>
            <a:endParaRPr lang="en-US" sz="1800" b="0" dirty="0">
              <a:latin typeface="+mn-lt"/>
            </a:endParaRPr>
          </a:p>
        </p:txBody>
      </p:sp>
      <p:sp>
        <p:nvSpPr>
          <p:cNvPr id="237606" name="Rectangle 38"/>
          <p:cNvSpPr>
            <a:spLocks noChangeArrowheads="1"/>
          </p:cNvSpPr>
          <p:nvPr/>
        </p:nvSpPr>
        <p:spPr bwMode="auto">
          <a:xfrm>
            <a:off x="1143294" y="2514600"/>
            <a:ext cx="1751697" cy="381000"/>
          </a:xfrm>
          <a:prstGeom prst="rect">
            <a:avLst/>
          </a:prstGeom>
          <a:solidFill>
            <a:srgbClr val="FFECD9"/>
          </a:solidFill>
          <a:ln w="12700">
            <a:solidFill>
              <a:srgbClr val="000000"/>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pPr algn="ctr"/>
            <a:r>
              <a:rPr lang="en-US" sz="1800" b="0">
                <a:latin typeface="+mn-lt"/>
              </a:rPr>
              <a:t>Models</a:t>
            </a:r>
            <a:endParaRPr lang="en-US" sz="1800">
              <a:latin typeface="+mn-lt"/>
            </a:endParaRPr>
          </a:p>
        </p:txBody>
      </p:sp>
      <p:sp>
        <p:nvSpPr>
          <p:cNvPr id="237607" name="Rectangle 39"/>
          <p:cNvSpPr>
            <a:spLocks noChangeArrowheads="1"/>
          </p:cNvSpPr>
          <p:nvPr/>
        </p:nvSpPr>
        <p:spPr bwMode="auto">
          <a:xfrm>
            <a:off x="3885908" y="2514600"/>
            <a:ext cx="1753162" cy="381000"/>
          </a:xfrm>
          <a:prstGeom prst="rect">
            <a:avLst/>
          </a:prstGeom>
          <a:solidFill>
            <a:srgbClr val="FFECD9"/>
          </a:solidFill>
          <a:ln w="12700">
            <a:solidFill>
              <a:srgbClr val="000000"/>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pPr algn="ctr"/>
            <a:r>
              <a:rPr lang="en-US" sz="1800" b="0">
                <a:latin typeface="+mn-lt"/>
              </a:rPr>
              <a:t>Subsystems</a:t>
            </a:r>
            <a:endParaRPr lang="en-US" sz="1800">
              <a:latin typeface="+mn-lt"/>
            </a:endParaRPr>
          </a:p>
        </p:txBody>
      </p:sp>
      <p:sp>
        <p:nvSpPr>
          <p:cNvPr id="237608" name="Rectangle 40"/>
          <p:cNvSpPr>
            <a:spLocks noChangeArrowheads="1"/>
          </p:cNvSpPr>
          <p:nvPr/>
        </p:nvSpPr>
        <p:spPr bwMode="auto">
          <a:xfrm>
            <a:off x="6401314" y="2514600"/>
            <a:ext cx="1751696" cy="381000"/>
          </a:xfrm>
          <a:prstGeom prst="rect">
            <a:avLst/>
          </a:prstGeom>
          <a:solidFill>
            <a:srgbClr val="FFECD9"/>
          </a:solidFill>
          <a:ln w="12700">
            <a:solidFill>
              <a:srgbClr val="000000"/>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pPr algn="ctr"/>
            <a:r>
              <a:rPr lang="en-US" sz="1800" b="0">
                <a:latin typeface="+mn-lt"/>
              </a:rPr>
              <a:t>Documents</a:t>
            </a:r>
            <a:endParaRPr lang="en-US" sz="1800">
              <a:latin typeface="+mn-lt"/>
            </a:endParaRPr>
          </a:p>
        </p:txBody>
      </p:sp>
      <p:sp>
        <p:nvSpPr>
          <p:cNvPr id="237609" name="Rectangle 41"/>
          <p:cNvSpPr>
            <a:spLocks noChangeArrowheads="1"/>
          </p:cNvSpPr>
          <p:nvPr/>
        </p:nvSpPr>
        <p:spPr bwMode="auto">
          <a:xfrm>
            <a:off x="228600" y="3886200"/>
            <a:ext cx="1753162" cy="381000"/>
          </a:xfrm>
          <a:prstGeom prst="rect">
            <a:avLst/>
          </a:prstGeom>
          <a:solidFill>
            <a:srgbClr val="FFECD9"/>
          </a:solidFill>
          <a:ln w="12700">
            <a:solidFill>
              <a:srgbClr val="000000"/>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pPr algn="ctr"/>
            <a:r>
              <a:rPr lang="en-US" sz="1800" b="0">
                <a:latin typeface="+mn-lt"/>
              </a:rPr>
              <a:t>Object Model</a:t>
            </a:r>
            <a:endParaRPr lang="en-US" sz="1800">
              <a:latin typeface="+mn-lt"/>
            </a:endParaRPr>
          </a:p>
        </p:txBody>
      </p:sp>
      <p:sp>
        <p:nvSpPr>
          <p:cNvPr id="237610" name="Rectangle 42"/>
          <p:cNvSpPr>
            <a:spLocks noChangeArrowheads="1"/>
          </p:cNvSpPr>
          <p:nvPr/>
        </p:nvSpPr>
        <p:spPr bwMode="auto">
          <a:xfrm>
            <a:off x="2082907" y="3886200"/>
            <a:ext cx="1753162" cy="381000"/>
          </a:xfrm>
          <a:prstGeom prst="rect">
            <a:avLst/>
          </a:prstGeom>
          <a:solidFill>
            <a:srgbClr val="FFECD9"/>
          </a:solidFill>
          <a:ln w="12700">
            <a:solidFill>
              <a:srgbClr val="000000"/>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pPr algn="ctr"/>
            <a:r>
              <a:rPr lang="en-US" sz="1800" b="0">
                <a:latin typeface="+mn-lt"/>
              </a:rPr>
              <a:t>Dynamic Model</a:t>
            </a:r>
            <a:endParaRPr lang="en-US" sz="1800">
              <a:latin typeface="+mn-lt"/>
            </a:endParaRPr>
          </a:p>
        </p:txBody>
      </p:sp>
      <p:sp>
        <p:nvSpPr>
          <p:cNvPr id="237612" name="Rectangle 44"/>
          <p:cNvSpPr>
            <a:spLocks noChangeArrowheads="1"/>
          </p:cNvSpPr>
          <p:nvPr/>
        </p:nvSpPr>
        <p:spPr bwMode="auto">
          <a:xfrm>
            <a:off x="2513868" y="4876800"/>
            <a:ext cx="1753162" cy="381000"/>
          </a:xfrm>
          <a:prstGeom prst="rect">
            <a:avLst/>
          </a:prstGeom>
          <a:solidFill>
            <a:srgbClr val="FFECD9"/>
          </a:solidFill>
          <a:ln w="12700">
            <a:solidFill>
              <a:srgbClr val="000000"/>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pPr algn="ctr"/>
            <a:r>
              <a:rPr lang="en-US" sz="1800" b="0">
                <a:latin typeface="+mn-lt"/>
              </a:rPr>
              <a:t>Database</a:t>
            </a:r>
            <a:endParaRPr lang="en-US" sz="1800">
              <a:latin typeface="+mn-lt"/>
            </a:endParaRPr>
          </a:p>
        </p:txBody>
      </p:sp>
      <p:sp>
        <p:nvSpPr>
          <p:cNvPr id="237613" name="Rectangle 45"/>
          <p:cNvSpPr>
            <a:spLocks noChangeArrowheads="1"/>
          </p:cNvSpPr>
          <p:nvPr/>
        </p:nvSpPr>
        <p:spPr bwMode="auto">
          <a:xfrm>
            <a:off x="4343254" y="4876800"/>
            <a:ext cx="1753162" cy="381000"/>
          </a:xfrm>
          <a:prstGeom prst="rect">
            <a:avLst/>
          </a:prstGeom>
          <a:solidFill>
            <a:srgbClr val="FFECD9"/>
          </a:solidFill>
          <a:ln w="12700">
            <a:solidFill>
              <a:srgbClr val="000000"/>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pPr algn="ctr"/>
            <a:r>
              <a:rPr lang="en-US" sz="1800" b="0">
                <a:latin typeface="+mn-lt"/>
              </a:rPr>
              <a:t>User Interface</a:t>
            </a:r>
            <a:endParaRPr lang="en-US" sz="1800">
              <a:latin typeface="+mn-lt"/>
            </a:endParaRPr>
          </a:p>
        </p:txBody>
      </p:sp>
      <p:sp>
        <p:nvSpPr>
          <p:cNvPr id="237614" name="Text Box 46"/>
          <p:cNvSpPr txBox="1">
            <a:spLocks noChangeArrowheads="1"/>
          </p:cNvSpPr>
          <p:nvPr/>
        </p:nvSpPr>
        <p:spPr bwMode="auto">
          <a:xfrm>
            <a:off x="8522228" y="3902049"/>
            <a:ext cx="586698"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spAutoFit/>
          </a:bodyPr>
          <a:lstStyle/>
          <a:p>
            <a:pPr algn="ctr">
              <a:spcBef>
                <a:spcPct val="50000"/>
              </a:spcBef>
            </a:pPr>
            <a:r>
              <a:rPr lang="en-US" sz="1800">
                <a:latin typeface="Times" charset="0"/>
              </a:rPr>
              <a:t>. . . .</a:t>
            </a:r>
          </a:p>
        </p:txBody>
      </p:sp>
      <p:sp>
        <p:nvSpPr>
          <p:cNvPr id="237615" name="Rectangle 47"/>
          <p:cNvSpPr>
            <a:spLocks noChangeArrowheads="1"/>
          </p:cNvSpPr>
          <p:nvPr/>
        </p:nvSpPr>
        <p:spPr bwMode="auto">
          <a:xfrm>
            <a:off x="3123664" y="5905500"/>
            <a:ext cx="1295815" cy="381000"/>
          </a:xfrm>
          <a:prstGeom prst="rect">
            <a:avLst/>
          </a:prstGeom>
          <a:solidFill>
            <a:srgbClr val="FFECD9"/>
          </a:solidFill>
          <a:ln w="12700">
            <a:solidFill>
              <a:srgbClr val="000000"/>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pPr algn="ctr"/>
            <a:r>
              <a:rPr lang="en-US" sz="1800" b="0">
                <a:latin typeface="+mn-lt"/>
              </a:rPr>
              <a:t>Code</a:t>
            </a:r>
            <a:endParaRPr lang="en-US" sz="1800">
              <a:latin typeface="+mn-lt"/>
            </a:endParaRPr>
          </a:p>
        </p:txBody>
      </p:sp>
      <p:sp>
        <p:nvSpPr>
          <p:cNvPr id="237616" name="Rectangle 48"/>
          <p:cNvSpPr>
            <a:spLocks noChangeArrowheads="1"/>
          </p:cNvSpPr>
          <p:nvPr/>
        </p:nvSpPr>
        <p:spPr bwMode="auto">
          <a:xfrm>
            <a:off x="4520622" y="5908675"/>
            <a:ext cx="1295815" cy="381000"/>
          </a:xfrm>
          <a:prstGeom prst="rect">
            <a:avLst/>
          </a:prstGeom>
          <a:solidFill>
            <a:srgbClr val="FFECD9"/>
          </a:solidFill>
          <a:ln w="12700">
            <a:solidFill>
              <a:srgbClr val="000000"/>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pPr algn="ctr"/>
            <a:r>
              <a:rPr lang="en-US" sz="1800" b="0">
                <a:latin typeface="+mn-lt"/>
              </a:rPr>
              <a:t>Data</a:t>
            </a:r>
            <a:endParaRPr lang="en-US" sz="1800">
              <a:latin typeface="+mn-lt"/>
            </a:endParaRPr>
          </a:p>
        </p:txBody>
      </p:sp>
      <p:sp>
        <p:nvSpPr>
          <p:cNvPr id="237617" name="Rectangle 49"/>
          <p:cNvSpPr>
            <a:spLocks noChangeArrowheads="1"/>
          </p:cNvSpPr>
          <p:nvPr/>
        </p:nvSpPr>
        <p:spPr bwMode="auto">
          <a:xfrm>
            <a:off x="5917582" y="5905500"/>
            <a:ext cx="1295815" cy="381000"/>
          </a:xfrm>
          <a:prstGeom prst="rect">
            <a:avLst/>
          </a:prstGeom>
          <a:solidFill>
            <a:srgbClr val="FFECD9"/>
          </a:solidFill>
          <a:ln w="12700">
            <a:solidFill>
              <a:srgbClr val="000000"/>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pPr algn="ctr"/>
            <a:r>
              <a:rPr lang="en-US" sz="1800" b="0">
                <a:latin typeface="+mn-lt"/>
              </a:rPr>
              <a:t>Unit Test</a:t>
            </a:r>
            <a:endParaRPr lang="en-US" sz="1800">
              <a:latin typeface="+mn-lt"/>
            </a:endParaRPr>
          </a:p>
        </p:txBody>
      </p:sp>
      <p:sp>
        <p:nvSpPr>
          <p:cNvPr id="237636" name="Rectangle 68"/>
          <p:cNvSpPr>
            <a:spLocks noChangeArrowheads="1"/>
          </p:cNvSpPr>
          <p:nvPr/>
        </p:nvSpPr>
        <p:spPr bwMode="auto">
          <a:xfrm>
            <a:off x="5917582" y="3886200"/>
            <a:ext cx="1222523" cy="381000"/>
          </a:xfrm>
          <a:prstGeom prst="rect">
            <a:avLst/>
          </a:prstGeom>
          <a:solidFill>
            <a:srgbClr val="FFECD9"/>
          </a:solidFill>
          <a:ln w="12700">
            <a:solidFill>
              <a:srgbClr val="000000"/>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pPr algn="ctr"/>
            <a:r>
              <a:rPr lang="en-US" sz="1800" b="0" dirty="0" smtClean="0">
                <a:latin typeface="+mn-lt"/>
              </a:rPr>
              <a:t>SRS</a:t>
            </a:r>
            <a:endParaRPr lang="en-US" sz="1800" dirty="0">
              <a:latin typeface="+mn-lt"/>
            </a:endParaRPr>
          </a:p>
        </p:txBody>
      </p:sp>
      <p:sp>
        <p:nvSpPr>
          <p:cNvPr id="237637" name="Rectangle 69"/>
          <p:cNvSpPr>
            <a:spLocks noChangeArrowheads="1"/>
          </p:cNvSpPr>
          <p:nvPr/>
        </p:nvSpPr>
        <p:spPr bwMode="auto">
          <a:xfrm>
            <a:off x="7213398" y="3886200"/>
            <a:ext cx="1222523" cy="381000"/>
          </a:xfrm>
          <a:prstGeom prst="rect">
            <a:avLst/>
          </a:prstGeom>
          <a:solidFill>
            <a:srgbClr val="FFECD9"/>
          </a:solidFill>
          <a:ln w="12700">
            <a:solidFill>
              <a:srgbClr val="000000"/>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pPr algn="ctr"/>
            <a:r>
              <a:rPr lang="en-US" sz="1800" dirty="0" smtClean="0">
                <a:latin typeface="+mn-lt"/>
              </a:rPr>
              <a:t>SADS</a:t>
            </a:r>
            <a:endParaRPr lang="en-US" sz="1800" dirty="0">
              <a:latin typeface="+mn-lt"/>
            </a:endParaRPr>
          </a:p>
        </p:txBody>
      </p:sp>
      <p:sp>
        <p:nvSpPr>
          <p:cNvPr id="237659" name="Text Box 91"/>
          <p:cNvSpPr txBox="1">
            <a:spLocks noChangeArrowheads="1"/>
          </p:cNvSpPr>
          <p:nvPr/>
        </p:nvSpPr>
        <p:spPr bwMode="auto">
          <a:xfrm>
            <a:off x="2438932" y="5907061"/>
            <a:ext cx="586698"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spAutoFit/>
          </a:bodyPr>
          <a:lstStyle/>
          <a:p>
            <a:pPr algn="ctr">
              <a:spcBef>
                <a:spcPct val="50000"/>
              </a:spcBef>
            </a:pPr>
            <a:r>
              <a:rPr lang="en-US" sz="1800">
                <a:latin typeface="Times" charset="0"/>
              </a:rPr>
              <a:t>. . . .</a:t>
            </a:r>
          </a:p>
        </p:txBody>
      </p:sp>
      <p:sp>
        <p:nvSpPr>
          <p:cNvPr id="237660" name="Text Box 92"/>
          <p:cNvSpPr txBox="1">
            <a:spLocks noChangeArrowheads="1"/>
          </p:cNvSpPr>
          <p:nvPr/>
        </p:nvSpPr>
        <p:spPr bwMode="auto">
          <a:xfrm>
            <a:off x="7210288" y="5891186"/>
            <a:ext cx="586698"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spAutoFit/>
          </a:bodyPr>
          <a:lstStyle/>
          <a:p>
            <a:pPr algn="ctr">
              <a:spcBef>
                <a:spcPct val="50000"/>
              </a:spcBef>
            </a:pPr>
            <a:r>
              <a:rPr lang="en-US" sz="1800">
                <a:latin typeface="Times" charset="0"/>
              </a:rPr>
              <a:t>. . . .</a:t>
            </a:r>
          </a:p>
        </p:txBody>
      </p:sp>
      <p:sp>
        <p:nvSpPr>
          <p:cNvPr id="237664" name="Text Box 96"/>
          <p:cNvSpPr txBox="1">
            <a:spLocks noChangeArrowheads="1"/>
          </p:cNvSpPr>
          <p:nvPr/>
        </p:nvSpPr>
        <p:spPr bwMode="auto">
          <a:xfrm>
            <a:off x="6093307" y="4875186"/>
            <a:ext cx="586698"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spAutoFit/>
          </a:bodyPr>
          <a:lstStyle/>
          <a:p>
            <a:pPr algn="ctr">
              <a:spcBef>
                <a:spcPct val="50000"/>
              </a:spcBef>
            </a:pPr>
            <a:r>
              <a:rPr lang="en-US" sz="1800">
                <a:latin typeface="Times" charset="0"/>
              </a:rPr>
              <a:t>. . . .</a:t>
            </a:r>
          </a:p>
        </p:txBody>
      </p:sp>
      <p:sp>
        <p:nvSpPr>
          <p:cNvPr id="237689" name="Rectangle 121"/>
          <p:cNvSpPr>
            <a:spLocks noGrp="1" noChangeArrowheads="1"/>
          </p:cNvSpPr>
          <p:nvPr>
            <p:ph type="title"/>
          </p:nvPr>
        </p:nvSpPr>
        <p:spPr>
          <a:xfrm>
            <a:off x="381000" y="228600"/>
            <a:ext cx="8763000" cy="685800"/>
          </a:xfrm>
        </p:spPr>
        <p:txBody>
          <a:bodyPr/>
          <a:lstStyle/>
          <a:p>
            <a:r>
              <a:rPr lang="en-US" dirty="0" smtClean="0"/>
              <a:t>Example SW Configuration </a:t>
            </a:r>
            <a:r>
              <a:rPr lang="en-US" dirty="0"/>
              <a:t>Item </a:t>
            </a:r>
            <a:r>
              <a:rPr lang="en-US" dirty="0" smtClean="0"/>
              <a:t>Tree </a:t>
            </a:r>
            <a:endParaRPr lang="en-US" dirty="0"/>
          </a:p>
        </p:txBody>
      </p:sp>
      <p:sp>
        <p:nvSpPr>
          <p:cNvPr id="51" name="Line 104"/>
          <p:cNvSpPr>
            <a:spLocks noChangeShapeType="1"/>
          </p:cNvSpPr>
          <p:nvPr/>
        </p:nvSpPr>
        <p:spPr bwMode="auto">
          <a:xfrm flipH="1" flipV="1">
            <a:off x="3352799" y="5257800"/>
            <a:ext cx="457493" cy="647700"/>
          </a:xfrm>
          <a:prstGeom prst="line">
            <a:avLst/>
          </a:prstGeom>
          <a:noFill/>
          <a:ln w="28575" cmpd="sng">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endParaRPr lang="en-US"/>
          </a:p>
        </p:txBody>
      </p:sp>
      <p:sp>
        <p:nvSpPr>
          <p:cNvPr id="52" name="Line 104"/>
          <p:cNvSpPr>
            <a:spLocks noChangeShapeType="1"/>
          </p:cNvSpPr>
          <p:nvPr/>
        </p:nvSpPr>
        <p:spPr bwMode="auto">
          <a:xfrm flipH="1" flipV="1">
            <a:off x="3810000" y="5257800"/>
            <a:ext cx="914693" cy="647700"/>
          </a:xfrm>
          <a:prstGeom prst="line">
            <a:avLst/>
          </a:prstGeom>
          <a:noFill/>
          <a:ln w="28575" cmpd="sng">
            <a:solidFill>
              <a:srgbClr val="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endParaRPr lang="en-US"/>
          </a:p>
        </p:txBody>
      </p:sp>
      <p:sp>
        <p:nvSpPr>
          <p:cNvPr id="34" name="TextBox 33"/>
          <p:cNvSpPr txBox="1"/>
          <p:nvPr/>
        </p:nvSpPr>
        <p:spPr>
          <a:xfrm>
            <a:off x="8048370" y="6477000"/>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7264551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763000" cy="685800"/>
          </a:xfrm>
        </p:spPr>
        <p:txBody>
          <a:bodyPr/>
          <a:lstStyle/>
          <a:p>
            <a:r>
              <a:rPr lang="en-US" sz="2800" dirty="0" smtClean="0"/>
              <a:t>For SCM, bring back an </a:t>
            </a:r>
            <a:r>
              <a:rPr lang="en-US" sz="2800" dirty="0" err="1" smtClean="0"/>
              <a:t>oldy</a:t>
            </a:r>
            <a:r>
              <a:rPr lang="en-US" sz="2800" dirty="0" smtClean="0"/>
              <a:t>, but goodie…</a:t>
            </a:r>
            <a:endParaRPr lang="en-US" sz="2800" dirty="0"/>
          </a:p>
        </p:txBody>
      </p:sp>
      <p:pic>
        <p:nvPicPr>
          <p:cNvPr id="3" name="Picture 2"/>
          <p:cNvPicPr>
            <a:picLocks noChangeAspect="1"/>
          </p:cNvPicPr>
          <p:nvPr/>
        </p:nvPicPr>
        <p:blipFill>
          <a:blip r:embed="rId2"/>
          <a:stretch>
            <a:fillRect/>
          </a:stretch>
        </p:blipFill>
        <p:spPr>
          <a:xfrm>
            <a:off x="0" y="1307757"/>
            <a:ext cx="9144000" cy="5016843"/>
          </a:xfrm>
          <a:prstGeom prst="rect">
            <a:avLst/>
          </a:prstGeom>
        </p:spPr>
      </p:pic>
    </p:spTree>
    <p:extLst>
      <p:ext uri="{BB962C8B-B14F-4D97-AF65-F5344CB8AC3E}">
        <p14:creationId xmlns:p14="http://schemas.microsoft.com/office/powerpoint/2010/main" val="9134433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8" name="Rectangle 6"/>
          <p:cNvSpPr>
            <a:spLocks noGrp="1" noChangeArrowheads="1"/>
          </p:cNvSpPr>
          <p:nvPr>
            <p:ph type="title"/>
          </p:nvPr>
        </p:nvSpPr>
        <p:spPr/>
        <p:txBody>
          <a:bodyPr/>
          <a:lstStyle/>
          <a:p>
            <a:r>
              <a:rPr lang="en-US" dirty="0" smtClean="0"/>
              <a:t>SCM Activities</a:t>
            </a:r>
            <a:endParaRPr lang="en-US" dirty="0"/>
          </a:p>
        </p:txBody>
      </p:sp>
      <p:sp>
        <p:nvSpPr>
          <p:cNvPr id="253959" name="Rectangle 7"/>
          <p:cNvSpPr>
            <a:spLocks noGrp="1" noChangeArrowheads="1"/>
          </p:cNvSpPr>
          <p:nvPr>
            <p:ph type="body" idx="1"/>
          </p:nvPr>
        </p:nvSpPr>
        <p:spPr>
          <a:xfrm>
            <a:off x="457200" y="1219200"/>
            <a:ext cx="8458200" cy="5181600"/>
          </a:xfrm>
        </p:spPr>
        <p:txBody>
          <a:bodyPr/>
          <a:lstStyle/>
          <a:p>
            <a:pPr>
              <a:lnSpc>
                <a:spcPct val="80000"/>
              </a:lnSpc>
            </a:pPr>
            <a:r>
              <a:rPr lang="en-US" dirty="0"/>
              <a:t>Configuration item identification </a:t>
            </a:r>
          </a:p>
          <a:p>
            <a:pPr lvl="1">
              <a:lnSpc>
                <a:spcPct val="80000"/>
              </a:lnSpc>
            </a:pPr>
            <a:r>
              <a:rPr lang="en-US" dirty="0" smtClean="0"/>
              <a:t>Modeling </a:t>
            </a:r>
            <a:r>
              <a:rPr lang="en-US" dirty="0"/>
              <a:t>of the system as a set of evolving components</a:t>
            </a:r>
          </a:p>
          <a:p>
            <a:pPr>
              <a:lnSpc>
                <a:spcPct val="80000"/>
              </a:lnSpc>
            </a:pPr>
            <a:r>
              <a:rPr lang="en-US" dirty="0"/>
              <a:t>Promotion management</a:t>
            </a:r>
          </a:p>
          <a:p>
            <a:pPr lvl="1">
              <a:lnSpc>
                <a:spcPct val="80000"/>
              </a:lnSpc>
            </a:pPr>
            <a:r>
              <a:rPr lang="en-US" dirty="0"/>
              <a:t>C</a:t>
            </a:r>
            <a:r>
              <a:rPr lang="en-US" dirty="0" smtClean="0"/>
              <a:t>reation </a:t>
            </a:r>
            <a:r>
              <a:rPr lang="en-US" dirty="0"/>
              <a:t>of versions for other developers</a:t>
            </a:r>
          </a:p>
          <a:p>
            <a:pPr>
              <a:lnSpc>
                <a:spcPct val="80000"/>
              </a:lnSpc>
            </a:pPr>
            <a:r>
              <a:rPr lang="en-US" dirty="0"/>
              <a:t>Release management</a:t>
            </a:r>
          </a:p>
          <a:p>
            <a:pPr lvl="1">
              <a:lnSpc>
                <a:spcPct val="80000"/>
              </a:lnSpc>
            </a:pPr>
            <a:r>
              <a:rPr lang="en-US" dirty="0"/>
              <a:t>C</a:t>
            </a:r>
            <a:r>
              <a:rPr lang="en-US" dirty="0" smtClean="0"/>
              <a:t>reation </a:t>
            </a:r>
            <a:r>
              <a:rPr lang="en-US" dirty="0"/>
              <a:t>of versions for the clients and users</a:t>
            </a:r>
          </a:p>
          <a:p>
            <a:pPr>
              <a:lnSpc>
                <a:spcPct val="80000"/>
              </a:lnSpc>
            </a:pPr>
            <a:r>
              <a:rPr lang="en-US" dirty="0"/>
              <a:t>Change management </a:t>
            </a:r>
          </a:p>
          <a:p>
            <a:pPr lvl="1">
              <a:lnSpc>
                <a:spcPct val="80000"/>
              </a:lnSpc>
            </a:pPr>
            <a:r>
              <a:rPr lang="en-US" dirty="0"/>
              <a:t>H</a:t>
            </a:r>
            <a:r>
              <a:rPr lang="en-US" dirty="0" smtClean="0"/>
              <a:t>andling</a:t>
            </a:r>
            <a:r>
              <a:rPr lang="en-US" dirty="0"/>
              <a:t>, approval and tracking of change requests</a:t>
            </a:r>
          </a:p>
          <a:p>
            <a:pPr>
              <a:lnSpc>
                <a:spcPct val="80000"/>
              </a:lnSpc>
            </a:pPr>
            <a:r>
              <a:rPr lang="en-US" dirty="0"/>
              <a:t>Branch management</a:t>
            </a:r>
          </a:p>
          <a:p>
            <a:pPr lvl="1">
              <a:lnSpc>
                <a:spcPct val="80000"/>
              </a:lnSpc>
            </a:pPr>
            <a:r>
              <a:rPr lang="en-US" dirty="0"/>
              <a:t>M</a:t>
            </a:r>
            <a:r>
              <a:rPr lang="en-US" dirty="0" smtClean="0"/>
              <a:t>anagement </a:t>
            </a:r>
            <a:r>
              <a:rPr lang="en-US" dirty="0"/>
              <a:t>of concurrent development</a:t>
            </a:r>
          </a:p>
          <a:p>
            <a:pPr>
              <a:lnSpc>
                <a:spcPct val="80000"/>
              </a:lnSpc>
            </a:pPr>
            <a:r>
              <a:rPr lang="en-US" dirty="0"/>
              <a:t>Variant management</a:t>
            </a:r>
          </a:p>
          <a:p>
            <a:pPr lvl="1">
              <a:lnSpc>
                <a:spcPct val="80000"/>
              </a:lnSpc>
            </a:pPr>
            <a:r>
              <a:rPr lang="en-US" dirty="0"/>
              <a:t>M</a:t>
            </a:r>
            <a:r>
              <a:rPr lang="en-US" dirty="0" smtClean="0"/>
              <a:t>anagement </a:t>
            </a:r>
            <a:r>
              <a:rPr lang="en-US" dirty="0"/>
              <a:t>of versions intended to coexist</a:t>
            </a:r>
          </a:p>
          <a:p>
            <a:pPr>
              <a:lnSpc>
                <a:spcPct val="80000"/>
              </a:lnSpc>
            </a:pPr>
            <a:endParaRPr lang="en-US" dirty="0"/>
          </a:p>
        </p:txBody>
      </p:sp>
      <p:sp>
        <p:nvSpPr>
          <p:cNvPr id="4" name="TextBox 3"/>
          <p:cNvSpPr txBox="1"/>
          <p:nvPr/>
        </p:nvSpPr>
        <p:spPr>
          <a:xfrm>
            <a:off x="8048370" y="6477000"/>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2326334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395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395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395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395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395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395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395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3959">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3959">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3959">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9"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8" name="Rectangle 4"/>
          <p:cNvSpPr>
            <a:spLocks noGrp="1" noChangeArrowheads="1"/>
          </p:cNvSpPr>
          <p:nvPr>
            <p:ph type="title"/>
          </p:nvPr>
        </p:nvSpPr>
        <p:spPr>
          <a:xfrm>
            <a:off x="381000" y="304800"/>
            <a:ext cx="8763000" cy="685800"/>
          </a:xfrm>
        </p:spPr>
        <p:txBody>
          <a:bodyPr/>
          <a:lstStyle/>
          <a:p>
            <a:r>
              <a:rPr lang="en-US" dirty="0" smtClean="0"/>
              <a:t>Key Tasks </a:t>
            </a:r>
            <a:r>
              <a:rPr lang="en-US" dirty="0"/>
              <a:t>for </a:t>
            </a:r>
            <a:r>
              <a:rPr lang="en-US" dirty="0" smtClean="0"/>
              <a:t>Configuration </a:t>
            </a:r>
            <a:r>
              <a:rPr lang="en-US" dirty="0"/>
              <a:t>Managers</a:t>
            </a:r>
          </a:p>
        </p:txBody>
      </p:sp>
      <p:sp>
        <p:nvSpPr>
          <p:cNvPr id="236551" name="Rectangle 7"/>
          <p:cNvSpPr>
            <a:spLocks noChangeArrowheads="1"/>
          </p:cNvSpPr>
          <p:nvPr/>
        </p:nvSpPr>
        <p:spPr bwMode="auto">
          <a:xfrm>
            <a:off x="1600200" y="1752600"/>
            <a:ext cx="6108630" cy="746125"/>
          </a:xfrm>
          <a:prstGeom prst="rect">
            <a:avLst/>
          </a:prstGeom>
          <a:solidFill>
            <a:srgbClr val="FFECD9"/>
          </a:solidFill>
          <a:ln w="12700">
            <a:solidFill>
              <a:srgbClr val="000000"/>
            </a:solidFill>
            <a:miter lim="800000"/>
            <a:headEnd/>
            <a:tailEnd/>
          </a:ln>
          <a:effectLst>
            <a:outerShdw blurRad="63500" dist="107763" dir="2700000" algn="ctr" rotWithShape="0">
              <a:srgbClr val="868686">
                <a:alpha val="74998"/>
              </a:srgbClr>
            </a:outerShdw>
          </a:effectLst>
        </p:spPr>
        <p:txBody>
          <a:bodyPr wrap="none" anchor="ctr"/>
          <a:lstStyle/>
          <a:p>
            <a:pPr algn="ctr"/>
            <a:r>
              <a:rPr lang="en-US" b="0" dirty="0" smtClean="0">
                <a:latin typeface="+mn-lt"/>
              </a:rPr>
              <a:t>Define Configuration Items</a:t>
            </a:r>
            <a:endParaRPr lang="en-US" b="0" dirty="0">
              <a:latin typeface="+mn-lt"/>
            </a:endParaRPr>
          </a:p>
        </p:txBody>
      </p:sp>
      <p:sp>
        <p:nvSpPr>
          <p:cNvPr id="236552" name="Rectangle 8"/>
          <p:cNvSpPr>
            <a:spLocks noChangeArrowheads="1"/>
          </p:cNvSpPr>
          <p:nvPr/>
        </p:nvSpPr>
        <p:spPr bwMode="auto">
          <a:xfrm>
            <a:off x="1600200" y="2824163"/>
            <a:ext cx="6108630" cy="746125"/>
          </a:xfrm>
          <a:prstGeom prst="rect">
            <a:avLst/>
          </a:prstGeom>
          <a:solidFill>
            <a:srgbClr val="FFECD9"/>
          </a:solidFill>
          <a:ln w="12700">
            <a:solidFill>
              <a:srgbClr val="000000"/>
            </a:solidFill>
            <a:miter lim="800000"/>
            <a:headEnd/>
            <a:tailEnd/>
          </a:ln>
          <a:effectLst>
            <a:outerShdw blurRad="63500" dist="107763" dir="2700000" algn="ctr" rotWithShape="0">
              <a:srgbClr val="868686">
                <a:alpha val="74998"/>
              </a:srgbClr>
            </a:outerShdw>
          </a:effectLst>
        </p:spPr>
        <p:txBody>
          <a:bodyPr wrap="none" anchor="ctr"/>
          <a:lstStyle/>
          <a:p>
            <a:pPr algn="ctr"/>
            <a:r>
              <a:rPr lang="en-US" b="0" dirty="0" smtClean="0">
                <a:latin typeface="+mn-lt"/>
              </a:rPr>
              <a:t>Define Promote /Release Policies</a:t>
            </a:r>
            <a:endParaRPr lang="en-US" sz="2000" dirty="0">
              <a:latin typeface="+mn-lt"/>
            </a:endParaRPr>
          </a:p>
        </p:txBody>
      </p:sp>
      <p:sp>
        <p:nvSpPr>
          <p:cNvPr id="236553" name="Rectangle 9"/>
          <p:cNvSpPr>
            <a:spLocks noChangeArrowheads="1"/>
          </p:cNvSpPr>
          <p:nvPr/>
        </p:nvSpPr>
        <p:spPr bwMode="auto">
          <a:xfrm>
            <a:off x="1600200" y="3873500"/>
            <a:ext cx="6108630" cy="746125"/>
          </a:xfrm>
          <a:prstGeom prst="rect">
            <a:avLst/>
          </a:prstGeom>
          <a:solidFill>
            <a:srgbClr val="FFECD9"/>
          </a:solidFill>
          <a:ln w="12700">
            <a:solidFill>
              <a:srgbClr val="000000"/>
            </a:solidFill>
            <a:miter lim="800000"/>
            <a:headEnd/>
            <a:tailEnd/>
          </a:ln>
          <a:effectLst>
            <a:outerShdw blurRad="63500" dist="107763" dir="2700000" algn="ctr" rotWithShape="0">
              <a:srgbClr val="868686">
                <a:alpha val="74998"/>
              </a:srgbClr>
            </a:outerShdw>
          </a:effectLst>
        </p:spPr>
        <p:txBody>
          <a:bodyPr wrap="none" anchor="ctr"/>
          <a:lstStyle/>
          <a:p>
            <a:pPr algn="ctr"/>
            <a:r>
              <a:rPr lang="en-US" b="0" dirty="0" smtClean="0">
                <a:latin typeface="+mn-lt"/>
              </a:rPr>
              <a:t>Define Activities And Responsibilities</a:t>
            </a:r>
            <a:endParaRPr lang="en-US" b="0" dirty="0">
              <a:latin typeface="+mn-lt"/>
            </a:endParaRPr>
          </a:p>
        </p:txBody>
      </p:sp>
      <p:sp>
        <p:nvSpPr>
          <p:cNvPr id="236554" name="Rectangle 10"/>
          <p:cNvSpPr>
            <a:spLocks noChangeArrowheads="1"/>
          </p:cNvSpPr>
          <p:nvPr/>
        </p:nvSpPr>
        <p:spPr bwMode="auto">
          <a:xfrm>
            <a:off x="1600200" y="4938713"/>
            <a:ext cx="6108630" cy="746125"/>
          </a:xfrm>
          <a:prstGeom prst="rect">
            <a:avLst/>
          </a:prstGeom>
          <a:solidFill>
            <a:srgbClr val="FFECD9"/>
          </a:solidFill>
          <a:ln w="12700">
            <a:solidFill>
              <a:srgbClr val="000000"/>
            </a:solidFill>
            <a:miter lim="800000"/>
            <a:headEnd/>
            <a:tailEnd/>
          </a:ln>
          <a:effectLst>
            <a:outerShdw blurRad="63500" dist="107763" dir="2700000" algn="ctr" rotWithShape="0">
              <a:srgbClr val="868686">
                <a:alpha val="74998"/>
              </a:srgbClr>
            </a:outerShdw>
          </a:effectLst>
        </p:spPr>
        <p:txBody>
          <a:bodyPr wrap="none" anchor="ctr"/>
          <a:lstStyle/>
          <a:p>
            <a:pPr algn="ctr"/>
            <a:r>
              <a:rPr lang="en-US" b="0" dirty="0" smtClean="0">
                <a:latin typeface="+mn-lt"/>
              </a:rPr>
              <a:t>Set Up Configuration Management System</a:t>
            </a:r>
            <a:endParaRPr lang="en-US" sz="2000" dirty="0">
              <a:latin typeface="+mn-lt"/>
            </a:endParaRPr>
          </a:p>
        </p:txBody>
      </p:sp>
    </p:spTree>
    <p:extLst>
      <p:ext uri="{BB962C8B-B14F-4D97-AF65-F5344CB8AC3E}">
        <p14:creationId xmlns:p14="http://schemas.microsoft.com/office/powerpoint/2010/main" val="35473201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458200" cy="1905000"/>
          </a:xfrm>
        </p:spPr>
        <p:txBody>
          <a:bodyPr/>
          <a:lstStyle/>
          <a:p>
            <a:r>
              <a:rPr lang="en-US" sz="2800" dirty="0" smtClean="0"/>
              <a:t>Let’s say a change is made to the code to incorporate use of a packaged application that replaces the scheduler. </a:t>
            </a:r>
            <a:br>
              <a:rPr lang="en-US" sz="2800" dirty="0" smtClean="0"/>
            </a:br>
            <a:r>
              <a:rPr lang="en-US" sz="2800" dirty="0" smtClean="0"/>
              <a:t/>
            </a:r>
            <a:br>
              <a:rPr lang="en-US" sz="2800" dirty="0" smtClean="0"/>
            </a:br>
            <a:r>
              <a:rPr lang="en-US" sz="2800" dirty="0" smtClean="0"/>
              <a:t>How can you account for all the dependencies between the cognizant software artifacts?</a:t>
            </a:r>
            <a:br>
              <a:rPr lang="en-US" sz="2800" dirty="0" smtClean="0"/>
            </a:br>
            <a:endParaRPr lang="en-US" sz="2800" dirty="0">
              <a:solidFill>
                <a:srgbClr val="800000"/>
              </a:solidFill>
            </a:endParaRPr>
          </a:p>
        </p:txBody>
      </p:sp>
      <p:sp>
        <p:nvSpPr>
          <p:cNvPr id="3" name="Content Placeholder 2"/>
          <p:cNvSpPr>
            <a:spLocks noGrp="1"/>
          </p:cNvSpPr>
          <p:nvPr>
            <p:ph idx="1"/>
          </p:nvPr>
        </p:nvSpPr>
        <p:spPr>
          <a:xfrm>
            <a:off x="457200" y="3962400"/>
            <a:ext cx="5791200" cy="2286000"/>
          </a:xfrm>
        </p:spPr>
        <p:txBody>
          <a:bodyPr/>
          <a:lstStyle/>
          <a:p>
            <a:r>
              <a:rPr lang="en-US" dirty="0" smtClean="0"/>
              <a:t>Think for 15 seconds…</a:t>
            </a:r>
          </a:p>
          <a:p>
            <a:r>
              <a:rPr lang="en-US" dirty="0" smtClean="0"/>
              <a:t>Turn to a neighbor and discuss it for 30 seconds</a:t>
            </a:r>
          </a:p>
          <a:p>
            <a:r>
              <a:rPr lang="en-US" dirty="0" smtClean="0"/>
              <a:t>Can we </a:t>
            </a:r>
            <a:r>
              <a:rPr lang="en-US" dirty="0" err="1" smtClean="0"/>
              <a:t>tawlk</a:t>
            </a:r>
            <a:r>
              <a:rPr lang="en-US" dirty="0" smtClean="0"/>
              <a:t>?</a:t>
            </a:r>
            <a:endParaRPr lang="en-US" dirty="0"/>
          </a:p>
        </p:txBody>
      </p:sp>
      <p:pic>
        <p:nvPicPr>
          <p:cNvPr id="4" name="Picture 3"/>
          <p:cNvPicPr>
            <a:picLocks noChangeAspect="1"/>
          </p:cNvPicPr>
          <p:nvPr/>
        </p:nvPicPr>
        <p:blipFill>
          <a:blip r:embed="rId3"/>
          <a:stretch>
            <a:fillRect/>
          </a:stretch>
        </p:blipFill>
        <p:spPr>
          <a:xfrm>
            <a:off x="6428324" y="3127375"/>
            <a:ext cx="2258476" cy="3121025"/>
          </a:xfrm>
          <a:prstGeom prst="rect">
            <a:avLst/>
          </a:prstGeom>
        </p:spPr>
      </p:pic>
      <p:sp>
        <p:nvSpPr>
          <p:cNvPr id="5" name="TextBox 4"/>
          <p:cNvSpPr txBox="1"/>
          <p:nvPr/>
        </p:nvSpPr>
        <p:spPr>
          <a:xfrm>
            <a:off x="8464793" y="6019800"/>
            <a:ext cx="526807" cy="400110"/>
          </a:xfrm>
          <a:prstGeom prst="rect">
            <a:avLst/>
          </a:prstGeom>
          <a:noFill/>
        </p:spPr>
        <p:txBody>
          <a:bodyPr wrap="none" rtlCol="0">
            <a:spAutoFit/>
          </a:bodyPr>
          <a:lstStyle/>
          <a:p>
            <a:r>
              <a:rPr lang="en-US" sz="2000" b="1" dirty="0" smtClean="0">
                <a:solidFill>
                  <a:srgbClr val="0000FF"/>
                </a:solidFill>
              </a:rPr>
              <a:t>Q5</a:t>
            </a:r>
            <a:endParaRPr lang="en-US" sz="2000" b="1" dirty="0">
              <a:solidFill>
                <a:srgbClr val="0000FF"/>
              </a:solidFill>
            </a:endParaRPr>
          </a:p>
        </p:txBody>
      </p:sp>
    </p:spTree>
    <p:extLst>
      <p:ext uri="{BB962C8B-B14F-4D97-AF65-F5344CB8AC3E}">
        <p14:creationId xmlns:p14="http://schemas.microsoft.com/office/powerpoint/2010/main" val="41859887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1026"/>
          <p:cNvSpPr>
            <a:spLocks noGrp="1" noChangeArrowheads="1"/>
          </p:cNvSpPr>
          <p:nvPr>
            <p:ph type="title"/>
          </p:nvPr>
        </p:nvSpPr>
        <p:spPr>
          <a:xfrm>
            <a:off x="381000" y="304800"/>
            <a:ext cx="8229600" cy="609600"/>
          </a:xfrm>
          <a:noFill/>
          <a:ln/>
        </p:spPr>
        <p:txBody>
          <a:bodyPr/>
          <a:lstStyle/>
          <a:p>
            <a:r>
              <a:rPr lang="en-US" dirty="0"/>
              <a:t>More on Baselines</a:t>
            </a:r>
          </a:p>
        </p:txBody>
      </p:sp>
      <p:sp>
        <p:nvSpPr>
          <p:cNvPr id="174083" name="Rectangle 1027"/>
          <p:cNvSpPr>
            <a:spLocks noGrp="1" noChangeArrowheads="1"/>
          </p:cNvSpPr>
          <p:nvPr>
            <p:ph type="body" idx="1"/>
          </p:nvPr>
        </p:nvSpPr>
        <p:spPr>
          <a:xfrm>
            <a:off x="269718" y="990600"/>
            <a:ext cx="8721882" cy="5207000"/>
          </a:xfrm>
          <a:noFill/>
          <a:ln/>
        </p:spPr>
        <p:txBody>
          <a:bodyPr/>
          <a:lstStyle/>
          <a:p>
            <a:r>
              <a:rPr lang="en-US" sz="2400" dirty="0"/>
              <a:t>As systems are developed, a series of baselines is developed, usually after a review </a:t>
            </a:r>
            <a:r>
              <a:rPr lang="en-US" sz="2400" dirty="0" smtClean="0"/>
              <a:t>(</a:t>
            </a:r>
            <a:r>
              <a:rPr lang="en-US" sz="2400" dirty="0" err="1" smtClean="0"/>
              <a:t>reqts</a:t>
            </a:r>
            <a:r>
              <a:rPr lang="en-US" sz="2400" dirty="0" smtClean="0"/>
              <a:t>, design, or </a:t>
            </a:r>
            <a:r>
              <a:rPr lang="en-US" sz="2400" dirty="0"/>
              <a:t>code </a:t>
            </a:r>
            <a:r>
              <a:rPr lang="en-US" sz="2400" dirty="0" smtClean="0"/>
              <a:t>reviews, </a:t>
            </a:r>
            <a:r>
              <a:rPr lang="en-US" sz="2400" dirty="0"/>
              <a:t>system testing, client acceptance, ...)</a:t>
            </a:r>
          </a:p>
          <a:p>
            <a:pPr lvl="1"/>
            <a:r>
              <a:rPr lang="en-US" sz="2000" i="1" dirty="0"/>
              <a:t>Developmental baseline</a:t>
            </a:r>
            <a:r>
              <a:rPr lang="en-US" sz="2000" dirty="0"/>
              <a:t>  </a:t>
            </a:r>
            <a:r>
              <a:rPr lang="en-US" sz="2000" dirty="0" smtClean="0"/>
              <a:t>(SRS, SADS, </a:t>
            </a:r>
            <a:r>
              <a:rPr lang="en-US" sz="2000" dirty="0"/>
              <a:t>Integration Test, ...)</a:t>
            </a:r>
          </a:p>
          <a:p>
            <a:pPr lvl="2"/>
            <a:r>
              <a:rPr lang="en-US" sz="1800" dirty="0"/>
              <a:t>Goal: Coordinate engineering activities.</a:t>
            </a:r>
          </a:p>
          <a:p>
            <a:pPr lvl="1"/>
            <a:r>
              <a:rPr lang="en-US" sz="2000" i="1" dirty="0"/>
              <a:t>Functional baseline </a:t>
            </a:r>
            <a:r>
              <a:rPr lang="en-US" sz="2000" dirty="0"/>
              <a:t> (first prototype, </a:t>
            </a:r>
            <a:r>
              <a:rPr lang="en-US" sz="2000" dirty="0" smtClean="0"/>
              <a:t>alpha, </a:t>
            </a:r>
            <a:r>
              <a:rPr lang="en-US" sz="2000" dirty="0"/>
              <a:t>beta </a:t>
            </a:r>
            <a:r>
              <a:rPr lang="en-US" sz="2000" dirty="0" smtClean="0"/>
              <a:t>releases)</a:t>
            </a:r>
            <a:endParaRPr lang="en-US" sz="2000" dirty="0"/>
          </a:p>
          <a:p>
            <a:pPr lvl="2"/>
            <a:r>
              <a:rPr lang="en-US" sz="1800" dirty="0" smtClean="0"/>
              <a:t>Goal</a:t>
            </a:r>
            <a:r>
              <a:rPr lang="en-US" sz="1800" dirty="0"/>
              <a:t>: Get first customer experiences with functional system.</a:t>
            </a:r>
          </a:p>
          <a:p>
            <a:pPr lvl="1"/>
            <a:r>
              <a:rPr lang="en-US" sz="2000" i="1" dirty="0"/>
              <a:t>Product baseline </a:t>
            </a:r>
            <a:r>
              <a:rPr lang="en-US" sz="2000" dirty="0"/>
              <a:t> (product)</a:t>
            </a:r>
          </a:p>
          <a:p>
            <a:pPr lvl="2"/>
            <a:r>
              <a:rPr lang="en-US" sz="1800" dirty="0"/>
              <a:t>Goal: Coordinate sales and customer support.</a:t>
            </a:r>
          </a:p>
          <a:p>
            <a:r>
              <a:rPr lang="en-US" sz="2400" dirty="0"/>
              <a:t>Many naming </a:t>
            </a:r>
            <a:r>
              <a:rPr lang="en-US" sz="2400" dirty="0" smtClean="0"/>
              <a:t>schemes </a:t>
            </a:r>
            <a:r>
              <a:rPr lang="en-US" sz="2400" dirty="0"/>
              <a:t>for baselines exist (1.0, 6.01a, ...)</a:t>
            </a:r>
          </a:p>
          <a:p>
            <a:pPr lvl="1"/>
            <a:r>
              <a:rPr lang="en-US" sz="2000" dirty="0"/>
              <a:t>A 3 digit scheme is quite common: </a:t>
            </a:r>
          </a:p>
        </p:txBody>
      </p:sp>
      <p:sp>
        <p:nvSpPr>
          <p:cNvPr id="174085" name="Line 1029"/>
          <p:cNvSpPr>
            <a:spLocks noChangeShapeType="1"/>
          </p:cNvSpPr>
          <p:nvPr/>
        </p:nvSpPr>
        <p:spPr bwMode="auto">
          <a:xfrm flipH="1">
            <a:off x="3114941" y="5461759"/>
            <a:ext cx="762244" cy="2587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4086" name="Line 1030"/>
          <p:cNvSpPr>
            <a:spLocks noChangeShapeType="1"/>
          </p:cNvSpPr>
          <p:nvPr/>
        </p:nvSpPr>
        <p:spPr bwMode="auto">
          <a:xfrm flipH="1">
            <a:off x="4061883" y="5460171"/>
            <a:ext cx="68895" cy="3603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4087" name="Line 1031"/>
          <p:cNvSpPr>
            <a:spLocks noChangeShapeType="1"/>
          </p:cNvSpPr>
          <p:nvPr/>
        </p:nvSpPr>
        <p:spPr bwMode="auto">
          <a:xfrm>
            <a:off x="4357986" y="5426833"/>
            <a:ext cx="2374684" cy="393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4088" name="Rectangle 1032"/>
          <p:cNvSpPr>
            <a:spLocks noChangeArrowheads="1"/>
          </p:cNvSpPr>
          <p:nvPr/>
        </p:nvSpPr>
        <p:spPr bwMode="auto">
          <a:xfrm>
            <a:off x="1908648" y="5723697"/>
            <a:ext cx="1401149" cy="6437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ctr"/>
            <a:r>
              <a:rPr lang="en-US" sz="1800" dirty="0">
                <a:latin typeface="+mn-lt"/>
              </a:rPr>
              <a:t>Release</a:t>
            </a:r>
          </a:p>
          <a:p>
            <a:pPr algn="ctr"/>
            <a:r>
              <a:rPr lang="en-US" sz="1800" dirty="0">
                <a:latin typeface="+mn-lt"/>
              </a:rPr>
              <a:t> (Customer)</a:t>
            </a:r>
          </a:p>
        </p:txBody>
      </p:sp>
      <p:sp>
        <p:nvSpPr>
          <p:cNvPr id="174089" name="Rectangle 1033"/>
          <p:cNvSpPr>
            <a:spLocks noChangeArrowheads="1"/>
          </p:cNvSpPr>
          <p:nvPr/>
        </p:nvSpPr>
        <p:spPr bwMode="auto">
          <a:xfrm>
            <a:off x="3614010" y="5739572"/>
            <a:ext cx="1452771" cy="6437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ctr"/>
            <a:r>
              <a:rPr lang="en-US" sz="1800">
                <a:latin typeface="+mn-lt"/>
              </a:rPr>
              <a:t>Version </a:t>
            </a:r>
          </a:p>
          <a:p>
            <a:pPr algn="ctr"/>
            <a:r>
              <a:rPr lang="en-US" sz="1800">
                <a:latin typeface="+mn-lt"/>
              </a:rPr>
              <a:t> (Developer)</a:t>
            </a:r>
          </a:p>
        </p:txBody>
      </p:sp>
      <p:sp>
        <p:nvSpPr>
          <p:cNvPr id="174090" name="Rectangle 1034"/>
          <p:cNvSpPr>
            <a:spLocks noChangeArrowheads="1"/>
          </p:cNvSpPr>
          <p:nvPr/>
        </p:nvSpPr>
        <p:spPr bwMode="auto">
          <a:xfrm>
            <a:off x="6158551" y="5757034"/>
            <a:ext cx="1388638" cy="6437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ctr"/>
            <a:r>
              <a:rPr lang="en-US" sz="1800">
                <a:latin typeface="+mn-lt"/>
              </a:rPr>
              <a:t>Revision </a:t>
            </a:r>
          </a:p>
          <a:p>
            <a:pPr algn="ctr"/>
            <a:r>
              <a:rPr lang="en-US" sz="1800">
                <a:latin typeface="+mn-lt"/>
              </a:rPr>
              <a:t>(Developer)</a:t>
            </a:r>
          </a:p>
        </p:txBody>
      </p:sp>
      <p:sp>
        <p:nvSpPr>
          <p:cNvPr id="174084" name="Rectangle 1028"/>
          <p:cNvSpPr>
            <a:spLocks noChangeArrowheads="1"/>
          </p:cNvSpPr>
          <p:nvPr/>
        </p:nvSpPr>
        <p:spPr bwMode="auto">
          <a:xfrm>
            <a:off x="3795098" y="5135564"/>
            <a:ext cx="696141"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800" dirty="0">
                <a:latin typeface="+mn-lt"/>
              </a:rPr>
              <a:t>7.5.5</a:t>
            </a:r>
          </a:p>
        </p:txBody>
      </p:sp>
      <p:sp>
        <p:nvSpPr>
          <p:cNvPr id="11" name="TextBox 10"/>
          <p:cNvSpPr txBox="1"/>
          <p:nvPr/>
        </p:nvSpPr>
        <p:spPr>
          <a:xfrm>
            <a:off x="8048370" y="6477000"/>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40978320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08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0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0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08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08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408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408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bldLvl="2"/>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381000" y="304800"/>
            <a:ext cx="8229600" cy="685800"/>
          </a:xfrm>
        </p:spPr>
        <p:txBody>
          <a:bodyPr/>
          <a:lstStyle/>
          <a:p>
            <a:r>
              <a:rPr lang="en-US" dirty="0"/>
              <a:t>Baselines in SCM</a:t>
            </a:r>
          </a:p>
        </p:txBody>
      </p:sp>
      <p:sp>
        <p:nvSpPr>
          <p:cNvPr id="165892" name="Text Box 4"/>
          <p:cNvSpPr txBox="1">
            <a:spLocks noChangeArrowheads="1"/>
          </p:cNvSpPr>
          <p:nvPr/>
        </p:nvSpPr>
        <p:spPr bwMode="auto">
          <a:xfrm>
            <a:off x="5791200" y="4419600"/>
            <a:ext cx="20949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dirty="0">
                <a:solidFill>
                  <a:srgbClr val="008000"/>
                </a:solidFill>
                <a:latin typeface="+mn-lt"/>
              </a:rPr>
              <a:t>Official Release</a:t>
            </a:r>
            <a:endParaRPr lang="en-US" sz="2400" b="1" dirty="0">
              <a:solidFill>
                <a:srgbClr val="008000"/>
              </a:solidFill>
              <a:latin typeface="+mn-lt"/>
            </a:endParaRPr>
          </a:p>
        </p:txBody>
      </p:sp>
      <p:sp>
        <p:nvSpPr>
          <p:cNvPr id="165893" name="Line 5"/>
          <p:cNvSpPr>
            <a:spLocks noChangeShapeType="1"/>
          </p:cNvSpPr>
          <p:nvPr/>
        </p:nvSpPr>
        <p:spPr bwMode="auto">
          <a:xfrm>
            <a:off x="1524415" y="1906616"/>
            <a:ext cx="0" cy="91440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65894" name="Line 6"/>
          <p:cNvSpPr>
            <a:spLocks noChangeShapeType="1"/>
          </p:cNvSpPr>
          <p:nvPr/>
        </p:nvSpPr>
        <p:spPr bwMode="auto">
          <a:xfrm>
            <a:off x="228600" y="1906616"/>
            <a:ext cx="396220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65895" name="Line 7"/>
          <p:cNvSpPr>
            <a:spLocks noChangeShapeType="1"/>
          </p:cNvSpPr>
          <p:nvPr/>
        </p:nvSpPr>
        <p:spPr bwMode="auto">
          <a:xfrm>
            <a:off x="2056521" y="2821016"/>
            <a:ext cx="0" cy="91440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65896" name="Line 8"/>
          <p:cNvSpPr>
            <a:spLocks noChangeShapeType="1"/>
          </p:cNvSpPr>
          <p:nvPr/>
        </p:nvSpPr>
        <p:spPr bwMode="auto">
          <a:xfrm>
            <a:off x="609722" y="2821016"/>
            <a:ext cx="396220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65897" name="Line 9"/>
          <p:cNvSpPr>
            <a:spLocks noChangeShapeType="1"/>
          </p:cNvSpPr>
          <p:nvPr/>
        </p:nvSpPr>
        <p:spPr bwMode="auto">
          <a:xfrm>
            <a:off x="1219518" y="3735416"/>
            <a:ext cx="3962205"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65898" name="Line 10"/>
          <p:cNvSpPr>
            <a:spLocks noChangeShapeType="1"/>
          </p:cNvSpPr>
          <p:nvPr/>
        </p:nvSpPr>
        <p:spPr bwMode="auto">
          <a:xfrm>
            <a:off x="2590092" y="3735416"/>
            <a:ext cx="0" cy="91440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65899" name="Line 11"/>
          <p:cNvSpPr>
            <a:spLocks noChangeShapeType="1"/>
          </p:cNvSpPr>
          <p:nvPr/>
        </p:nvSpPr>
        <p:spPr bwMode="auto">
          <a:xfrm>
            <a:off x="1751623" y="4649816"/>
            <a:ext cx="3963670"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65900" name="Text Box 12"/>
          <p:cNvSpPr txBox="1">
            <a:spLocks noChangeArrowheads="1"/>
          </p:cNvSpPr>
          <p:nvPr/>
        </p:nvSpPr>
        <p:spPr bwMode="auto">
          <a:xfrm>
            <a:off x="4267200" y="1676400"/>
            <a:ext cx="33969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dirty="0">
                <a:solidFill>
                  <a:schemeClr val="accent2"/>
                </a:solidFill>
                <a:latin typeface="+mn-lt"/>
              </a:rPr>
              <a:t>Baseline A</a:t>
            </a:r>
            <a:r>
              <a:rPr lang="en-US" sz="2000" b="0" dirty="0">
                <a:solidFill>
                  <a:schemeClr val="accent2"/>
                </a:solidFill>
                <a:latin typeface="+mn-lt"/>
              </a:rPr>
              <a:t> (developmental)</a:t>
            </a:r>
            <a:endParaRPr lang="en-US" sz="2400" b="0" dirty="0">
              <a:latin typeface="+mn-lt"/>
            </a:endParaRPr>
          </a:p>
        </p:txBody>
      </p:sp>
      <p:sp>
        <p:nvSpPr>
          <p:cNvPr id="165901" name="Text Box 13"/>
          <p:cNvSpPr txBox="1">
            <a:spLocks noChangeArrowheads="1"/>
          </p:cNvSpPr>
          <p:nvPr/>
        </p:nvSpPr>
        <p:spPr bwMode="auto">
          <a:xfrm>
            <a:off x="4572000" y="2590800"/>
            <a:ext cx="45324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dirty="0">
                <a:solidFill>
                  <a:schemeClr val="accent2"/>
                </a:solidFill>
                <a:latin typeface="+mn-lt"/>
              </a:rPr>
              <a:t>Baseline B</a:t>
            </a:r>
            <a:r>
              <a:rPr lang="en-US" sz="2000" b="0" dirty="0">
                <a:solidFill>
                  <a:schemeClr val="accent2"/>
                </a:solidFill>
                <a:latin typeface="+mn-lt"/>
              </a:rPr>
              <a:t> (functional, first prototype)</a:t>
            </a:r>
            <a:endParaRPr lang="en-US" sz="2400" b="0" dirty="0">
              <a:latin typeface="+mn-lt"/>
            </a:endParaRPr>
          </a:p>
        </p:txBody>
      </p:sp>
      <p:sp>
        <p:nvSpPr>
          <p:cNvPr id="165902" name="Text Box 14"/>
          <p:cNvSpPr txBox="1">
            <a:spLocks noChangeArrowheads="1"/>
          </p:cNvSpPr>
          <p:nvPr/>
        </p:nvSpPr>
        <p:spPr bwMode="auto">
          <a:xfrm>
            <a:off x="5243951" y="3505200"/>
            <a:ext cx="39624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pPr>
            <a:r>
              <a:rPr lang="en-US" sz="2000" b="1" dirty="0">
                <a:solidFill>
                  <a:schemeClr val="accent2"/>
                </a:solidFill>
                <a:latin typeface="+mn-lt"/>
              </a:rPr>
              <a:t>Baseline C </a:t>
            </a:r>
            <a:r>
              <a:rPr lang="en-US" sz="2000" b="0" dirty="0">
                <a:solidFill>
                  <a:schemeClr val="accent2"/>
                </a:solidFill>
                <a:latin typeface="+mn-lt"/>
              </a:rPr>
              <a:t>(functional, beta test)</a:t>
            </a:r>
            <a:endParaRPr lang="en-US" sz="2400" b="0" dirty="0">
              <a:latin typeface="+mn-lt"/>
            </a:endParaRPr>
          </a:p>
        </p:txBody>
      </p:sp>
      <p:sp>
        <p:nvSpPr>
          <p:cNvPr id="165903" name="Text Box 15"/>
          <p:cNvSpPr txBox="1">
            <a:spLocks noChangeArrowheads="1"/>
          </p:cNvSpPr>
          <p:nvPr/>
        </p:nvSpPr>
        <p:spPr bwMode="auto">
          <a:xfrm>
            <a:off x="228600" y="5801380"/>
            <a:ext cx="838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spcBef>
                <a:spcPct val="50000"/>
              </a:spcBef>
            </a:pPr>
            <a:r>
              <a:rPr lang="en-US" sz="2800" b="1" dirty="0">
                <a:solidFill>
                  <a:srgbClr val="FF0000"/>
                </a:solidFill>
                <a:latin typeface="+mn-lt"/>
              </a:rPr>
              <a:t>How do we manage changes in the  baselines?</a:t>
            </a:r>
          </a:p>
        </p:txBody>
      </p:sp>
      <p:sp>
        <p:nvSpPr>
          <p:cNvPr id="165906" name="Line 18"/>
          <p:cNvSpPr>
            <a:spLocks noChangeShapeType="1"/>
          </p:cNvSpPr>
          <p:nvPr/>
        </p:nvSpPr>
        <p:spPr bwMode="auto">
          <a:xfrm>
            <a:off x="228600" y="5134917"/>
            <a:ext cx="7505175" cy="0"/>
          </a:xfrm>
          <a:prstGeom prst="line">
            <a:avLst/>
          </a:prstGeom>
          <a:noFill/>
          <a:ln w="76200" cmpd="sng">
            <a:solidFill>
              <a:srgbClr val="8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65907" name="Text Box 19"/>
          <p:cNvSpPr txBox="1">
            <a:spLocks noChangeArrowheads="1"/>
          </p:cNvSpPr>
          <p:nvPr/>
        </p:nvSpPr>
        <p:spPr bwMode="auto">
          <a:xfrm>
            <a:off x="6494980" y="5100935"/>
            <a:ext cx="973618"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de-DE" b="1" i="1" dirty="0">
                <a:solidFill>
                  <a:srgbClr val="800000"/>
                </a:solidFill>
                <a:latin typeface="+mn-lt"/>
              </a:rPr>
              <a:t>Time</a:t>
            </a:r>
          </a:p>
        </p:txBody>
      </p:sp>
      <p:sp>
        <p:nvSpPr>
          <p:cNvPr id="165908" name="Line 20"/>
          <p:cNvSpPr>
            <a:spLocks noChangeShapeType="1"/>
          </p:cNvSpPr>
          <p:nvPr/>
        </p:nvSpPr>
        <p:spPr bwMode="auto">
          <a:xfrm>
            <a:off x="2427381" y="1900266"/>
            <a:ext cx="0" cy="91440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65909" name="Line 21"/>
          <p:cNvSpPr>
            <a:spLocks noChangeShapeType="1"/>
          </p:cNvSpPr>
          <p:nvPr/>
        </p:nvSpPr>
        <p:spPr bwMode="auto">
          <a:xfrm>
            <a:off x="4255302" y="3713191"/>
            <a:ext cx="0" cy="91440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65910" name="Line 22"/>
          <p:cNvSpPr>
            <a:spLocks noChangeShapeType="1"/>
          </p:cNvSpPr>
          <p:nvPr/>
        </p:nvSpPr>
        <p:spPr bwMode="auto">
          <a:xfrm>
            <a:off x="3970927" y="2846416"/>
            <a:ext cx="0" cy="91440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65911" name="Line 23"/>
          <p:cNvSpPr>
            <a:spLocks noChangeShapeType="1"/>
          </p:cNvSpPr>
          <p:nvPr/>
        </p:nvSpPr>
        <p:spPr bwMode="auto">
          <a:xfrm>
            <a:off x="3462275" y="1941541"/>
            <a:ext cx="0" cy="91440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165912" name="Line 24"/>
          <p:cNvSpPr>
            <a:spLocks noChangeShapeType="1"/>
          </p:cNvSpPr>
          <p:nvPr/>
        </p:nvSpPr>
        <p:spPr bwMode="auto">
          <a:xfrm>
            <a:off x="2949226" y="1925666"/>
            <a:ext cx="0" cy="914400"/>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sp>
        <p:nvSpPr>
          <p:cNvPr id="22" name="TextBox 21"/>
          <p:cNvSpPr txBox="1"/>
          <p:nvPr/>
        </p:nvSpPr>
        <p:spPr>
          <a:xfrm>
            <a:off x="8540993" y="5943600"/>
            <a:ext cx="526807" cy="400110"/>
          </a:xfrm>
          <a:prstGeom prst="rect">
            <a:avLst/>
          </a:prstGeom>
          <a:noFill/>
        </p:spPr>
        <p:txBody>
          <a:bodyPr wrap="none" rtlCol="0">
            <a:spAutoFit/>
          </a:bodyPr>
          <a:lstStyle/>
          <a:p>
            <a:r>
              <a:rPr lang="en-US" sz="2000" b="1" dirty="0" smtClean="0">
                <a:solidFill>
                  <a:srgbClr val="0000FF"/>
                </a:solidFill>
              </a:rPr>
              <a:t>Q6</a:t>
            </a:r>
            <a:endParaRPr lang="en-US" sz="2000" b="1" dirty="0">
              <a:solidFill>
                <a:srgbClr val="0000FF"/>
              </a:solidFill>
            </a:endParaRPr>
          </a:p>
        </p:txBody>
      </p:sp>
      <p:sp>
        <p:nvSpPr>
          <p:cNvPr id="23" name="TextBox 22"/>
          <p:cNvSpPr txBox="1"/>
          <p:nvPr/>
        </p:nvSpPr>
        <p:spPr>
          <a:xfrm>
            <a:off x="8048370" y="6477000"/>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42215333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59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03" grpId="0" build="p" autoUpdateAnimBg="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1026"/>
          <p:cNvSpPr>
            <a:spLocks noGrp="1" noChangeArrowheads="1"/>
          </p:cNvSpPr>
          <p:nvPr>
            <p:ph type="title"/>
          </p:nvPr>
        </p:nvSpPr>
        <p:spPr>
          <a:xfrm>
            <a:off x="381000" y="304800"/>
            <a:ext cx="8229600" cy="609600"/>
          </a:xfrm>
        </p:spPr>
        <p:txBody>
          <a:bodyPr/>
          <a:lstStyle/>
          <a:p>
            <a:r>
              <a:rPr lang="en-US" dirty="0"/>
              <a:t>Change M</a:t>
            </a:r>
            <a:r>
              <a:rPr lang="en-US" dirty="0" smtClean="0"/>
              <a:t>anagement</a:t>
            </a:r>
            <a:endParaRPr lang="en-US" dirty="0"/>
          </a:p>
        </p:txBody>
      </p:sp>
      <p:sp>
        <p:nvSpPr>
          <p:cNvPr id="256003" name="Rectangle 1027"/>
          <p:cNvSpPr>
            <a:spLocks noGrp="1" noChangeArrowheads="1"/>
          </p:cNvSpPr>
          <p:nvPr>
            <p:ph type="body" idx="1"/>
          </p:nvPr>
        </p:nvSpPr>
        <p:spPr>
          <a:xfrm>
            <a:off x="304800" y="1219200"/>
            <a:ext cx="8763000" cy="5334000"/>
          </a:xfrm>
        </p:spPr>
        <p:txBody>
          <a:bodyPr/>
          <a:lstStyle/>
          <a:p>
            <a:r>
              <a:rPr lang="en-US" dirty="0"/>
              <a:t>Change </a:t>
            </a:r>
            <a:r>
              <a:rPr lang="en-US" dirty="0" smtClean="0"/>
              <a:t>management handles change requests</a:t>
            </a:r>
            <a:br>
              <a:rPr lang="en-US" dirty="0" smtClean="0"/>
            </a:br>
            <a:endParaRPr lang="en-US" dirty="0"/>
          </a:p>
          <a:p>
            <a:r>
              <a:rPr lang="en-US" dirty="0" smtClean="0"/>
              <a:t>General Change </a:t>
            </a:r>
            <a:r>
              <a:rPr lang="en-US" dirty="0"/>
              <a:t>P</a:t>
            </a:r>
            <a:r>
              <a:rPr lang="en-US" dirty="0" smtClean="0"/>
              <a:t>rocess</a:t>
            </a:r>
            <a:endParaRPr lang="en-US" dirty="0"/>
          </a:p>
          <a:p>
            <a:pPr marL="914400" lvl="1" indent="-457200">
              <a:buFont typeface="+mj-lt"/>
              <a:buAutoNum type="arabicPeriod"/>
            </a:pPr>
            <a:r>
              <a:rPr lang="en-US" dirty="0"/>
              <a:t>C</a:t>
            </a:r>
            <a:r>
              <a:rPr lang="en-US" dirty="0" smtClean="0"/>
              <a:t>hange </a:t>
            </a:r>
            <a:r>
              <a:rPr lang="en-US" dirty="0"/>
              <a:t>is requested (this can be done by anyone including users and developers)</a:t>
            </a:r>
          </a:p>
          <a:p>
            <a:pPr marL="914400" lvl="1" indent="-457200">
              <a:buFont typeface="+mj-lt"/>
              <a:buAutoNum type="arabicPeriod"/>
            </a:pPr>
            <a:r>
              <a:rPr lang="en-US" dirty="0" smtClean="0"/>
              <a:t>Change </a:t>
            </a:r>
            <a:r>
              <a:rPr lang="en-US" dirty="0"/>
              <a:t>request is assessed against project goals</a:t>
            </a:r>
          </a:p>
          <a:p>
            <a:pPr marL="914400" lvl="1" indent="-457200">
              <a:buFont typeface="+mj-lt"/>
              <a:buAutoNum type="arabicPeriod"/>
            </a:pPr>
            <a:r>
              <a:rPr lang="en-US" dirty="0"/>
              <a:t>C</a:t>
            </a:r>
            <a:r>
              <a:rPr lang="en-US" dirty="0" smtClean="0"/>
              <a:t>hange </a:t>
            </a:r>
            <a:r>
              <a:rPr lang="en-US" dirty="0"/>
              <a:t>is accepted or rejected</a:t>
            </a:r>
          </a:p>
          <a:p>
            <a:pPr marL="914400" lvl="1" indent="-457200">
              <a:buFont typeface="+mj-lt"/>
              <a:buAutoNum type="arabicPeriod"/>
            </a:pPr>
            <a:r>
              <a:rPr lang="en-US" dirty="0"/>
              <a:t>If it is accepted, the change is assigned to a developer and </a:t>
            </a:r>
            <a:r>
              <a:rPr lang="en-US" dirty="0" smtClean="0"/>
              <a:t>implemented </a:t>
            </a:r>
            <a:br>
              <a:rPr lang="en-US" dirty="0" smtClean="0"/>
            </a:br>
            <a:r>
              <a:rPr lang="en-US" dirty="0" smtClean="0"/>
              <a:t>(otherwise, it’s returned to originators with rationale)</a:t>
            </a:r>
            <a:endParaRPr lang="en-US" dirty="0"/>
          </a:p>
          <a:p>
            <a:pPr marL="914400" lvl="1" indent="-457200">
              <a:buFont typeface="+mj-lt"/>
              <a:buAutoNum type="arabicPeriod"/>
            </a:pPr>
            <a:r>
              <a:rPr lang="en-US" dirty="0"/>
              <a:t>The implemented change is </a:t>
            </a:r>
            <a:r>
              <a:rPr lang="en-US" dirty="0" smtClean="0"/>
              <a:t>audited</a:t>
            </a:r>
            <a:endParaRPr lang="en-US" dirty="0"/>
          </a:p>
        </p:txBody>
      </p:sp>
      <p:sp>
        <p:nvSpPr>
          <p:cNvPr id="4" name="TextBox 3"/>
          <p:cNvSpPr txBox="1"/>
          <p:nvPr/>
        </p:nvSpPr>
        <p:spPr>
          <a:xfrm>
            <a:off x="8048370" y="6477000"/>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35862671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0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build="p" bldLvl="2"/>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body" sz="half" idx="1"/>
          </p:nvPr>
        </p:nvSpPr>
        <p:spPr>
          <a:xfrm>
            <a:off x="356374" y="990600"/>
            <a:ext cx="8635226" cy="4724400"/>
          </a:xfrm>
        </p:spPr>
        <p:txBody>
          <a:bodyPr/>
          <a:lstStyle/>
          <a:p>
            <a:r>
              <a:rPr lang="en-US" sz="2400" dirty="0"/>
              <a:t>Two types of controlling change:</a:t>
            </a:r>
            <a:endParaRPr lang="en-US" sz="1800" dirty="0"/>
          </a:p>
          <a:p>
            <a:pPr marL="641350" lvl="1"/>
            <a:r>
              <a:rPr lang="en-US" sz="1800" i="1" dirty="0">
                <a:solidFill>
                  <a:srgbClr val="800000"/>
                </a:solidFill>
              </a:rPr>
              <a:t>Promotion</a:t>
            </a:r>
            <a:r>
              <a:rPr lang="en-US" sz="1800" i="1" dirty="0"/>
              <a:t>:</a:t>
            </a:r>
            <a:r>
              <a:rPr lang="en-US" sz="1800" dirty="0"/>
              <a:t> I</a:t>
            </a:r>
            <a:r>
              <a:rPr lang="en-US" sz="1800" dirty="0" smtClean="0"/>
              <a:t>nternal </a:t>
            </a:r>
            <a:r>
              <a:rPr lang="en-US" sz="1800" dirty="0"/>
              <a:t>development state of a software is changed.</a:t>
            </a:r>
          </a:p>
          <a:p>
            <a:pPr marL="641350" lvl="1"/>
            <a:r>
              <a:rPr lang="en-US" sz="1800" i="1" dirty="0">
                <a:solidFill>
                  <a:srgbClr val="008000"/>
                </a:solidFill>
              </a:rPr>
              <a:t>Release</a:t>
            </a:r>
            <a:r>
              <a:rPr lang="en-US" sz="1800" i="1" dirty="0"/>
              <a:t>: </a:t>
            </a:r>
            <a:r>
              <a:rPr lang="en-US" sz="1800" dirty="0"/>
              <a:t>A changed software system is made visible outside the development organization</a:t>
            </a:r>
            <a:r>
              <a:rPr lang="en-US" sz="1800" dirty="0" smtClean="0"/>
              <a:t>.</a:t>
            </a:r>
            <a:endParaRPr lang="en-US" sz="2000" dirty="0"/>
          </a:p>
          <a:p>
            <a:endParaRPr lang="en-US" sz="2000" dirty="0"/>
          </a:p>
          <a:p>
            <a:endParaRPr lang="en-US" sz="2000" dirty="0"/>
          </a:p>
          <a:p>
            <a:endParaRPr lang="en-US" sz="2000" dirty="0"/>
          </a:p>
          <a:p>
            <a:endParaRPr lang="en-US" sz="2000" dirty="0"/>
          </a:p>
          <a:p>
            <a:endParaRPr lang="en-US" sz="2000" dirty="0"/>
          </a:p>
          <a:p>
            <a:pPr>
              <a:lnSpc>
                <a:spcPct val="70000"/>
              </a:lnSpc>
            </a:pPr>
            <a:endParaRPr lang="en-US" sz="2000" dirty="0"/>
          </a:p>
          <a:p>
            <a:pPr>
              <a:lnSpc>
                <a:spcPct val="70000"/>
              </a:lnSpc>
            </a:pPr>
            <a:endParaRPr lang="en-US" sz="2000" dirty="0"/>
          </a:p>
          <a:p>
            <a:pPr marL="0" indent="0">
              <a:lnSpc>
                <a:spcPct val="70000"/>
              </a:lnSpc>
              <a:buNone/>
            </a:pPr>
            <a:r>
              <a:rPr lang="en-US" sz="2000" dirty="0" smtClean="0"/>
              <a:t/>
            </a:r>
            <a:br>
              <a:rPr lang="en-US" sz="2000" dirty="0" smtClean="0"/>
            </a:br>
            <a:endParaRPr lang="en-US" sz="2000" dirty="0"/>
          </a:p>
          <a:p>
            <a:pPr>
              <a:lnSpc>
                <a:spcPct val="70000"/>
              </a:lnSpc>
            </a:pPr>
            <a:r>
              <a:rPr lang="en-US" sz="2400" dirty="0"/>
              <a:t>Approaches for controlling change (Change Policy)</a:t>
            </a:r>
          </a:p>
          <a:p>
            <a:pPr marL="641350" lvl="1"/>
            <a:r>
              <a:rPr lang="en-US" sz="2000" i="1" dirty="0">
                <a:solidFill>
                  <a:srgbClr val="0000FF"/>
                </a:solidFill>
              </a:rPr>
              <a:t>Informal</a:t>
            </a:r>
            <a:r>
              <a:rPr lang="en-US" sz="2000" i="1" dirty="0"/>
              <a:t> (good for research type environments and promotions)</a:t>
            </a:r>
          </a:p>
          <a:p>
            <a:pPr marL="641350" lvl="1"/>
            <a:r>
              <a:rPr lang="en-US" sz="2000" i="1" dirty="0">
                <a:solidFill>
                  <a:srgbClr val="660066"/>
                </a:solidFill>
              </a:rPr>
              <a:t>Formal</a:t>
            </a:r>
            <a:r>
              <a:rPr lang="en-US" sz="2000" i="1" dirty="0"/>
              <a:t> </a:t>
            </a:r>
            <a:r>
              <a:rPr lang="en-US" sz="2000" i="1" dirty="0" smtClean="0"/>
              <a:t>(</a:t>
            </a:r>
            <a:r>
              <a:rPr lang="en-US" sz="2000" i="1" dirty="0"/>
              <a:t>good for externally developed CIs and for releases)</a:t>
            </a:r>
          </a:p>
        </p:txBody>
      </p:sp>
      <p:sp>
        <p:nvSpPr>
          <p:cNvPr id="172035" name="Rectangle 3"/>
          <p:cNvSpPr>
            <a:spLocks noGrp="1" noChangeArrowheads="1"/>
          </p:cNvSpPr>
          <p:nvPr>
            <p:ph type="title"/>
          </p:nvPr>
        </p:nvSpPr>
        <p:spPr/>
        <p:txBody>
          <a:bodyPr/>
          <a:lstStyle/>
          <a:p>
            <a:r>
              <a:rPr lang="en-US"/>
              <a:t>Controlling Changes</a:t>
            </a:r>
          </a:p>
        </p:txBody>
      </p:sp>
      <p:sp>
        <p:nvSpPr>
          <p:cNvPr id="172038" name="Line 6"/>
          <p:cNvSpPr>
            <a:spLocks noChangeShapeType="1"/>
          </p:cNvSpPr>
          <p:nvPr/>
        </p:nvSpPr>
        <p:spPr bwMode="auto">
          <a:xfrm>
            <a:off x="2909722" y="3555962"/>
            <a:ext cx="0" cy="7254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452" tIns="40993" rIns="83452" bIns="40993">
            <a:spAutoFit/>
          </a:bodyPr>
          <a:lstStyle/>
          <a:p>
            <a:endParaRPr lang="en-US">
              <a:latin typeface="+mn-lt"/>
            </a:endParaRPr>
          </a:p>
        </p:txBody>
      </p:sp>
      <p:sp>
        <p:nvSpPr>
          <p:cNvPr id="172039" name="Line 7"/>
          <p:cNvSpPr>
            <a:spLocks noChangeShapeType="1"/>
          </p:cNvSpPr>
          <p:nvPr/>
        </p:nvSpPr>
        <p:spPr bwMode="auto">
          <a:xfrm>
            <a:off x="5540930" y="3555962"/>
            <a:ext cx="0" cy="7254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452" tIns="40993" rIns="83452" bIns="40993">
            <a:spAutoFit/>
          </a:bodyPr>
          <a:lstStyle/>
          <a:p>
            <a:endParaRPr lang="en-US">
              <a:latin typeface="+mn-lt"/>
            </a:endParaRPr>
          </a:p>
        </p:txBody>
      </p:sp>
      <p:sp>
        <p:nvSpPr>
          <p:cNvPr id="172046" name="Rectangle 14"/>
          <p:cNvSpPr>
            <a:spLocks noChangeArrowheads="1"/>
          </p:cNvSpPr>
          <p:nvPr/>
        </p:nvSpPr>
        <p:spPr bwMode="auto">
          <a:xfrm>
            <a:off x="8100820" y="3829726"/>
            <a:ext cx="966980" cy="5136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452" tIns="40993" rIns="83452" bIns="40993">
            <a:spAutoFit/>
          </a:bodyPr>
          <a:lstStyle/>
          <a:p>
            <a:pPr algn="ctr" defTabSz="901700"/>
            <a:r>
              <a:rPr lang="en-US" sz="2800" b="1" dirty="0">
                <a:solidFill>
                  <a:srgbClr val="008000"/>
                </a:solidFill>
                <a:latin typeface="+mn-lt"/>
              </a:rPr>
              <a:t>User</a:t>
            </a:r>
          </a:p>
        </p:txBody>
      </p:sp>
      <p:sp>
        <p:nvSpPr>
          <p:cNvPr id="172047" name="Line 15"/>
          <p:cNvSpPr>
            <a:spLocks noChangeShapeType="1"/>
          </p:cNvSpPr>
          <p:nvPr/>
        </p:nvSpPr>
        <p:spPr bwMode="auto">
          <a:xfrm>
            <a:off x="495459" y="4089361"/>
            <a:ext cx="7619511" cy="0"/>
          </a:xfrm>
          <a:prstGeom prst="line">
            <a:avLst/>
          </a:prstGeom>
          <a:noFill/>
          <a:ln w="34925">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mn-lt"/>
            </a:endParaRPr>
          </a:p>
        </p:txBody>
      </p:sp>
      <p:grpSp>
        <p:nvGrpSpPr>
          <p:cNvPr id="7" name="Group 6"/>
          <p:cNvGrpSpPr/>
          <p:nvPr/>
        </p:nvGrpSpPr>
        <p:grpSpPr>
          <a:xfrm>
            <a:off x="1905000" y="3062248"/>
            <a:ext cx="1400039" cy="1738352"/>
            <a:chOff x="2261008" y="3062248"/>
            <a:chExt cx="1400039" cy="1738352"/>
          </a:xfrm>
        </p:grpSpPr>
        <p:sp>
          <p:nvSpPr>
            <p:cNvPr id="172041" name="Line 9"/>
            <p:cNvSpPr>
              <a:spLocks noChangeShapeType="1"/>
            </p:cNvSpPr>
            <p:nvPr/>
          </p:nvSpPr>
          <p:spPr bwMode="auto">
            <a:xfrm>
              <a:off x="2409865" y="4368761"/>
              <a:ext cx="1150696" cy="0"/>
            </a:xfrm>
            <a:prstGeom prst="line">
              <a:avLst/>
            </a:prstGeom>
            <a:noFill/>
            <a:ln w="31750">
              <a:solidFill>
                <a:srgbClr val="800000"/>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452" tIns="40993" rIns="83452" bIns="40993">
              <a:spAutoFit/>
            </a:bodyPr>
            <a:lstStyle/>
            <a:p>
              <a:endParaRPr lang="en-US">
                <a:latin typeface="+mn-lt"/>
              </a:endParaRPr>
            </a:p>
          </p:txBody>
        </p:sp>
        <p:sp>
          <p:nvSpPr>
            <p:cNvPr id="172043" name="Rectangle 11"/>
            <p:cNvSpPr>
              <a:spLocks noChangeArrowheads="1"/>
            </p:cNvSpPr>
            <p:nvPr/>
          </p:nvSpPr>
          <p:spPr bwMode="auto">
            <a:xfrm>
              <a:off x="2261008" y="4410037"/>
              <a:ext cx="1400039" cy="390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452" tIns="40993" rIns="83452" bIns="40993">
              <a:spAutoFit/>
            </a:bodyPr>
            <a:lstStyle/>
            <a:p>
              <a:pPr algn="ctr" defTabSz="901700"/>
              <a:r>
                <a:rPr lang="en-US" sz="2000" i="1" dirty="0">
                  <a:solidFill>
                    <a:srgbClr val="800000"/>
                  </a:solidFill>
                  <a:latin typeface="+mn-lt"/>
                </a:rPr>
                <a:t>Promotion</a:t>
              </a:r>
            </a:p>
          </p:txBody>
        </p:sp>
        <p:sp>
          <p:nvSpPr>
            <p:cNvPr id="172049" name="AutoShape 17"/>
            <p:cNvSpPr>
              <a:spLocks noChangeArrowheads="1"/>
            </p:cNvSpPr>
            <p:nvPr/>
          </p:nvSpPr>
          <p:spPr bwMode="auto">
            <a:xfrm>
              <a:off x="2409865" y="3062248"/>
              <a:ext cx="1090596" cy="1219200"/>
            </a:xfrm>
            <a:prstGeom prst="foldedCorner">
              <a:avLst>
                <a:gd name="adj" fmla="val 12500"/>
              </a:avLst>
            </a:prstGeom>
            <a:solidFill>
              <a:srgbClr val="FFECD9"/>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r>
                <a:rPr lang="en-US" sz="1800" i="1" dirty="0">
                  <a:latin typeface="+mn-lt"/>
                </a:rPr>
                <a:t>Promote</a:t>
              </a:r>
            </a:p>
            <a:p>
              <a:r>
                <a:rPr lang="en-US" sz="1800" i="1" dirty="0">
                  <a:latin typeface="+mn-lt"/>
                </a:rPr>
                <a:t>Policy</a:t>
              </a:r>
              <a:endParaRPr lang="en-US" sz="1800" dirty="0">
                <a:latin typeface="+mn-lt"/>
              </a:endParaRPr>
            </a:p>
          </p:txBody>
        </p:sp>
      </p:grpSp>
      <p:grpSp>
        <p:nvGrpSpPr>
          <p:cNvPr id="9" name="Group 8"/>
          <p:cNvGrpSpPr/>
          <p:nvPr/>
        </p:nvGrpSpPr>
        <p:grpSpPr>
          <a:xfrm>
            <a:off x="5003249" y="3062248"/>
            <a:ext cx="1188521" cy="1738352"/>
            <a:chOff x="5003249" y="3062248"/>
            <a:chExt cx="1188521" cy="1738352"/>
          </a:xfrm>
        </p:grpSpPr>
        <p:sp>
          <p:nvSpPr>
            <p:cNvPr id="172042" name="Line 10"/>
            <p:cNvSpPr>
              <a:spLocks noChangeShapeType="1"/>
            </p:cNvSpPr>
            <p:nvPr/>
          </p:nvSpPr>
          <p:spPr bwMode="auto">
            <a:xfrm>
              <a:off x="5039608" y="4368761"/>
              <a:ext cx="1152162" cy="0"/>
            </a:xfrm>
            <a:prstGeom prst="line">
              <a:avLst/>
            </a:prstGeom>
            <a:noFill/>
            <a:ln w="31750">
              <a:solidFill>
                <a:srgbClr val="800000"/>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452" tIns="40993" rIns="83452" bIns="40993">
              <a:spAutoFit/>
            </a:bodyPr>
            <a:lstStyle/>
            <a:p>
              <a:endParaRPr lang="en-US">
                <a:latin typeface="+mn-lt"/>
              </a:endParaRPr>
            </a:p>
          </p:txBody>
        </p:sp>
        <p:sp>
          <p:nvSpPr>
            <p:cNvPr id="172044" name="Rectangle 12"/>
            <p:cNvSpPr>
              <a:spLocks noChangeArrowheads="1"/>
            </p:cNvSpPr>
            <p:nvPr/>
          </p:nvSpPr>
          <p:spPr bwMode="auto">
            <a:xfrm>
              <a:off x="5003249" y="4410037"/>
              <a:ext cx="1172112" cy="390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452" tIns="40993" rIns="83452" bIns="40993">
              <a:spAutoFit/>
            </a:bodyPr>
            <a:lstStyle/>
            <a:p>
              <a:pPr algn="ctr" defTabSz="901700"/>
              <a:r>
                <a:rPr lang="en-US" sz="2000" i="1" dirty="0">
                  <a:solidFill>
                    <a:srgbClr val="008000"/>
                  </a:solidFill>
                  <a:latin typeface="+mn-lt"/>
                </a:rPr>
                <a:t>Release</a:t>
              </a:r>
            </a:p>
          </p:txBody>
        </p:sp>
        <p:sp>
          <p:nvSpPr>
            <p:cNvPr id="172051" name="AutoShape 19"/>
            <p:cNvSpPr>
              <a:spLocks noChangeArrowheads="1"/>
            </p:cNvSpPr>
            <p:nvPr/>
          </p:nvSpPr>
          <p:spPr bwMode="auto">
            <a:xfrm>
              <a:off x="5044005" y="3062248"/>
              <a:ext cx="1090596" cy="1219200"/>
            </a:xfrm>
            <a:prstGeom prst="foldedCorner">
              <a:avLst>
                <a:gd name="adj" fmla="val 12500"/>
              </a:avLst>
            </a:prstGeom>
            <a:solidFill>
              <a:srgbClr val="FFECD9"/>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r>
                <a:rPr lang="en-US" sz="1800" i="1" dirty="0">
                  <a:latin typeface="+mn-lt"/>
                </a:rPr>
                <a:t>Release</a:t>
              </a:r>
            </a:p>
            <a:p>
              <a:r>
                <a:rPr lang="en-US" sz="1800" i="1" dirty="0">
                  <a:latin typeface="+mn-lt"/>
                </a:rPr>
                <a:t>Policy</a:t>
              </a:r>
              <a:endParaRPr lang="en-US" sz="1800" dirty="0">
                <a:latin typeface="+mn-lt"/>
              </a:endParaRPr>
            </a:p>
          </p:txBody>
        </p:sp>
      </p:grpSp>
      <p:grpSp>
        <p:nvGrpSpPr>
          <p:cNvPr id="6" name="Group 5"/>
          <p:cNvGrpSpPr/>
          <p:nvPr/>
        </p:nvGrpSpPr>
        <p:grpSpPr>
          <a:xfrm>
            <a:off x="152400" y="2773438"/>
            <a:ext cx="1827921" cy="1963502"/>
            <a:chOff x="152400" y="2773438"/>
            <a:chExt cx="1827921" cy="1963502"/>
          </a:xfrm>
        </p:grpSpPr>
        <p:sp>
          <p:nvSpPr>
            <p:cNvPr id="172048" name="Rectangle 16"/>
            <p:cNvSpPr>
              <a:spLocks noChangeArrowheads="1"/>
            </p:cNvSpPr>
            <p:nvPr/>
          </p:nvSpPr>
          <p:spPr bwMode="auto">
            <a:xfrm>
              <a:off x="152400" y="4038600"/>
              <a:ext cx="1827921" cy="6983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452" tIns="40993" rIns="83452" bIns="40993">
              <a:spAutoFit/>
            </a:bodyPr>
            <a:lstStyle/>
            <a:p>
              <a:pPr algn="ctr" defTabSz="901700"/>
              <a:r>
                <a:rPr lang="en-US" sz="2000" b="1" dirty="0" smtClean="0">
                  <a:latin typeface="+mn-lt"/>
                </a:rPr>
                <a:t>Software</a:t>
              </a:r>
              <a:br>
                <a:rPr lang="en-US" sz="2000" b="1" dirty="0" smtClean="0">
                  <a:latin typeface="+mn-lt"/>
                </a:rPr>
              </a:br>
              <a:r>
                <a:rPr lang="en-US" sz="2000" b="1" dirty="0" smtClean="0">
                  <a:latin typeface="+mn-lt"/>
                </a:rPr>
                <a:t>Engineer</a:t>
              </a:r>
              <a:endParaRPr lang="en-US" sz="2000" b="1" dirty="0">
                <a:solidFill>
                  <a:srgbClr val="00279F"/>
                </a:solidFill>
                <a:latin typeface="+mn-lt"/>
              </a:endParaRPr>
            </a:p>
          </p:txBody>
        </p:sp>
        <p:pic>
          <p:nvPicPr>
            <p:cNvPr id="2" name="Picture 1"/>
            <p:cNvPicPr>
              <a:picLocks noChangeAspect="1"/>
            </p:cNvPicPr>
            <p:nvPr/>
          </p:nvPicPr>
          <p:blipFill>
            <a:blip r:embed="rId3"/>
            <a:stretch>
              <a:fillRect/>
            </a:stretch>
          </p:blipFill>
          <p:spPr>
            <a:xfrm>
              <a:off x="533400" y="2773438"/>
              <a:ext cx="1066800" cy="1270462"/>
            </a:xfrm>
            <a:prstGeom prst="rect">
              <a:avLst/>
            </a:prstGeom>
            <a:ln>
              <a:noFill/>
            </a:ln>
            <a:effectLst>
              <a:softEdge rad="112500"/>
            </a:effectLst>
          </p:spPr>
        </p:pic>
      </p:grpSp>
      <p:grpSp>
        <p:nvGrpSpPr>
          <p:cNvPr id="8" name="Group 7"/>
          <p:cNvGrpSpPr/>
          <p:nvPr/>
        </p:nvGrpSpPr>
        <p:grpSpPr>
          <a:xfrm>
            <a:off x="3199814" y="2862223"/>
            <a:ext cx="1829386" cy="1911190"/>
            <a:chOff x="3390522" y="2862223"/>
            <a:chExt cx="1829386" cy="1911190"/>
          </a:xfrm>
        </p:grpSpPr>
        <p:sp>
          <p:nvSpPr>
            <p:cNvPr id="172052" name="Rectangle 20"/>
            <p:cNvSpPr>
              <a:spLocks noChangeArrowheads="1"/>
            </p:cNvSpPr>
            <p:nvPr/>
          </p:nvSpPr>
          <p:spPr bwMode="auto">
            <a:xfrm>
              <a:off x="3390522" y="4075073"/>
              <a:ext cx="1829386" cy="6983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452" tIns="40993" rIns="83452" bIns="40993">
              <a:spAutoFit/>
            </a:bodyPr>
            <a:lstStyle/>
            <a:p>
              <a:pPr algn="ctr" defTabSz="901700"/>
              <a:r>
                <a:rPr lang="en-US" sz="2000" b="1">
                  <a:latin typeface="+mn-lt"/>
                </a:rPr>
                <a:t>Master</a:t>
              </a:r>
            </a:p>
            <a:p>
              <a:pPr algn="ctr" defTabSz="901700"/>
              <a:r>
                <a:rPr lang="en-US" sz="2000" b="1">
                  <a:latin typeface="+mn-lt"/>
                </a:rPr>
                <a:t>Directory</a:t>
              </a:r>
              <a:endParaRPr lang="en-US" sz="2000" b="1">
                <a:solidFill>
                  <a:srgbClr val="00279F"/>
                </a:solidFill>
                <a:latin typeface="+mn-lt"/>
              </a:endParaRPr>
            </a:p>
          </p:txBody>
        </p:sp>
        <p:pic>
          <p:nvPicPr>
            <p:cNvPr id="3" name="Picture 2"/>
            <p:cNvPicPr>
              <a:picLocks noChangeAspect="1"/>
            </p:cNvPicPr>
            <p:nvPr/>
          </p:nvPicPr>
          <p:blipFill>
            <a:blip r:embed="rId4"/>
            <a:stretch>
              <a:fillRect/>
            </a:stretch>
          </p:blipFill>
          <p:spPr>
            <a:xfrm>
              <a:off x="3734794" y="2862223"/>
              <a:ext cx="1142006" cy="990600"/>
            </a:xfrm>
            <a:prstGeom prst="rect">
              <a:avLst/>
            </a:prstGeom>
          </p:spPr>
        </p:pic>
      </p:grpSp>
      <p:grpSp>
        <p:nvGrpSpPr>
          <p:cNvPr id="5" name="Group 4"/>
          <p:cNvGrpSpPr/>
          <p:nvPr/>
        </p:nvGrpSpPr>
        <p:grpSpPr>
          <a:xfrm>
            <a:off x="6324600" y="2760623"/>
            <a:ext cx="1515056" cy="2019141"/>
            <a:chOff x="6409744" y="2760623"/>
            <a:chExt cx="1515056" cy="2019141"/>
          </a:xfrm>
        </p:grpSpPr>
        <p:sp>
          <p:nvSpPr>
            <p:cNvPr id="172045" name="Rectangle 13"/>
            <p:cNvSpPr>
              <a:spLocks noChangeArrowheads="1"/>
            </p:cNvSpPr>
            <p:nvPr/>
          </p:nvSpPr>
          <p:spPr bwMode="auto">
            <a:xfrm>
              <a:off x="6409744" y="4081424"/>
              <a:ext cx="1515056" cy="6983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452" tIns="40993" rIns="83452" bIns="40993">
              <a:spAutoFit/>
            </a:bodyPr>
            <a:lstStyle/>
            <a:p>
              <a:pPr algn="ctr" defTabSz="901700"/>
              <a:r>
                <a:rPr lang="en-US" sz="2000" b="1" dirty="0">
                  <a:latin typeface="+mn-lt"/>
                </a:rPr>
                <a:t>Software </a:t>
              </a:r>
              <a:r>
                <a:rPr lang="en-US" sz="2000" b="1" dirty="0" smtClean="0">
                  <a:latin typeface="+mn-lt"/>
                </a:rPr>
                <a:t/>
              </a:r>
              <a:br>
                <a:rPr lang="en-US" sz="2000" b="1" dirty="0" smtClean="0">
                  <a:latin typeface="+mn-lt"/>
                </a:rPr>
              </a:br>
              <a:r>
                <a:rPr lang="en-US" sz="2000" b="1" dirty="0" smtClean="0">
                  <a:latin typeface="+mn-lt"/>
                </a:rPr>
                <a:t>Repository</a:t>
              </a:r>
              <a:endParaRPr lang="en-US" sz="2000" b="1" dirty="0">
                <a:latin typeface="+mn-lt"/>
              </a:endParaRPr>
            </a:p>
          </p:txBody>
        </p:sp>
        <p:pic>
          <p:nvPicPr>
            <p:cNvPr id="4" name="Picture 3"/>
            <p:cNvPicPr>
              <a:picLocks noChangeAspect="1"/>
            </p:cNvPicPr>
            <p:nvPr/>
          </p:nvPicPr>
          <p:blipFill>
            <a:blip r:embed="rId5"/>
            <a:stretch>
              <a:fillRect/>
            </a:stretch>
          </p:blipFill>
          <p:spPr>
            <a:xfrm>
              <a:off x="6553200" y="2760623"/>
              <a:ext cx="1219200" cy="1219200"/>
            </a:xfrm>
            <a:prstGeom prst="rect">
              <a:avLst/>
            </a:prstGeom>
          </p:spPr>
        </p:pic>
      </p:grpSp>
      <p:sp>
        <p:nvSpPr>
          <p:cNvPr id="25" name="TextBox 24"/>
          <p:cNvSpPr txBox="1"/>
          <p:nvPr/>
        </p:nvSpPr>
        <p:spPr>
          <a:xfrm>
            <a:off x="8464793" y="6019800"/>
            <a:ext cx="526807" cy="400110"/>
          </a:xfrm>
          <a:prstGeom prst="rect">
            <a:avLst/>
          </a:prstGeom>
          <a:noFill/>
        </p:spPr>
        <p:txBody>
          <a:bodyPr wrap="none" rtlCol="0">
            <a:spAutoFit/>
          </a:bodyPr>
          <a:lstStyle/>
          <a:p>
            <a:r>
              <a:rPr lang="en-US" sz="2000" b="1" dirty="0" smtClean="0">
                <a:solidFill>
                  <a:srgbClr val="0000FF"/>
                </a:solidFill>
              </a:rPr>
              <a:t>Q7</a:t>
            </a:r>
            <a:endParaRPr lang="en-US" sz="2000" b="1" dirty="0">
              <a:solidFill>
                <a:srgbClr val="0000FF"/>
              </a:solidFill>
            </a:endParaRPr>
          </a:p>
        </p:txBody>
      </p:sp>
      <p:sp>
        <p:nvSpPr>
          <p:cNvPr id="26" name="TextBox 25"/>
          <p:cNvSpPr txBox="1"/>
          <p:nvPr/>
        </p:nvSpPr>
        <p:spPr>
          <a:xfrm>
            <a:off x="8048370" y="6477000"/>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13631190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2034">
                                            <p:txEl>
                                              <p:pRg st="11" end="1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2034">
                                            <p:txEl>
                                              <p:pRg st="12" end="1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2034">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build="p"/>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81000"/>
            <a:ext cx="5867400" cy="5867400"/>
          </a:xfrm>
          <a:prstGeom prst="rect">
            <a:avLst/>
          </a:prstGeom>
        </p:spPr>
      </p:pic>
      <p:sp>
        <p:nvSpPr>
          <p:cNvPr id="5" name="Rectangle 4"/>
          <p:cNvSpPr/>
          <p:nvPr/>
        </p:nvSpPr>
        <p:spPr bwMode="auto">
          <a:xfrm>
            <a:off x="76200" y="5334000"/>
            <a:ext cx="15240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 name="TextBox 1"/>
          <p:cNvSpPr txBox="1"/>
          <p:nvPr/>
        </p:nvSpPr>
        <p:spPr>
          <a:xfrm>
            <a:off x="5715001" y="2057400"/>
            <a:ext cx="3276600" cy="830997"/>
          </a:xfrm>
          <a:prstGeom prst="rect">
            <a:avLst/>
          </a:prstGeom>
          <a:noFill/>
        </p:spPr>
        <p:txBody>
          <a:bodyPr wrap="square" rtlCol="0">
            <a:spAutoFit/>
          </a:bodyPr>
          <a:lstStyle/>
          <a:p>
            <a:r>
              <a:rPr lang="en-US" dirty="0" smtClean="0"/>
              <a:t>Kant these philosophy puns be automated?</a:t>
            </a:r>
            <a:endParaRPr lang="en-US" dirty="0"/>
          </a:p>
        </p:txBody>
      </p:sp>
      <p:sp>
        <p:nvSpPr>
          <p:cNvPr id="7" name="TextBox 6"/>
          <p:cNvSpPr txBox="1"/>
          <p:nvPr/>
        </p:nvSpPr>
        <p:spPr>
          <a:xfrm>
            <a:off x="5715000" y="3581400"/>
            <a:ext cx="3276600" cy="830997"/>
          </a:xfrm>
          <a:prstGeom prst="rect">
            <a:avLst/>
          </a:prstGeom>
          <a:noFill/>
        </p:spPr>
        <p:txBody>
          <a:bodyPr wrap="square" rtlCol="0">
            <a:spAutoFit/>
          </a:bodyPr>
          <a:lstStyle/>
          <a:p>
            <a:r>
              <a:rPr lang="en-US" dirty="0" smtClean="0"/>
              <a:t>No, they are Immanuel </a:t>
            </a:r>
            <a:r>
              <a:rPr lang="en-US" dirty="0" err="1" smtClean="0"/>
              <a:t>Kants</a:t>
            </a:r>
            <a:r>
              <a:rPr lang="en-US" dirty="0" smtClean="0"/>
              <a:t>.</a:t>
            </a:r>
            <a:endParaRPr lang="en-US" dirty="0"/>
          </a:p>
        </p:txBody>
      </p:sp>
      <p:sp>
        <p:nvSpPr>
          <p:cNvPr id="4" name="TextBox 3"/>
          <p:cNvSpPr txBox="1"/>
          <p:nvPr/>
        </p:nvSpPr>
        <p:spPr>
          <a:xfrm>
            <a:off x="8048370" y="6477000"/>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15145729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ChangeArrowheads="1"/>
          </p:cNvSpPr>
          <p:nvPr/>
        </p:nvSpPr>
        <p:spPr bwMode="auto">
          <a:xfrm>
            <a:off x="0" y="1665288"/>
            <a:ext cx="9144000" cy="1611312"/>
          </a:xfrm>
          <a:prstGeom prst="rect">
            <a:avLst/>
          </a:prstGeom>
          <a:solidFill>
            <a:srgbClr val="FF75DB">
              <a:alpha val="21000"/>
            </a:srgbClr>
          </a:solidFill>
          <a:ln w="9525">
            <a:noFill/>
            <a:miter lim="800000"/>
            <a:headEnd/>
            <a:tailEnd/>
          </a:ln>
          <a:effectLst/>
        </p:spPr>
        <p:txBody>
          <a:bodyPr wrap="none" anchor="ctr"/>
          <a:lstStyle/>
          <a:p>
            <a:endParaRPr lang="en-US"/>
          </a:p>
        </p:txBody>
      </p:sp>
      <p:sp>
        <p:nvSpPr>
          <p:cNvPr id="260099" name="Rectangle 3"/>
          <p:cNvSpPr>
            <a:spLocks noChangeArrowheads="1"/>
          </p:cNvSpPr>
          <p:nvPr/>
        </p:nvSpPr>
        <p:spPr bwMode="auto">
          <a:xfrm>
            <a:off x="0" y="3276600"/>
            <a:ext cx="9144000" cy="1524000"/>
          </a:xfrm>
          <a:prstGeom prst="rect">
            <a:avLst/>
          </a:prstGeom>
          <a:solidFill>
            <a:srgbClr val="FF9966">
              <a:alpha val="28000"/>
            </a:srgbClr>
          </a:solidFill>
          <a:ln w="9525">
            <a:solidFill>
              <a:srgbClr val="FFFFFF"/>
            </a:solidFill>
            <a:miter lim="800000"/>
            <a:headEnd/>
            <a:tailEnd/>
          </a:ln>
          <a:effectLst/>
        </p:spPr>
        <p:txBody>
          <a:bodyPr wrap="none" anchor="ctr"/>
          <a:lstStyle/>
          <a:p>
            <a:endParaRPr lang="en-US"/>
          </a:p>
        </p:txBody>
      </p:sp>
      <p:sp>
        <p:nvSpPr>
          <p:cNvPr id="260100" name="Rectangle 4"/>
          <p:cNvSpPr>
            <a:spLocks noChangeArrowheads="1"/>
          </p:cNvSpPr>
          <p:nvPr/>
        </p:nvSpPr>
        <p:spPr bwMode="auto">
          <a:xfrm>
            <a:off x="0" y="4800600"/>
            <a:ext cx="9144000" cy="1492250"/>
          </a:xfrm>
          <a:prstGeom prst="rect">
            <a:avLst/>
          </a:prstGeom>
          <a:solidFill>
            <a:srgbClr val="33CC33">
              <a:alpha val="24000"/>
            </a:srgbClr>
          </a:solidFill>
          <a:ln w="9525">
            <a:solidFill>
              <a:srgbClr val="FFFFFF"/>
            </a:solidFill>
            <a:miter lim="800000"/>
            <a:headEnd/>
            <a:tailEnd/>
          </a:ln>
          <a:effectLst/>
        </p:spPr>
        <p:txBody>
          <a:bodyPr wrap="none" anchor="ctr"/>
          <a:lstStyle/>
          <a:p>
            <a:endParaRPr lang="en-US"/>
          </a:p>
        </p:txBody>
      </p:sp>
      <p:sp>
        <p:nvSpPr>
          <p:cNvPr id="260103" name="Rectangle 7"/>
          <p:cNvSpPr>
            <a:spLocks noGrp="1" noChangeArrowheads="1"/>
          </p:cNvSpPr>
          <p:nvPr>
            <p:ph type="title"/>
          </p:nvPr>
        </p:nvSpPr>
        <p:spPr/>
        <p:txBody>
          <a:bodyPr/>
          <a:lstStyle/>
          <a:p>
            <a:r>
              <a:rPr lang="en-US"/>
              <a:t>Standard SCM Directories</a:t>
            </a:r>
          </a:p>
        </p:txBody>
      </p:sp>
      <p:sp>
        <p:nvSpPr>
          <p:cNvPr id="260104" name="Rectangle 8"/>
          <p:cNvSpPr>
            <a:spLocks noGrp="1" noChangeArrowheads="1"/>
          </p:cNvSpPr>
          <p:nvPr>
            <p:ph type="body" idx="1"/>
          </p:nvPr>
        </p:nvSpPr>
        <p:spPr>
          <a:xfrm>
            <a:off x="356202" y="1295400"/>
            <a:ext cx="5434998" cy="4921250"/>
          </a:xfrm>
        </p:spPr>
        <p:txBody>
          <a:bodyPr/>
          <a:lstStyle/>
          <a:p>
            <a:pPr>
              <a:lnSpc>
                <a:spcPct val="70000"/>
              </a:lnSpc>
            </a:pPr>
            <a:endParaRPr lang="en-US" sz="2400" dirty="0"/>
          </a:p>
          <a:p>
            <a:r>
              <a:rPr lang="en-US" sz="2400" dirty="0" smtClean="0"/>
              <a:t>Programmer</a:t>
            </a:r>
            <a:r>
              <a:rPr lang="en-US" sz="2400" dirty="0" smtClean="0">
                <a:latin typeface="Arial"/>
              </a:rPr>
              <a:t>’</a:t>
            </a:r>
            <a:r>
              <a:rPr lang="en-US" sz="2400" dirty="0" smtClean="0"/>
              <a:t>s </a:t>
            </a:r>
            <a:r>
              <a:rPr lang="en-US" sz="2400" dirty="0"/>
              <a:t>Directory </a:t>
            </a:r>
          </a:p>
          <a:p>
            <a:pPr lvl="1"/>
            <a:r>
              <a:rPr lang="en-US" sz="2000" dirty="0"/>
              <a:t>(IEEE </a:t>
            </a:r>
            <a:r>
              <a:rPr lang="en-US" sz="2000" dirty="0" err="1"/>
              <a:t>Std</a:t>
            </a:r>
            <a:r>
              <a:rPr lang="en-US" sz="2000" dirty="0"/>
              <a:t>: </a:t>
            </a:r>
            <a:r>
              <a:rPr lang="ja-JP" altLang="en-US" sz="2000" dirty="0">
                <a:latin typeface="Arial"/>
              </a:rPr>
              <a:t>“</a:t>
            </a:r>
            <a:r>
              <a:rPr lang="en-US" sz="2000" dirty="0"/>
              <a:t>Dynamic Library</a:t>
            </a:r>
            <a:r>
              <a:rPr lang="ja-JP" altLang="en-US" sz="2000" dirty="0">
                <a:latin typeface="Arial"/>
              </a:rPr>
              <a:t>”</a:t>
            </a:r>
            <a:r>
              <a:rPr lang="en-US" sz="2000" dirty="0"/>
              <a:t>)</a:t>
            </a:r>
          </a:p>
          <a:p>
            <a:pPr lvl="1">
              <a:lnSpc>
                <a:spcPct val="110000"/>
              </a:lnSpc>
            </a:pPr>
            <a:r>
              <a:rPr lang="en-US" sz="2000" dirty="0"/>
              <a:t>Completely under control of one </a:t>
            </a:r>
            <a:r>
              <a:rPr lang="en-US" sz="2000" dirty="0" smtClean="0"/>
              <a:t>programmer</a:t>
            </a:r>
            <a:endParaRPr lang="en-US" sz="2000" dirty="0"/>
          </a:p>
          <a:p>
            <a:pPr>
              <a:lnSpc>
                <a:spcPct val="140000"/>
              </a:lnSpc>
            </a:pPr>
            <a:r>
              <a:rPr lang="en-US" sz="2400" dirty="0"/>
              <a:t>Master Directory </a:t>
            </a:r>
          </a:p>
          <a:p>
            <a:pPr lvl="1"/>
            <a:r>
              <a:rPr lang="en-US" sz="2000" dirty="0"/>
              <a:t>(IEEE </a:t>
            </a:r>
            <a:r>
              <a:rPr lang="en-US" sz="2000" dirty="0" err="1"/>
              <a:t>Std</a:t>
            </a:r>
            <a:r>
              <a:rPr lang="en-US" sz="2000" dirty="0"/>
              <a:t>: </a:t>
            </a:r>
            <a:r>
              <a:rPr lang="ja-JP" altLang="en-US" sz="2000" dirty="0">
                <a:latin typeface="Arial"/>
              </a:rPr>
              <a:t>“</a:t>
            </a:r>
            <a:r>
              <a:rPr lang="en-US" sz="2000" dirty="0"/>
              <a:t>Controlled Library</a:t>
            </a:r>
            <a:r>
              <a:rPr lang="ja-JP" altLang="en-US" sz="2000" dirty="0">
                <a:latin typeface="Arial"/>
              </a:rPr>
              <a:t>”</a:t>
            </a:r>
            <a:r>
              <a:rPr lang="en-US" sz="2000" dirty="0"/>
              <a:t>) </a:t>
            </a:r>
          </a:p>
          <a:p>
            <a:pPr lvl="1"/>
            <a:r>
              <a:rPr lang="en-US" sz="2000" dirty="0"/>
              <a:t>Central directory of all </a:t>
            </a:r>
            <a:r>
              <a:rPr lang="en-US" sz="2000" dirty="0" smtClean="0"/>
              <a:t>promotions</a:t>
            </a:r>
            <a:br>
              <a:rPr lang="en-US" sz="2000" dirty="0" smtClean="0"/>
            </a:br>
            <a:endParaRPr lang="en-US" sz="900" dirty="0"/>
          </a:p>
          <a:p>
            <a:pPr>
              <a:lnSpc>
                <a:spcPct val="40000"/>
              </a:lnSpc>
            </a:pPr>
            <a:endParaRPr lang="en-US" sz="2400" dirty="0"/>
          </a:p>
          <a:p>
            <a:pPr>
              <a:lnSpc>
                <a:spcPct val="110000"/>
              </a:lnSpc>
            </a:pPr>
            <a:r>
              <a:rPr lang="en-US" sz="2400" dirty="0"/>
              <a:t>Software Repository</a:t>
            </a:r>
          </a:p>
          <a:p>
            <a:pPr lvl="1"/>
            <a:r>
              <a:rPr lang="en-US" sz="2000" dirty="0"/>
              <a:t>(IEEE </a:t>
            </a:r>
            <a:r>
              <a:rPr lang="en-US" sz="2000" dirty="0" err="1"/>
              <a:t>Std</a:t>
            </a:r>
            <a:r>
              <a:rPr lang="en-US" sz="2000" dirty="0"/>
              <a:t>: </a:t>
            </a:r>
            <a:r>
              <a:rPr lang="ja-JP" altLang="en-US" sz="2000" dirty="0">
                <a:latin typeface="Arial"/>
              </a:rPr>
              <a:t>“</a:t>
            </a:r>
            <a:r>
              <a:rPr lang="en-US" sz="2000" dirty="0"/>
              <a:t>Static Library</a:t>
            </a:r>
            <a:r>
              <a:rPr lang="ja-JP" altLang="en-US" sz="2000" dirty="0">
                <a:latin typeface="Arial"/>
              </a:rPr>
              <a:t>”</a:t>
            </a:r>
            <a:r>
              <a:rPr lang="en-US" sz="2000" dirty="0"/>
              <a:t>)</a:t>
            </a:r>
          </a:p>
          <a:p>
            <a:pPr lvl="1"/>
            <a:r>
              <a:rPr lang="en-US" sz="2000" dirty="0"/>
              <a:t>Externally released </a:t>
            </a:r>
            <a:r>
              <a:rPr lang="en-US" sz="2000" dirty="0" smtClean="0"/>
              <a:t>baselines</a:t>
            </a:r>
            <a:endParaRPr lang="en-US" sz="2000" dirty="0"/>
          </a:p>
        </p:txBody>
      </p:sp>
      <p:graphicFrame>
        <p:nvGraphicFramePr>
          <p:cNvPr id="260105" name="Object 9"/>
          <p:cNvGraphicFramePr>
            <a:graphicFrameLocks noChangeAspect="1"/>
          </p:cNvGraphicFramePr>
          <p:nvPr/>
        </p:nvGraphicFramePr>
        <p:xfrm>
          <a:off x="7219334" y="1771650"/>
          <a:ext cx="1219591" cy="1176338"/>
        </p:xfrm>
        <a:graphic>
          <a:graphicData uri="http://schemas.openxmlformats.org/presentationml/2006/ole">
            <mc:AlternateContent xmlns:mc="http://schemas.openxmlformats.org/markup-compatibility/2006">
              <mc:Choice xmlns:v="urn:schemas-microsoft-com:vml" Requires="v">
                <p:oleObj spid="_x0000_s12326" name="Clip" r:id="rId3" imgW="1880007" imgH="1675181" progId="MS_ClipArt_Gallery.2">
                  <p:embed/>
                </p:oleObj>
              </mc:Choice>
              <mc:Fallback>
                <p:oleObj name="Clip" r:id="rId3" imgW="1880007" imgH="167518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9334" y="1771650"/>
                        <a:ext cx="1219591" cy="1176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60106" name="Group 10"/>
          <p:cNvGrpSpPr>
            <a:grpSpLocks noChangeAspect="1"/>
          </p:cNvGrpSpPr>
          <p:nvPr/>
        </p:nvGrpSpPr>
        <p:grpSpPr bwMode="auto">
          <a:xfrm>
            <a:off x="5433923" y="1665288"/>
            <a:ext cx="1335393" cy="1300162"/>
            <a:chOff x="334" y="-59"/>
            <a:chExt cx="1201" cy="1169"/>
          </a:xfrm>
        </p:grpSpPr>
        <p:graphicFrame>
          <p:nvGraphicFramePr>
            <p:cNvPr id="260107" name="Object 11"/>
            <p:cNvGraphicFramePr>
              <a:graphicFrameLocks noChangeAspect="1"/>
            </p:cNvGraphicFramePr>
            <p:nvPr/>
          </p:nvGraphicFramePr>
          <p:xfrm>
            <a:off x="809" y="-59"/>
            <a:ext cx="726" cy="577"/>
          </p:xfrm>
          <a:graphic>
            <a:graphicData uri="http://schemas.openxmlformats.org/presentationml/2006/ole">
              <mc:AlternateContent xmlns:mc="http://schemas.openxmlformats.org/markup-compatibility/2006">
                <mc:Choice xmlns:v="urn:schemas-microsoft-com:vml" Requires="v">
                  <p:oleObj spid="_x0000_s12327" name="Clip" r:id="rId5" imgW="4604004" imgH="3653028" progId="MS_ClipArt_Gallery.2">
                    <p:embed/>
                  </p:oleObj>
                </mc:Choice>
                <mc:Fallback>
                  <p:oleObj name="Clip" r:id="rId5" imgW="4604004" imgH="3653028"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 y="-59"/>
                          <a:ext cx="726" cy="5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0108" name="Freeform 12"/>
            <p:cNvSpPr>
              <a:spLocks noChangeAspect="1"/>
            </p:cNvSpPr>
            <p:nvPr/>
          </p:nvSpPr>
          <p:spPr bwMode="auto">
            <a:xfrm>
              <a:off x="1000" y="263"/>
              <a:ext cx="36" cy="29"/>
            </a:xfrm>
            <a:custGeom>
              <a:avLst/>
              <a:gdLst>
                <a:gd name="T0" fmla="*/ 69 w 72"/>
                <a:gd name="T1" fmla="*/ 52 h 59"/>
                <a:gd name="T2" fmla="*/ 69 w 72"/>
                <a:gd name="T3" fmla="*/ 52 h 59"/>
                <a:gd name="T4" fmla="*/ 56 w 72"/>
                <a:gd name="T5" fmla="*/ 52 h 59"/>
                <a:gd name="T6" fmla="*/ 46 w 72"/>
                <a:gd name="T7" fmla="*/ 49 h 59"/>
                <a:gd name="T8" fmla="*/ 35 w 72"/>
                <a:gd name="T9" fmla="*/ 44 h 59"/>
                <a:gd name="T10" fmla="*/ 27 w 72"/>
                <a:gd name="T11" fmla="*/ 38 h 59"/>
                <a:gd name="T12" fmla="*/ 20 w 72"/>
                <a:gd name="T13" fmla="*/ 30 h 59"/>
                <a:gd name="T14" fmla="*/ 13 w 72"/>
                <a:gd name="T15" fmla="*/ 22 h 59"/>
                <a:gd name="T16" fmla="*/ 9 w 72"/>
                <a:gd name="T17" fmla="*/ 11 h 59"/>
                <a:gd name="T18" fmla="*/ 6 w 72"/>
                <a:gd name="T19" fmla="*/ 0 h 59"/>
                <a:gd name="T20" fmla="*/ 0 w 72"/>
                <a:gd name="T21" fmla="*/ 0 h 59"/>
                <a:gd name="T22" fmla="*/ 2 w 72"/>
                <a:gd name="T23" fmla="*/ 13 h 59"/>
                <a:gd name="T24" fmla="*/ 6 w 72"/>
                <a:gd name="T25" fmla="*/ 24 h 59"/>
                <a:gd name="T26" fmla="*/ 13 w 72"/>
                <a:gd name="T27" fmla="*/ 35 h 59"/>
                <a:gd name="T28" fmla="*/ 23 w 72"/>
                <a:gd name="T29" fmla="*/ 45 h 59"/>
                <a:gd name="T30" fmla="*/ 33 w 72"/>
                <a:gd name="T31" fmla="*/ 51 h 59"/>
                <a:gd name="T32" fmla="*/ 43 w 72"/>
                <a:gd name="T33" fmla="*/ 55 h 59"/>
                <a:gd name="T34" fmla="*/ 56 w 72"/>
                <a:gd name="T35" fmla="*/ 59 h 59"/>
                <a:gd name="T36" fmla="*/ 69 w 72"/>
                <a:gd name="T37" fmla="*/ 59 h 59"/>
                <a:gd name="T38" fmla="*/ 69 w 72"/>
                <a:gd name="T39" fmla="*/ 59 h 59"/>
                <a:gd name="T40" fmla="*/ 69 w 72"/>
                <a:gd name="T41" fmla="*/ 59 h 59"/>
                <a:gd name="T42" fmla="*/ 71 w 72"/>
                <a:gd name="T43" fmla="*/ 58 h 59"/>
                <a:gd name="T44" fmla="*/ 72 w 72"/>
                <a:gd name="T45" fmla="*/ 55 h 59"/>
                <a:gd name="T46" fmla="*/ 71 w 72"/>
                <a:gd name="T47" fmla="*/ 53 h 59"/>
                <a:gd name="T48" fmla="*/ 69 w 72"/>
                <a:gd name="T49"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59">
                  <a:moveTo>
                    <a:pt x="69" y="52"/>
                  </a:moveTo>
                  <a:lnTo>
                    <a:pt x="69" y="52"/>
                  </a:lnTo>
                  <a:lnTo>
                    <a:pt x="56" y="52"/>
                  </a:lnTo>
                  <a:lnTo>
                    <a:pt x="46" y="49"/>
                  </a:lnTo>
                  <a:lnTo>
                    <a:pt x="35" y="44"/>
                  </a:lnTo>
                  <a:lnTo>
                    <a:pt x="27" y="38"/>
                  </a:lnTo>
                  <a:lnTo>
                    <a:pt x="20" y="30"/>
                  </a:lnTo>
                  <a:lnTo>
                    <a:pt x="13" y="22"/>
                  </a:lnTo>
                  <a:lnTo>
                    <a:pt x="9" y="11"/>
                  </a:lnTo>
                  <a:lnTo>
                    <a:pt x="6" y="0"/>
                  </a:lnTo>
                  <a:lnTo>
                    <a:pt x="0" y="0"/>
                  </a:lnTo>
                  <a:lnTo>
                    <a:pt x="2" y="13"/>
                  </a:lnTo>
                  <a:lnTo>
                    <a:pt x="6" y="24"/>
                  </a:lnTo>
                  <a:lnTo>
                    <a:pt x="13" y="35"/>
                  </a:lnTo>
                  <a:lnTo>
                    <a:pt x="23" y="45"/>
                  </a:lnTo>
                  <a:lnTo>
                    <a:pt x="33" y="51"/>
                  </a:lnTo>
                  <a:lnTo>
                    <a:pt x="43" y="55"/>
                  </a:lnTo>
                  <a:lnTo>
                    <a:pt x="56" y="59"/>
                  </a:lnTo>
                  <a:lnTo>
                    <a:pt x="69" y="59"/>
                  </a:lnTo>
                  <a:lnTo>
                    <a:pt x="69" y="59"/>
                  </a:lnTo>
                  <a:lnTo>
                    <a:pt x="69" y="59"/>
                  </a:lnTo>
                  <a:lnTo>
                    <a:pt x="71" y="58"/>
                  </a:lnTo>
                  <a:lnTo>
                    <a:pt x="72" y="55"/>
                  </a:lnTo>
                  <a:lnTo>
                    <a:pt x="71" y="53"/>
                  </a:lnTo>
                  <a:lnTo>
                    <a:pt x="69"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09" name="Freeform 13"/>
            <p:cNvSpPr>
              <a:spLocks noChangeAspect="1"/>
            </p:cNvSpPr>
            <p:nvPr/>
          </p:nvSpPr>
          <p:spPr bwMode="auto">
            <a:xfrm>
              <a:off x="334" y="711"/>
              <a:ext cx="2" cy="4"/>
            </a:xfrm>
            <a:custGeom>
              <a:avLst/>
              <a:gdLst>
                <a:gd name="T0" fmla="*/ 5 w 5"/>
                <a:gd name="T1" fmla="*/ 0 h 9"/>
                <a:gd name="T2" fmla="*/ 2 w 5"/>
                <a:gd name="T3" fmla="*/ 1 h 9"/>
                <a:gd name="T4" fmla="*/ 0 w 5"/>
                <a:gd name="T5" fmla="*/ 5 h 9"/>
                <a:gd name="T6" fmla="*/ 2 w 5"/>
                <a:gd name="T7" fmla="*/ 8 h 9"/>
                <a:gd name="T8" fmla="*/ 5 w 5"/>
                <a:gd name="T9" fmla="*/ 9 h 9"/>
                <a:gd name="T10" fmla="*/ 5 w 5"/>
                <a:gd name="T11" fmla="*/ 0 h 9"/>
              </a:gdLst>
              <a:ahLst/>
              <a:cxnLst>
                <a:cxn ang="0">
                  <a:pos x="T0" y="T1"/>
                </a:cxn>
                <a:cxn ang="0">
                  <a:pos x="T2" y="T3"/>
                </a:cxn>
                <a:cxn ang="0">
                  <a:pos x="T4" y="T5"/>
                </a:cxn>
                <a:cxn ang="0">
                  <a:pos x="T6" y="T7"/>
                </a:cxn>
                <a:cxn ang="0">
                  <a:pos x="T8" y="T9"/>
                </a:cxn>
                <a:cxn ang="0">
                  <a:pos x="T10" y="T11"/>
                </a:cxn>
              </a:cxnLst>
              <a:rect l="0" t="0" r="r" b="b"/>
              <a:pathLst>
                <a:path w="5" h="9">
                  <a:moveTo>
                    <a:pt x="5" y="0"/>
                  </a:moveTo>
                  <a:lnTo>
                    <a:pt x="2" y="1"/>
                  </a:lnTo>
                  <a:lnTo>
                    <a:pt x="0" y="5"/>
                  </a:lnTo>
                  <a:lnTo>
                    <a:pt x="2" y="8"/>
                  </a:lnTo>
                  <a:lnTo>
                    <a:pt x="5" y="9"/>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10" name="Freeform 14"/>
            <p:cNvSpPr>
              <a:spLocks noChangeAspect="1"/>
            </p:cNvSpPr>
            <p:nvPr/>
          </p:nvSpPr>
          <p:spPr bwMode="auto">
            <a:xfrm>
              <a:off x="336" y="711"/>
              <a:ext cx="1133" cy="4"/>
            </a:xfrm>
            <a:custGeom>
              <a:avLst/>
              <a:gdLst>
                <a:gd name="T0" fmla="*/ 2266 w 2266"/>
                <a:gd name="T1" fmla="*/ 5 h 9"/>
                <a:gd name="T2" fmla="*/ 2266 w 2266"/>
                <a:gd name="T3" fmla="*/ 0 h 9"/>
                <a:gd name="T4" fmla="*/ 0 w 2266"/>
                <a:gd name="T5" fmla="*/ 0 h 9"/>
                <a:gd name="T6" fmla="*/ 0 w 2266"/>
                <a:gd name="T7" fmla="*/ 9 h 9"/>
                <a:gd name="T8" fmla="*/ 2266 w 2266"/>
                <a:gd name="T9" fmla="*/ 9 h 9"/>
                <a:gd name="T10" fmla="*/ 2266 w 2266"/>
                <a:gd name="T11" fmla="*/ 5 h 9"/>
              </a:gdLst>
              <a:ahLst/>
              <a:cxnLst>
                <a:cxn ang="0">
                  <a:pos x="T0" y="T1"/>
                </a:cxn>
                <a:cxn ang="0">
                  <a:pos x="T2" y="T3"/>
                </a:cxn>
                <a:cxn ang="0">
                  <a:pos x="T4" y="T5"/>
                </a:cxn>
                <a:cxn ang="0">
                  <a:pos x="T6" y="T7"/>
                </a:cxn>
                <a:cxn ang="0">
                  <a:pos x="T8" y="T9"/>
                </a:cxn>
                <a:cxn ang="0">
                  <a:pos x="T10" y="T11"/>
                </a:cxn>
              </a:cxnLst>
              <a:rect l="0" t="0" r="r" b="b"/>
              <a:pathLst>
                <a:path w="2266" h="9">
                  <a:moveTo>
                    <a:pt x="2266" y="5"/>
                  </a:moveTo>
                  <a:lnTo>
                    <a:pt x="2266" y="0"/>
                  </a:lnTo>
                  <a:lnTo>
                    <a:pt x="0" y="0"/>
                  </a:lnTo>
                  <a:lnTo>
                    <a:pt x="0" y="9"/>
                  </a:lnTo>
                  <a:lnTo>
                    <a:pt x="2266" y="9"/>
                  </a:lnTo>
                  <a:lnTo>
                    <a:pt x="226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11" name="Freeform 15"/>
            <p:cNvSpPr>
              <a:spLocks noChangeAspect="1"/>
            </p:cNvSpPr>
            <p:nvPr/>
          </p:nvSpPr>
          <p:spPr bwMode="auto">
            <a:xfrm>
              <a:off x="1469" y="711"/>
              <a:ext cx="2" cy="4"/>
            </a:xfrm>
            <a:custGeom>
              <a:avLst/>
              <a:gdLst>
                <a:gd name="T0" fmla="*/ 0 w 5"/>
                <a:gd name="T1" fmla="*/ 9 h 9"/>
                <a:gd name="T2" fmla="*/ 3 w 5"/>
                <a:gd name="T3" fmla="*/ 8 h 9"/>
                <a:gd name="T4" fmla="*/ 5 w 5"/>
                <a:gd name="T5" fmla="*/ 5 h 9"/>
                <a:gd name="T6" fmla="*/ 3 w 5"/>
                <a:gd name="T7" fmla="*/ 1 h 9"/>
                <a:gd name="T8" fmla="*/ 0 w 5"/>
                <a:gd name="T9" fmla="*/ 0 h 9"/>
                <a:gd name="T10" fmla="*/ 0 w 5"/>
                <a:gd name="T11" fmla="*/ 9 h 9"/>
              </a:gdLst>
              <a:ahLst/>
              <a:cxnLst>
                <a:cxn ang="0">
                  <a:pos x="T0" y="T1"/>
                </a:cxn>
                <a:cxn ang="0">
                  <a:pos x="T2" y="T3"/>
                </a:cxn>
                <a:cxn ang="0">
                  <a:pos x="T4" y="T5"/>
                </a:cxn>
                <a:cxn ang="0">
                  <a:pos x="T6" y="T7"/>
                </a:cxn>
                <a:cxn ang="0">
                  <a:pos x="T8" y="T9"/>
                </a:cxn>
                <a:cxn ang="0">
                  <a:pos x="T10" y="T11"/>
                </a:cxn>
              </a:cxnLst>
              <a:rect l="0" t="0" r="r" b="b"/>
              <a:pathLst>
                <a:path w="5" h="9">
                  <a:moveTo>
                    <a:pt x="0" y="9"/>
                  </a:moveTo>
                  <a:lnTo>
                    <a:pt x="3" y="8"/>
                  </a:lnTo>
                  <a:lnTo>
                    <a:pt x="5" y="5"/>
                  </a:lnTo>
                  <a:lnTo>
                    <a:pt x="3" y="1"/>
                  </a:lnTo>
                  <a:lnTo>
                    <a:pt x="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12" name="Freeform 16"/>
            <p:cNvSpPr>
              <a:spLocks noChangeAspect="1"/>
            </p:cNvSpPr>
            <p:nvPr/>
          </p:nvSpPr>
          <p:spPr bwMode="auto">
            <a:xfrm>
              <a:off x="442" y="713"/>
              <a:ext cx="655" cy="395"/>
            </a:xfrm>
            <a:custGeom>
              <a:avLst/>
              <a:gdLst>
                <a:gd name="T0" fmla="*/ 108 w 1309"/>
                <a:gd name="T1" fmla="*/ 30 h 790"/>
                <a:gd name="T2" fmla="*/ 86 w 1309"/>
                <a:gd name="T3" fmla="*/ 93 h 790"/>
                <a:gd name="T4" fmla="*/ 63 w 1309"/>
                <a:gd name="T5" fmla="*/ 155 h 790"/>
                <a:gd name="T6" fmla="*/ 42 w 1309"/>
                <a:gd name="T7" fmla="*/ 211 h 790"/>
                <a:gd name="T8" fmla="*/ 22 w 1309"/>
                <a:gd name="T9" fmla="*/ 259 h 790"/>
                <a:gd name="T10" fmla="*/ 2 w 1309"/>
                <a:gd name="T11" fmla="*/ 323 h 790"/>
                <a:gd name="T12" fmla="*/ 3 w 1309"/>
                <a:gd name="T13" fmla="*/ 401 h 790"/>
                <a:gd name="T14" fmla="*/ 44 w 1309"/>
                <a:gd name="T15" fmla="*/ 489 h 790"/>
                <a:gd name="T16" fmla="*/ 109 w 1309"/>
                <a:gd name="T17" fmla="*/ 558 h 790"/>
                <a:gd name="T18" fmla="*/ 161 w 1309"/>
                <a:gd name="T19" fmla="*/ 599 h 790"/>
                <a:gd name="T20" fmla="*/ 220 w 1309"/>
                <a:gd name="T21" fmla="*/ 636 h 790"/>
                <a:gd name="T22" fmla="*/ 283 w 1309"/>
                <a:gd name="T23" fmla="*/ 668 h 790"/>
                <a:gd name="T24" fmla="*/ 350 w 1309"/>
                <a:gd name="T25" fmla="*/ 697 h 790"/>
                <a:gd name="T26" fmla="*/ 420 w 1309"/>
                <a:gd name="T27" fmla="*/ 721 h 790"/>
                <a:gd name="T28" fmla="*/ 492 w 1309"/>
                <a:gd name="T29" fmla="*/ 742 h 790"/>
                <a:gd name="T30" fmla="*/ 564 w 1309"/>
                <a:gd name="T31" fmla="*/ 759 h 790"/>
                <a:gd name="T32" fmla="*/ 637 w 1309"/>
                <a:gd name="T33" fmla="*/ 772 h 790"/>
                <a:gd name="T34" fmla="*/ 708 w 1309"/>
                <a:gd name="T35" fmla="*/ 782 h 790"/>
                <a:gd name="T36" fmla="*/ 778 w 1309"/>
                <a:gd name="T37" fmla="*/ 788 h 790"/>
                <a:gd name="T38" fmla="*/ 844 w 1309"/>
                <a:gd name="T39" fmla="*/ 790 h 790"/>
                <a:gd name="T40" fmla="*/ 907 w 1309"/>
                <a:gd name="T41" fmla="*/ 789 h 790"/>
                <a:gd name="T42" fmla="*/ 965 w 1309"/>
                <a:gd name="T43" fmla="*/ 784 h 790"/>
                <a:gd name="T44" fmla="*/ 1015 w 1309"/>
                <a:gd name="T45" fmla="*/ 776 h 790"/>
                <a:gd name="T46" fmla="*/ 1060 w 1309"/>
                <a:gd name="T47" fmla="*/ 765 h 790"/>
                <a:gd name="T48" fmla="*/ 1126 w 1309"/>
                <a:gd name="T49" fmla="*/ 736 h 790"/>
                <a:gd name="T50" fmla="*/ 1194 w 1309"/>
                <a:gd name="T51" fmla="*/ 683 h 790"/>
                <a:gd name="T52" fmla="*/ 1233 w 1309"/>
                <a:gd name="T53" fmla="*/ 616 h 790"/>
                <a:gd name="T54" fmla="*/ 1249 w 1309"/>
                <a:gd name="T55" fmla="*/ 539 h 790"/>
                <a:gd name="T56" fmla="*/ 1250 w 1309"/>
                <a:gd name="T57" fmla="*/ 425 h 790"/>
                <a:gd name="T58" fmla="*/ 1265 w 1309"/>
                <a:gd name="T59" fmla="*/ 243 h 790"/>
                <a:gd name="T60" fmla="*/ 1280 w 1309"/>
                <a:gd name="T61" fmla="*/ 131 h 790"/>
                <a:gd name="T62" fmla="*/ 1298 w 1309"/>
                <a:gd name="T63" fmla="*/ 49 h 790"/>
                <a:gd name="T64" fmla="*/ 1303 w 1309"/>
                <a:gd name="T65" fmla="*/ 0 h 790"/>
                <a:gd name="T66" fmla="*/ 1274 w 1309"/>
                <a:gd name="T67" fmla="*/ 0 h 790"/>
                <a:gd name="T68" fmla="*/ 1225 w 1309"/>
                <a:gd name="T69" fmla="*/ 0 h 790"/>
                <a:gd name="T70" fmla="*/ 1156 w 1309"/>
                <a:gd name="T71" fmla="*/ 0 h 790"/>
                <a:gd name="T72" fmla="*/ 1072 w 1309"/>
                <a:gd name="T73" fmla="*/ 0 h 790"/>
                <a:gd name="T74" fmla="*/ 976 w 1309"/>
                <a:gd name="T75" fmla="*/ 0 h 790"/>
                <a:gd name="T76" fmla="*/ 873 w 1309"/>
                <a:gd name="T77" fmla="*/ 0 h 790"/>
                <a:gd name="T78" fmla="*/ 764 w 1309"/>
                <a:gd name="T79" fmla="*/ 0 h 790"/>
                <a:gd name="T80" fmla="*/ 654 w 1309"/>
                <a:gd name="T81" fmla="*/ 0 h 790"/>
                <a:gd name="T82" fmla="*/ 546 w 1309"/>
                <a:gd name="T83" fmla="*/ 0 h 790"/>
                <a:gd name="T84" fmla="*/ 442 w 1309"/>
                <a:gd name="T85" fmla="*/ 0 h 790"/>
                <a:gd name="T86" fmla="*/ 348 w 1309"/>
                <a:gd name="T87" fmla="*/ 0 h 790"/>
                <a:gd name="T88" fmla="*/ 266 w 1309"/>
                <a:gd name="T89" fmla="*/ 0 h 790"/>
                <a:gd name="T90" fmla="*/ 198 w 1309"/>
                <a:gd name="T91" fmla="*/ 0 h 790"/>
                <a:gd name="T92" fmla="*/ 150 w 1309"/>
                <a:gd name="T93" fmla="*/ 0 h 790"/>
                <a:gd name="T94" fmla="*/ 123 w 1309"/>
                <a:gd name="T95"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9" h="790">
                  <a:moveTo>
                    <a:pt x="118" y="0"/>
                  </a:moveTo>
                  <a:lnTo>
                    <a:pt x="108" y="30"/>
                  </a:lnTo>
                  <a:lnTo>
                    <a:pt x="98" y="61"/>
                  </a:lnTo>
                  <a:lnTo>
                    <a:pt x="86" y="93"/>
                  </a:lnTo>
                  <a:lnTo>
                    <a:pt x="75" y="125"/>
                  </a:lnTo>
                  <a:lnTo>
                    <a:pt x="63" y="155"/>
                  </a:lnTo>
                  <a:lnTo>
                    <a:pt x="53" y="184"/>
                  </a:lnTo>
                  <a:lnTo>
                    <a:pt x="42" y="211"/>
                  </a:lnTo>
                  <a:lnTo>
                    <a:pt x="32" y="234"/>
                  </a:lnTo>
                  <a:lnTo>
                    <a:pt x="22" y="259"/>
                  </a:lnTo>
                  <a:lnTo>
                    <a:pt x="10" y="289"/>
                  </a:lnTo>
                  <a:lnTo>
                    <a:pt x="2" y="323"/>
                  </a:lnTo>
                  <a:lnTo>
                    <a:pt x="0" y="360"/>
                  </a:lnTo>
                  <a:lnTo>
                    <a:pt x="3" y="401"/>
                  </a:lnTo>
                  <a:lnTo>
                    <a:pt x="17" y="444"/>
                  </a:lnTo>
                  <a:lnTo>
                    <a:pt x="44" y="489"/>
                  </a:lnTo>
                  <a:lnTo>
                    <a:pt x="85" y="537"/>
                  </a:lnTo>
                  <a:lnTo>
                    <a:pt x="109" y="558"/>
                  </a:lnTo>
                  <a:lnTo>
                    <a:pt x="135" y="579"/>
                  </a:lnTo>
                  <a:lnTo>
                    <a:pt x="161" y="599"/>
                  </a:lnTo>
                  <a:lnTo>
                    <a:pt x="190" y="617"/>
                  </a:lnTo>
                  <a:lnTo>
                    <a:pt x="220" y="636"/>
                  </a:lnTo>
                  <a:lnTo>
                    <a:pt x="251" y="652"/>
                  </a:lnTo>
                  <a:lnTo>
                    <a:pt x="283" y="668"/>
                  </a:lnTo>
                  <a:lnTo>
                    <a:pt x="317" y="683"/>
                  </a:lnTo>
                  <a:lnTo>
                    <a:pt x="350" y="697"/>
                  </a:lnTo>
                  <a:lnTo>
                    <a:pt x="384" y="709"/>
                  </a:lnTo>
                  <a:lnTo>
                    <a:pt x="420" y="721"/>
                  </a:lnTo>
                  <a:lnTo>
                    <a:pt x="456" y="732"/>
                  </a:lnTo>
                  <a:lnTo>
                    <a:pt x="492" y="742"/>
                  </a:lnTo>
                  <a:lnTo>
                    <a:pt x="528" y="751"/>
                  </a:lnTo>
                  <a:lnTo>
                    <a:pt x="564" y="759"/>
                  </a:lnTo>
                  <a:lnTo>
                    <a:pt x="601" y="766"/>
                  </a:lnTo>
                  <a:lnTo>
                    <a:pt x="637" y="772"/>
                  </a:lnTo>
                  <a:lnTo>
                    <a:pt x="672" y="777"/>
                  </a:lnTo>
                  <a:lnTo>
                    <a:pt x="708" y="782"/>
                  </a:lnTo>
                  <a:lnTo>
                    <a:pt x="744" y="785"/>
                  </a:lnTo>
                  <a:lnTo>
                    <a:pt x="778" y="788"/>
                  </a:lnTo>
                  <a:lnTo>
                    <a:pt x="812" y="789"/>
                  </a:lnTo>
                  <a:lnTo>
                    <a:pt x="844" y="790"/>
                  </a:lnTo>
                  <a:lnTo>
                    <a:pt x="876" y="790"/>
                  </a:lnTo>
                  <a:lnTo>
                    <a:pt x="907" y="789"/>
                  </a:lnTo>
                  <a:lnTo>
                    <a:pt x="936" y="786"/>
                  </a:lnTo>
                  <a:lnTo>
                    <a:pt x="965" y="784"/>
                  </a:lnTo>
                  <a:lnTo>
                    <a:pt x="991" y="781"/>
                  </a:lnTo>
                  <a:lnTo>
                    <a:pt x="1015" y="776"/>
                  </a:lnTo>
                  <a:lnTo>
                    <a:pt x="1040" y="770"/>
                  </a:lnTo>
                  <a:lnTo>
                    <a:pt x="1060" y="765"/>
                  </a:lnTo>
                  <a:lnTo>
                    <a:pt x="1080" y="758"/>
                  </a:lnTo>
                  <a:lnTo>
                    <a:pt x="1126" y="736"/>
                  </a:lnTo>
                  <a:lnTo>
                    <a:pt x="1163" y="712"/>
                  </a:lnTo>
                  <a:lnTo>
                    <a:pt x="1194" y="683"/>
                  </a:lnTo>
                  <a:lnTo>
                    <a:pt x="1217" y="651"/>
                  </a:lnTo>
                  <a:lnTo>
                    <a:pt x="1233" y="616"/>
                  </a:lnTo>
                  <a:lnTo>
                    <a:pt x="1243" y="579"/>
                  </a:lnTo>
                  <a:lnTo>
                    <a:pt x="1249" y="539"/>
                  </a:lnTo>
                  <a:lnTo>
                    <a:pt x="1250" y="496"/>
                  </a:lnTo>
                  <a:lnTo>
                    <a:pt x="1250" y="425"/>
                  </a:lnTo>
                  <a:lnTo>
                    <a:pt x="1256" y="336"/>
                  </a:lnTo>
                  <a:lnTo>
                    <a:pt x="1265" y="243"/>
                  </a:lnTo>
                  <a:lnTo>
                    <a:pt x="1276" y="159"/>
                  </a:lnTo>
                  <a:lnTo>
                    <a:pt x="1280" y="131"/>
                  </a:lnTo>
                  <a:lnTo>
                    <a:pt x="1288" y="94"/>
                  </a:lnTo>
                  <a:lnTo>
                    <a:pt x="1298" y="49"/>
                  </a:lnTo>
                  <a:lnTo>
                    <a:pt x="1309" y="0"/>
                  </a:lnTo>
                  <a:lnTo>
                    <a:pt x="1303" y="0"/>
                  </a:lnTo>
                  <a:lnTo>
                    <a:pt x="1292" y="0"/>
                  </a:lnTo>
                  <a:lnTo>
                    <a:pt x="1274" y="0"/>
                  </a:lnTo>
                  <a:lnTo>
                    <a:pt x="1253" y="0"/>
                  </a:lnTo>
                  <a:lnTo>
                    <a:pt x="1225" y="0"/>
                  </a:lnTo>
                  <a:lnTo>
                    <a:pt x="1192" y="0"/>
                  </a:lnTo>
                  <a:lnTo>
                    <a:pt x="1156" y="0"/>
                  </a:lnTo>
                  <a:lnTo>
                    <a:pt x="1116" y="0"/>
                  </a:lnTo>
                  <a:lnTo>
                    <a:pt x="1072" y="0"/>
                  </a:lnTo>
                  <a:lnTo>
                    <a:pt x="1026" y="0"/>
                  </a:lnTo>
                  <a:lnTo>
                    <a:pt x="976" y="0"/>
                  </a:lnTo>
                  <a:lnTo>
                    <a:pt x="926" y="0"/>
                  </a:lnTo>
                  <a:lnTo>
                    <a:pt x="873" y="0"/>
                  </a:lnTo>
                  <a:lnTo>
                    <a:pt x="819" y="0"/>
                  </a:lnTo>
                  <a:lnTo>
                    <a:pt x="764" y="0"/>
                  </a:lnTo>
                  <a:lnTo>
                    <a:pt x="709" y="0"/>
                  </a:lnTo>
                  <a:lnTo>
                    <a:pt x="654" y="0"/>
                  </a:lnTo>
                  <a:lnTo>
                    <a:pt x="600" y="0"/>
                  </a:lnTo>
                  <a:lnTo>
                    <a:pt x="546" y="0"/>
                  </a:lnTo>
                  <a:lnTo>
                    <a:pt x="493" y="0"/>
                  </a:lnTo>
                  <a:lnTo>
                    <a:pt x="442" y="0"/>
                  </a:lnTo>
                  <a:lnTo>
                    <a:pt x="394" y="0"/>
                  </a:lnTo>
                  <a:lnTo>
                    <a:pt x="348" y="0"/>
                  </a:lnTo>
                  <a:lnTo>
                    <a:pt x="305" y="0"/>
                  </a:lnTo>
                  <a:lnTo>
                    <a:pt x="266" y="0"/>
                  </a:lnTo>
                  <a:lnTo>
                    <a:pt x="229" y="0"/>
                  </a:lnTo>
                  <a:lnTo>
                    <a:pt x="198" y="0"/>
                  </a:lnTo>
                  <a:lnTo>
                    <a:pt x="171" y="0"/>
                  </a:lnTo>
                  <a:lnTo>
                    <a:pt x="150" y="0"/>
                  </a:lnTo>
                  <a:lnTo>
                    <a:pt x="133" y="0"/>
                  </a:lnTo>
                  <a:lnTo>
                    <a:pt x="123" y="0"/>
                  </a:lnTo>
                  <a:lnTo>
                    <a:pt x="118" y="0"/>
                  </a:lnTo>
                  <a:close/>
                </a:path>
              </a:pathLst>
            </a:custGeom>
            <a:solidFill>
              <a:srgbClr val="00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13" name="Freeform 17"/>
            <p:cNvSpPr>
              <a:spLocks noChangeAspect="1"/>
            </p:cNvSpPr>
            <p:nvPr/>
          </p:nvSpPr>
          <p:spPr bwMode="auto">
            <a:xfrm>
              <a:off x="456" y="712"/>
              <a:ext cx="47" cy="118"/>
            </a:xfrm>
            <a:custGeom>
              <a:avLst/>
              <a:gdLst>
                <a:gd name="T0" fmla="*/ 7 w 93"/>
                <a:gd name="T1" fmla="*/ 236 h 236"/>
                <a:gd name="T2" fmla="*/ 7 w 93"/>
                <a:gd name="T3" fmla="*/ 236 h 236"/>
                <a:gd name="T4" fmla="*/ 17 w 93"/>
                <a:gd name="T5" fmla="*/ 213 h 236"/>
                <a:gd name="T6" fmla="*/ 27 w 93"/>
                <a:gd name="T7" fmla="*/ 186 h 236"/>
                <a:gd name="T8" fmla="*/ 38 w 93"/>
                <a:gd name="T9" fmla="*/ 157 h 236"/>
                <a:gd name="T10" fmla="*/ 49 w 93"/>
                <a:gd name="T11" fmla="*/ 128 h 236"/>
                <a:gd name="T12" fmla="*/ 61 w 93"/>
                <a:gd name="T13" fmla="*/ 95 h 236"/>
                <a:gd name="T14" fmla="*/ 72 w 93"/>
                <a:gd name="T15" fmla="*/ 63 h 236"/>
                <a:gd name="T16" fmla="*/ 83 w 93"/>
                <a:gd name="T17" fmla="*/ 32 h 236"/>
                <a:gd name="T18" fmla="*/ 93 w 93"/>
                <a:gd name="T19" fmla="*/ 2 h 236"/>
                <a:gd name="T20" fmla="*/ 86 w 93"/>
                <a:gd name="T21" fmla="*/ 0 h 236"/>
                <a:gd name="T22" fmla="*/ 76 w 93"/>
                <a:gd name="T23" fmla="*/ 30 h 236"/>
                <a:gd name="T24" fmla="*/ 65 w 93"/>
                <a:gd name="T25" fmla="*/ 61 h 236"/>
                <a:gd name="T26" fmla="*/ 54 w 93"/>
                <a:gd name="T27" fmla="*/ 93 h 236"/>
                <a:gd name="T28" fmla="*/ 42 w 93"/>
                <a:gd name="T29" fmla="*/ 125 h 236"/>
                <a:gd name="T30" fmla="*/ 31 w 93"/>
                <a:gd name="T31" fmla="*/ 155 h 236"/>
                <a:gd name="T32" fmla="*/ 20 w 93"/>
                <a:gd name="T33" fmla="*/ 184 h 236"/>
                <a:gd name="T34" fmla="*/ 10 w 93"/>
                <a:gd name="T35" fmla="*/ 210 h 236"/>
                <a:gd name="T36" fmla="*/ 0 w 93"/>
                <a:gd name="T37" fmla="*/ 234 h 236"/>
                <a:gd name="T38" fmla="*/ 0 w 93"/>
                <a:gd name="T39" fmla="*/ 234 h 236"/>
                <a:gd name="T40" fmla="*/ 7 w 93"/>
                <a:gd name="T41"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236">
                  <a:moveTo>
                    <a:pt x="7" y="236"/>
                  </a:moveTo>
                  <a:lnTo>
                    <a:pt x="7" y="236"/>
                  </a:lnTo>
                  <a:lnTo>
                    <a:pt x="17" y="213"/>
                  </a:lnTo>
                  <a:lnTo>
                    <a:pt x="27" y="186"/>
                  </a:lnTo>
                  <a:lnTo>
                    <a:pt x="38" y="157"/>
                  </a:lnTo>
                  <a:lnTo>
                    <a:pt x="49" y="128"/>
                  </a:lnTo>
                  <a:lnTo>
                    <a:pt x="61" y="95"/>
                  </a:lnTo>
                  <a:lnTo>
                    <a:pt x="72" y="63"/>
                  </a:lnTo>
                  <a:lnTo>
                    <a:pt x="83" y="32"/>
                  </a:lnTo>
                  <a:lnTo>
                    <a:pt x="93" y="2"/>
                  </a:lnTo>
                  <a:lnTo>
                    <a:pt x="86" y="0"/>
                  </a:lnTo>
                  <a:lnTo>
                    <a:pt x="76" y="30"/>
                  </a:lnTo>
                  <a:lnTo>
                    <a:pt x="65" y="61"/>
                  </a:lnTo>
                  <a:lnTo>
                    <a:pt x="54" y="93"/>
                  </a:lnTo>
                  <a:lnTo>
                    <a:pt x="42" y="125"/>
                  </a:lnTo>
                  <a:lnTo>
                    <a:pt x="31" y="155"/>
                  </a:lnTo>
                  <a:lnTo>
                    <a:pt x="20" y="184"/>
                  </a:lnTo>
                  <a:lnTo>
                    <a:pt x="10" y="210"/>
                  </a:lnTo>
                  <a:lnTo>
                    <a:pt x="0" y="234"/>
                  </a:lnTo>
                  <a:lnTo>
                    <a:pt x="0" y="234"/>
                  </a:lnTo>
                  <a:lnTo>
                    <a:pt x="7" y="2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14" name="Freeform 18"/>
            <p:cNvSpPr>
              <a:spLocks noChangeAspect="1"/>
            </p:cNvSpPr>
            <p:nvPr/>
          </p:nvSpPr>
          <p:spPr bwMode="auto">
            <a:xfrm>
              <a:off x="440" y="829"/>
              <a:ext cx="46" cy="153"/>
            </a:xfrm>
            <a:custGeom>
              <a:avLst/>
              <a:gdLst>
                <a:gd name="T0" fmla="*/ 92 w 92"/>
                <a:gd name="T1" fmla="*/ 301 h 306"/>
                <a:gd name="T2" fmla="*/ 92 w 92"/>
                <a:gd name="T3" fmla="*/ 301 h 306"/>
                <a:gd name="T4" fmla="*/ 52 w 92"/>
                <a:gd name="T5" fmla="*/ 254 h 306"/>
                <a:gd name="T6" fmla="*/ 26 w 92"/>
                <a:gd name="T7" fmla="*/ 210 h 306"/>
                <a:gd name="T8" fmla="*/ 12 w 92"/>
                <a:gd name="T9" fmla="*/ 168 h 306"/>
                <a:gd name="T10" fmla="*/ 9 w 92"/>
                <a:gd name="T11" fmla="*/ 127 h 306"/>
                <a:gd name="T12" fmla="*/ 11 w 92"/>
                <a:gd name="T13" fmla="*/ 90 h 306"/>
                <a:gd name="T14" fmla="*/ 19 w 92"/>
                <a:gd name="T15" fmla="*/ 57 h 306"/>
                <a:gd name="T16" fmla="*/ 30 w 92"/>
                <a:gd name="T17" fmla="*/ 27 h 306"/>
                <a:gd name="T18" fmla="*/ 41 w 92"/>
                <a:gd name="T19" fmla="*/ 2 h 306"/>
                <a:gd name="T20" fmla="*/ 34 w 92"/>
                <a:gd name="T21" fmla="*/ 0 h 306"/>
                <a:gd name="T22" fmla="*/ 23 w 92"/>
                <a:gd name="T23" fmla="*/ 25 h 306"/>
                <a:gd name="T24" fmla="*/ 12 w 92"/>
                <a:gd name="T25" fmla="*/ 55 h 306"/>
                <a:gd name="T26" fmla="*/ 4 w 92"/>
                <a:gd name="T27" fmla="*/ 90 h 306"/>
                <a:gd name="T28" fmla="*/ 0 w 92"/>
                <a:gd name="T29" fmla="*/ 127 h 306"/>
                <a:gd name="T30" fmla="*/ 5 w 92"/>
                <a:gd name="T31" fmla="*/ 168 h 306"/>
                <a:gd name="T32" fmla="*/ 19 w 92"/>
                <a:gd name="T33" fmla="*/ 213 h 306"/>
                <a:gd name="T34" fmla="*/ 45 w 92"/>
                <a:gd name="T35" fmla="*/ 259 h 306"/>
                <a:gd name="T36" fmla="*/ 88 w 92"/>
                <a:gd name="T37" fmla="*/ 306 h 306"/>
                <a:gd name="T38" fmla="*/ 88 w 92"/>
                <a:gd name="T39" fmla="*/ 306 h 306"/>
                <a:gd name="T40" fmla="*/ 92 w 92"/>
                <a:gd name="T41" fmla="*/ 30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306">
                  <a:moveTo>
                    <a:pt x="92" y="301"/>
                  </a:moveTo>
                  <a:lnTo>
                    <a:pt x="92" y="301"/>
                  </a:lnTo>
                  <a:lnTo>
                    <a:pt x="52" y="254"/>
                  </a:lnTo>
                  <a:lnTo>
                    <a:pt x="26" y="210"/>
                  </a:lnTo>
                  <a:lnTo>
                    <a:pt x="12" y="168"/>
                  </a:lnTo>
                  <a:lnTo>
                    <a:pt x="9" y="127"/>
                  </a:lnTo>
                  <a:lnTo>
                    <a:pt x="11" y="90"/>
                  </a:lnTo>
                  <a:lnTo>
                    <a:pt x="19" y="57"/>
                  </a:lnTo>
                  <a:lnTo>
                    <a:pt x="30" y="27"/>
                  </a:lnTo>
                  <a:lnTo>
                    <a:pt x="41" y="2"/>
                  </a:lnTo>
                  <a:lnTo>
                    <a:pt x="34" y="0"/>
                  </a:lnTo>
                  <a:lnTo>
                    <a:pt x="23" y="25"/>
                  </a:lnTo>
                  <a:lnTo>
                    <a:pt x="12" y="55"/>
                  </a:lnTo>
                  <a:lnTo>
                    <a:pt x="4" y="90"/>
                  </a:lnTo>
                  <a:lnTo>
                    <a:pt x="0" y="127"/>
                  </a:lnTo>
                  <a:lnTo>
                    <a:pt x="5" y="168"/>
                  </a:lnTo>
                  <a:lnTo>
                    <a:pt x="19" y="213"/>
                  </a:lnTo>
                  <a:lnTo>
                    <a:pt x="45" y="259"/>
                  </a:lnTo>
                  <a:lnTo>
                    <a:pt x="88" y="306"/>
                  </a:lnTo>
                  <a:lnTo>
                    <a:pt x="88" y="306"/>
                  </a:lnTo>
                  <a:lnTo>
                    <a:pt x="92" y="3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15" name="Freeform 19"/>
            <p:cNvSpPr>
              <a:spLocks noChangeAspect="1"/>
            </p:cNvSpPr>
            <p:nvPr/>
          </p:nvSpPr>
          <p:spPr bwMode="auto">
            <a:xfrm>
              <a:off x="483" y="980"/>
              <a:ext cx="500" cy="130"/>
            </a:xfrm>
            <a:custGeom>
              <a:avLst/>
              <a:gdLst>
                <a:gd name="T0" fmla="*/ 996 w 998"/>
                <a:gd name="T1" fmla="*/ 220 h 261"/>
                <a:gd name="T2" fmla="*/ 957 w 998"/>
                <a:gd name="T3" fmla="*/ 233 h 261"/>
                <a:gd name="T4" fmla="*/ 908 w 998"/>
                <a:gd name="T5" fmla="*/ 243 h 261"/>
                <a:gd name="T6" fmla="*/ 853 w 998"/>
                <a:gd name="T7" fmla="*/ 249 h 261"/>
                <a:gd name="T8" fmla="*/ 793 w 998"/>
                <a:gd name="T9" fmla="*/ 251 h 261"/>
                <a:gd name="T10" fmla="*/ 729 w 998"/>
                <a:gd name="T11" fmla="*/ 251 h 261"/>
                <a:gd name="T12" fmla="*/ 661 w 998"/>
                <a:gd name="T13" fmla="*/ 248 h 261"/>
                <a:gd name="T14" fmla="*/ 589 w 998"/>
                <a:gd name="T15" fmla="*/ 240 h 261"/>
                <a:gd name="T16" fmla="*/ 518 w 998"/>
                <a:gd name="T17" fmla="*/ 228 h 261"/>
                <a:gd name="T18" fmla="*/ 445 w 998"/>
                <a:gd name="T19" fmla="*/ 213 h 261"/>
                <a:gd name="T20" fmla="*/ 374 w 998"/>
                <a:gd name="T21" fmla="*/ 195 h 261"/>
                <a:gd name="T22" fmla="*/ 303 w 998"/>
                <a:gd name="T23" fmla="*/ 172 h 261"/>
                <a:gd name="T24" fmla="*/ 235 w 998"/>
                <a:gd name="T25" fmla="*/ 145 h 261"/>
                <a:gd name="T26" fmla="*/ 169 w 998"/>
                <a:gd name="T27" fmla="*/ 114 h 261"/>
                <a:gd name="T28" fmla="*/ 109 w 998"/>
                <a:gd name="T29" fmla="*/ 80 h 261"/>
                <a:gd name="T30" fmla="*/ 54 w 998"/>
                <a:gd name="T31" fmla="*/ 42 h 261"/>
                <a:gd name="T32" fmla="*/ 4 w 998"/>
                <a:gd name="T33" fmla="*/ 0 h 261"/>
                <a:gd name="T34" fmla="*/ 24 w 998"/>
                <a:gd name="T35" fmla="*/ 28 h 261"/>
                <a:gd name="T36" fmla="*/ 76 w 998"/>
                <a:gd name="T37" fmla="*/ 68 h 261"/>
                <a:gd name="T38" fmla="*/ 136 w 998"/>
                <a:gd name="T39" fmla="*/ 105 h 261"/>
                <a:gd name="T40" fmla="*/ 199 w 998"/>
                <a:gd name="T41" fmla="*/ 137 h 261"/>
                <a:gd name="T42" fmla="*/ 266 w 998"/>
                <a:gd name="T43" fmla="*/ 166 h 261"/>
                <a:gd name="T44" fmla="*/ 336 w 998"/>
                <a:gd name="T45" fmla="*/ 190 h 261"/>
                <a:gd name="T46" fmla="*/ 409 w 998"/>
                <a:gd name="T47" fmla="*/ 211 h 261"/>
                <a:gd name="T48" fmla="*/ 481 w 998"/>
                <a:gd name="T49" fmla="*/ 228 h 261"/>
                <a:gd name="T50" fmla="*/ 554 w 998"/>
                <a:gd name="T51" fmla="*/ 241 h 261"/>
                <a:gd name="T52" fmla="*/ 625 w 998"/>
                <a:gd name="T53" fmla="*/ 251 h 261"/>
                <a:gd name="T54" fmla="*/ 695 w 998"/>
                <a:gd name="T55" fmla="*/ 257 h 261"/>
                <a:gd name="T56" fmla="*/ 761 w 998"/>
                <a:gd name="T57" fmla="*/ 261 h 261"/>
                <a:gd name="T58" fmla="*/ 824 w 998"/>
                <a:gd name="T59" fmla="*/ 258 h 261"/>
                <a:gd name="T60" fmla="*/ 882 w 998"/>
                <a:gd name="T61" fmla="*/ 254 h 261"/>
                <a:gd name="T62" fmla="*/ 932 w 998"/>
                <a:gd name="T63" fmla="*/ 246 h 261"/>
                <a:gd name="T64" fmla="*/ 978 w 998"/>
                <a:gd name="T65" fmla="*/ 234 h 261"/>
                <a:gd name="T66" fmla="*/ 998 w 998"/>
                <a:gd name="T67" fmla="*/ 227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8" h="261">
                  <a:moveTo>
                    <a:pt x="996" y="220"/>
                  </a:moveTo>
                  <a:lnTo>
                    <a:pt x="996" y="220"/>
                  </a:lnTo>
                  <a:lnTo>
                    <a:pt x="976" y="227"/>
                  </a:lnTo>
                  <a:lnTo>
                    <a:pt x="957" y="233"/>
                  </a:lnTo>
                  <a:lnTo>
                    <a:pt x="932" y="239"/>
                  </a:lnTo>
                  <a:lnTo>
                    <a:pt x="908" y="243"/>
                  </a:lnTo>
                  <a:lnTo>
                    <a:pt x="882" y="247"/>
                  </a:lnTo>
                  <a:lnTo>
                    <a:pt x="853" y="249"/>
                  </a:lnTo>
                  <a:lnTo>
                    <a:pt x="824" y="251"/>
                  </a:lnTo>
                  <a:lnTo>
                    <a:pt x="793" y="251"/>
                  </a:lnTo>
                  <a:lnTo>
                    <a:pt x="761" y="251"/>
                  </a:lnTo>
                  <a:lnTo>
                    <a:pt x="729" y="251"/>
                  </a:lnTo>
                  <a:lnTo>
                    <a:pt x="695" y="250"/>
                  </a:lnTo>
                  <a:lnTo>
                    <a:pt x="661" y="248"/>
                  </a:lnTo>
                  <a:lnTo>
                    <a:pt x="625" y="244"/>
                  </a:lnTo>
                  <a:lnTo>
                    <a:pt x="589" y="240"/>
                  </a:lnTo>
                  <a:lnTo>
                    <a:pt x="554" y="234"/>
                  </a:lnTo>
                  <a:lnTo>
                    <a:pt x="518" y="228"/>
                  </a:lnTo>
                  <a:lnTo>
                    <a:pt x="481" y="221"/>
                  </a:lnTo>
                  <a:lnTo>
                    <a:pt x="445" y="213"/>
                  </a:lnTo>
                  <a:lnTo>
                    <a:pt x="409" y="204"/>
                  </a:lnTo>
                  <a:lnTo>
                    <a:pt x="374" y="195"/>
                  </a:lnTo>
                  <a:lnTo>
                    <a:pt x="338" y="183"/>
                  </a:lnTo>
                  <a:lnTo>
                    <a:pt x="303" y="172"/>
                  </a:lnTo>
                  <a:lnTo>
                    <a:pt x="268" y="159"/>
                  </a:lnTo>
                  <a:lnTo>
                    <a:pt x="235" y="145"/>
                  </a:lnTo>
                  <a:lnTo>
                    <a:pt x="201" y="130"/>
                  </a:lnTo>
                  <a:lnTo>
                    <a:pt x="169" y="114"/>
                  </a:lnTo>
                  <a:lnTo>
                    <a:pt x="138" y="98"/>
                  </a:lnTo>
                  <a:lnTo>
                    <a:pt x="109" y="80"/>
                  </a:lnTo>
                  <a:lnTo>
                    <a:pt x="80" y="61"/>
                  </a:lnTo>
                  <a:lnTo>
                    <a:pt x="54" y="42"/>
                  </a:lnTo>
                  <a:lnTo>
                    <a:pt x="29" y="21"/>
                  </a:lnTo>
                  <a:lnTo>
                    <a:pt x="4" y="0"/>
                  </a:lnTo>
                  <a:lnTo>
                    <a:pt x="0" y="5"/>
                  </a:lnTo>
                  <a:lnTo>
                    <a:pt x="24" y="28"/>
                  </a:lnTo>
                  <a:lnTo>
                    <a:pt x="49" y="49"/>
                  </a:lnTo>
                  <a:lnTo>
                    <a:pt x="76" y="68"/>
                  </a:lnTo>
                  <a:lnTo>
                    <a:pt x="105" y="87"/>
                  </a:lnTo>
                  <a:lnTo>
                    <a:pt x="136" y="105"/>
                  </a:lnTo>
                  <a:lnTo>
                    <a:pt x="167" y="121"/>
                  </a:lnTo>
                  <a:lnTo>
                    <a:pt x="199" y="137"/>
                  </a:lnTo>
                  <a:lnTo>
                    <a:pt x="232" y="152"/>
                  </a:lnTo>
                  <a:lnTo>
                    <a:pt x="266" y="166"/>
                  </a:lnTo>
                  <a:lnTo>
                    <a:pt x="300" y="179"/>
                  </a:lnTo>
                  <a:lnTo>
                    <a:pt x="336" y="190"/>
                  </a:lnTo>
                  <a:lnTo>
                    <a:pt x="372" y="202"/>
                  </a:lnTo>
                  <a:lnTo>
                    <a:pt x="409" y="211"/>
                  </a:lnTo>
                  <a:lnTo>
                    <a:pt x="445" y="220"/>
                  </a:lnTo>
                  <a:lnTo>
                    <a:pt x="481" y="228"/>
                  </a:lnTo>
                  <a:lnTo>
                    <a:pt x="518" y="235"/>
                  </a:lnTo>
                  <a:lnTo>
                    <a:pt x="554" y="241"/>
                  </a:lnTo>
                  <a:lnTo>
                    <a:pt x="589" y="247"/>
                  </a:lnTo>
                  <a:lnTo>
                    <a:pt x="625" y="251"/>
                  </a:lnTo>
                  <a:lnTo>
                    <a:pt x="661" y="255"/>
                  </a:lnTo>
                  <a:lnTo>
                    <a:pt x="695" y="257"/>
                  </a:lnTo>
                  <a:lnTo>
                    <a:pt x="729" y="258"/>
                  </a:lnTo>
                  <a:lnTo>
                    <a:pt x="761" y="261"/>
                  </a:lnTo>
                  <a:lnTo>
                    <a:pt x="793" y="261"/>
                  </a:lnTo>
                  <a:lnTo>
                    <a:pt x="824" y="258"/>
                  </a:lnTo>
                  <a:lnTo>
                    <a:pt x="853" y="256"/>
                  </a:lnTo>
                  <a:lnTo>
                    <a:pt x="882" y="254"/>
                  </a:lnTo>
                  <a:lnTo>
                    <a:pt x="908" y="250"/>
                  </a:lnTo>
                  <a:lnTo>
                    <a:pt x="932" y="246"/>
                  </a:lnTo>
                  <a:lnTo>
                    <a:pt x="957" y="240"/>
                  </a:lnTo>
                  <a:lnTo>
                    <a:pt x="978" y="234"/>
                  </a:lnTo>
                  <a:lnTo>
                    <a:pt x="998" y="227"/>
                  </a:lnTo>
                  <a:lnTo>
                    <a:pt x="998" y="227"/>
                  </a:lnTo>
                  <a:lnTo>
                    <a:pt x="996" y="2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16" name="Freeform 20"/>
            <p:cNvSpPr>
              <a:spLocks noChangeAspect="1"/>
            </p:cNvSpPr>
            <p:nvPr/>
          </p:nvSpPr>
          <p:spPr bwMode="auto">
            <a:xfrm>
              <a:off x="981" y="961"/>
              <a:ext cx="88" cy="133"/>
            </a:xfrm>
            <a:custGeom>
              <a:avLst/>
              <a:gdLst>
                <a:gd name="T0" fmla="*/ 168 w 175"/>
                <a:gd name="T1" fmla="*/ 0 h 265"/>
                <a:gd name="T2" fmla="*/ 168 w 175"/>
                <a:gd name="T3" fmla="*/ 0 h 265"/>
                <a:gd name="T4" fmla="*/ 167 w 175"/>
                <a:gd name="T5" fmla="*/ 43 h 265"/>
                <a:gd name="T6" fmla="*/ 161 w 175"/>
                <a:gd name="T7" fmla="*/ 83 h 265"/>
                <a:gd name="T8" fmla="*/ 151 w 175"/>
                <a:gd name="T9" fmla="*/ 119 h 265"/>
                <a:gd name="T10" fmla="*/ 134 w 175"/>
                <a:gd name="T11" fmla="*/ 152 h 265"/>
                <a:gd name="T12" fmla="*/ 113 w 175"/>
                <a:gd name="T13" fmla="*/ 185 h 265"/>
                <a:gd name="T14" fmla="*/ 81 w 175"/>
                <a:gd name="T15" fmla="*/ 212 h 265"/>
                <a:gd name="T16" fmla="*/ 46 w 175"/>
                <a:gd name="T17" fmla="*/ 236 h 265"/>
                <a:gd name="T18" fmla="*/ 0 w 175"/>
                <a:gd name="T19" fmla="*/ 258 h 265"/>
                <a:gd name="T20" fmla="*/ 2 w 175"/>
                <a:gd name="T21" fmla="*/ 265 h 265"/>
                <a:gd name="T22" fmla="*/ 48 w 175"/>
                <a:gd name="T23" fmla="*/ 243 h 265"/>
                <a:gd name="T24" fmla="*/ 86 w 175"/>
                <a:gd name="T25" fmla="*/ 219 h 265"/>
                <a:gd name="T26" fmla="*/ 117 w 175"/>
                <a:gd name="T27" fmla="*/ 189 h 265"/>
                <a:gd name="T28" fmla="*/ 141 w 175"/>
                <a:gd name="T29" fmla="*/ 157 h 265"/>
                <a:gd name="T30" fmla="*/ 157 w 175"/>
                <a:gd name="T31" fmla="*/ 121 h 265"/>
                <a:gd name="T32" fmla="*/ 168 w 175"/>
                <a:gd name="T33" fmla="*/ 83 h 265"/>
                <a:gd name="T34" fmla="*/ 174 w 175"/>
                <a:gd name="T35" fmla="*/ 43 h 265"/>
                <a:gd name="T36" fmla="*/ 175 w 175"/>
                <a:gd name="T37" fmla="*/ 0 h 265"/>
                <a:gd name="T38" fmla="*/ 175 w 175"/>
                <a:gd name="T39" fmla="*/ 0 h 265"/>
                <a:gd name="T40" fmla="*/ 168 w 175"/>
                <a:gd name="T41"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265">
                  <a:moveTo>
                    <a:pt x="168" y="0"/>
                  </a:moveTo>
                  <a:lnTo>
                    <a:pt x="168" y="0"/>
                  </a:lnTo>
                  <a:lnTo>
                    <a:pt x="167" y="43"/>
                  </a:lnTo>
                  <a:lnTo>
                    <a:pt x="161" y="83"/>
                  </a:lnTo>
                  <a:lnTo>
                    <a:pt x="151" y="119"/>
                  </a:lnTo>
                  <a:lnTo>
                    <a:pt x="134" y="152"/>
                  </a:lnTo>
                  <a:lnTo>
                    <a:pt x="113" y="185"/>
                  </a:lnTo>
                  <a:lnTo>
                    <a:pt x="81" y="212"/>
                  </a:lnTo>
                  <a:lnTo>
                    <a:pt x="46" y="236"/>
                  </a:lnTo>
                  <a:lnTo>
                    <a:pt x="0" y="258"/>
                  </a:lnTo>
                  <a:lnTo>
                    <a:pt x="2" y="265"/>
                  </a:lnTo>
                  <a:lnTo>
                    <a:pt x="48" y="243"/>
                  </a:lnTo>
                  <a:lnTo>
                    <a:pt x="86" y="219"/>
                  </a:lnTo>
                  <a:lnTo>
                    <a:pt x="117" y="189"/>
                  </a:lnTo>
                  <a:lnTo>
                    <a:pt x="141" y="157"/>
                  </a:lnTo>
                  <a:lnTo>
                    <a:pt x="157" y="121"/>
                  </a:lnTo>
                  <a:lnTo>
                    <a:pt x="168" y="83"/>
                  </a:lnTo>
                  <a:lnTo>
                    <a:pt x="174" y="43"/>
                  </a:lnTo>
                  <a:lnTo>
                    <a:pt x="175" y="0"/>
                  </a:lnTo>
                  <a:lnTo>
                    <a:pt x="175" y="0"/>
                  </a:lnTo>
                  <a:lnTo>
                    <a:pt x="1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17" name="Freeform 21"/>
            <p:cNvSpPr>
              <a:spLocks noChangeAspect="1"/>
            </p:cNvSpPr>
            <p:nvPr/>
          </p:nvSpPr>
          <p:spPr bwMode="auto">
            <a:xfrm>
              <a:off x="1065" y="792"/>
              <a:ext cx="17" cy="169"/>
            </a:xfrm>
            <a:custGeom>
              <a:avLst/>
              <a:gdLst>
                <a:gd name="T0" fmla="*/ 25 w 32"/>
                <a:gd name="T1" fmla="*/ 0 h 337"/>
                <a:gd name="T2" fmla="*/ 25 w 32"/>
                <a:gd name="T3" fmla="*/ 0 h 337"/>
                <a:gd name="T4" fmla="*/ 15 w 32"/>
                <a:gd name="T5" fmla="*/ 84 h 337"/>
                <a:gd name="T6" fmla="*/ 6 w 32"/>
                <a:gd name="T7" fmla="*/ 177 h 337"/>
                <a:gd name="T8" fmla="*/ 0 w 32"/>
                <a:gd name="T9" fmla="*/ 266 h 337"/>
                <a:gd name="T10" fmla="*/ 0 w 32"/>
                <a:gd name="T11" fmla="*/ 337 h 337"/>
                <a:gd name="T12" fmla="*/ 7 w 32"/>
                <a:gd name="T13" fmla="*/ 337 h 337"/>
                <a:gd name="T14" fmla="*/ 7 w 32"/>
                <a:gd name="T15" fmla="*/ 266 h 337"/>
                <a:gd name="T16" fmla="*/ 13 w 32"/>
                <a:gd name="T17" fmla="*/ 177 h 337"/>
                <a:gd name="T18" fmla="*/ 22 w 32"/>
                <a:gd name="T19" fmla="*/ 84 h 337"/>
                <a:gd name="T20" fmla="*/ 32 w 32"/>
                <a:gd name="T21" fmla="*/ 0 h 337"/>
                <a:gd name="T22" fmla="*/ 32 w 32"/>
                <a:gd name="T23" fmla="*/ 0 h 337"/>
                <a:gd name="T24" fmla="*/ 25 w 32"/>
                <a:gd name="T25"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7">
                  <a:moveTo>
                    <a:pt x="25" y="0"/>
                  </a:moveTo>
                  <a:lnTo>
                    <a:pt x="25" y="0"/>
                  </a:lnTo>
                  <a:lnTo>
                    <a:pt x="15" y="84"/>
                  </a:lnTo>
                  <a:lnTo>
                    <a:pt x="6" y="177"/>
                  </a:lnTo>
                  <a:lnTo>
                    <a:pt x="0" y="266"/>
                  </a:lnTo>
                  <a:lnTo>
                    <a:pt x="0" y="337"/>
                  </a:lnTo>
                  <a:lnTo>
                    <a:pt x="7" y="337"/>
                  </a:lnTo>
                  <a:lnTo>
                    <a:pt x="7" y="266"/>
                  </a:lnTo>
                  <a:lnTo>
                    <a:pt x="13" y="177"/>
                  </a:lnTo>
                  <a:lnTo>
                    <a:pt x="22" y="84"/>
                  </a:lnTo>
                  <a:lnTo>
                    <a:pt x="32" y="0"/>
                  </a:lnTo>
                  <a:lnTo>
                    <a:pt x="32"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18" name="Freeform 22"/>
            <p:cNvSpPr>
              <a:spLocks noChangeAspect="1"/>
            </p:cNvSpPr>
            <p:nvPr/>
          </p:nvSpPr>
          <p:spPr bwMode="auto">
            <a:xfrm>
              <a:off x="1078" y="711"/>
              <a:ext cx="20" cy="81"/>
            </a:xfrm>
            <a:custGeom>
              <a:avLst/>
              <a:gdLst>
                <a:gd name="T0" fmla="*/ 37 w 40"/>
                <a:gd name="T1" fmla="*/ 9 h 164"/>
                <a:gd name="T2" fmla="*/ 34 w 40"/>
                <a:gd name="T3" fmla="*/ 5 h 164"/>
                <a:gd name="T4" fmla="*/ 22 w 40"/>
                <a:gd name="T5" fmla="*/ 54 h 164"/>
                <a:gd name="T6" fmla="*/ 13 w 40"/>
                <a:gd name="T7" fmla="*/ 99 h 164"/>
                <a:gd name="T8" fmla="*/ 5 w 40"/>
                <a:gd name="T9" fmla="*/ 136 h 164"/>
                <a:gd name="T10" fmla="*/ 0 w 40"/>
                <a:gd name="T11" fmla="*/ 164 h 164"/>
                <a:gd name="T12" fmla="*/ 7 w 40"/>
                <a:gd name="T13" fmla="*/ 164 h 164"/>
                <a:gd name="T14" fmla="*/ 12 w 40"/>
                <a:gd name="T15" fmla="*/ 136 h 164"/>
                <a:gd name="T16" fmla="*/ 20 w 40"/>
                <a:gd name="T17" fmla="*/ 99 h 164"/>
                <a:gd name="T18" fmla="*/ 29 w 40"/>
                <a:gd name="T19" fmla="*/ 54 h 164"/>
                <a:gd name="T20" fmla="*/ 40 w 40"/>
                <a:gd name="T21" fmla="*/ 5 h 164"/>
                <a:gd name="T22" fmla="*/ 37 w 40"/>
                <a:gd name="T23" fmla="*/ 0 h 164"/>
                <a:gd name="T24" fmla="*/ 40 w 40"/>
                <a:gd name="T25" fmla="*/ 5 h 164"/>
                <a:gd name="T26" fmla="*/ 39 w 40"/>
                <a:gd name="T27" fmla="*/ 3 h 164"/>
                <a:gd name="T28" fmla="*/ 37 w 40"/>
                <a:gd name="T29" fmla="*/ 1 h 164"/>
                <a:gd name="T30" fmla="*/ 35 w 40"/>
                <a:gd name="T31" fmla="*/ 3 h 164"/>
                <a:gd name="T32" fmla="*/ 34 w 40"/>
                <a:gd name="T33" fmla="*/ 5 h 164"/>
                <a:gd name="T34" fmla="*/ 37 w 40"/>
                <a:gd name="T35" fmla="*/ 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164">
                  <a:moveTo>
                    <a:pt x="37" y="9"/>
                  </a:moveTo>
                  <a:lnTo>
                    <a:pt x="34" y="5"/>
                  </a:lnTo>
                  <a:lnTo>
                    <a:pt x="22" y="54"/>
                  </a:lnTo>
                  <a:lnTo>
                    <a:pt x="13" y="99"/>
                  </a:lnTo>
                  <a:lnTo>
                    <a:pt x="5" y="136"/>
                  </a:lnTo>
                  <a:lnTo>
                    <a:pt x="0" y="164"/>
                  </a:lnTo>
                  <a:lnTo>
                    <a:pt x="7" y="164"/>
                  </a:lnTo>
                  <a:lnTo>
                    <a:pt x="12" y="136"/>
                  </a:lnTo>
                  <a:lnTo>
                    <a:pt x="20" y="99"/>
                  </a:lnTo>
                  <a:lnTo>
                    <a:pt x="29" y="54"/>
                  </a:lnTo>
                  <a:lnTo>
                    <a:pt x="40" y="5"/>
                  </a:lnTo>
                  <a:lnTo>
                    <a:pt x="37" y="0"/>
                  </a:lnTo>
                  <a:lnTo>
                    <a:pt x="40" y="5"/>
                  </a:lnTo>
                  <a:lnTo>
                    <a:pt x="39" y="3"/>
                  </a:lnTo>
                  <a:lnTo>
                    <a:pt x="37" y="1"/>
                  </a:lnTo>
                  <a:lnTo>
                    <a:pt x="35" y="3"/>
                  </a:lnTo>
                  <a:lnTo>
                    <a:pt x="34" y="5"/>
                  </a:lnTo>
                  <a:lnTo>
                    <a:pt x="3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19" name="Freeform 23"/>
            <p:cNvSpPr>
              <a:spLocks noChangeAspect="1"/>
            </p:cNvSpPr>
            <p:nvPr/>
          </p:nvSpPr>
          <p:spPr bwMode="auto">
            <a:xfrm>
              <a:off x="499" y="711"/>
              <a:ext cx="598" cy="4"/>
            </a:xfrm>
            <a:custGeom>
              <a:avLst/>
              <a:gdLst>
                <a:gd name="T0" fmla="*/ 4 w 1195"/>
                <a:gd name="T1" fmla="*/ 9 h 9"/>
                <a:gd name="T2" fmla="*/ 19 w 1195"/>
                <a:gd name="T3" fmla="*/ 9 h 9"/>
                <a:gd name="T4" fmla="*/ 57 w 1195"/>
                <a:gd name="T5" fmla="*/ 9 h 9"/>
                <a:gd name="T6" fmla="*/ 115 w 1195"/>
                <a:gd name="T7" fmla="*/ 9 h 9"/>
                <a:gd name="T8" fmla="*/ 191 w 1195"/>
                <a:gd name="T9" fmla="*/ 9 h 9"/>
                <a:gd name="T10" fmla="*/ 280 w 1195"/>
                <a:gd name="T11" fmla="*/ 9 h 9"/>
                <a:gd name="T12" fmla="*/ 379 w 1195"/>
                <a:gd name="T13" fmla="*/ 9 h 9"/>
                <a:gd name="T14" fmla="*/ 486 w 1195"/>
                <a:gd name="T15" fmla="*/ 9 h 9"/>
                <a:gd name="T16" fmla="*/ 595 w 1195"/>
                <a:gd name="T17" fmla="*/ 9 h 9"/>
                <a:gd name="T18" fmla="*/ 705 w 1195"/>
                <a:gd name="T19" fmla="*/ 9 h 9"/>
                <a:gd name="T20" fmla="*/ 812 w 1195"/>
                <a:gd name="T21" fmla="*/ 9 h 9"/>
                <a:gd name="T22" fmla="*/ 912 w 1195"/>
                <a:gd name="T23" fmla="*/ 9 h 9"/>
                <a:gd name="T24" fmla="*/ 1002 w 1195"/>
                <a:gd name="T25" fmla="*/ 9 h 9"/>
                <a:gd name="T26" fmla="*/ 1078 w 1195"/>
                <a:gd name="T27" fmla="*/ 9 h 9"/>
                <a:gd name="T28" fmla="*/ 1139 w 1195"/>
                <a:gd name="T29" fmla="*/ 9 h 9"/>
                <a:gd name="T30" fmla="*/ 1178 w 1195"/>
                <a:gd name="T31" fmla="*/ 9 h 9"/>
                <a:gd name="T32" fmla="*/ 1195 w 1195"/>
                <a:gd name="T33" fmla="*/ 9 h 9"/>
                <a:gd name="T34" fmla="*/ 1189 w 1195"/>
                <a:gd name="T35" fmla="*/ 0 h 9"/>
                <a:gd name="T36" fmla="*/ 1160 w 1195"/>
                <a:gd name="T37" fmla="*/ 0 h 9"/>
                <a:gd name="T38" fmla="*/ 1111 w 1195"/>
                <a:gd name="T39" fmla="*/ 0 h 9"/>
                <a:gd name="T40" fmla="*/ 1042 w 1195"/>
                <a:gd name="T41" fmla="*/ 0 h 9"/>
                <a:gd name="T42" fmla="*/ 958 w 1195"/>
                <a:gd name="T43" fmla="*/ 0 h 9"/>
                <a:gd name="T44" fmla="*/ 862 w 1195"/>
                <a:gd name="T45" fmla="*/ 0 h 9"/>
                <a:gd name="T46" fmla="*/ 759 w 1195"/>
                <a:gd name="T47" fmla="*/ 0 h 9"/>
                <a:gd name="T48" fmla="*/ 650 w 1195"/>
                <a:gd name="T49" fmla="*/ 0 h 9"/>
                <a:gd name="T50" fmla="*/ 540 w 1195"/>
                <a:gd name="T51" fmla="*/ 0 h 9"/>
                <a:gd name="T52" fmla="*/ 432 w 1195"/>
                <a:gd name="T53" fmla="*/ 0 h 9"/>
                <a:gd name="T54" fmla="*/ 328 w 1195"/>
                <a:gd name="T55" fmla="*/ 0 h 9"/>
                <a:gd name="T56" fmla="*/ 234 w 1195"/>
                <a:gd name="T57" fmla="*/ 0 h 9"/>
                <a:gd name="T58" fmla="*/ 152 w 1195"/>
                <a:gd name="T59" fmla="*/ 0 h 9"/>
                <a:gd name="T60" fmla="*/ 84 w 1195"/>
                <a:gd name="T61" fmla="*/ 0 h 9"/>
                <a:gd name="T62" fmla="*/ 36 w 1195"/>
                <a:gd name="T63" fmla="*/ 0 h 9"/>
                <a:gd name="T64" fmla="*/ 9 w 1195"/>
                <a:gd name="T65" fmla="*/ 0 h 9"/>
                <a:gd name="T66" fmla="*/ 1 w 1195"/>
                <a:gd name="T67" fmla="*/ 4 h 9"/>
                <a:gd name="T68" fmla="*/ 1 w 1195"/>
                <a:gd name="T69" fmla="*/ 1 h 9"/>
                <a:gd name="T70" fmla="*/ 1 w 1195"/>
                <a:gd name="T71" fmla="*/ 8 h 9"/>
                <a:gd name="T72" fmla="*/ 8 w 1195"/>
                <a:gd name="T73"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5" h="9">
                  <a:moveTo>
                    <a:pt x="8" y="6"/>
                  </a:moveTo>
                  <a:lnTo>
                    <a:pt x="4" y="9"/>
                  </a:lnTo>
                  <a:lnTo>
                    <a:pt x="9" y="9"/>
                  </a:lnTo>
                  <a:lnTo>
                    <a:pt x="19" y="9"/>
                  </a:lnTo>
                  <a:lnTo>
                    <a:pt x="36" y="9"/>
                  </a:lnTo>
                  <a:lnTo>
                    <a:pt x="57" y="9"/>
                  </a:lnTo>
                  <a:lnTo>
                    <a:pt x="84" y="9"/>
                  </a:lnTo>
                  <a:lnTo>
                    <a:pt x="115" y="9"/>
                  </a:lnTo>
                  <a:lnTo>
                    <a:pt x="152" y="9"/>
                  </a:lnTo>
                  <a:lnTo>
                    <a:pt x="191" y="9"/>
                  </a:lnTo>
                  <a:lnTo>
                    <a:pt x="234" y="9"/>
                  </a:lnTo>
                  <a:lnTo>
                    <a:pt x="280" y="9"/>
                  </a:lnTo>
                  <a:lnTo>
                    <a:pt x="328" y="9"/>
                  </a:lnTo>
                  <a:lnTo>
                    <a:pt x="379" y="9"/>
                  </a:lnTo>
                  <a:lnTo>
                    <a:pt x="432" y="9"/>
                  </a:lnTo>
                  <a:lnTo>
                    <a:pt x="486" y="9"/>
                  </a:lnTo>
                  <a:lnTo>
                    <a:pt x="540" y="9"/>
                  </a:lnTo>
                  <a:lnTo>
                    <a:pt x="595" y="9"/>
                  </a:lnTo>
                  <a:lnTo>
                    <a:pt x="650" y="9"/>
                  </a:lnTo>
                  <a:lnTo>
                    <a:pt x="705" y="9"/>
                  </a:lnTo>
                  <a:lnTo>
                    <a:pt x="759" y="9"/>
                  </a:lnTo>
                  <a:lnTo>
                    <a:pt x="812" y="9"/>
                  </a:lnTo>
                  <a:lnTo>
                    <a:pt x="862" y="9"/>
                  </a:lnTo>
                  <a:lnTo>
                    <a:pt x="912" y="9"/>
                  </a:lnTo>
                  <a:lnTo>
                    <a:pt x="958" y="9"/>
                  </a:lnTo>
                  <a:lnTo>
                    <a:pt x="1002" y="9"/>
                  </a:lnTo>
                  <a:lnTo>
                    <a:pt x="1042" y="9"/>
                  </a:lnTo>
                  <a:lnTo>
                    <a:pt x="1078" y="9"/>
                  </a:lnTo>
                  <a:lnTo>
                    <a:pt x="1111" y="9"/>
                  </a:lnTo>
                  <a:lnTo>
                    <a:pt x="1139" y="9"/>
                  </a:lnTo>
                  <a:lnTo>
                    <a:pt x="1160" y="9"/>
                  </a:lnTo>
                  <a:lnTo>
                    <a:pt x="1178" y="9"/>
                  </a:lnTo>
                  <a:lnTo>
                    <a:pt x="1189" y="9"/>
                  </a:lnTo>
                  <a:lnTo>
                    <a:pt x="1195" y="9"/>
                  </a:lnTo>
                  <a:lnTo>
                    <a:pt x="1195" y="0"/>
                  </a:lnTo>
                  <a:lnTo>
                    <a:pt x="1189" y="0"/>
                  </a:lnTo>
                  <a:lnTo>
                    <a:pt x="1178" y="0"/>
                  </a:lnTo>
                  <a:lnTo>
                    <a:pt x="1160" y="0"/>
                  </a:lnTo>
                  <a:lnTo>
                    <a:pt x="1139" y="0"/>
                  </a:lnTo>
                  <a:lnTo>
                    <a:pt x="1111" y="0"/>
                  </a:lnTo>
                  <a:lnTo>
                    <a:pt x="1078" y="0"/>
                  </a:lnTo>
                  <a:lnTo>
                    <a:pt x="1042" y="0"/>
                  </a:lnTo>
                  <a:lnTo>
                    <a:pt x="1002" y="0"/>
                  </a:lnTo>
                  <a:lnTo>
                    <a:pt x="958" y="0"/>
                  </a:lnTo>
                  <a:lnTo>
                    <a:pt x="912" y="0"/>
                  </a:lnTo>
                  <a:lnTo>
                    <a:pt x="862" y="0"/>
                  </a:lnTo>
                  <a:lnTo>
                    <a:pt x="812" y="0"/>
                  </a:lnTo>
                  <a:lnTo>
                    <a:pt x="759" y="0"/>
                  </a:lnTo>
                  <a:lnTo>
                    <a:pt x="705" y="0"/>
                  </a:lnTo>
                  <a:lnTo>
                    <a:pt x="650" y="0"/>
                  </a:lnTo>
                  <a:lnTo>
                    <a:pt x="595" y="0"/>
                  </a:lnTo>
                  <a:lnTo>
                    <a:pt x="540" y="0"/>
                  </a:lnTo>
                  <a:lnTo>
                    <a:pt x="486" y="0"/>
                  </a:lnTo>
                  <a:lnTo>
                    <a:pt x="432" y="0"/>
                  </a:lnTo>
                  <a:lnTo>
                    <a:pt x="379" y="0"/>
                  </a:lnTo>
                  <a:lnTo>
                    <a:pt x="328" y="0"/>
                  </a:lnTo>
                  <a:lnTo>
                    <a:pt x="280" y="0"/>
                  </a:lnTo>
                  <a:lnTo>
                    <a:pt x="234" y="0"/>
                  </a:lnTo>
                  <a:lnTo>
                    <a:pt x="191" y="0"/>
                  </a:lnTo>
                  <a:lnTo>
                    <a:pt x="152" y="0"/>
                  </a:lnTo>
                  <a:lnTo>
                    <a:pt x="115" y="0"/>
                  </a:lnTo>
                  <a:lnTo>
                    <a:pt x="84" y="0"/>
                  </a:lnTo>
                  <a:lnTo>
                    <a:pt x="57" y="0"/>
                  </a:lnTo>
                  <a:lnTo>
                    <a:pt x="36" y="0"/>
                  </a:lnTo>
                  <a:lnTo>
                    <a:pt x="19" y="0"/>
                  </a:lnTo>
                  <a:lnTo>
                    <a:pt x="9" y="0"/>
                  </a:lnTo>
                  <a:lnTo>
                    <a:pt x="4" y="0"/>
                  </a:lnTo>
                  <a:lnTo>
                    <a:pt x="1" y="4"/>
                  </a:lnTo>
                  <a:lnTo>
                    <a:pt x="4" y="0"/>
                  </a:lnTo>
                  <a:lnTo>
                    <a:pt x="1" y="1"/>
                  </a:lnTo>
                  <a:lnTo>
                    <a:pt x="0" y="5"/>
                  </a:lnTo>
                  <a:lnTo>
                    <a:pt x="1" y="8"/>
                  </a:lnTo>
                  <a:lnTo>
                    <a:pt x="4" y="9"/>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20" name="Freeform 24"/>
            <p:cNvSpPr>
              <a:spLocks noChangeAspect="1"/>
            </p:cNvSpPr>
            <p:nvPr/>
          </p:nvSpPr>
          <p:spPr bwMode="auto">
            <a:xfrm>
              <a:off x="402" y="713"/>
              <a:ext cx="80" cy="79"/>
            </a:xfrm>
            <a:custGeom>
              <a:avLst/>
              <a:gdLst>
                <a:gd name="T0" fmla="*/ 18 w 160"/>
                <a:gd name="T1" fmla="*/ 0 h 158"/>
                <a:gd name="T2" fmla="*/ 2 w 160"/>
                <a:gd name="T3" fmla="*/ 78 h 158"/>
                <a:gd name="T4" fmla="*/ 0 w 160"/>
                <a:gd name="T5" fmla="*/ 91 h 158"/>
                <a:gd name="T6" fmla="*/ 0 w 160"/>
                <a:gd name="T7" fmla="*/ 102 h 158"/>
                <a:gd name="T8" fmla="*/ 4 w 160"/>
                <a:gd name="T9" fmla="*/ 114 h 158"/>
                <a:gd name="T10" fmla="*/ 8 w 160"/>
                <a:gd name="T11" fmla="*/ 125 h 158"/>
                <a:gd name="T12" fmla="*/ 17 w 160"/>
                <a:gd name="T13" fmla="*/ 135 h 158"/>
                <a:gd name="T14" fmla="*/ 25 w 160"/>
                <a:gd name="T15" fmla="*/ 143 h 158"/>
                <a:gd name="T16" fmla="*/ 35 w 160"/>
                <a:gd name="T17" fmla="*/ 148 h 158"/>
                <a:gd name="T18" fmla="*/ 46 w 160"/>
                <a:gd name="T19" fmla="*/ 153 h 158"/>
                <a:gd name="T20" fmla="*/ 64 w 160"/>
                <a:gd name="T21" fmla="*/ 156 h 158"/>
                <a:gd name="T22" fmla="*/ 75 w 160"/>
                <a:gd name="T23" fmla="*/ 158 h 158"/>
                <a:gd name="T24" fmla="*/ 88 w 160"/>
                <a:gd name="T25" fmla="*/ 156 h 158"/>
                <a:gd name="T26" fmla="*/ 98 w 160"/>
                <a:gd name="T27" fmla="*/ 153 h 158"/>
                <a:gd name="T28" fmla="*/ 109 w 160"/>
                <a:gd name="T29" fmla="*/ 147 h 158"/>
                <a:gd name="T30" fmla="*/ 118 w 160"/>
                <a:gd name="T31" fmla="*/ 140 h 158"/>
                <a:gd name="T32" fmla="*/ 126 w 160"/>
                <a:gd name="T33" fmla="*/ 131 h 158"/>
                <a:gd name="T34" fmla="*/ 132 w 160"/>
                <a:gd name="T35" fmla="*/ 120 h 158"/>
                <a:gd name="T36" fmla="*/ 136 w 160"/>
                <a:gd name="T37" fmla="*/ 108 h 158"/>
                <a:gd name="T38" fmla="*/ 160 w 160"/>
                <a:gd name="T39" fmla="*/ 0 h 158"/>
                <a:gd name="T40" fmla="*/ 151 w 160"/>
                <a:gd name="T41" fmla="*/ 0 h 158"/>
                <a:gd name="T42" fmla="*/ 134 w 160"/>
                <a:gd name="T43" fmla="*/ 0 h 158"/>
                <a:gd name="T44" fmla="*/ 112 w 160"/>
                <a:gd name="T45" fmla="*/ 0 h 158"/>
                <a:gd name="T46" fmla="*/ 87 w 160"/>
                <a:gd name="T47" fmla="*/ 0 h 158"/>
                <a:gd name="T48" fmla="*/ 63 w 160"/>
                <a:gd name="T49" fmla="*/ 0 h 158"/>
                <a:gd name="T50" fmla="*/ 41 w 160"/>
                <a:gd name="T51" fmla="*/ 0 h 158"/>
                <a:gd name="T52" fmla="*/ 25 w 160"/>
                <a:gd name="T53" fmla="*/ 0 h 158"/>
                <a:gd name="T54" fmla="*/ 18 w 160"/>
                <a:gd name="T5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0" h="158">
                  <a:moveTo>
                    <a:pt x="18" y="0"/>
                  </a:moveTo>
                  <a:lnTo>
                    <a:pt x="2" y="78"/>
                  </a:lnTo>
                  <a:lnTo>
                    <a:pt x="0" y="91"/>
                  </a:lnTo>
                  <a:lnTo>
                    <a:pt x="0" y="102"/>
                  </a:lnTo>
                  <a:lnTo>
                    <a:pt x="4" y="114"/>
                  </a:lnTo>
                  <a:lnTo>
                    <a:pt x="8" y="125"/>
                  </a:lnTo>
                  <a:lnTo>
                    <a:pt x="17" y="135"/>
                  </a:lnTo>
                  <a:lnTo>
                    <a:pt x="25" y="143"/>
                  </a:lnTo>
                  <a:lnTo>
                    <a:pt x="35" y="148"/>
                  </a:lnTo>
                  <a:lnTo>
                    <a:pt x="46" y="153"/>
                  </a:lnTo>
                  <a:lnTo>
                    <a:pt x="64" y="156"/>
                  </a:lnTo>
                  <a:lnTo>
                    <a:pt x="75" y="158"/>
                  </a:lnTo>
                  <a:lnTo>
                    <a:pt x="88" y="156"/>
                  </a:lnTo>
                  <a:lnTo>
                    <a:pt x="98" y="153"/>
                  </a:lnTo>
                  <a:lnTo>
                    <a:pt x="109" y="147"/>
                  </a:lnTo>
                  <a:lnTo>
                    <a:pt x="118" y="140"/>
                  </a:lnTo>
                  <a:lnTo>
                    <a:pt x="126" y="131"/>
                  </a:lnTo>
                  <a:lnTo>
                    <a:pt x="132" y="120"/>
                  </a:lnTo>
                  <a:lnTo>
                    <a:pt x="136" y="108"/>
                  </a:lnTo>
                  <a:lnTo>
                    <a:pt x="160" y="0"/>
                  </a:lnTo>
                  <a:lnTo>
                    <a:pt x="151" y="0"/>
                  </a:lnTo>
                  <a:lnTo>
                    <a:pt x="134" y="0"/>
                  </a:lnTo>
                  <a:lnTo>
                    <a:pt x="112" y="0"/>
                  </a:lnTo>
                  <a:lnTo>
                    <a:pt x="87" y="0"/>
                  </a:lnTo>
                  <a:lnTo>
                    <a:pt x="63" y="0"/>
                  </a:lnTo>
                  <a:lnTo>
                    <a:pt x="41" y="0"/>
                  </a:lnTo>
                  <a:lnTo>
                    <a:pt x="25" y="0"/>
                  </a:lnTo>
                  <a:lnTo>
                    <a:pt x="18" y="0"/>
                  </a:lnTo>
                  <a:close/>
                </a:path>
              </a:pathLst>
            </a:custGeom>
            <a:solidFill>
              <a:srgbClr val="00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21" name="Freeform 25"/>
            <p:cNvSpPr>
              <a:spLocks noChangeAspect="1"/>
            </p:cNvSpPr>
            <p:nvPr/>
          </p:nvSpPr>
          <p:spPr bwMode="auto">
            <a:xfrm>
              <a:off x="401" y="713"/>
              <a:ext cx="12" cy="41"/>
            </a:xfrm>
            <a:custGeom>
              <a:avLst/>
              <a:gdLst>
                <a:gd name="T0" fmla="*/ 7 w 23"/>
                <a:gd name="T1" fmla="*/ 78 h 82"/>
                <a:gd name="T2" fmla="*/ 7 w 23"/>
                <a:gd name="T3" fmla="*/ 78 h 82"/>
                <a:gd name="T4" fmla="*/ 23 w 23"/>
                <a:gd name="T5" fmla="*/ 0 h 82"/>
                <a:gd name="T6" fmla="*/ 16 w 23"/>
                <a:gd name="T7" fmla="*/ 0 h 82"/>
                <a:gd name="T8" fmla="*/ 0 w 23"/>
                <a:gd name="T9" fmla="*/ 78 h 82"/>
                <a:gd name="T10" fmla="*/ 0 w 23"/>
                <a:gd name="T11" fmla="*/ 78 h 82"/>
                <a:gd name="T12" fmla="*/ 0 w 23"/>
                <a:gd name="T13" fmla="*/ 78 h 82"/>
                <a:gd name="T14" fmla="*/ 1 w 23"/>
                <a:gd name="T15" fmla="*/ 80 h 82"/>
                <a:gd name="T16" fmla="*/ 4 w 23"/>
                <a:gd name="T17" fmla="*/ 82 h 82"/>
                <a:gd name="T18" fmla="*/ 6 w 23"/>
                <a:gd name="T19" fmla="*/ 80 h 82"/>
                <a:gd name="T20" fmla="*/ 7 w 23"/>
                <a:gd name="T21" fmla="*/ 7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82">
                  <a:moveTo>
                    <a:pt x="7" y="78"/>
                  </a:moveTo>
                  <a:lnTo>
                    <a:pt x="7" y="78"/>
                  </a:lnTo>
                  <a:lnTo>
                    <a:pt x="23" y="0"/>
                  </a:lnTo>
                  <a:lnTo>
                    <a:pt x="16" y="0"/>
                  </a:lnTo>
                  <a:lnTo>
                    <a:pt x="0" y="78"/>
                  </a:lnTo>
                  <a:lnTo>
                    <a:pt x="0" y="78"/>
                  </a:lnTo>
                  <a:lnTo>
                    <a:pt x="0" y="78"/>
                  </a:lnTo>
                  <a:lnTo>
                    <a:pt x="1" y="80"/>
                  </a:lnTo>
                  <a:lnTo>
                    <a:pt x="4" y="82"/>
                  </a:lnTo>
                  <a:lnTo>
                    <a:pt x="6" y="80"/>
                  </a:lnTo>
                  <a:lnTo>
                    <a:pt x="7"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22" name="Freeform 26"/>
            <p:cNvSpPr>
              <a:spLocks noChangeAspect="1"/>
            </p:cNvSpPr>
            <p:nvPr/>
          </p:nvSpPr>
          <p:spPr bwMode="auto">
            <a:xfrm>
              <a:off x="400" y="752"/>
              <a:ext cx="27" cy="39"/>
            </a:xfrm>
            <a:custGeom>
              <a:avLst/>
              <a:gdLst>
                <a:gd name="T0" fmla="*/ 50 w 54"/>
                <a:gd name="T1" fmla="*/ 72 h 78"/>
                <a:gd name="T2" fmla="*/ 50 w 54"/>
                <a:gd name="T3" fmla="*/ 72 h 78"/>
                <a:gd name="T4" fmla="*/ 40 w 54"/>
                <a:gd name="T5" fmla="*/ 67 h 78"/>
                <a:gd name="T6" fmla="*/ 31 w 54"/>
                <a:gd name="T7" fmla="*/ 61 h 78"/>
                <a:gd name="T8" fmla="*/ 23 w 54"/>
                <a:gd name="T9" fmla="*/ 54 h 78"/>
                <a:gd name="T10" fmla="*/ 16 w 54"/>
                <a:gd name="T11" fmla="*/ 45 h 78"/>
                <a:gd name="T12" fmla="*/ 11 w 54"/>
                <a:gd name="T13" fmla="*/ 35 h 78"/>
                <a:gd name="T14" fmla="*/ 8 w 54"/>
                <a:gd name="T15" fmla="*/ 24 h 78"/>
                <a:gd name="T16" fmla="*/ 9 w 54"/>
                <a:gd name="T17" fmla="*/ 13 h 78"/>
                <a:gd name="T18" fmla="*/ 9 w 54"/>
                <a:gd name="T19" fmla="*/ 0 h 78"/>
                <a:gd name="T20" fmla="*/ 2 w 54"/>
                <a:gd name="T21" fmla="*/ 0 h 78"/>
                <a:gd name="T22" fmla="*/ 0 w 54"/>
                <a:gd name="T23" fmla="*/ 13 h 78"/>
                <a:gd name="T24" fmla="*/ 1 w 54"/>
                <a:gd name="T25" fmla="*/ 24 h 78"/>
                <a:gd name="T26" fmla="*/ 4 w 54"/>
                <a:gd name="T27" fmla="*/ 37 h 78"/>
                <a:gd name="T28" fmla="*/ 9 w 54"/>
                <a:gd name="T29" fmla="*/ 50 h 78"/>
                <a:gd name="T30" fmla="*/ 18 w 54"/>
                <a:gd name="T31" fmla="*/ 59 h 78"/>
                <a:gd name="T32" fmla="*/ 26 w 54"/>
                <a:gd name="T33" fmla="*/ 68 h 78"/>
                <a:gd name="T34" fmla="*/ 38 w 54"/>
                <a:gd name="T35" fmla="*/ 74 h 78"/>
                <a:gd name="T36" fmla="*/ 50 w 54"/>
                <a:gd name="T37" fmla="*/ 78 h 78"/>
                <a:gd name="T38" fmla="*/ 50 w 54"/>
                <a:gd name="T39" fmla="*/ 78 h 78"/>
                <a:gd name="T40" fmla="*/ 50 w 54"/>
                <a:gd name="T41" fmla="*/ 78 h 78"/>
                <a:gd name="T42" fmla="*/ 53 w 54"/>
                <a:gd name="T43" fmla="*/ 77 h 78"/>
                <a:gd name="T44" fmla="*/ 54 w 54"/>
                <a:gd name="T45" fmla="*/ 75 h 78"/>
                <a:gd name="T46" fmla="*/ 53 w 54"/>
                <a:gd name="T47" fmla="*/ 73 h 78"/>
                <a:gd name="T48" fmla="*/ 50 w 54"/>
                <a:gd name="T49"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78">
                  <a:moveTo>
                    <a:pt x="50" y="72"/>
                  </a:moveTo>
                  <a:lnTo>
                    <a:pt x="50" y="72"/>
                  </a:lnTo>
                  <a:lnTo>
                    <a:pt x="40" y="67"/>
                  </a:lnTo>
                  <a:lnTo>
                    <a:pt x="31" y="61"/>
                  </a:lnTo>
                  <a:lnTo>
                    <a:pt x="23" y="54"/>
                  </a:lnTo>
                  <a:lnTo>
                    <a:pt x="16" y="45"/>
                  </a:lnTo>
                  <a:lnTo>
                    <a:pt x="11" y="35"/>
                  </a:lnTo>
                  <a:lnTo>
                    <a:pt x="8" y="24"/>
                  </a:lnTo>
                  <a:lnTo>
                    <a:pt x="9" y="13"/>
                  </a:lnTo>
                  <a:lnTo>
                    <a:pt x="9" y="0"/>
                  </a:lnTo>
                  <a:lnTo>
                    <a:pt x="2" y="0"/>
                  </a:lnTo>
                  <a:lnTo>
                    <a:pt x="0" y="13"/>
                  </a:lnTo>
                  <a:lnTo>
                    <a:pt x="1" y="24"/>
                  </a:lnTo>
                  <a:lnTo>
                    <a:pt x="4" y="37"/>
                  </a:lnTo>
                  <a:lnTo>
                    <a:pt x="9" y="50"/>
                  </a:lnTo>
                  <a:lnTo>
                    <a:pt x="18" y="59"/>
                  </a:lnTo>
                  <a:lnTo>
                    <a:pt x="26" y="68"/>
                  </a:lnTo>
                  <a:lnTo>
                    <a:pt x="38" y="74"/>
                  </a:lnTo>
                  <a:lnTo>
                    <a:pt x="50" y="78"/>
                  </a:lnTo>
                  <a:lnTo>
                    <a:pt x="50" y="78"/>
                  </a:lnTo>
                  <a:lnTo>
                    <a:pt x="50" y="78"/>
                  </a:lnTo>
                  <a:lnTo>
                    <a:pt x="53" y="77"/>
                  </a:lnTo>
                  <a:lnTo>
                    <a:pt x="54" y="75"/>
                  </a:lnTo>
                  <a:lnTo>
                    <a:pt x="53" y="73"/>
                  </a:lnTo>
                  <a:lnTo>
                    <a:pt x="50"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23" name="Freeform 27"/>
            <p:cNvSpPr>
              <a:spLocks noChangeAspect="1"/>
            </p:cNvSpPr>
            <p:nvPr/>
          </p:nvSpPr>
          <p:spPr bwMode="auto">
            <a:xfrm>
              <a:off x="425" y="788"/>
              <a:ext cx="11" cy="5"/>
            </a:xfrm>
            <a:custGeom>
              <a:avLst/>
              <a:gdLst>
                <a:gd name="T0" fmla="*/ 18 w 21"/>
                <a:gd name="T1" fmla="*/ 3 h 10"/>
                <a:gd name="T2" fmla="*/ 18 w 21"/>
                <a:gd name="T3" fmla="*/ 3 h 10"/>
                <a:gd name="T4" fmla="*/ 0 w 21"/>
                <a:gd name="T5" fmla="*/ 0 h 10"/>
                <a:gd name="T6" fmla="*/ 0 w 21"/>
                <a:gd name="T7" fmla="*/ 6 h 10"/>
                <a:gd name="T8" fmla="*/ 18 w 21"/>
                <a:gd name="T9" fmla="*/ 10 h 10"/>
                <a:gd name="T10" fmla="*/ 18 w 21"/>
                <a:gd name="T11" fmla="*/ 10 h 10"/>
                <a:gd name="T12" fmla="*/ 18 w 21"/>
                <a:gd name="T13" fmla="*/ 10 h 10"/>
                <a:gd name="T14" fmla="*/ 20 w 21"/>
                <a:gd name="T15" fmla="*/ 9 h 10"/>
                <a:gd name="T16" fmla="*/ 21 w 21"/>
                <a:gd name="T17" fmla="*/ 6 h 10"/>
                <a:gd name="T18" fmla="*/ 20 w 21"/>
                <a:gd name="T19" fmla="*/ 4 h 10"/>
                <a:gd name="T20" fmla="*/ 18 w 21"/>
                <a:gd name="T21"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0">
                  <a:moveTo>
                    <a:pt x="18" y="3"/>
                  </a:moveTo>
                  <a:lnTo>
                    <a:pt x="18" y="3"/>
                  </a:lnTo>
                  <a:lnTo>
                    <a:pt x="0" y="0"/>
                  </a:lnTo>
                  <a:lnTo>
                    <a:pt x="0" y="6"/>
                  </a:lnTo>
                  <a:lnTo>
                    <a:pt x="18" y="10"/>
                  </a:lnTo>
                  <a:lnTo>
                    <a:pt x="18" y="10"/>
                  </a:lnTo>
                  <a:lnTo>
                    <a:pt x="18" y="10"/>
                  </a:lnTo>
                  <a:lnTo>
                    <a:pt x="20" y="9"/>
                  </a:lnTo>
                  <a:lnTo>
                    <a:pt x="21" y="6"/>
                  </a:lnTo>
                  <a:lnTo>
                    <a:pt x="20" y="4"/>
                  </a:lnTo>
                  <a:lnTo>
                    <a:pt x="1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24" name="Freeform 28"/>
            <p:cNvSpPr>
              <a:spLocks noChangeAspect="1"/>
            </p:cNvSpPr>
            <p:nvPr/>
          </p:nvSpPr>
          <p:spPr bwMode="auto">
            <a:xfrm>
              <a:off x="434" y="765"/>
              <a:ext cx="38" cy="29"/>
            </a:xfrm>
            <a:custGeom>
              <a:avLst/>
              <a:gdLst>
                <a:gd name="T0" fmla="*/ 69 w 76"/>
                <a:gd name="T1" fmla="*/ 3 h 57"/>
                <a:gd name="T2" fmla="*/ 69 w 76"/>
                <a:gd name="T3" fmla="*/ 3 h 57"/>
                <a:gd name="T4" fmla="*/ 64 w 76"/>
                <a:gd name="T5" fmla="*/ 13 h 57"/>
                <a:gd name="T6" fmla="*/ 58 w 76"/>
                <a:gd name="T7" fmla="*/ 24 h 57"/>
                <a:gd name="T8" fmla="*/ 52 w 76"/>
                <a:gd name="T9" fmla="*/ 33 h 57"/>
                <a:gd name="T10" fmla="*/ 42 w 76"/>
                <a:gd name="T11" fmla="*/ 39 h 57"/>
                <a:gd name="T12" fmla="*/ 33 w 76"/>
                <a:gd name="T13" fmla="*/ 45 h 57"/>
                <a:gd name="T14" fmla="*/ 24 w 76"/>
                <a:gd name="T15" fmla="*/ 48 h 57"/>
                <a:gd name="T16" fmla="*/ 11 w 76"/>
                <a:gd name="T17" fmla="*/ 48 h 57"/>
                <a:gd name="T18" fmla="*/ 0 w 76"/>
                <a:gd name="T19" fmla="*/ 48 h 57"/>
                <a:gd name="T20" fmla="*/ 0 w 76"/>
                <a:gd name="T21" fmla="*/ 55 h 57"/>
                <a:gd name="T22" fmla="*/ 11 w 76"/>
                <a:gd name="T23" fmla="*/ 57 h 57"/>
                <a:gd name="T24" fmla="*/ 24 w 76"/>
                <a:gd name="T25" fmla="*/ 55 h 57"/>
                <a:gd name="T26" fmla="*/ 35 w 76"/>
                <a:gd name="T27" fmla="*/ 51 h 57"/>
                <a:gd name="T28" fmla="*/ 47 w 76"/>
                <a:gd name="T29" fmla="*/ 46 h 57"/>
                <a:gd name="T30" fmla="*/ 56 w 76"/>
                <a:gd name="T31" fmla="*/ 38 h 57"/>
                <a:gd name="T32" fmla="*/ 65 w 76"/>
                <a:gd name="T33" fmla="*/ 28 h 57"/>
                <a:gd name="T34" fmla="*/ 71 w 76"/>
                <a:gd name="T35" fmla="*/ 16 h 57"/>
                <a:gd name="T36" fmla="*/ 76 w 76"/>
                <a:gd name="T37" fmla="*/ 3 h 57"/>
                <a:gd name="T38" fmla="*/ 76 w 76"/>
                <a:gd name="T39" fmla="*/ 3 h 57"/>
                <a:gd name="T40" fmla="*/ 76 w 76"/>
                <a:gd name="T41" fmla="*/ 3 h 57"/>
                <a:gd name="T42" fmla="*/ 75 w 76"/>
                <a:gd name="T43" fmla="*/ 1 h 57"/>
                <a:gd name="T44" fmla="*/ 72 w 76"/>
                <a:gd name="T45" fmla="*/ 0 h 57"/>
                <a:gd name="T46" fmla="*/ 70 w 76"/>
                <a:gd name="T47" fmla="*/ 1 h 57"/>
                <a:gd name="T48" fmla="*/ 69 w 76"/>
                <a:gd name="T49"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57">
                  <a:moveTo>
                    <a:pt x="69" y="3"/>
                  </a:moveTo>
                  <a:lnTo>
                    <a:pt x="69" y="3"/>
                  </a:lnTo>
                  <a:lnTo>
                    <a:pt x="64" y="13"/>
                  </a:lnTo>
                  <a:lnTo>
                    <a:pt x="58" y="24"/>
                  </a:lnTo>
                  <a:lnTo>
                    <a:pt x="52" y="33"/>
                  </a:lnTo>
                  <a:lnTo>
                    <a:pt x="42" y="39"/>
                  </a:lnTo>
                  <a:lnTo>
                    <a:pt x="33" y="45"/>
                  </a:lnTo>
                  <a:lnTo>
                    <a:pt x="24" y="48"/>
                  </a:lnTo>
                  <a:lnTo>
                    <a:pt x="11" y="48"/>
                  </a:lnTo>
                  <a:lnTo>
                    <a:pt x="0" y="48"/>
                  </a:lnTo>
                  <a:lnTo>
                    <a:pt x="0" y="55"/>
                  </a:lnTo>
                  <a:lnTo>
                    <a:pt x="11" y="57"/>
                  </a:lnTo>
                  <a:lnTo>
                    <a:pt x="24" y="55"/>
                  </a:lnTo>
                  <a:lnTo>
                    <a:pt x="35" y="51"/>
                  </a:lnTo>
                  <a:lnTo>
                    <a:pt x="47" y="46"/>
                  </a:lnTo>
                  <a:lnTo>
                    <a:pt x="56" y="38"/>
                  </a:lnTo>
                  <a:lnTo>
                    <a:pt x="65" y="28"/>
                  </a:lnTo>
                  <a:lnTo>
                    <a:pt x="71" y="16"/>
                  </a:lnTo>
                  <a:lnTo>
                    <a:pt x="76" y="3"/>
                  </a:lnTo>
                  <a:lnTo>
                    <a:pt x="76" y="3"/>
                  </a:lnTo>
                  <a:lnTo>
                    <a:pt x="76" y="3"/>
                  </a:lnTo>
                  <a:lnTo>
                    <a:pt x="75" y="1"/>
                  </a:lnTo>
                  <a:lnTo>
                    <a:pt x="72" y="0"/>
                  </a:lnTo>
                  <a:lnTo>
                    <a:pt x="70" y="1"/>
                  </a:lnTo>
                  <a:lnTo>
                    <a:pt x="6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25" name="Freeform 29"/>
            <p:cNvSpPr>
              <a:spLocks noChangeAspect="1"/>
            </p:cNvSpPr>
            <p:nvPr/>
          </p:nvSpPr>
          <p:spPr bwMode="auto">
            <a:xfrm>
              <a:off x="468" y="711"/>
              <a:ext cx="16" cy="56"/>
            </a:xfrm>
            <a:custGeom>
              <a:avLst/>
              <a:gdLst>
                <a:gd name="T0" fmla="*/ 27 w 31"/>
                <a:gd name="T1" fmla="*/ 9 h 113"/>
                <a:gd name="T2" fmla="*/ 24 w 31"/>
                <a:gd name="T3" fmla="*/ 5 h 113"/>
                <a:gd name="T4" fmla="*/ 0 w 31"/>
                <a:gd name="T5" fmla="*/ 113 h 113"/>
                <a:gd name="T6" fmla="*/ 7 w 31"/>
                <a:gd name="T7" fmla="*/ 113 h 113"/>
                <a:gd name="T8" fmla="*/ 31 w 31"/>
                <a:gd name="T9" fmla="*/ 5 h 113"/>
                <a:gd name="T10" fmla="*/ 27 w 31"/>
                <a:gd name="T11" fmla="*/ 0 h 113"/>
                <a:gd name="T12" fmla="*/ 31 w 31"/>
                <a:gd name="T13" fmla="*/ 5 h 113"/>
                <a:gd name="T14" fmla="*/ 30 w 31"/>
                <a:gd name="T15" fmla="*/ 3 h 113"/>
                <a:gd name="T16" fmla="*/ 27 w 31"/>
                <a:gd name="T17" fmla="*/ 1 h 113"/>
                <a:gd name="T18" fmla="*/ 25 w 31"/>
                <a:gd name="T19" fmla="*/ 3 h 113"/>
                <a:gd name="T20" fmla="*/ 24 w 31"/>
                <a:gd name="T21" fmla="*/ 5 h 113"/>
                <a:gd name="T22" fmla="*/ 27 w 31"/>
                <a:gd name="T23"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113">
                  <a:moveTo>
                    <a:pt x="27" y="9"/>
                  </a:moveTo>
                  <a:lnTo>
                    <a:pt x="24" y="5"/>
                  </a:lnTo>
                  <a:lnTo>
                    <a:pt x="0" y="113"/>
                  </a:lnTo>
                  <a:lnTo>
                    <a:pt x="7" y="113"/>
                  </a:lnTo>
                  <a:lnTo>
                    <a:pt x="31" y="5"/>
                  </a:lnTo>
                  <a:lnTo>
                    <a:pt x="27" y="0"/>
                  </a:lnTo>
                  <a:lnTo>
                    <a:pt x="31" y="5"/>
                  </a:lnTo>
                  <a:lnTo>
                    <a:pt x="30" y="3"/>
                  </a:lnTo>
                  <a:lnTo>
                    <a:pt x="27" y="1"/>
                  </a:lnTo>
                  <a:lnTo>
                    <a:pt x="25" y="3"/>
                  </a:lnTo>
                  <a:lnTo>
                    <a:pt x="24" y="5"/>
                  </a:lnTo>
                  <a:lnTo>
                    <a:pt x="2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26" name="Freeform 30"/>
            <p:cNvSpPr>
              <a:spLocks noChangeAspect="1"/>
            </p:cNvSpPr>
            <p:nvPr/>
          </p:nvSpPr>
          <p:spPr bwMode="auto">
            <a:xfrm>
              <a:off x="409" y="711"/>
              <a:ext cx="73" cy="4"/>
            </a:xfrm>
            <a:custGeom>
              <a:avLst/>
              <a:gdLst>
                <a:gd name="T0" fmla="*/ 8 w 147"/>
                <a:gd name="T1" fmla="*/ 5 h 9"/>
                <a:gd name="T2" fmla="*/ 5 w 147"/>
                <a:gd name="T3" fmla="*/ 9 h 9"/>
                <a:gd name="T4" fmla="*/ 12 w 147"/>
                <a:gd name="T5" fmla="*/ 9 h 9"/>
                <a:gd name="T6" fmla="*/ 28 w 147"/>
                <a:gd name="T7" fmla="*/ 9 h 9"/>
                <a:gd name="T8" fmla="*/ 50 w 147"/>
                <a:gd name="T9" fmla="*/ 9 h 9"/>
                <a:gd name="T10" fmla="*/ 74 w 147"/>
                <a:gd name="T11" fmla="*/ 9 h 9"/>
                <a:gd name="T12" fmla="*/ 99 w 147"/>
                <a:gd name="T13" fmla="*/ 9 h 9"/>
                <a:gd name="T14" fmla="*/ 121 w 147"/>
                <a:gd name="T15" fmla="*/ 9 h 9"/>
                <a:gd name="T16" fmla="*/ 138 w 147"/>
                <a:gd name="T17" fmla="*/ 9 h 9"/>
                <a:gd name="T18" fmla="*/ 147 w 147"/>
                <a:gd name="T19" fmla="*/ 9 h 9"/>
                <a:gd name="T20" fmla="*/ 147 w 147"/>
                <a:gd name="T21" fmla="*/ 0 h 9"/>
                <a:gd name="T22" fmla="*/ 138 w 147"/>
                <a:gd name="T23" fmla="*/ 0 h 9"/>
                <a:gd name="T24" fmla="*/ 121 w 147"/>
                <a:gd name="T25" fmla="*/ 0 h 9"/>
                <a:gd name="T26" fmla="*/ 99 w 147"/>
                <a:gd name="T27" fmla="*/ 0 h 9"/>
                <a:gd name="T28" fmla="*/ 74 w 147"/>
                <a:gd name="T29" fmla="*/ 0 h 9"/>
                <a:gd name="T30" fmla="*/ 50 w 147"/>
                <a:gd name="T31" fmla="*/ 0 h 9"/>
                <a:gd name="T32" fmla="*/ 28 w 147"/>
                <a:gd name="T33" fmla="*/ 0 h 9"/>
                <a:gd name="T34" fmla="*/ 12 w 147"/>
                <a:gd name="T35" fmla="*/ 0 h 9"/>
                <a:gd name="T36" fmla="*/ 5 w 147"/>
                <a:gd name="T37" fmla="*/ 0 h 9"/>
                <a:gd name="T38" fmla="*/ 1 w 147"/>
                <a:gd name="T39" fmla="*/ 5 h 9"/>
                <a:gd name="T40" fmla="*/ 5 w 147"/>
                <a:gd name="T41" fmla="*/ 0 h 9"/>
                <a:gd name="T42" fmla="*/ 1 w 147"/>
                <a:gd name="T43" fmla="*/ 1 h 9"/>
                <a:gd name="T44" fmla="*/ 0 w 147"/>
                <a:gd name="T45" fmla="*/ 5 h 9"/>
                <a:gd name="T46" fmla="*/ 1 w 147"/>
                <a:gd name="T47" fmla="*/ 8 h 9"/>
                <a:gd name="T48" fmla="*/ 5 w 147"/>
                <a:gd name="T49" fmla="*/ 9 h 9"/>
                <a:gd name="T50" fmla="*/ 8 w 147"/>
                <a:gd name="T5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9">
                  <a:moveTo>
                    <a:pt x="8" y="5"/>
                  </a:moveTo>
                  <a:lnTo>
                    <a:pt x="5" y="9"/>
                  </a:lnTo>
                  <a:lnTo>
                    <a:pt x="12" y="9"/>
                  </a:lnTo>
                  <a:lnTo>
                    <a:pt x="28" y="9"/>
                  </a:lnTo>
                  <a:lnTo>
                    <a:pt x="50" y="9"/>
                  </a:lnTo>
                  <a:lnTo>
                    <a:pt x="74" y="9"/>
                  </a:lnTo>
                  <a:lnTo>
                    <a:pt x="99" y="9"/>
                  </a:lnTo>
                  <a:lnTo>
                    <a:pt x="121" y="9"/>
                  </a:lnTo>
                  <a:lnTo>
                    <a:pt x="138" y="9"/>
                  </a:lnTo>
                  <a:lnTo>
                    <a:pt x="147" y="9"/>
                  </a:lnTo>
                  <a:lnTo>
                    <a:pt x="147" y="0"/>
                  </a:lnTo>
                  <a:lnTo>
                    <a:pt x="138" y="0"/>
                  </a:lnTo>
                  <a:lnTo>
                    <a:pt x="121" y="0"/>
                  </a:lnTo>
                  <a:lnTo>
                    <a:pt x="99" y="0"/>
                  </a:lnTo>
                  <a:lnTo>
                    <a:pt x="74" y="0"/>
                  </a:lnTo>
                  <a:lnTo>
                    <a:pt x="50" y="0"/>
                  </a:lnTo>
                  <a:lnTo>
                    <a:pt x="28" y="0"/>
                  </a:lnTo>
                  <a:lnTo>
                    <a:pt x="12" y="0"/>
                  </a:lnTo>
                  <a:lnTo>
                    <a:pt x="5" y="0"/>
                  </a:lnTo>
                  <a:lnTo>
                    <a:pt x="1" y="5"/>
                  </a:lnTo>
                  <a:lnTo>
                    <a:pt x="5" y="0"/>
                  </a:lnTo>
                  <a:lnTo>
                    <a:pt x="1" y="1"/>
                  </a:lnTo>
                  <a:lnTo>
                    <a:pt x="0" y="5"/>
                  </a:lnTo>
                  <a:lnTo>
                    <a:pt x="1" y="8"/>
                  </a:lnTo>
                  <a:lnTo>
                    <a:pt x="5" y="9"/>
                  </a:lnTo>
                  <a:lnTo>
                    <a:pt x="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27" name="Freeform 31"/>
            <p:cNvSpPr>
              <a:spLocks noChangeAspect="1"/>
            </p:cNvSpPr>
            <p:nvPr/>
          </p:nvSpPr>
          <p:spPr bwMode="auto">
            <a:xfrm>
              <a:off x="1081" y="713"/>
              <a:ext cx="119" cy="227"/>
            </a:xfrm>
            <a:custGeom>
              <a:avLst/>
              <a:gdLst>
                <a:gd name="T0" fmla="*/ 85 w 238"/>
                <a:gd name="T1" fmla="*/ 0 h 455"/>
                <a:gd name="T2" fmla="*/ 1 w 238"/>
                <a:gd name="T3" fmla="*/ 375 h 455"/>
                <a:gd name="T4" fmla="*/ 0 w 238"/>
                <a:gd name="T5" fmla="*/ 388 h 455"/>
                <a:gd name="T6" fmla="*/ 1 w 238"/>
                <a:gd name="T7" fmla="*/ 401 h 455"/>
                <a:gd name="T8" fmla="*/ 3 w 238"/>
                <a:gd name="T9" fmla="*/ 412 h 455"/>
                <a:gd name="T10" fmla="*/ 9 w 238"/>
                <a:gd name="T11" fmla="*/ 423 h 455"/>
                <a:gd name="T12" fmla="*/ 16 w 238"/>
                <a:gd name="T13" fmla="*/ 433 h 455"/>
                <a:gd name="T14" fmla="*/ 25 w 238"/>
                <a:gd name="T15" fmla="*/ 441 h 455"/>
                <a:gd name="T16" fmla="*/ 36 w 238"/>
                <a:gd name="T17" fmla="*/ 447 h 455"/>
                <a:gd name="T18" fmla="*/ 47 w 238"/>
                <a:gd name="T19" fmla="*/ 450 h 455"/>
                <a:gd name="T20" fmla="*/ 64 w 238"/>
                <a:gd name="T21" fmla="*/ 454 h 455"/>
                <a:gd name="T22" fmla="*/ 76 w 238"/>
                <a:gd name="T23" fmla="*/ 455 h 455"/>
                <a:gd name="T24" fmla="*/ 89 w 238"/>
                <a:gd name="T25" fmla="*/ 454 h 455"/>
                <a:gd name="T26" fmla="*/ 99 w 238"/>
                <a:gd name="T27" fmla="*/ 450 h 455"/>
                <a:gd name="T28" fmla="*/ 109 w 238"/>
                <a:gd name="T29" fmla="*/ 444 h 455"/>
                <a:gd name="T30" fmla="*/ 119 w 238"/>
                <a:gd name="T31" fmla="*/ 438 h 455"/>
                <a:gd name="T32" fmla="*/ 127 w 238"/>
                <a:gd name="T33" fmla="*/ 428 h 455"/>
                <a:gd name="T34" fmla="*/ 132 w 238"/>
                <a:gd name="T35" fmla="*/ 418 h 455"/>
                <a:gd name="T36" fmla="*/ 136 w 238"/>
                <a:gd name="T37" fmla="*/ 405 h 455"/>
                <a:gd name="T38" fmla="*/ 238 w 238"/>
                <a:gd name="T39" fmla="*/ 0 h 455"/>
                <a:gd name="T40" fmla="*/ 230 w 238"/>
                <a:gd name="T41" fmla="*/ 0 h 455"/>
                <a:gd name="T42" fmla="*/ 213 w 238"/>
                <a:gd name="T43" fmla="*/ 0 h 455"/>
                <a:gd name="T44" fmla="*/ 189 w 238"/>
                <a:gd name="T45" fmla="*/ 0 h 455"/>
                <a:gd name="T46" fmla="*/ 162 w 238"/>
                <a:gd name="T47" fmla="*/ 0 h 455"/>
                <a:gd name="T48" fmla="*/ 136 w 238"/>
                <a:gd name="T49" fmla="*/ 0 h 455"/>
                <a:gd name="T50" fmla="*/ 112 w 238"/>
                <a:gd name="T51" fmla="*/ 0 h 455"/>
                <a:gd name="T52" fmla="*/ 93 w 238"/>
                <a:gd name="T53" fmla="*/ 0 h 455"/>
                <a:gd name="T54" fmla="*/ 85 w 238"/>
                <a:gd name="T55"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8" h="455">
                  <a:moveTo>
                    <a:pt x="85" y="0"/>
                  </a:moveTo>
                  <a:lnTo>
                    <a:pt x="1" y="375"/>
                  </a:lnTo>
                  <a:lnTo>
                    <a:pt x="0" y="388"/>
                  </a:lnTo>
                  <a:lnTo>
                    <a:pt x="1" y="401"/>
                  </a:lnTo>
                  <a:lnTo>
                    <a:pt x="3" y="412"/>
                  </a:lnTo>
                  <a:lnTo>
                    <a:pt x="9" y="423"/>
                  </a:lnTo>
                  <a:lnTo>
                    <a:pt x="16" y="433"/>
                  </a:lnTo>
                  <a:lnTo>
                    <a:pt x="25" y="441"/>
                  </a:lnTo>
                  <a:lnTo>
                    <a:pt x="36" y="447"/>
                  </a:lnTo>
                  <a:lnTo>
                    <a:pt x="47" y="450"/>
                  </a:lnTo>
                  <a:lnTo>
                    <a:pt x="64" y="454"/>
                  </a:lnTo>
                  <a:lnTo>
                    <a:pt x="76" y="455"/>
                  </a:lnTo>
                  <a:lnTo>
                    <a:pt x="89" y="454"/>
                  </a:lnTo>
                  <a:lnTo>
                    <a:pt x="99" y="450"/>
                  </a:lnTo>
                  <a:lnTo>
                    <a:pt x="109" y="444"/>
                  </a:lnTo>
                  <a:lnTo>
                    <a:pt x="119" y="438"/>
                  </a:lnTo>
                  <a:lnTo>
                    <a:pt x="127" y="428"/>
                  </a:lnTo>
                  <a:lnTo>
                    <a:pt x="132" y="418"/>
                  </a:lnTo>
                  <a:lnTo>
                    <a:pt x="136" y="405"/>
                  </a:lnTo>
                  <a:lnTo>
                    <a:pt x="238" y="0"/>
                  </a:lnTo>
                  <a:lnTo>
                    <a:pt x="230" y="0"/>
                  </a:lnTo>
                  <a:lnTo>
                    <a:pt x="213" y="0"/>
                  </a:lnTo>
                  <a:lnTo>
                    <a:pt x="189" y="0"/>
                  </a:lnTo>
                  <a:lnTo>
                    <a:pt x="162" y="0"/>
                  </a:lnTo>
                  <a:lnTo>
                    <a:pt x="136" y="0"/>
                  </a:lnTo>
                  <a:lnTo>
                    <a:pt x="112" y="0"/>
                  </a:lnTo>
                  <a:lnTo>
                    <a:pt x="93" y="0"/>
                  </a:lnTo>
                  <a:lnTo>
                    <a:pt x="85" y="0"/>
                  </a:lnTo>
                  <a:close/>
                </a:path>
              </a:pathLst>
            </a:custGeom>
            <a:solidFill>
              <a:srgbClr val="00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28" name="Freeform 32"/>
            <p:cNvSpPr>
              <a:spLocks noChangeAspect="1"/>
            </p:cNvSpPr>
            <p:nvPr/>
          </p:nvSpPr>
          <p:spPr bwMode="auto">
            <a:xfrm>
              <a:off x="1080" y="713"/>
              <a:ext cx="45" cy="189"/>
            </a:xfrm>
            <a:custGeom>
              <a:avLst/>
              <a:gdLst>
                <a:gd name="T0" fmla="*/ 7 w 91"/>
                <a:gd name="T1" fmla="*/ 375 h 379"/>
                <a:gd name="T2" fmla="*/ 7 w 91"/>
                <a:gd name="T3" fmla="*/ 375 h 379"/>
                <a:gd name="T4" fmla="*/ 91 w 91"/>
                <a:gd name="T5" fmla="*/ 0 h 379"/>
                <a:gd name="T6" fmla="*/ 84 w 91"/>
                <a:gd name="T7" fmla="*/ 0 h 379"/>
                <a:gd name="T8" fmla="*/ 0 w 91"/>
                <a:gd name="T9" fmla="*/ 375 h 379"/>
                <a:gd name="T10" fmla="*/ 0 w 91"/>
                <a:gd name="T11" fmla="*/ 375 h 379"/>
                <a:gd name="T12" fmla="*/ 0 w 91"/>
                <a:gd name="T13" fmla="*/ 375 h 379"/>
                <a:gd name="T14" fmla="*/ 1 w 91"/>
                <a:gd name="T15" fmla="*/ 378 h 379"/>
                <a:gd name="T16" fmla="*/ 3 w 91"/>
                <a:gd name="T17" fmla="*/ 379 h 379"/>
                <a:gd name="T18" fmla="*/ 5 w 91"/>
                <a:gd name="T19" fmla="*/ 378 h 379"/>
                <a:gd name="T20" fmla="*/ 7 w 91"/>
                <a:gd name="T21" fmla="*/ 375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379">
                  <a:moveTo>
                    <a:pt x="7" y="375"/>
                  </a:moveTo>
                  <a:lnTo>
                    <a:pt x="7" y="375"/>
                  </a:lnTo>
                  <a:lnTo>
                    <a:pt x="91" y="0"/>
                  </a:lnTo>
                  <a:lnTo>
                    <a:pt x="84" y="0"/>
                  </a:lnTo>
                  <a:lnTo>
                    <a:pt x="0" y="375"/>
                  </a:lnTo>
                  <a:lnTo>
                    <a:pt x="0" y="375"/>
                  </a:lnTo>
                  <a:lnTo>
                    <a:pt x="0" y="375"/>
                  </a:lnTo>
                  <a:lnTo>
                    <a:pt x="1" y="378"/>
                  </a:lnTo>
                  <a:lnTo>
                    <a:pt x="3" y="379"/>
                  </a:lnTo>
                  <a:lnTo>
                    <a:pt x="5" y="378"/>
                  </a:lnTo>
                  <a:lnTo>
                    <a:pt x="7" y="3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29" name="Freeform 33"/>
            <p:cNvSpPr>
              <a:spLocks noChangeAspect="1"/>
            </p:cNvSpPr>
            <p:nvPr/>
          </p:nvSpPr>
          <p:spPr bwMode="auto">
            <a:xfrm>
              <a:off x="1079" y="901"/>
              <a:ext cx="27" cy="39"/>
            </a:xfrm>
            <a:custGeom>
              <a:avLst/>
              <a:gdLst>
                <a:gd name="T0" fmla="*/ 52 w 56"/>
                <a:gd name="T1" fmla="*/ 72 h 79"/>
                <a:gd name="T2" fmla="*/ 52 w 56"/>
                <a:gd name="T3" fmla="*/ 72 h 79"/>
                <a:gd name="T4" fmla="*/ 42 w 56"/>
                <a:gd name="T5" fmla="*/ 68 h 79"/>
                <a:gd name="T6" fmla="*/ 33 w 56"/>
                <a:gd name="T7" fmla="*/ 63 h 79"/>
                <a:gd name="T8" fmla="*/ 25 w 56"/>
                <a:gd name="T9" fmla="*/ 56 h 79"/>
                <a:gd name="T10" fmla="*/ 18 w 56"/>
                <a:gd name="T11" fmla="*/ 45 h 79"/>
                <a:gd name="T12" fmla="*/ 12 w 56"/>
                <a:gd name="T13" fmla="*/ 36 h 79"/>
                <a:gd name="T14" fmla="*/ 10 w 56"/>
                <a:gd name="T15" fmla="*/ 26 h 79"/>
                <a:gd name="T16" fmla="*/ 10 w 56"/>
                <a:gd name="T17" fmla="*/ 13 h 79"/>
                <a:gd name="T18" fmla="*/ 10 w 56"/>
                <a:gd name="T19" fmla="*/ 0 h 79"/>
                <a:gd name="T20" fmla="*/ 3 w 56"/>
                <a:gd name="T21" fmla="*/ 0 h 79"/>
                <a:gd name="T22" fmla="*/ 0 w 56"/>
                <a:gd name="T23" fmla="*/ 13 h 79"/>
                <a:gd name="T24" fmla="*/ 3 w 56"/>
                <a:gd name="T25" fmla="*/ 26 h 79"/>
                <a:gd name="T26" fmla="*/ 5 w 56"/>
                <a:gd name="T27" fmla="*/ 38 h 79"/>
                <a:gd name="T28" fmla="*/ 11 w 56"/>
                <a:gd name="T29" fmla="*/ 50 h 79"/>
                <a:gd name="T30" fmla="*/ 18 w 56"/>
                <a:gd name="T31" fmla="*/ 60 h 79"/>
                <a:gd name="T32" fmla="*/ 28 w 56"/>
                <a:gd name="T33" fmla="*/ 69 h 79"/>
                <a:gd name="T34" fmla="*/ 39 w 56"/>
                <a:gd name="T35" fmla="*/ 75 h 79"/>
                <a:gd name="T36" fmla="*/ 52 w 56"/>
                <a:gd name="T37" fmla="*/ 79 h 79"/>
                <a:gd name="T38" fmla="*/ 52 w 56"/>
                <a:gd name="T39" fmla="*/ 79 h 79"/>
                <a:gd name="T40" fmla="*/ 52 w 56"/>
                <a:gd name="T41" fmla="*/ 79 h 79"/>
                <a:gd name="T42" fmla="*/ 54 w 56"/>
                <a:gd name="T43" fmla="*/ 77 h 79"/>
                <a:gd name="T44" fmla="*/ 56 w 56"/>
                <a:gd name="T45" fmla="*/ 75 h 79"/>
                <a:gd name="T46" fmla="*/ 54 w 56"/>
                <a:gd name="T47" fmla="*/ 73 h 79"/>
                <a:gd name="T48" fmla="*/ 52 w 56"/>
                <a:gd name="T49"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79">
                  <a:moveTo>
                    <a:pt x="52" y="72"/>
                  </a:moveTo>
                  <a:lnTo>
                    <a:pt x="52" y="72"/>
                  </a:lnTo>
                  <a:lnTo>
                    <a:pt x="42" y="68"/>
                  </a:lnTo>
                  <a:lnTo>
                    <a:pt x="33" y="63"/>
                  </a:lnTo>
                  <a:lnTo>
                    <a:pt x="25" y="56"/>
                  </a:lnTo>
                  <a:lnTo>
                    <a:pt x="18" y="45"/>
                  </a:lnTo>
                  <a:lnTo>
                    <a:pt x="12" y="36"/>
                  </a:lnTo>
                  <a:lnTo>
                    <a:pt x="10" y="26"/>
                  </a:lnTo>
                  <a:lnTo>
                    <a:pt x="10" y="13"/>
                  </a:lnTo>
                  <a:lnTo>
                    <a:pt x="10" y="0"/>
                  </a:lnTo>
                  <a:lnTo>
                    <a:pt x="3" y="0"/>
                  </a:lnTo>
                  <a:lnTo>
                    <a:pt x="0" y="13"/>
                  </a:lnTo>
                  <a:lnTo>
                    <a:pt x="3" y="26"/>
                  </a:lnTo>
                  <a:lnTo>
                    <a:pt x="5" y="38"/>
                  </a:lnTo>
                  <a:lnTo>
                    <a:pt x="11" y="50"/>
                  </a:lnTo>
                  <a:lnTo>
                    <a:pt x="18" y="60"/>
                  </a:lnTo>
                  <a:lnTo>
                    <a:pt x="28" y="69"/>
                  </a:lnTo>
                  <a:lnTo>
                    <a:pt x="39" y="75"/>
                  </a:lnTo>
                  <a:lnTo>
                    <a:pt x="52" y="79"/>
                  </a:lnTo>
                  <a:lnTo>
                    <a:pt x="52" y="79"/>
                  </a:lnTo>
                  <a:lnTo>
                    <a:pt x="52" y="79"/>
                  </a:lnTo>
                  <a:lnTo>
                    <a:pt x="54" y="77"/>
                  </a:lnTo>
                  <a:lnTo>
                    <a:pt x="56" y="75"/>
                  </a:lnTo>
                  <a:lnTo>
                    <a:pt x="54" y="73"/>
                  </a:lnTo>
                  <a:lnTo>
                    <a:pt x="52"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30" name="Freeform 34"/>
            <p:cNvSpPr>
              <a:spLocks noChangeAspect="1"/>
            </p:cNvSpPr>
            <p:nvPr/>
          </p:nvSpPr>
          <p:spPr bwMode="auto">
            <a:xfrm>
              <a:off x="1105" y="936"/>
              <a:ext cx="10" cy="6"/>
            </a:xfrm>
            <a:custGeom>
              <a:avLst/>
              <a:gdLst>
                <a:gd name="T0" fmla="*/ 17 w 21"/>
                <a:gd name="T1" fmla="*/ 3 h 10"/>
                <a:gd name="T2" fmla="*/ 17 w 21"/>
                <a:gd name="T3" fmla="*/ 3 h 10"/>
                <a:gd name="T4" fmla="*/ 0 w 21"/>
                <a:gd name="T5" fmla="*/ 0 h 10"/>
                <a:gd name="T6" fmla="*/ 0 w 21"/>
                <a:gd name="T7" fmla="*/ 7 h 10"/>
                <a:gd name="T8" fmla="*/ 17 w 21"/>
                <a:gd name="T9" fmla="*/ 10 h 10"/>
                <a:gd name="T10" fmla="*/ 17 w 21"/>
                <a:gd name="T11" fmla="*/ 10 h 10"/>
                <a:gd name="T12" fmla="*/ 17 w 21"/>
                <a:gd name="T13" fmla="*/ 10 h 10"/>
                <a:gd name="T14" fmla="*/ 20 w 21"/>
                <a:gd name="T15" fmla="*/ 9 h 10"/>
                <a:gd name="T16" fmla="*/ 21 w 21"/>
                <a:gd name="T17" fmla="*/ 7 h 10"/>
                <a:gd name="T18" fmla="*/ 20 w 21"/>
                <a:gd name="T19" fmla="*/ 4 h 10"/>
                <a:gd name="T20" fmla="*/ 17 w 21"/>
                <a:gd name="T21"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0">
                  <a:moveTo>
                    <a:pt x="17" y="3"/>
                  </a:moveTo>
                  <a:lnTo>
                    <a:pt x="17" y="3"/>
                  </a:lnTo>
                  <a:lnTo>
                    <a:pt x="0" y="0"/>
                  </a:lnTo>
                  <a:lnTo>
                    <a:pt x="0" y="7"/>
                  </a:lnTo>
                  <a:lnTo>
                    <a:pt x="17" y="10"/>
                  </a:lnTo>
                  <a:lnTo>
                    <a:pt x="17" y="10"/>
                  </a:lnTo>
                  <a:lnTo>
                    <a:pt x="17" y="10"/>
                  </a:lnTo>
                  <a:lnTo>
                    <a:pt x="20" y="9"/>
                  </a:lnTo>
                  <a:lnTo>
                    <a:pt x="21" y="7"/>
                  </a:lnTo>
                  <a:lnTo>
                    <a:pt x="20" y="4"/>
                  </a:lnTo>
                  <a:lnTo>
                    <a:pt x="1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31" name="Freeform 35"/>
            <p:cNvSpPr>
              <a:spLocks noChangeAspect="1"/>
            </p:cNvSpPr>
            <p:nvPr/>
          </p:nvSpPr>
          <p:spPr bwMode="auto">
            <a:xfrm>
              <a:off x="1113" y="914"/>
              <a:ext cx="38" cy="29"/>
            </a:xfrm>
            <a:custGeom>
              <a:avLst/>
              <a:gdLst>
                <a:gd name="T0" fmla="*/ 68 w 75"/>
                <a:gd name="T1" fmla="*/ 3 h 57"/>
                <a:gd name="T2" fmla="*/ 68 w 75"/>
                <a:gd name="T3" fmla="*/ 3 h 57"/>
                <a:gd name="T4" fmla="*/ 65 w 75"/>
                <a:gd name="T5" fmla="*/ 15 h 57"/>
                <a:gd name="T6" fmla="*/ 59 w 75"/>
                <a:gd name="T7" fmla="*/ 24 h 57"/>
                <a:gd name="T8" fmla="*/ 52 w 75"/>
                <a:gd name="T9" fmla="*/ 33 h 57"/>
                <a:gd name="T10" fmla="*/ 43 w 75"/>
                <a:gd name="T11" fmla="*/ 39 h 57"/>
                <a:gd name="T12" fmla="*/ 34 w 75"/>
                <a:gd name="T13" fmla="*/ 45 h 57"/>
                <a:gd name="T14" fmla="*/ 25 w 75"/>
                <a:gd name="T15" fmla="*/ 48 h 57"/>
                <a:gd name="T16" fmla="*/ 12 w 75"/>
                <a:gd name="T17" fmla="*/ 48 h 57"/>
                <a:gd name="T18" fmla="*/ 0 w 75"/>
                <a:gd name="T19" fmla="*/ 48 h 57"/>
                <a:gd name="T20" fmla="*/ 0 w 75"/>
                <a:gd name="T21" fmla="*/ 55 h 57"/>
                <a:gd name="T22" fmla="*/ 12 w 75"/>
                <a:gd name="T23" fmla="*/ 57 h 57"/>
                <a:gd name="T24" fmla="*/ 25 w 75"/>
                <a:gd name="T25" fmla="*/ 55 h 57"/>
                <a:gd name="T26" fmla="*/ 36 w 75"/>
                <a:gd name="T27" fmla="*/ 52 h 57"/>
                <a:gd name="T28" fmla="*/ 48 w 75"/>
                <a:gd name="T29" fmla="*/ 46 h 57"/>
                <a:gd name="T30" fmla="*/ 57 w 75"/>
                <a:gd name="T31" fmla="*/ 38 h 57"/>
                <a:gd name="T32" fmla="*/ 66 w 75"/>
                <a:gd name="T33" fmla="*/ 29 h 57"/>
                <a:gd name="T34" fmla="*/ 72 w 75"/>
                <a:gd name="T35" fmla="*/ 17 h 57"/>
                <a:gd name="T36" fmla="*/ 75 w 75"/>
                <a:gd name="T37" fmla="*/ 3 h 57"/>
                <a:gd name="T38" fmla="*/ 75 w 75"/>
                <a:gd name="T39" fmla="*/ 3 h 57"/>
                <a:gd name="T40" fmla="*/ 75 w 75"/>
                <a:gd name="T41" fmla="*/ 3 h 57"/>
                <a:gd name="T42" fmla="*/ 74 w 75"/>
                <a:gd name="T43" fmla="*/ 1 h 57"/>
                <a:gd name="T44" fmla="*/ 72 w 75"/>
                <a:gd name="T45" fmla="*/ 0 h 57"/>
                <a:gd name="T46" fmla="*/ 70 w 75"/>
                <a:gd name="T47" fmla="*/ 1 h 57"/>
                <a:gd name="T48" fmla="*/ 68 w 75"/>
                <a:gd name="T49"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57">
                  <a:moveTo>
                    <a:pt x="68" y="3"/>
                  </a:moveTo>
                  <a:lnTo>
                    <a:pt x="68" y="3"/>
                  </a:lnTo>
                  <a:lnTo>
                    <a:pt x="65" y="15"/>
                  </a:lnTo>
                  <a:lnTo>
                    <a:pt x="59" y="24"/>
                  </a:lnTo>
                  <a:lnTo>
                    <a:pt x="52" y="33"/>
                  </a:lnTo>
                  <a:lnTo>
                    <a:pt x="43" y="39"/>
                  </a:lnTo>
                  <a:lnTo>
                    <a:pt x="34" y="45"/>
                  </a:lnTo>
                  <a:lnTo>
                    <a:pt x="25" y="48"/>
                  </a:lnTo>
                  <a:lnTo>
                    <a:pt x="12" y="48"/>
                  </a:lnTo>
                  <a:lnTo>
                    <a:pt x="0" y="48"/>
                  </a:lnTo>
                  <a:lnTo>
                    <a:pt x="0" y="55"/>
                  </a:lnTo>
                  <a:lnTo>
                    <a:pt x="12" y="57"/>
                  </a:lnTo>
                  <a:lnTo>
                    <a:pt x="25" y="55"/>
                  </a:lnTo>
                  <a:lnTo>
                    <a:pt x="36" y="52"/>
                  </a:lnTo>
                  <a:lnTo>
                    <a:pt x="48" y="46"/>
                  </a:lnTo>
                  <a:lnTo>
                    <a:pt x="57" y="38"/>
                  </a:lnTo>
                  <a:lnTo>
                    <a:pt x="66" y="29"/>
                  </a:lnTo>
                  <a:lnTo>
                    <a:pt x="72" y="17"/>
                  </a:lnTo>
                  <a:lnTo>
                    <a:pt x="75" y="3"/>
                  </a:lnTo>
                  <a:lnTo>
                    <a:pt x="75" y="3"/>
                  </a:lnTo>
                  <a:lnTo>
                    <a:pt x="75" y="3"/>
                  </a:lnTo>
                  <a:lnTo>
                    <a:pt x="74" y="1"/>
                  </a:lnTo>
                  <a:lnTo>
                    <a:pt x="72" y="0"/>
                  </a:lnTo>
                  <a:lnTo>
                    <a:pt x="70" y="1"/>
                  </a:lnTo>
                  <a:lnTo>
                    <a:pt x="6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32" name="Freeform 36"/>
            <p:cNvSpPr>
              <a:spLocks noChangeAspect="1"/>
            </p:cNvSpPr>
            <p:nvPr/>
          </p:nvSpPr>
          <p:spPr bwMode="auto">
            <a:xfrm>
              <a:off x="1147" y="711"/>
              <a:ext cx="55" cy="205"/>
            </a:xfrm>
            <a:custGeom>
              <a:avLst/>
              <a:gdLst>
                <a:gd name="T0" fmla="*/ 106 w 110"/>
                <a:gd name="T1" fmla="*/ 9 h 410"/>
                <a:gd name="T2" fmla="*/ 103 w 110"/>
                <a:gd name="T3" fmla="*/ 5 h 410"/>
                <a:gd name="T4" fmla="*/ 0 w 110"/>
                <a:gd name="T5" fmla="*/ 410 h 410"/>
                <a:gd name="T6" fmla="*/ 7 w 110"/>
                <a:gd name="T7" fmla="*/ 410 h 410"/>
                <a:gd name="T8" fmla="*/ 110 w 110"/>
                <a:gd name="T9" fmla="*/ 5 h 410"/>
                <a:gd name="T10" fmla="*/ 106 w 110"/>
                <a:gd name="T11" fmla="*/ 0 h 410"/>
                <a:gd name="T12" fmla="*/ 110 w 110"/>
                <a:gd name="T13" fmla="*/ 5 h 410"/>
                <a:gd name="T14" fmla="*/ 109 w 110"/>
                <a:gd name="T15" fmla="*/ 3 h 410"/>
                <a:gd name="T16" fmla="*/ 106 w 110"/>
                <a:gd name="T17" fmla="*/ 1 h 410"/>
                <a:gd name="T18" fmla="*/ 104 w 110"/>
                <a:gd name="T19" fmla="*/ 3 h 410"/>
                <a:gd name="T20" fmla="*/ 103 w 110"/>
                <a:gd name="T21" fmla="*/ 5 h 410"/>
                <a:gd name="T22" fmla="*/ 106 w 110"/>
                <a:gd name="T23" fmla="*/ 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410">
                  <a:moveTo>
                    <a:pt x="106" y="9"/>
                  </a:moveTo>
                  <a:lnTo>
                    <a:pt x="103" y="5"/>
                  </a:lnTo>
                  <a:lnTo>
                    <a:pt x="0" y="410"/>
                  </a:lnTo>
                  <a:lnTo>
                    <a:pt x="7" y="410"/>
                  </a:lnTo>
                  <a:lnTo>
                    <a:pt x="110" y="5"/>
                  </a:lnTo>
                  <a:lnTo>
                    <a:pt x="106" y="0"/>
                  </a:lnTo>
                  <a:lnTo>
                    <a:pt x="110" y="5"/>
                  </a:lnTo>
                  <a:lnTo>
                    <a:pt x="109" y="3"/>
                  </a:lnTo>
                  <a:lnTo>
                    <a:pt x="106" y="1"/>
                  </a:lnTo>
                  <a:lnTo>
                    <a:pt x="104" y="3"/>
                  </a:lnTo>
                  <a:lnTo>
                    <a:pt x="103" y="5"/>
                  </a:lnTo>
                  <a:lnTo>
                    <a:pt x="10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33" name="Freeform 37"/>
            <p:cNvSpPr>
              <a:spLocks noChangeAspect="1"/>
            </p:cNvSpPr>
            <p:nvPr/>
          </p:nvSpPr>
          <p:spPr bwMode="auto">
            <a:xfrm>
              <a:off x="1121" y="711"/>
              <a:ext cx="79" cy="4"/>
            </a:xfrm>
            <a:custGeom>
              <a:avLst/>
              <a:gdLst>
                <a:gd name="T0" fmla="*/ 8 w 157"/>
                <a:gd name="T1" fmla="*/ 5 h 9"/>
                <a:gd name="T2" fmla="*/ 4 w 157"/>
                <a:gd name="T3" fmla="*/ 9 h 9"/>
                <a:gd name="T4" fmla="*/ 12 w 157"/>
                <a:gd name="T5" fmla="*/ 9 h 9"/>
                <a:gd name="T6" fmla="*/ 31 w 157"/>
                <a:gd name="T7" fmla="*/ 9 h 9"/>
                <a:gd name="T8" fmla="*/ 55 w 157"/>
                <a:gd name="T9" fmla="*/ 9 h 9"/>
                <a:gd name="T10" fmla="*/ 81 w 157"/>
                <a:gd name="T11" fmla="*/ 9 h 9"/>
                <a:gd name="T12" fmla="*/ 108 w 157"/>
                <a:gd name="T13" fmla="*/ 9 h 9"/>
                <a:gd name="T14" fmla="*/ 132 w 157"/>
                <a:gd name="T15" fmla="*/ 9 h 9"/>
                <a:gd name="T16" fmla="*/ 149 w 157"/>
                <a:gd name="T17" fmla="*/ 9 h 9"/>
                <a:gd name="T18" fmla="*/ 157 w 157"/>
                <a:gd name="T19" fmla="*/ 9 h 9"/>
                <a:gd name="T20" fmla="*/ 157 w 157"/>
                <a:gd name="T21" fmla="*/ 0 h 9"/>
                <a:gd name="T22" fmla="*/ 149 w 157"/>
                <a:gd name="T23" fmla="*/ 0 h 9"/>
                <a:gd name="T24" fmla="*/ 132 w 157"/>
                <a:gd name="T25" fmla="*/ 0 h 9"/>
                <a:gd name="T26" fmla="*/ 108 w 157"/>
                <a:gd name="T27" fmla="*/ 0 h 9"/>
                <a:gd name="T28" fmla="*/ 81 w 157"/>
                <a:gd name="T29" fmla="*/ 0 h 9"/>
                <a:gd name="T30" fmla="*/ 55 w 157"/>
                <a:gd name="T31" fmla="*/ 0 h 9"/>
                <a:gd name="T32" fmla="*/ 31 w 157"/>
                <a:gd name="T33" fmla="*/ 0 h 9"/>
                <a:gd name="T34" fmla="*/ 12 w 157"/>
                <a:gd name="T35" fmla="*/ 0 h 9"/>
                <a:gd name="T36" fmla="*/ 4 w 157"/>
                <a:gd name="T37" fmla="*/ 0 h 9"/>
                <a:gd name="T38" fmla="*/ 1 w 157"/>
                <a:gd name="T39" fmla="*/ 5 h 9"/>
                <a:gd name="T40" fmla="*/ 4 w 157"/>
                <a:gd name="T41" fmla="*/ 0 h 9"/>
                <a:gd name="T42" fmla="*/ 1 w 157"/>
                <a:gd name="T43" fmla="*/ 1 h 9"/>
                <a:gd name="T44" fmla="*/ 0 w 157"/>
                <a:gd name="T45" fmla="*/ 5 h 9"/>
                <a:gd name="T46" fmla="*/ 1 w 157"/>
                <a:gd name="T47" fmla="*/ 8 h 9"/>
                <a:gd name="T48" fmla="*/ 4 w 157"/>
                <a:gd name="T49" fmla="*/ 9 h 9"/>
                <a:gd name="T50" fmla="*/ 8 w 157"/>
                <a:gd name="T5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9">
                  <a:moveTo>
                    <a:pt x="8" y="5"/>
                  </a:moveTo>
                  <a:lnTo>
                    <a:pt x="4" y="9"/>
                  </a:lnTo>
                  <a:lnTo>
                    <a:pt x="12" y="9"/>
                  </a:lnTo>
                  <a:lnTo>
                    <a:pt x="31" y="9"/>
                  </a:lnTo>
                  <a:lnTo>
                    <a:pt x="55" y="9"/>
                  </a:lnTo>
                  <a:lnTo>
                    <a:pt x="81" y="9"/>
                  </a:lnTo>
                  <a:lnTo>
                    <a:pt x="108" y="9"/>
                  </a:lnTo>
                  <a:lnTo>
                    <a:pt x="132" y="9"/>
                  </a:lnTo>
                  <a:lnTo>
                    <a:pt x="149" y="9"/>
                  </a:lnTo>
                  <a:lnTo>
                    <a:pt x="157" y="9"/>
                  </a:lnTo>
                  <a:lnTo>
                    <a:pt x="157" y="0"/>
                  </a:lnTo>
                  <a:lnTo>
                    <a:pt x="149" y="0"/>
                  </a:lnTo>
                  <a:lnTo>
                    <a:pt x="132" y="0"/>
                  </a:lnTo>
                  <a:lnTo>
                    <a:pt x="108" y="0"/>
                  </a:lnTo>
                  <a:lnTo>
                    <a:pt x="81" y="0"/>
                  </a:lnTo>
                  <a:lnTo>
                    <a:pt x="55" y="0"/>
                  </a:lnTo>
                  <a:lnTo>
                    <a:pt x="31" y="0"/>
                  </a:lnTo>
                  <a:lnTo>
                    <a:pt x="12" y="0"/>
                  </a:lnTo>
                  <a:lnTo>
                    <a:pt x="4" y="0"/>
                  </a:lnTo>
                  <a:lnTo>
                    <a:pt x="1" y="5"/>
                  </a:lnTo>
                  <a:lnTo>
                    <a:pt x="4" y="0"/>
                  </a:lnTo>
                  <a:lnTo>
                    <a:pt x="1" y="1"/>
                  </a:lnTo>
                  <a:lnTo>
                    <a:pt x="0" y="5"/>
                  </a:lnTo>
                  <a:lnTo>
                    <a:pt x="1" y="8"/>
                  </a:lnTo>
                  <a:lnTo>
                    <a:pt x="4" y="9"/>
                  </a:lnTo>
                  <a:lnTo>
                    <a:pt x="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34" name="Freeform 38"/>
            <p:cNvSpPr>
              <a:spLocks noChangeAspect="1"/>
            </p:cNvSpPr>
            <p:nvPr/>
          </p:nvSpPr>
          <p:spPr bwMode="auto">
            <a:xfrm>
              <a:off x="1170" y="300"/>
              <a:ext cx="36" cy="149"/>
            </a:xfrm>
            <a:custGeom>
              <a:avLst/>
              <a:gdLst>
                <a:gd name="T0" fmla="*/ 73 w 73"/>
                <a:gd name="T1" fmla="*/ 297 h 297"/>
                <a:gd name="T2" fmla="*/ 50 w 73"/>
                <a:gd name="T3" fmla="*/ 273 h 297"/>
                <a:gd name="T4" fmla="*/ 33 w 73"/>
                <a:gd name="T5" fmla="*/ 244 h 297"/>
                <a:gd name="T6" fmla="*/ 18 w 73"/>
                <a:gd name="T7" fmla="*/ 212 h 297"/>
                <a:gd name="T8" fmla="*/ 8 w 73"/>
                <a:gd name="T9" fmla="*/ 179 h 297"/>
                <a:gd name="T10" fmla="*/ 3 w 73"/>
                <a:gd name="T11" fmla="*/ 144 h 297"/>
                <a:gd name="T12" fmla="*/ 0 w 73"/>
                <a:gd name="T13" fmla="*/ 113 h 297"/>
                <a:gd name="T14" fmla="*/ 3 w 73"/>
                <a:gd name="T15" fmla="*/ 84 h 297"/>
                <a:gd name="T16" fmla="*/ 8 w 73"/>
                <a:gd name="T17" fmla="*/ 61 h 297"/>
                <a:gd name="T18" fmla="*/ 11 w 73"/>
                <a:gd name="T19" fmla="*/ 50 h 297"/>
                <a:gd name="T20" fmla="*/ 11 w 73"/>
                <a:gd name="T21" fmla="*/ 35 h 297"/>
                <a:gd name="T22" fmla="*/ 8 w 73"/>
                <a:gd name="T23" fmla="*/ 21 h 297"/>
                <a:gd name="T24" fmla="*/ 6 w 73"/>
                <a:gd name="T25" fmla="*/ 10 h 297"/>
                <a:gd name="T26" fmla="*/ 7 w 73"/>
                <a:gd name="T27" fmla="*/ 4 h 297"/>
                <a:gd name="T28" fmla="*/ 13 w 73"/>
                <a:gd name="T29" fmla="*/ 0 h 297"/>
                <a:gd name="T30" fmla="*/ 21 w 73"/>
                <a:gd name="T31" fmla="*/ 0 h 297"/>
                <a:gd name="T32" fmla="*/ 30 w 73"/>
                <a:gd name="T33" fmla="*/ 7 h 297"/>
                <a:gd name="T34" fmla="*/ 37 w 73"/>
                <a:gd name="T35" fmla="*/ 19 h 297"/>
                <a:gd name="T36" fmla="*/ 43 w 73"/>
                <a:gd name="T37" fmla="*/ 29 h 297"/>
                <a:gd name="T38" fmla="*/ 47 w 73"/>
                <a:gd name="T39" fmla="*/ 39 h 297"/>
                <a:gd name="T40" fmla="*/ 49 w 73"/>
                <a:gd name="T41" fmla="*/ 48 h 297"/>
                <a:gd name="T42" fmla="*/ 49 w 73"/>
                <a:gd name="T43" fmla="*/ 55 h 297"/>
                <a:gd name="T44" fmla="*/ 47 w 73"/>
                <a:gd name="T45" fmla="*/ 63 h 297"/>
                <a:gd name="T46" fmla="*/ 47 w 73"/>
                <a:gd name="T47" fmla="*/ 74 h 297"/>
                <a:gd name="T48" fmla="*/ 47 w 73"/>
                <a:gd name="T49" fmla="*/ 84 h 297"/>
                <a:gd name="T50" fmla="*/ 45 w 73"/>
                <a:gd name="T51" fmla="*/ 104 h 297"/>
                <a:gd name="T52" fmla="*/ 42 w 73"/>
                <a:gd name="T53" fmla="*/ 120 h 297"/>
                <a:gd name="T54" fmla="*/ 42 w 73"/>
                <a:gd name="T55" fmla="*/ 134 h 297"/>
                <a:gd name="T56" fmla="*/ 45 w 73"/>
                <a:gd name="T57" fmla="*/ 142 h 297"/>
                <a:gd name="T58" fmla="*/ 51 w 73"/>
                <a:gd name="T59" fmla="*/ 147 h 297"/>
                <a:gd name="T60" fmla="*/ 54 w 73"/>
                <a:gd name="T61" fmla="*/ 153 h 297"/>
                <a:gd name="T62" fmla="*/ 57 w 73"/>
                <a:gd name="T63" fmla="*/ 159 h 297"/>
                <a:gd name="T64" fmla="*/ 57 w 73"/>
                <a:gd name="T65" fmla="*/ 165 h 297"/>
                <a:gd name="T66" fmla="*/ 57 w 73"/>
                <a:gd name="T67" fmla="*/ 176 h 297"/>
                <a:gd name="T68" fmla="*/ 57 w 73"/>
                <a:gd name="T69" fmla="*/ 196 h 297"/>
                <a:gd name="T70" fmla="*/ 59 w 73"/>
                <a:gd name="T71" fmla="*/ 218 h 297"/>
                <a:gd name="T72" fmla="*/ 62 w 73"/>
                <a:gd name="T73" fmla="*/ 236 h 297"/>
                <a:gd name="T74" fmla="*/ 67 w 73"/>
                <a:gd name="T75" fmla="*/ 251 h 297"/>
                <a:gd name="T76" fmla="*/ 69 w 73"/>
                <a:gd name="T77" fmla="*/ 265 h 297"/>
                <a:gd name="T78" fmla="*/ 72 w 73"/>
                <a:gd name="T79" fmla="*/ 280 h 297"/>
                <a:gd name="T80" fmla="*/ 73 w 73"/>
                <a:gd name="T81"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297">
                  <a:moveTo>
                    <a:pt x="73" y="297"/>
                  </a:moveTo>
                  <a:lnTo>
                    <a:pt x="50" y="273"/>
                  </a:lnTo>
                  <a:lnTo>
                    <a:pt x="33" y="244"/>
                  </a:lnTo>
                  <a:lnTo>
                    <a:pt x="18" y="212"/>
                  </a:lnTo>
                  <a:lnTo>
                    <a:pt x="8" y="179"/>
                  </a:lnTo>
                  <a:lnTo>
                    <a:pt x="3" y="144"/>
                  </a:lnTo>
                  <a:lnTo>
                    <a:pt x="0" y="113"/>
                  </a:lnTo>
                  <a:lnTo>
                    <a:pt x="3" y="84"/>
                  </a:lnTo>
                  <a:lnTo>
                    <a:pt x="8" y="61"/>
                  </a:lnTo>
                  <a:lnTo>
                    <a:pt x="11" y="50"/>
                  </a:lnTo>
                  <a:lnTo>
                    <a:pt x="11" y="35"/>
                  </a:lnTo>
                  <a:lnTo>
                    <a:pt x="8" y="21"/>
                  </a:lnTo>
                  <a:lnTo>
                    <a:pt x="6" y="10"/>
                  </a:lnTo>
                  <a:lnTo>
                    <a:pt x="7" y="4"/>
                  </a:lnTo>
                  <a:lnTo>
                    <a:pt x="13" y="0"/>
                  </a:lnTo>
                  <a:lnTo>
                    <a:pt x="21" y="0"/>
                  </a:lnTo>
                  <a:lnTo>
                    <a:pt x="30" y="7"/>
                  </a:lnTo>
                  <a:lnTo>
                    <a:pt x="37" y="19"/>
                  </a:lnTo>
                  <a:lnTo>
                    <a:pt x="43" y="29"/>
                  </a:lnTo>
                  <a:lnTo>
                    <a:pt x="47" y="39"/>
                  </a:lnTo>
                  <a:lnTo>
                    <a:pt x="49" y="48"/>
                  </a:lnTo>
                  <a:lnTo>
                    <a:pt x="49" y="55"/>
                  </a:lnTo>
                  <a:lnTo>
                    <a:pt x="47" y="63"/>
                  </a:lnTo>
                  <a:lnTo>
                    <a:pt x="47" y="74"/>
                  </a:lnTo>
                  <a:lnTo>
                    <a:pt x="47" y="84"/>
                  </a:lnTo>
                  <a:lnTo>
                    <a:pt x="45" y="104"/>
                  </a:lnTo>
                  <a:lnTo>
                    <a:pt x="42" y="120"/>
                  </a:lnTo>
                  <a:lnTo>
                    <a:pt x="42" y="134"/>
                  </a:lnTo>
                  <a:lnTo>
                    <a:pt x="45" y="142"/>
                  </a:lnTo>
                  <a:lnTo>
                    <a:pt x="51" y="147"/>
                  </a:lnTo>
                  <a:lnTo>
                    <a:pt x="54" y="153"/>
                  </a:lnTo>
                  <a:lnTo>
                    <a:pt x="57" y="159"/>
                  </a:lnTo>
                  <a:lnTo>
                    <a:pt x="57" y="165"/>
                  </a:lnTo>
                  <a:lnTo>
                    <a:pt x="57" y="176"/>
                  </a:lnTo>
                  <a:lnTo>
                    <a:pt x="57" y="196"/>
                  </a:lnTo>
                  <a:lnTo>
                    <a:pt x="59" y="218"/>
                  </a:lnTo>
                  <a:lnTo>
                    <a:pt x="62" y="236"/>
                  </a:lnTo>
                  <a:lnTo>
                    <a:pt x="67" y="251"/>
                  </a:lnTo>
                  <a:lnTo>
                    <a:pt x="69" y="265"/>
                  </a:lnTo>
                  <a:lnTo>
                    <a:pt x="72" y="280"/>
                  </a:lnTo>
                  <a:lnTo>
                    <a:pt x="73" y="29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35" name="Freeform 39"/>
            <p:cNvSpPr>
              <a:spLocks noChangeAspect="1"/>
            </p:cNvSpPr>
            <p:nvPr/>
          </p:nvSpPr>
          <p:spPr bwMode="auto">
            <a:xfrm>
              <a:off x="1170" y="300"/>
              <a:ext cx="36" cy="149"/>
            </a:xfrm>
            <a:custGeom>
              <a:avLst/>
              <a:gdLst>
                <a:gd name="T0" fmla="*/ 73 w 73"/>
                <a:gd name="T1" fmla="*/ 297 h 297"/>
                <a:gd name="T2" fmla="*/ 50 w 73"/>
                <a:gd name="T3" fmla="*/ 273 h 297"/>
                <a:gd name="T4" fmla="*/ 33 w 73"/>
                <a:gd name="T5" fmla="*/ 244 h 297"/>
                <a:gd name="T6" fmla="*/ 18 w 73"/>
                <a:gd name="T7" fmla="*/ 212 h 297"/>
                <a:gd name="T8" fmla="*/ 8 w 73"/>
                <a:gd name="T9" fmla="*/ 179 h 297"/>
                <a:gd name="T10" fmla="*/ 3 w 73"/>
                <a:gd name="T11" fmla="*/ 144 h 297"/>
                <a:gd name="T12" fmla="*/ 0 w 73"/>
                <a:gd name="T13" fmla="*/ 113 h 297"/>
                <a:gd name="T14" fmla="*/ 3 w 73"/>
                <a:gd name="T15" fmla="*/ 84 h 297"/>
                <a:gd name="T16" fmla="*/ 8 w 73"/>
                <a:gd name="T17" fmla="*/ 61 h 297"/>
                <a:gd name="T18" fmla="*/ 11 w 73"/>
                <a:gd name="T19" fmla="*/ 50 h 297"/>
                <a:gd name="T20" fmla="*/ 11 w 73"/>
                <a:gd name="T21" fmla="*/ 35 h 297"/>
                <a:gd name="T22" fmla="*/ 8 w 73"/>
                <a:gd name="T23" fmla="*/ 21 h 297"/>
                <a:gd name="T24" fmla="*/ 6 w 73"/>
                <a:gd name="T25" fmla="*/ 10 h 297"/>
                <a:gd name="T26" fmla="*/ 7 w 73"/>
                <a:gd name="T27" fmla="*/ 4 h 297"/>
                <a:gd name="T28" fmla="*/ 13 w 73"/>
                <a:gd name="T29" fmla="*/ 0 h 297"/>
                <a:gd name="T30" fmla="*/ 21 w 73"/>
                <a:gd name="T31" fmla="*/ 0 h 297"/>
                <a:gd name="T32" fmla="*/ 30 w 73"/>
                <a:gd name="T33" fmla="*/ 7 h 297"/>
                <a:gd name="T34" fmla="*/ 37 w 73"/>
                <a:gd name="T35" fmla="*/ 19 h 297"/>
                <a:gd name="T36" fmla="*/ 43 w 73"/>
                <a:gd name="T37" fmla="*/ 29 h 297"/>
                <a:gd name="T38" fmla="*/ 47 w 73"/>
                <a:gd name="T39" fmla="*/ 39 h 297"/>
                <a:gd name="T40" fmla="*/ 49 w 73"/>
                <a:gd name="T41" fmla="*/ 48 h 297"/>
                <a:gd name="T42" fmla="*/ 49 w 73"/>
                <a:gd name="T43" fmla="*/ 55 h 297"/>
                <a:gd name="T44" fmla="*/ 47 w 73"/>
                <a:gd name="T45" fmla="*/ 63 h 297"/>
                <a:gd name="T46" fmla="*/ 47 w 73"/>
                <a:gd name="T47" fmla="*/ 74 h 297"/>
                <a:gd name="T48" fmla="*/ 47 w 73"/>
                <a:gd name="T49" fmla="*/ 84 h 297"/>
                <a:gd name="T50" fmla="*/ 73 w 73"/>
                <a:gd name="T51"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97">
                  <a:moveTo>
                    <a:pt x="73" y="297"/>
                  </a:moveTo>
                  <a:lnTo>
                    <a:pt x="50" y="273"/>
                  </a:lnTo>
                  <a:lnTo>
                    <a:pt x="33" y="244"/>
                  </a:lnTo>
                  <a:lnTo>
                    <a:pt x="18" y="212"/>
                  </a:lnTo>
                  <a:lnTo>
                    <a:pt x="8" y="179"/>
                  </a:lnTo>
                  <a:lnTo>
                    <a:pt x="3" y="144"/>
                  </a:lnTo>
                  <a:lnTo>
                    <a:pt x="0" y="113"/>
                  </a:lnTo>
                  <a:lnTo>
                    <a:pt x="3" y="84"/>
                  </a:lnTo>
                  <a:lnTo>
                    <a:pt x="8" y="61"/>
                  </a:lnTo>
                  <a:lnTo>
                    <a:pt x="11" y="50"/>
                  </a:lnTo>
                  <a:lnTo>
                    <a:pt x="11" y="35"/>
                  </a:lnTo>
                  <a:lnTo>
                    <a:pt x="8" y="21"/>
                  </a:lnTo>
                  <a:lnTo>
                    <a:pt x="6" y="10"/>
                  </a:lnTo>
                  <a:lnTo>
                    <a:pt x="7" y="4"/>
                  </a:lnTo>
                  <a:lnTo>
                    <a:pt x="13" y="0"/>
                  </a:lnTo>
                  <a:lnTo>
                    <a:pt x="21" y="0"/>
                  </a:lnTo>
                  <a:lnTo>
                    <a:pt x="30" y="7"/>
                  </a:lnTo>
                  <a:lnTo>
                    <a:pt x="37" y="19"/>
                  </a:lnTo>
                  <a:lnTo>
                    <a:pt x="43" y="29"/>
                  </a:lnTo>
                  <a:lnTo>
                    <a:pt x="47" y="39"/>
                  </a:lnTo>
                  <a:lnTo>
                    <a:pt x="49" y="48"/>
                  </a:lnTo>
                  <a:lnTo>
                    <a:pt x="49" y="55"/>
                  </a:lnTo>
                  <a:lnTo>
                    <a:pt x="47" y="63"/>
                  </a:lnTo>
                  <a:lnTo>
                    <a:pt x="47" y="74"/>
                  </a:lnTo>
                  <a:lnTo>
                    <a:pt x="47" y="84"/>
                  </a:lnTo>
                  <a:lnTo>
                    <a:pt x="73" y="297"/>
                  </a:lnTo>
                  <a:close/>
                </a:path>
              </a:pathLst>
            </a:custGeom>
            <a:solidFill>
              <a:srgbClr val="5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36" name="Freeform 40"/>
            <p:cNvSpPr>
              <a:spLocks noChangeAspect="1"/>
            </p:cNvSpPr>
            <p:nvPr/>
          </p:nvSpPr>
          <p:spPr bwMode="auto">
            <a:xfrm>
              <a:off x="1205" y="447"/>
              <a:ext cx="3" cy="3"/>
            </a:xfrm>
            <a:custGeom>
              <a:avLst/>
              <a:gdLst>
                <a:gd name="T0" fmla="*/ 0 w 7"/>
                <a:gd name="T1" fmla="*/ 7 h 7"/>
                <a:gd name="T2" fmla="*/ 4 w 7"/>
                <a:gd name="T3" fmla="*/ 7 h 7"/>
                <a:gd name="T4" fmla="*/ 6 w 7"/>
                <a:gd name="T5" fmla="*/ 4 h 7"/>
                <a:gd name="T6" fmla="*/ 7 w 7"/>
                <a:gd name="T7" fmla="*/ 2 h 7"/>
                <a:gd name="T8" fmla="*/ 5 w 7"/>
                <a:gd name="T9" fmla="*/ 0 h 7"/>
                <a:gd name="T10" fmla="*/ 0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0" y="7"/>
                  </a:moveTo>
                  <a:lnTo>
                    <a:pt x="4" y="7"/>
                  </a:lnTo>
                  <a:lnTo>
                    <a:pt x="6" y="4"/>
                  </a:lnTo>
                  <a:lnTo>
                    <a:pt x="7" y="2"/>
                  </a:lnTo>
                  <a:lnTo>
                    <a:pt x="5"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37" name="Freeform 41"/>
            <p:cNvSpPr>
              <a:spLocks noChangeAspect="1"/>
            </p:cNvSpPr>
            <p:nvPr/>
          </p:nvSpPr>
          <p:spPr bwMode="auto">
            <a:xfrm>
              <a:off x="1167" y="330"/>
              <a:ext cx="40" cy="120"/>
            </a:xfrm>
            <a:custGeom>
              <a:avLst/>
              <a:gdLst>
                <a:gd name="T0" fmla="*/ 9 w 79"/>
                <a:gd name="T1" fmla="*/ 0 h 241"/>
                <a:gd name="T2" fmla="*/ 9 w 79"/>
                <a:gd name="T3" fmla="*/ 0 h 241"/>
                <a:gd name="T4" fmla="*/ 3 w 79"/>
                <a:gd name="T5" fmla="*/ 24 h 241"/>
                <a:gd name="T6" fmla="*/ 0 w 79"/>
                <a:gd name="T7" fmla="*/ 53 h 241"/>
                <a:gd name="T8" fmla="*/ 3 w 79"/>
                <a:gd name="T9" fmla="*/ 84 h 241"/>
                <a:gd name="T10" fmla="*/ 9 w 79"/>
                <a:gd name="T11" fmla="*/ 119 h 241"/>
                <a:gd name="T12" fmla="*/ 18 w 79"/>
                <a:gd name="T13" fmla="*/ 153 h 241"/>
                <a:gd name="T14" fmla="*/ 33 w 79"/>
                <a:gd name="T15" fmla="*/ 185 h 241"/>
                <a:gd name="T16" fmla="*/ 50 w 79"/>
                <a:gd name="T17" fmla="*/ 215 h 241"/>
                <a:gd name="T18" fmla="*/ 74 w 79"/>
                <a:gd name="T19" fmla="*/ 241 h 241"/>
                <a:gd name="T20" fmla="*/ 79 w 79"/>
                <a:gd name="T21" fmla="*/ 234 h 241"/>
                <a:gd name="T22" fmla="*/ 57 w 79"/>
                <a:gd name="T23" fmla="*/ 211 h 241"/>
                <a:gd name="T24" fmla="*/ 40 w 79"/>
                <a:gd name="T25" fmla="*/ 183 h 241"/>
                <a:gd name="T26" fmla="*/ 25 w 79"/>
                <a:gd name="T27" fmla="*/ 151 h 241"/>
                <a:gd name="T28" fmla="*/ 16 w 79"/>
                <a:gd name="T29" fmla="*/ 119 h 241"/>
                <a:gd name="T30" fmla="*/ 10 w 79"/>
                <a:gd name="T31" fmla="*/ 84 h 241"/>
                <a:gd name="T32" fmla="*/ 9 w 79"/>
                <a:gd name="T33" fmla="*/ 53 h 241"/>
                <a:gd name="T34" fmla="*/ 10 w 79"/>
                <a:gd name="T35" fmla="*/ 24 h 241"/>
                <a:gd name="T36" fmla="*/ 16 w 79"/>
                <a:gd name="T37" fmla="*/ 2 h 241"/>
                <a:gd name="T38" fmla="*/ 16 w 79"/>
                <a:gd name="T39" fmla="*/ 2 h 241"/>
                <a:gd name="T40" fmla="*/ 9 w 79"/>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241">
                  <a:moveTo>
                    <a:pt x="9" y="0"/>
                  </a:moveTo>
                  <a:lnTo>
                    <a:pt x="9" y="0"/>
                  </a:lnTo>
                  <a:lnTo>
                    <a:pt x="3" y="24"/>
                  </a:lnTo>
                  <a:lnTo>
                    <a:pt x="0" y="53"/>
                  </a:lnTo>
                  <a:lnTo>
                    <a:pt x="3" y="84"/>
                  </a:lnTo>
                  <a:lnTo>
                    <a:pt x="9" y="119"/>
                  </a:lnTo>
                  <a:lnTo>
                    <a:pt x="18" y="153"/>
                  </a:lnTo>
                  <a:lnTo>
                    <a:pt x="33" y="185"/>
                  </a:lnTo>
                  <a:lnTo>
                    <a:pt x="50" y="215"/>
                  </a:lnTo>
                  <a:lnTo>
                    <a:pt x="74" y="241"/>
                  </a:lnTo>
                  <a:lnTo>
                    <a:pt x="79" y="234"/>
                  </a:lnTo>
                  <a:lnTo>
                    <a:pt x="57" y="211"/>
                  </a:lnTo>
                  <a:lnTo>
                    <a:pt x="40" y="183"/>
                  </a:lnTo>
                  <a:lnTo>
                    <a:pt x="25" y="151"/>
                  </a:lnTo>
                  <a:lnTo>
                    <a:pt x="16" y="119"/>
                  </a:lnTo>
                  <a:lnTo>
                    <a:pt x="10" y="84"/>
                  </a:lnTo>
                  <a:lnTo>
                    <a:pt x="9" y="53"/>
                  </a:lnTo>
                  <a:lnTo>
                    <a:pt x="10" y="24"/>
                  </a:lnTo>
                  <a:lnTo>
                    <a:pt x="16" y="2"/>
                  </a:lnTo>
                  <a:lnTo>
                    <a:pt x="16" y="2"/>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38" name="Freeform 42"/>
            <p:cNvSpPr>
              <a:spLocks noChangeAspect="1"/>
            </p:cNvSpPr>
            <p:nvPr/>
          </p:nvSpPr>
          <p:spPr bwMode="auto">
            <a:xfrm>
              <a:off x="1171" y="305"/>
              <a:ext cx="6" cy="26"/>
            </a:xfrm>
            <a:custGeom>
              <a:avLst/>
              <a:gdLst>
                <a:gd name="T0" fmla="*/ 0 w 11"/>
                <a:gd name="T1" fmla="*/ 1 h 53"/>
                <a:gd name="T2" fmla="*/ 0 w 11"/>
                <a:gd name="T3" fmla="*/ 3 h 53"/>
                <a:gd name="T4" fmla="*/ 2 w 11"/>
                <a:gd name="T5" fmla="*/ 12 h 53"/>
                <a:gd name="T6" fmla="*/ 4 w 11"/>
                <a:gd name="T7" fmla="*/ 26 h 53"/>
                <a:gd name="T8" fmla="*/ 4 w 11"/>
                <a:gd name="T9" fmla="*/ 41 h 53"/>
                <a:gd name="T10" fmla="*/ 2 w 11"/>
                <a:gd name="T11" fmla="*/ 51 h 53"/>
                <a:gd name="T12" fmla="*/ 9 w 11"/>
                <a:gd name="T13" fmla="*/ 53 h 53"/>
                <a:gd name="T14" fmla="*/ 11 w 11"/>
                <a:gd name="T15" fmla="*/ 41 h 53"/>
                <a:gd name="T16" fmla="*/ 11 w 11"/>
                <a:gd name="T17" fmla="*/ 26 h 53"/>
                <a:gd name="T18" fmla="*/ 9 w 11"/>
                <a:gd name="T19" fmla="*/ 12 h 53"/>
                <a:gd name="T20" fmla="*/ 6 w 11"/>
                <a:gd name="T21" fmla="*/ 0 h 53"/>
                <a:gd name="T22" fmla="*/ 6 w 11"/>
                <a:gd name="T23" fmla="*/ 1 h 53"/>
                <a:gd name="T24" fmla="*/ 0 w 11"/>
                <a:gd name="T25"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53">
                  <a:moveTo>
                    <a:pt x="0" y="1"/>
                  </a:moveTo>
                  <a:lnTo>
                    <a:pt x="0" y="3"/>
                  </a:lnTo>
                  <a:lnTo>
                    <a:pt x="2" y="12"/>
                  </a:lnTo>
                  <a:lnTo>
                    <a:pt x="4" y="26"/>
                  </a:lnTo>
                  <a:lnTo>
                    <a:pt x="4" y="41"/>
                  </a:lnTo>
                  <a:lnTo>
                    <a:pt x="2" y="51"/>
                  </a:lnTo>
                  <a:lnTo>
                    <a:pt x="9" y="53"/>
                  </a:lnTo>
                  <a:lnTo>
                    <a:pt x="11" y="41"/>
                  </a:lnTo>
                  <a:lnTo>
                    <a:pt x="11" y="26"/>
                  </a:lnTo>
                  <a:lnTo>
                    <a:pt x="9" y="12"/>
                  </a:lnTo>
                  <a:lnTo>
                    <a:pt x="6" y="0"/>
                  </a:lnTo>
                  <a:lnTo>
                    <a:pt x="6" y="1"/>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39" name="Freeform 43"/>
            <p:cNvSpPr>
              <a:spLocks noChangeAspect="1"/>
            </p:cNvSpPr>
            <p:nvPr/>
          </p:nvSpPr>
          <p:spPr bwMode="auto">
            <a:xfrm>
              <a:off x="1171" y="298"/>
              <a:ext cx="15" cy="7"/>
            </a:xfrm>
            <a:custGeom>
              <a:avLst/>
              <a:gdLst>
                <a:gd name="T0" fmla="*/ 31 w 31"/>
                <a:gd name="T1" fmla="*/ 8 h 13"/>
                <a:gd name="T2" fmla="*/ 31 w 31"/>
                <a:gd name="T3" fmla="*/ 8 h 13"/>
                <a:gd name="T4" fmla="*/ 19 w 31"/>
                <a:gd name="T5" fmla="*/ 0 h 13"/>
                <a:gd name="T6" fmla="*/ 10 w 31"/>
                <a:gd name="T7" fmla="*/ 0 h 13"/>
                <a:gd name="T8" fmla="*/ 1 w 31"/>
                <a:gd name="T9" fmla="*/ 4 h 13"/>
                <a:gd name="T10" fmla="*/ 0 w 31"/>
                <a:gd name="T11" fmla="*/ 13 h 13"/>
                <a:gd name="T12" fmla="*/ 6 w 31"/>
                <a:gd name="T13" fmla="*/ 13 h 13"/>
                <a:gd name="T14" fmla="*/ 8 w 31"/>
                <a:gd name="T15" fmla="*/ 9 h 13"/>
                <a:gd name="T16" fmla="*/ 10 w 31"/>
                <a:gd name="T17" fmla="*/ 7 h 13"/>
                <a:gd name="T18" fmla="*/ 17 w 31"/>
                <a:gd name="T19" fmla="*/ 7 h 13"/>
                <a:gd name="T20" fmla="*/ 24 w 31"/>
                <a:gd name="T21" fmla="*/ 12 h 13"/>
                <a:gd name="T22" fmla="*/ 24 w 31"/>
                <a:gd name="T23" fmla="*/ 12 h 13"/>
                <a:gd name="T24" fmla="*/ 31 w 31"/>
                <a:gd name="T25"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3">
                  <a:moveTo>
                    <a:pt x="31" y="8"/>
                  </a:moveTo>
                  <a:lnTo>
                    <a:pt x="31" y="8"/>
                  </a:lnTo>
                  <a:lnTo>
                    <a:pt x="19" y="0"/>
                  </a:lnTo>
                  <a:lnTo>
                    <a:pt x="10" y="0"/>
                  </a:lnTo>
                  <a:lnTo>
                    <a:pt x="1" y="4"/>
                  </a:lnTo>
                  <a:lnTo>
                    <a:pt x="0" y="13"/>
                  </a:lnTo>
                  <a:lnTo>
                    <a:pt x="6" y="13"/>
                  </a:lnTo>
                  <a:lnTo>
                    <a:pt x="8" y="9"/>
                  </a:lnTo>
                  <a:lnTo>
                    <a:pt x="10" y="7"/>
                  </a:lnTo>
                  <a:lnTo>
                    <a:pt x="17" y="7"/>
                  </a:lnTo>
                  <a:lnTo>
                    <a:pt x="24" y="12"/>
                  </a:lnTo>
                  <a:lnTo>
                    <a:pt x="24" y="12"/>
                  </a:lnTo>
                  <a:lnTo>
                    <a:pt x="3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40" name="Freeform 44"/>
            <p:cNvSpPr>
              <a:spLocks noChangeAspect="1"/>
            </p:cNvSpPr>
            <p:nvPr/>
          </p:nvSpPr>
          <p:spPr bwMode="auto">
            <a:xfrm>
              <a:off x="1183" y="302"/>
              <a:ext cx="13" cy="22"/>
            </a:xfrm>
            <a:custGeom>
              <a:avLst/>
              <a:gdLst>
                <a:gd name="T0" fmla="*/ 26 w 26"/>
                <a:gd name="T1" fmla="*/ 43 h 43"/>
                <a:gd name="T2" fmla="*/ 26 w 26"/>
                <a:gd name="T3" fmla="*/ 43 h 43"/>
                <a:gd name="T4" fmla="*/ 24 w 26"/>
                <a:gd name="T5" fmla="*/ 33 h 43"/>
                <a:gd name="T6" fmla="*/ 19 w 26"/>
                <a:gd name="T7" fmla="*/ 23 h 43"/>
                <a:gd name="T8" fmla="*/ 14 w 26"/>
                <a:gd name="T9" fmla="*/ 11 h 43"/>
                <a:gd name="T10" fmla="*/ 7 w 26"/>
                <a:gd name="T11" fmla="*/ 0 h 43"/>
                <a:gd name="T12" fmla="*/ 0 w 26"/>
                <a:gd name="T13" fmla="*/ 4 h 43"/>
                <a:gd name="T14" fmla="*/ 7 w 26"/>
                <a:gd name="T15" fmla="*/ 16 h 43"/>
                <a:gd name="T16" fmla="*/ 12 w 26"/>
                <a:gd name="T17" fmla="*/ 25 h 43"/>
                <a:gd name="T18" fmla="*/ 17 w 26"/>
                <a:gd name="T19" fmla="*/ 35 h 43"/>
                <a:gd name="T20" fmla="*/ 17 w 26"/>
                <a:gd name="T21" fmla="*/ 43 h 43"/>
                <a:gd name="T22" fmla="*/ 17 w 26"/>
                <a:gd name="T23" fmla="*/ 43 h 43"/>
                <a:gd name="T24" fmla="*/ 26 w 26"/>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3">
                  <a:moveTo>
                    <a:pt x="26" y="43"/>
                  </a:moveTo>
                  <a:lnTo>
                    <a:pt x="26" y="43"/>
                  </a:lnTo>
                  <a:lnTo>
                    <a:pt x="24" y="33"/>
                  </a:lnTo>
                  <a:lnTo>
                    <a:pt x="19" y="23"/>
                  </a:lnTo>
                  <a:lnTo>
                    <a:pt x="14" y="11"/>
                  </a:lnTo>
                  <a:lnTo>
                    <a:pt x="7" y="0"/>
                  </a:lnTo>
                  <a:lnTo>
                    <a:pt x="0" y="4"/>
                  </a:lnTo>
                  <a:lnTo>
                    <a:pt x="7" y="16"/>
                  </a:lnTo>
                  <a:lnTo>
                    <a:pt x="12" y="25"/>
                  </a:lnTo>
                  <a:lnTo>
                    <a:pt x="17" y="35"/>
                  </a:lnTo>
                  <a:lnTo>
                    <a:pt x="17" y="43"/>
                  </a:lnTo>
                  <a:lnTo>
                    <a:pt x="17" y="43"/>
                  </a:lnTo>
                  <a:lnTo>
                    <a:pt x="2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41" name="Freeform 45"/>
            <p:cNvSpPr>
              <a:spLocks noChangeAspect="1"/>
            </p:cNvSpPr>
            <p:nvPr/>
          </p:nvSpPr>
          <p:spPr bwMode="auto">
            <a:xfrm>
              <a:off x="1191" y="324"/>
              <a:ext cx="5" cy="18"/>
            </a:xfrm>
            <a:custGeom>
              <a:avLst/>
              <a:gdLst>
                <a:gd name="T0" fmla="*/ 8 w 10"/>
                <a:gd name="T1" fmla="*/ 36 h 36"/>
                <a:gd name="T2" fmla="*/ 9 w 10"/>
                <a:gd name="T3" fmla="*/ 26 h 36"/>
                <a:gd name="T4" fmla="*/ 8 w 10"/>
                <a:gd name="T5" fmla="*/ 15 h 36"/>
                <a:gd name="T6" fmla="*/ 9 w 10"/>
                <a:gd name="T7" fmla="*/ 7 h 36"/>
                <a:gd name="T8" fmla="*/ 10 w 10"/>
                <a:gd name="T9" fmla="*/ 0 h 36"/>
                <a:gd name="T10" fmla="*/ 1 w 10"/>
                <a:gd name="T11" fmla="*/ 0 h 36"/>
                <a:gd name="T12" fmla="*/ 2 w 10"/>
                <a:gd name="T13" fmla="*/ 7 h 36"/>
                <a:gd name="T14" fmla="*/ 1 w 10"/>
                <a:gd name="T15" fmla="*/ 15 h 36"/>
                <a:gd name="T16" fmla="*/ 0 w 10"/>
                <a:gd name="T17" fmla="*/ 26 h 36"/>
                <a:gd name="T18" fmla="*/ 1 w 10"/>
                <a:gd name="T19" fmla="*/ 36 h 36"/>
                <a:gd name="T20" fmla="*/ 8 w 10"/>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36">
                  <a:moveTo>
                    <a:pt x="8" y="36"/>
                  </a:moveTo>
                  <a:lnTo>
                    <a:pt x="9" y="26"/>
                  </a:lnTo>
                  <a:lnTo>
                    <a:pt x="8" y="15"/>
                  </a:lnTo>
                  <a:lnTo>
                    <a:pt x="9" y="7"/>
                  </a:lnTo>
                  <a:lnTo>
                    <a:pt x="10" y="0"/>
                  </a:lnTo>
                  <a:lnTo>
                    <a:pt x="1" y="0"/>
                  </a:lnTo>
                  <a:lnTo>
                    <a:pt x="2" y="7"/>
                  </a:lnTo>
                  <a:lnTo>
                    <a:pt x="1" y="15"/>
                  </a:lnTo>
                  <a:lnTo>
                    <a:pt x="0" y="26"/>
                  </a:lnTo>
                  <a:lnTo>
                    <a:pt x="1" y="36"/>
                  </a:lnTo>
                  <a:lnTo>
                    <a:pt x="8"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42" name="Freeform 46"/>
            <p:cNvSpPr>
              <a:spLocks noChangeAspect="1"/>
            </p:cNvSpPr>
            <p:nvPr/>
          </p:nvSpPr>
          <p:spPr bwMode="auto">
            <a:xfrm>
              <a:off x="1192" y="342"/>
              <a:ext cx="3" cy="2"/>
            </a:xfrm>
            <a:custGeom>
              <a:avLst/>
              <a:gdLst>
                <a:gd name="T0" fmla="*/ 0 w 7"/>
                <a:gd name="T1" fmla="*/ 0 h 4"/>
                <a:gd name="T2" fmla="*/ 1 w 7"/>
                <a:gd name="T3" fmla="*/ 2 h 4"/>
                <a:gd name="T4" fmla="*/ 3 w 7"/>
                <a:gd name="T5" fmla="*/ 4 h 4"/>
                <a:gd name="T6" fmla="*/ 6 w 7"/>
                <a:gd name="T7" fmla="*/ 2 h 4"/>
                <a:gd name="T8" fmla="*/ 7 w 7"/>
                <a:gd name="T9" fmla="*/ 0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lnTo>
                    <a:pt x="1" y="2"/>
                  </a:lnTo>
                  <a:lnTo>
                    <a:pt x="3" y="4"/>
                  </a:lnTo>
                  <a:lnTo>
                    <a:pt x="6" y="2"/>
                  </a:lnTo>
                  <a:lnTo>
                    <a:pt x="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43" name="Freeform 47"/>
            <p:cNvSpPr>
              <a:spLocks noChangeAspect="1"/>
            </p:cNvSpPr>
            <p:nvPr/>
          </p:nvSpPr>
          <p:spPr bwMode="auto">
            <a:xfrm>
              <a:off x="514" y="349"/>
              <a:ext cx="817" cy="605"/>
            </a:xfrm>
            <a:custGeom>
              <a:avLst/>
              <a:gdLst>
                <a:gd name="T0" fmla="*/ 541 w 1634"/>
                <a:gd name="T1" fmla="*/ 233 h 1210"/>
                <a:gd name="T2" fmla="*/ 511 w 1634"/>
                <a:gd name="T3" fmla="*/ 266 h 1210"/>
                <a:gd name="T4" fmla="*/ 467 w 1634"/>
                <a:gd name="T5" fmla="*/ 291 h 1210"/>
                <a:gd name="T6" fmla="*/ 448 w 1634"/>
                <a:gd name="T7" fmla="*/ 335 h 1210"/>
                <a:gd name="T8" fmla="*/ 448 w 1634"/>
                <a:gd name="T9" fmla="*/ 389 h 1210"/>
                <a:gd name="T10" fmla="*/ 584 w 1634"/>
                <a:gd name="T11" fmla="*/ 462 h 1210"/>
                <a:gd name="T12" fmla="*/ 688 w 1634"/>
                <a:gd name="T13" fmla="*/ 550 h 1210"/>
                <a:gd name="T14" fmla="*/ 792 w 1634"/>
                <a:gd name="T15" fmla="*/ 635 h 1210"/>
                <a:gd name="T16" fmla="*/ 882 w 1634"/>
                <a:gd name="T17" fmla="*/ 699 h 1210"/>
                <a:gd name="T18" fmla="*/ 942 w 1634"/>
                <a:gd name="T19" fmla="*/ 779 h 1210"/>
                <a:gd name="T20" fmla="*/ 1010 w 1634"/>
                <a:gd name="T21" fmla="*/ 812 h 1210"/>
                <a:gd name="T22" fmla="*/ 1062 w 1634"/>
                <a:gd name="T23" fmla="*/ 805 h 1210"/>
                <a:gd name="T24" fmla="*/ 1105 w 1634"/>
                <a:gd name="T25" fmla="*/ 797 h 1210"/>
                <a:gd name="T26" fmla="*/ 1185 w 1634"/>
                <a:gd name="T27" fmla="*/ 788 h 1210"/>
                <a:gd name="T28" fmla="*/ 1258 w 1634"/>
                <a:gd name="T29" fmla="*/ 767 h 1210"/>
                <a:gd name="T30" fmla="*/ 1301 w 1634"/>
                <a:gd name="T31" fmla="*/ 749 h 1210"/>
                <a:gd name="T32" fmla="*/ 1319 w 1634"/>
                <a:gd name="T33" fmla="*/ 714 h 1210"/>
                <a:gd name="T34" fmla="*/ 1325 w 1634"/>
                <a:gd name="T35" fmla="*/ 632 h 1210"/>
                <a:gd name="T36" fmla="*/ 1325 w 1634"/>
                <a:gd name="T37" fmla="*/ 583 h 1210"/>
                <a:gd name="T38" fmla="*/ 1311 w 1634"/>
                <a:gd name="T39" fmla="*/ 510 h 1210"/>
                <a:gd name="T40" fmla="*/ 1378 w 1634"/>
                <a:gd name="T41" fmla="*/ 470 h 1210"/>
                <a:gd name="T42" fmla="*/ 1405 w 1634"/>
                <a:gd name="T43" fmla="*/ 438 h 1210"/>
                <a:gd name="T44" fmla="*/ 1418 w 1634"/>
                <a:gd name="T45" fmla="*/ 380 h 1210"/>
                <a:gd name="T46" fmla="*/ 1450 w 1634"/>
                <a:gd name="T47" fmla="*/ 372 h 1210"/>
                <a:gd name="T48" fmla="*/ 1476 w 1634"/>
                <a:gd name="T49" fmla="*/ 383 h 1210"/>
                <a:gd name="T50" fmla="*/ 1559 w 1634"/>
                <a:gd name="T51" fmla="*/ 381 h 1210"/>
                <a:gd name="T52" fmla="*/ 1634 w 1634"/>
                <a:gd name="T53" fmla="*/ 533 h 1210"/>
                <a:gd name="T54" fmla="*/ 1615 w 1634"/>
                <a:gd name="T55" fmla="*/ 662 h 1210"/>
                <a:gd name="T56" fmla="*/ 1581 w 1634"/>
                <a:gd name="T57" fmla="*/ 863 h 1210"/>
                <a:gd name="T58" fmla="*/ 1531 w 1634"/>
                <a:gd name="T59" fmla="*/ 937 h 1210"/>
                <a:gd name="T60" fmla="*/ 1469 w 1634"/>
                <a:gd name="T61" fmla="*/ 969 h 1210"/>
                <a:gd name="T62" fmla="*/ 1428 w 1634"/>
                <a:gd name="T63" fmla="*/ 1002 h 1210"/>
                <a:gd name="T64" fmla="*/ 1341 w 1634"/>
                <a:gd name="T65" fmla="*/ 1033 h 1210"/>
                <a:gd name="T66" fmla="*/ 1231 w 1634"/>
                <a:gd name="T67" fmla="*/ 1081 h 1210"/>
                <a:gd name="T68" fmla="*/ 1103 w 1634"/>
                <a:gd name="T69" fmla="*/ 1137 h 1210"/>
                <a:gd name="T70" fmla="*/ 1012 w 1634"/>
                <a:gd name="T71" fmla="*/ 1162 h 1210"/>
                <a:gd name="T72" fmla="*/ 903 w 1634"/>
                <a:gd name="T73" fmla="*/ 1187 h 1210"/>
                <a:gd name="T74" fmla="*/ 806 w 1634"/>
                <a:gd name="T75" fmla="*/ 1207 h 1210"/>
                <a:gd name="T76" fmla="*/ 672 w 1634"/>
                <a:gd name="T77" fmla="*/ 1209 h 1210"/>
                <a:gd name="T78" fmla="*/ 591 w 1634"/>
                <a:gd name="T79" fmla="*/ 1199 h 1210"/>
                <a:gd name="T80" fmla="*/ 541 w 1634"/>
                <a:gd name="T81" fmla="*/ 1182 h 1210"/>
                <a:gd name="T82" fmla="*/ 482 w 1634"/>
                <a:gd name="T83" fmla="*/ 1175 h 1210"/>
                <a:gd name="T84" fmla="*/ 406 w 1634"/>
                <a:gd name="T85" fmla="*/ 1148 h 1210"/>
                <a:gd name="T86" fmla="*/ 199 w 1634"/>
                <a:gd name="T87" fmla="*/ 992 h 1210"/>
                <a:gd name="T88" fmla="*/ 60 w 1634"/>
                <a:gd name="T89" fmla="*/ 810 h 1210"/>
                <a:gd name="T90" fmla="*/ 0 w 1634"/>
                <a:gd name="T91" fmla="*/ 540 h 1210"/>
                <a:gd name="T92" fmla="*/ 45 w 1634"/>
                <a:gd name="T93" fmla="*/ 310 h 1210"/>
                <a:gd name="T94" fmla="*/ 81 w 1634"/>
                <a:gd name="T95" fmla="*/ 257 h 1210"/>
                <a:gd name="T96" fmla="*/ 128 w 1634"/>
                <a:gd name="T97" fmla="*/ 218 h 1210"/>
                <a:gd name="T98" fmla="*/ 160 w 1634"/>
                <a:gd name="T99" fmla="*/ 154 h 1210"/>
                <a:gd name="T100" fmla="*/ 201 w 1634"/>
                <a:gd name="T101" fmla="*/ 74 h 1210"/>
                <a:gd name="T102" fmla="*/ 254 w 1634"/>
                <a:gd name="T103" fmla="*/ 51 h 1210"/>
                <a:gd name="T104" fmla="*/ 284 w 1634"/>
                <a:gd name="T105" fmla="*/ 49 h 1210"/>
                <a:gd name="T106" fmla="*/ 357 w 1634"/>
                <a:gd name="T107" fmla="*/ 16 h 1210"/>
                <a:gd name="T108" fmla="*/ 428 w 1634"/>
                <a:gd name="T109" fmla="*/ 0 h 1210"/>
                <a:gd name="T110" fmla="*/ 499 w 1634"/>
                <a:gd name="T111" fmla="*/ 29 h 1210"/>
                <a:gd name="T112" fmla="*/ 533 w 1634"/>
                <a:gd name="T113" fmla="*/ 20 h 1210"/>
                <a:gd name="T114" fmla="*/ 571 w 1634"/>
                <a:gd name="T115" fmla="*/ 30 h 1210"/>
                <a:gd name="T116" fmla="*/ 615 w 1634"/>
                <a:gd name="T117" fmla="*/ 91 h 1210"/>
                <a:gd name="T118" fmla="*/ 602 w 1634"/>
                <a:gd name="T119" fmla="*/ 172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4" h="1210">
                  <a:moveTo>
                    <a:pt x="572" y="195"/>
                  </a:moveTo>
                  <a:lnTo>
                    <a:pt x="568" y="200"/>
                  </a:lnTo>
                  <a:lnTo>
                    <a:pt x="563" y="206"/>
                  </a:lnTo>
                  <a:lnTo>
                    <a:pt x="557" y="213"/>
                  </a:lnTo>
                  <a:lnTo>
                    <a:pt x="551" y="219"/>
                  </a:lnTo>
                  <a:lnTo>
                    <a:pt x="546" y="226"/>
                  </a:lnTo>
                  <a:lnTo>
                    <a:pt x="541" y="233"/>
                  </a:lnTo>
                  <a:lnTo>
                    <a:pt x="538" y="240"/>
                  </a:lnTo>
                  <a:lnTo>
                    <a:pt x="535" y="245"/>
                  </a:lnTo>
                  <a:lnTo>
                    <a:pt x="530" y="250"/>
                  </a:lnTo>
                  <a:lnTo>
                    <a:pt x="525" y="255"/>
                  </a:lnTo>
                  <a:lnTo>
                    <a:pt x="520" y="258"/>
                  </a:lnTo>
                  <a:lnTo>
                    <a:pt x="516" y="263"/>
                  </a:lnTo>
                  <a:lnTo>
                    <a:pt x="511" y="266"/>
                  </a:lnTo>
                  <a:lnTo>
                    <a:pt x="507" y="268"/>
                  </a:lnTo>
                  <a:lnTo>
                    <a:pt x="502" y="272"/>
                  </a:lnTo>
                  <a:lnTo>
                    <a:pt x="499" y="273"/>
                  </a:lnTo>
                  <a:lnTo>
                    <a:pt x="489" y="275"/>
                  </a:lnTo>
                  <a:lnTo>
                    <a:pt x="479" y="280"/>
                  </a:lnTo>
                  <a:lnTo>
                    <a:pt x="471" y="286"/>
                  </a:lnTo>
                  <a:lnTo>
                    <a:pt x="467" y="291"/>
                  </a:lnTo>
                  <a:lnTo>
                    <a:pt x="467" y="298"/>
                  </a:lnTo>
                  <a:lnTo>
                    <a:pt x="469" y="305"/>
                  </a:lnTo>
                  <a:lnTo>
                    <a:pt x="467" y="312"/>
                  </a:lnTo>
                  <a:lnTo>
                    <a:pt x="466" y="316"/>
                  </a:lnTo>
                  <a:lnTo>
                    <a:pt x="462" y="320"/>
                  </a:lnTo>
                  <a:lnTo>
                    <a:pt x="455" y="328"/>
                  </a:lnTo>
                  <a:lnTo>
                    <a:pt x="448" y="335"/>
                  </a:lnTo>
                  <a:lnTo>
                    <a:pt x="440" y="339"/>
                  </a:lnTo>
                  <a:lnTo>
                    <a:pt x="439" y="344"/>
                  </a:lnTo>
                  <a:lnTo>
                    <a:pt x="435" y="351"/>
                  </a:lnTo>
                  <a:lnTo>
                    <a:pt x="432" y="358"/>
                  </a:lnTo>
                  <a:lnTo>
                    <a:pt x="426" y="363"/>
                  </a:lnTo>
                  <a:lnTo>
                    <a:pt x="434" y="377"/>
                  </a:lnTo>
                  <a:lnTo>
                    <a:pt x="448" y="389"/>
                  </a:lnTo>
                  <a:lnTo>
                    <a:pt x="465" y="402"/>
                  </a:lnTo>
                  <a:lnTo>
                    <a:pt x="486" y="413"/>
                  </a:lnTo>
                  <a:lnTo>
                    <a:pt x="509" y="425"/>
                  </a:lnTo>
                  <a:lnTo>
                    <a:pt x="531" y="436"/>
                  </a:lnTo>
                  <a:lnTo>
                    <a:pt x="554" y="447"/>
                  </a:lnTo>
                  <a:lnTo>
                    <a:pt x="573" y="456"/>
                  </a:lnTo>
                  <a:lnTo>
                    <a:pt x="584" y="462"/>
                  </a:lnTo>
                  <a:lnTo>
                    <a:pt x="595" y="470"/>
                  </a:lnTo>
                  <a:lnTo>
                    <a:pt x="609" y="480"/>
                  </a:lnTo>
                  <a:lnTo>
                    <a:pt x="623" y="492"/>
                  </a:lnTo>
                  <a:lnTo>
                    <a:pt x="639" y="506"/>
                  </a:lnTo>
                  <a:lnTo>
                    <a:pt x="655" y="521"/>
                  </a:lnTo>
                  <a:lnTo>
                    <a:pt x="672" y="536"/>
                  </a:lnTo>
                  <a:lnTo>
                    <a:pt x="688" y="550"/>
                  </a:lnTo>
                  <a:lnTo>
                    <a:pt x="706" y="565"/>
                  </a:lnTo>
                  <a:lnTo>
                    <a:pt x="722" y="580"/>
                  </a:lnTo>
                  <a:lnTo>
                    <a:pt x="738" y="594"/>
                  </a:lnTo>
                  <a:lnTo>
                    <a:pt x="754" y="607"/>
                  </a:lnTo>
                  <a:lnTo>
                    <a:pt x="768" y="618"/>
                  </a:lnTo>
                  <a:lnTo>
                    <a:pt x="781" y="628"/>
                  </a:lnTo>
                  <a:lnTo>
                    <a:pt x="792" y="635"/>
                  </a:lnTo>
                  <a:lnTo>
                    <a:pt x="802" y="639"/>
                  </a:lnTo>
                  <a:lnTo>
                    <a:pt x="820" y="646"/>
                  </a:lnTo>
                  <a:lnTo>
                    <a:pt x="836" y="655"/>
                  </a:lnTo>
                  <a:lnTo>
                    <a:pt x="850" y="666"/>
                  </a:lnTo>
                  <a:lnTo>
                    <a:pt x="862" y="676"/>
                  </a:lnTo>
                  <a:lnTo>
                    <a:pt x="873" y="688"/>
                  </a:lnTo>
                  <a:lnTo>
                    <a:pt x="882" y="699"/>
                  </a:lnTo>
                  <a:lnTo>
                    <a:pt x="888" y="708"/>
                  </a:lnTo>
                  <a:lnTo>
                    <a:pt x="891" y="716"/>
                  </a:lnTo>
                  <a:lnTo>
                    <a:pt x="896" y="726"/>
                  </a:lnTo>
                  <a:lnTo>
                    <a:pt x="904" y="737"/>
                  </a:lnTo>
                  <a:lnTo>
                    <a:pt x="914" y="750"/>
                  </a:lnTo>
                  <a:lnTo>
                    <a:pt x="928" y="764"/>
                  </a:lnTo>
                  <a:lnTo>
                    <a:pt x="942" y="779"/>
                  </a:lnTo>
                  <a:lnTo>
                    <a:pt x="958" y="794"/>
                  </a:lnTo>
                  <a:lnTo>
                    <a:pt x="973" y="806"/>
                  </a:lnTo>
                  <a:lnTo>
                    <a:pt x="988" y="818"/>
                  </a:lnTo>
                  <a:lnTo>
                    <a:pt x="992" y="817"/>
                  </a:lnTo>
                  <a:lnTo>
                    <a:pt x="997" y="814"/>
                  </a:lnTo>
                  <a:lnTo>
                    <a:pt x="1003" y="813"/>
                  </a:lnTo>
                  <a:lnTo>
                    <a:pt x="1010" y="812"/>
                  </a:lnTo>
                  <a:lnTo>
                    <a:pt x="1017" y="811"/>
                  </a:lnTo>
                  <a:lnTo>
                    <a:pt x="1025" y="810"/>
                  </a:lnTo>
                  <a:lnTo>
                    <a:pt x="1032" y="808"/>
                  </a:lnTo>
                  <a:lnTo>
                    <a:pt x="1040" y="807"/>
                  </a:lnTo>
                  <a:lnTo>
                    <a:pt x="1047" y="806"/>
                  </a:lnTo>
                  <a:lnTo>
                    <a:pt x="1055" y="806"/>
                  </a:lnTo>
                  <a:lnTo>
                    <a:pt x="1062" y="805"/>
                  </a:lnTo>
                  <a:lnTo>
                    <a:pt x="1068" y="805"/>
                  </a:lnTo>
                  <a:lnTo>
                    <a:pt x="1075" y="804"/>
                  </a:lnTo>
                  <a:lnTo>
                    <a:pt x="1081" y="804"/>
                  </a:lnTo>
                  <a:lnTo>
                    <a:pt x="1087" y="804"/>
                  </a:lnTo>
                  <a:lnTo>
                    <a:pt x="1091" y="804"/>
                  </a:lnTo>
                  <a:lnTo>
                    <a:pt x="1098" y="802"/>
                  </a:lnTo>
                  <a:lnTo>
                    <a:pt x="1105" y="797"/>
                  </a:lnTo>
                  <a:lnTo>
                    <a:pt x="1112" y="791"/>
                  </a:lnTo>
                  <a:lnTo>
                    <a:pt x="1121" y="787"/>
                  </a:lnTo>
                  <a:lnTo>
                    <a:pt x="1125" y="787"/>
                  </a:lnTo>
                  <a:lnTo>
                    <a:pt x="1135" y="787"/>
                  </a:lnTo>
                  <a:lnTo>
                    <a:pt x="1149" y="787"/>
                  </a:lnTo>
                  <a:lnTo>
                    <a:pt x="1166" y="787"/>
                  </a:lnTo>
                  <a:lnTo>
                    <a:pt x="1185" y="788"/>
                  </a:lnTo>
                  <a:lnTo>
                    <a:pt x="1203" y="789"/>
                  </a:lnTo>
                  <a:lnTo>
                    <a:pt x="1219" y="790"/>
                  </a:lnTo>
                  <a:lnTo>
                    <a:pt x="1232" y="792"/>
                  </a:lnTo>
                  <a:lnTo>
                    <a:pt x="1235" y="784"/>
                  </a:lnTo>
                  <a:lnTo>
                    <a:pt x="1241" y="777"/>
                  </a:lnTo>
                  <a:lnTo>
                    <a:pt x="1249" y="772"/>
                  </a:lnTo>
                  <a:lnTo>
                    <a:pt x="1258" y="767"/>
                  </a:lnTo>
                  <a:lnTo>
                    <a:pt x="1268" y="765"/>
                  </a:lnTo>
                  <a:lnTo>
                    <a:pt x="1278" y="762"/>
                  </a:lnTo>
                  <a:lnTo>
                    <a:pt x="1287" y="762"/>
                  </a:lnTo>
                  <a:lnTo>
                    <a:pt x="1295" y="765"/>
                  </a:lnTo>
                  <a:lnTo>
                    <a:pt x="1303" y="766"/>
                  </a:lnTo>
                  <a:lnTo>
                    <a:pt x="1305" y="758"/>
                  </a:lnTo>
                  <a:lnTo>
                    <a:pt x="1301" y="749"/>
                  </a:lnTo>
                  <a:lnTo>
                    <a:pt x="1298" y="742"/>
                  </a:lnTo>
                  <a:lnTo>
                    <a:pt x="1296" y="737"/>
                  </a:lnTo>
                  <a:lnTo>
                    <a:pt x="1298" y="731"/>
                  </a:lnTo>
                  <a:lnTo>
                    <a:pt x="1299" y="724"/>
                  </a:lnTo>
                  <a:lnTo>
                    <a:pt x="1302" y="717"/>
                  </a:lnTo>
                  <a:lnTo>
                    <a:pt x="1315" y="724"/>
                  </a:lnTo>
                  <a:lnTo>
                    <a:pt x="1319" y="714"/>
                  </a:lnTo>
                  <a:lnTo>
                    <a:pt x="1318" y="693"/>
                  </a:lnTo>
                  <a:lnTo>
                    <a:pt x="1314" y="671"/>
                  </a:lnTo>
                  <a:lnTo>
                    <a:pt x="1313" y="662"/>
                  </a:lnTo>
                  <a:lnTo>
                    <a:pt x="1314" y="653"/>
                  </a:lnTo>
                  <a:lnTo>
                    <a:pt x="1316" y="645"/>
                  </a:lnTo>
                  <a:lnTo>
                    <a:pt x="1321" y="638"/>
                  </a:lnTo>
                  <a:lnTo>
                    <a:pt x="1325" y="632"/>
                  </a:lnTo>
                  <a:lnTo>
                    <a:pt x="1331" y="627"/>
                  </a:lnTo>
                  <a:lnTo>
                    <a:pt x="1337" y="622"/>
                  </a:lnTo>
                  <a:lnTo>
                    <a:pt x="1343" y="616"/>
                  </a:lnTo>
                  <a:lnTo>
                    <a:pt x="1338" y="608"/>
                  </a:lnTo>
                  <a:lnTo>
                    <a:pt x="1333" y="600"/>
                  </a:lnTo>
                  <a:lnTo>
                    <a:pt x="1329" y="592"/>
                  </a:lnTo>
                  <a:lnTo>
                    <a:pt x="1325" y="583"/>
                  </a:lnTo>
                  <a:lnTo>
                    <a:pt x="1321" y="572"/>
                  </a:lnTo>
                  <a:lnTo>
                    <a:pt x="1316" y="562"/>
                  </a:lnTo>
                  <a:lnTo>
                    <a:pt x="1311" y="550"/>
                  </a:lnTo>
                  <a:lnTo>
                    <a:pt x="1307" y="539"/>
                  </a:lnTo>
                  <a:lnTo>
                    <a:pt x="1305" y="529"/>
                  </a:lnTo>
                  <a:lnTo>
                    <a:pt x="1307" y="519"/>
                  </a:lnTo>
                  <a:lnTo>
                    <a:pt x="1311" y="510"/>
                  </a:lnTo>
                  <a:lnTo>
                    <a:pt x="1319" y="502"/>
                  </a:lnTo>
                  <a:lnTo>
                    <a:pt x="1330" y="495"/>
                  </a:lnTo>
                  <a:lnTo>
                    <a:pt x="1340" y="488"/>
                  </a:lnTo>
                  <a:lnTo>
                    <a:pt x="1353" y="481"/>
                  </a:lnTo>
                  <a:lnTo>
                    <a:pt x="1364" y="476"/>
                  </a:lnTo>
                  <a:lnTo>
                    <a:pt x="1371" y="472"/>
                  </a:lnTo>
                  <a:lnTo>
                    <a:pt x="1378" y="470"/>
                  </a:lnTo>
                  <a:lnTo>
                    <a:pt x="1384" y="468"/>
                  </a:lnTo>
                  <a:lnTo>
                    <a:pt x="1390" y="465"/>
                  </a:lnTo>
                  <a:lnTo>
                    <a:pt x="1394" y="463"/>
                  </a:lnTo>
                  <a:lnTo>
                    <a:pt x="1398" y="461"/>
                  </a:lnTo>
                  <a:lnTo>
                    <a:pt x="1401" y="458"/>
                  </a:lnTo>
                  <a:lnTo>
                    <a:pt x="1404" y="456"/>
                  </a:lnTo>
                  <a:lnTo>
                    <a:pt x="1405" y="438"/>
                  </a:lnTo>
                  <a:lnTo>
                    <a:pt x="1404" y="415"/>
                  </a:lnTo>
                  <a:lnTo>
                    <a:pt x="1401" y="393"/>
                  </a:lnTo>
                  <a:lnTo>
                    <a:pt x="1400" y="375"/>
                  </a:lnTo>
                  <a:lnTo>
                    <a:pt x="1405" y="378"/>
                  </a:lnTo>
                  <a:lnTo>
                    <a:pt x="1409" y="380"/>
                  </a:lnTo>
                  <a:lnTo>
                    <a:pt x="1414" y="381"/>
                  </a:lnTo>
                  <a:lnTo>
                    <a:pt x="1418" y="380"/>
                  </a:lnTo>
                  <a:lnTo>
                    <a:pt x="1423" y="380"/>
                  </a:lnTo>
                  <a:lnTo>
                    <a:pt x="1427" y="379"/>
                  </a:lnTo>
                  <a:lnTo>
                    <a:pt x="1431" y="377"/>
                  </a:lnTo>
                  <a:lnTo>
                    <a:pt x="1436" y="375"/>
                  </a:lnTo>
                  <a:lnTo>
                    <a:pt x="1440" y="374"/>
                  </a:lnTo>
                  <a:lnTo>
                    <a:pt x="1445" y="373"/>
                  </a:lnTo>
                  <a:lnTo>
                    <a:pt x="1450" y="372"/>
                  </a:lnTo>
                  <a:lnTo>
                    <a:pt x="1454" y="371"/>
                  </a:lnTo>
                  <a:lnTo>
                    <a:pt x="1459" y="371"/>
                  </a:lnTo>
                  <a:lnTo>
                    <a:pt x="1465" y="371"/>
                  </a:lnTo>
                  <a:lnTo>
                    <a:pt x="1470" y="372"/>
                  </a:lnTo>
                  <a:lnTo>
                    <a:pt x="1476" y="373"/>
                  </a:lnTo>
                  <a:lnTo>
                    <a:pt x="1473" y="380"/>
                  </a:lnTo>
                  <a:lnTo>
                    <a:pt x="1476" y="383"/>
                  </a:lnTo>
                  <a:lnTo>
                    <a:pt x="1484" y="383"/>
                  </a:lnTo>
                  <a:lnTo>
                    <a:pt x="1497" y="380"/>
                  </a:lnTo>
                  <a:lnTo>
                    <a:pt x="1509" y="375"/>
                  </a:lnTo>
                  <a:lnTo>
                    <a:pt x="1523" y="370"/>
                  </a:lnTo>
                  <a:lnTo>
                    <a:pt x="1537" y="365"/>
                  </a:lnTo>
                  <a:lnTo>
                    <a:pt x="1547" y="360"/>
                  </a:lnTo>
                  <a:lnTo>
                    <a:pt x="1559" y="381"/>
                  </a:lnTo>
                  <a:lnTo>
                    <a:pt x="1565" y="402"/>
                  </a:lnTo>
                  <a:lnTo>
                    <a:pt x="1566" y="422"/>
                  </a:lnTo>
                  <a:lnTo>
                    <a:pt x="1566" y="438"/>
                  </a:lnTo>
                  <a:lnTo>
                    <a:pt x="1596" y="454"/>
                  </a:lnTo>
                  <a:lnTo>
                    <a:pt x="1617" y="476"/>
                  </a:lnTo>
                  <a:lnTo>
                    <a:pt x="1629" y="503"/>
                  </a:lnTo>
                  <a:lnTo>
                    <a:pt x="1634" y="533"/>
                  </a:lnTo>
                  <a:lnTo>
                    <a:pt x="1634" y="563"/>
                  </a:lnTo>
                  <a:lnTo>
                    <a:pt x="1630" y="591"/>
                  </a:lnTo>
                  <a:lnTo>
                    <a:pt x="1626" y="614"/>
                  </a:lnTo>
                  <a:lnTo>
                    <a:pt x="1620" y="630"/>
                  </a:lnTo>
                  <a:lnTo>
                    <a:pt x="1618" y="639"/>
                  </a:lnTo>
                  <a:lnTo>
                    <a:pt x="1617" y="651"/>
                  </a:lnTo>
                  <a:lnTo>
                    <a:pt x="1615" y="662"/>
                  </a:lnTo>
                  <a:lnTo>
                    <a:pt x="1612" y="671"/>
                  </a:lnTo>
                  <a:lnTo>
                    <a:pt x="1599" y="696"/>
                  </a:lnTo>
                  <a:lnTo>
                    <a:pt x="1591" y="728"/>
                  </a:lnTo>
                  <a:lnTo>
                    <a:pt x="1587" y="764"/>
                  </a:lnTo>
                  <a:lnTo>
                    <a:pt x="1585" y="800"/>
                  </a:lnTo>
                  <a:lnTo>
                    <a:pt x="1585" y="833"/>
                  </a:lnTo>
                  <a:lnTo>
                    <a:pt x="1581" y="863"/>
                  </a:lnTo>
                  <a:lnTo>
                    <a:pt x="1572" y="888"/>
                  </a:lnTo>
                  <a:lnTo>
                    <a:pt x="1554" y="904"/>
                  </a:lnTo>
                  <a:lnTo>
                    <a:pt x="1554" y="912"/>
                  </a:lnTo>
                  <a:lnTo>
                    <a:pt x="1551" y="919"/>
                  </a:lnTo>
                  <a:lnTo>
                    <a:pt x="1546" y="926"/>
                  </a:lnTo>
                  <a:lnTo>
                    <a:pt x="1539" y="932"/>
                  </a:lnTo>
                  <a:lnTo>
                    <a:pt x="1531" y="937"/>
                  </a:lnTo>
                  <a:lnTo>
                    <a:pt x="1522" y="943"/>
                  </a:lnTo>
                  <a:lnTo>
                    <a:pt x="1513" y="948"/>
                  </a:lnTo>
                  <a:lnTo>
                    <a:pt x="1503" y="952"/>
                  </a:lnTo>
                  <a:lnTo>
                    <a:pt x="1493" y="957"/>
                  </a:lnTo>
                  <a:lnTo>
                    <a:pt x="1484" y="961"/>
                  </a:lnTo>
                  <a:lnTo>
                    <a:pt x="1476" y="965"/>
                  </a:lnTo>
                  <a:lnTo>
                    <a:pt x="1469" y="969"/>
                  </a:lnTo>
                  <a:lnTo>
                    <a:pt x="1463" y="973"/>
                  </a:lnTo>
                  <a:lnTo>
                    <a:pt x="1459" y="977"/>
                  </a:lnTo>
                  <a:lnTo>
                    <a:pt x="1454" y="981"/>
                  </a:lnTo>
                  <a:lnTo>
                    <a:pt x="1452" y="986"/>
                  </a:lnTo>
                  <a:lnTo>
                    <a:pt x="1447" y="992"/>
                  </a:lnTo>
                  <a:lnTo>
                    <a:pt x="1439" y="996"/>
                  </a:lnTo>
                  <a:lnTo>
                    <a:pt x="1428" y="1002"/>
                  </a:lnTo>
                  <a:lnTo>
                    <a:pt x="1415" y="1007"/>
                  </a:lnTo>
                  <a:lnTo>
                    <a:pt x="1401" y="1011"/>
                  </a:lnTo>
                  <a:lnTo>
                    <a:pt x="1387" y="1016"/>
                  </a:lnTo>
                  <a:lnTo>
                    <a:pt x="1376" y="1019"/>
                  </a:lnTo>
                  <a:lnTo>
                    <a:pt x="1366" y="1023"/>
                  </a:lnTo>
                  <a:lnTo>
                    <a:pt x="1355" y="1027"/>
                  </a:lnTo>
                  <a:lnTo>
                    <a:pt x="1341" y="1033"/>
                  </a:lnTo>
                  <a:lnTo>
                    <a:pt x="1325" y="1042"/>
                  </a:lnTo>
                  <a:lnTo>
                    <a:pt x="1307" y="1051"/>
                  </a:lnTo>
                  <a:lnTo>
                    <a:pt x="1290" y="1061"/>
                  </a:lnTo>
                  <a:lnTo>
                    <a:pt x="1272" y="1069"/>
                  </a:lnTo>
                  <a:lnTo>
                    <a:pt x="1256" y="1075"/>
                  </a:lnTo>
                  <a:lnTo>
                    <a:pt x="1243" y="1078"/>
                  </a:lnTo>
                  <a:lnTo>
                    <a:pt x="1231" y="1081"/>
                  </a:lnTo>
                  <a:lnTo>
                    <a:pt x="1214" y="1087"/>
                  </a:lnTo>
                  <a:lnTo>
                    <a:pt x="1194" y="1094"/>
                  </a:lnTo>
                  <a:lnTo>
                    <a:pt x="1173" y="1102"/>
                  </a:lnTo>
                  <a:lnTo>
                    <a:pt x="1153" y="1111"/>
                  </a:lnTo>
                  <a:lnTo>
                    <a:pt x="1133" y="1121"/>
                  </a:lnTo>
                  <a:lnTo>
                    <a:pt x="1116" y="1130"/>
                  </a:lnTo>
                  <a:lnTo>
                    <a:pt x="1103" y="1137"/>
                  </a:lnTo>
                  <a:lnTo>
                    <a:pt x="1091" y="1142"/>
                  </a:lnTo>
                  <a:lnTo>
                    <a:pt x="1080" y="1148"/>
                  </a:lnTo>
                  <a:lnTo>
                    <a:pt x="1067" y="1153"/>
                  </a:lnTo>
                  <a:lnTo>
                    <a:pt x="1053" y="1156"/>
                  </a:lnTo>
                  <a:lnTo>
                    <a:pt x="1040" y="1160"/>
                  </a:lnTo>
                  <a:lnTo>
                    <a:pt x="1026" y="1162"/>
                  </a:lnTo>
                  <a:lnTo>
                    <a:pt x="1012" y="1162"/>
                  </a:lnTo>
                  <a:lnTo>
                    <a:pt x="998" y="1162"/>
                  </a:lnTo>
                  <a:lnTo>
                    <a:pt x="984" y="1162"/>
                  </a:lnTo>
                  <a:lnTo>
                    <a:pt x="969" y="1164"/>
                  </a:lnTo>
                  <a:lnTo>
                    <a:pt x="953" y="1169"/>
                  </a:lnTo>
                  <a:lnTo>
                    <a:pt x="936" y="1175"/>
                  </a:lnTo>
                  <a:lnTo>
                    <a:pt x="920" y="1180"/>
                  </a:lnTo>
                  <a:lnTo>
                    <a:pt x="903" y="1187"/>
                  </a:lnTo>
                  <a:lnTo>
                    <a:pt x="887" y="1193"/>
                  </a:lnTo>
                  <a:lnTo>
                    <a:pt x="872" y="1198"/>
                  </a:lnTo>
                  <a:lnTo>
                    <a:pt x="864" y="1200"/>
                  </a:lnTo>
                  <a:lnTo>
                    <a:pt x="852" y="1202"/>
                  </a:lnTo>
                  <a:lnTo>
                    <a:pt x="838" y="1204"/>
                  </a:lnTo>
                  <a:lnTo>
                    <a:pt x="823" y="1206"/>
                  </a:lnTo>
                  <a:lnTo>
                    <a:pt x="806" y="1207"/>
                  </a:lnTo>
                  <a:lnTo>
                    <a:pt x="788" y="1208"/>
                  </a:lnTo>
                  <a:lnTo>
                    <a:pt x="768" y="1208"/>
                  </a:lnTo>
                  <a:lnTo>
                    <a:pt x="748" y="1209"/>
                  </a:lnTo>
                  <a:lnTo>
                    <a:pt x="729" y="1209"/>
                  </a:lnTo>
                  <a:lnTo>
                    <a:pt x="709" y="1210"/>
                  </a:lnTo>
                  <a:lnTo>
                    <a:pt x="691" y="1210"/>
                  </a:lnTo>
                  <a:lnTo>
                    <a:pt x="672" y="1209"/>
                  </a:lnTo>
                  <a:lnTo>
                    <a:pt x="656" y="1209"/>
                  </a:lnTo>
                  <a:lnTo>
                    <a:pt x="641" y="1209"/>
                  </a:lnTo>
                  <a:lnTo>
                    <a:pt x="629" y="1208"/>
                  </a:lnTo>
                  <a:lnTo>
                    <a:pt x="618" y="1207"/>
                  </a:lnTo>
                  <a:lnTo>
                    <a:pt x="609" y="1205"/>
                  </a:lnTo>
                  <a:lnTo>
                    <a:pt x="600" y="1202"/>
                  </a:lnTo>
                  <a:lnTo>
                    <a:pt x="591" y="1199"/>
                  </a:lnTo>
                  <a:lnTo>
                    <a:pt x="583" y="1194"/>
                  </a:lnTo>
                  <a:lnTo>
                    <a:pt x="573" y="1190"/>
                  </a:lnTo>
                  <a:lnTo>
                    <a:pt x="565" y="1186"/>
                  </a:lnTo>
                  <a:lnTo>
                    <a:pt x="558" y="1184"/>
                  </a:lnTo>
                  <a:lnTo>
                    <a:pt x="550" y="1182"/>
                  </a:lnTo>
                  <a:lnTo>
                    <a:pt x="546" y="1182"/>
                  </a:lnTo>
                  <a:lnTo>
                    <a:pt x="541" y="1182"/>
                  </a:lnTo>
                  <a:lnTo>
                    <a:pt x="535" y="1182"/>
                  </a:lnTo>
                  <a:lnTo>
                    <a:pt x="528" y="1182"/>
                  </a:lnTo>
                  <a:lnTo>
                    <a:pt x="522" y="1182"/>
                  </a:lnTo>
                  <a:lnTo>
                    <a:pt x="513" y="1182"/>
                  </a:lnTo>
                  <a:lnTo>
                    <a:pt x="505" y="1180"/>
                  </a:lnTo>
                  <a:lnTo>
                    <a:pt x="496" y="1178"/>
                  </a:lnTo>
                  <a:lnTo>
                    <a:pt x="482" y="1175"/>
                  </a:lnTo>
                  <a:lnTo>
                    <a:pt x="470" y="1171"/>
                  </a:lnTo>
                  <a:lnTo>
                    <a:pt x="461" y="1169"/>
                  </a:lnTo>
                  <a:lnTo>
                    <a:pt x="451" y="1167"/>
                  </a:lnTo>
                  <a:lnTo>
                    <a:pt x="442" y="1164"/>
                  </a:lnTo>
                  <a:lnTo>
                    <a:pt x="433" y="1161"/>
                  </a:lnTo>
                  <a:lnTo>
                    <a:pt x="420" y="1155"/>
                  </a:lnTo>
                  <a:lnTo>
                    <a:pt x="406" y="1148"/>
                  </a:lnTo>
                  <a:lnTo>
                    <a:pt x="374" y="1131"/>
                  </a:lnTo>
                  <a:lnTo>
                    <a:pt x="343" y="1111"/>
                  </a:lnTo>
                  <a:lnTo>
                    <a:pt x="312" y="1089"/>
                  </a:lnTo>
                  <a:lnTo>
                    <a:pt x="282" y="1066"/>
                  </a:lnTo>
                  <a:lnTo>
                    <a:pt x="253" y="1042"/>
                  </a:lnTo>
                  <a:lnTo>
                    <a:pt x="226" y="1018"/>
                  </a:lnTo>
                  <a:lnTo>
                    <a:pt x="199" y="992"/>
                  </a:lnTo>
                  <a:lnTo>
                    <a:pt x="174" y="965"/>
                  </a:lnTo>
                  <a:lnTo>
                    <a:pt x="150" y="939"/>
                  </a:lnTo>
                  <a:lnTo>
                    <a:pt x="128" y="912"/>
                  </a:lnTo>
                  <a:lnTo>
                    <a:pt x="107" y="886"/>
                  </a:lnTo>
                  <a:lnTo>
                    <a:pt x="90" y="859"/>
                  </a:lnTo>
                  <a:lnTo>
                    <a:pt x="74" y="834"/>
                  </a:lnTo>
                  <a:lnTo>
                    <a:pt x="60" y="810"/>
                  </a:lnTo>
                  <a:lnTo>
                    <a:pt x="48" y="785"/>
                  </a:lnTo>
                  <a:lnTo>
                    <a:pt x="39" y="764"/>
                  </a:lnTo>
                  <a:lnTo>
                    <a:pt x="31" y="729"/>
                  </a:lnTo>
                  <a:lnTo>
                    <a:pt x="26" y="691"/>
                  </a:lnTo>
                  <a:lnTo>
                    <a:pt x="21" y="650"/>
                  </a:lnTo>
                  <a:lnTo>
                    <a:pt x="10" y="600"/>
                  </a:lnTo>
                  <a:lnTo>
                    <a:pt x="0" y="540"/>
                  </a:lnTo>
                  <a:lnTo>
                    <a:pt x="0" y="474"/>
                  </a:lnTo>
                  <a:lnTo>
                    <a:pt x="5" y="415"/>
                  </a:lnTo>
                  <a:lnTo>
                    <a:pt x="11" y="373"/>
                  </a:lnTo>
                  <a:lnTo>
                    <a:pt x="16" y="359"/>
                  </a:lnTo>
                  <a:lnTo>
                    <a:pt x="24" y="343"/>
                  </a:lnTo>
                  <a:lnTo>
                    <a:pt x="33" y="326"/>
                  </a:lnTo>
                  <a:lnTo>
                    <a:pt x="45" y="310"/>
                  </a:lnTo>
                  <a:lnTo>
                    <a:pt x="52" y="301"/>
                  </a:lnTo>
                  <a:lnTo>
                    <a:pt x="58" y="291"/>
                  </a:lnTo>
                  <a:lnTo>
                    <a:pt x="63" y="282"/>
                  </a:lnTo>
                  <a:lnTo>
                    <a:pt x="69" y="274"/>
                  </a:lnTo>
                  <a:lnTo>
                    <a:pt x="74" y="267"/>
                  </a:lnTo>
                  <a:lnTo>
                    <a:pt x="78" y="261"/>
                  </a:lnTo>
                  <a:lnTo>
                    <a:pt x="81" y="257"/>
                  </a:lnTo>
                  <a:lnTo>
                    <a:pt x="83" y="253"/>
                  </a:lnTo>
                  <a:lnTo>
                    <a:pt x="87" y="244"/>
                  </a:lnTo>
                  <a:lnTo>
                    <a:pt x="94" y="237"/>
                  </a:lnTo>
                  <a:lnTo>
                    <a:pt x="102" y="233"/>
                  </a:lnTo>
                  <a:lnTo>
                    <a:pt x="112" y="229"/>
                  </a:lnTo>
                  <a:lnTo>
                    <a:pt x="121" y="225"/>
                  </a:lnTo>
                  <a:lnTo>
                    <a:pt x="128" y="218"/>
                  </a:lnTo>
                  <a:lnTo>
                    <a:pt x="134" y="210"/>
                  </a:lnTo>
                  <a:lnTo>
                    <a:pt x="140" y="204"/>
                  </a:lnTo>
                  <a:lnTo>
                    <a:pt x="146" y="195"/>
                  </a:lnTo>
                  <a:lnTo>
                    <a:pt x="152" y="182"/>
                  </a:lnTo>
                  <a:lnTo>
                    <a:pt x="157" y="169"/>
                  </a:lnTo>
                  <a:lnTo>
                    <a:pt x="158" y="160"/>
                  </a:lnTo>
                  <a:lnTo>
                    <a:pt x="160" y="154"/>
                  </a:lnTo>
                  <a:lnTo>
                    <a:pt x="166" y="147"/>
                  </a:lnTo>
                  <a:lnTo>
                    <a:pt x="173" y="140"/>
                  </a:lnTo>
                  <a:lnTo>
                    <a:pt x="180" y="132"/>
                  </a:lnTo>
                  <a:lnTo>
                    <a:pt x="186" y="120"/>
                  </a:lnTo>
                  <a:lnTo>
                    <a:pt x="192" y="102"/>
                  </a:lnTo>
                  <a:lnTo>
                    <a:pt x="197" y="85"/>
                  </a:lnTo>
                  <a:lnTo>
                    <a:pt x="201" y="74"/>
                  </a:lnTo>
                  <a:lnTo>
                    <a:pt x="205" y="70"/>
                  </a:lnTo>
                  <a:lnTo>
                    <a:pt x="211" y="67"/>
                  </a:lnTo>
                  <a:lnTo>
                    <a:pt x="219" y="63"/>
                  </a:lnTo>
                  <a:lnTo>
                    <a:pt x="229" y="59"/>
                  </a:lnTo>
                  <a:lnTo>
                    <a:pt x="238" y="56"/>
                  </a:lnTo>
                  <a:lnTo>
                    <a:pt x="246" y="53"/>
                  </a:lnTo>
                  <a:lnTo>
                    <a:pt x="254" y="51"/>
                  </a:lnTo>
                  <a:lnTo>
                    <a:pt x="259" y="48"/>
                  </a:lnTo>
                  <a:lnTo>
                    <a:pt x="262" y="47"/>
                  </a:lnTo>
                  <a:lnTo>
                    <a:pt x="266" y="46"/>
                  </a:lnTo>
                  <a:lnTo>
                    <a:pt x="269" y="46"/>
                  </a:lnTo>
                  <a:lnTo>
                    <a:pt x="274" y="47"/>
                  </a:lnTo>
                  <a:lnTo>
                    <a:pt x="279" y="47"/>
                  </a:lnTo>
                  <a:lnTo>
                    <a:pt x="284" y="49"/>
                  </a:lnTo>
                  <a:lnTo>
                    <a:pt x="290" y="51"/>
                  </a:lnTo>
                  <a:lnTo>
                    <a:pt x="297" y="53"/>
                  </a:lnTo>
                  <a:lnTo>
                    <a:pt x="303" y="41"/>
                  </a:lnTo>
                  <a:lnTo>
                    <a:pt x="313" y="32"/>
                  </a:lnTo>
                  <a:lnTo>
                    <a:pt x="326" y="25"/>
                  </a:lnTo>
                  <a:lnTo>
                    <a:pt x="342" y="20"/>
                  </a:lnTo>
                  <a:lnTo>
                    <a:pt x="357" y="16"/>
                  </a:lnTo>
                  <a:lnTo>
                    <a:pt x="373" y="14"/>
                  </a:lnTo>
                  <a:lnTo>
                    <a:pt x="386" y="13"/>
                  </a:lnTo>
                  <a:lnTo>
                    <a:pt x="396" y="14"/>
                  </a:lnTo>
                  <a:lnTo>
                    <a:pt x="402" y="8"/>
                  </a:lnTo>
                  <a:lnTo>
                    <a:pt x="409" y="5"/>
                  </a:lnTo>
                  <a:lnTo>
                    <a:pt x="418" y="2"/>
                  </a:lnTo>
                  <a:lnTo>
                    <a:pt x="428" y="0"/>
                  </a:lnTo>
                  <a:lnTo>
                    <a:pt x="435" y="0"/>
                  </a:lnTo>
                  <a:lnTo>
                    <a:pt x="446" y="2"/>
                  </a:lnTo>
                  <a:lnTo>
                    <a:pt x="456" y="7"/>
                  </a:lnTo>
                  <a:lnTo>
                    <a:pt x="469" y="13"/>
                  </a:lnTo>
                  <a:lnTo>
                    <a:pt x="480" y="18"/>
                  </a:lnTo>
                  <a:lnTo>
                    <a:pt x="490" y="24"/>
                  </a:lnTo>
                  <a:lnTo>
                    <a:pt x="499" y="29"/>
                  </a:lnTo>
                  <a:lnTo>
                    <a:pt x="504" y="32"/>
                  </a:lnTo>
                  <a:lnTo>
                    <a:pt x="510" y="31"/>
                  </a:lnTo>
                  <a:lnTo>
                    <a:pt x="515" y="30"/>
                  </a:lnTo>
                  <a:lnTo>
                    <a:pt x="520" y="28"/>
                  </a:lnTo>
                  <a:lnTo>
                    <a:pt x="525" y="25"/>
                  </a:lnTo>
                  <a:lnTo>
                    <a:pt x="530" y="22"/>
                  </a:lnTo>
                  <a:lnTo>
                    <a:pt x="533" y="20"/>
                  </a:lnTo>
                  <a:lnTo>
                    <a:pt x="538" y="17"/>
                  </a:lnTo>
                  <a:lnTo>
                    <a:pt x="541" y="15"/>
                  </a:lnTo>
                  <a:lnTo>
                    <a:pt x="548" y="17"/>
                  </a:lnTo>
                  <a:lnTo>
                    <a:pt x="554" y="20"/>
                  </a:lnTo>
                  <a:lnTo>
                    <a:pt x="560" y="23"/>
                  </a:lnTo>
                  <a:lnTo>
                    <a:pt x="565" y="26"/>
                  </a:lnTo>
                  <a:lnTo>
                    <a:pt x="571" y="30"/>
                  </a:lnTo>
                  <a:lnTo>
                    <a:pt x="577" y="33"/>
                  </a:lnTo>
                  <a:lnTo>
                    <a:pt x="581" y="38"/>
                  </a:lnTo>
                  <a:lnTo>
                    <a:pt x="586" y="43"/>
                  </a:lnTo>
                  <a:lnTo>
                    <a:pt x="595" y="53"/>
                  </a:lnTo>
                  <a:lnTo>
                    <a:pt x="603" y="64"/>
                  </a:lnTo>
                  <a:lnTo>
                    <a:pt x="610" y="77"/>
                  </a:lnTo>
                  <a:lnTo>
                    <a:pt x="615" y="91"/>
                  </a:lnTo>
                  <a:lnTo>
                    <a:pt x="618" y="106"/>
                  </a:lnTo>
                  <a:lnTo>
                    <a:pt x="619" y="121"/>
                  </a:lnTo>
                  <a:lnTo>
                    <a:pt x="619" y="137"/>
                  </a:lnTo>
                  <a:lnTo>
                    <a:pt x="618" y="154"/>
                  </a:lnTo>
                  <a:lnTo>
                    <a:pt x="615" y="159"/>
                  </a:lnTo>
                  <a:lnTo>
                    <a:pt x="609" y="165"/>
                  </a:lnTo>
                  <a:lnTo>
                    <a:pt x="602" y="172"/>
                  </a:lnTo>
                  <a:lnTo>
                    <a:pt x="595" y="177"/>
                  </a:lnTo>
                  <a:lnTo>
                    <a:pt x="588" y="183"/>
                  </a:lnTo>
                  <a:lnTo>
                    <a:pt x="581" y="189"/>
                  </a:lnTo>
                  <a:lnTo>
                    <a:pt x="576" y="192"/>
                  </a:lnTo>
                  <a:lnTo>
                    <a:pt x="572" y="195"/>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44" name="Freeform 48"/>
            <p:cNvSpPr>
              <a:spLocks noChangeAspect="1"/>
            </p:cNvSpPr>
            <p:nvPr/>
          </p:nvSpPr>
          <p:spPr bwMode="auto">
            <a:xfrm>
              <a:off x="780" y="445"/>
              <a:ext cx="22" cy="28"/>
            </a:xfrm>
            <a:custGeom>
              <a:avLst/>
              <a:gdLst>
                <a:gd name="T0" fmla="*/ 6 w 44"/>
                <a:gd name="T1" fmla="*/ 57 h 57"/>
                <a:gd name="T2" fmla="*/ 7 w 44"/>
                <a:gd name="T3" fmla="*/ 53 h 57"/>
                <a:gd name="T4" fmla="*/ 9 w 44"/>
                <a:gd name="T5" fmla="*/ 49 h 57"/>
                <a:gd name="T6" fmla="*/ 13 w 44"/>
                <a:gd name="T7" fmla="*/ 43 h 57"/>
                <a:gd name="T8" fmla="*/ 17 w 44"/>
                <a:gd name="T9" fmla="*/ 36 h 57"/>
                <a:gd name="T10" fmla="*/ 22 w 44"/>
                <a:gd name="T11" fmla="*/ 29 h 57"/>
                <a:gd name="T12" fmla="*/ 28 w 44"/>
                <a:gd name="T13" fmla="*/ 23 h 57"/>
                <a:gd name="T14" fmla="*/ 34 w 44"/>
                <a:gd name="T15" fmla="*/ 16 h 57"/>
                <a:gd name="T16" fmla="*/ 39 w 44"/>
                <a:gd name="T17" fmla="*/ 11 h 57"/>
                <a:gd name="T18" fmla="*/ 44 w 44"/>
                <a:gd name="T19" fmla="*/ 5 h 57"/>
                <a:gd name="T20" fmla="*/ 37 w 44"/>
                <a:gd name="T21" fmla="*/ 0 h 57"/>
                <a:gd name="T22" fmla="*/ 32 w 44"/>
                <a:gd name="T23" fmla="*/ 6 h 57"/>
                <a:gd name="T24" fmla="*/ 28 w 44"/>
                <a:gd name="T25" fmla="*/ 12 h 57"/>
                <a:gd name="T26" fmla="*/ 23 w 44"/>
                <a:gd name="T27" fmla="*/ 19 h 57"/>
                <a:gd name="T28" fmla="*/ 17 w 44"/>
                <a:gd name="T29" fmla="*/ 24 h 57"/>
                <a:gd name="T30" fmla="*/ 10 w 44"/>
                <a:gd name="T31" fmla="*/ 31 h 57"/>
                <a:gd name="T32" fmla="*/ 6 w 44"/>
                <a:gd name="T33" fmla="*/ 38 h 57"/>
                <a:gd name="T34" fmla="*/ 2 w 44"/>
                <a:gd name="T35" fmla="*/ 46 h 57"/>
                <a:gd name="T36" fmla="*/ 0 w 44"/>
                <a:gd name="T37" fmla="*/ 53 h 57"/>
                <a:gd name="T38" fmla="*/ 1 w 44"/>
                <a:gd name="T39" fmla="*/ 50 h 57"/>
                <a:gd name="T40" fmla="*/ 0 w 44"/>
                <a:gd name="T41" fmla="*/ 53 h 57"/>
                <a:gd name="T42" fmla="*/ 1 w 44"/>
                <a:gd name="T43" fmla="*/ 56 h 57"/>
                <a:gd name="T44" fmla="*/ 3 w 44"/>
                <a:gd name="T45" fmla="*/ 57 h 57"/>
                <a:gd name="T46" fmla="*/ 6 w 44"/>
                <a:gd name="T47" fmla="*/ 56 h 57"/>
                <a:gd name="T48" fmla="*/ 7 w 44"/>
                <a:gd name="T49" fmla="*/ 53 h 57"/>
                <a:gd name="T50" fmla="*/ 6 w 44"/>
                <a:gd name="T5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57">
                  <a:moveTo>
                    <a:pt x="6" y="57"/>
                  </a:moveTo>
                  <a:lnTo>
                    <a:pt x="7" y="53"/>
                  </a:lnTo>
                  <a:lnTo>
                    <a:pt x="9" y="49"/>
                  </a:lnTo>
                  <a:lnTo>
                    <a:pt x="13" y="43"/>
                  </a:lnTo>
                  <a:lnTo>
                    <a:pt x="17" y="36"/>
                  </a:lnTo>
                  <a:lnTo>
                    <a:pt x="22" y="29"/>
                  </a:lnTo>
                  <a:lnTo>
                    <a:pt x="28" y="23"/>
                  </a:lnTo>
                  <a:lnTo>
                    <a:pt x="34" y="16"/>
                  </a:lnTo>
                  <a:lnTo>
                    <a:pt x="39" y="11"/>
                  </a:lnTo>
                  <a:lnTo>
                    <a:pt x="44" y="5"/>
                  </a:lnTo>
                  <a:lnTo>
                    <a:pt x="37" y="0"/>
                  </a:lnTo>
                  <a:lnTo>
                    <a:pt x="32" y="6"/>
                  </a:lnTo>
                  <a:lnTo>
                    <a:pt x="28" y="12"/>
                  </a:lnTo>
                  <a:lnTo>
                    <a:pt x="23" y="19"/>
                  </a:lnTo>
                  <a:lnTo>
                    <a:pt x="17" y="24"/>
                  </a:lnTo>
                  <a:lnTo>
                    <a:pt x="10" y="31"/>
                  </a:lnTo>
                  <a:lnTo>
                    <a:pt x="6" y="38"/>
                  </a:lnTo>
                  <a:lnTo>
                    <a:pt x="2" y="46"/>
                  </a:lnTo>
                  <a:lnTo>
                    <a:pt x="0" y="53"/>
                  </a:lnTo>
                  <a:lnTo>
                    <a:pt x="1" y="50"/>
                  </a:lnTo>
                  <a:lnTo>
                    <a:pt x="0" y="53"/>
                  </a:lnTo>
                  <a:lnTo>
                    <a:pt x="1" y="56"/>
                  </a:lnTo>
                  <a:lnTo>
                    <a:pt x="3" y="57"/>
                  </a:lnTo>
                  <a:lnTo>
                    <a:pt x="6" y="56"/>
                  </a:lnTo>
                  <a:lnTo>
                    <a:pt x="7" y="53"/>
                  </a:lnTo>
                  <a:lnTo>
                    <a:pt x="6"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45" name="Freeform 49"/>
            <p:cNvSpPr>
              <a:spLocks noChangeAspect="1"/>
            </p:cNvSpPr>
            <p:nvPr/>
          </p:nvSpPr>
          <p:spPr bwMode="auto">
            <a:xfrm>
              <a:off x="763" y="470"/>
              <a:ext cx="20" cy="17"/>
            </a:xfrm>
            <a:custGeom>
              <a:avLst/>
              <a:gdLst>
                <a:gd name="T0" fmla="*/ 2 w 41"/>
                <a:gd name="T1" fmla="*/ 34 h 34"/>
                <a:gd name="T2" fmla="*/ 3 w 41"/>
                <a:gd name="T3" fmla="*/ 34 h 34"/>
                <a:gd name="T4" fmla="*/ 6 w 41"/>
                <a:gd name="T5" fmla="*/ 33 h 34"/>
                <a:gd name="T6" fmla="*/ 12 w 41"/>
                <a:gd name="T7" fmla="*/ 30 h 34"/>
                <a:gd name="T8" fmla="*/ 16 w 41"/>
                <a:gd name="T9" fmla="*/ 27 h 34"/>
                <a:gd name="T10" fmla="*/ 21 w 41"/>
                <a:gd name="T11" fmla="*/ 24 h 34"/>
                <a:gd name="T12" fmla="*/ 26 w 41"/>
                <a:gd name="T13" fmla="*/ 19 h 34"/>
                <a:gd name="T14" fmla="*/ 30 w 41"/>
                <a:gd name="T15" fmla="*/ 16 h 34"/>
                <a:gd name="T16" fmla="*/ 35 w 41"/>
                <a:gd name="T17" fmla="*/ 10 h 34"/>
                <a:gd name="T18" fmla="*/ 41 w 41"/>
                <a:gd name="T19" fmla="*/ 7 h 34"/>
                <a:gd name="T20" fmla="*/ 36 w 41"/>
                <a:gd name="T21" fmla="*/ 0 h 34"/>
                <a:gd name="T22" fmla="*/ 30 w 41"/>
                <a:gd name="T23" fmla="*/ 6 h 34"/>
                <a:gd name="T24" fmla="*/ 26 w 41"/>
                <a:gd name="T25" fmla="*/ 9 h 34"/>
                <a:gd name="T26" fmla="*/ 21 w 41"/>
                <a:gd name="T27" fmla="*/ 13 h 34"/>
                <a:gd name="T28" fmla="*/ 16 w 41"/>
                <a:gd name="T29" fmla="*/ 17 h 34"/>
                <a:gd name="T30" fmla="*/ 12 w 41"/>
                <a:gd name="T31" fmla="*/ 21 h 34"/>
                <a:gd name="T32" fmla="*/ 7 w 41"/>
                <a:gd name="T33" fmla="*/ 23 h 34"/>
                <a:gd name="T34" fmla="*/ 4 w 41"/>
                <a:gd name="T35" fmla="*/ 26 h 34"/>
                <a:gd name="T36" fmla="*/ 0 w 41"/>
                <a:gd name="T37" fmla="*/ 27 h 34"/>
                <a:gd name="T38" fmla="*/ 2 w 41"/>
                <a:gd name="T39" fmla="*/ 27 h 34"/>
                <a:gd name="T40" fmla="*/ 2 w 41"/>
                <a:gd name="T4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4">
                  <a:moveTo>
                    <a:pt x="2" y="34"/>
                  </a:moveTo>
                  <a:lnTo>
                    <a:pt x="3" y="34"/>
                  </a:lnTo>
                  <a:lnTo>
                    <a:pt x="6" y="33"/>
                  </a:lnTo>
                  <a:lnTo>
                    <a:pt x="12" y="30"/>
                  </a:lnTo>
                  <a:lnTo>
                    <a:pt x="16" y="27"/>
                  </a:lnTo>
                  <a:lnTo>
                    <a:pt x="21" y="24"/>
                  </a:lnTo>
                  <a:lnTo>
                    <a:pt x="26" y="19"/>
                  </a:lnTo>
                  <a:lnTo>
                    <a:pt x="30" y="16"/>
                  </a:lnTo>
                  <a:lnTo>
                    <a:pt x="35" y="10"/>
                  </a:lnTo>
                  <a:lnTo>
                    <a:pt x="41" y="7"/>
                  </a:lnTo>
                  <a:lnTo>
                    <a:pt x="36" y="0"/>
                  </a:lnTo>
                  <a:lnTo>
                    <a:pt x="30" y="6"/>
                  </a:lnTo>
                  <a:lnTo>
                    <a:pt x="26" y="9"/>
                  </a:lnTo>
                  <a:lnTo>
                    <a:pt x="21" y="13"/>
                  </a:lnTo>
                  <a:lnTo>
                    <a:pt x="16" y="17"/>
                  </a:lnTo>
                  <a:lnTo>
                    <a:pt x="12" y="21"/>
                  </a:lnTo>
                  <a:lnTo>
                    <a:pt x="7" y="23"/>
                  </a:lnTo>
                  <a:lnTo>
                    <a:pt x="4" y="26"/>
                  </a:lnTo>
                  <a:lnTo>
                    <a:pt x="0" y="27"/>
                  </a:lnTo>
                  <a:lnTo>
                    <a:pt x="2" y="27"/>
                  </a:lnTo>
                  <a:lnTo>
                    <a:pt x="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46" name="Freeform 50"/>
            <p:cNvSpPr>
              <a:spLocks noChangeAspect="1"/>
            </p:cNvSpPr>
            <p:nvPr/>
          </p:nvSpPr>
          <p:spPr bwMode="auto">
            <a:xfrm>
              <a:off x="746" y="484"/>
              <a:ext cx="18" cy="11"/>
            </a:xfrm>
            <a:custGeom>
              <a:avLst/>
              <a:gdLst>
                <a:gd name="T0" fmla="*/ 9 w 36"/>
                <a:gd name="T1" fmla="*/ 22 h 22"/>
                <a:gd name="T2" fmla="*/ 9 w 36"/>
                <a:gd name="T3" fmla="*/ 22 h 22"/>
                <a:gd name="T4" fmla="*/ 10 w 36"/>
                <a:gd name="T5" fmla="*/ 19 h 22"/>
                <a:gd name="T6" fmla="*/ 17 w 36"/>
                <a:gd name="T7" fmla="*/ 14 h 22"/>
                <a:gd name="T8" fmla="*/ 27 w 36"/>
                <a:gd name="T9" fmla="*/ 10 h 22"/>
                <a:gd name="T10" fmla="*/ 36 w 36"/>
                <a:gd name="T11" fmla="*/ 7 h 22"/>
                <a:gd name="T12" fmla="*/ 36 w 36"/>
                <a:gd name="T13" fmla="*/ 0 h 22"/>
                <a:gd name="T14" fmla="*/ 25 w 36"/>
                <a:gd name="T15" fmla="*/ 3 h 22"/>
                <a:gd name="T16" fmla="*/ 15 w 36"/>
                <a:gd name="T17" fmla="*/ 7 h 22"/>
                <a:gd name="T18" fmla="*/ 6 w 36"/>
                <a:gd name="T19" fmla="*/ 14 h 22"/>
                <a:gd name="T20" fmla="*/ 0 w 36"/>
                <a:gd name="T21" fmla="*/ 22 h 22"/>
                <a:gd name="T22" fmla="*/ 0 w 36"/>
                <a:gd name="T23" fmla="*/ 22 h 22"/>
                <a:gd name="T24" fmla="*/ 9 w 36"/>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2">
                  <a:moveTo>
                    <a:pt x="9" y="22"/>
                  </a:moveTo>
                  <a:lnTo>
                    <a:pt x="9" y="22"/>
                  </a:lnTo>
                  <a:lnTo>
                    <a:pt x="10" y="19"/>
                  </a:lnTo>
                  <a:lnTo>
                    <a:pt x="17" y="14"/>
                  </a:lnTo>
                  <a:lnTo>
                    <a:pt x="27" y="10"/>
                  </a:lnTo>
                  <a:lnTo>
                    <a:pt x="36" y="7"/>
                  </a:lnTo>
                  <a:lnTo>
                    <a:pt x="36" y="0"/>
                  </a:lnTo>
                  <a:lnTo>
                    <a:pt x="25" y="3"/>
                  </a:lnTo>
                  <a:lnTo>
                    <a:pt x="15" y="7"/>
                  </a:lnTo>
                  <a:lnTo>
                    <a:pt x="6" y="14"/>
                  </a:lnTo>
                  <a:lnTo>
                    <a:pt x="0" y="22"/>
                  </a:lnTo>
                  <a:lnTo>
                    <a:pt x="0" y="22"/>
                  </a:lnTo>
                  <a:lnTo>
                    <a:pt x="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47" name="Freeform 51"/>
            <p:cNvSpPr>
              <a:spLocks noChangeAspect="1"/>
            </p:cNvSpPr>
            <p:nvPr/>
          </p:nvSpPr>
          <p:spPr bwMode="auto">
            <a:xfrm>
              <a:off x="746" y="495"/>
              <a:ext cx="5" cy="13"/>
            </a:xfrm>
            <a:custGeom>
              <a:avLst/>
              <a:gdLst>
                <a:gd name="T0" fmla="*/ 6 w 10"/>
                <a:gd name="T1" fmla="*/ 27 h 28"/>
                <a:gd name="T2" fmla="*/ 6 w 10"/>
                <a:gd name="T3" fmla="*/ 28 h 28"/>
                <a:gd name="T4" fmla="*/ 8 w 10"/>
                <a:gd name="T5" fmla="*/ 21 h 28"/>
                <a:gd name="T6" fmla="*/ 10 w 10"/>
                <a:gd name="T7" fmla="*/ 14 h 28"/>
                <a:gd name="T8" fmla="*/ 8 w 10"/>
                <a:gd name="T9" fmla="*/ 7 h 28"/>
                <a:gd name="T10" fmla="*/ 9 w 10"/>
                <a:gd name="T11" fmla="*/ 0 h 28"/>
                <a:gd name="T12" fmla="*/ 0 w 10"/>
                <a:gd name="T13" fmla="*/ 0 h 28"/>
                <a:gd name="T14" fmla="*/ 1 w 10"/>
                <a:gd name="T15" fmla="*/ 7 h 28"/>
                <a:gd name="T16" fmla="*/ 1 w 10"/>
                <a:gd name="T17" fmla="*/ 14 h 28"/>
                <a:gd name="T18" fmla="*/ 1 w 10"/>
                <a:gd name="T19" fmla="*/ 21 h 28"/>
                <a:gd name="T20" fmla="*/ 1 w 10"/>
                <a:gd name="T21" fmla="*/ 21 h 28"/>
                <a:gd name="T22" fmla="*/ 1 w 10"/>
                <a:gd name="T23" fmla="*/ 22 h 28"/>
                <a:gd name="T24" fmla="*/ 6 w 10"/>
                <a:gd name="T2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28">
                  <a:moveTo>
                    <a:pt x="6" y="27"/>
                  </a:moveTo>
                  <a:lnTo>
                    <a:pt x="6" y="28"/>
                  </a:lnTo>
                  <a:lnTo>
                    <a:pt x="8" y="21"/>
                  </a:lnTo>
                  <a:lnTo>
                    <a:pt x="10" y="14"/>
                  </a:lnTo>
                  <a:lnTo>
                    <a:pt x="8" y="7"/>
                  </a:lnTo>
                  <a:lnTo>
                    <a:pt x="9" y="0"/>
                  </a:lnTo>
                  <a:lnTo>
                    <a:pt x="0" y="0"/>
                  </a:lnTo>
                  <a:lnTo>
                    <a:pt x="1" y="7"/>
                  </a:lnTo>
                  <a:lnTo>
                    <a:pt x="1" y="14"/>
                  </a:lnTo>
                  <a:lnTo>
                    <a:pt x="1" y="21"/>
                  </a:lnTo>
                  <a:lnTo>
                    <a:pt x="1" y="21"/>
                  </a:lnTo>
                  <a:lnTo>
                    <a:pt x="1" y="22"/>
                  </a:lnTo>
                  <a:lnTo>
                    <a:pt x="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48" name="Freeform 52"/>
            <p:cNvSpPr>
              <a:spLocks noChangeAspect="1"/>
            </p:cNvSpPr>
            <p:nvPr/>
          </p:nvSpPr>
          <p:spPr bwMode="auto">
            <a:xfrm>
              <a:off x="732" y="506"/>
              <a:ext cx="17" cy="15"/>
            </a:xfrm>
            <a:custGeom>
              <a:avLst/>
              <a:gdLst>
                <a:gd name="T0" fmla="*/ 8 w 34"/>
                <a:gd name="T1" fmla="*/ 26 h 30"/>
                <a:gd name="T2" fmla="*/ 5 w 34"/>
                <a:gd name="T3" fmla="*/ 30 h 30"/>
                <a:gd name="T4" fmla="*/ 15 w 34"/>
                <a:gd name="T5" fmla="*/ 26 h 30"/>
                <a:gd name="T6" fmla="*/ 22 w 34"/>
                <a:gd name="T7" fmla="*/ 18 h 30"/>
                <a:gd name="T8" fmla="*/ 29 w 34"/>
                <a:gd name="T9" fmla="*/ 9 h 30"/>
                <a:gd name="T10" fmla="*/ 34 w 34"/>
                <a:gd name="T11" fmla="*/ 5 h 30"/>
                <a:gd name="T12" fmla="*/ 29 w 34"/>
                <a:gd name="T13" fmla="*/ 0 h 30"/>
                <a:gd name="T14" fmla="*/ 24 w 34"/>
                <a:gd name="T15" fmla="*/ 5 h 30"/>
                <a:gd name="T16" fmla="*/ 17 w 34"/>
                <a:gd name="T17" fmla="*/ 13 h 30"/>
                <a:gd name="T18" fmla="*/ 11 w 34"/>
                <a:gd name="T19" fmla="*/ 19 h 30"/>
                <a:gd name="T20" fmla="*/ 5 w 34"/>
                <a:gd name="T21" fmla="*/ 21 h 30"/>
                <a:gd name="T22" fmla="*/ 1 w 34"/>
                <a:gd name="T23" fmla="*/ 26 h 30"/>
                <a:gd name="T24" fmla="*/ 5 w 34"/>
                <a:gd name="T25" fmla="*/ 21 h 30"/>
                <a:gd name="T26" fmla="*/ 1 w 34"/>
                <a:gd name="T27" fmla="*/ 22 h 30"/>
                <a:gd name="T28" fmla="*/ 0 w 34"/>
                <a:gd name="T29" fmla="*/ 26 h 30"/>
                <a:gd name="T30" fmla="*/ 1 w 34"/>
                <a:gd name="T31" fmla="*/ 29 h 30"/>
                <a:gd name="T32" fmla="*/ 5 w 34"/>
                <a:gd name="T33" fmla="*/ 30 h 30"/>
                <a:gd name="T34" fmla="*/ 8 w 34"/>
                <a:gd name="T35"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0">
                  <a:moveTo>
                    <a:pt x="8" y="26"/>
                  </a:moveTo>
                  <a:lnTo>
                    <a:pt x="5" y="30"/>
                  </a:lnTo>
                  <a:lnTo>
                    <a:pt x="15" y="26"/>
                  </a:lnTo>
                  <a:lnTo>
                    <a:pt x="22" y="18"/>
                  </a:lnTo>
                  <a:lnTo>
                    <a:pt x="29" y="9"/>
                  </a:lnTo>
                  <a:lnTo>
                    <a:pt x="34" y="5"/>
                  </a:lnTo>
                  <a:lnTo>
                    <a:pt x="29" y="0"/>
                  </a:lnTo>
                  <a:lnTo>
                    <a:pt x="24" y="5"/>
                  </a:lnTo>
                  <a:lnTo>
                    <a:pt x="17" y="13"/>
                  </a:lnTo>
                  <a:lnTo>
                    <a:pt x="11" y="19"/>
                  </a:lnTo>
                  <a:lnTo>
                    <a:pt x="5" y="21"/>
                  </a:lnTo>
                  <a:lnTo>
                    <a:pt x="1" y="26"/>
                  </a:lnTo>
                  <a:lnTo>
                    <a:pt x="5" y="21"/>
                  </a:lnTo>
                  <a:lnTo>
                    <a:pt x="1" y="22"/>
                  </a:lnTo>
                  <a:lnTo>
                    <a:pt x="0" y="26"/>
                  </a:lnTo>
                  <a:lnTo>
                    <a:pt x="1" y="29"/>
                  </a:lnTo>
                  <a:lnTo>
                    <a:pt x="5" y="30"/>
                  </a:lnTo>
                  <a:lnTo>
                    <a:pt x="8"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49" name="Freeform 53"/>
            <p:cNvSpPr>
              <a:spLocks noChangeAspect="1"/>
            </p:cNvSpPr>
            <p:nvPr/>
          </p:nvSpPr>
          <p:spPr bwMode="auto">
            <a:xfrm>
              <a:off x="726" y="518"/>
              <a:ext cx="10" cy="14"/>
            </a:xfrm>
            <a:custGeom>
              <a:avLst/>
              <a:gdLst>
                <a:gd name="T0" fmla="*/ 6 w 20"/>
                <a:gd name="T1" fmla="*/ 23 h 27"/>
                <a:gd name="T2" fmla="*/ 4 w 20"/>
                <a:gd name="T3" fmla="*/ 27 h 27"/>
                <a:gd name="T4" fmla="*/ 12 w 20"/>
                <a:gd name="T5" fmla="*/ 21 h 27"/>
                <a:gd name="T6" fmla="*/ 16 w 20"/>
                <a:gd name="T7" fmla="*/ 13 h 27"/>
                <a:gd name="T8" fmla="*/ 19 w 20"/>
                <a:gd name="T9" fmla="*/ 6 h 27"/>
                <a:gd name="T10" fmla="*/ 20 w 20"/>
                <a:gd name="T11" fmla="*/ 0 h 27"/>
                <a:gd name="T12" fmla="*/ 13 w 20"/>
                <a:gd name="T13" fmla="*/ 0 h 27"/>
                <a:gd name="T14" fmla="*/ 12 w 20"/>
                <a:gd name="T15" fmla="*/ 4 h 27"/>
                <a:gd name="T16" fmla="*/ 9 w 20"/>
                <a:gd name="T17" fmla="*/ 11 h 27"/>
                <a:gd name="T18" fmla="*/ 5 w 20"/>
                <a:gd name="T19" fmla="*/ 17 h 27"/>
                <a:gd name="T20" fmla="*/ 2 w 20"/>
                <a:gd name="T21" fmla="*/ 20 h 27"/>
                <a:gd name="T22" fmla="*/ 0 w 20"/>
                <a:gd name="T23" fmla="*/ 25 h 27"/>
                <a:gd name="T24" fmla="*/ 2 w 20"/>
                <a:gd name="T25" fmla="*/ 20 h 27"/>
                <a:gd name="T26" fmla="*/ 0 w 20"/>
                <a:gd name="T27" fmla="*/ 21 h 27"/>
                <a:gd name="T28" fmla="*/ 0 w 20"/>
                <a:gd name="T29" fmla="*/ 25 h 27"/>
                <a:gd name="T30" fmla="*/ 1 w 20"/>
                <a:gd name="T31" fmla="*/ 27 h 27"/>
                <a:gd name="T32" fmla="*/ 4 w 20"/>
                <a:gd name="T33" fmla="*/ 27 h 27"/>
                <a:gd name="T34" fmla="*/ 6 w 20"/>
                <a:gd name="T35"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7">
                  <a:moveTo>
                    <a:pt x="6" y="23"/>
                  </a:moveTo>
                  <a:lnTo>
                    <a:pt x="4" y="27"/>
                  </a:lnTo>
                  <a:lnTo>
                    <a:pt x="12" y="21"/>
                  </a:lnTo>
                  <a:lnTo>
                    <a:pt x="16" y="13"/>
                  </a:lnTo>
                  <a:lnTo>
                    <a:pt x="19" y="6"/>
                  </a:lnTo>
                  <a:lnTo>
                    <a:pt x="20" y="0"/>
                  </a:lnTo>
                  <a:lnTo>
                    <a:pt x="13" y="0"/>
                  </a:lnTo>
                  <a:lnTo>
                    <a:pt x="12" y="4"/>
                  </a:lnTo>
                  <a:lnTo>
                    <a:pt x="9" y="11"/>
                  </a:lnTo>
                  <a:lnTo>
                    <a:pt x="5" y="17"/>
                  </a:lnTo>
                  <a:lnTo>
                    <a:pt x="2" y="20"/>
                  </a:lnTo>
                  <a:lnTo>
                    <a:pt x="0" y="25"/>
                  </a:lnTo>
                  <a:lnTo>
                    <a:pt x="2" y="20"/>
                  </a:lnTo>
                  <a:lnTo>
                    <a:pt x="0" y="21"/>
                  </a:lnTo>
                  <a:lnTo>
                    <a:pt x="0" y="25"/>
                  </a:lnTo>
                  <a:lnTo>
                    <a:pt x="1" y="27"/>
                  </a:lnTo>
                  <a:lnTo>
                    <a:pt x="4" y="27"/>
                  </a:lnTo>
                  <a:lnTo>
                    <a:pt x="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50" name="Freeform 54"/>
            <p:cNvSpPr>
              <a:spLocks noChangeAspect="1"/>
            </p:cNvSpPr>
            <p:nvPr/>
          </p:nvSpPr>
          <p:spPr bwMode="auto">
            <a:xfrm>
              <a:off x="726" y="530"/>
              <a:ext cx="76" cy="49"/>
            </a:xfrm>
            <a:custGeom>
              <a:avLst/>
              <a:gdLst>
                <a:gd name="T0" fmla="*/ 152 w 152"/>
                <a:gd name="T1" fmla="*/ 91 h 98"/>
                <a:gd name="T2" fmla="*/ 152 w 152"/>
                <a:gd name="T3" fmla="*/ 91 h 98"/>
                <a:gd name="T4" fmla="*/ 132 w 152"/>
                <a:gd name="T5" fmla="*/ 81 h 98"/>
                <a:gd name="T6" fmla="*/ 109 w 152"/>
                <a:gd name="T7" fmla="*/ 71 h 98"/>
                <a:gd name="T8" fmla="*/ 87 w 152"/>
                <a:gd name="T9" fmla="*/ 60 h 98"/>
                <a:gd name="T10" fmla="*/ 64 w 152"/>
                <a:gd name="T11" fmla="*/ 48 h 98"/>
                <a:gd name="T12" fmla="*/ 44 w 152"/>
                <a:gd name="T13" fmla="*/ 36 h 98"/>
                <a:gd name="T14" fmla="*/ 27 w 152"/>
                <a:gd name="T15" fmla="*/ 24 h 98"/>
                <a:gd name="T16" fmla="*/ 14 w 152"/>
                <a:gd name="T17" fmla="*/ 12 h 98"/>
                <a:gd name="T18" fmla="*/ 6 w 152"/>
                <a:gd name="T19" fmla="*/ 0 h 98"/>
                <a:gd name="T20" fmla="*/ 0 w 152"/>
                <a:gd name="T21" fmla="*/ 2 h 98"/>
                <a:gd name="T22" fmla="*/ 8 w 152"/>
                <a:gd name="T23" fmla="*/ 17 h 98"/>
                <a:gd name="T24" fmla="*/ 23 w 152"/>
                <a:gd name="T25" fmla="*/ 31 h 98"/>
                <a:gd name="T26" fmla="*/ 40 w 152"/>
                <a:gd name="T27" fmla="*/ 43 h 98"/>
                <a:gd name="T28" fmla="*/ 62 w 152"/>
                <a:gd name="T29" fmla="*/ 55 h 98"/>
                <a:gd name="T30" fmla="*/ 85 w 152"/>
                <a:gd name="T31" fmla="*/ 66 h 98"/>
                <a:gd name="T32" fmla="*/ 107 w 152"/>
                <a:gd name="T33" fmla="*/ 78 h 98"/>
                <a:gd name="T34" fmla="*/ 130 w 152"/>
                <a:gd name="T35" fmla="*/ 88 h 98"/>
                <a:gd name="T36" fmla="*/ 149 w 152"/>
                <a:gd name="T37" fmla="*/ 98 h 98"/>
                <a:gd name="T38" fmla="*/ 149 w 152"/>
                <a:gd name="T39" fmla="*/ 98 h 98"/>
                <a:gd name="T40" fmla="*/ 152 w 152"/>
                <a:gd name="T41" fmla="*/ 9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98">
                  <a:moveTo>
                    <a:pt x="152" y="91"/>
                  </a:moveTo>
                  <a:lnTo>
                    <a:pt x="152" y="91"/>
                  </a:lnTo>
                  <a:lnTo>
                    <a:pt x="132" y="81"/>
                  </a:lnTo>
                  <a:lnTo>
                    <a:pt x="109" y="71"/>
                  </a:lnTo>
                  <a:lnTo>
                    <a:pt x="87" y="60"/>
                  </a:lnTo>
                  <a:lnTo>
                    <a:pt x="64" y="48"/>
                  </a:lnTo>
                  <a:lnTo>
                    <a:pt x="44" y="36"/>
                  </a:lnTo>
                  <a:lnTo>
                    <a:pt x="27" y="24"/>
                  </a:lnTo>
                  <a:lnTo>
                    <a:pt x="14" y="12"/>
                  </a:lnTo>
                  <a:lnTo>
                    <a:pt x="6" y="0"/>
                  </a:lnTo>
                  <a:lnTo>
                    <a:pt x="0" y="2"/>
                  </a:lnTo>
                  <a:lnTo>
                    <a:pt x="8" y="17"/>
                  </a:lnTo>
                  <a:lnTo>
                    <a:pt x="23" y="31"/>
                  </a:lnTo>
                  <a:lnTo>
                    <a:pt x="40" y="43"/>
                  </a:lnTo>
                  <a:lnTo>
                    <a:pt x="62" y="55"/>
                  </a:lnTo>
                  <a:lnTo>
                    <a:pt x="85" y="66"/>
                  </a:lnTo>
                  <a:lnTo>
                    <a:pt x="107" y="78"/>
                  </a:lnTo>
                  <a:lnTo>
                    <a:pt x="130" y="88"/>
                  </a:lnTo>
                  <a:lnTo>
                    <a:pt x="149" y="98"/>
                  </a:lnTo>
                  <a:lnTo>
                    <a:pt x="149" y="98"/>
                  </a:lnTo>
                  <a:lnTo>
                    <a:pt x="152"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51" name="Freeform 55"/>
            <p:cNvSpPr>
              <a:spLocks noChangeAspect="1"/>
            </p:cNvSpPr>
            <p:nvPr/>
          </p:nvSpPr>
          <p:spPr bwMode="auto">
            <a:xfrm>
              <a:off x="801" y="575"/>
              <a:ext cx="115" cy="95"/>
            </a:xfrm>
            <a:custGeom>
              <a:avLst/>
              <a:gdLst>
                <a:gd name="T0" fmla="*/ 232 w 232"/>
                <a:gd name="T1" fmla="*/ 183 h 190"/>
                <a:gd name="T2" fmla="*/ 232 w 232"/>
                <a:gd name="T3" fmla="*/ 183 h 190"/>
                <a:gd name="T4" fmla="*/ 221 w 232"/>
                <a:gd name="T5" fmla="*/ 178 h 190"/>
                <a:gd name="T6" fmla="*/ 211 w 232"/>
                <a:gd name="T7" fmla="*/ 171 h 190"/>
                <a:gd name="T8" fmla="*/ 198 w 232"/>
                <a:gd name="T9" fmla="*/ 162 h 190"/>
                <a:gd name="T10" fmla="*/ 184 w 232"/>
                <a:gd name="T11" fmla="*/ 150 h 190"/>
                <a:gd name="T12" fmla="*/ 168 w 232"/>
                <a:gd name="T13" fmla="*/ 138 h 190"/>
                <a:gd name="T14" fmla="*/ 152 w 232"/>
                <a:gd name="T15" fmla="*/ 125 h 190"/>
                <a:gd name="T16" fmla="*/ 136 w 232"/>
                <a:gd name="T17" fmla="*/ 110 h 190"/>
                <a:gd name="T18" fmla="*/ 119 w 232"/>
                <a:gd name="T19" fmla="*/ 95 h 190"/>
                <a:gd name="T20" fmla="*/ 103 w 232"/>
                <a:gd name="T21" fmla="*/ 80 h 190"/>
                <a:gd name="T22" fmla="*/ 85 w 232"/>
                <a:gd name="T23" fmla="*/ 65 h 190"/>
                <a:gd name="T24" fmla="*/ 69 w 232"/>
                <a:gd name="T25" fmla="*/ 50 h 190"/>
                <a:gd name="T26" fmla="*/ 53 w 232"/>
                <a:gd name="T27" fmla="*/ 35 h 190"/>
                <a:gd name="T28" fmla="*/ 39 w 232"/>
                <a:gd name="T29" fmla="*/ 24 h 190"/>
                <a:gd name="T30" fmla="*/ 26 w 232"/>
                <a:gd name="T31" fmla="*/ 13 h 190"/>
                <a:gd name="T32" fmla="*/ 14 w 232"/>
                <a:gd name="T33" fmla="*/ 5 h 190"/>
                <a:gd name="T34" fmla="*/ 3 w 232"/>
                <a:gd name="T35" fmla="*/ 0 h 190"/>
                <a:gd name="T36" fmla="*/ 0 w 232"/>
                <a:gd name="T37" fmla="*/ 7 h 190"/>
                <a:gd name="T38" fmla="*/ 9 w 232"/>
                <a:gd name="T39" fmla="*/ 12 h 190"/>
                <a:gd name="T40" fmla="*/ 21 w 232"/>
                <a:gd name="T41" fmla="*/ 20 h 190"/>
                <a:gd name="T42" fmla="*/ 35 w 232"/>
                <a:gd name="T43" fmla="*/ 31 h 190"/>
                <a:gd name="T44" fmla="*/ 49 w 232"/>
                <a:gd name="T45" fmla="*/ 42 h 190"/>
                <a:gd name="T46" fmla="*/ 65 w 232"/>
                <a:gd name="T47" fmla="*/ 55 h 190"/>
                <a:gd name="T48" fmla="*/ 81 w 232"/>
                <a:gd name="T49" fmla="*/ 70 h 190"/>
                <a:gd name="T50" fmla="*/ 98 w 232"/>
                <a:gd name="T51" fmla="*/ 85 h 190"/>
                <a:gd name="T52" fmla="*/ 114 w 232"/>
                <a:gd name="T53" fmla="*/ 100 h 190"/>
                <a:gd name="T54" fmla="*/ 131 w 232"/>
                <a:gd name="T55" fmla="*/ 115 h 190"/>
                <a:gd name="T56" fmla="*/ 148 w 232"/>
                <a:gd name="T57" fmla="*/ 130 h 190"/>
                <a:gd name="T58" fmla="*/ 164 w 232"/>
                <a:gd name="T59" fmla="*/ 145 h 190"/>
                <a:gd name="T60" fmla="*/ 180 w 232"/>
                <a:gd name="T61" fmla="*/ 157 h 190"/>
                <a:gd name="T62" fmla="*/ 194 w 232"/>
                <a:gd name="T63" fmla="*/ 169 h 190"/>
                <a:gd name="T64" fmla="*/ 206 w 232"/>
                <a:gd name="T65" fmla="*/ 178 h 190"/>
                <a:gd name="T66" fmla="*/ 219 w 232"/>
                <a:gd name="T67" fmla="*/ 185 h 190"/>
                <a:gd name="T68" fmla="*/ 229 w 232"/>
                <a:gd name="T69" fmla="*/ 190 h 190"/>
                <a:gd name="T70" fmla="*/ 229 w 232"/>
                <a:gd name="T71" fmla="*/ 190 h 190"/>
                <a:gd name="T72" fmla="*/ 232 w 232"/>
                <a:gd name="T73" fmla="*/ 18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2" h="190">
                  <a:moveTo>
                    <a:pt x="232" y="183"/>
                  </a:moveTo>
                  <a:lnTo>
                    <a:pt x="232" y="183"/>
                  </a:lnTo>
                  <a:lnTo>
                    <a:pt x="221" y="178"/>
                  </a:lnTo>
                  <a:lnTo>
                    <a:pt x="211" y="171"/>
                  </a:lnTo>
                  <a:lnTo>
                    <a:pt x="198" y="162"/>
                  </a:lnTo>
                  <a:lnTo>
                    <a:pt x="184" y="150"/>
                  </a:lnTo>
                  <a:lnTo>
                    <a:pt x="168" y="138"/>
                  </a:lnTo>
                  <a:lnTo>
                    <a:pt x="152" y="125"/>
                  </a:lnTo>
                  <a:lnTo>
                    <a:pt x="136" y="110"/>
                  </a:lnTo>
                  <a:lnTo>
                    <a:pt x="119" y="95"/>
                  </a:lnTo>
                  <a:lnTo>
                    <a:pt x="103" y="80"/>
                  </a:lnTo>
                  <a:lnTo>
                    <a:pt x="85" y="65"/>
                  </a:lnTo>
                  <a:lnTo>
                    <a:pt x="69" y="50"/>
                  </a:lnTo>
                  <a:lnTo>
                    <a:pt x="53" y="35"/>
                  </a:lnTo>
                  <a:lnTo>
                    <a:pt x="39" y="24"/>
                  </a:lnTo>
                  <a:lnTo>
                    <a:pt x="26" y="13"/>
                  </a:lnTo>
                  <a:lnTo>
                    <a:pt x="14" y="5"/>
                  </a:lnTo>
                  <a:lnTo>
                    <a:pt x="3" y="0"/>
                  </a:lnTo>
                  <a:lnTo>
                    <a:pt x="0" y="7"/>
                  </a:lnTo>
                  <a:lnTo>
                    <a:pt x="9" y="12"/>
                  </a:lnTo>
                  <a:lnTo>
                    <a:pt x="21" y="20"/>
                  </a:lnTo>
                  <a:lnTo>
                    <a:pt x="35" y="31"/>
                  </a:lnTo>
                  <a:lnTo>
                    <a:pt x="49" y="42"/>
                  </a:lnTo>
                  <a:lnTo>
                    <a:pt x="65" y="55"/>
                  </a:lnTo>
                  <a:lnTo>
                    <a:pt x="81" y="70"/>
                  </a:lnTo>
                  <a:lnTo>
                    <a:pt x="98" y="85"/>
                  </a:lnTo>
                  <a:lnTo>
                    <a:pt x="114" y="100"/>
                  </a:lnTo>
                  <a:lnTo>
                    <a:pt x="131" y="115"/>
                  </a:lnTo>
                  <a:lnTo>
                    <a:pt x="148" y="130"/>
                  </a:lnTo>
                  <a:lnTo>
                    <a:pt x="164" y="145"/>
                  </a:lnTo>
                  <a:lnTo>
                    <a:pt x="180" y="157"/>
                  </a:lnTo>
                  <a:lnTo>
                    <a:pt x="194" y="169"/>
                  </a:lnTo>
                  <a:lnTo>
                    <a:pt x="206" y="178"/>
                  </a:lnTo>
                  <a:lnTo>
                    <a:pt x="219" y="185"/>
                  </a:lnTo>
                  <a:lnTo>
                    <a:pt x="229" y="190"/>
                  </a:lnTo>
                  <a:lnTo>
                    <a:pt x="229" y="190"/>
                  </a:lnTo>
                  <a:lnTo>
                    <a:pt x="232" y="1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52" name="Freeform 56"/>
            <p:cNvSpPr>
              <a:spLocks noChangeAspect="1"/>
            </p:cNvSpPr>
            <p:nvPr/>
          </p:nvSpPr>
          <p:spPr bwMode="auto">
            <a:xfrm>
              <a:off x="915" y="667"/>
              <a:ext cx="47" cy="41"/>
            </a:xfrm>
            <a:custGeom>
              <a:avLst/>
              <a:gdLst>
                <a:gd name="T0" fmla="*/ 94 w 94"/>
                <a:gd name="T1" fmla="*/ 79 h 81"/>
                <a:gd name="T2" fmla="*/ 94 w 94"/>
                <a:gd name="T3" fmla="*/ 79 h 81"/>
                <a:gd name="T4" fmla="*/ 90 w 94"/>
                <a:gd name="T5" fmla="*/ 71 h 81"/>
                <a:gd name="T6" fmla="*/ 84 w 94"/>
                <a:gd name="T7" fmla="*/ 61 h 81"/>
                <a:gd name="T8" fmla="*/ 75 w 94"/>
                <a:gd name="T9" fmla="*/ 49 h 81"/>
                <a:gd name="T10" fmla="*/ 64 w 94"/>
                <a:gd name="T11" fmla="*/ 38 h 81"/>
                <a:gd name="T12" fmla="*/ 51 w 94"/>
                <a:gd name="T13" fmla="*/ 26 h 81"/>
                <a:gd name="T14" fmla="*/ 37 w 94"/>
                <a:gd name="T15" fmla="*/ 16 h 81"/>
                <a:gd name="T16" fmla="*/ 20 w 94"/>
                <a:gd name="T17" fmla="*/ 7 h 81"/>
                <a:gd name="T18" fmla="*/ 3 w 94"/>
                <a:gd name="T19" fmla="*/ 0 h 81"/>
                <a:gd name="T20" fmla="*/ 0 w 94"/>
                <a:gd name="T21" fmla="*/ 7 h 81"/>
                <a:gd name="T22" fmla="*/ 18 w 94"/>
                <a:gd name="T23" fmla="*/ 14 h 81"/>
                <a:gd name="T24" fmla="*/ 33 w 94"/>
                <a:gd name="T25" fmla="*/ 23 h 81"/>
                <a:gd name="T26" fmla="*/ 46 w 94"/>
                <a:gd name="T27" fmla="*/ 33 h 81"/>
                <a:gd name="T28" fmla="*/ 59 w 94"/>
                <a:gd name="T29" fmla="*/ 42 h 81"/>
                <a:gd name="T30" fmla="*/ 68 w 94"/>
                <a:gd name="T31" fmla="*/ 54 h 81"/>
                <a:gd name="T32" fmla="*/ 77 w 94"/>
                <a:gd name="T33" fmla="*/ 65 h 81"/>
                <a:gd name="T34" fmla="*/ 83 w 94"/>
                <a:gd name="T35" fmla="*/ 73 h 81"/>
                <a:gd name="T36" fmla="*/ 87 w 94"/>
                <a:gd name="T37" fmla="*/ 81 h 81"/>
                <a:gd name="T38" fmla="*/ 87 w 94"/>
                <a:gd name="T39" fmla="*/ 81 h 81"/>
                <a:gd name="T40" fmla="*/ 94 w 94"/>
                <a:gd name="T41" fmla="*/ 7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81">
                  <a:moveTo>
                    <a:pt x="94" y="79"/>
                  </a:moveTo>
                  <a:lnTo>
                    <a:pt x="94" y="79"/>
                  </a:lnTo>
                  <a:lnTo>
                    <a:pt x="90" y="71"/>
                  </a:lnTo>
                  <a:lnTo>
                    <a:pt x="84" y="61"/>
                  </a:lnTo>
                  <a:lnTo>
                    <a:pt x="75" y="49"/>
                  </a:lnTo>
                  <a:lnTo>
                    <a:pt x="64" y="38"/>
                  </a:lnTo>
                  <a:lnTo>
                    <a:pt x="51" y="26"/>
                  </a:lnTo>
                  <a:lnTo>
                    <a:pt x="37" y="16"/>
                  </a:lnTo>
                  <a:lnTo>
                    <a:pt x="20" y="7"/>
                  </a:lnTo>
                  <a:lnTo>
                    <a:pt x="3" y="0"/>
                  </a:lnTo>
                  <a:lnTo>
                    <a:pt x="0" y="7"/>
                  </a:lnTo>
                  <a:lnTo>
                    <a:pt x="18" y="14"/>
                  </a:lnTo>
                  <a:lnTo>
                    <a:pt x="33" y="23"/>
                  </a:lnTo>
                  <a:lnTo>
                    <a:pt x="46" y="33"/>
                  </a:lnTo>
                  <a:lnTo>
                    <a:pt x="59" y="42"/>
                  </a:lnTo>
                  <a:lnTo>
                    <a:pt x="68" y="54"/>
                  </a:lnTo>
                  <a:lnTo>
                    <a:pt x="77" y="65"/>
                  </a:lnTo>
                  <a:lnTo>
                    <a:pt x="83" y="73"/>
                  </a:lnTo>
                  <a:lnTo>
                    <a:pt x="87" y="81"/>
                  </a:lnTo>
                  <a:lnTo>
                    <a:pt x="87" y="81"/>
                  </a:lnTo>
                  <a:lnTo>
                    <a:pt x="94"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53" name="Freeform 57"/>
            <p:cNvSpPr>
              <a:spLocks noChangeAspect="1"/>
            </p:cNvSpPr>
            <p:nvPr/>
          </p:nvSpPr>
          <p:spPr bwMode="auto">
            <a:xfrm>
              <a:off x="958" y="707"/>
              <a:ext cx="53" cy="53"/>
            </a:xfrm>
            <a:custGeom>
              <a:avLst/>
              <a:gdLst>
                <a:gd name="T0" fmla="*/ 99 w 104"/>
                <a:gd name="T1" fmla="*/ 99 h 106"/>
                <a:gd name="T2" fmla="*/ 102 w 104"/>
                <a:gd name="T3" fmla="*/ 99 h 106"/>
                <a:gd name="T4" fmla="*/ 87 w 104"/>
                <a:gd name="T5" fmla="*/ 88 h 106"/>
                <a:gd name="T6" fmla="*/ 72 w 104"/>
                <a:gd name="T7" fmla="*/ 76 h 106"/>
                <a:gd name="T8" fmla="*/ 56 w 104"/>
                <a:gd name="T9" fmla="*/ 61 h 106"/>
                <a:gd name="T10" fmla="*/ 42 w 104"/>
                <a:gd name="T11" fmla="*/ 46 h 106"/>
                <a:gd name="T12" fmla="*/ 28 w 104"/>
                <a:gd name="T13" fmla="*/ 32 h 106"/>
                <a:gd name="T14" fmla="*/ 19 w 104"/>
                <a:gd name="T15" fmla="*/ 20 h 106"/>
                <a:gd name="T16" fmla="*/ 11 w 104"/>
                <a:gd name="T17" fmla="*/ 8 h 106"/>
                <a:gd name="T18" fmla="*/ 7 w 104"/>
                <a:gd name="T19" fmla="*/ 0 h 106"/>
                <a:gd name="T20" fmla="*/ 0 w 104"/>
                <a:gd name="T21" fmla="*/ 2 h 106"/>
                <a:gd name="T22" fmla="*/ 4 w 104"/>
                <a:gd name="T23" fmla="*/ 13 h 106"/>
                <a:gd name="T24" fmla="*/ 12 w 104"/>
                <a:gd name="T25" fmla="*/ 24 h 106"/>
                <a:gd name="T26" fmla="*/ 24 w 104"/>
                <a:gd name="T27" fmla="*/ 37 h 106"/>
                <a:gd name="T28" fmla="*/ 38 w 104"/>
                <a:gd name="T29" fmla="*/ 51 h 106"/>
                <a:gd name="T30" fmla="*/ 52 w 104"/>
                <a:gd name="T31" fmla="*/ 66 h 106"/>
                <a:gd name="T32" fmla="*/ 68 w 104"/>
                <a:gd name="T33" fmla="*/ 81 h 106"/>
                <a:gd name="T34" fmla="*/ 83 w 104"/>
                <a:gd name="T35" fmla="*/ 95 h 106"/>
                <a:gd name="T36" fmla="*/ 98 w 104"/>
                <a:gd name="T37" fmla="*/ 106 h 106"/>
                <a:gd name="T38" fmla="*/ 101 w 104"/>
                <a:gd name="T39" fmla="*/ 106 h 106"/>
                <a:gd name="T40" fmla="*/ 98 w 104"/>
                <a:gd name="T41" fmla="*/ 106 h 106"/>
                <a:gd name="T42" fmla="*/ 101 w 104"/>
                <a:gd name="T43" fmla="*/ 106 h 106"/>
                <a:gd name="T44" fmla="*/ 103 w 104"/>
                <a:gd name="T45" fmla="*/ 104 h 106"/>
                <a:gd name="T46" fmla="*/ 104 w 104"/>
                <a:gd name="T47" fmla="*/ 102 h 106"/>
                <a:gd name="T48" fmla="*/ 102 w 104"/>
                <a:gd name="T49" fmla="*/ 99 h 106"/>
                <a:gd name="T50" fmla="*/ 99 w 104"/>
                <a:gd name="T51" fmla="*/ 9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4" h="106">
                  <a:moveTo>
                    <a:pt x="99" y="99"/>
                  </a:moveTo>
                  <a:lnTo>
                    <a:pt x="102" y="99"/>
                  </a:lnTo>
                  <a:lnTo>
                    <a:pt x="87" y="88"/>
                  </a:lnTo>
                  <a:lnTo>
                    <a:pt x="72" y="76"/>
                  </a:lnTo>
                  <a:lnTo>
                    <a:pt x="56" y="61"/>
                  </a:lnTo>
                  <a:lnTo>
                    <a:pt x="42" y="46"/>
                  </a:lnTo>
                  <a:lnTo>
                    <a:pt x="28" y="32"/>
                  </a:lnTo>
                  <a:lnTo>
                    <a:pt x="19" y="20"/>
                  </a:lnTo>
                  <a:lnTo>
                    <a:pt x="11" y="8"/>
                  </a:lnTo>
                  <a:lnTo>
                    <a:pt x="7" y="0"/>
                  </a:lnTo>
                  <a:lnTo>
                    <a:pt x="0" y="2"/>
                  </a:lnTo>
                  <a:lnTo>
                    <a:pt x="4" y="13"/>
                  </a:lnTo>
                  <a:lnTo>
                    <a:pt x="12" y="24"/>
                  </a:lnTo>
                  <a:lnTo>
                    <a:pt x="24" y="37"/>
                  </a:lnTo>
                  <a:lnTo>
                    <a:pt x="38" y="51"/>
                  </a:lnTo>
                  <a:lnTo>
                    <a:pt x="52" y="66"/>
                  </a:lnTo>
                  <a:lnTo>
                    <a:pt x="68" y="81"/>
                  </a:lnTo>
                  <a:lnTo>
                    <a:pt x="83" y="95"/>
                  </a:lnTo>
                  <a:lnTo>
                    <a:pt x="98" y="106"/>
                  </a:lnTo>
                  <a:lnTo>
                    <a:pt x="101" y="106"/>
                  </a:lnTo>
                  <a:lnTo>
                    <a:pt x="98" y="106"/>
                  </a:lnTo>
                  <a:lnTo>
                    <a:pt x="101" y="106"/>
                  </a:lnTo>
                  <a:lnTo>
                    <a:pt x="103" y="104"/>
                  </a:lnTo>
                  <a:lnTo>
                    <a:pt x="104" y="102"/>
                  </a:lnTo>
                  <a:lnTo>
                    <a:pt x="102" y="99"/>
                  </a:lnTo>
                  <a:lnTo>
                    <a:pt x="99"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54" name="Freeform 58"/>
            <p:cNvSpPr>
              <a:spLocks noChangeAspect="1"/>
            </p:cNvSpPr>
            <p:nvPr/>
          </p:nvSpPr>
          <p:spPr bwMode="auto">
            <a:xfrm>
              <a:off x="1008" y="751"/>
              <a:ext cx="28" cy="9"/>
            </a:xfrm>
            <a:custGeom>
              <a:avLst/>
              <a:gdLst>
                <a:gd name="T0" fmla="*/ 53 w 56"/>
                <a:gd name="T1" fmla="*/ 0 h 17"/>
                <a:gd name="T2" fmla="*/ 53 w 56"/>
                <a:gd name="T3" fmla="*/ 0 h 17"/>
                <a:gd name="T4" fmla="*/ 45 w 56"/>
                <a:gd name="T5" fmla="*/ 1 h 17"/>
                <a:gd name="T6" fmla="*/ 38 w 56"/>
                <a:gd name="T7" fmla="*/ 2 h 17"/>
                <a:gd name="T8" fmla="*/ 30 w 56"/>
                <a:gd name="T9" fmla="*/ 3 h 17"/>
                <a:gd name="T10" fmla="*/ 23 w 56"/>
                <a:gd name="T11" fmla="*/ 4 h 17"/>
                <a:gd name="T12" fmla="*/ 16 w 56"/>
                <a:gd name="T13" fmla="*/ 6 h 17"/>
                <a:gd name="T14" fmla="*/ 9 w 56"/>
                <a:gd name="T15" fmla="*/ 7 h 17"/>
                <a:gd name="T16" fmla="*/ 4 w 56"/>
                <a:gd name="T17" fmla="*/ 9 h 17"/>
                <a:gd name="T18" fmla="*/ 0 w 56"/>
                <a:gd name="T19" fmla="*/ 10 h 17"/>
                <a:gd name="T20" fmla="*/ 2 w 56"/>
                <a:gd name="T21" fmla="*/ 17 h 17"/>
                <a:gd name="T22" fmla="*/ 7 w 56"/>
                <a:gd name="T23" fmla="*/ 16 h 17"/>
                <a:gd name="T24" fmla="*/ 11 w 56"/>
                <a:gd name="T25" fmla="*/ 14 h 17"/>
                <a:gd name="T26" fmla="*/ 16 w 56"/>
                <a:gd name="T27" fmla="*/ 13 h 17"/>
                <a:gd name="T28" fmla="*/ 23 w 56"/>
                <a:gd name="T29" fmla="*/ 11 h 17"/>
                <a:gd name="T30" fmla="*/ 30 w 56"/>
                <a:gd name="T31" fmla="*/ 10 h 17"/>
                <a:gd name="T32" fmla="*/ 38 w 56"/>
                <a:gd name="T33" fmla="*/ 9 h 17"/>
                <a:gd name="T34" fmla="*/ 45 w 56"/>
                <a:gd name="T35" fmla="*/ 8 h 17"/>
                <a:gd name="T36" fmla="*/ 53 w 56"/>
                <a:gd name="T37" fmla="*/ 7 h 17"/>
                <a:gd name="T38" fmla="*/ 53 w 56"/>
                <a:gd name="T39" fmla="*/ 7 h 17"/>
                <a:gd name="T40" fmla="*/ 53 w 56"/>
                <a:gd name="T41" fmla="*/ 7 h 17"/>
                <a:gd name="T42" fmla="*/ 55 w 56"/>
                <a:gd name="T43" fmla="*/ 6 h 17"/>
                <a:gd name="T44" fmla="*/ 56 w 56"/>
                <a:gd name="T45" fmla="*/ 3 h 17"/>
                <a:gd name="T46" fmla="*/ 55 w 56"/>
                <a:gd name="T47" fmla="*/ 1 h 17"/>
                <a:gd name="T48" fmla="*/ 53 w 56"/>
                <a:gd name="T4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17">
                  <a:moveTo>
                    <a:pt x="53" y="0"/>
                  </a:moveTo>
                  <a:lnTo>
                    <a:pt x="53" y="0"/>
                  </a:lnTo>
                  <a:lnTo>
                    <a:pt x="45" y="1"/>
                  </a:lnTo>
                  <a:lnTo>
                    <a:pt x="38" y="2"/>
                  </a:lnTo>
                  <a:lnTo>
                    <a:pt x="30" y="3"/>
                  </a:lnTo>
                  <a:lnTo>
                    <a:pt x="23" y="4"/>
                  </a:lnTo>
                  <a:lnTo>
                    <a:pt x="16" y="6"/>
                  </a:lnTo>
                  <a:lnTo>
                    <a:pt x="9" y="7"/>
                  </a:lnTo>
                  <a:lnTo>
                    <a:pt x="4" y="9"/>
                  </a:lnTo>
                  <a:lnTo>
                    <a:pt x="0" y="10"/>
                  </a:lnTo>
                  <a:lnTo>
                    <a:pt x="2" y="17"/>
                  </a:lnTo>
                  <a:lnTo>
                    <a:pt x="7" y="16"/>
                  </a:lnTo>
                  <a:lnTo>
                    <a:pt x="11" y="14"/>
                  </a:lnTo>
                  <a:lnTo>
                    <a:pt x="16" y="13"/>
                  </a:lnTo>
                  <a:lnTo>
                    <a:pt x="23" y="11"/>
                  </a:lnTo>
                  <a:lnTo>
                    <a:pt x="30" y="10"/>
                  </a:lnTo>
                  <a:lnTo>
                    <a:pt x="38" y="9"/>
                  </a:lnTo>
                  <a:lnTo>
                    <a:pt x="45" y="8"/>
                  </a:lnTo>
                  <a:lnTo>
                    <a:pt x="53" y="7"/>
                  </a:lnTo>
                  <a:lnTo>
                    <a:pt x="53" y="7"/>
                  </a:lnTo>
                  <a:lnTo>
                    <a:pt x="53" y="7"/>
                  </a:lnTo>
                  <a:lnTo>
                    <a:pt x="55" y="6"/>
                  </a:lnTo>
                  <a:lnTo>
                    <a:pt x="56" y="3"/>
                  </a:lnTo>
                  <a:lnTo>
                    <a:pt x="55" y="1"/>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55" name="Freeform 59"/>
            <p:cNvSpPr>
              <a:spLocks noChangeAspect="1"/>
            </p:cNvSpPr>
            <p:nvPr/>
          </p:nvSpPr>
          <p:spPr bwMode="auto">
            <a:xfrm>
              <a:off x="1034" y="749"/>
              <a:ext cx="26" cy="5"/>
            </a:xfrm>
            <a:custGeom>
              <a:avLst/>
              <a:gdLst>
                <a:gd name="T0" fmla="*/ 51 w 51"/>
                <a:gd name="T1" fmla="*/ 0 h 12"/>
                <a:gd name="T2" fmla="*/ 51 w 51"/>
                <a:gd name="T3" fmla="*/ 0 h 12"/>
                <a:gd name="T4" fmla="*/ 47 w 51"/>
                <a:gd name="T5" fmla="*/ 0 h 12"/>
                <a:gd name="T6" fmla="*/ 41 w 51"/>
                <a:gd name="T7" fmla="*/ 0 h 12"/>
                <a:gd name="T8" fmla="*/ 35 w 51"/>
                <a:gd name="T9" fmla="*/ 1 h 12"/>
                <a:gd name="T10" fmla="*/ 28 w 51"/>
                <a:gd name="T11" fmla="*/ 3 h 12"/>
                <a:gd name="T12" fmla="*/ 22 w 51"/>
                <a:gd name="T13" fmla="*/ 3 h 12"/>
                <a:gd name="T14" fmla="*/ 15 w 51"/>
                <a:gd name="T15" fmla="*/ 4 h 12"/>
                <a:gd name="T16" fmla="*/ 7 w 51"/>
                <a:gd name="T17" fmla="*/ 4 h 12"/>
                <a:gd name="T18" fmla="*/ 0 w 51"/>
                <a:gd name="T19" fmla="*/ 5 h 12"/>
                <a:gd name="T20" fmla="*/ 0 w 51"/>
                <a:gd name="T21" fmla="*/ 12 h 12"/>
                <a:gd name="T22" fmla="*/ 7 w 51"/>
                <a:gd name="T23" fmla="*/ 11 h 12"/>
                <a:gd name="T24" fmla="*/ 15 w 51"/>
                <a:gd name="T25" fmla="*/ 11 h 12"/>
                <a:gd name="T26" fmla="*/ 22 w 51"/>
                <a:gd name="T27" fmla="*/ 9 h 12"/>
                <a:gd name="T28" fmla="*/ 28 w 51"/>
                <a:gd name="T29" fmla="*/ 9 h 12"/>
                <a:gd name="T30" fmla="*/ 35 w 51"/>
                <a:gd name="T31" fmla="*/ 8 h 12"/>
                <a:gd name="T32" fmla="*/ 41 w 51"/>
                <a:gd name="T33" fmla="*/ 9 h 12"/>
                <a:gd name="T34" fmla="*/ 47 w 51"/>
                <a:gd name="T35" fmla="*/ 9 h 12"/>
                <a:gd name="T36" fmla="*/ 51 w 51"/>
                <a:gd name="T37" fmla="*/ 9 h 12"/>
                <a:gd name="T38" fmla="*/ 51 w 51"/>
                <a:gd name="T39" fmla="*/ 9 h 12"/>
                <a:gd name="T40" fmla="*/ 51 w 51"/>
                <a:gd name="T4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2">
                  <a:moveTo>
                    <a:pt x="51" y="0"/>
                  </a:moveTo>
                  <a:lnTo>
                    <a:pt x="51" y="0"/>
                  </a:lnTo>
                  <a:lnTo>
                    <a:pt x="47" y="0"/>
                  </a:lnTo>
                  <a:lnTo>
                    <a:pt x="41" y="0"/>
                  </a:lnTo>
                  <a:lnTo>
                    <a:pt x="35" y="1"/>
                  </a:lnTo>
                  <a:lnTo>
                    <a:pt x="28" y="3"/>
                  </a:lnTo>
                  <a:lnTo>
                    <a:pt x="22" y="3"/>
                  </a:lnTo>
                  <a:lnTo>
                    <a:pt x="15" y="4"/>
                  </a:lnTo>
                  <a:lnTo>
                    <a:pt x="7" y="4"/>
                  </a:lnTo>
                  <a:lnTo>
                    <a:pt x="0" y="5"/>
                  </a:lnTo>
                  <a:lnTo>
                    <a:pt x="0" y="12"/>
                  </a:lnTo>
                  <a:lnTo>
                    <a:pt x="7" y="11"/>
                  </a:lnTo>
                  <a:lnTo>
                    <a:pt x="15" y="11"/>
                  </a:lnTo>
                  <a:lnTo>
                    <a:pt x="22" y="9"/>
                  </a:lnTo>
                  <a:lnTo>
                    <a:pt x="28" y="9"/>
                  </a:lnTo>
                  <a:lnTo>
                    <a:pt x="35" y="8"/>
                  </a:lnTo>
                  <a:lnTo>
                    <a:pt x="41" y="9"/>
                  </a:lnTo>
                  <a:lnTo>
                    <a:pt x="47" y="9"/>
                  </a:lnTo>
                  <a:lnTo>
                    <a:pt x="51" y="9"/>
                  </a:lnTo>
                  <a:lnTo>
                    <a:pt x="51" y="9"/>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56" name="Freeform 60"/>
            <p:cNvSpPr>
              <a:spLocks noChangeAspect="1"/>
            </p:cNvSpPr>
            <p:nvPr/>
          </p:nvSpPr>
          <p:spPr bwMode="auto">
            <a:xfrm>
              <a:off x="1060" y="740"/>
              <a:ext cx="15" cy="13"/>
            </a:xfrm>
            <a:custGeom>
              <a:avLst/>
              <a:gdLst>
                <a:gd name="T0" fmla="*/ 30 w 30"/>
                <a:gd name="T1" fmla="*/ 0 h 26"/>
                <a:gd name="T2" fmla="*/ 30 w 30"/>
                <a:gd name="T3" fmla="*/ 1 h 26"/>
                <a:gd name="T4" fmla="*/ 19 w 30"/>
                <a:gd name="T5" fmla="*/ 6 h 26"/>
                <a:gd name="T6" fmla="*/ 12 w 30"/>
                <a:gd name="T7" fmla="*/ 12 h 26"/>
                <a:gd name="T8" fmla="*/ 6 w 30"/>
                <a:gd name="T9" fmla="*/ 16 h 26"/>
                <a:gd name="T10" fmla="*/ 0 w 30"/>
                <a:gd name="T11" fmla="*/ 17 h 26"/>
                <a:gd name="T12" fmla="*/ 0 w 30"/>
                <a:gd name="T13" fmla="*/ 26 h 26"/>
                <a:gd name="T14" fmla="*/ 9 w 30"/>
                <a:gd name="T15" fmla="*/ 23 h 26"/>
                <a:gd name="T16" fmla="*/ 17 w 30"/>
                <a:gd name="T17" fmla="*/ 18 h 26"/>
                <a:gd name="T18" fmla="*/ 24 w 30"/>
                <a:gd name="T19" fmla="*/ 13 h 26"/>
                <a:gd name="T20" fmla="*/ 30 w 30"/>
                <a:gd name="T21" fmla="*/ 8 h 26"/>
                <a:gd name="T22" fmla="*/ 30 w 30"/>
                <a:gd name="T23" fmla="*/ 9 h 26"/>
                <a:gd name="T24" fmla="*/ 30 w 30"/>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6">
                  <a:moveTo>
                    <a:pt x="30" y="0"/>
                  </a:moveTo>
                  <a:lnTo>
                    <a:pt x="30" y="1"/>
                  </a:lnTo>
                  <a:lnTo>
                    <a:pt x="19" y="6"/>
                  </a:lnTo>
                  <a:lnTo>
                    <a:pt x="12" y="12"/>
                  </a:lnTo>
                  <a:lnTo>
                    <a:pt x="6" y="16"/>
                  </a:lnTo>
                  <a:lnTo>
                    <a:pt x="0" y="17"/>
                  </a:lnTo>
                  <a:lnTo>
                    <a:pt x="0" y="26"/>
                  </a:lnTo>
                  <a:lnTo>
                    <a:pt x="9" y="23"/>
                  </a:lnTo>
                  <a:lnTo>
                    <a:pt x="17" y="18"/>
                  </a:lnTo>
                  <a:lnTo>
                    <a:pt x="24" y="13"/>
                  </a:lnTo>
                  <a:lnTo>
                    <a:pt x="30" y="8"/>
                  </a:lnTo>
                  <a:lnTo>
                    <a:pt x="30" y="9"/>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57" name="Freeform 61"/>
            <p:cNvSpPr>
              <a:spLocks noChangeAspect="1"/>
            </p:cNvSpPr>
            <p:nvPr/>
          </p:nvSpPr>
          <p:spPr bwMode="auto">
            <a:xfrm>
              <a:off x="1075" y="740"/>
              <a:ext cx="57" cy="7"/>
            </a:xfrm>
            <a:custGeom>
              <a:avLst/>
              <a:gdLst>
                <a:gd name="T0" fmla="*/ 108 w 114"/>
                <a:gd name="T1" fmla="*/ 10 h 14"/>
                <a:gd name="T2" fmla="*/ 111 w 114"/>
                <a:gd name="T3" fmla="*/ 7 h 14"/>
                <a:gd name="T4" fmla="*/ 98 w 114"/>
                <a:gd name="T5" fmla="*/ 5 h 14"/>
                <a:gd name="T6" fmla="*/ 82 w 114"/>
                <a:gd name="T7" fmla="*/ 3 h 14"/>
                <a:gd name="T8" fmla="*/ 64 w 114"/>
                <a:gd name="T9" fmla="*/ 2 h 14"/>
                <a:gd name="T10" fmla="*/ 45 w 114"/>
                <a:gd name="T11" fmla="*/ 0 h 14"/>
                <a:gd name="T12" fmla="*/ 28 w 114"/>
                <a:gd name="T13" fmla="*/ 0 h 14"/>
                <a:gd name="T14" fmla="*/ 14 w 114"/>
                <a:gd name="T15" fmla="*/ 0 h 14"/>
                <a:gd name="T16" fmla="*/ 4 w 114"/>
                <a:gd name="T17" fmla="*/ 0 h 14"/>
                <a:gd name="T18" fmla="*/ 0 w 114"/>
                <a:gd name="T19" fmla="*/ 0 h 14"/>
                <a:gd name="T20" fmla="*/ 0 w 114"/>
                <a:gd name="T21" fmla="*/ 9 h 14"/>
                <a:gd name="T22" fmla="*/ 4 w 114"/>
                <a:gd name="T23" fmla="*/ 9 h 14"/>
                <a:gd name="T24" fmla="*/ 14 w 114"/>
                <a:gd name="T25" fmla="*/ 9 h 14"/>
                <a:gd name="T26" fmla="*/ 28 w 114"/>
                <a:gd name="T27" fmla="*/ 9 h 14"/>
                <a:gd name="T28" fmla="*/ 45 w 114"/>
                <a:gd name="T29" fmla="*/ 9 h 14"/>
                <a:gd name="T30" fmla="*/ 64 w 114"/>
                <a:gd name="T31" fmla="*/ 9 h 14"/>
                <a:gd name="T32" fmla="*/ 82 w 114"/>
                <a:gd name="T33" fmla="*/ 10 h 14"/>
                <a:gd name="T34" fmla="*/ 98 w 114"/>
                <a:gd name="T35" fmla="*/ 12 h 14"/>
                <a:gd name="T36" fmla="*/ 111 w 114"/>
                <a:gd name="T37" fmla="*/ 14 h 14"/>
                <a:gd name="T38" fmla="*/ 114 w 114"/>
                <a:gd name="T39" fmla="*/ 10 h 14"/>
                <a:gd name="T40" fmla="*/ 111 w 114"/>
                <a:gd name="T41" fmla="*/ 14 h 14"/>
                <a:gd name="T42" fmla="*/ 113 w 114"/>
                <a:gd name="T43" fmla="*/ 13 h 14"/>
                <a:gd name="T44" fmla="*/ 114 w 114"/>
                <a:gd name="T45" fmla="*/ 10 h 14"/>
                <a:gd name="T46" fmla="*/ 113 w 114"/>
                <a:gd name="T47" fmla="*/ 8 h 14"/>
                <a:gd name="T48" fmla="*/ 111 w 114"/>
                <a:gd name="T49" fmla="*/ 7 h 14"/>
                <a:gd name="T50" fmla="*/ 108 w 114"/>
                <a:gd name="T5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14">
                  <a:moveTo>
                    <a:pt x="108" y="10"/>
                  </a:moveTo>
                  <a:lnTo>
                    <a:pt x="111" y="7"/>
                  </a:lnTo>
                  <a:lnTo>
                    <a:pt x="98" y="5"/>
                  </a:lnTo>
                  <a:lnTo>
                    <a:pt x="82" y="3"/>
                  </a:lnTo>
                  <a:lnTo>
                    <a:pt x="64" y="2"/>
                  </a:lnTo>
                  <a:lnTo>
                    <a:pt x="45" y="0"/>
                  </a:lnTo>
                  <a:lnTo>
                    <a:pt x="28" y="0"/>
                  </a:lnTo>
                  <a:lnTo>
                    <a:pt x="14" y="0"/>
                  </a:lnTo>
                  <a:lnTo>
                    <a:pt x="4" y="0"/>
                  </a:lnTo>
                  <a:lnTo>
                    <a:pt x="0" y="0"/>
                  </a:lnTo>
                  <a:lnTo>
                    <a:pt x="0" y="9"/>
                  </a:lnTo>
                  <a:lnTo>
                    <a:pt x="4" y="9"/>
                  </a:lnTo>
                  <a:lnTo>
                    <a:pt x="14" y="9"/>
                  </a:lnTo>
                  <a:lnTo>
                    <a:pt x="28" y="9"/>
                  </a:lnTo>
                  <a:lnTo>
                    <a:pt x="45" y="9"/>
                  </a:lnTo>
                  <a:lnTo>
                    <a:pt x="64" y="9"/>
                  </a:lnTo>
                  <a:lnTo>
                    <a:pt x="82" y="10"/>
                  </a:lnTo>
                  <a:lnTo>
                    <a:pt x="98" y="12"/>
                  </a:lnTo>
                  <a:lnTo>
                    <a:pt x="111" y="14"/>
                  </a:lnTo>
                  <a:lnTo>
                    <a:pt x="114" y="10"/>
                  </a:lnTo>
                  <a:lnTo>
                    <a:pt x="111" y="14"/>
                  </a:lnTo>
                  <a:lnTo>
                    <a:pt x="113" y="13"/>
                  </a:lnTo>
                  <a:lnTo>
                    <a:pt x="114" y="10"/>
                  </a:lnTo>
                  <a:lnTo>
                    <a:pt x="113" y="8"/>
                  </a:lnTo>
                  <a:lnTo>
                    <a:pt x="111" y="7"/>
                  </a:lnTo>
                  <a:lnTo>
                    <a:pt x="10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58" name="Freeform 62"/>
            <p:cNvSpPr>
              <a:spLocks noChangeAspect="1"/>
            </p:cNvSpPr>
            <p:nvPr/>
          </p:nvSpPr>
          <p:spPr bwMode="auto">
            <a:xfrm>
              <a:off x="1129" y="728"/>
              <a:ext cx="34" cy="17"/>
            </a:xfrm>
            <a:custGeom>
              <a:avLst/>
              <a:gdLst>
                <a:gd name="T0" fmla="*/ 67 w 67"/>
                <a:gd name="T1" fmla="*/ 2 h 33"/>
                <a:gd name="T2" fmla="*/ 67 w 67"/>
                <a:gd name="T3" fmla="*/ 2 h 33"/>
                <a:gd name="T4" fmla="*/ 58 w 67"/>
                <a:gd name="T5" fmla="*/ 0 h 33"/>
                <a:gd name="T6" fmla="*/ 49 w 67"/>
                <a:gd name="T7" fmla="*/ 0 h 33"/>
                <a:gd name="T8" fmla="*/ 39 w 67"/>
                <a:gd name="T9" fmla="*/ 2 h 33"/>
                <a:gd name="T10" fmla="*/ 28 w 67"/>
                <a:gd name="T11" fmla="*/ 5 h 33"/>
                <a:gd name="T12" fmla="*/ 18 w 67"/>
                <a:gd name="T13" fmla="*/ 9 h 33"/>
                <a:gd name="T14" fmla="*/ 10 w 67"/>
                <a:gd name="T15" fmla="*/ 16 h 33"/>
                <a:gd name="T16" fmla="*/ 3 w 67"/>
                <a:gd name="T17" fmla="*/ 23 h 33"/>
                <a:gd name="T18" fmla="*/ 0 w 67"/>
                <a:gd name="T19" fmla="*/ 33 h 33"/>
                <a:gd name="T20" fmla="*/ 6 w 67"/>
                <a:gd name="T21" fmla="*/ 33 h 33"/>
                <a:gd name="T22" fmla="*/ 10 w 67"/>
                <a:gd name="T23" fmla="*/ 28 h 33"/>
                <a:gd name="T24" fmla="*/ 14 w 67"/>
                <a:gd name="T25" fmla="*/ 21 h 33"/>
                <a:gd name="T26" fmla="*/ 23 w 67"/>
                <a:gd name="T27" fmla="*/ 16 h 33"/>
                <a:gd name="T28" fmla="*/ 31 w 67"/>
                <a:gd name="T29" fmla="*/ 11 h 33"/>
                <a:gd name="T30" fmla="*/ 39 w 67"/>
                <a:gd name="T31" fmla="*/ 9 h 33"/>
                <a:gd name="T32" fmla="*/ 49 w 67"/>
                <a:gd name="T33" fmla="*/ 7 h 33"/>
                <a:gd name="T34" fmla="*/ 58 w 67"/>
                <a:gd name="T35" fmla="*/ 7 h 33"/>
                <a:gd name="T36" fmla="*/ 65 w 67"/>
                <a:gd name="T37" fmla="*/ 9 h 33"/>
                <a:gd name="T38" fmla="*/ 65 w 67"/>
                <a:gd name="T39" fmla="*/ 9 h 33"/>
                <a:gd name="T40" fmla="*/ 67 w 67"/>
                <a:gd name="T41"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33">
                  <a:moveTo>
                    <a:pt x="67" y="2"/>
                  </a:moveTo>
                  <a:lnTo>
                    <a:pt x="67" y="2"/>
                  </a:lnTo>
                  <a:lnTo>
                    <a:pt x="58" y="0"/>
                  </a:lnTo>
                  <a:lnTo>
                    <a:pt x="49" y="0"/>
                  </a:lnTo>
                  <a:lnTo>
                    <a:pt x="39" y="2"/>
                  </a:lnTo>
                  <a:lnTo>
                    <a:pt x="28" y="5"/>
                  </a:lnTo>
                  <a:lnTo>
                    <a:pt x="18" y="9"/>
                  </a:lnTo>
                  <a:lnTo>
                    <a:pt x="10" y="16"/>
                  </a:lnTo>
                  <a:lnTo>
                    <a:pt x="3" y="23"/>
                  </a:lnTo>
                  <a:lnTo>
                    <a:pt x="0" y="33"/>
                  </a:lnTo>
                  <a:lnTo>
                    <a:pt x="6" y="33"/>
                  </a:lnTo>
                  <a:lnTo>
                    <a:pt x="10" y="28"/>
                  </a:lnTo>
                  <a:lnTo>
                    <a:pt x="14" y="21"/>
                  </a:lnTo>
                  <a:lnTo>
                    <a:pt x="23" y="16"/>
                  </a:lnTo>
                  <a:lnTo>
                    <a:pt x="31" y="11"/>
                  </a:lnTo>
                  <a:lnTo>
                    <a:pt x="39" y="9"/>
                  </a:lnTo>
                  <a:lnTo>
                    <a:pt x="49" y="7"/>
                  </a:lnTo>
                  <a:lnTo>
                    <a:pt x="58" y="7"/>
                  </a:lnTo>
                  <a:lnTo>
                    <a:pt x="65" y="9"/>
                  </a:lnTo>
                  <a:lnTo>
                    <a:pt x="65" y="9"/>
                  </a:lnTo>
                  <a:lnTo>
                    <a:pt x="6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59" name="Freeform 63"/>
            <p:cNvSpPr>
              <a:spLocks noChangeAspect="1"/>
            </p:cNvSpPr>
            <p:nvPr/>
          </p:nvSpPr>
          <p:spPr bwMode="auto">
            <a:xfrm>
              <a:off x="1162" y="719"/>
              <a:ext cx="6" cy="15"/>
            </a:xfrm>
            <a:custGeom>
              <a:avLst/>
              <a:gdLst>
                <a:gd name="T0" fmla="*/ 0 w 14"/>
                <a:gd name="T1" fmla="*/ 4 h 30"/>
                <a:gd name="T2" fmla="*/ 0 w 14"/>
                <a:gd name="T3" fmla="*/ 5 h 30"/>
                <a:gd name="T4" fmla="*/ 4 w 14"/>
                <a:gd name="T5" fmla="*/ 11 h 30"/>
                <a:gd name="T6" fmla="*/ 7 w 14"/>
                <a:gd name="T7" fmla="*/ 19 h 30"/>
                <a:gd name="T8" fmla="*/ 7 w 14"/>
                <a:gd name="T9" fmla="*/ 23 h 30"/>
                <a:gd name="T10" fmla="*/ 2 w 14"/>
                <a:gd name="T11" fmla="*/ 22 h 30"/>
                <a:gd name="T12" fmla="*/ 0 w 14"/>
                <a:gd name="T13" fmla="*/ 29 h 30"/>
                <a:gd name="T14" fmla="*/ 12 w 14"/>
                <a:gd name="T15" fmla="*/ 30 h 30"/>
                <a:gd name="T16" fmla="*/ 14 w 14"/>
                <a:gd name="T17" fmla="*/ 19 h 30"/>
                <a:gd name="T18" fmla="*/ 11 w 14"/>
                <a:gd name="T19" fmla="*/ 8 h 30"/>
                <a:gd name="T20" fmla="*/ 7 w 14"/>
                <a:gd name="T21" fmla="*/ 0 h 30"/>
                <a:gd name="T22" fmla="*/ 7 w 14"/>
                <a:gd name="T23" fmla="*/ 2 h 30"/>
                <a:gd name="T24" fmla="*/ 0 w 14"/>
                <a:gd name="T25"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0">
                  <a:moveTo>
                    <a:pt x="0" y="4"/>
                  </a:moveTo>
                  <a:lnTo>
                    <a:pt x="0" y="5"/>
                  </a:lnTo>
                  <a:lnTo>
                    <a:pt x="4" y="11"/>
                  </a:lnTo>
                  <a:lnTo>
                    <a:pt x="7" y="19"/>
                  </a:lnTo>
                  <a:lnTo>
                    <a:pt x="7" y="23"/>
                  </a:lnTo>
                  <a:lnTo>
                    <a:pt x="2" y="22"/>
                  </a:lnTo>
                  <a:lnTo>
                    <a:pt x="0" y="29"/>
                  </a:lnTo>
                  <a:lnTo>
                    <a:pt x="12" y="30"/>
                  </a:lnTo>
                  <a:lnTo>
                    <a:pt x="14" y="19"/>
                  </a:lnTo>
                  <a:lnTo>
                    <a:pt x="11" y="8"/>
                  </a:lnTo>
                  <a:lnTo>
                    <a:pt x="7" y="0"/>
                  </a:lnTo>
                  <a:lnTo>
                    <a:pt x="7" y="2"/>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60" name="Freeform 64"/>
            <p:cNvSpPr>
              <a:spLocks noChangeAspect="1"/>
            </p:cNvSpPr>
            <p:nvPr/>
          </p:nvSpPr>
          <p:spPr bwMode="auto">
            <a:xfrm>
              <a:off x="1160" y="706"/>
              <a:ext cx="7" cy="14"/>
            </a:xfrm>
            <a:custGeom>
              <a:avLst/>
              <a:gdLst>
                <a:gd name="T0" fmla="*/ 13 w 14"/>
                <a:gd name="T1" fmla="*/ 1 h 29"/>
                <a:gd name="T2" fmla="*/ 7 w 14"/>
                <a:gd name="T3" fmla="*/ 2 h 29"/>
                <a:gd name="T4" fmla="*/ 3 w 14"/>
                <a:gd name="T5" fmla="*/ 9 h 29"/>
                <a:gd name="T6" fmla="*/ 2 w 14"/>
                <a:gd name="T7" fmla="*/ 17 h 29"/>
                <a:gd name="T8" fmla="*/ 0 w 14"/>
                <a:gd name="T9" fmla="*/ 23 h 29"/>
                <a:gd name="T10" fmla="*/ 2 w 14"/>
                <a:gd name="T11" fmla="*/ 29 h 29"/>
                <a:gd name="T12" fmla="*/ 9 w 14"/>
                <a:gd name="T13" fmla="*/ 27 h 29"/>
                <a:gd name="T14" fmla="*/ 9 w 14"/>
                <a:gd name="T15" fmla="*/ 23 h 29"/>
                <a:gd name="T16" fmla="*/ 9 w 14"/>
                <a:gd name="T17" fmla="*/ 17 h 29"/>
                <a:gd name="T18" fmla="*/ 10 w 14"/>
                <a:gd name="T19" fmla="*/ 12 h 29"/>
                <a:gd name="T20" fmla="*/ 14 w 14"/>
                <a:gd name="T21" fmla="*/ 5 h 29"/>
                <a:gd name="T22" fmla="*/ 8 w 14"/>
                <a:gd name="T23" fmla="*/ 6 h 29"/>
                <a:gd name="T24" fmla="*/ 14 w 14"/>
                <a:gd name="T25" fmla="*/ 5 h 29"/>
                <a:gd name="T26" fmla="*/ 14 w 14"/>
                <a:gd name="T27" fmla="*/ 1 h 29"/>
                <a:gd name="T28" fmla="*/ 11 w 14"/>
                <a:gd name="T29" fmla="*/ 0 h 29"/>
                <a:gd name="T30" fmla="*/ 9 w 14"/>
                <a:gd name="T31" fmla="*/ 0 h 29"/>
                <a:gd name="T32" fmla="*/ 7 w 14"/>
                <a:gd name="T33" fmla="*/ 2 h 29"/>
                <a:gd name="T34" fmla="*/ 13 w 14"/>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29">
                  <a:moveTo>
                    <a:pt x="13" y="1"/>
                  </a:moveTo>
                  <a:lnTo>
                    <a:pt x="7" y="2"/>
                  </a:lnTo>
                  <a:lnTo>
                    <a:pt x="3" y="9"/>
                  </a:lnTo>
                  <a:lnTo>
                    <a:pt x="2" y="17"/>
                  </a:lnTo>
                  <a:lnTo>
                    <a:pt x="0" y="23"/>
                  </a:lnTo>
                  <a:lnTo>
                    <a:pt x="2" y="29"/>
                  </a:lnTo>
                  <a:lnTo>
                    <a:pt x="9" y="27"/>
                  </a:lnTo>
                  <a:lnTo>
                    <a:pt x="9" y="23"/>
                  </a:lnTo>
                  <a:lnTo>
                    <a:pt x="9" y="17"/>
                  </a:lnTo>
                  <a:lnTo>
                    <a:pt x="10" y="12"/>
                  </a:lnTo>
                  <a:lnTo>
                    <a:pt x="14" y="5"/>
                  </a:lnTo>
                  <a:lnTo>
                    <a:pt x="8" y="6"/>
                  </a:lnTo>
                  <a:lnTo>
                    <a:pt x="14" y="5"/>
                  </a:lnTo>
                  <a:lnTo>
                    <a:pt x="14" y="1"/>
                  </a:lnTo>
                  <a:lnTo>
                    <a:pt x="11" y="0"/>
                  </a:lnTo>
                  <a:lnTo>
                    <a:pt x="9" y="0"/>
                  </a:lnTo>
                  <a:lnTo>
                    <a:pt x="7" y="2"/>
                  </a:lnTo>
                  <a:lnTo>
                    <a:pt x="1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61" name="Freeform 65"/>
            <p:cNvSpPr>
              <a:spLocks noChangeAspect="1"/>
            </p:cNvSpPr>
            <p:nvPr/>
          </p:nvSpPr>
          <p:spPr bwMode="auto">
            <a:xfrm>
              <a:off x="1164" y="684"/>
              <a:ext cx="12" cy="29"/>
            </a:xfrm>
            <a:custGeom>
              <a:avLst/>
              <a:gdLst>
                <a:gd name="T0" fmla="*/ 10 w 23"/>
                <a:gd name="T1" fmla="*/ 1 h 58"/>
                <a:gd name="T2" fmla="*/ 10 w 23"/>
                <a:gd name="T3" fmla="*/ 3 h 58"/>
                <a:gd name="T4" fmla="*/ 15 w 23"/>
                <a:gd name="T5" fmla="*/ 23 h 58"/>
                <a:gd name="T6" fmla="*/ 16 w 23"/>
                <a:gd name="T7" fmla="*/ 44 h 58"/>
                <a:gd name="T8" fmla="*/ 15 w 23"/>
                <a:gd name="T9" fmla="*/ 51 h 58"/>
                <a:gd name="T10" fmla="*/ 5 w 23"/>
                <a:gd name="T11" fmla="*/ 45 h 58"/>
                <a:gd name="T12" fmla="*/ 0 w 23"/>
                <a:gd name="T13" fmla="*/ 50 h 58"/>
                <a:gd name="T14" fmla="*/ 15 w 23"/>
                <a:gd name="T15" fmla="*/ 58 h 58"/>
                <a:gd name="T16" fmla="*/ 23 w 23"/>
                <a:gd name="T17" fmla="*/ 44 h 58"/>
                <a:gd name="T18" fmla="*/ 22 w 23"/>
                <a:gd name="T19" fmla="*/ 23 h 58"/>
                <a:gd name="T20" fmla="*/ 17 w 23"/>
                <a:gd name="T21" fmla="*/ 0 h 58"/>
                <a:gd name="T22" fmla="*/ 17 w 23"/>
                <a:gd name="T23" fmla="*/ 1 h 58"/>
                <a:gd name="T24" fmla="*/ 10 w 23"/>
                <a:gd name="T25"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58">
                  <a:moveTo>
                    <a:pt x="10" y="1"/>
                  </a:moveTo>
                  <a:lnTo>
                    <a:pt x="10" y="3"/>
                  </a:lnTo>
                  <a:lnTo>
                    <a:pt x="15" y="23"/>
                  </a:lnTo>
                  <a:lnTo>
                    <a:pt x="16" y="44"/>
                  </a:lnTo>
                  <a:lnTo>
                    <a:pt x="15" y="51"/>
                  </a:lnTo>
                  <a:lnTo>
                    <a:pt x="5" y="45"/>
                  </a:lnTo>
                  <a:lnTo>
                    <a:pt x="0" y="50"/>
                  </a:lnTo>
                  <a:lnTo>
                    <a:pt x="15" y="58"/>
                  </a:lnTo>
                  <a:lnTo>
                    <a:pt x="23" y="44"/>
                  </a:lnTo>
                  <a:lnTo>
                    <a:pt x="22" y="23"/>
                  </a:lnTo>
                  <a:lnTo>
                    <a:pt x="17" y="0"/>
                  </a:lnTo>
                  <a:lnTo>
                    <a:pt x="17" y="1"/>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62" name="Freeform 66"/>
            <p:cNvSpPr>
              <a:spLocks noChangeAspect="1"/>
            </p:cNvSpPr>
            <p:nvPr/>
          </p:nvSpPr>
          <p:spPr bwMode="auto">
            <a:xfrm>
              <a:off x="1168" y="655"/>
              <a:ext cx="19" cy="30"/>
            </a:xfrm>
            <a:custGeom>
              <a:avLst/>
              <a:gdLst>
                <a:gd name="T0" fmla="*/ 31 w 38"/>
                <a:gd name="T1" fmla="*/ 5 h 58"/>
                <a:gd name="T2" fmla="*/ 32 w 38"/>
                <a:gd name="T3" fmla="*/ 1 h 58"/>
                <a:gd name="T4" fmla="*/ 26 w 38"/>
                <a:gd name="T5" fmla="*/ 7 h 58"/>
                <a:gd name="T6" fmla="*/ 21 w 38"/>
                <a:gd name="T7" fmla="*/ 11 h 58"/>
                <a:gd name="T8" fmla="*/ 15 w 38"/>
                <a:gd name="T9" fmla="*/ 17 h 58"/>
                <a:gd name="T10" fmla="*/ 9 w 38"/>
                <a:gd name="T11" fmla="*/ 23 h 58"/>
                <a:gd name="T12" fmla="*/ 5 w 38"/>
                <a:gd name="T13" fmla="*/ 31 h 58"/>
                <a:gd name="T14" fmla="*/ 2 w 38"/>
                <a:gd name="T15" fmla="*/ 40 h 58"/>
                <a:gd name="T16" fmla="*/ 0 w 38"/>
                <a:gd name="T17" fmla="*/ 49 h 58"/>
                <a:gd name="T18" fmla="*/ 2 w 38"/>
                <a:gd name="T19" fmla="*/ 58 h 58"/>
                <a:gd name="T20" fmla="*/ 9 w 38"/>
                <a:gd name="T21" fmla="*/ 58 h 58"/>
                <a:gd name="T22" fmla="*/ 9 w 38"/>
                <a:gd name="T23" fmla="*/ 49 h 58"/>
                <a:gd name="T24" fmla="*/ 9 w 38"/>
                <a:gd name="T25" fmla="*/ 40 h 58"/>
                <a:gd name="T26" fmla="*/ 11 w 38"/>
                <a:gd name="T27" fmla="*/ 33 h 58"/>
                <a:gd name="T28" fmla="*/ 16 w 38"/>
                <a:gd name="T29" fmla="*/ 27 h 58"/>
                <a:gd name="T30" fmla="*/ 20 w 38"/>
                <a:gd name="T31" fmla="*/ 22 h 58"/>
                <a:gd name="T32" fmla="*/ 25 w 38"/>
                <a:gd name="T33" fmla="*/ 16 h 58"/>
                <a:gd name="T34" fmla="*/ 31 w 38"/>
                <a:gd name="T35" fmla="*/ 11 h 58"/>
                <a:gd name="T36" fmla="*/ 37 w 38"/>
                <a:gd name="T37" fmla="*/ 5 h 58"/>
                <a:gd name="T38" fmla="*/ 38 w 38"/>
                <a:gd name="T39" fmla="*/ 1 h 58"/>
                <a:gd name="T40" fmla="*/ 37 w 38"/>
                <a:gd name="T41" fmla="*/ 5 h 58"/>
                <a:gd name="T42" fmla="*/ 38 w 38"/>
                <a:gd name="T43" fmla="*/ 3 h 58"/>
                <a:gd name="T44" fmla="*/ 37 w 38"/>
                <a:gd name="T45" fmla="*/ 1 h 58"/>
                <a:gd name="T46" fmla="*/ 35 w 38"/>
                <a:gd name="T47" fmla="*/ 0 h 58"/>
                <a:gd name="T48" fmla="*/ 32 w 38"/>
                <a:gd name="T49" fmla="*/ 1 h 58"/>
                <a:gd name="T50" fmla="*/ 31 w 38"/>
                <a:gd name="T51"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58">
                  <a:moveTo>
                    <a:pt x="31" y="5"/>
                  </a:moveTo>
                  <a:lnTo>
                    <a:pt x="32" y="1"/>
                  </a:lnTo>
                  <a:lnTo>
                    <a:pt x="26" y="7"/>
                  </a:lnTo>
                  <a:lnTo>
                    <a:pt x="21" y="11"/>
                  </a:lnTo>
                  <a:lnTo>
                    <a:pt x="15" y="17"/>
                  </a:lnTo>
                  <a:lnTo>
                    <a:pt x="9" y="23"/>
                  </a:lnTo>
                  <a:lnTo>
                    <a:pt x="5" y="31"/>
                  </a:lnTo>
                  <a:lnTo>
                    <a:pt x="2" y="40"/>
                  </a:lnTo>
                  <a:lnTo>
                    <a:pt x="0" y="49"/>
                  </a:lnTo>
                  <a:lnTo>
                    <a:pt x="2" y="58"/>
                  </a:lnTo>
                  <a:lnTo>
                    <a:pt x="9" y="58"/>
                  </a:lnTo>
                  <a:lnTo>
                    <a:pt x="9" y="49"/>
                  </a:lnTo>
                  <a:lnTo>
                    <a:pt x="9" y="40"/>
                  </a:lnTo>
                  <a:lnTo>
                    <a:pt x="11" y="33"/>
                  </a:lnTo>
                  <a:lnTo>
                    <a:pt x="16" y="27"/>
                  </a:lnTo>
                  <a:lnTo>
                    <a:pt x="20" y="22"/>
                  </a:lnTo>
                  <a:lnTo>
                    <a:pt x="25" y="16"/>
                  </a:lnTo>
                  <a:lnTo>
                    <a:pt x="31" y="11"/>
                  </a:lnTo>
                  <a:lnTo>
                    <a:pt x="37" y="5"/>
                  </a:lnTo>
                  <a:lnTo>
                    <a:pt x="38" y="1"/>
                  </a:lnTo>
                  <a:lnTo>
                    <a:pt x="37" y="5"/>
                  </a:lnTo>
                  <a:lnTo>
                    <a:pt x="38" y="3"/>
                  </a:lnTo>
                  <a:lnTo>
                    <a:pt x="37" y="1"/>
                  </a:lnTo>
                  <a:lnTo>
                    <a:pt x="35" y="0"/>
                  </a:lnTo>
                  <a:lnTo>
                    <a:pt x="32" y="1"/>
                  </a:lnTo>
                  <a:lnTo>
                    <a:pt x="3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63" name="Freeform 67"/>
            <p:cNvSpPr>
              <a:spLocks noChangeAspect="1"/>
            </p:cNvSpPr>
            <p:nvPr/>
          </p:nvSpPr>
          <p:spPr bwMode="auto">
            <a:xfrm>
              <a:off x="1166" y="618"/>
              <a:ext cx="21" cy="40"/>
            </a:xfrm>
            <a:custGeom>
              <a:avLst/>
              <a:gdLst>
                <a:gd name="T0" fmla="*/ 0 w 43"/>
                <a:gd name="T1" fmla="*/ 2 h 80"/>
                <a:gd name="T2" fmla="*/ 0 w 43"/>
                <a:gd name="T3" fmla="*/ 2 h 80"/>
                <a:gd name="T4" fmla="*/ 5 w 43"/>
                <a:gd name="T5" fmla="*/ 14 h 80"/>
                <a:gd name="T6" fmla="*/ 10 w 43"/>
                <a:gd name="T7" fmla="*/ 25 h 80"/>
                <a:gd name="T8" fmla="*/ 14 w 43"/>
                <a:gd name="T9" fmla="*/ 36 h 80"/>
                <a:gd name="T10" fmla="*/ 19 w 43"/>
                <a:gd name="T11" fmla="*/ 46 h 80"/>
                <a:gd name="T12" fmla="*/ 22 w 43"/>
                <a:gd name="T13" fmla="*/ 55 h 80"/>
                <a:gd name="T14" fmla="*/ 27 w 43"/>
                <a:gd name="T15" fmla="*/ 63 h 80"/>
                <a:gd name="T16" fmla="*/ 31 w 43"/>
                <a:gd name="T17" fmla="*/ 71 h 80"/>
                <a:gd name="T18" fmla="*/ 36 w 43"/>
                <a:gd name="T19" fmla="*/ 80 h 80"/>
                <a:gd name="T20" fmla="*/ 43 w 43"/>
                <a:gd name="T21" fmla="*/ 76 h 80"/>
                <a:gd name="T22" fmla="*/ 38 w 43"/>
                <a:gd name="T23" fmla="*/ 69 h 80"/>
                <a:gd name="T24" fmla="*/ 34 w 43"/>
                <a:gd name="T25" fmla="*/ 61 h 80"/>
                <a:gd name="T26" fmla="*/ 29 w 43"/>
                <a:gd name="T27" fmla="*/ 53 h 80"/>
                <a:gd name="T28" fmla="*/ 26 w 43"/>
                <a:gd name="T29" fmla="*/ 44 h 80"/>
                <a:gd name="T30" fmla="*/ 21 w 43"/>
                <a:gd name="T31" fmla="*/ 33 h 80"/>
                <a:gd name="T32" fmla="*/ 16 w 43"/>
                <a:gd name="T33" fmla="*/ 23 h 80"/>
                <a:gd name="T34" fmla="*/ 12 w 43"/>
                <a:gd name="T35" fmla="*/ 11 h 80"/>
                <a:gd name="T36" fmla="*/ 7 w 43"/>
                <a:gd name="T37" fmla="*/ 0 h 80"/>
                <a:gd name="T38" fmla="*/ 7 w 43"/>
                <a:gd name="T39" fmla="*/ 0 h 80"/>
                <a:gd name="T40" fmla="*/ 0 w 43"/>
                <a:gd name="T41"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80">
                  <a:moveTo>
                    <a:pt x="0" y="2"/>
                  </a:moveTo>
                  <a:lnTo>
                    <a:pt x="0" y="2"/>
                  </a:lnTo>
                  <a:lnTo>
                    <a:pt x="5" y="14"/>
                  </a:lnTo>
                  <a:lnTo>
                    <a:pt x="10" y="25"/>
                  </a:lnTo>
                  <a:lnTo>
                    <a:pt x="14" y="36"/>
                  </a:lnTo>
                  <a:lnTo>
                    <a:pt x="19" y="46"/>
                  </a:lnTo>
                  <a:lnTo>
                    <a:pt x="22" y="55"/>
                  </a:lnTo>
                  <a:lnTo>
                    <a:pt x="27" y="63"/>
                  </a:lnTo>
                  <a:lnTo>
                    <a:pt x="31" y="71"/>
                  </a:lnTo>
                  <a:lnTo>
                    <a:pt x="36" y="80"/>
                  </a:lnTo>
                  <a:lnTo>
                    <a:pt x="43" y="76"/>
                  </a:lnTo>
                  <a:lnTo>
                    <a:pt x="38" y="69"/>
                  </a:lnTo>
                  <a:lnTo>
                    <a:pt x="34" y="61"/>
                  </a:lnTo>
                  <a:lnTo>
                    <a:pt x="29" y="53"/>
                  </a:lnTo>
                  <a:lnTo>
                    <a:pt x="26" y="44"/>
                  </a:lnTo>
                  <a:lnTo>
                    <a:pt x="21" y="33"/>
                  </a:lnTo>
                  <a:lnTo>
                    <a:pt x="16" y="23"/>
                  </a:lnTo>
                  <a:lnTo>
                    <a:pt x="12" y="11"/>
                  </a:lnTo>
                  <a:lnTo>
                    <a:pt x="7" y="0"/>
                  </a:lnTo>
                  <a:lnTo>
                    <a:pt x="7"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64" name="Freeform 68"/>
            <p:cNvSpPr>
              <a:spLocks noChangeAspect="1"/>
            </p:cNvSpPr>
            <p:nvPr/>
          </p:nvSpPr>
          <p:spPr bwMode="auto">
            <a:xfrm>
              <a:off x="1164" y="585"/>
              <a:ext cx="33" cy="34"/>
            </a:xfrm>
            <a:custGeom>
              <a:avLst/>
              <a:gdLst>
                <a:gd name="T0" fmla="*/ 63 w 66"/>
                <a:gd name="T1" fmla="*/ 0 h 68"/>
                <a:gd name="T2" fmla="*/ 63 w 66"/>
                <a:gd name="T3" fmla="*/ 0 h 68"/>
                <a:gd name="T4" fmla="*/ 52 w 66"/>
                <a:gd name="T5" fmla="*/ 6 h 68"/>
                <a:gd name="T6" fmla="*/ 38 w 66"/>
                <a:gd name="T7" fmla="*/ 13 h 68"/>
                <a:gd name="T8" fmla="*/ 28 w 66"/>
                <a:gd name="T9" fmla="*/ 20 h 68"/>
                <a:gd name="T10" fmla="*/ 17 w 66"/>
                <a:gd name="T11" fmla="*/ 27 h 68"/>
                <a:gd name="T12" fmla="*/ 8 w 66"/>
                <a:gd name="T13" fmla="*/ 36 h 68"/>
                <a:gd name="T14" fmla="*/ 3 w 66"/>
                <a:gd name="T15" fmla="*/ 46 h 68"/>
                <a:gd name="T16" fmla="*/ 0 w 66"/>
                <a:gd name="T17" fmla="*/ 57 h 68"/>
                <a:gd name="T18" fmla="*/ 3 w 66"/>
                <a:gd name="T19" fmla="*/ 68 h 68"/>
                <a:gd name="T20" fmla="*/ 10 w 66"/>
                <a:gd name="T21" fmla="*/ 66 h 68"/>
                <a:gd name="T22" fmla="*/ 9 w 66"/>
                <a:gd name="T23" fmla="*/ 57 h 68"/>
                <a:gd name="T24" fmla="*/ 10 w 66"/>
                <a:gd name="T25" fmla="*/ 49 h 68"/>
                <a:gd name="T26" fmla="*/ 15 w 66"/>
                <a:gd name="T27" fmla="*/ 40 h 68"/>
                <a:gd name="T28" fmla="*/ 22 w 66"/>
                <a:gd name="T29" fmla="*/ 34 h 68"/>
                <a:gd name="T30" fmla="*/ 32 w 66"/>
                <a:gd name="T31" fmla="*/ 27 h 68"/>
                <a:gd name="T32" fmla="*/ 43 w 66"/>
                <a:gd name="T33" fmla="*/ 20 h 68"/>
                <a:gd name="T34" fmla="*/ 54 w 66"/>
                <a:gd name="T35" fmla="*/ 13 h 68"/>
                <a:gd name="T36" fmla="*/ 66 w 66"/>
                <a:gd name="T37" fmla="*/ 7 h 68"/>
                <a:gd name="T38" fmla="*/ 66 w 66"/>
                <a:gd name="T39" fmla="*/ 7 h 68"/>
                <a:gd name="T40" fmla="*/ 63 w 66"/>
                <a:gd name="T4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68">
                  <a:moveTo>
                    <a:pt x="63" y="0"/>
                  </a:moveTo>
                  <a:lnTo>
                    <a:pt x="63" y="0"/>
                  </a:lnTo>
                  <a:lnTo>
                    <a:pt x="52" y="6"/>
                  </a:lnTo>
                  <a:lnTo>
                    <a:pt x="38" y="13"/>
                  </a:lnTo>
                  <a:lnTo>
                    <a:pt x="28" y="20"/>
                  </a:lnTo>
                  <a:lnTo>
                    <a:pt x="17" y="27"/>
                  </a:lnTo>
                  <a:lnTo>
                    <a:pt x="8" y="36"/>
                  </a:lnTo>
                  <a:lnTo>
                    <a:pt x="3" y="46"/>
                  </a:lnTo>
                  <a:lnTo>
                    <a:pt x="0" y="57"/>
                  </a:lnTo>
                  <a:lnTo>
                    <a:pt x="3" y="68"/>
                  </a:lnTo>
                  <a:lnTo>
                    <a:pt x="10" y="66"/>
                  </a:lnTo>
                  <a:lnTo>
                    <a:pt x="9" y="57"/>
                  </a:lnTo>
                  <a:lnTo>
                    <a:pt x="10" y="49"/>
                  </a:lnTo>
                  <a:lnTo>
                    <a:pt x="15" y="40"/>
                  </a:lnTo>
                  <a:lnTo>
                    <a:pt x="22" y="34"/>
                  </a:lnTo>
                  <a:lnTo>
                    <a:pt x="32" y="27"/>
                  </a:lnTo>
                  <a:lnTo>
                    <a:pt x="43" y="20"/>
                  </a:lnTo>
                  <a:lnTo>
                    <a:pt x="54" y="13"/>
                  </a:lnTo>
                  <a:lnTo>
                    <a:pt x="66" y="7"/>
                  </a:lnTo>
                  <a:lnTo>
                    <a:pt x="66" y="7"/>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65" name="Freeform 69"/>
            <p:cNvSpPr>
              <a:spLocks noChangeAspect="1"/>
            </p:cNvSpPr>
            <p:nvPr/>
          </p:nvSpPr>
          <p:spPr bwMode="auto">
            <a:xfrm>
              <a:off x="1196" y="575"/>
              <a:ext cx="22" cy="14"/>
            </a:xfrm>
            <a:custGeom>
              <a:avLst/>
              <a:gdLst>
                <a:gd name="T0" fmla="*/ 37 w 44"/>
                <a:gd name="T1" fmla="*/ 5 h 28"/>
                <a:gd name="T2" fmla="*/ 37 w 44"/>
                <a:gd name="T3" fmla="*/ 3 h 28"/>
                <a:gd name="T4" fmla="*/ 36 w 44"/>
                <a:gd name="T5" fmla="*/ 4 h 28"/>
                <a:gd name="T6" fmla="*/ 32 w 44"/>
                <a:gd name="T7" fmla="*/ 6 h 28"/>
                <a:gd name="T8" fmla="*/ 30 w 44"/>
                <a:gd name="T9" fmla="*/ 9 h 28"/>
                <a:gd name="T10" fmla="*/ 26 w 44"/>
                <a:gd name="T11" fmla="*/ 11 h 28"/>
                <a:gd name="T12" fmla="*/ 20 w 44"/>
                <a:gd name="T13" fmla="*/ 13 h 28"/>
                <a:gd name="T14" fmla="*/ 14 w 44"/>
                <a:gd name="T15" fmla="*/ 15 h 28"/>
                <a:gd name="T16" fmla="*/ 7 w 44"/>
                <a:gd name="T17" fmla="*/ 18 h 28"/>
                <a:gd name="T18" fmla="*/ 0 w 44"/>
                <a:gd name="T19" fmla="*/ 21 h 28"/>
                <a:gd name="T20" fmla="*/ 3 w 44"/>
                <a:gd name="T21" fmla="*/ 28 h 28"/>
                <a:gd name="T22" fmla="*/ 9 w 44"/>
                <a:gd name="T23" fmla="*/ 25 h 28"/>
                <a:gd name="T24" fmla="*/ 16 w 44"/>
                <a:gd name="T25" fmla="*/ 22 h 28"/>
                <a:gd name="T26" fmla="*/ 22 w 44"/>
                <a:gd name="T27" fmla="*/ 20 h 28"/>
                <a:gd name="T28" fmla="*/ 28 w 44"/>
                <a:gd name="T29" fmla="*/ 18 h 28"/>
                <a:gd name="T30" fmla="*/ 32 w 44"/>
                <a:gd name="T31" fmla="*/ 15 h 28"/>
                <a:gd name="T32" fmla="*/ 37 w 44"/>
                <a:gd name="T33" fmla="*/ 13 h 28"/>
                <a:gd name="T34" fmla="*/ 41 w 44"/>
                <a:gd name="T35" fmla="*/ 11 h 28"/>
                <a:gd name="T36" fmla="*/ 44 w 44"/>
                <a:gd name="T37" fmla="*/ 7 h 28"/>
                <a:gd name="T38" fmla="*/ 44 w 44"/>
                <a:gd name="T39" fmla="*/ 5 h 28"/>
                <a:gd name="T40" fmla="*/ 44 w 44"/>
                <a:gd name="T41" fmla="*/ 7 h 28"/>
                <a:gd name="T42" fmla="*/ 44 w 44"/>
                <a:gd name="T43" fmla="*/ 4 h 28"/>
                <a:gd name="T44" fmla="*/ 43 w 44"/>
                <a:gd name="T45" fmla="*/ 2 h 28"/>
                <a:gd name="T46" fmla="*/ 39 w 44"/>
                <a:gd name="T47" fmla="*/ 0 h 28"/>
                <a:gd name="T48" fmla="*/ 37 w 44"/>
                <a:gd name="T49" fmla="*/ 3 h 28"/>
                <a:gd name="T50" fmla="*/ 37 w 44"/>
                <a:gd name="T5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28">
                  <a:moveTo>
                    <a:pt x="37" y="5"/>
                  </a:moveTo>
                  <a:lnTo>
                    <a:pt x="37" y="3"/>
                  </a:lnTo>
                  <a:lnTo>
                    <a:pt x="36" y="4"/>
                  </a:lnTo>
                  <a:lnTo>
                    <a:pt x="32" y="6"/>
                  </a:lnTo>
                  <a:lnTo>
                    <a:pt x="30" y="9"/>
                  </a:lnTo>
                  <a:lnTo>
                    <a:pt x="26" y="11"/>
                  </a:lnTo>
                  <a:lnTo>
                    <a:pt x="20" y="13"/>
                  </a:lnTo>
                  <a:lnTo>
                    <a:pt x="14" y="15"/>
                  </a:lnTo>
                  <a:lnTo>
                    <a:pt x="7" y="18"/>
                  </a:lnTo>
                  <a:lnTo>
                    <a:pt x="0" y="21"/>
                  </a:lnTo>
                  <a:lnTo>
                    <a:pt x="3" y="28"/>
                  </a:lnTo>
                  <a:lnTo>
                    <a:pt x="9" y="25"/>
                  </a:lnTo>
                  <a:lnTo>
                    <a:pt x="16" y="22"/>
                  </a:lnTo>
                  <a:lnTo>
                    <a:pt x="22" y="20"/>
                  </a:lnTo>
                  <a:lnTo>
                    <a:pt x="28" y="18"/>
                  </a:lnTo>
                  <a:lnTo>
                    <a:pt x="32" y="15"/>
                  </a:lnTo>
                  <a:lnTo>
                    <a:pt x="37" y="13"/>
                  </a:lnTo>
                  <a:lnTo>
                    <a:pt x="41" y="11"/>
                  </a:lnTo>
                  <a:lnTo>
                    <a:pt x="44" y="7"/>
                  </a:lnTo>
                  <a:lnTo>
                    <a:pt x="44" y="5"/>
                  </a:lnTo>
                  <a:lnTo>
                    <a:pt x="44" y="7"/>
                  </a:lnTo>
                  <a:lnTo>
                    <a:pt x="44" y="4"/>
                  </a:lnTo>
                  <a:lnTo>
                    <a:pt x="43" y="2"/>
                  </a:lnTo>
                  <a:lnTo>
                    <a:pt x="39" y="0"/>
                  </a:lnTo>
                  <a:lnTo>
                    <a:pt x="37" y="3"/>
                  </a:lnTo>
                  <a:lnTo>
                    <a:pt x="3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66" name="Freeform 70"/>
            <p:cNvSpPr>
              <a:spLocks noChangeAspect="1"/>
            </p:cNvSpPr>
            <p:nvPr/>
          </p:nvSpPr>
          <p:spPr bwMode="auto">
            <a:xfrm>
              <a:off x="1212" y="534"/>
              <a:ext cx="7" cy="43"/>
            </a:xfrm>
            <a:custGeom>
              <a:avLst/>
              <a:gdLst>
                <a:gd name="T0" fmla="*/ 7 w 14"/>
                <a:gd name="T1" fmla="*/ 1 h 85"/>
                <a:gd name="T2" fmla="*/ 0 w 14"/>
                <a:gd name="T3" fmla="*/ 4 h 85"/>
                <a:gd name="T4" fmla="*/ 3 w 14"/>
                <a:gd name="T5" fmla="*/ 22 h 85"/>
                <a:gd name="T6" fmla="*/ 5 w 14"/>
                <a:gd name="T7" fmla="*/ 44 h 85"/>
                <a:gd name="T8" fmla="*/ 5 w 14"/>
                <a:gd name="T9" fmla="*/ 67 h 85"/>
                <a:gd name="T10" fmla="*/ 5 w 14"/>
                <a:gd name="T11" fmla="*/ 85 h 85"/>
                <a:gd name="T12" fmla="*/ 12 w 14"/>
                <a:gd name="T13" fmla="*/ 85 h 85"/>
                <a:gd name="T14" fmla="*/ 14 w 14"/>
                <a:gd name="T15" fmla="*/ 67 h 85"/>
                <a:gd name="T16" fmla="*/ 12 w 14"/>
                <a:gd name="T17" fmla="*/ 44 h 85"/>
                <a:gd name="T18" fmla="*/ 10 w 14"/>
                <a:gd name="T19" fmla="*/ 22 h 85"/>
                <a:gd name="T20" fmla="*/ 10 w 14"/>
                <a:gd name="T21" fmla="*/ 4 h 85"/>
                <a:gd name="T22" fmla="*/ 3 w 14"/>
                <a:gd name="T23" fmla="*/ 8 h 85"/>
                <a:gd name="T24" fmla="*/ 10 w 14"/>
                <a:gd name="T25" fmla="*/ 4 h 85"/>
                <a:gd name="T26" fmla="*/ 9 w 14"/>
                <a:gd name="T27" fmla="*/ 1 h 85"/>
                <a:gd name="T28" fmla="*/ 5 w 14"/>
                <a:gd name="T29" fmla="*/ 0 h 85"/>
                <a:gd name="T30" fmla="*/ 2 w 14"/>
                <a:gd name="T31" fmla="*/ 1 h 85"/>
                <a:gd name="T32" fmla="*/ 0 w 14"/>
                <a:gd name="T33" fmla="*/ 4 h 85"/>
                <a:gd name="T34" fmla="*/ 7 w 14"/>
                <a:gd name="T35" fmla="*/ 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85">
                  <a:moveTo>
                    <a:pt x="7" y="1"/>
                  </a:moveTo>
                  <a:lnTo>
                    <a:pt x="0" y="4"/>
                  </a:lnTo>
                  <a:lnTo>
                    <a:pt x="3" y="22"/>
                  </a:lnTo>
                  <a:lnTo>
                    <a:pt x="5" y="44"/>
                  </a:lnTo>
                  <a:lnTo>
                    <a:pt x="5" y="67"/>
                  </a:lnTo>
                  <a:lnTo>
                    <a:pt x="5" y="85"/>
                  </a:lnTo>
                  <a:lnTo>
                    <a:pt x="12" y="85"/>
                  </a:lnTo>
                  <a:lnTo>
                    <a:pt x="14" y="67"/>
                  </a:lnTo>
                  <a:lnTo>
                    <a:pt x="12" y="44"/>
                  </a:lnTo>
                  <a:lnTo>
                    <a:pt x="10" y="22"/>
                  </a:lnTo>
                  <a:lnTo>
                    <a:pt x="10" y="4"/>
                  </a:lnTo>
                  <a:lnTo>
                    <a:pt x="3" y="8"/>
                  </a:lnTo>
                  <a:lnTo>
                    <a:pt x="10" y="4"/>
                  </a:lnTo>
                  <a:lnTo>
                    <a:pt x="9" y="1"/>
                  </a:lnTo>
                  <a:lnTo>
                    <a:pt x="5" y="0"/>
                  </a:lnTo>
                  <a:lnTo>
                    <a:pt x="2" y="1"/>
                  </a:lnTo>
                  <a:lnTo>
                    <a:pt x="0"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67" name="Freeform 71"/>
            <p:cNvSpPr>
              <a:spLocks noChangeAspect="1"/>
            </p:cNvSpPr>
            <p:nvPr/>
          </p:nvSpPr>
          <p:spPr bwMode="auto">
            <a:xfrm>
              <a:off x="1213" y="535"/>
              <a:ext cx="20" cy="7"/>
            </a:xfrm>
            <a:custGeom>
              <a:avLst/>
              <a:gdLst>
                <a:gd name="T0" fmla="*/ 37 w 39"/>
                <a:gd name="T1" fmla="*/ 0 h 14"/>
                <a:gd name="T2" fmla="*/ 37 w 39"/>
                <a:gd name="T3" fmla="*/ 0 h 14"/>
                <a:gd name="T4" fmla="*/ 32 w 39"/>
                <a:gd name="T5" fmla="*/ 1 h 14"/>
                <a:gd name="T6" fmla="*/ 27 w 39"/>
                <a:gd name="T7" fmla="*/ 3 h 14"/>
                <a:gd name="T8" fmla="*/ 25 w 39"/>
                <a:gd name="T9" fmla="*/ 5 h 14"/>
                <a:gd name="T10" fmla="*/ 20 w 39"/>
                <a:gd name="T11" fmla="*/ 5 h 14"/>
                <a:gd name="T12" fmla="*/ 16 w 39"/>
                <a:gd name="T13" fmla="*/ 5 h 14"/>
                <a:gd name="T14" fmla="*/ 12 w 39"/>
                <a:gd name="T15" fmla="*/ 5 h 14"/>
                <a:gd name="T16" fmla="*/ 8 w 39"/>
                <a:gd name="T17" fmla="*/ 2 h 14"/>
                <a:gd name="T18" fmla="*/ 4 w 39"/>
                <a:gd name="T19" fmla="*/ 0 h 14"/>
                <a:gd name="T20" fmla="*/ 0 w 39"/>
                <a:gd name="T21" fmla="*/ 7 h 14"/>
                <a:gd name="T22" fmla="*/ 6 w 39"/>
                <a:gd name="T23" fmla="*/ 9 h 14"/>
                <a:gd name="T24" fmla="*/ 10 w 39"/>
                <a:gd name="T25" fmla="*/ 11 h 14"/>
                <a:gd name="T26" fmla="*/ 16 w 39"/>
                <a:gd name="T27" fmla="*/ 14 h 14"/>
                <a:gd name="T28" fmla="*/ 20 w 39"/>
                <a:gd name="T29" fmla="*/ 11 h 14"/>
                <a:gd name="T30" fmla="*/ 25 w 39"/>
                <a:gd name="T31" fmla="*/ 11 h 14"/>
                <a:gd name="T32" fmla="*/ 30 w 39"/>
                <a:gd name="T33" fmla="*/ 10 h 14"/>
                <a:gd name="T34" fmla="*/ 34 w 39"/>
                <a:gd name="T35" fmla="*/ 8 h 14"/>
                <a:gd name="T36" fmla="*/ 39 w 39"/>
                <a:gd name="T37" fmla="*/ 7 h 14"/>
                <a:gd name="T38" fmla="*/ 39 w 39"/>
                <a:gd name="T39" fmla="*/ 7 h 14"/>
                <a:gd name="T40" fmla="*/ 37 w 39"/>
                <a:gd name="T4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14">
                  <a:moveTo>
                    <a:pt x="37" y="0"/>
                  </a:moveTo>
                  <a:lnTo>
                    <a:pt x="37" y="0"/>
                  </a:lnTo>
                  <a:lnTo>
                    <a:pt x="32" y="1"/>
                  </a:lnTo>
                  <a:lnTo>
                    <a:pt x="27" y="3"/>
                  </a:lnTo>
                  <a:lnTo>
                    <a:pt x="25" y="5"/>
                  </a:lnTo>
                  <a:lnTo>
                    <a:pt x="20" y="5"/>
                  </a:lnTo>
                  <a:lnTo>
                    <a:pt x="16" y="5"/>
                  </a:lnTo>
                  <a:lnTo>
                    <a:pt x="12" y="5"/>
                  </a:lnTo>
                  <a:lnTo>
                    <a:pt x="8" y="2"/>
                  </a:lnTo>
                  <a:lnTo>
                    <a:pt x="4" y="0"/>
                  </a:lnTo>
                  <a:lnTo>
                    <a:pt x="0" y="7"/>
                  </a:lnTo>
                  <a:lnTo>
                    <a:pt x="6" y="9"/>
                  </a:lnTo>
                  <a:lnTo>
                    <a:pt x="10" y="11"/>
                  </a:lnTo>
                  <a:lnTo>
                    <a:pt x="16" y="14"/>
                  </a:lnTo>
                  <a:lnTo>
                    <a:pt x="20" y="11"/>
                  </a:lnTo>
                  <a:lnTo>
                    <a:pt x="25" y="11"/>
                  </a:lnTo>
                  <a:lnTo>
                    <a:pt x="30" y="10"/>
                  </a:lnTo>
                  <a:lnTo>
                    <a:pt x="34" y="8"/>
                  </a:lnTo>
                  <a:lnTo>
                    <a:pt x="39" y="7"/>
                  </a:lnTo>
                  <a:lnTo>
                    <a:pt x="39" y="7"/>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68" name="Freeform 72"/>
            <p:cNvSpPr>
              <a:spLocks noChangeAspect="1"/>
            </p:cNvSpPr>
            <p:nvPr/>
          </p:nvSpPr>
          <p:spPr bwMode="auto">
            <a:xfrm>
              <a:off x="1232" y="532"/>
              <a:ext cx="22" cy="6"/>
            </a:xfrm>
            <a:custGeom>
              <a:avLst/>
              <a:gdLst>
                <a:gd name="T0" fmla="*/ 45 w 45"/>
                <a:gd name="T1" fmla="*/ 9 h 13"/>
                <a:gd name="T2" fmla="*/ 41 w 45"/>
                <a:gd name="T3" fmla="*/ 4 h 13"/>
                <a:gd name="T4" fmla="*/ 35 w 45"/>
                <a:gd name="T5" fmla="*/ 3 h 13"/>
                <a:gd name="T6" fmla="*/ 30 w 45"/>
                <a:gd name="T7" fmla="*/ 1 h 13"/>
                <a:gd name="T8" fmla="*/ 24 w 45"/>
                <a:gd name="T9" fmla="*/ 0 h 13"/>
                <a:gd name="T10" fmla="*/ 19 w 45"/>
                <a:gd name="T11" fmla="*/ 1 h 13"/>
                <a:gd name="T12" fmla="*/ 15 w 45"/>
                <a:gd name="T13" fmla="*/ 3 h 13"/>
                <a:gd name="T14" fmla="*/ 10 w 45"/>
                <a:gd name="T15" fmla="*/ 4 h 13"/>
                <a:gd name="T16" fmla="*/ 5 w 45"/>
                <a:gd name="T17" fmla="*/ 5 h 13"/>
                <a:gd name="T18" fmla="*/ 0 w 45"/>
                <a:gd name="T19" fmla="*/ 6 h 13"/>
                <a:gd name="T20" fmla="*/ 2 w 45"/>
                <a:gd name="T21" fmla="*/ 13 h 13"/>
                <a:gd name="T22" fmla="*/ 5 w 45"/>
                <a:gd name="T23" fmla="*/ 12 h 13"/>
                <a:gd name="T24" fmla="*/ 10 w 45"/>
                <a:gd name="T25" fmla="*/ 11 h 13"/>
                <a:gd name="T26" fmla="*/ 15 w 45"/>
                <a:gd name="T27" fmla="*/ 9 h 13"/>
                <a:gd name="T28" fmla="*/ 19 w 45"/>
                <a:gd name="T29" fmla="*/ 8 h 13"/>
                <a:gd name="T30" fmla="*/ 24 w 45"/>
                <a:gd name="T31" fmla="*/ 9 h 13"/>
                <a:gd name="T32" fmla="*/ 30 w 45"/>
                <a:gd name="T33" fmla="*/ 8 h 13"/>
                <a:gd name="T34" fmla="*/ 35 w 45"/>
                <a:gd name="T35" fmla="*/ 9 h 13"/>
                <a:gd name="T36" fmla="*/ 41 w 45"/>
                <a:gd name="T37" fmla="*/ 11 h 13"/>
                <a:gd name="T38" fmla="*/ 38 w 45"/>
                <a:gd name="T39" fmla="*/ 5 h 13"/>
                <a:gd name="T40" fmla="*/ 41 w 45"/>
                <a:gd name="T41" fmla="*/ 11 h 13"/>
                <a:gd name="T42" fmla="*/ 43 w 45"/>
                <a:gd name="T43" fmla="*/ 9 h 13"/>
                <a:gd name="T44" fmla="*/ 45 w 45"/>
                <a:gd name="T45" fmla="*/ 7 h 13"/>
                <a:gd name="T46" fmla="*/ 43 w 45"/>
                <a:gd name="T47" fmla="*/ 5 h 13"/>
                <a:gd name="T48" fmla="*/ 41 w 45"/>
                <a:gd name="T49" fmla="*/ 4 h 13"/>
                <a:gd name="T50" fmla="*/ 45 w 45"/>
                <a:gd name="T5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13">
                  <a:moveTo>
                    <a:pt x="45" y="9"/>
                  </a:moveTo>
                  <a:lnTo>
                    <a:pt x="41" y="4"/>
                  </a:lnTo>
                  <a:lnTo>
                    <a:pt x="35" y="3"/>
                  </a:lnTo>
                  <a:lnTo>
                    <a:pt x="30" y="1"/>
                  </a:lnTo>
                  <a:lnTo>
                    <a:pt x="24" y="0"/>
                  </a:lnTo>
                  <a:lnTo>
                    <a:pt x="19" y="1"/>
                  </a:lnTo>
                  <a:lnTo>
                    <a:pt x="15" y="3"/>
                  </a:lnTo>
                  <a:lnTo>
                    <a:pt x="10" y="4"/>
                  </a:lnTo>
                  <a:lnTo>
                    <a:pt x="5" y="5"/>
                  </a:lnTo>
                  <a:lnTo>
                    <a:pt x="0" y="6"/>
                  </a:lnTo>
                  <a:lnTo>
                    <a:pt x="2" y="13"/>
                  </a:lnTo>
                  <a:lnTo>
                    <a:pt x="5" y="12"/>
                  </a:lnTo>
                  <a:lnTo>
                    <a:pt x="10" y="11"/>
                  </a:lnTo>
                  <a:lnTo>
                    <a:pt x="15" y="9"/>
                  </a:lnTo>
                  <a:lnTo>
                    <a:pt x="19" y="8"/>
                  </a:lnTo>
                  <a:lnTo>
                    <a:pt x="24" y="9"/>
                  </a:lnTo>
                  <a:lnTo>
                    <a:pt x="30" y="8"/>
                  </a:lnTo>
                  <a:lnTo>
                    <a:pt x="35" y="9"/>
                  </a:lnTo>
                  <a:lnTo>
                    <a:pt x="41" y="11"/>
                  </a:lnTo>
                  <a:lnTo>
                    <a:pt x="38" y="5"/>
                  </a:lnTo>
                  <a:lnTo>
                    <a:pt x="41" y="11"/>
                  </a:lnTo>
                  <a:lnTo>
                    <a:pt x="43" y="9"/>
                  </a:lnTo>
                  <a:lnTo>
                    <a:pt x="45" y="7"/>
                  </a:lnTo>
                  <a:lnTo>
                    <a:pt x="43" y="5"/>
                  </a:lnTo>
                  <a:lnTo>
                    <a:pt x="41" y="4"/>
                  </a:lnTo>
                  <a:lnTo>
                    <a:pt x="4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69" name="Freeform 73"/>
            <p:cNvSpPr>
              <a:spLocks noChangeAspect="1"/>
            </p:cNvSpPr>
            <p:nvPr/>
          </p:nvSpPr>
          <p:spPr bwMode="auto">
            <a:xfrm>
              <a:off x="1249" y="528"/>
              <a:ext cx="41" cy="14"/>
            </a:xfrm>
            <a:custGeom>
              <a:avLst/>
              <a:gdLst>
                <a:gd name="T0" fmla="*/ 83 w 83"/>
                <a:gd name="T1" fmla="*/ 1 h 30"/>
                <a:gd name="T2" fmla="*/ 78 w 83"/>
                <a:gd name="T3" fmla="*/ 0 h 30"/>
                <a:gd name="T4" fmla="*/ 68 w 83"/>
                <a:gd name="T5" fmla="*/ 5 h 30"/>
                <a:gd name="T6" fmla="*/ 54 w 83"/>
                <a:gd name="T7" fmla="*/ 9 h 30"/>
                <a:gd name="T8" fmla="*/ 40 w 83"/>
                <a:gd name="T9" fmla="*/ 15 h 30"/>
                <a:gd name="T10" fmla="*/ 28 w 83"/>
                <a:gd name="T11" fmla="*/ 20 h 30"/>
                <a:gd name="T12" fmla="*/ 16 w 83"/>
                <a:gd name="T13" fmla="*/ 23 h 30"/>
                <a:gd name="T14" fmla="*/ 9 w 83"/>
                <a:gd name="T15" fmla="*/ 23 h 30"/>
                <a:gd name="T16" fmla="*/ 9 w 83"/>
                <a:gd name="T17" fmla="*/ 23 h 30"/>
                <a:gd name="T18" fmla="*/ 12 w 83"/>
                <a:gd name="T19" fmla="*/ 18 h 30"/>
                <a:gd name="T20" fmla="*/ 5 w 83"/>
                <a:gd name="T21" fmla="*/ 14 h 30"/>
                <a:gd name="T22" fmla="*/ 0 w 83"/>
                <a:gd name="T23" fmla="*/ 23 h 30"/>
                <a:gd name="T24" fmla="*/ 7 w 83"/>
                <a:gd name="T25" fmla="*/ 30 h 30"/>
                <a:gd name="T26" fmla="*/ 16 w 83"/>
                <a:gd name="T27" fmla="*/ 30 h 30"/>
                <a:gd name="T28" fmla="*/ 30 w 83"/>
                <a:gd name="T29" fmla="*/ 26 h 30"/>
                <a:gd name="T30" fmla="*/ 43 w 83"/>
                <a:gd name="T31" fmla="*/ 22 h 30"/>
                <a:gd name="T32" fmla="*/ 56 w 83"/>
                <a:gd name="T33" fmla="*/ 16 h 30"/>
                <a:gd name="T34" fmla="*/ 70 w 83"/>
                <a:gd name="T35" fmla="*/ 12 h 30"/>
                <a:gd name="T36" fmla="*/ 81 w 83"/>
                <a:gd name="T37" fmla="*/ 7 h 30"/>
                <a:gd name="T38" fmla="*/ 76 w 83"/>
                <a:gd name="T39" fmla="*/ 6 h 30"/>
                <a:gd name="T40" fmla="*/ 81 w 83"/>
                <a:gd name="T41" fmla="*/ 7 h 30"/>
                <a:gd name="T42" fmla="*/ 83 w 83"/>
                <a:gd name="T43" fmla="*/ 5 h 30"/>
                <a:gd name="T44" fmla="*/ 83 w 83"/>
                <a:gd name="T45" fmla="*/ 2 h 30"/>
                <a:gd name="T46" fmla="*/ 82 w 83"/>
                <a:gd name="T47" fmla="*/ 0 h 30"/>
                <a:gd name="T48" fmla="*/ 78 w 83"/>
                <a:gd name="T49" fmla="*/ 0 h 30"/>
                <a:gd name="T50" fmla="*/ 83 w 83"/>
                <a:gd name="T51"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30">
                  <a:moveTo>
                    <a:pt x="83" y="1"/>
                  </a:moveTo>
                  <a:lnTo>
                    <a:pt x="78" y="0"/>
                  </a:lnTo>
                  <a:lnTo>
                    <a:pt x="68" y="5"/>
                  </a:lnTo>
                  <a:lnTo>
                    <a:pt x="54" y="9"/>
                  </a:lnTo>
                  <a:lnTo>
                    <a:pt x="40" y="15"/>
                  </a:lnTo>
                  <a:lnTo>
                    <a:pt x="28" y="20"/>
                  </a:lnTo>
                  <a:lnTo>
                    <a:pt x="16" y="23"/>
                  </a:lnTo>
                  <a:lnTo>
                    <a:pt x="9" y="23"/>
                  </a:lnTo>
                  <a:lnTo>
                    <a:pt x="9" y="23"/>
                  </a:lnTo>
                  <a:lnTo>
                    <a:pt x="12" y="18"/>
                  </a:lnTo>
                  <a:lnTo>
                    <a:pt x="5" y="14"/>
                  </a:lnTo>
                  <a:lnTo>
                    <a:pt x="0" y="23"/>
                  </a:lnTo>
                  <a:lnTo>
                    <a:pt x="7" y="30"/>
                  </a:lnTo>
                  <a:lnTo>
                    <a:pt x="16" y="30"/>
                  </a:lnTo>
                  <a:lnTo>
                    <a:pt x="30" y="26"/>
                  </a:lnTo>
                  <a:lnTo>
                    <a:pt x="43" y="22"/>
                  </a:lnTo>
                  <a:lnTo>
                    <a:pt x="56" y="16"/>
                  </a:lnTo>
                  <a:lnTo>
                    <a:pt x="70" y="12"/>
                  </a:lnTo>
                  <a:lnTo>
                    <a:pt x="81" y="7"/>
                  </a:lnTo>
                  <a:lnTo>
                    <a:pt x="76" y="6"/>
                  </a:lnTo>
                  <a:lnTo>
                    <a:pt x="81" y="7"/>
                  </a:lnTo>
                  <a:lnTo>
                    <a:pt x="83" y="5"/>
                  </a:lnTo>
                  <a:lnTo>
                    <a:pt x="83" y="2"/>
                  </a:lnTo>
                  <a:lnTo>
                    <a:pt x="82" y="0"/>
                  </a:lnTo>
                  <a:lnTo>
                    <a:pt x="78" y="0"/>
                  </a:lnTo>
                  <a:lnTo>
                    <a:pt x="8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70" name="Freeform 74"/>
            <p:cNvSpPr>
              <a:spLocks noChangeAspect="1"/>
            </p:cNvSpPr>
            <p:nvPr/>
          </p:nvSpPr>
          <p:spPr bwMode="auto">
            <a:xfrm>
              <a:off x="1286" y="528"/>
              <a:ext cx="14" cy="42"/>
            </a:xfrm>
            <a:custGeom>
              <a:avLst/>
              <a:gdLst>
                <a:gd name="T0" fmla="*/ 23 w 26"/>
                <a:gd name="T1" fmla="*/ 76 h 83"/>
                <a:gd name="T2" fmla="*/ 25 w 26"/>
                <a:gd name="T3" fmla="*/ 80 h 83"/>
                <a:gd name="T4" fmla="*/ 26 w 26"/>
                <a:gd name="T5" fmla="*/ 64 h 83"/>
                <a:gd name="T6" fmla="*/ 24 w 26"/>
                <a:gd name="T7" fmla="*/ 44 h 83"/>
                <a:gd name="T8" fmla="*/ 18 w 26"/>
                <a:gd name="T9" fmla="*/ 22 h 83"/>
                <a:gd name="T10" fmla="*/ 7 w 26"/>
                <a:gd name="T11" fmla="*/ 0 h 83"/>
                <a:gd name="T12" fmla="*/ 0 w 26"/>
                <a:gd name="T13" fmla="*/ 5 h 83"/>
                <a:gd name="T14" fmla="*/ 12 w 26"/>
                <a:gd name="T15" fmla="*/ 24 h 83"/>
                <a:gd name="T16" fmla="*/ 17 w 26"/>
                <a:gd name="T17" fmla="*/ 44 h 83"/>
                <a:gd name="T18" fmla="*/ 17 w 26"/>
                <a:gd name="T19" fmla="*/ 64 h 83"/>
                <a:gd name="T20" fmla="*/ 18 w 26"/>
                <a:gd name="T21" fmla="*/ 80 h 83"/>
                <a:gd name="T22" fmla="*/ 21 w 26"/>
                <a:gd name="T23" fmla="*/ 83 h 83"/>
                <a:gd name="T24" fmla="*/ 18 w 26"/>
                <a:gd name="T25" fmla="*/ 80 h 83"/>
                <a:gd name="T26" fmla="*/ 20 w 26"/>
                <a:gd name="T27" fmla="*/ 82 h 83"/>
                <a:gd name="T28" fmla="*/ 22 w 26"/>
                <a:gd name="T29" fmla="*/ 83 h 83"/>
                <a:gd name="T30" fmla="*/ 24 w 26"/>
                <a:gd name="T31" fmla="*/ 82 h 83"/>
                <a:gd name="T32" fmla="*/ 25 w 26"/>
                <a:gd name="T33" fmla="*/ 80 h 83"/>
                <a:gd name="T34" fmla="*/ 23 w 26"/>
                <a:gd name="T35" fmla="*/ 7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83">
                  <a:moveTo>
                    <a:pt x="23" y="76"/>
                  </a:moveTo>
                  <a:lnTo>
                    <a:pt x="25" y="80"/>
                  </a:lnTo>
                  <a:lnTo>
                    <a:pt x="26" y="64"/>
                  </a:lnTo>
                  <a:lnTo>
                    <a:pt x="24" y="44"/>
                  </a:lnTo>
                  <a:lnTo>
                    <a:pt x="18" y="22"/>
                  </a:lnTo>
                  <a:lnTo>
                    <a:pt x="7" y="0"/>
                  </a:lnTo>
                  <a:lnTo>
                    <a:pt x="0" y="5"/>
                  </a:lnTo>
                  <a:lnTo>
                    <a:pt x="12" y="24"/>
                  </a:lnTo>
                  <a:lnTo>
                    <a:pt x="17" y="44"/>
                  </a:lnTo>
                  <a:lnTo>
                    <a:pt x="17" y="64"/>
                  </a:lnTo>
                  <a:lnTo>
                    <a:pt x="18" y="80"/>
                  </a:lnTo>
                  <a:lnTo>
                    <a:pt x="21" y="83"/>
                  </a:lnTo>
                  <a:lnTo>
                    <a:pt x="18" y="80"/>
                  </a:lnTo>
                  <a:lnTo>
                    <a:pt x="20" y="82"/>
                  </a:lnTo>
                  <a:lnTo>
                    <a:pt x="22" y="83"/>
                  </a:lnTo>
                  <a:lnTo>
                    <a:pt x="24" y="82"/>
                  </a:lnTo>
                  <a:lnTo>
                    <a:pt x="25" y="80"/>
                  </a:lnTo>
                  <a:lnTo>
                    <a:pt x="23"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71" name="Freeform 75"/>
            <p:cNvSpPr>
              <a:spLocks noChangeAspect="1"/>
            </p:cNvSpPr>
            <p:nvPr/>
          </p:nvSpPr>
          <p:spPr bwMode="auto">
            <a:xfrm>
              <a:off x="1297" y="566"/>
              <a:ext cx="36" cy="99"/>
            </a:xfrm>
            <a:custGeom>
              <a:avLst/>
              <a:gdLst>
                <a:gd name="T0" fmla="*/ 58 w 72"/>
                <a:gd name="T1" fmla="*/ 197 h 197"/>
                <a:gd name="T2" fmla="*/ 58 w 72"/>
                <a:gd name="T3" fmla="*/ 197 h 197"/>
                <a:gd name="T4" fmla="*/ 64 w 72"/>
                <a:gd name="T5" fmla="*/ 181 h 197"/>
                <a:gd name="T6" fmla="*/ 69 w 72"/>
                <a:gd name="T7" fmla="*/ 157 h 197"/>
                <a:gd name="T8" fmla="*/ 72 w 72"/>
                <a:gd name="T9" fmla="*/ 129 h 197"/>
                <a:gd name="T10" fmla="*/ 72 w 72"/>
                <a:gd name="T11" fmla="*/ 99 h 197"/>
                <a:gd name="T12" fmla="*/ 68 w 72"/>
                <a:gd name="T13" fmla="*/ 68 h 197"/>
                <a:gd name="T14" fmla="*/ 55 w 72"/>
                <a:gd name="T15" fmla="*/ 39 h 197"/>
                <a:gd name="T16" fmla="*/ 33 w 72"/>
                <a:gd name="T17" fmla="*/ 16 h 197"/>
                <a:gd name="T18" fmla="*/ 2 w 72"/>
                <a:gd name="T19" fmla="*/ 0 h 197"/>
                <a:gd name="T20" fmla="*/ 0 w 72"/>
                <a:gd name="T21" fmla="*/ 7 h 197"/>
                <a:gd name="T22" fmla="*/ 29 w 72"/>
                <a:gd name="T23" fmla="*/ 23 h 197"/>
                <a:gd name="T24" fmla="*/ 48 w 72"/>
                <a:gd name="T25" fmla="*/ 44 h 197"/>
                <a:gd name="T26" fmla="*/ 61 w 72"/>
                <a:gd name="T27" fmla="*/ 70 h 197"/>
                <a:gd name="T28" fmla="*/ 65 w 72"/>
                <a:gd name="T29" fmla="*/ 99 h 197"/>
                <a:gd name="T30" fmla="*/ 65 w 72"/>
                <a:gd name="T31" fmla="*/ 129 h 197"/>
                <a:gd name="T32" fmla="*/ 62 w 72"/>
                <a:gd name="T33" fmla="*/ 157 h 197"/>
                <a:gd name="T34" fmla="*/ 57 w 72"/>
                <a:gd name="T35" fmla="*/ 179 h 197"/>
                <a:gd name="T36" fmla="*/ 52 w 72"/>
                <a:gd name="T37" fmla="*/ 195 h 197"/>
                <a:gd name="T38" fmla="*/ 52 w 72"/>
                <a:gd name="T39" fmla="*/ 195 h 197"/>
                <a:gd name="T40" fmla="*/ 58 w 72"/>
                <a:gd name="T4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197">
                  <a:moveTo>
                    <a:pt x="58" y="197"/>
                  </a:moveTo>
                  <a:lnTo>
                    <a:pt x="58" y="197"/>
                  </a:lnTo>
                  <a:lnTo>
                    <a:pt x="64" y="181"/>
                  </a:lnTo>
                  <a:lnTo>
                    <a:pt x="69" y="157"/>
                  </a:lnTo>
                  <a:lnTo>
                    <a:pt x="72" y="129"/>
                  </a:lnTo>
                  <a:lnTo>
                    <a:pt x="72" y="99"/>
                  </a:lnTo>
                  <a:lnTo>
                    <a:pt x="68" y="68"/>
                  </a:lnTo>
                  <a:lnTo>
                    <a:pt x="55" y="39"/>
                  </a:lnTo>
                  <a:lnTo>
                    <a:pt x="33" y="16"/>
                  </a:lnTo>
                  <a:lnTo>
                    <a:pt x="2" y="0"/>
                  </a:lnTo>
                  <a:lnTo>
                    <a:pt x="0" y="7"/>
                  </a:lnTo>
                  <a:lnTo>
                    <a:pt x="29" y="23"/>
                  </a:lnTo>
                  <a:lnTo>
                    <a:pt x="48" y="44"/>
                  </a:lnTo>
                  <a:lnTo>
                    <a:pt x="61" y="70"/>
                  </a:lnTo>
                  <a:lnTo>
                    <a:pt x="65" y="99"/>
                  </a:lnTo>
                  <a:lnTo>
                    <a:pt x="65" y="129"/>
                  </a:lnTo>
                  <a:lnTo>
                    <a:pt x="62" y="157"/>
                  </a:lnTo>
                  <a:lnTo>
                    <a:pt x="57" y="179"/>
                  </a:lnTo>
                  <a:lnTo>
                    <a:pt x="52" y="195"/>
                  </a:lnTo>
                  <a:lnTo>
                    <a:pt x="52" y="195"/>
                  </a:lnTo>
                  <a:lnTo>
                    <a:pt x="58"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72" name="Freeform 76"/>
            <p:cNvSpPr>
              <a:spLocks noChangeAspect="1"/>
            </p:cNvSpPr>
            <p:nvPr/>
          </p:nvSpPr>
          <p:spPr bwMode="auto">
            <a:xfrm>
              <a:off x="1319" y="663"/>
              <a:ext cx="7" cy="23"/>
            </a:xfrm>
            <a:custGeom>
              <a:avLst/>
              <a:gdLst>
                <a:gd name="T0" fmla="*/ 7 w 15"/>
                <a:gd name="T1" fmla="*/ 45 h 45"/>
                <a:gd name="T2" fmla="*/ 7 w 15"/>
                <a:gd name="T3" fmla="*/ 45 h 45"/>
                <a:gd name="T4" fmla="*/ 11 w 15"/>
                <a:gd name="T5" fmla="*/ 33 h 45"/>
                <a:gd name="T6" fmla="*/ 12 w 15"/>
                <a:gd name="T7" fmla="*/ 22 h 45"/>
                <a:gd name="T8" fmla="*/ 13 w 15"/>
                <a:gd name="T9" fmla="*/ 10 h 45"/>
                <a:gd name="T10" fmla="*/ 15 w 15"/>
                <a:gd name="T11" fmla="*/ 2 h 45"/>
                <a:gd name="T12" fmla="*/ 9 w 15"/>
                <a:gd name="T13" fmla="*/ 0 h 45"/>
                <a:gd name="T14" fmla="*/ 6 w 15"/>
                <a:gd name="T15" fmla="*/ 10 h 45"/>
                <a:gd name="T16" fmla="*/ 5 w 15"/>
                <a:gd name="T17" fmla="*/ 22 h 45"/>
                <a:gd name="T18" fmla="*/ 4 w 15"/>
                <a:gd name="T19" fmla="*/ 33 h 45"/>
                <a:gd name="T20" fmla="*/ 0 w 15"/>
                <a:gd name="T21" fmla="*/ 40 h 45"/>
                <a:gd name="T22" fmla="*/ 0 w 15"/>
                <a:gd name="T23" fmla="*/ 40 h 45"/>
                <a:gd name="T24" fmla="*/ 7 w 15"/>
                <a:gd name="T2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45">
                  <a:moveTo>
                    <a:pt x="7" y="45"/>
                  </a:moveTo>
                  <a:lnTo>
                    <a:pt x="7" y="45"/>
                  </a:lnTo>
                  <a:lnTo>
                    <a:pt x="11" y="33"/>
                  </a:lnTo>
                  <a:lnTo>
                    <a:pt x="12" y="22"/>
                  </a:lnTo>
                  <a:lnTo>
                    <a:pt x="13" y="10"/>
                  </a:lnTo>
                  <a:lnTo>
                    <a:pt x="15" y="2"/>
                  </a:lnTo>
                  <a:lnTo>
                    <a:pt x="9" y="0"/>
                  </a:lnTo>
                  <a:lnTo>
                    <a:pt x="6" y="10"/>
                  </a:lnTo>
                  <a:lnTo>
                    <a:pt x="5" y="22"/>
                  </a:lnTo>
                  <a:lnTo>
                    <a:pt x="4" y="33"/>
                  </a:lnTo>
                  <a:lnTo>
                    <a:pt x="0" y="40"/>
                  </a:lnTo>
                  <a:lnTo>
                    <a:pt x="0" y="40"/>
                  </a:lnTo>
                  <a:lnTo>
                    <a:pt x="7"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73" name="Freeform 77"/>
            <p:cNvSpPr>
              <a:spLocks noChangeAspect="1"/>
            </p:cNvSpPr>
            <p:nvPr/>
          </p:nvSpPr>
          <p:spPr bwMode="auto">
            <a:xfrm>
              <a:off x="1305" y="684"/>
              <a:ext cx="17" cy="65"/>
            </a:xfrm>
            <a:custGeom>
              <a:avLst/>
              <a:gdLst>
                <a:gd name="T0" fmla="*/ 7 w 33"/>
                <a:gd name="T1" fmla="*/ 131 h 131"/>
                <a:gd name="T2" fmla="*/ 7 w 33"/>
                <a:gd name="T3" fmla="*/ 131 h 131"/>
                <a:gd name="T4" fmla="*/ 8 w 33"/>
                <a:gd name="T5" fmla="*/ 95 h 131"/>
                <a:gd name="T6" fmla="*/ 13 w 33"/>
                <a:gd name="T7" fmla="*/ 59 h 131"/>
                <a:gd name="T8" fmla="*/ 21 w 33"/>
                <a:gd name="T9" fmla="*/ 28 h 131"/>
                <a:gd name="T10" fmla="*/ 33 w 33"/>
                <a:gd name="T11" fmla="*/ 5 h 131"/>
                <a:gd name="T12" fmla="*/ 26 w 33"/>
                <a:gd name="T13" fmla="*/ 0 h 131"/>
                <a:gd name="T14" fmla="*/ 14 w 33"/>
                <a:gd name="T15" fmla="*/ 25 h 131"/>
                <a:gd name="T16" fmla="*/ 6 w 33"/>
                <a:gd name="T17" fmla="*/ 59 h 131"/>
                <a:gd name="T18" fmla="*/ 1 w 33"/>
                <a:gd name="T19" fmla="*/ 95 h 131"/>
                <a:gd name="T20" fmla="*/ 0 w 33"/>
                <a:gd name="T21" fmla="*/ 131 h 131"/>
                <a:gd name="T22" fmla="*/ 0 w 33"/>
                <a:gd name="T23" fmla="*/ 131 h 131"/>
                <a:gd name="T24" fmla="*/ 7 w 33"/>
                <a:gd name="T25"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31">
                  <a:moveTo>
                    <a:pt x="7" y="131"/>
                  </a:moveTo>
                  <a:lnTo>
                    <a:pt x="7" y="131"/>
                  </a:lnTo>
                  <a:lnTo>
                    <a:pt x="8" y="95"/>
                  </a:lnTo>
                  <a:lnTo>
                    <a:pt x="13" y="59"/>
                  </a:lnTo>
                  <a:lnTo>
                    <a:pt x="21" y="28"/>
                  </a:lnTo>
                  <a:lnTo>
                    <a:pt x="33" y="5"/>
                  </a:lnTo>
                  <a:lnTo>
                    <a:pt x="26" y="0"/>
                  </a:lnTo>
                  <a:lnTo>
                    <a:pt x="14" y="25"/>
                  </a:lnTo>
                  <a:lnTo>
                    <a:pt x="6" y="59"/>
                  </a:lnTo>
                  <a:lnTo>
                    <a:pt x="1" y="95"/>
                  </a:lnTo>
                  <a:lnTo>
                    <a:pt x="0" y="131"/>
                  </a:lnTo>
                  <a:lnTo>
                    <a:pt x="0" y="131"/>
                  </a:lnTo>
                  <a:lnTo>
                    <a:pt x="7" y="1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74" name="Freeform 78"/>
            <p:cNvSpPr>
              <a:spLocks noChangeAspect="1"/>
            </p:cNvSpPr>
            <p:nvPr/>
          </p:nvSpPr>
          <p:spPr bwMode="auto">
            <a:xfrm>
              <a:off x="1290" y="749"/>
              <a:ext cx="19" cy="54"/>
            </a:xfrm>
            <a:custGeom>
              <a:avLst/>
              <a:gdLst>
                <a:gd name="T0" fmla="*/ 7 w 38"/>
                <a:gd name="T1" fmla="*/ 104 h 108"/>
                <a:gd name="T2" fmla="*/ 5 w 38"/>
                <a:gd name="T3" fmla="*/ 108 h 108"/>
                <a:gd name="T4" fmla="*/ 24 w 38"/>
                <a:gd name="T5" fmla="*/ 90 h 108"/>
                <a:gd name="T6" fmla="*/ 33 w 38"/>
                <a:gd name="T7" fmla="*/ 63 h 108"/>
                <a:gd name="T8" fmla="*/ 38 w 38"/>
                <a:gd name="T9" fmla="*/ 33 h 108"/>
                <a:gd name="T10" fmla="*/ 38 w 38"/>
                <a:gd name="T11" fmla="*/ 0 h 108"/>
                <a:gd name="T12" fmla="*/ 31 w 38"/>
                <a:gd name="T13" fmla="*/ 0 h 108"/>
                <a:gd name="T14" fmla="*/ 31 w 38"/>
                <a:gd name="T15" fmla="*/ 33 h 108"/>
                <a:gd name="T16" fmla="*/ 26 w 38"/>
                <a:gd name="T17" fmla="*/ 63 h 108"/>
                <a:gd name="T18" fmla="*/ 17 w 38"/>
                <a:gd name="T19" fmla="*/ 86 h 108"/>
                <a:gd name="T20" fmla="*/ 2 w 38"/>
                <a:gd name="T21" fmla="*/ 101 h 108"/>
                <a:gd name="T22" fmla="*/ 0 w 38"/>
                <a:gd name="T23" fmla="*/ 104 h 108"/>
                <a:gd name="T24" fmla="*/ 2 w 38"/>
                <a:gd name="T25" fmla="*/ 101 h 108"/>
                <a:gd name="T26" fmla="*/ 0 w 38"/>
                <a:gd name="T27" fmla="*/ 102 h 108"/>
                <a:gd name="T28" fmla="*/ 0 w 38"/>
                <a:gd name="T29" fmla="*/ 105 h 108"/>
                <a:gd name="T30" fmla="*/ 1 w 38"/>
                <a:gd name="T31" fmla="*/ 108 h 108"/>
                <a:gd name="T32" fmla="*/ 5 w 38"/>
                <a:gd name="T33" fmla="*/ 108 h 108"/>
                <a:gd name="T34" fmla="*/ 7 w 38"/>
                <a:gd name="T35" fmla="*/ 10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108">
                  <a:moveTo>
                    <a:pt x="7" y="104"/>
                  </a:moveTo>
                  <a:lnTo>
                    <a:pt x="5" y="108"/>
                  </a:lnTo>
                  <a:lnTo>
                    <a:pt x="24" y="90"/>
                  </a:lnTo>
                  <a:lnTo>
                    <a:pt x="33" y="63"/>
                  </a:lnTo>
                  <a:lnTo>
                    <a:pt x="38" y="33"/>
                  </a:lnTo>
                  <a:lnTo>
                    <a:pt x="38" y="0"/>
                  </a:lnTo>
                  <a:lnTo>
                    <a:pt x="31" y="0"/>
                  </a:lnTo>
                  <a:lnTo>
                    <a:pt x="31" y="33"/>
                  </a:lnTo>
                  <a:lnTo>
                    <a:pt x="26" y="63"/>
                  </a:lnTo>
                  <a:lnTo>
                    <a:pt x="17" y="86"/>
                  </a:lnTo>
                  <a:lnTo>
                    <a:pt x="2" y="101"/>
                  </a:lnTo>
                  <a:lnTo>
                    <a:pt x="0" y="104"/>
                  </a:lnTo>
                  <a:lnTo>
                    <a:pt x="2" y="101"/>
                  </a:lnTo>
                  <a:lnTo>
                    <a:pt x="0" y="102"/>
                  </a:lnTo>
                  <a:lnTo>
                    <a:pt x="0" y="105"/>
                  </a:lnTo>
                  <a:lnTo>
                    <a:pt x="1" y="108"/>
                  </a:lnTo>
                  <a:lnTo>
                    <a:pt x="5" y="108"/>
                  </a:lnTo>
                  <a:lnTo>
                    <a:pt x="7"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75" name="Freeform 79"/>
            <p:cNvSpPr>
              <a:spLocks noChangeAspect="1"/>
            </p:cNvSpPr>
            <p:nvPr/>
          </p:nvSpPr>
          <p:spPr bwMode="auto">
            <a:xfrm>
              <a:off x="1265" y="801"/>
              <a:ext cx="28" cy="26"/>
            </a:xfrm>
            <a:custGeom>
              <a:avLst/>
              <a:gdLst>
                <a:gd name="T0" fmla="*/ 3 w 57"/>
                <a:gd name="T1" fmla="*/ 52 h 52"/>
                <a:gd name="T2" fmla="*/ 3 w 57"/>
                <a:gd name="T3" fmla="*/ 52 h 52"/>
                <a:gd name="T4" fmla="*/ 13 w 57"/>
                <a:gd name="T5" fmla="*/ 47 h 52"/>
                <a:gd name="T6" fmla="*/ 22 w 57"/>
                <a:gd name="T7" fmla="*/ 43 h 52"/>
                <a:gd name="T8" fmla="*/ 33 w 57"/>
                <a:gd name="T9" fmla="*/ 37 h 52"/>
                <a:gd name="T10" fmla="*/ 41 w 57"/>
                <a:gd name="T11" fmla="*/ 31 h 52"/>
                <a:gd name="T12" fmla="*/ 48 w 57"/>
                <a:gd name="T13" fmla="*/ 24 h 52"/>
                <a:gd name="T14" fmla="*/ 53 w 57"/>
                <a:gd name="T15" fmla="*/ 17 h 52"/>
                <a:gd name="T16" fmla="*/ 57 w 57"/>
                <a:gd name="T17" fmla="*/ 8 h 52"/>
                <a:gd name="T18" fmla="*/ 57 w 57"/>
                <a:gd name="T19" fmla="*/ 0 h 52"/>
                <a:gd name="T20" fmla="*/ 50 w 57"/>
                <a:gd name="T21" fmla="*/ 0 h 52"/>
                <a:gd name="T22" fmla="*/ 50 w 57"/>
                <a:gd name="T23" fmla="*/ 8 h 52"/>
                <a:gd name="T24" fmla="*/ 46 w 57"/>
                <a:gd name="T25" fmla="*/ 13 h 52"/>
                <a:gd name="T26" fmla="*/ 43 w 57"/>
                <a:gd name="T27" fmla="*/ 20 h 52"/>
                <a:gd name="T28" fmla="*/ 36 w 57"/>
                <a:gd name="T29" fmla="*/ 24 h 52"/>
                <a:gd name="T30" fmla="*/ 28 w 57"/>
                <a:gd name="T31" fmla="*/ 30 h 52"/>
                <a:gd name="T32" fmla="*/ 20 w 57"/>
                <a:gd name="T33" fmla="*/ 36 h 52"/>
                <a:gd name="T34" fmla="*/ 11 w 57"/>
                <a:gd name="T35" fmla="*/ 40 h 52"/>
                <a:gd name="T36" fmla="*/ 0 w 57"/>
                <a:gd name="T37" fmla="*/ 45 h 52"/>
                <a:gd name="T38" fmla="*/ 0 w 57"/>
                <a:gd name="T39" fmla="*/ 45 h 52"/>
                <a:gd name="T40" fmla="*/ 3 w 57"/>
                <a:gd name="T4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2">
                  <a:moveTo>
                    <a:pt x="3" y="52"/>
                  </a:moveTo>
                  <a:lnTo>
                    <a:pt x="3" y="52"/>
                  </a:lnTo>
                  <a:lnTo>
                    <a:pt x="13" y="47"/>
                  </a:lnTo>
                  <a:lnTo>
                    <a:pt x="22" y="43"/>
                  </a:lnTo>
                  <a:lnTo>
                    <a:pt x="33" y="37"/>
                  </a:lnTo>
                  <a:lnTo>
                    <a:pt x="41" y="31"/>
                  </a:lnTo>
                  <a:lnTo>
                    <a:pt x="48" y="24"/>
                  </a:lnTo>
                  <a:lnTo>
                    <a:pt x="53" y="17"/>
                  </a:lnTo>
                  <a:lnTo>
                    <a:pt x="57" y="8"/>
                  </a:lnTo>
                  <a:lnTo>
                    <a:pt x="57" y="0"/>
                  </a:lnTo>
                  <a:lnTo>
                    <a:pt x="50" y="0"/>
                  </a:lnTo>
                  <a:lnTo>
                    <a:pt x="50" y="8"/>
                  </a:lnTo>
                  <a:lnTo>
                    <a:pt x="46" y="13"/>
                  </a:lnTo>
                  <a:lnTo>
                    <a:pt x="43" y="20"/>
                  </a:lnTo>
                  <a:lnTo>
                    <a:pt x="36" y="24"/>
                  </a:lnTo>
                  <a:lnTo>
                    <a:pt x="28" y="30"/>
                  </a:lnTo>
                  <a:lnTo>
                    <a:pt x="20" y="36"/>
                  </a:lnTo>
                  <a:lnTo>
                    <a:pt x="11" y="40"/>
                  </a:lnTo>
                  <a:lnTo>
                    <a:pt x="0" y="45"/>
                  </a:lnTo>
                  <a:lnTo>
                    <a:pt x="0" y="45"/>
                  </a:lnTo>
                  <a:lnTo>
                    <a:pt x="3"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76" name="Freeform 80"/>
            <p:cNvSpPr>
              <a:spLocks noChangeAspect="1"/>
            </p:cNvSpPr>
            <p:nvPr/>
          </p:nvSpPr>
          <p:spPr bwMode="auto">
            <a:xfrm>
              <a:off x="1239" y="823"/>
              <a:ext cx="27" cy="19"/>
            </a:xfrm>
            <a:custGeom>
              <a:avLst/>
              <a:gdLst>
                <a:gd name="T0" fmla="*/ 7 w 56"/>
                <a:gd name="T1" fmla="*/ 38 h 38"/>
                <a:gd name="T2" fmla="*/ 7 w 56"/>
                <a:gd name="T3" fmla="*/ 38 h 38"/>
                <a:gd name="T4" fmla="*/ 10 w 56"/>
                <a:gd name="T5" fmla="*/ 35 h 38"/>
                <a:gd name="T6" fmla="*/ 13 w 56"/>
                <a:gd name="T7" fmla="*/ 31 h 38"/>
                <a:gd name="T8" fmla="*/ 18 w 56"/>
                <a:gd name="T9" fmla="*/ 28 h 38"/>
                <a:gd name="T10" fmla="*/ 23 w 56"/>
                <a:gd name="T11" fmla="*/ 23 h 38"/>
                <a:gd name="T12" fmla="*/ 29 w 56"/>
                <a:gd name="T13" fmla="*/ 20 h 38"/>
                <a:gd name="T14" fmla="*/ 37 w 56"/>
                <a:gd name="T15" fmla="*/ 15 h 38"/>
                <a:gd name="T16" fmla="*/ 46 w 56"/>
                <a:gd name="T17" fmla="*/ 12 h 38"/>
                <a:gd name="T18" fmla="*/ 56 w 56"/>
                <a:gd name="T19" fmla="*/ 7 h 38"/>
                <a:gd name="T20" fmla="*/ 53 w 56"/>
                <a:gd name="T21" fmla="*/ 0 h 38"/>
                <a:gd name="T22" fmla="*/ 44 w 56"/>
                <a:gd name="T23" fmla="*/ 5 h 38"/>
                <a:gd name="T24" fmla="*/ 35 w 56"/>
                <a:gd name="T25" fmla="*/ 8 h 38"/>
                <a:gd name="T26" fmla="*/ 27 w 56"/>
                <a:gd name="T27" fmla="*/ 13 h 38"/>
                <a:gd name="T28" fmla="*/ 19 w 56"/>
                <a:gd name="T29" fmla="*/ 16 h 38"/>
                <a:gd name="T30" fmla="*/ 13 w 56"/>
                <a:gd name="T31" fmla="*/ 21 h 38"/>
                <a:gd name="T32" fmla="*/ 8 w 56"/>
                <a:gd name="T33" fmla="*/ 24 h 38"/>
                <a:gd name="T34" fmla="*/ 3 w 56"/>
                <a:gd name="T35" fmla="*/ 30 h 38"/>
                <a:gd name="T36" fmla="*/ 0 w 56"/>
                <a:gd name="T37" fmla="*/ 36 h 38"/>
                <a:gd name="T38" fmla="*/ 0 w 56"/>
                <a:gd name="T39" fmla="*/ 36 h 38"/>
                <a:gd name="T40" fmla="*/ 7 w 56"/>
                <a:gd name="T4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38">
                  <a:moveTo>
                    <a:pt x="7" y="38"/>
                  </a:moveTo>
                  <a:lnTo>
                    <a:pt x="7" y="38"/>
                  </a:lnTo>
                  <a:lnTo>
                    <a:pt x="10" y="35"/>
                  </a:lnTo>
                  <a:lnTo>
                    <a:pt x="13" y="31"/>
                  </a:lnTo>
                  <a:lnTo>
                    <a:pt x="18" y="28"/>
                  </a:lnTo>
                  <a:lnTo>
                    <a:pt x="23" y="23"/>
                  </a:lnTo>
                  <a:lnTo>
                    <a:pt x="29" y="20"/>
                  </a:lnTo>
                  <a:lnTo>
                    <a:pt x="37" y="15"/>
                  </a:lnTo>
                  <a:lnTo>
                    <a:pt x="46" y="12"/>
                  </a:lnTo>
                  <a:lnTo>
                    <a:pt x="56" y="7"/>
                  </a:lnTo>
                  <a:lnTo>
                    <a:pt x="53" y="0"/>
                  </a:lnTo>
                  <a:lnTo>
                    <a:pt x="44" y="5"/>
                  </a:lnTo>
                  <a:lnTo>
                    <a:pt x="35" y="8"/>
                  </a:lnTo>
                  <a:lnTo>
                    <a:pt x="27" y="13"/>
                  </a:lnTo>
                  <a:lnTo>
                    <a:pt x="19" y="16"/>
                  </a:lnTo>
                  <a:lnTo>
                    <a:pt x="13" y="21"/>
                  </a:lnTo>
                  <a:lnTo>
                    <a:pt x="8" y="24"/>
                  </a:lnTo>
                  <a:lnTo>
                    <a:pt x="3" y="30"/>
                  </a:lnTo>
                  <a:lnTo>
                    <a:pt x="0" y="36"/>
                  </a:lnTo>
                  <a:lnTo>
                    <a:pt x="0" y="36"/>
                  </a:lnTo>
                  <a:lnTo>
                    <a:pt x="7"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77" name="Freeform 81"/>
            <p:cNvSpPr>
              <a:spLocks noChangeAspect="1"/>
            </p:cNvSpPr>
            <p:nvPr/>
          </p:nvSpPr>
          <p:spPr bwMode="auto">
            <a:xfrm>
              <a:off x="1197" y="841"/>
              <a:ext cx="45" cy="21"/>
            </a:xfrm>
            <a:custGeom>
              <a:avLst/>
              <a:gdLst>
                <a:gd name="T0" fmla="*/ 3 w 91"/>
                <a:gd name="T1" fmla="*/ 41 h 41"/>
                <a:gd name="T2" fmla="*/ 3 w 91"/>
                <a:gd name="T3" fmla="*/ 41 h 41"/>
                <a:gd name="T4" fmla="*/ 13 w 91"/>
                <a:gd name="T5" fmla="*/ 38 h 41"/>
                <a:gd name="T6" fmla="*/ 25 w 91"/>
                <a:gd name="T7" fmla="*/ 34 h 41"/>
                <a:gd name="T8" fmla="*/ 38 w 91"/>
                <a:gd name="T9" fmla="*/ 30 h 41"/>
                <a:gd name="T10" fmla="*/ 52 w 91"/>
                <a:gd name="T11" fmla="*/ 25 h 41"/>
                <a:gd name="T12" fmla="*/ 65 w 91"/>
                <a:gd name="T13" fmla="*/ 20 h 41"/>
                <a:gd name="T14" fmla="*/ 76 w 91"/>
                <a:gd name="T15" fmla="*/ 15 h 41"/>
                <a:gd name="T16" fmla="*/ 86 w 91"/>
                <a:gd name="T17" fmla="*/ 10 h 41"/>
                <a:gd name="T18" fmla="*/ 91 w 91"/>
                <a:gd name="T19" fmla="*/ 2 h 41"/>
                <a:gd name="T20" fmla="*/ 84 w 91"/>
                <a:gd name="T21" fmla="*/ 0 h 41"/>
                <a:gd name="T22" fmla="*/ 81 w 91"/>
                <a:gd name="T23" fmla="*/ 3 h 41"/>
                <a:gd name="T24" fmla="*/ 74 w 91"/>
                <a:gd name="T25" fmla="*/ 8 h 41"/>
                <a:gd name="T26" fmla="*/ 63 w 91"/>
                <a:gd name="T27" fmla="*/ 14 h 41"/>
                <a:gd name="T28" fmla="*/ 50 w 91"/>
                <a:gd name="T29" fmla="*/ 18 h 41"/>
                <a:gd name="T30" fmla="*/ 36 w 91"/>
                <a:gd name="T31" fmla="*/ 23 h 41"/>
                <a:gd name="T32" fmla="*/ 22 w 91"/>
                <a:gd name="T33" fmla="*/ 27 h 41"/>
                <a:gd name="T34" fmla="*/ 11 w 91"/>
                <a:gd name="T35" fmla="*/ 31 h 41"/>
                <a:gd name="T36" fmla="*/ 0 w 91"/>
                <a:gd name="T37" fmla="*/ 34 h 41"/>
                <a:gd name="T38" fmla="*/ 0 w 91"/>
                <a:gd name="T39" fmla="*/ 34 h 41"/>
                <a:gd name="T40" fmla="*/ 3 w 91"/>
                <a:gd name="T4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41">
                  <a:moveTo>
                    <a:pt x="3" y="41"/>
                  </a:moveTo>
                  <a:lnTo>
                    <a:pt x="3" y="41"/>
                  </a:lnTo>
                  <a:lnTo>
                    <a:pt x="13" y="38"/>
                  </a:lnTo>
                  <a:lnTo>
                    <a:pt x="25" y="34"/>
                  </a:lnTo>
                  <a:lnTo>
                    <a:pt x="38" y="30"/>
                  </a:lnTo>
                  <a:lnTo>
                    <a:pt x="52" y="25"/>
                  </a:lnTo>
                  <a:lnTo>
                    <a:pt x="65" y="20"/>
                  </a:lnTo>
                  <a:lnTo>
                    <a:pt x="76" y="15"/>
                  </a:lnTo>
                  <a:lnTo>
                    <a:pt x="86" y="10"/>
                  </a:lnTo>
                  <a:lnTo>
                    <a:pt x="91" y="2"/>
                  </a:lnTo>
                  <a:lnTo>
                    <a:pt x="84" y="0"/>
                  </a:lnTo>
                  <a:lnTo>
                    <a:pt x="81" y="3"/>
                  </a:lnTo>
                  <a:lnTo>
                    <a:pt x="74" y="8"/>
                  </a:lnTo>
                  <a:lnTo>
                    <a:pt x="63" y="14"/>
                  </a:lnTo>
                  <a:lnTo>
                    <a:pt x="50" y="18"/>
                  </a:lnTo>
                  <a:lnTo>
                    <a:pt x="36" y="23"/>
                  </a:lnTo>
                  <a:lnTo>
                    <a:pt x="22" y="27"/>
                  </a:lnTo>
                  <a:lnTo>
                    <a:pt x="11" y="31"/>
                  </a:lnTo>
                  <a:lnTo>
                    <a:pt x="0" y="34"/>
                  </a:lnTo>
                  <a:lnTo>
                    <a:pt x="0" y="34"/>
                  </a:lnTo>
                  <a:lnTo>
                    <a:pt x="3"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78" name="Freeform 82"/>
            <p:cNvSpPr>
              <a:spLocks noChangeAspect="1"/>
            </p:cNvSpPr>
            <p:nvPr/>
          </p:nvSpPr>
          <p:spPr bwMode="auto">
            <a:xfrm>
              <a:off x="1136" y="859"/>
              <a:ext cx="62" cy="31"/>
            </a:xfrm>
            <a:custGeom>
              <a:avLst/>
              <a:gdLst>
                <a:gd name="T0" fmla="*/ 0 w 124"/>
                <a:gd name="T1" fmla="*/ 62 h 62"/>
                <a:gd name="T2" fmla="*/ 0 w 124"/>
                <a:gd name="T3" fmla="*/ 62 h 62"/>
                <a:gd name="T4" fmla="*/ 14 w 124"/>
                <a:gd name="T5" fmla="*/ 59 h 62"/>
                <a:gd name="T6" fmla="*/ 30 w 124"/>
                <a:gd name="T7" fmla="*/ 53 h 62"/>
                <a:gd name="T8" fmla="*/ 48 w 124"/>
                <a:gd name="T9" fmla="*/ 45 h 62"/>
                <a:gd name="T10" fmla="*/ 65 w 124"/>
                <a:gd name="T11" fmla="*/ 36 h 62"/>
                <a:gd name="T12" fmla="*/ 83 w 124"/>
                <a:gd name="T13" fmla="*/ 27 h 62"/>
                <a:gd name="T14" fmla="*/ 100 w 124"/>
                <a:gd name="T15" fmla="*/ 18 h 62"/>
                <a:gd name="T16" fmla="*/ 113 w 124"/>
                <a:gd name="T17" fmla="*/ 12 h 62"/>
                <a:gd name="T18" fmla="*/ 124 w 124"/>
                <a:gd name="T19" fmla="*/ 7 h 62"/>
                <a:gd name="T20" fmla="*/ 121 w 124"/>
                <a:gd name="T21" fmla="*/ 0 h 62"/>
                <a:gd name="T22" fmla="*/ 111 w 124"/>
                <a:gd name="T23" fmla="*/ 5 h 62"/>
                <a:gd name="T24" fmla="*/ 97 w 124"/>
                <a:gd name="T25" fmla="*/ 11 h 62"/>
                <a:gd name="T26" fmla="*/ 81 w 124"/>
                <a:gd name="T27" fmla="*/ 20 h 62"/>
                <a:gd name="T28" fmla="*/ 63 w 124"/>
                <a:gd name="T29" fmla="*/ 29 h 62"/>
                <a:gd name="T30" fmla="*/ 45 w 124"/>
                <a:gd name="T31" fmla="*/ 38 h 62"/>
                <a:gd name="T32" fmla="*/ 28 w 124"/>
                <a:gd name="T33" fmla="*/ 46 h 62"/>
                <a:gd name="T34" fmla="*/ 12 w 124"/>
                <a:gd name="T35" fmla="*/ 52 h 62"/>
                <a:gd name="T36" fmla="*/ 0 w 124"/>
                <a:gd name="T37" fmla="*/ 56 h 62"/>
                <a:gd name="T38" fmla="*/ 0 w 124"/>
                <a:gd name="T39" fmla="*/ 56 h 62"/>
                <a:gd name="T40" fmla="*/ 0 w 124"/>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62">
                  <a:moveTo>
                    <a:pt x="0" y="62"/>
                  </a:moveTo>
                  <a:lnTo>
                    <a:pt x="0" y="62"/>
                  </a:lnTo>
                  <a:lnTo>
                    <a:pt x="14" y="59"/>
                  </a:lnTo>
                  <a:lnTo>
                    <a:pt x="30" y="53"/>
                  </a:lnTo>
                  <a:lnTo>
                    <a:pt x="48" y="45"/>
                  </a:lnTo>
                  <a:lnTo>
                    <a:pt x="65" y="36"/>
                  </a:lnTo>
                  <a:lnTo>
                    <a:pt x="83" y="27"/>
                  </a:lnTo>
                  <a:lnTo>
                    <a:pt x="100" y="18"/>
                  </a:lnTo>
                  <a:lnTo>
                    <a:pt x="113" y="12"/>
                  </a:lnTo>
                  <a:lnTo>
                    <a:pt x="124" y="7"/>
                  </a:lnTo>
                  <a:lnTo>
                    <a:pt x="121" y="0"/>
                  </a:lnTo>
                  <a:lnTo>
                    <a:pt x="111" y="5"/>
                  </a:lnTo>
                  <a:lnTo>
                    <a:pt x="97" y="11"/>
                  </a:lnTo>
                  <a:lnTo>
                    <a:pt x="81" y="20"/>
                  </a:lnTo>
                  <a:lnTo>
                    <a:pt x="63" y="29"/>
                  </a:lnTo>
                  <a:lnTo>
                    <a:pt x="45" y="38"/>
                  </a:lnTo>
                  <a:lnTo>
                    <a:pt x="28" y="46"/>
                  </a:lnTo>
                  <a:lnTo>
                    <a:pt x="12" y="52"/>
                  </a:lnTo>
                  <a:lnTo>
                    <a:pt x="0" y="56"/>
                  </a:lnTo>
                  <a:lnTo>
                    <a:pt x="0" y="56"/>
                  </a:lnTo>
                  <a:lnTo>
                    <a:pt x="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79" name="Freeform 83"/>
            <p:cNvSpPr>
              <a:spLocks noChangeAspect="1"/>
            </p:cNvSpPr>
            <p:nvPr/>
          </p:nvSpPr>
          <p:spPr bwMode="auto">
            <a:xfrm>
              <a:off x="1065" y="886"/>
              <a:ext cx="71" cy="33"/>
            </a:xfrm>
            <a:custGeom>
              <a:avLst/>
              <a:gdLst>
                <a:gd name="T0" fmla="*/ 4 w 142"/>
                <a:gd name="T1" fmla="*/ 65 h 65"/>
                <a:gd name="T2" fmla="*/ 4 w 142"/>
                <a:gd name="T3" fmla="*/ 65 h 65"/>
                <a:gd name="T4" fmla="*/ 16 w 142"/>
                <a:gd name="T5" fmla="*/ 58 h 65"/>
                <a:gd name="T6" fmla="*/ 33 w 142"/>
                <a:gd name="T7" fmla="*/ 49 h 65"/>
                <a:gd name="T8" fmla="*/ 53 w 142"/>
                <a:gd name="T9" fmla="*/ 40 h 65"/>
                <a:gd name="T10" fmla="*/ 73 w 142"/>
                <a:gd name="T11" fmla="*/ 31 h 65"/>
                <a:gd name="T12" fmla="*/ 94 w 142"/>
                <a:gd name="T13" fmla="*/ 23 h 65"/>
                <a:gd name="T14" fmla="*/ 114 w 142"/>
                <a:gd name="T15" fmla="*/ 16 h 65"/>
                <a:gd name="T16" fmla="*/ 131 w 142"/>
                <a:gd name="T17" fmla="*/ 10 h 65"/>
                <a:gd name="T18" fmla="*/ 142 w 142"/>
                <a:gd name="T19" fmla="*/ 6 h 65"/>
                <a:gd name="T20" fmla="*/ 142 w 142"/>
                <a:gd name="T21" fmla="*/ 0 h 65"/>
                <a:gd name="T22" fmla="*/ 129 w 142"/>
                <a:gd name="T23" fmla="*/ 3 h 65"/>
                <a:gd name="T24" fmla="*/ 111 w 142"/>
                <a:gd name="T25" fmla="*/ 9 h 65"/>
                <a:gd name="T26" fmla="*/ 92 w 142"/>
                <a:gd name="T27" fmla="*/ 16 h 65"/>
                <a:gd name="T28" fmla="*/ 71 w 142"/>
                <a:gd name="T29" fmla="*/ 24 h 65"/>
                <a:gd name="T30" fmla="*/ 50 w 142"/>
                <a:gd name="T31" fmla="*/ 33 h 65"/>
                <a:gd name="T32" fmla="*/ 31 w 142"/>
                <a:gd name="T33" fmla="*/ 42 h 65"/>
                <a:gd name="T34" fmla="*/ 14 w 142"/>
                <a:gd name="T35" fmla="*/ 51 h 65"/>
                <a:gd name="T36" fmla="*/ 0 w 142"/>
                <a:gd name="T37" fmla="*/ 58 h 65"/>
                <a:gd name="T38" fmla="*/ 0 w 142"/>
                <a:gd name="T39" fmla="*/ 58 h 65"/>
                <a:gd name="T40" fmla="*/ 4 w 142"/>
                <a:gd name="T4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65">
                  <a:moveTo>
                    <a:pt x="4" y="65"/>
                  </a:moveTo>
                  <a:lnTo>
                    <a:pt x="4" y="65"/>
                  </a:lnTo>
                  <a:lnTo>
                    <a:pt x="16" y="58"/>
                  </a:lnTo>
                  <a:lnTo>
                    <a:pt x="33" y="49"/>
                  </a:lnTo>
                  <a:lnTo>
                    <a:pt x="53" y="40"/>
                  </a:lnTo>
                  <a:lnTo>
                    <a:pt x="73" y="31"/>
                  </a:lnTo>
                  <a:lnTo>
                    <a:pt x="94" y="23"/>
                  </a:lnTo>
                  <a:lnTo>
                    <a:pt x="114" y="16"/>
                  </a:lnTo>
                  <a:lnTo>
                    <a:pt x="131" y="10"/>
                  </a:lnTo>
                  <a:lnTo>
                    <a:pt x="142" y="6"/>
                  </a:lnTo>
                  <a:lnTo>
                    <a:pt x="142" y="0"/>
                  </a:lnTo>
                  <a:lnTo>
                    <a:pt x="129" y="3"/>
                  </a:lnTo>
                  <a:lnTo>
                    <a:pt x="111" y="9"/>
                  </a:lnTo>
                  <a:lnTo>
                    <a:pt x="92" y="16"/>
                  </a:lnTo>
                  <a:lnTo>
                    <a:pt x="71" y="24"/>
                  </a:lnTo>
                  <a:lnTo>
                    <a:pt x="50" y="33"/>
                  </a:lnTo>
                  <a:lnTo>
                    <a:pt x="31" y="42"/>
                  </a:lnTo>
                  <a:lnTo>
                    <a:pt x="14" y="51"/>
                  </a:lnTo>
                  <a:lnTo>
                    <a:pt x="0" y="58"/>
                  </a:lnTo>
                  <a:lnTo>
                    <a:pt x="0" y="58"/>
                  </a:lnTo>
                  <a:lnTo>
                    <a:pt x="4"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80" name="Freeform 84"/>
            <p:cNvSpPr>
              <a:spLocks noChangeAspect="1"/>
            </p:cNvSpPr>
            <p:nvPr/>
          </p:nvSpPr>
          <p:spPr bwMode="auto">
            <a:xfrm>
              <a:off x="1014" y="916"/>
              <a:ext cx="53" cy="16"/>
            </a:xfrm>
            <a:custGeom>
              <a:avLst/>
              <a:gdLst>
                <a:gd name="T0" fmla="*/ 0 w 107"/>
                <a:gd name="T1" fmla="*/ 33 h 34"/>
                <a:gd name="T2" fmla="*/ 0 w 107"/>
                <a:gd name="T3" fmla="*/ 33 h 34"/>
                <a:gd name="T4" fmla="*/ 14 w 107"/>
                <a:gd name="T5" fmla="*/ 34 h 34"/>
                <a:gd name="T6" fmla="*/ 28 w 107"/>
                <a:gd name="T7" fmla="*/ 33 h 34"/>
                <a:gd name="T8" fmla="*/ 42 w 107"/>
                <a:gd name="T9" fmla="*/ 30 h 34"/>
                <a:gd name="T10" fmla="*/ 55 w 107"/>
                <a:gd name="T11" fmla="*/ 27 h 34"/>
                <a:gd name="T12" fmla="*/ 70 w 107"/>
                <a:gd name="T13" fmla="*/ 23 h 34"/>
                <a:gd name="T14" fmla="*/ 83 w 107"/>
                <a:gd name="T15" fmla="*/ 19 h 34"/>
                <a:gd name="T16" fmla="*/ 95 w 107"/>
                <a:gd name="T17" fmla="*/ 13 h 34"/>
                <a:gd name="T18" fmla="*/ 107 w 107"/>
                <a:gd name="T19" fmla="*/ 7 h 34"/>
                <a:gd name="T20" fmla="*/ 103 w 107"/>
                <a:gd name="T21" fmla="*/ 0 h 34"/>
                <a:gd name="T22" fmla="*/ 92 w 107"/>
                <a:gd name="T23" fmla="*/ 6 h 34"/>
                <a:gd name="T24" fmla="*/ 81 w 107"/>
                <a:gd name="T25" fmla="*/ 12 h 34"/>
                <a:gd name="T26" fmla="*/ 68 w 107"/>
                <a:gd name="T27" fmla="*/ 16 h 34"/>
                <a:gd name="T28" fmla="*/ 55 w 107"/>
                <a:gd name="T29" fmla="*/ 20 h 34"/>
                <a:gd name="T30" fmla="*/ 42 w 107"/>
                <a:gd name="T31" fmla="*/ 23 h 34"/>
                <a:gd name="T32" fmla="*/ 28 w 107"/>
                <a:gd name="T33" fmla="*/ 26 h 34"/>
                <a:gd name="T34" fmla="*/ 14 w 107"/>
                <a:gd name="T35" fmla="*/ 24 h 34"/>
                <a:gd name="T36" fmla="*/ 0 w 107"/>
                <a:gd name="T37" fmla="*/ 26 h 34"/>
                <a:gd name="T38" fmla="*/ 0 w 107"/>
                <a:gd name="T39" fmla="*/ 26 h 34"/>
                <a:gd name="T40" fmla="*/ 0 w 107"/>
                <a:gd name="T41"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34">
                  <a:moveTo>
                    <a:pt x="0" y="33"/>
                  </a:moveTo>
                  <a:lnTo>
                    <a:pt x="0" y="33"/>
                  </a:lnTo>
                  <a:lnTo>
                    <a:pt x="14" y="34"/>
                  </a:lnTo>
                  <a:lnTo>
                    <a:pt x="28" y="33"/>
                  </a:lnTo>
                  <a:lnTo>
                    <a:pt x="42" y="30"/>
                  </a:lnTo>
                  <a:lnTo>
                    <a:pt x="55" y="27"/>
                  </a:lnTo>
                  <a:lnTo>
                    <a:pt x="70" y="23"/>
                  </a:lnTo>
                  <a:lnTo>
                    <a:pt x="83" y="19"/>
                  </a:lnTo>
                  <a:lnTo>
                    <a:pt x="95" y="13"/>
                  </a:lnTo>
                  <a:lnTo>
                    <a:pt x="107" y="7"/>
                  </a:lnTo>
                  <a:lnTo>
                    <a:pt x="103" y="0"/>
                  </a:lnTo>
                  <a:lnTo>
                    <a:pt x="92" y="6"/>
                  </a:lnTo>
                  <a:lnTo>
                    <a:pt x="81" y="12"/>
                  </a:lnTo>
                  <a:lnTo>
                    <a:pt x="68" y="16"/>
                  </a:lnTo>
                  <a:lnTo>
                    <a:pt x="55" y="20"/>
                  </a:lnTo>
                  <a:lnTo>
                    <a:pt x="42" y="23"/>
                  </a:lnTo>
                  <a:lnTo>
                    <a:pt x="28" y="26"/>
                  </a:lnTo>
                  <a:lnTo>
                    <a:pt x="14" y="24"/>
                  </a:lnTo>
                  <a:lnTo>
                    <a:pt x="0" y="26"/>
                  </a:lnTo>
                  <a:lnTo>
                    <a:pt x="0" y="26"/>
                  </a:lnTo>
                  <a:lnTo>
                    <a:pt x="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81" name="Freeform 85"/>
            <p:cNvSpPr>
              <a:spLocks noChangeAspect="1"/>
            </p:cNvSpPr>
            <p:nvPr/>
          </p:nvSpPr>
          <p:spPr bwMode="auto">
            <a:xfrm>
              <a:off x="950" y="928"/>
              <a:ext cx="64" cy="22"/>
            </a:xfrm>
            <a:custGeom>
              <a:avLst/>
              <a:gdLst>
                <a:gd name="T0" fmla="*/ 3 w 128"/>
                <a:gd name="T1" fmla="*/ 42 h 42"/>
                <a:gd name="T2" fmla="*/ 3 w 128"/>
                <a:gd name="T3" fmla="*/ 42 h 42"/>
                <a:gd name="T4" fmla="*/ 18 w 128"/>
                <a:gd name="T5" fmla="*/ 38 h 42"/>
                <a:gd name="T6" fmla="*/ 34 w 128"/>
                <a:gd name="T7" fmla="*/ 32 h 42"/>
                <a:gd name="T8" fmla="*/ 51 w 128"/>
                <a:gd name="T9" fmla="*/ 25 h 42"/>
                <a:gd name="T10" fmla="*/ 67 w 128"/>
                <a:gd name="T11" fmla="*/ 19 h 42"/>
                <a:gd name="T12" fmla="*/ 84 w 128"/>
                <a:gd name="T13" fmla="*/ 13 h 42"/>
                <a:gd name="T14" fmla="*/ 99 w 128"/>
                <a:gd name="T15" fmla="*/ 9 h 42"/>
                <a:gd name="T16" fmla="*/ 114 w 128"/>
                <a:gd name="T17" fmla="*/ 7 h 42"/>
                <a:gd name="T18" fmla="*/ 128 w 128"/>
                <a:gd name="T19" fmla="*/ 7 h 42"/>
                <a:gd name="T20" fmla="*/ 128 w 128"/>
                <a:gd name="T21" fmla="*/ 0 h 42"/>
                <a:gd name="T22" fmla="*/ 114 w 128"/>
                <a:gd name="T23" fmla="*/ 0 h 42"/>
                <a:gd name="T24" fmla="*/ 99 w 128"/>
                <a:gd name="T25" fmla="*/ 2 h 42"/>
                <a:gd name="T26" fmla="*/ 82 w 128"/>
                <a:gd name="T27" fmla="*/ 7 h 42"/>
                <a:gd name="T28" fmla="*/ 65 w 128"/>
                <a:gd name="T29" fmla="*/ 12 h 42"/>
                <a:gd name="T30" fmla="*/ 49 w 128"/>
                <a:gd name="T31" fmla="*/ 18 h 42"/>
                <a:gd name="T32" fmla="*/ 32 w 128"/>
                <a:gd name="T33" fmla="*/ 25 h 42"/>
                <a:gd name="T34" fmla="*/ 15 w 128"/>
                <a:gd name="T35" fmla="*/ 31 h 42"/>
                <a:gd name="T36" fmla="*/ 0 w 128"/>
                <a:gd name="T37" fmla="*/ 35 h 42"/>
                <a:gd name="T38" fmla="*/ 0 w 128"/>
                <a:gd name="T39" fmla="*/ 35 h 42"/>
                <a:gd name="T40" fmla="*/ 3 w 128"/>
                <a:gd name="T4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42">
                  <a:moveTo>
                    <a:pt x="3" y="42"/>
                  </a:moveTo>
                  <a:lnTo>
                    <a:pt x="3" y="42"/>
                  </a:lnTo>
                  <a:lnTo>
                    <a:pt x="18" y="38"/>
                  </a:lnTo>
                  <a:lnTo>
                    <a:pt x="34" y="32"/>
                  </a:lnTo>
                  <a:lnTo>
                    <a:pt x="51" y="25"/>
                  </a:lnTo>
                  <a:lnTo>
                    <a:pt x="67" y="19"/>
                  </a:lnTo>
                  <a:lnTo>
                    <a:pt x="84" y="13"/>
                  </a:lnTo>
                  <a:lnTo>
                    <a:pt x="99" y="9"/>
                  </a:lnTo>
                  <a:lnTo>
                    <a:pt x="114" y="7"/>
                  </a:lnTo>
                  <a:lnTo>
                    <a:pt x="128" y="7"/>
                  </a:lnTo>
                  <a:lnTo>
                    <a:pt x="128" y="0"/>
                  </a:lnTo>
                  <a:lnTo>
                    <a:pt x="114" y="0"/>
                  </a:lnTo>
                  <a:lnTo>
                    <a:pt x="99" y="2"/>
                  </a:lnTo>
                  <a:lnTo>
                    <a:pt x="82" y="7"/>
                  </a:lnTo>
                  <a:lnTo>
                    <a:pt x="65" y="12"/>
                  </a:lnTo>
                  <a:lnTo>
                    <a:pt x="49" y="18"/>
                  </a:lnTo>
                  <a:lnTo>
                    <a:pt x="32" y="25"/>
                  </a:lnTo>
                  <a:lnTo>
                    <a:pt x="15" y="31"/>
                  </a:lnTo>
                  <a:lnTo>
                    <a:pt x="0" y="35"/>
                  </a:lnTo>
                  <a:lnTo>
                    <a:pt x="0" y="35"/>
                  </a:lnTo>
                  <a:lnTo>
                    <a:pt x="3"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82" name="Freeform 86"/>
            <p:cNvSpPr>
              <a:spLocks noChangeAspect="1"/>
            </p:cNvSpPr>
            <p:nvPr/>
          </p:nvSpPr>
          <p:spPr bwMode="auto">
            <a:xfrm>
              <a:off x="824" y="946"/>
              <a:ext cx="127" cy="11"/>
            </a:xfrm>
            <a:custGeom>
              <a:avLst/>
              <a:gdLst>
                <a:gd name="T0" fmla="*/ 0 w 255"/>
                <a:gd name="T1" fmla="*/ 16 h 21"/>
                <a:gd name="T2" fmla="*/ 0 w 255"/>
                <a:gd name="T3" fmla="*/ 16 h 21"/>
                <a:gd name="T4" fmla="*/ 11 w 255"/>
                <a:gd name="T5" fmla="*/ 18 h 21"/>
                <a:gd name="T6" fmla="*/ 23 w 255"/>
                <a:gd name="T7" fmla="*/ 20 h 21"/>
                <a:gd name="T8" fmla="*/ 38 w 255"/>
                <a:gd name="T9" fmla="*/ 20 h 21"/>
                <a:gd name="T10" fmla="*/ 54 w 255"/>
                <a:gd name="T11" fmla="*/ 20 h 21"/>
                <a:gd name="T12" fmla="*/ 73 w 255"/>
                <a:gd name="T13" fmla="*/ 21 h 21"/>
                <a:gd name="T14" fmla="*/ 91 w 255"/>
                <a:gd name="T15" fmla="*/ 21 h 21"/>
                <a:gd name="T16" fmla="*/ 111 w 255"/>
                <a:gd name="T17" fmla="*/ 20 h 21"/>
                <a:gd name="T18" fmla="*/ 130 w 255"/>
                <a:gd name="T19" fmla="*/ 20 h 21"/>
                <a:gd name="T20" fmla="*/ 150 w 255"/>
                <a:gd name="T21" fmla="*/ 19 h 21"/>
                <a:gd name="T22" fmla="*/ 170 w 255"/>
                <a:gd name="T23" fmla="*/ 19 h 21"/>
                <a:gd name="T24" fmla="*/ 188 w 255"/>
                <a:gd name="T25" fmla="*/ 16 h 21"/>
                <a:gd name="T26" fmla="*/ 205 w 255"/>
                <a:gd name="T27" fmla="*/ 15 h 21"/>
                <a:gd name="T28" fmla="*/ 220 w 255"/>
                <a:gd name="T29" fmla="*/ 13 h 21"/>
                <a:gd name="T30" fmla="*/ 234 w 255"/>
                <a:gd name="T31" fmla="*/ 12 h 21"/>
                <a:gd name="T32" fmla="*/ 246 w 255"/>
                <a:gd name="T33" fmla="*/ 10 h 21"/>
                <a:gd name="T34" fmla="*/ 255 w 255"/>
                <a:gd name="T35" fmla="*/ 7 h 21"/>
                <a:gd name="T36" fmla="*/ 252 w 255"/>
                <a:gd name="T37" fmla="*/ 0 h 21"/>
                <a:gd name="T38" fmla="*/ 246 w 255"/>
                <a:gd name="T39" fmla="*/ 3 h 21"/>
                <a:gd name="T40" fmla="*/ 234 w 255"/>
                <a:gd name="T41" fmla="*/ 5 h 21"/>
                <a:gd name="T42" fmla="*/ 220 w 255"/>
                <a:gd name="T43" fmla="*/ 6 h 21"/>
                <a:gd name="T44" fmla="*/ 205 w 255"/>
                <a:gd name="T45" fmla="*/ 8 h 21"/>
                <a:gd name="T46" fmla="*/ 188 w 255"/>
                <a:gd name="T47" fmla="*/ 10 h 21"/>
                <a:gd name="T48" fmla="*/ 170 w 255"/>
                <a:gd name="T49" fmla="*/ 10 h 21"/>
                <a:gd name="T50" fmla="*/ 150 w 255"/>
                <a:gd name="T51" fmla="*/ 10 h 21"/>
                <a:gd name="T52" fmla="*/ 130 w 255"/>
                <a:gd name="T53" fmla="*/ 11 h 21"/>
                <a:gd name="T54" fmla="*/ 111 w 255"/>
                <a:gd name="T55" fmla="*/ 11 h 21"/>
                <a:gd name="T56" fmla="*/ 91 w 255"/>
                <a:gd name="T57" fmla="*/ 12 h 21"/>
                <a:gd name="T58" fmla="*/ 73 w 255"/>
                <a:gd name="T59" fmla="*/ 12 h 21"/>
                <a:gd name="T60" fmla="*/ 54 w 255"/>
                <a:gd name="T61" fmla="*/ 11 h 21"/>
                <a:gd name="T62" fmla="*/ 38 w 255"/>
                <a:gd name="T63" fmla="*/ 11 h 21"/>
                <a:gd name="T64" fmla="*/ 23 w 255"/>
                <a:gd name="T65" fmla="*/ 11 h 21"/>
                <a:gd name="T66" fmla="*/ 11 w 255"/>
                <a:gd name="T67" fmla="*/ 11 h 21"/>
                <a:gd name="T68" fmla="*/ 0 w 255"/>
                <a:gd name="T69" fmla="*/ 10 h 21"/>
                <a:gd name="T70" fmla="*/ 0 w 255"/>
                <a:gd name="T71" fmla="*/ 10 h 21"/>
                <a:gd name="T72" fmla="*/ 0 w 255"/>
                <a:gd name="T73"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1">
                  <a:moveTo>
                    <a:pt x="0" y="16"/>
                  </a:moveTo>
                  <a:lnTo>
                    <a:pt x="0" y="16"/>
                  </a:lnTo>
                  <a:lnTo>
                    <a:pt x="11" y="18"/>
                  </a:lnTo>
                  <a:lnTo>
                    <a:pt x="23" y="20"/>
                  </a:lnTo>
                  <a:lnTo>
                    <a:pt x="38" y="20"/>
                  </a:lnTo>
                  <a:lnTo>
                    <a:pt x="54" y="20"/>
                  </a:lnTo>
                  <a:lnTo>
                    <a:pt x="73" y="21"/>
                  </a:lnTo>
                  <a:lnTo>
                    <a:pt x="91" y="21"/>
                  </a:lnTo>
                  <a:lnTo>
                    <a:pt x="111" y="20"/>
                  </a:lnTo>
                  <a:lnTo>
                    <a:pt x="130" y="20"/>
                  </a:lnTo>
                  <a:lnTo>
                    <a:pt x="150" y="19"/>
                  </a:lnTo>
                  <a:lnTo>
                    <a:pt x="170" y="19"/>
                  </a:lnTo>
                  <a:lnTo>
                    <a:pt x="188" y="16"/>
                  </a:lnTo>
                  <a:lnTo>
                    <a:pt x="205" y="15"/>
                  </a:lnTo>
                  <a:lnTo>
                    <a:pt x="220" y="13"/>
                  </a:lnTo>
                  <a:lnTo>
                    <a:pt x="234" y="12"/>
                  </a:lnTo>
                  <a:lnTo>
                    <a:pt x="246" y="10"/>
                  </a:lnTo>
                  <a:lnTo>
                    <a:pt x="255" y="7"/>
                  </a:lnTo>
                  <a:lnTo>
                    <a:pt x="252" y="0"/>
                  </a:lnTo>
                  <a:lnTo>
                    <a:pt x="246" y="3"/>
                  </a:lnTo>
                  <a:lnTo>
                    <a:pt x="234" y="5"/>
                  </a:lnTo>
                  <a:lnTo>
                    <a:pt x="220" y="6"/>
                  </a:lnTo>
                  <a:lnTo>
                    <a:pt x="205" y="8"/>
                  </a:lnTo>
                  <a:lnTo>
                    <a:pt x="188" y="10"/>
                  </a:lnTo>
                  <a:lnTo>
                    <a:pt x="170" y="10"/>
                  </a:lnTo>
                  <a:lnTo>
                    <a:pt x="150" y="10"/>
                  </a:lnTo>
                  <a:lnTo>
                    <a:pt x="130" y="11"/>
                  </a:lnTo>
                  <a:lnTo>
                    <a:pt x="111" y="11"/>
                  </a:lnTo>
                  <a:lnTo>
                    <a:pt x="91" y="12"/>
                  </a:lnTo>
                  <a:lnTo>
                    <a:pt x="73" y="12"/>
                  </a:lnTo>
                  <a:lnTo>
                    <a:pt x="54" y="11"/>
                  </a:lnTo>
                  <a:lnTo>
                    <a:pt x="38" y="11"/>
                  </a:lnTo>
                  <a:lnTo>
                    <a:pt x="23" y="11"/>
                  </a:lnTo>
                  <a:lnTo>
                    <a:pt x="11" y="11"/>
                  </a:lnTo>
                  <a:lnTo>
                    <a:pt x="0" y="10"/>
                  </a:lnTo>
                  <a:lnTo>
                    <a:pt x="0" y="1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83" name="Freeform 87"/>
            <p:cNvSpPr>
              <a:spLocks noChangeAspect="1"/>
            </p:cNvSpPr>
            <p:nvPr/>
          </p:nvSpPr>
          <p:spPr bwMode="auto">
            <a:xfrm>
              <a:off x="790" y="938"/>
              <a:ext cx="34" cy="16"/>
            </a:xfrm>
            <a:custGeom>
              <a:avLst/>
              <a:gdLst>
                <a:gd name="T0" fmla="*/ 0 w 68"/>
                <a:gd name="T1" fmla="*/ 7 h 32"/>
                <a:gd name="T2" fmla="*/ 0 w 68"/>
                <a:gd name="T3" fmla="*/ 7 h 32"/>
                <a:gd name="T4" fmla="*/ 7 w 68"/>
                <a:gd name="T5" fmla="*/ 9 h 32"/>
                <a:gd name="T6" fmla="*/ 14 w 68"/>
                <a:gd name="T7" fmla="*/ 12 h 32"/>
                <a:gd name="T8" fmla="*/ 22 w 68"/>
                <a:gd name="T9" fmla="*/ 15 h 32"/>
                <a:gd name="T10" fmla="*/ 31 w 68"/>
                <a:gd name="T11" fmla="*/ 20 h 32"/>
                <a:gd name="T12" fmla="*/ 39 w 68"/>
                <a:gd name="T13" fmla="*/ 24 h 32"/>
                <a:gd name="T14" fmla="*/ 49 w 68"/>
                <a:gd name="T15" fmla="*/ 28 h 32"/>
                <a:gd name="T16" fmla="*/ 59 w 68"/>
                <a:gd name="T17" fmla="*/ 30 h 32"/>
                <a:gd name="T18" fmla="*/ 68 w 68"/>
                <a:gd name="T19" fmla="*/ 32 h 32"/>
                <a:gd name="T20" fmla="*/ 68 w 68"/>
                <a:gd name="T21" fmla="*/ 26 h 32"/>
                <a:gd name="T22" fmla="*/ 59 w 68"/>
                <a:gd name="T23" fmla="*/ 23 h 32"/>
                <a:gd name="T24" fmla="*/ 51 w 68"/>
                <a:gd name="T25" fmla="*/ 21 h 32"/>
                <a:gd name="T26" fmla="*/ 42 w 68"/>
                <a:gd name="T27" fmla="*/ 17 h 32"/>
                <a:gd name="T28" fmla="*/ 34 w 68"/>
                <a:gd name="T29" fmla="*/ 13 h 32"/>
                <a:gd name="T30" fmla="*/ 25 w 68"/>
                <a:gd name="T31" fmla="*/ 8 h 32"/>
                <a:gd name="T32" fmla="*/ 16 w 68"/>
                <a:gd name="T33" fmla="*/ 5 h 32"/>
                <a:gd name="T34" fmla="*/ 10 w 68"/>
                <a:gd name="T35" fmla="*/ 2 h 32"/>
                <a:gd name="T36" fmla="*/ 0 w 68"/>
                <a:gd name="T37" fmla="*/ 0 h 32"/>
                <a:gd name="T38" fmla="*/ 0 w 68"/>
                <a:gd name="T39" fmla="*/ 0 h 32"/>
                <a:gd name="T40" fmla="*/ 0 w 68"/>
                <a:gd name="T41"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32">
                  <a:moveTo>
                    <a:pt x="0" y="7"/>
                  </a:moveTo>
                  <a:lnTo>
                    <a:pt x="0" y="7"/>
                  </a:lnTo>
                  <a:lnTo>
                    <a:pt x="7" y="9"/>
                  </a:lnTo>
                  <a:lnTo>
                    <a:pt x="14" y="12"/>
                  </a:lnTo>
                  <a:lnTo>
                    <a:pt x="22" y="15"/>
                  </a:lnTo>
                  <a:lnTo>
                    <a:pt x="31" y="20"/>
                  </a:lnTo>
                  <a:lnTo>
                    <a:pt x="39" y="24"/>
                  </a:lnTo>
                  <a:lnTo>
                    <a:pt x="49" y="28"/>
                  </a:lnTo>
                  <a:lnTo>
                    <a:pt x="59" y="30"/>
                  </a:lnTo>
                  <a:lnTo>
                    <a:pt x="68" y="32"/>
                  </a:lnTo>
                  <a:lnTo>
                    <a:pt x="68" y="26"/>
                  </a:lnTo>
                  <a:lnTo>
                    <a:pt x="59" y="23"/>
                  </a:lnTo>
                  <a:lnTo>
                    <a:pt x="51" y="21"/>
                  </a:lnTo>
                  <a:lnTo>
                    <a:pt x="42" y="17"/>
                  </a:lnTo>
                  <a:lnTo>
                    <a:pt x="34" y="13"/>
                  </a:lnTo>
                  <a:lnTo>
                    <a:pt x="25" y="8"/>
                  </a:lnTo>
                  <a:lnTo>
                    <a:pt x="16" y="5"/>
                  </a:lnTo>
                  <a:lnTo>
                    <a:pt x="10" y="2"/>
                  </a:lnTo>
                  <a:lnTo>
                    <a:pt x="0" y="0"/>
                  </a:lnTo>
                  <a:lnTo>
                    <a:pt x="0"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84" name="Freeform 88"/>
            <p:cNvSpPr>
              <a:spLocks noChangeAspect="1"/>
            </p:cNvSpPr>
            <p:nvPr/>
          </p:nvSpPr>
          <p:spPr bwMode="auto">
            <a:xfrm>
              <a:off x="762" y="936"/>
              <a:ext cx="28" cy="6"/>
            </a:xfrm>
            <a:custGeom>
              <a:avLst/>
              <a:gdLst>
                <a:gd name="T0" fmla="*/ 0 w 55"/>
                <a:gd name="T1" fmla="*/ 7 h 11"/>
                <a:gd name="T2" fmla="*/ 0 w 55"/>
                <a:gd name="T3" fmla="*/ 7 h 11"/>
                <a:gd name="T4" fmla="*/ 10 w 55"/>
                <a:gd name="T5" fmla="*/ 9 h 11"/>
                <a:gd name="T6" fmla="*/ 18 w 55"/>
                <a:gd name="T7" fmla="*/ 10 h 11"/>
                <a:gd name="T8" fmla="*/ 27 w 55"/>
                <a:gd name="T9" fmla="*/ 11 h 11"/>
                <a:gd name="T10" fmla="*/ 33 w 55"/>
                <a:gd name="T11" fmla="*/ 11 h 11"/>
                <a:gd name="T12" fmla="*/ 40 w 55"/>
                <a:gd name="T13" fmla="*/ 11 h 11"/>
                <a:gd name="T14" fmla="*/ 46 w 55"/>
                <a:gd name="T15" fmla="*/ 11 h 11"/>
                <a:gd name="T16" fmla="*/ 51 w 55"/>
                <a:gd name="T17" fmla="*/ 11 h 11"/>
                <a:gd name="T18" fmla="*/ 55 w 55"/>
                <a:gd name="T19" fmla="*/ 10 h 11"/>
                <a:gd name="T20" fmla="*/ 55 w 55"/>
                <a:gd name="T21" fmla="*/ 3 h 11"/>
                <a:gd name="T22" fmla="*/ 51 w 55"/>
                <a:gd name="T23" fmla="*/ 2 h 11"/>
                <a:gd name="T24" fmla="*/ 46 w 55"/>
                <a:gd name="T25" fmla="*/ 2 h 11"/>
                <a:gd name="T26" fmla="*/ 40 w 55"/>
                <a:gd name="T27" fmla="*/ 2 h 11"/>
                <a:gd name="T28" fmla="*/ 33 w 55"/>
                <a:gd name="T29" fmla="*/ 2 h 11"/>
                <a:gd name="T30" fmla="*/ 27 w 55"/>
                <a:gd name="T31" fmla="*/ 2 h 11"/>
                <a:gd name="T32" fmla="*/ 18 w 55"/>
                <a:gd name="T33" fmla="*/ 3 h 11"/>
                <a:gd name="T34" fmla="*/ 10 w 55"/>
                <a:gd name="T35" fmla="*/ 2 h 11"/>
                <a:gd name="T36" fmla="*/ 2 w 55"/>
                <a:gd name="T37" fmla="*/ 0 h 11"/>
                <a:gd name="T38" fmla="*/ 2 w 55"/>
                <a:gd name="T39" fmla="*/ 0 h 11"/>
                <a:gd name="T40" fmla="*/ 0 w 55"/>
                <a:gd name="T4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1">
                  <a:moveTo>
                    <a:pt x="0" y="7"/>
                  </a:moveTo>
                  <a:lnTo>
                    <a:pt x="0" y="7"/>
                  </a:lnTo>
                  <a:lnTo>
                    <a:pt x="10" y="9"/>
                  </a:lnTo>
                  <a:lnTo>
                    <a:pt x="18" y="10"/>
                  </a:lnTo>
                  <a:lnTo>
                    <a:pt x="27" y="11"/>
                  </a:lnTo>
                  <a:lnTo>
                    <a:pt x="33" y="11"/>
                  </a:lnTo>
                  <a:lnTo>
                    <a:pt x="40" y="11"/>
                  </a:lnTo>
                  <a:lnTo>
                    <a:pt x="46" y="11"/>
                  </a:lnTo>
                  <a:lnTo>
                    <a:pt x="51" y="11"/>
                  </a:lnTo>
                  <a:lnTo>
                    <a:pt x="55" y="10"/>
                  </a:lnTo>
                  <a:lnTo>
                    <a:pt x="55" y="3"/>
                  </a:lnTo>
                  <a:lnTo>
                    <a:pt x="51" y="2"/>
                  </a:lnTo>
                  <a:lnTo>
                    <a:pt x="46" y="2"/>
                  </a:lnTo>
                  <a:lnTo>
                    <a:pt x="40" y="2"/>
                  </a:lnTo>
                  <a:lnTo>
                    <a:pt x="33" y="2"/>
                  </a:lnTo>
                  <a:lnTo>
                    <a:pt x="27" y="2"/>
                  </a:lnTo>
                  <a:lnTo>
                    <a:pt x="18" y="3"/>
                  </a:lnTo>
                  <a:lnTo>
                    <a:pt x="10" y="2"/>
                  </a:lnTo>
                  <a:lnTo>
                    <a:pt x="2" y="0"/>
                  </a:lnTo>
                  <a:lnTo>
                    <a:pt x="2"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85" name="Freeform 89"/>
            <p:cNvSpPr>
              <a:spLocks noChangeAspect="1"/>
            </p:cNvSpPr>
            <p:nvPr/>
          </p:nvSpPr>
          <p:spPr bwMode="auto">
            <a:xfrm>
              <a:off x="717" y="921"/>
              <a:ext cx="46" cy="19"/>
            </a:xfrm>
            <a:custGeom>
              <a:avLst/>
              <a:gdLst>
                <a:gd name="T0" fmla="*/ 0 w 92"/>
                <a:gd name="T1" fmla="*/ 7 h 37"/>
                <a:gd name="T2" fmla="*/ 0 w 92"/>
                <a:gd name="T3" fmla="*/ 7 h 37"/>
                <a:gd name="T4" fmla="*/ 14 w 92"/>
                <a:gd name="T5" fmla="*/ 14 h 37"/>
                <a:gd name="T6" fmla="*/ 27 w 92"/>
                <a:gd name="T7" fmla="*/ 19 h 37"/>
                <a:gd name="T8" fmla="*/ 36 w 92"/>
                <a:gd name="T9" fmla="*/ 23 h 37"/>
                <a:gd name="T10" fmla="*/ 46 w 92"/>
                <a:gd name="T11" fmla="*/ 25 h 37"/>
                <a:gd name="T12" fmla="*/ 56 w 92"/>
                <a:gd name="T13" fmla="*/ 27 h 37"/>
                <a:gd name="T14" fmla="*/ 64 w 92"/>
                <a:gd name="T15" fmla="*/ 30 h 37"/>
                <a:gd name="T16" fmla="*/ 76 w 92"/>
                <a:gd name="T17" fmla="*/ 33 h 37"/>
                <a:gd name="T18" fmla="*/ 90 w 92"/>
                <a:gd name="T19" fmla="*/ 37 h 37"/>
                <a:gd name="T20" fmla="*/ 92 w 92"/>
                <a:gd name="T21" fmla="*/ 30 h 37"/>
                <a:gd name="T22" fmla="*/ 79 w 92"/>
                <a:gd name="T23" fmla="*/ 26 h 37"/>
                <a:gd name="T24" fmla="*/ 66 w 92"/>
                <a:gd name="T25" fmla="*/ 23 h 37"/>
                <a:gd name="T26" fmla="*/ 56 w 92"/>
                <a:gd name="T27" fmla="*/ 21 h 37"/>
                <a:gd name="T28" fmla="*/ 46 w 92"/>
                <a:gd name="T29" fmla="*/ 18 h 37"/>
                <a:gd name="T30" fmla="*/ 38 w 92"/>
                <a:gd name="T31" fmla="*/ 16 h 37"/>
                <a:gd name="T32" fmla="*/ 29 w 92"/>
                <a:gd name="T33" fmla="*/ 12 h 37"/>
                <a:gd name="T34" fmla="*/ 16 w 92"/>
                <a:gd name="T35" fmla="*/ 7 h 37"/>
                <a:gd name="T36" fmla="*/ 3 w 92"/>
                <a:gd name="T37" fmla="*/ 0 h 37"/>
                <a:gd name="T38" fmla="*/ 3 w 92"/>
                <a:gd name="T39" fmla="*/ 0 h 37"/>
                <a:gd name="T40" fmla="*/ 0 w 92"/>
                <a:gd name="T41"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37">
                  <a:moveTo>
                    <a:pt x="0" y="7"/>
                  </a:moveTo>
                  <a:lnTo>
                    <a:pt x="0" y="7"/>
                  </a:lnTo>
                  <a:lnTo>
                    <a:pt x="14" y="14"/>
                  </a:lnTo>
                  <a:lnTo>
                    <a:pt x="27" y="19"/>
                  </a:lnTo>
                  <a:lnTo>
                    <a:pt x="36" y="23"/>
                  </a:lnTo>
                  <a:lnTo>
                    <a:pt x="46" y="25"/>
                  </a:lnTo>
                  <a:lnTo>
                    <a:pt x="56" y="27"/>
                  </a:lnTo>
                  <a:lnTo>
                    <a:pt x="64" y="30"/>
                  </a:lnTo>
                  <a:lnTo>
                    <a:pt x="76" y="33"/>
                  </a:lnTo>
                  <a:lnTo>
                    <a:pt x="90" y="37"/>
                  </a:lnTo>
                  <a:lnTo>
                    <a:pt x="92" y="30"/>
                  </a:lnTo>
                  <a:lnTo>
                    <a:pt x="79" y="26"/>
                  </a:lnTo>
                  <a:lnTo>
                    <a:pt x="66" y="23"/>
                  </a:lnTo>
                  <a:lnTo>
                    <a:pt x="56" y="21"/>
                  </a:lnTo>
                  <a:lnTo>
                    <a:pt x="46" y="18"/>
                  </a:lnTo>
                  <a:lnTo>
                    <a:pt x="38" y="16"/>
                  </a:lnTo>
                  <a:lnTo>
                    <a:pt x="29" y="12"/>
                  </a:lnTo>
                  <a:lnTo>
                    <a:pt x="16" y="7"/>
                  </a:lnTo>
                  <a:lnTo>
                    <a:pt x="3" y="0"/>
                  </a:lnTo>
                  <a:lnTo>
                    <a:pt x="3"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86" name="Freeform 90"/>
            <p:cNvSpPr>
              <a:spLocks noChangeAspect="1"/>
            </p:cNvSpPr>
            <p:nvPr/>
          </p:nvSpPr>
          <p:spPr bwMode="auto">
            <a:xfrm>
              <a:off x="532" y="730"/>
              <a:ext cx="186" cy="195"/>
            </a:xfrm>
            <a:custGeom>
              <a:avLst/>
              <a:gdLst>
                <a:gd name="T0" fmla="*/ 0 w 372"/>
                <a:gd name="T1" fmla="*/ 3 h 390"/>
                <a:gd name="T2" fmla="*/ 0 w 372"/>
                <a:gd name="T3" fmla="*/ 3 h 390"/>
                <a:gd name="T4" fmla="*/ 9 w 372"/>
                <a:gd name="T5" fmla="*/ 25 h 390"/>
                <a:gd name="T6" fmla="*/ 20 w 372"/>
                <a:gd name="T7" fmla="*/ 49 h 390"/>
                <a:gd name="T8" fmla="*/ 34 w 372"/>
                <a:gd name="T9" fmla="*/ 74 h 390"/>
                <a:gd name="T10" fmla="*/ 50 w 372"/>
                <a:gd name="T11" fmla="*/ 99 h 390"/>
                <a:gd name="T12" fmla="*/ 68 w 372"/>
                <a:gd name="T13" fmla="*/ 126 h 390"/>
                <a:gd name="T14" fmla="*/ 88 w 372"/>
                <a:gd name="T15" fmla="*/ 152 h 390"/>
                <a:gd name="T16" fmla="*/ 110 w 372"/>
                <a:gd name="T17" fmla="*/ 179 h 390"/>
                <a:gd name="T18" fmla="*/ 136 w 372"/>
                <a:gd name="T19" fmla="*/ 205 h 390"/>
                <a:gd name="T20" fmla="*/ 161 w 372"/>
                <a:gd name="T21" fmla="*/ 232 h 390"/>
                <a:gd name="T22" fmla="*/ 187 w 372"/>
                <a:gd name="T23" fmla="*/ 258 h 390"/>
                <a:gd name="T24" fmla="*/ 215 w 372"/>
                <a:gd name="T25" fmla="*/ 284 h 390"/>
                <a:gd name="T26" fmla="*/ 244 w 372"/>
                <a:gd name="T27" fmla="*/ 308 h 390"/>
                <a:gd name="T28" fmla="*/ 274 w 372"/>
                <a:gd name="T29" fmla="*/ 331 h 390"/>
                <a:gd name="T30" fmla="*/ 305 w 372"/>
                <a:gd name="T31" fmla="*/ 353 h 390"/>
                <a:gd name="T32" fmla="*/ 336 w 372"/>
                <a:gd name="T33" fmla="*/ 372 h 390"/>
                <a:gd name="T34" fmla="*/ 369 w 372"/>
                <a:gd name="T35" fmla="*/ 390 h 390"/>
                <a:gd name="T36" fmla="*/ 372 w 372"/>
                <a:gd name="T37" fmla="*/ 383 h 390"/>
                <a:gd name="T38" fmla="*/ 340 w 372"/>
                <a:gd name="T39" fmla="*/ 366 h 390"/>
                <a:gd name="T40" fmla="*/ 309 w 372"/>
                <a:gd name="T41" fmla="*/ 346 h 390"/>
                <a:gd name="T42" fmla="*/ 278 w 372"/>
                <a:gd name="T43" fmla="*/ 324 h 390"/>
                <a:gd name="T44" fmla="*/ 248 w 372"/>
                <a:gd name="T45" fmla="*/ 301 h 390"/>
                <a:gd name="T46" fmla="*/ 220 w 372"/>
                <a:gd name="T47" fmla="*/ 277 h 390"/>
                <a:gd name="T48" fmla="*/ 192 w 372"/>
                <a:gd name="T49" fmla="*/ 254 h 390"/>
                <a:gd name="T50" fmla="*/ 165 w 372"/>
                <a:gd name="T51" fmla="*/ 227 h 390"/>
                <a:gd name="T52" fmla="*/ 140 w 372"/>
                <a:gd name="T53" fmla="*/ 201 h 390"/>
                <a:gd name="T54" fmla="*/ 117 w 372"/>
                <a:gd name="T55" fmla="*/ 174 h 390"/>
                <a:gd name="T56" fmla="*/ 95 w 372"/>
                <a:gd name="T57" fmla="*/ 148 h 390"/>
                <a:gd name="T58" fmla="*/ 74 w 372"/>
                <a:gd name="T59" fmla="*/ 121 h 390"/>
                <a:gd name="T60" fmla="*/ 57 w 372"/>
                <a:gd name="T61" fmla="*/ 95 h 390"/>
                <a:gd name="T62" fmla="*/ 41 w 372"/>
                <a:gd name="T63" fmla="*/ 70 h 390"/>
                <a:gd name="T64" fmla="*/ 27 w 372"/>
                <a:gd name="T65" fmla="*/ 46 h 390"/>
                <a:gd name="T66" fmla="*/ 16 w 372"/>
                <a:gd name="T67" fmla="*/ 22 h 390"/>
                <a:gd name="T68" fmla="*/ 7 w 372"/>
                <a:gd name="T69" fmla="*/ 0 h 390"/>
                <a:gd name="T70" fmla="*/ 7 w 372"/>
                <a:gd name="T71" fmla="*/ 0 h 390"/>
                <a:gd name="T72" fmla="*/ 0 w 372"/>
                <a:gd name="T73" fmla="*/ 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2" h="390">
                  <a:moveTo>
                    <a:pt x="0" y="3"/>
                  </a:moveTo>
                  <a:lnTo>
                    <a:pt x="0" y="3"/>
                  </a:lnTo>
                  <a:lnTo>
                    <a:pt x="9" y="25"/>
                  </a:lnTo>
                  <a:lnTo>
                    <a:pt x="20" y="49"/>
                  </a:lnTo>
                  <a:lnTo>
                    <a:pt x="34" y="74"/>
                  </a:lnTo>
                  <a:lnTo>
                    <a:pt x="50" y="99"/>
                  </a:lnTo>
                  <a:lnTo>
                    <a:pt x="68" y="126"/>
                  </a:lnTo>
                  <a:lnTo>
                    <a:pt x="88" y="152"/>
                  </a:lnTo>
                  <a:lnTo>
                    <a:pt x="110" y="179"/>
                  </a:lnTo>
                  <a:lnTo>
                    <a:pt x="136" y="205"/>
                  </a:lnTo>
                  <a:lnTo>
                    <a:pt x="161" y="232"/>
                  </a:lnTo>
                  <a:lnTo>
                    <a:pt x="187" y="258"/>
                  </a:lnTo>
                  <a:lnTo>
                    <a:pt x="215" y="284"/>
                  </a:lnTo>
                  <a:lnTo>
                    <a:pt x="244" y="308"/>
                  </a:lnTo>
                  <a:lnTo>
                    <a:pt x="274" y="331"/>
                  </a:lnTo>
                  <a:lnTo>
                    <a:pt x="305" y="353"/>
                  </a:lnTo>
                  <a:lnTo>
                    <a:pt x="336" y="372"/>
                  </a:lnTo>
                  <a:lnTo>
                    <a:pt x="369" y="390"/>
                  </a:lnTo>
                  <a:lnTo>
                    <a:pt x="372" y="383"/>
                  </a:lnTo>
                  <a:lnTo>
                    <a:pt x="340" y="366"/>
                  </a:lnTo>
                  <a:lnTo>
                    <a:pt x="309" y="346"/>
                  </a:lnTo>
                  <a:lnTo>
                    <a:pt x="278" y="324"/>
                  </a:lnTo>
                  <a:lnTo>
                    <a:pt x="248" y="301"/>
                  </a:lnTo>
                  <a:lnTo>
                    <a:pt x="220" y="277"/>
                  </a:lnTo>
                  <a:lnTo>
                    <a:pt x="192" y="254"/>
                  </a:lnTo>
                  <a:lnTo>
                    <a:pt x="165" y="227"/>
                  </a:lnTo>
                  <a:lnTo>
                    <a:pt x="140" y="201"/>
                  </a:lnTo>
                  <a:lnTo>
                    <a:pt x="117" y="174"/>
                  </a:lnTo>
                  <a:lnTo>
                    <a:pt x="95" y="148"/>
                  </a:lnTo>
                  <a:lnTo>
                    <a:pt x="74" y="121"/>
                  </a:lnTo>
                  <a:lnTo>
                    <a:pt x="57" y="95"/>
                  </a:lnTo>
                  <a:lnTo>
                    <a:pt x="41" y="70"/>
                  </a:lnTo>
                  <a:lnTo>
                    <a:pt x="27" y="46"/>
                  </a:lnTo>
                  <a:lnTo>
                    <a:pt x="16" y="22"/>
                  </a:lnTo>
                  <a:lnTo>
                    <a:pt x="7" y="0"/>
                  </a:lnTo>
                  <a:lnTo>
                    <a:pt x="7"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87" name="Freeform 91"/>
            <p:cNvSpPr>
              <a:spLocks noChangeAspect="1"/>
            </p:cNvSpPr>
            <p:nvPr/>
          </p:nvSpPr>
          <p:spPr bwMode="auto">
            <a:xfrm>
              <a:off x="518" y="648"/>
              <a:ext cx="18" cy="83"/>
            </a:xfrm>
            <a:custGeom>
              <a:avLst/>
              <a:gdLst>
                <a:gd name="T0" fmla="*/ 0 w 36"/>
                <a:gd name="T1" fmla="*/ 2 h 166"/>
                <a:gd name="T2" fmla="*/ 0 w 36"/>
                <a:gd name="T3" fmla="*/ 2 h 166"/>
                <a:gd name="T4" fmla="*/ 10 w 36"/>
                <a:gd name="T5" fmla="*/ 51 h 166"/>
                <a:gd name="T6" fmla="*/ 16 w 36"/>
                <a:gd name="T7" fmla="*/ 92 h 166"/>
                <a:gd name="T8" fmla="*/ 21 w 36"/>
                <a:gd name="T9" fmla="*/ 130 h 166"/>
                <a:gd name="T10" fmla="*/ 29 w 36"/>
                <a:gd name="T11" fmla="*/ 166 h 166"/>
                <a:gd name="T12" fmla="*/ 36 w 36"/>
                <a:gd name="T13" fmla="*/ 163 h 166"/>
                <a:gd name="T14" fmla="*/ 27 w 36"/>
                <a:gd name="T15" fmla="*/ 130 h 166"/>
                <a:gd name="T16" fmla="*/ 23 w 36"/>
                <a:gd name="T17" fmla="*/ 92 h 166"/>
                <a:gd name="T18" fmla="*/ 17 w 36"/>
                <a:gd name="T19" fmla="*/ 51 h 166"/>
                <a:gd name="T20" fmla="*/ 7 w 36"/>
                <a:gd name="T21" fmla="*/ 0 h 166"/>
                <a:gd name="T22" fmla="*/ 7 w 36"/>
                <a:gd name="T23" fmla="*/ 0 h 166"/>
                <a:gd name="T24" fmla="*/ 0 w 36"/>
                <a:gd name="T25" fmla="*/ 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66">
                  <a:moveTo>
                    <a:pt x="0" y="2"/>
                  </a:moveTo>
                  <a:lnTo>
                    <a:pt x="0" y="2"/>
                  </a:lnTo>
                  <a:lnTo>
                    <a:pt x="10" y="51"/>
                  </a:lnTo>
                  <a:lnTo>
                    <a:pt x="16" y="92"/>
                  </a:lnTo>
                  <a:lnTo>
                    <a:pt x="21" y="130"/>
                  </a:lnTo>
                  <a:lnTo>
                    <a:pt x="29" y="166"/>
                  </a:lnTo>
                  <a:lnTo>
                    <a:pt x="36" y="163"/>
                  </a:lnTo>
                  <a:lnTo>
                    <a:pt x="27" y="130"/>
                  </a:lnTo>
                  <a:lnTo>
                    <a:pt x="23" y="92"/>
                  </a:lnTo>
                  <a:lnTo>
                    <a:pt x="17" y="51"/>
                  </a:lnTo>
                  <a:lnTo>
                    <a:pt x="7" y="0"/>
                  </a:lnTo>
                  <a:lnTo>
                    <a:pt x="7"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88" name="Freeform 92"/>
            <p:cNvSpPr>
              <a:spLocks noChangeAspect="1"/>
            </p:cNvSpPr>
            <p:nvPr/>
          </p:nvSpPr>
          <p:spPr bwMode="auto">
            <a:xfrm>
              <a:off x="513" y="536"/>
              <a:ext cx="9" cy="114"/>
            </a:xfrm>
            <a:custGeom>
              <a:avLst/>
              <a:gdLst>
                <a:gd name="T0" fmla="*/ 12 w 19"/>
                <a:gd name="T1" fmla="*/ 0 h 228"/>
                <a:gd name="T2" fmla="*/ 12 w 19"/>
                <a:gd name="T3" fmla="*/ 0 h 228"/>
                <a:gd name="T4" fmla="*/ 5 w 19"/>
                <a:gd name="T5" fmla="*/ 42 h 228"/>
                <a:gd name="T6" fmla="*/ 0 w 19"/>
                <a:gd name="T7" fmla="*/ 101 h 228"/>
                <a:gd name="T8" fmla="*/ 0 w 19"/>
                <a:gd name="T9" fmla="*/ 167 h 228"/>
                <a:gd name="T10" fmla="*/ 11 w 19"/>
                <a:gd name="T11" fmla="*/ 228 h 228"/>
                <a:gd name="T12" fmla="*/ 18 w 19"/>
                <a:gd name="T13" fmla="*/ 226 h 228"/>
                <a:gd name="T14" fmla="*/ 7 w 19"/>
                <a:gd name="T15" fmla="*/ 167 h 228"/>
                <a:gd name="T16" fmla="*/ 7 w 19"/>
                <a:gd name="T17" fmla="*/ 101 h 228"/>
                <a:gd name="T18" fmla="*/ 12 w 19"/>
                <a:gd name="T19" fmla="*/ 42 h 228"/>
                <a:gd name="T20" fmla="*/ 19 w 19"/>
                <a:gd name="T21" fmla="*/ 0 h 228"/>
                <a:gd name="T22" fmla="*/ 19 w 19"/>
                <a:gd name="T23" fmla="*/ 0 h 228"/>
                <a:gd name="T24" fmla="*/ 12 w 19"/>
                <a:gd name="T25"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28">
                  <a:moveTo>
                    <a:pt x="12" y="0"/>
                  </a:moveTo>
                  <a:lnTo>
                    <a:pt x="12" y="0"/>
                  </a:lnTo>
                  <a:lnTo>
                    <a:pt x="5" y="42"/>
                  </a:lnTo>
                  <a:lnTo>
                    <a:pt x="0" y="101"/>
                  </a:lnTo>
                  <a:lnTo>
                    <a:pt x="0" y="167"/>
                  </a:lnTo>
                  <a:lnTo>
                    <a:pt x="11" y="228"/>
                  </a:lnTo>
                  <a:lnTo>
                    <a:pt x="18" y="226"/>
                  </a:lnTo>
                  <a:lnTo>
                    <a:pt x="7" y="167"/>
                  </a:lnTo>
                  <a:lnTo>
                    <a:pt x="7" y="101"/>
                  </a:lnTo>
                  <a:lnTo>
                    <a:pt x="12" y="42"/>
                  </a:lnTo>
                  <a:lnTo>
                    <a:pt x="19" y="0"/>
                  </a:lnTo>
                  <a:lnTo>
                    <a:pt x="19"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89" name="Freeform 93"/>
            <p:cNvSpPr>
              <a:spLocks noChangeAspect="1"/>
            </p:cNvSpPr>
            <p:nvPr/>
          </p:nvSpPr>
          <p:spPr bwMode="auto">
            <a:xfrm>
              <a:off x="519" y="503"/>
              <a:ext cx="20" cy="33"/>
            </a:xfrm>
            <a:custGeom>
              <a:avLst/>
              <a:gdLst>
                <a:gd name="T0" fmla="*/ 33 w 40"/>
                <a:gd name="T1" fmla="*/ 0 h 66"/>
                <a:gd name="T2" fmla="*/ 33 w 40"/>
                <a:gd name="T3" fmla="*/ 0 h 66"/>
                <a:gd name="T4" fmla="*/ 22 w 40"/>
                <a:gd name="T5" fmla="*/ 17 h 66"/>
                <a:gd name="T6" fmla="*/ 13 w 40"/>
                <a:gd name="T7" fmla="*/ 35 h 66"/>
                <a:gd name="T8" fmla="*/ 5 w 40"/>
                <a:gd name="T9" fmla="*/ 51 h 66"/>
                <a:gd name="T10" fmla="*/ 0 w 40"/>
                <a:gd name="T11" fmla="*/ 66 h 66"/>
                <a:gd name="T12" fmla="*/ 7 w 40"/>
                <a:gd name="T13" fmla="*/ 66 h 66"/>
                <a:gd name="T14" fmla="*/ 12 w 40"/>
                <a:gd name="T15" fmla="*/ 53 h 66"/>
                <a:gd name="T16" fmla="*/ 20 w 40"/>
                <a:gd name="T17" fmla="*/ 37 h 66"/>
                <a:gd name="T18" fmla="*/ 29 w 40"/>
                <a:gd name="T19" fmla="*/ 21 h 66"/>
                <a:gd name="T20" fmla="*/ 40 w 40"/>
                <a:gd name="T21" fmla="*/ 5 h 66"/>
                <a:gd name="T22" fmla="*/ 40 w 40"/>
                <a:gd name="T23" fmla="*/ 5 h 66"/>
                <a:gd name="T24" fmla="*/ 33 w 40"/>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6">
                  <a:moveTo>
                    <a:pt x="33" y="0"/>
                  </a:moveTo>
                  <a:lnTo>
                    <a:pt x="33" y="0"/>
                  </a:lnTo>
                  <a:lnTo>
                    <a:pt x="22" y="17"/>
                  </a:lnTo>
                  <a:lnTo>
                    <a:pt x="13" y="35"/>
                  </a:lnTo>
                  <a:lnTo>
                    <a:pt x="5" y="51"/>
                  </a:lnTo>
                  <a:lnTo>
                    <a:pt x="0" y="66"/>
                  </a:lnTo>
                  <a:lnTo>
                    <a:pt x="7" y="66"/>
                  </a:lnTo>
                  <a:lnTo>
                    <a:pt x="12" y="53"/>
                  </a:lnTo>
                  <a:lnTo>
                    <a:pt x="20" y="37"/>
                  </a:lnTo>
                  <a:lnTo>
                    <a:pt x="29" y="21"/>
                  </a:lnTo>
                  <a:lnTo>
                    <a:pt x="40" y="5"/>
                  </a:lnTo>
                  <a:lnTo>
                    <a:pt x="40" y="5"/>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90" name="Freeform 94"/>
            <p:cNvSpPr>
              <a:spLocks noChangeAspect="1"/>
            </p:cNvSpPr>
            <p:nvPr/>
          </p:nvSpPr>
          <p:spPr bwMode="auto">
            <a:xfrm>
              <a:off x="535" y="475"/>
              <a:ext cx="23" cy="30"/>
            </a:xfrm>
            <a:custGeom>
              <a:avLst/>
              <a:gdLst>
                <a:gd name="T0" fmla="*/ 38 w 45"/>
                <a:gd name="T1" fmla="*/ 0 h 60"/>
                <a:gd name="T2" fmla="*/ 38 w 45"/>
                <a:gd name="T3" fmla="*/ 0 h 60"/>
                <a:gd name="T4" fmla="*/ 36 w 45"/>
                <a:gd name="T5" fmla="*/ 4 h 60"/>
                <a:gd name="T6" fmla="*/ 34 w 45"/>
                <a:gd name="T7" fmla="*/ 7 h 60"/>
                <a:gd name="T8" fmla="*/ 29 w 45"/>
                <a:gd name="T9" fmla="*/ 13 h 60"/>
                <a:gd name="T10" fmla="*/ 25 w 45"/>
                <a:gd name="T11" fmla="*/ 20 h 60"/>
                <a:gd name="T12" fmla="*/ 19 w 45"/>
                <a:gd name="T13" fmla="*/ 28 h 60"/>
                <a:gd name="T14" fmla="*/ 13 w 45"/>
                <a:gd name="T15" fmla="*/ 37 h 60"/>
                <a:gd name="T16" fmla="*/ 7 w 45"/>
                <a:gd name="T17" fmla="*/ 46 h 60"/>
                <a:gd name="T18" fmla="*/ 0 w 45"/>
                <a:gd name="T19" fmla="*/ 55 h 60"/>
                <a:gd name="T20" fmla="*/ 7 w 45"/>
                <a:gd name="T21" fmla="*/ 60 h 60"/>
                <a:gd name="T22" fmla="*/ 14 w 45"/>
                <a:gd name="T23" fmla="*/ 51 h 60"/>
                <a:gd name="T24" fmla="*/ 20 w 45"/>
                <a:gd name="T25" fmla="*/ 42 h 60"/>
                <a:gd name="T26" fmla="*/ 26 w 45"/>
                <a:gd name="T27" fmla="*/ 32 h 60"/>
                <a:gd name="T28" fmla="*/ 31 w 45"/>
                <a:gd name="T29" fmla="*/ 24 h 60"/>
                <a:gd name="T30" fmla="*/ 36 w 45"/>
                <a:gd name="T31" fmla="*/ 17 h 60"/>
                <a:gd name="T32" fmla="*/ 41 w 45"/>
                <a:gd name="T33" fmla="*/ 12 h 60"/>
                <a:gd name="T34" fmla="*/ 43 w 45"/>
                <a:gd name="T35" fmla="*/ 6 h 60"/>
                <a:gd name="T36" fmla="*/ 45 w 45"/>
                <a:gd name="T37" fmla="*/ 3 h 60"/>
                <a:gd name="T38" fmla="*/ 45 w 45"/>
                <a:gd name="T39" fmla="*/ 3 h 60"/>
                <a:gd name="T40" fmla="*/ 38 w 45"/>
                <a:gd name="T4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60">
                  <a:moveTo>
                    <a:pt x="38" y="0"/>
                  </a:moveTo>
                  <a:lnTo>
                    <a:pt x="38" y="0"/>
                  </a:lnTo>
                  <a:lnTo>
                    <a:pt x="36" y="4"/>
                  </a:lnTo>
                  <a:lnTo>
                    <a:pt x="34" y="7"/>
                  </a:lnTo>
                  <a:lnTo>
                    <a:pt x="29" y="13"/>
                  </a:lnTo>
                  <a:lnTo>
                    <a:pt x="25" y="20"/>
                  </a:lnTo>
                  <a:lnTo>
                    <a:pt x="19" y="28"/>
                  </a:lnTo>
                  <a:lnTo>
                    <a:pt x="13" y="37"/>
                  </a:lnTo>
                  <a:lnTo>
                    <a:pt x="7" y="46"/>
                  </a:lnTo>
                  <a:lnTo>
                    <a:pt x="0" y="55"/>
                  </a:lnTo>
                  <a:lnTo>
                    <a:pt x="7" y="60"/>
                  </a:lnTo>
                  <a:lnTo>
                    <a:pt x="14" y="51"/>
                  </a:lnTo>
                  <a:lnTo>
                    <a:pt x="20" y="42"/>
                  </a:lnTo>
                  <a:lnTo>
                    <a:pt x="26" y="32"/>
                  </a:lnTo>
                  <a:lnTo>
                    <a:pt x="31" y="24"/>
                  </a:lnTo>
                  <a:lnTo>
                    <a:pt x="36" y="17"/>
                  </a:lnTo>
                  <a:lnTo>
                    <a:pt x="41" y="12"/>
                  </a:lnTo>
                  <a:lnTo>
                    <a:pt x="43" y="6"/>
                  </a:lnTo>
                  <a:lnTo>
                    <a:pt x="45" y="3"/>
                  </a:lnTo>
                  <a:lnTo>
                    <a:pt x="45" y="3"/>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91" name="Freeform 95"/>
            <p:cNvSpPr>
              <a:spLocks noChangeAspect="1"/>
            </p:cNvSpPr>
            <p:nvPr/>
          </p:nvSpPr>
          <p:spPr bwMode="auto">
            <a:xfrm>
              <a:off x="554" y="462"/>
              <a:ext cx="17" cy="14"/>
            </a:xfrm>
            <a:custGeom>
              <a:avLst/>
              <a:gdLst>
                <a:gd name="T0" fmla="*/ 31 w 34"/>
                <a:gd name="T1" fmla="*/ 0 h 29"/>
                <a:gd name="T2" fmla="*/ 31 w 34"/>
                <a:gd name="T3" fmla="*/ 0 h 29"/>
                <a:gd name="T4" fmla="*/ 22 w 34"/>
                <a:gd name="T5" fmla="*/ 3 h 29"/>
                <a:gd name="T6" fmla="*/ 13 w 34"/>
                <a:gd name="T7" fmla="*/ 8 h 29"/>
                <a:gd name="T8" fmla="*/ 5 w 34"/>
                <a:gd name="T9" fmla="*/ 16 h 29"/>
                <a:gd name="T10" fmla="*/ 0 w 34"/>
                <a:gd name="T11" fmla="*/ 26 h 29"/>
                <a:gd name="T12" fmla="*/ 7 w 34"/>
                <a:gd name="T13" fmla="*/ 29 h 29"/>
                <a:gd name="T14" fmla="*/ 12 w 34"/>
                <a:gd name="T15" fmla="*/ 20 h 29"/>
                <a:gd name="T16" fmla="*/ 18 w 34"/>
                <a:gd name="T17" fmla="*/ 15 h 29"/>
                <a:gd name="T18" fmla="*/ 25 w 34"/>
                <a:gd name="T19" fmla="*/ 10 h 29"/>
                <a:gd name="T20" fmla="*/ 34 w 34"/>
                <a:gd name="T21" fmla="*/ 7 h 29"/>
                <a:gd name="T22" fmla="*/ 34 w 34"/>
                <a:gd name="T23" fmla="*/ 7 h 29"/>
                <a:gd name="T24" fmla="*/ 31 w 3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29">
                  <a:moveTo>
                    <a:pt x="31" y="0"/>
                  </a:moveTo>
                  <a:lnTo>
                    <a:pt x="31" y="0"/>
                  </a:lnTo>
                  <a:lnTo>
                    <a:pt x="22" y="3"/>
                  </a:lnTo>
                  <a:lnTo>
                    <a:pt x="13" y="8"/>
                  </a:lnTo>
                  <a:lnTo>
                    <a:pt x="5" y="16"/>
                  </a:lnTo>
                  <a:lnTo>
                    <a:pt x="0" y="26"/>
                  </a:lnTo>
                  <a:lnTo>
                    <a:pt x="7" y="29"/>
                  </a:lnTo>
                  <a:lnTo>
                    <a:pt x="12" y="20"/>
                  </a:lnTo>
                  <a:lnTo>
                    <a:pt x="18" y="15"/>
                  </a:lnTo>
                  <a:lnTo>
                    <a:pt x="25" y="10"/>
                  </a:lnTo>
                  <a:lnTo>
                    <a:pt x="34" y="7"/>
                  </a:lnTo>
                  <a:lnTo>
                    <a:pt x="34" y="7"/>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60192" name="Group 96"/>
            <p:cNvGrpSpPr>
              <a:grpSpLocks noChangeAspect="1"/>
            </p:cNvGrpSpPr>
            <p:nvPr/>
          </p:nvGrpSpPr>
          <p:grpSpPr bwMode="auto">
            <a:xfrm>
              <a:off x="513" y="347"/>
              <a:ext cx="777" cy="610"/>
              <a:chOff x="513" y="347"/>
              <a:chExt cx="777" cy="610"/>
            </a:xfrm>
          </p:grpSpPr>
          <p:sp>
            <p:nvSpPr>
              <p:cNvPr id="260193" name="Freeform 97"/>
              <p:cNvSpPr>
                <a:spLocks noChangeAspect="1"/>
              </p:cNvSpPr>
              <p:nvPr/>
            </p:nvSpPr>
            <p:spPr bwMode="auto">
              <a:xfrm>
                <a:off x="570" y="449"/>
                <a:ext cx="16" cy="16"/>
              </a:xfrm>
              <a:custGeom>
                <a:avLst/>
                <a:gdLst>
                  <a:gd name="T0" fmla="*/ 28 w 33"/>
                  <a:gd name="T1" fmla="*/ 0 h 33"/>
                  <a:gd name="T2" fmla="*/ 28 w 33"/>
                  <a:gd name="T3" fmla="*/ 0 h 33"/>
                  <a:gd name="T4" fmla="*/ 21 w 33"/>
                  <a:gd name="T5" fmla="*/ 7 h 33"/>
                  <a:gd name="T6" fmla="*/ 14 w 33"/>
                  <a:gd name="T7" fmla="*/ 15 h 33"/>
                  <a:gd name="T8" fmla="*/ 9 w 33"/>
                  <a:gd name="T9" fmla="*/ 21 h 33"/>
                  <a:gd name="T10" fmla="*/ 0 w 33"/>
                  <a:gd name="T11" fmla="*/ 26 h 33"/>
                  <a:gd name="T12" fmla="*/ 3 w 33"/>
                  <a:gd name="T13" fmla="*/ 33 h 33"/>
                  <a:gd name="T14" fmla="*/ 13 w 33"/>
                  <a:gd name="T15" fmla="*/ 28 h 33"/>
                  <a:gd name="T16" fmla="*/ 21 w 33"/>
                  <a:gd name="T17" fmla="*/ 20 h 33"/>
                  <a:gd name="T18" fmla="*/ 26 w 33"/>
                  <a:gd name="T19" fmla="*/ 12 h 33"/>
                  <a:gd name="T20" fmla="*/ 33 w 33"/>
                  <a:gd name="T21" fmla="*/ 7 h 33"/>
                  <a:gd name="T22" fmla="*/ 33 w 33"/>
                  <a:gd name="T23" fmla="*/ 7 h 33"/>
                  <a:gd name="T24" fmla="*/ 28 w 33"/>
                  <a:gd name="T2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8" y="0"/>
                    </a:moveTo>
                    <a:lnTo>
                      <a:pt x="28" y="0"/>
                    </a:lnTo>
                    <a:lnTo>
                      <a:pt x="21" y="7"/>
                    </a:lnTo>
                    <a:lnTo>
                      <a:pt x="14" y="15"/>
                    </a:lnTo>
                    <a:lnTo>
                      <a:pt x="9" y="21"/>
                    </a:lnTo>
                    <a:lnTo>
                      <a:pt x="0" y="26"/>
                    </a:lnTo>
                    <a:lnTo>
                      <a:pt x="3" y="33"/>
                    </a:lnTo>
                    <a:lnTo>
                      <a:pt x="13" y="28"/>
                    </a:lnTo>
                    <a:lnTo>
                      <a:pt x="21" y="20"/>
                    </a:lnTo>
                    <a:lnTo>
                      <a:pt x="26" y="12"/>
                    </a:lnTo>
                    <a:lnTo>
                      <a:pt x="33" y="7"/>
                    </a:lnTo>
                    <a:lnTo>
                      <a:pt x="33" y="7"/>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94" name="Freeform 98"/>
              <p:cNvSpPr>
                <a:spLocks noChangeAspect="1"/>
              </p:cNvSpPr>
              <p:nvPr/>
            </p:nvSpPr>
            <p:spPr bwMode="auto">
              <a:xfrm>
                <a:off x="584" y="429"/>
                <a:ext cx="12" cy="24"/>
              </a:xfrm>
              <a:custGeom>
                <a:avLst/>
                <a:gdLst>
                  <a:gd name="T0" fmla="*/ 15 w 24"/>
                  <a:gd name="T1" fmla="*/ 0 h 47"/>
                  <a:gd name="T2" fmla="*/ 15 w 24"/>
                  <a:gd name="T3" fmla="*/ 0 h 47"/>
                  <a:gd name="T4" fmla="*/ 15 w 24"/>
                  <a:gd name="T5" fmla="*/ 8 h 47"/>
                  <a:gd name="T6" fmla="*/ 10 w 24"/>
                  <a:gd name="T7" fmla="*/ 21 h 47"/>
                  <a:gd name="T8" fmla="*/ 5 w 24"/>
                  <a:gd name="T9" fmla="*/ 33 h 47"/>
                  <a:gd name="T10" fmla="*/ 0 w 24"/>
                  <a:gd name="T11" fmla="*/ 40 h 47"/>
                  <a:gd name="T12" fmla="*/ 5 w 24"/>
                  <a:gd name="T13" fmla="*/ 47 h 47"/>
                  <a:gd name="T14" fmla="*/ 12 w 24"/>
                  <a:gd name="T15" fmla="*/ 36 h 47"/>
                  <a:gd name="T16" fmla="*/ 17 w 24"/>
                  <a:gd name="T17" fmla="*/ 23 h 47"/>
                  <a:gd name="T18" fmla="*/ 22 w 24"/>
                  <a:gd name="T19" fmla="*/ 10 h 47"/>
                  <a:gd name="T20" fmla="*/ 24 w 24"/>
                  <a:gd name="T21" fmla="*/ 0 h 47"/>
                  <a:gd name="T22" fmla="*/ 24 w 24"/>
                  <a:gd name="T23" fmla="*/ 0 h 47"/>
                  <a:gd name="T24" fmla="*/ 15 w 24"/>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7">
                    <a:moveTo>
                      <a:pt x="15" y="0"/>
                    </a:moveTo>
                    <a:lnTo>
                      <a:pt x="15" y="0"/>
                    </a:lnTo>
                    <a:lnTo>
                      <a:pt x="15" y="8"/>
                    </a:lnTo>
                    <a:lnTo>
                      <a:pt x="10" y="21"/>
                    </a:lnTo>
                    <a:lnTo>
                      <a:pt x="5" y="33"/>
                    </a:lnTo>
                    <a:lnTo>
                      <a:pt x="0" y="40"/>
                    </a:lnTo>
                    <a:lnTo>
                      <a:pt x="5" y="47"/>
                    </a:lnTo>
                    <a:lnTo>
                      <a:pt x="12" y="36"/>
                    </a:lnTo>
                    <a:lnTo>
                      <a:pt x="17" y="23"/>
                    </a:lnTo>
                    <a:lnTo>
                      <a:pt x="22" y="10"/>
                    </a:lnTo>
                    <a:lnTo>
                      <a:pt x="24" y="0"/>
                    </a:lnTo>
                    <a:lnTo>
                      <a:pt x="24"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95" name="Freeform 99"/>
              <p:cNvSpPr>
                <a:spLocks noChangeAspect="1"/>
              </p:cNvSpPr>
              <p:nvPr/>
            </p:nvSpPr>
            <p:spPr bwMode="auto">
              <a:xfrm>
                <a:off x="591" y="414"/>
                <a:ext cx="14" cy="15"/>
              </a:xfrm>
              <a:custGeom>
                <a:avLst/>
                <a:gdLst>
                  <a:gd name="T0" fmla="*/ 24 w 29"/>
                  <a:gd name="T1" fmla="*/ 0 h 30"/>
                  <a:gd name="T2" fmla="*/ 24 w 29"/>
                  <a:gd name="T3" fmla="*/ 0 h 30"/>
                  <a:gd name="T4" fmla="*/ 17 w 29"/>
                  <a:gd name="T5" fmla="*/ 8 h 30"/>
                  <a:gd name="T6" fmla="*/ 10 w 29"/>
                  <a:gd name="T7" fmla="*/ 15 h 30"/>
                  <a:gd name="T8" fmla="*/ 4 w 29"/>
                  <a:gd name="T9" fmla="*/ 22 h 30"/>
                  <a:gd name="T10" fmla="*/ 0 w 29"/>
                  <a:gd name="T11" fmla="*/ 30 h 30"/>
                  <a:gd name="T12" fmla="*/ 9 w 29"/>
                  <a:gd name="T13" fmla="*/ 30 h 30"/>
                  <a:gd name="T14" fmla="*/ 10 w 29"/>
                  <a:gd name="T15" fmla="*/ 27 h 30"/>
                  <a:gd name="T16" fmla="*/ 15 w 29"/>
                  <a:gd name="T17" fmla="*/ 20 h 30"/>
                  <a:gd name="T18" fmla="*/ 22 w 29"/>
                  <a:gd name="T19" fmla="*/ 13 h 30"/>
                  <a:gd name="T20" fmla="*/ 29 w 29"/>
                  <a:gd name="T21" fmla="*/ 5 h 30"/>
                  <a:gd name="T22" fmla="*/ 29 w 29"/>
                  <a:gd name="T23" fmla="*/ 5 h 30"/>
                  <a:gd name="T24" fmla="*/ 24 w 29"/>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0">
                    <a:moveTo>
                      <a:pt x="24" y="0"/>
                    </a:moveTo>
                    <a:lnTo>
                      <a:pt x="24" y="0"/>
                    </a:lnTo>
                    <a:lnTo>
                      <a:pt x="17" y="8"/>
                    </a:lnTo>
                    <a:lnTo>
                      <a:pt x="10" y="15"/>
                    </a:lnTo>
                    <a:lnTo>
                      <a:pt x="4" y="22"/>
                    </a:lnTo>
                    <a:lnTo>
                      <a:pt x="0" y="30"/>
                    </a:lnTo>
                    <a:lnTo>
                      <a:pt x="9" y="30"/>
                    </a:lnTo>
                    <a:lnTo>
                      <a:pt x="10" y="27"/>
                    </a:lnTo>
                    <a:lnTo>
                      <a:pt x="15" y="20"/>
                    </a:lnTo>
                    <a:lnTo>
                      <a:pt x="22" y="13"/>
                    </a:lnTo>
                    <a:lnTo>
                      <a:pt x="29" y="5"/>
                    </a:lnTo>
                    <a:lnTo>
                      <a:pt x="29" y="5"/>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96" name="Freeform 100"/>
              <p:cNvSpPr>
                <a:spLocks noChangeAspect="1"/>
              </p:cNvSpPr>
              <p:nvPr/>
            </p:nvSpPr>
            <p:spPr bwMode="auto">
              <a:xfrm>
                <a:off x="603" y="385"/>
                <a:ext cx="14" cy="31"/>
              </a:xfrm>
              <a:custGeom>
                <a:avLst/>
                <a:gdLst>
                  <a:gd name="T0" fmla="*/ 21 w 28"/>
                  <a:gd name="T1" fmla="*/ 0 h 62"/>
                  <a:gd name="T2" fmla="*/ 21 w 28"/>
                  <a:gd name="T3" fmla="*/ 0 h 62"/>
                  <a:gd name="T4" fmla="*/ 16 w 28"/>
                  <a:gd name="T5" fmla="*/ 11 h 62"/>
                  <a:gd name="T6" fmla="*/ 12 w 28"/>
                  <a:gd name="T7" fmla="*/ 28 h 62"/>
                  <a:gd name="T8" fmla="*/ 6 w 28"/>
                  <a:gd name="T9" fmla="*/ 46 h 62"/>
                  <a:gd name="T10" fmla="*/ 0 w 28"/>
                  <a:gd name="T11" fmla="*/ 57 h 62"/>
                  <a:gd name="T12" fmla="*/ 5 w 28"/>
                  <a:gd name="T13" fmla="*/ 62 h 62"/>
                  <a:gd name="T14" fmla="*/ 13 w 28"/>
                  <a:gd name="T15" fmla="*/ 48 h 62"/>
                  <a:gd name="T16" fmla="*/ 19 w 28"/>
                  <a:gd name="T17" fmla="*/ 31 h 62"/>
                  <a:gd name="T18" fmla="*/ 23 w 28"/>
                  <a:gd name="T19" fmla="*/ 13 h 62"/>
                  <a:gd name="T20" fmla="*/ 28 w 28"/>
                  <a:gd name="T21" fmla="*/ 2 h 62"/>
                  <a:gd name="T22" fmla="*/ 28 w 28"/>
                  <a:gd name="T23" fmla="*/ 2 h 62"/>
                  <a:gd name="T24" fmla="*/ 21 w 28"/>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62">
                    <a:moveTo>
                      <a:pt x="21" y="0"/>
                    </a:moveTo>
                    <a:lnTo>
                      <a:pt x="21" y="0"/>
                    </a:lnTo>
                    <a:lnTo>
                      <a:pt x="16" y="11"/>
                    </a:lnTo>
                    <a:lnTo>
                      <a:pt x="12" y="28"/>
                    </a:lnTo>
                    <a:lnTo>
                      <a:pt x="6" y="46"/>
                    </a:lnTo>
                    <a:lnTo>
                      <a:pt x="0" y="57"/>
                    </a:lnTo>
                    <a:lnTo>
                      <a:pt x="5" y="62"/>
                    </a:lnTo>
                    <a:lnTo>
                      <a:pt x="13" y="48"/>
                    </a:lnTo>
                    <a:lnTo>
                      <a:pt x="19" y="31"/>
                    </a:lnTo>
                    <a:lnTo>
                      <a:pt x="23" y="13"/>
                    </a:lnTo>
                    <a:lnTo>
                      <a:pt x="28" y="2"/>
                    </a:lnTo>
                    <a:lnTo>
                      <a:pt x="28" y="2"/>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97" name="Freeform 101"/>
              <p:cNvSpPr>
                <a:spLocks noChangeAspect="1"/>
              </p:cNvSpPr>
              <p:nvPr/>
            </p:nvSpPr>
            <p:spPr bwMode="auto">
              <a:xfrm>
                <a:off x="613" y="371"/>
                <a:ext cx="32" cy="15"/>
              </a:xfrm>
              <a:custGeom>
                <a:avLst/>
                <a:gdLst>
                  <a:gd name="T0" fmla="*/ 60 w 62"/>
                  <a:gd name="T1" fmla="*/ 0 h 30"/>
                  <a:gd name="T2" fmla="*/ 60 w 62"/>
                  <a:gd name="T3" fmla="*/ 0 h 30"/>
                  <a:gd name="T4" fmla="*/ 55 w 62"/>
                  <a:gd name="T5" fmla="*/ 2 h 30"/>
                  <a:gd name="T6" fmla="*/ 47 w 62"/>
                  <a:gd name="T7" fmla="*/ 4 h 30"/>
                  <a:gd name="T8" fmla="*/ 39 w 62"/>
                  <a:gd name="T9" fmla="*/ 8 h 30"/>
                  <a:gd name="T10" fmla="*/ 30 w 62"/>
                  <a:gd name="T11" fmla="*/ 10 h 30"/>
                  <a:gd name="T12" fmla="*/ 20 w 62"/>
                  <a:gd name="T13" fmla="*/ 15 h 30"/>
                  <a:gd name="T14" fmla="*/ 12 w 62"/>
                  <a:gd name="T15" fmla="*/ 18 h 30"/>
                  <a:gd name="T16" fmla="*/ 5 w 62"/>
                  <a:gd name="T17" fmla="*/ 22 h 30"/>
                  <a:gd name="T18" fmla="*/ 0 w 62"/>
                  <a:gd name="T19" fmla="*/ 28 h 30"/>
                  <a:gd name="T20" fmla="*/ 7 w 62"/>
                  <a:gd name="T21" fmla="*/ 30 h 30"/>
                  <a:gd name="T22" fmla="*/ 9 w 62"/>
                  <a:gd name="T23" fmla="*/ 29 h 30"/>
                  <a:gd name="T24" fmla="*/ 14 w 62"/>
                  <a:gd name="T25" fmla="*/ 25 h 30"/>
                  <a:gd name="T26" fmla="*/ 22 w 62"/>
                  <a:gd name="T27" fmla="*/ 22 h 30"/>
                  <a:gd name="T28" fmla="*/ 32 w 62"/>
                  <a:gd name="T29" fmla="*/ 17 h 30"/>
                  <a:gd name="T30" fmla="*/ 41 w 62"/>
                  <a:gd name="T31" fmla="*/ 15 h 30"/>
                  <a:gd name="T32" fmla="*/ 49 w 62"/>
                  <a:gd name="T33" fmla="*/ 11 h 30"/>
                  <a:gd name="T34" fmla="*/ 58 w 62"/>
                  <a:gd name="T35" fmla="*/ 9 h 30"/>
                  <a:gd name="T36" fmla="*/ 62 w 62"/>
                  <a:gd name="T37" fmla="*/ 7 h 30"/>
                  <a:gd name="T38" fmla="*/ 62 w 62"/>
                  <a:gd name="T39" fmla="*/ 7 h 30"/>
                  <a:gd name="T40" fmla="*/ 60 w 62"/>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30">
                    <a:moveTo>
                      <a:pt x="60" y="0"/>
                    </a:moveTo>
                    <a:lnTo>
                      <a:pt x="60" y="0"/>
                    </a:lnTo>
                    <a:lnTo>
                      <a:pt x="55" y="2"/>
                    </a:lnTo>
                    <a:lnTo>
                      <a:pt x="47" y="4"/>
                    </a:lnTo>
                    <a:lnTo>
                      <a:pt x="39" y="8"/>
                    </a:lnTo>
                    <a:lnTo>
                      <a:pt x="30" y="10"/>
                    </a:lnTo>
                    <a:lnTo>
                      <a:pt x="20" y="15"/>
                    </a:lnTo>
                    <a:lnTo>
                      <a:pt x="12" y="18"/>
                    </a:lnTo>
                    <a:lnTo>
                      <a:pt x="5" y="22"/>
                    </a:lnTo>
                    <a:lnTo>
                      <a:pt x="0" y="28"/>
                    </a:lnTo>
                    <a:lnTo>
                      <a:pt x="7" y="30"/>
                    </a:lnTo>
                    <a:lnTo>
                      <a:pt x="9" y="29"/>
                    </a:lnTo>
                    <a:lnTo>
                      <a:pt x="14" y="25"/>
                    </a:lnTo>
                    <a:lnTo>
                      <a:pt x="22" y="22"/>
                    </a:lnTo>
                    <a:lnTo>
                      <a:pt x="32" y="17"/>
                    </a:lnTo>
                    <a:lnTo>
                      <a:pt x="41" y="15"/>
                    </a:lnTo>
                    <a:lnTo>
                      <a:pt x="49" y="11"/>
                    </a:lnTo>
                    <a:lnTo>
                      <a:pt x="58" y="9"/>
                    </a:lnTo>
                    <a:lnTo>
                      <a:pt x="62" y="7"/>
                    </a:lnTo>
                    <a:lnTo>
                      <a:pt x="62" y="7"/>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98" name="Freeform 102"/>
              <p:cNvSpPr>
                <a:spLocks noChangeAspect="1"/>
              </p:cNvSpPr>
              <p:nvPr/>
            </p:nvSpPr>
            <p:spPr bwMode="auto">
              <a:xfrm>
                <a:off x="643" y="370"/>
                <a:ext cx="22" cy="7"/>
              </a:xfrm>
              <a:custGeom>
                <a:avLst/>
                <a:gdLst>
                  <a:gd name="T0" fmla="*/ 36 w 42"/>
                  <a:gd name="T1" fmla="*/ 10 h 13"/>
                  <a:gd name="T2" fmla="*/ 40 w 42"/>
                  <a:gd name="T3" fmla="*/ 6 h 13"/>
                  <a:gd name="T4" fmla="*/ 33 w 42"/>
                  <a:gd name="T5" fmla="*/ 4 h 13"/>
                  <a:gd name="T6" fmla="*/ 27 w 42"/>
                  <a:gd name="T7" fmla="*/ 3 h 13"/>
                  <a:gd name="T8" fmla="*/ 21 w 42"/>
                  <a:gd name="T9" fmla="*/ 1 h 13"/>
                  <a:gd name="T10" fmla="*/ 16 w 42"/>
                  <a:gd name="T11" fmla="*/ 1 h 13"/>
                  <a:gd name="T12" fmla="*/ 11 w 42"/>
                  <a:gd name="T13" fmla="*/ 0 h 13"/>
                  <a:gd name="T14" fmla="*/ 8 w 42"/>
                  <a:gd name="T15" fmla="*/ 0 h 13"/>
                  <a:gd name="T16" fmla="*/ 3 w 42"/>
                  <a:gd name="T17" fmla="*/ 1 h 13"/>
                  <a:gd name="T18" fmla="*/ 0 w 42"/>
                  <a:gd name="T19" fmla="*/ 2 h 13"/>
                  <a:gd name="T20" fmla="*/ 2 w 42"/>
                  <a:gd name="T21" fmla="*/ 9 h 13"/>
                  <a:gd name="T22" fmla="*/ 6 w 42"/>
                  <a:gd name="T23" fmla="*/ 8 h 13"/>
                  <a:gd name="T24" fmla="*/ 8 w 42"/>
                  <a:gd name="T25" fmla="*/ 6 h 13"/>
                  <a:gd name="T26" fmla="*/ 11 w 42"/>
                  <a:gd name="T27" fmla="*/ 6 h 13"/>
                  <a:gd name="T28" fmla="*/ 16 w 42"/>
                  <a:gd name="T29" fmla="*/ 8 h 13"/>
                  <a:gd name="T30" fmla="*/ 21 w 42"/>
                  <a:gd name="T31" fmla="*/ 8 h 13"/>
                  <a:gd name="T32" fmla="*/ 25 w 42"/>
                  <a:gd name="T33" fmla="*/ 10 h 13"/>
                  <a:gd name="T34" fmla="*/ 31 w 42"/>
                  <a:gd name="T35" fmla="*/ 11 h 13"/>
                  <a:gd name="T36" fmla="*/ 38 w 42"/>
                  <a:gd name="T37" fmla="*/ 13 h 13"/>
                  <a:gd name="T38" fmla="*/ 42 w 42"/>
                  <a:gd name="T39" fmla="*/ 10 h 13"/>
                  <a:gd name="T40" fmla="*/ 38 w 42"/>
                  <a:gd name="T41" fmla="*/ 13 h 13"/>
                  <a:gd name="T42" fmla="*/ 41 w 42"/>
                  <a:gd name="T43" fmla="*/ 13 h 13"/>
                  <a:gd name="T44" fmla="*/ 42 w 42"/>
                  <a:gd name="T45" fmla="*/ 11 h 13"/>
                  <a:gd name="T46" fmla="*/ 42 w 42"/>
                  <a:gd name="T47" fmla="*/ 8 h 13"/>
                  <a:gd name="T48" fmla="*/ 40 w 42"/>
                  <a:gd name="T49" fmla="*/ 6 h 13"/>
                  <a:gd name="T50" fmla="*/ 36 w 42"/>
                  <a:gd name="T51"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13">
                    <a:moveTo>
                      <a:pt x="36" y="10"/>
                    </a:moveTo>
                    <a:lnTo>
                      <a:pt x="40" y="6"/>
                    </a:lnTo>
                    <a:lnTo>
                      <a:pt x="33" y="4"/>
                    </a:lnTo>
                    <a:lnTo>
                      <a:pt x="27" y="3"/>
                    </a:lnTo>
                    <a:lnTo>
                      <a:pt x="21" y="1"/>
                    </a:lnTo>
                    <a:lnTo>
                      <a:pt x="16" y="1"/>
                    </a:lnTo>
                    <a:lnTo>
                      <a:pt x="11" y="0"/>
                    </a:lnTo>
                    <a:lnTo>
                      <a:pt x="8" y="0"/>
                    </a:lnTo>
                    <a:lnTo>
                      <a:pt x="3" y="1"/>
                    </a:lnTo>
                    <a:lnTo>
                      <a:pt x="0" y="2"/>
                    </a:lnTo>
                    <a:lnTo>
                      <a:pt x="2" y="9"/>
                    </a:lnTo>
                    <a:lnTo>
                      <a:pt x="6" y="8"/>
                    </a:lnTo>
                    <a:lnTo>
                      <a:pt x="8" y="6"/>
                    </a:lnTo>
                    <a:lnTo>
                      <a:pt x="11" y="6"/>
                    </a:lnTo>
                    <a:lnTo>
                      <a:pt x="16" y="8"/>
                    </a:lnTo>
                    <a:lnTo>
                      <a:pt x="21" y="8"/>
                    </a:lnTo>
                    <a:lnTo>
                      <a:pt x="25" y="10"/>
                    </a:lnTo>
                    <a:lnTo>
                      <a:pt x="31" y="11"/>
                    </a:lnTo>
                    <a:lnTo>
                      <a:pt x="38" y="13"/>
                    </a:lnTo>
                    <a:lnTo>
                      <a:pt x="42" y="10"/>
                    </a:lnTo>
                    <a:lnTo>
                      <a:pt x="38" y="13"/>
                    </a:lnTo>
                    <a:lnTo>
                      <a:pt x="41" y="13"/>
                    </a:lnTo>
                    <a:lnTo>
                      <a:pt x="42" y="11"/>
                    </a:lnTo>
                    <a:lnTo>
                      <a:pt x="42" y="8"/>
                    </a:lnTo>
                    <a:lnTo>
                      <a:pt x="40" y="6"/>
                    </a:lnTo>
                    <a:lnTo>
                      <a:pt x="3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199" name="Freeform 103"/>
              <p:cNvSpPr>
                <a:spLocks noChangeAspect="1"/>
              </p:cNvSpPr>
              <p:nvPr/>
            </p:nvSpPr>
            <p:spPr bwMode="auto">
              <a:xfrm>
                <a:off x="661" y="353"/>
                <a:ext cx="53" cy="22"/>
              </a:xfrm>
              <a:custGeom>
                <a:avLst/>
                <a:gdLst>
                  <a:gd name="T0" fmla="*/ 99 w 105"/>
                  <a:gd name="T1" fmla="*/ 3 h 45"/>
                  <a:gd name="T2" fmla="*/ 102 w 105"/>
                  <a:gd name="T3" fmla="*/ 2 h 45"/>
                  <a:gd name="T4" fmla="*/ 92 w 105"/>
                  <a:gd name="T5" fmla="*/ 0 h 45"/>
                  <a:gd name="T6" fmla="*/ 79 w 105"/>
                  <a:gd name="T7" fmla="*/ 2 h 45"/>
                  <a:gd name="T8" fmla="*/ 63 w 105"/>
                  <a:gd name="T9" fmla="*/ 5 h 45"/>
                  <a:gd name="T10" fmla="*/ 47 w 105"/>
                  <a:gd name="T11" fmla="*/ 8 h 45"/>
                  <a:gd name="T12" fmla="*/ 31 w 105"/>
                  <a:gd name="T13" fmla="*/ 14 h 45"/>
                  <a:gd name="T14" fmla="*/ 17 w 105"/>
                  <a:gd name="T15" fmla="*/ 21 h 45"/>
                  <a:gd name="T16" fmla="*/ 5 w 105"/>
                  <a:gd name="T17" fmla="*/ 31 h 45"/>
                  <a:gd name="T18" fmla="*/ 0 w 105"/>
                  <a:gd name="T19" fmla="*/ 45 h 45"/>
                  <a:gd name="T20" fmla="*/ 6 w 105"/>
                  <a:gd name="T21" fmla="*/ 45 h 45"/>
                  <a:gd name="T22" fmla="*/ 12 w 105"/>
                  <a:gd name="T23" fmla="*/ 36 h 45"/>
                  <a:gd name="T24" fmla="*/ 21 w 105"/>
                  <a:gd name="T25" fmla="*/ 28 h 45"/>
                  <a:gd name="T26" fmla="*/ 33 w 105"/>
                  <a:gd name="T27" fmla="*/ 21 h 45"/>
                  <a:gd name="T28" fmla="*/ 49 w 105"/>
                  <a:gd name="T29" fmla="*/ 15 h 45"/>
                  <a:gd name="T30" fmla="*/ 63 w 105"/>
                  <a:gd name="T31" fmla="*/ 12 h 45"/>
                  <a:gd name="T32" fmla="*/ 79 w 105"/>
                  <a:gd name="T33" fmla="*/ 9 h 45"/>
                  <a:gd name="T34" fmla="*/ 92 w 105"/>
                  <a:gd name="T35" fmla="*/ 9 h 45"/>
                  <a:gd name="T36" fmla="*/ 102 w 105"/>
                  <a:gd name="T37" fmla="*/ 9 h 45"/>
                  <a:gd name="T38" fmla="*/ 105 w 105"/>
                  <a:gd name="T39" fmla="*/ 8 h 45"/>
                  <a:gd name="T40" fmla="*/ 102 w 105"/>
                  <a:gd name="T41" fmla="*/ 9 h 45"/>
                  <a:gd name="T42" fmla="*/ 104 w 105"/>
                  <a:gd name="T43" fmla="*/ 8 h 45"/>
                  <a:gd name="T44" fmla="*/ 105 w 105"/>
                  <a:gd name="T45" fmla="*/ 6 h 45"/>
                  <a:gd name="T46" fmla="*/ 104 w 105"/>
                  <a:gd name="T47" fmla="*/ 3 h 45"/>
                  <a:gd name="T48" fmla="*/ 102 w 105"/>
                  <a:gd name="T49" fmla="*/ 2 h 45"/>
                  <a:gd name="T50" fmla="*/ 99 w 105"/>
                  <a:gd name="T5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45">
                    <a:moveTo>
                      <a:pt x="99" y="3"/>
                    </a:moveTo>
                    <a:lnTo>
                      <a:pt x="102" y="2"/>
                    </a:lnTo>
                    <a:lnTo>
                      <a:pt x="92" y="0"/>
                    </a:lnTo>
                    <a:lnTo>
                      <a:pt x="79" y="2"/>
                    </a:lnTo>
                    <a:lnTo>
                      <a:pt x="63" y="5"/>
                    </a:lnTo>
                    <a:lnTo>
                      <a:pt x="47" y="8"/>
                    </a:lnTo>
                    <a:lnTo>
                      <a:pt x="31" y="14"/>
                    </a:lnTo>
                    <a:lnTo>
                      <a:pt x="17" y="21"/>
                    </a:lnTo>
                    <a:lnTo>
                      <a:pt x="5" y="31"/>
                    </a:lnTo>
                    <a:lnTo>
                      <a:pt x="0" y="45"/>
                    </a:lnTo>
                    <a:lnTo>
                      <a:pt x="6" y="45"/>
                    </a:lnTo>
                    <a:lnTo>
                      <a:pt x="12" y="36"/>
                    </a:lnTo>
                    <a:lnTo>
                      <a:pt x="21" y="28"/>
                    </a:lnTo>
                    <a:lnTo>
                      <a:pt x="33" y="21"/>
                    </a:lnTo>
                    <a:lnTo>
                      <a:pt x="49" y="15"/>
                    </a:lnTo>
                    <a:lnTo>
                      <a:pt x="63" y="12"/>
                    </a:lnTo>
                    <a:lnTo>
                      <a:pt x="79" y="9"/>
                    </a:lnTo>
                    <a:lnTo>
                      <a:pt x="92" y="9"/>
                    </a:lnTo>
                    <a:lnTo>
                      <a:pt x="102" y="9"/>
                    </a:lnTo>
                    <a:lnTo>
                      <a:pt x="105" y="8"/>
                    </a:lnTo>
                    <a:lnTo>
                      <a:pt x="102" y="9"/>
                    </a:lnTo>
                    <a:lnTo>
                      <a:pt x="104" y="8"/>
                    </a:lnTo>
                    <a:lnTo>
                      <a:pt x="105" y="6"/>
                    </a:lnTo>
                    <a:lnTo>
                      <a:pt x="104" y="3"/>
                    </a:lnTo>
                    <a:lnTo>
                      <a:pt x="102" y="2"/>
                    </a:lnTo>
                    <a:lnTo>
                      <a:pt x="9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00" name="Freeform 104"/>
              <p:cNvSpPr>
                <a:spLocks noChangeAspect="1"/>
              </p:cNvSpPr>
              <p:nvPr/>
            </p:nvSpPr>
            <p:spPr bwMode="auto">
              <a:xfrm>
                <a:off x="711" y="347"/>
                <a:ext cx="18" cy="10"/>
              </a:xfrm>
              <a:custGeom>
                <a:avLst/>
                <a:gdLst>
                  <a:gd name="T0" fmla="*/ 35 w 36"/>
                  <a:gd name="T1" fmla="*/ 0 h 19"/>
                  <a:gd name="T2" fmla="*/ 34 w 36"/>
                  <a:gd name="T3" fmla="*/ 0 h 19"/>
                  <a:gd name="T4" fmla="*/ 25 w 36"/>
                  <a:gd name="T5" fmla="*/ 2 h 19"/>
                  <a:gd name="T6" fmla="*/ 15 w 36"/>
                  <a:gd name="T7" fmla="*/ 4 h 19"/>
                  <a:gd name="T8" fmla="*/ 6 w 36"/>
                  <a:gd name="T9" fmla="*/ 8 h 19"/>
                  <a:gd name="T10" fmla="*/ 0 w 36"/>
                  <a:gd name="T11" fmla="*/ 14 h 19"/>
                  <a:gd name="T12" fmla="*/ 6 w 36"/>
                  <a:gd name="T13" fmla="*/ 19 h 19"/>
                  <a:gd name="T14" fmla="*/ 11 w 36"/>
                  <a:gd name="T15" fmla="*/ 14 h 19"/>
                  <a:gd name="T16" fmla="*/ 17 w 36"/>
                  <a:gd name="T17" fmla="*/ 11 h 19"/>
                  <a:gd name="T18" fmla="*/ 25 w 36"/>
                  <a:gd name="T19" fmla="*/ 9 h 19"/>
                  <a:gd name="T20" fmla="*/ 36 w 36"/>
                  <a:gd name="T21" fmla="*/ 6 h 19"/>
                  <a:gd name="T22" fmla="*/ 35 w 36"/>
                  <a:gd name="T23" fmla="*/ 6 h 19"/>
                  <a:gd name="T24" fmla="*/ 35 w 36"/>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9">
                    <a:moveTo>
                      <a:pt x="35" y="0"/>
                    </a:moveTo>
                    <a:lnTo>
                      <a:pt x="34" y="0"/>
                    </a:lnTo>
                    <a:lnTo>
                      <a:pt x="25" y="2"/>
                    </a:lnTo>
                    <a:lnTo>
                      <a:pt x="15" y="4"/>
                    </a:lnTo>
                    <a:lnTo>
                      <a:pt x="6" y="8"/>
                    </a:lnTo>
                    <a:lnTo>
                      <a:pt x="0" y="14"/>
                    </a:lnTo>
                    <a:lnTo>
                      <a:pt x="6" y="19"/>
                    </a:lnTo>
                    <a:lnTo>
                      <a:pt x="11" y="14"/>
                    </a:lnTo>
                    <a:lnTo>
                      <a:pt x="17" y="11"/>
                    </a:lnTo>
                    <a:lnTo>
                      <a:pt x="25" y="9"/>
                    </a:lnTo>
                    <a:lnTo>
                      <a:pt x="36" y="6"/>
                    </a:lnTo>
                    <a:lnTo>
                      <a:pt x="35" y="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01" name="Freeform 105"/>
              <p:cNvSpPr>
                <a:spLocks noChangeAspect="1"/>
              </p:cNvSpPr>
              <p:nvPr/>
            </p:nvSpPr>
            <p:spPr bwMode="auto">
              <a:xfrm>
                <a:off x="729" y="347"/>
                <a:ext cx="39" cy="20"/>
              </a:xfrm>
              <a:custGeom>
                <a:avLst/>
                <a:gdLst>
                  <a:gd name="T0" fmla="*/ 76 w 80"/>
                  <a:gd name="T1" fmla="*/ 32 h 39"/>
                  <a:gd name="T2" fmla="*/ 77 w 80"/>
                  <a:gd name="T3" fmla="*/ 32 h 39"/>
                  <a:gd name="T4" fmla="*/ 73 w 80"/>
                  <a:gd name="T5" fmla="*/ 28 h 39"/>
                  <a:gd name="T6" fmla="*/ 64 w 80"/>
                  <a:gd name="T7" fmla="*/ 24 h 39"/>
                  <a:gd name="T8" fmla="*/ 53 w 80"/>
                  <a:gd name="T9" fmla="*/ 18 h 39"/>
                  <a:gd name="T10" fmla="*/ 42 w 80"/>
                  <a:gd name="T11" fmla="*/ 12 h 39"/>
                  <a:gd name="T12" fmla="*/ 29 w 80"/>
                  <a:gd name="T13" fmla="*/ 6 h 39"/>
                  <a:gd name="T14" fmla="*/ 19 w 80"/>
                  <a:gd name="T15" fmla="*/ 2 h 39"/>
                  <a:gd name="T16" fmla="*/ 7 w 80"/>
                  <a:gd name="T17" fmla="*/ 0 h 39"/>
                  <a:gd name="T18" fmla="*/ 0 w 80"/>
                  <a:gd name="T19" fmla="*/ 0 h 39"/>
                  <a:gd name="T20" fmla="*/ 0 w 80"/>
                  <a:gd name="T21" fmla="*/ 6 h 39"/>
                  <a:gd name="T22" fmla="*/ 7 w 80"/>
                  <a:gd name="T23" fmla="*/ 6 h 39"/>
                  <a:gd name="T24" fmla="*/ 16 w 80"/>
                  <a:gd name="T25" fmla="*/ 9 h 39"/>
                  <a:gd name="T26" fmla="*/ 27 w 80"/>
                  <a:gd name="T27" fmla="*/ 13 h 39"/>
                  <a:gd name="T28" fmla="*/ 39 w 80"/>
                  <a:gd name="T29" fmla="*/ 19 h 39"/>
                  <a:gd name="T30" fmla="*/ 51 w 80"/>
                  <a:gd name="T31" fmla="*/ 25 h 39"/>
                  <a:gd name="T32" fmla="*/ 61 w 80"/>
                  <a:gd name="T33" fmla="*/ 31 h 39"/>
                  <a:gd name="T34" fmla="*/ 68 w 80"/>
                  <a:gd name="T35" fmla="*/ 35 h 39"/>
                  <a:gd name="T36" fmla="*/ 75 w 80"/>
                  <a:gd name="T37" fmla="*/ 39 h 39"/>
                  <a:gd name="T38" fmla="*/ 76 w 80"/>
                  <a:gd name="T39" fmla="*/ 39 h 39"/>
                  <a:gd name="T40" fmla="*/ 75 w 80"/>
                  <a:gd name="T41" fmla="*/ 39 h 39"/>
                  <a:gd name="T42" fmla="*/ 79 w 80"/>
                  <a:gd name="T43" fmla="*/ 39 h 39"/>
                  <a:gd name="T44" fmla="*/ 80 w 80"/>
                  <a:gd name="T45" fmla="*/ 36 h 39"/>
                  <a:gd name="T46" fmla="*/ 80 w 80"/>
                  <a:gd name="T47" fmla="*/ 33 h 39"/>
                  <a:gd name="T48" fmla="*/ 77 w 80"/>
                  <a:gd name="T49" fmla="*/ 32 h 39"/>
                  <a:gd name="T50" fmla="*/ 76 w 80"/>
                  <a:gd name="T51"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 h="39">
                    <a:moveTo>
                      <a:pt x="76" y="32"/>
                    </a:moveTo>
                    <a:lnTo>
                      <a:pt x="77" y="32"/>
                    </a:lnTo>
                    <a:lnTo>
                      <a:pt x="73" y="28"/>
                    </a:lnTo>
                    <a:lnTo>
                      <a:pt x="64" y="24"/>
                    </a:lnTo>
                    <a:lnTo>
                      <a:pt x="53" y="18"/>
                    </a:lnTo>
                    <a:lnTo>
                      <a:pt x="42" y="12"/>
                    </a:lnTo>
                    <a:lnTo>
                      <a:pt x="29" y="6"/>
                    </a:lnTo>
                    <a:lnTo>
                      <a:pt x="19" y="2"/>
                    </a:lnTo>
                    <a:lnTo>
                      <a:pt x="7" y="0"/>
                    </a:lnTo>
                    <a:lnTo>
                      <a:pt x="0" y="0"/>
                    </a:lnTo>
                    <a:lnTo>
                      <a:pt x="0" y="6"/>
                    </a:lnTo>
                    <a:lnTo>
                      <a:pt x="7" y="6"/>
                    </a:lnTo>
                    <a:lnTo>
                      <a:pt x="16" y="9"/>
                    </a:lnTo>
                    <a:lnTo>
                      <a:pt x="27" y="13"/>
                    </a:lnTo>
                    <a:lnTo>
                      <a:pt x="39" y="19"/>
                    </a:lnTo>
                    <a:lnTo>
                      <a:pt x="51" y="25"/>
                    </a:lnTo>
                    <a:lnTo>
                      <a:pt x="61" y="31"/>
                    </a:lnTo>
                    <a:lnTo>
                      <a:pt x="68" y="35"/>
                    </a:lnTo>
                    <a:lnTo>
                      <a:pt x="75" y="39"/>
                    </a:lnTo>
                    <a:lnTo>
                      <a:pt x="76" y="39"/>
                    </a:lnTo>
                    <a:lnTo>
                      <a:pt x="75" y="39"/>
                    </a:lnTo>
                    <a:lnTo>
                      <a:pt x="79" y="39"/>
                    </a:lnTo>
                    <a:lnTo>
                      <a:pt x="80" y="36"/>
                    </a:lnTo>
                    <a:lnTo>
                      <a:pt x="80" y="33"/>
                    </a:lnTo>
                    <a:lnTo>
                      <a:pt x="77" y="32"/>
                    </a:lnTo>
                    <a:lnTo>
                      <a:pt x="7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02" name="Freeform 106"/>
              <p:cNvSpPr>
                <a:spLocks noChangeAspect="1"/>
              </p:cNvSpPr>
              <p:nvPr/>
            </p:nvSpPr>
            <p:spPr bwMode="auto">
              <a:xfrm>
                <a:off x="767" y="355"/>
                <a:ext cx="20" cy="12"/>
              </a:xfrm>
              <a:custGeom>
                <a:avLst/>
                <a:gdLst>
                  <a:gd name="T0" fmla="*/ 38 w 42"/>
                  <a:gd name="T1" fmla="*/ 0 h 25"/>
                  <a:gd name="T2" fmla="*/ 35 w 42"/>
                  <a:gd name="T3" fmla="*/ 0 h 25"/>
                  <a:gd name="T4" fmla="*/ 33 w 42"/>
                  <a:gd name="T5" fmla="*/ 3 h 25"/>
                  <a:gd name="T6" fmla="*/ 28 w 42"/>
                  <a:gd name="T7" fmla="*/ 5 h 25"/>
                  <a:gd name="T8" fmla="*/ 23 w 42"/>
                  <a:gd name="T9" fmla="*/ 7 h 25"/>
                  <a:gd name="T10" fmla="*/ 19 w 42"/>
                  <a:gd name="T11" fmla="*/ 11 h 25"/>
                  <a:gd name="T12" fmla="*/ 15 w 42"/>
                  <a:gd name="T13" fmla="*/ 13 h 25"/>
                  <a:gd name="T14" fmla="*/ 9 w 42"/>
                  <a:gd name="T15" fmla="*/ 15 h 25"/>
                  <a:gd name="T16" fmla="*/ 6 w 42"/>
                  <a:gd name="T17" fmla="*/ 17 h 25"/>
                  <a:gd name="T18" fmla="*/ 0 w 42"/>
                  <a:gd name="T19" fmla="*/ 18 h 25"/>
                  <a:gd name="T20" fmla="*/ 0 w 42"/>
                  <a:gd name="T21" fmla="*/ 25 h 25"/>
                  <a:gd name="T22" fmla="*/ 6 w 42"/>
                  <a:gd name="T23" fmla="*/ 24 h 25"/>
                  <a:gd name="T24" fmla="*/ 12 w 42"/>
                  <a:gd name="T25" fmla="*/ 22 h 25"/>
                  <a:gd name="T26" fmla="*/ 18 w 42"/>
                  <a:gd name="T27" fmla="*/ 20 h 25"/>
                  <a:gd name="T28" fmla="*/ 23 w 42"/>
                  <a:gd name="T29" fmla="*/ 18 h 25"/>
                  <a:gd name="T30" fmla="*/ 28 w 42"/>
                  <a:gd name="T31" fmla="*/ 14 h 25"/>
                  <a:gd name="T32" fmla="*/ 30 w 42"/>
                  <a:gd name="T33" fmla="*/ 12 h 25"/>
                  <a:gd name="T34" fmla="*/ 35 w 42"/>
                  <a:gd name="T35" fmla="*/ 10 h 25"/>
                  <a:gd name="T36" fmla="*/ 39 w 42"/>
                  <a:gd name="T37" fmla="*/ 7 h 25"/>
                  <a:gd name="T38" fmla="*/ 36 w 42"/>
                  <a:gd name="T39" fmla="*/ 7 h 25"/>
                  <a:gd name="T40" fmla="*/ 39 w 42"/>
                  <a:gd name="T41" fmla="*/ 7 h 25"/>
                  <a:gd name="T42" fmla="*/ 42 w 42"/>
                  <a:gd name="T43" fmla="*/ 5 h 25"/>
                  <a:gd name="T44" fmla="*/ 41 w 42"/>
                  <a:gd name="T45" fmla="*/ 2 h 25"/>
                  <a:gd name="T46" fmla="*/ 38 w 42"/>
                  <a:gd name="T47" fmla="*/ 0 h 25"/>
                  <a:gd name="T48" fmla="*/ 35 w 42"/>
                  <a:gd name="T49" fmla="*/ 0 h 25"/>
                  <a:gd name="T50" fmla="*/ 38 w 42"/>
                  <a:gd name="T5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25">
                    <a:moveTo>
                      <a:pt x="38" y="0"/>
                    </a:moveTo>
                    <a:lnTo>
                      <a:pt x="35" y="0"/>
                    </a:lnTo>
                    <a:lnTo>
                      <a:pt x="33" y="3"/>
                    </a:lnTo>
                    <a:lnTo>
                      <a:pt x="28" y="5"/>
                    </a:lnTo>
                    <a:lnTo>
                      <a:pt x="23" y="7"/>
                    </a:lnTo>
                    <a:lnTo>
                      <a:pt x="19" y="11"/>
                    </a:lnTo>
                    <a:lnTo>
                      <a:pt x="15" y="13"/>
                    </a:lnTo>
                    <a:lnTo>
                      <a:pt x="9" y="15"/>
                    </a:lnTo>
                    <a:lnTo>
                      <a:pt x="6" y="17"/>
                    </a:lnTo>
                    <a:lnTo>
                      <a:pt x="0" y="18"/>
                    </a:lnTo>
                    <a:lnTo>
                      <a:pt x="0" y="25"/>
                    </a:lnTo>
                    <a:lnTo>
                      <a:pt x="6" y="24"/>
                    </a:lnTo>
                    <a:lnTo>
                      <a:pt x="12" y="22"/>
                    </a:lnTo>
                    <a:lnTo>
                      <a:pt x="18" y="20"/>
                    </a:lnTo>
                    <a:lnTo>
                      <a:pt x="23" y="18"/>
                    </a:lnTo>
                    <a:lnTo>
                      <a:pt x="28" y="14"/>
                    </a:lnTo>
                    <a:lnTo>
                      <a:pt x="30" y="12"/>
                    </a:lnTo>
                    <a:lnTo>
                      <a:pt x="35" y="10"/>
                    </a:lnTo>
                    <a:lnTo>
                      <a:pt x="39" y="7"/>
                    </a:lnTo>
                    <a:lnTo>
                      <a:pt x="36" y="7"/>
                    </a:lnTo>
                    <a:lnTo>
                      <a:pt x="39" y="7"/>
                    </a:lnTo>
                    <a:lnTo>
                      <a:pt x="42" y="5"/>
                    </a:lnTo>
                    <a:lnTo>
                      <a:pt x="41" y="2"/>
                    </a:lnTo>
                    <a:lnTo>
                      <a:pt x="38" y="0"/>
                    </a:lnTo>
                    <a:lnTo>
                      <a:pt x="35"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03" name="Freeform 107"/>
              <p:cNvSpPr>
                <a:spLocks noChangeAspect="1"/>
              </p:cNvSpPr>
              <p:nvPr/>
            </p:nvSpPr>
            <p:spPr bwMode="auto">
              <a:xfrm>
                <a:off x="784" y="355"/>
                <a:ext cx="25" cy="16"/>
              </a:xfrm>
              <a:custGeom>
                <a:avLst/>
                <a:gdLst>
                  <a:gd name="T0" fmla="*/ 48 w 49"/>
                  <a:gd name="T1" fmla="*/ 29 h 34"/>
                  <a:gd name="T2" fmla="*/ 48 w 49"/>
                  <a:gd name="T3" fmla="*/ 29 h 34"/>
                  <a:gd name="T4" fmla="*/ 44 w 49"/>
                  <a:gd name="T5" fmla="*/ 25 h 34"/>
                  <a:gd name="T6" fmla="*/ 39 w 49"/>
                  <a:gd name="T7" fmla="*/ 19 h 34"/>
                  <a:gd name="T8" fmla="*/ 33 w 49"/>
                  <a:gd name="T9" fmla="*/ 15 h 34"/>
                  <a:gd name="T10" fmla="*/ 28 w 49"/>
                  <a:gd name="T11" fmla="*/ 12 h 34"/>
                  <a:gd name="T12" fmla="*/ 22 w 49"/>
                  <a:gd name="T13" fmla="*/ 9 h 34"/>
                  <a:gd name="T14" fmla="*/ 15 w 49"/>
                  <a:gd name="T15" fmla="*/ 5 h 34"/>
                  <a:gd name="T16" fmla="*/ 9 w 49"/>
                  <a:gd name="T17" fmla="*/ 3 h 34"/>
                  <a:gd name="T18" fmla="*/ 2 w 49"/>
                  <a:gd name="T19" fmla="*/ 0 h 34"/>
                  <a:gd name="T20" fmla="*/ 0 w 49"/>
                  <a:gd name="T21" fmla="*/ 7 h 34"/>
                  <a:gd name="T22" fmla="*/ 7 w 49"/>
                  <a:gd name="T23" fmla="*/ 10 h 34"/>
                  <a:gd name="T24" fmla="*/ 13 w 49"/>
                  <a:gd name="T25" fmla="*/ 12 h 34"/>
                  <a:gd name="T26" fmla="*/ 17 w 49"/>
                  <a:gd name="T27" fmla="*/ 15 h 34"/>
                  <a:gd name="T28" fmla="*/ 23 w 49"/>
                  <a:gd name="T29" fmla="*/ 19 h 34"/>
                  <a:gd name="T30" fmla="*/ 29 w 49"/>
                  <a:gd name="T31" fmla="*/ 22 h 34"/>
                  <a:gd name="T32" fmla="*/ 35 w 49"/>
                  <a:gd name="T33" fmla="*/ 26 h 34"/>
                  <a:gd name="T34" fmla="*/ 39 w 49"/>
                  <a:gd name="T35" fmla="*/ 29 h 34"/>
                  <a:gd name="T36" fmla="*/ 44 w 49"/>
                  <a:gd name="T37" fmla="*/ 34 h 34"/>
                  <a:gd name="T38" fmla="*/ 44 w 49"/>
                  <a:gd name="T39" fmla="*/ 34 h 34"/>
                  <a:gd name="T40" fmla="*/ 44 w 49"/>
                  <a:gd name="T41" fmla="*/ 34 h 34"/>
                  <a:gd name="T42" fmla="*/ 46 w 49"/>
                  <a:gd name="T43" fmla="*/ 34 h 34"/>
                  <a:gd name="T44" fmla="*/ 48 w 49"/>
                  <a:gd name="T45" fmla="*/ 33 h 34"/>
                  <a:gd name="T46" fmla="*/ 49 w 49"/>
                  <a:gd name="T47" fmla="*/ 32 h 34"/>
                  <a:gd name="T48" fmla="*/ 48 w 49"/>
                  <a:gd name="T49"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34">
                    <a:moveTo>
                      <a:pt x="48" y="29"/>
                    </a:moveTo>
                    <a:lnTo>
                      <a:pt x="48" y="29"/>
                    </a:lnTo>
                    <a:lnTo>
                      <a:pt x="44" y="25"/>
                    </a:lnTo>
                    <a:lnTo>
                      <a:pt x="39" y="19"/>
                    </a:lnTo>
                    <a:lnTo>
                      <a:pt x="33" y="15"/>
                    </a:lnTo>
                    <a:lnTo>
                      <a:pt x="28" y="12"/>
                    </a:lnTo>
                    <a:lnTo>
                      <a:pt x="22" y="9"/>
                    </a:lnTo>
                    <a:lnTo>
                      <a:pt x="15" y="5"/>
                    </a:lnTo>
                    <a:lnTo>
                      <a:pt x="9" y="3"/>
                    </a:lnTo>
                    <a:lnTo>
                      <a:pt x="2" y="0"/>
                    </a:lnTo>
                    <a:lnTo>
                      <a:pt x="0" y="7"/>
                    </a:lnTo>
                    <a:lnTo>
                      <a:pt x="7" y="10"/>
                    </a:lnTo>
                    <a:lnTo>
                      <a:pt x="13" y="12"/>
                    </a:lnTo>
                    <a:lnTo>
                      <a:pt x="17" y="15"/>
                    </a:lnTo>
                    <a:lnTo>
                      <a:pt x="23" y="19"/>
                    </a:lnTo>
                    <a:lnTo>
                      <a:pt x="29" y="22"/>
                    </a:lnTo>
                    <a:lnTo>
                      <a:pt x="35" y="26"/>
                    </a:lnTo>
                    <a:lnTo>
                      <a:pt x="39" y="29"/>
                    </a:lnTo>
                    <a:lnTo>
                      <a:pt x="44" y="34"/>
                    </a:lnTo>
                    <a:lnTo>
                      <a:pt x="44" y="34"/>
                    </a:lnTo>
                    <a:lnTo>
                      <a:pt x="44" y="34"/>
                    </a:lnTo>
                    <a:lnTo>
                      <a:pt x="46" y="34"/>
                    </a:lnTo>
                    <a:lnTo>
                      <a:pt x="48" y="33"/>
                    </a:lnTo>
                    <a:lnTo>
                      <a:pt x="49" y="32"/>
                    </a:lnTo>
                    <a:lnTo>
                      <a:pt x="48"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04" name="Freeform 108"/>
              <p:cNvSpPr>
                <a:spLocks noChangeAspect="1"/>
              </p:cNvSpPr>
              <p:nvPr/>
            </p:nvSpPr>
            <p:spPr bwMode="auto">
              <a:xfrm>
                <a:off x="806" y="369"/>
                <a:ext cx="21" cy="59"/>
              </a:xfrm>
              <a:custGeom>
                <a:avLst/>
                <a:gdLst>
                  <a:gd name="T0" fmla="*/ 38 w 40"/>
                  <a:gd name="T1" fmla="*/ 117 h 118"/>
                  <a:gd name="T2" fmla="*/ 38 w 40"/>
                  <a:gd name="T3" fmla="*/ 114 h 118"/>
                  <a:gd name="T4" fmla="*/ 40 w 40"/>
                  <a:gd name="T5" fmla="*/ 97 h 118"/>
                  <a:gd name="T6" fmla="*/ 40 w 40"/>
                  <a:gd name="T7" fmla="*/ 81 h 118"/>
                  <a:gd name="T8" fmla="*/ 38 w 40"/>
                  <a:gd name="T9" fmla="*/ 66 h 118"/>
                  <a:gd name="T10" fmla="*/ 34 w 40"/>
                  <a:gd name="T11" fmla="*/ 50 h 118"/>
                  <a:gd name="T12" fmla="*/ 30 w 40"/>
                  <a:gd name="T13" fmla="*/ 36 h 118"/>
                  <a:gd name="T14" fmla="*/ 23 w 40"/>
                  <a:gd name="T15" fmla="*/ 22 h 118"/>
                  <a:gd name="T16" fmla="*/ 15 w 40"/>
                  <a:gd name="T17" fmla="*/ 11 h 118"/>
                  <a:gd name="T18" fmla="*/ 4 w 40"/>
                  <a:gd name="T19" fmla="*/ 0 h 118"/>
                  <a:gd name="T20" fmla="*/ 0 w 40"/>
                  <a:gd name="T21" fmla="*/ 5 h 118"/>
                  <a:gd name="T22" fmla="*/ 8 w 40"/>
                  <a:gd name="T23" fmla="*/ 15 h 118"/>
                  <a:gd name="T24" fmla="*/ 16 w 40"/>
                  <a:gd name="T25" fmla="*/ 27 h 118"/>
                  <a:gd name="T26" fmla="*/ 23 w 40"/>
                  <a:gd name="T27" fmla="*/ 38 h 118"/>
                  <a:gd name="T28" fmla="*/ 27 w 40"/>
                  <a:gd name="T29" fmla="*/ 52 h 118"/>
                  <a:gd name="T30" fmla="*/ 31 w 40"/>
                  <a:gd name="T31" fmla="*/ 66 h 118"/>
                  <a:gd name="T32" fmla="*/ 31 w 40"/>
                  <a:gd name="T33" fmla="*/ 81 h 118"/>
                  <a:gd name="T34" fmla="*/ 31 w 40"/>
                  <a:gd name="T35" fmla="*/ 97 h 118"/>
                  <a:gd name="T36" fmla="*/ 31 w 40"/>
                  <a:gd name="T37" fmla="*/ 114 h 118"/>
                  <a:gd name="T38" fmla="*/ 31 w 40"/>
                  <a:gd name="T39" fmla="*/ 112 h 118"/>
                  <a:gd name="T40" fmla="*/ 31 w 40"/>
                  <a:gd name="T41" fmla="*/ 114 h 118"/>
                  <a:gd name="T42" fmla="*/ 32 w 40"/>
                  <a:gd name="T43" fmla="*/ 117 h 118"/>
                  <a:gd name="T44" fmla="*/ 34 w 40"/>
                  <a:gd name="T45" fmla="*/ 118 h 118"/>
                  <a:gd name="T46" fmla="*/ 37 w 40"/>
                  <a:gd name="T47" fmla="*/ 117 h 118"/>
                  <a:gd name="T48" fmla="*/ 38 w 40"/>
                  <a:gd name="T49" fmla="*/ 114 h 118"/>
                  <a:gd name="T50" fmla="*/ 38 w 40"/>
                  <a:gd name="T51" fmla="*/ 1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118">
                    <a:moveTo>
                      <a:pt x="38" y="117"/>
                    </a:moveTo>
                    <a:lnTo>
                      <a:pt x="38" y="114"/>
                    </a:lnTo>
                    <a:lnTo>
                      <a:pt x="40" y="97"/>
                    </a:lnTo>
                    <a:lnTo>
                      <a:pt x="40" y="81"/>
                    </a:lnTo>
                    <a:lnTo>
                      <a:pt x="38" y="66"/>
                    </a:lnTo>
                    <a:lnTo>
                      <a:pt x="34" y="50"/>
                    </a:lnTo>
                    <a:lnTo>
                      <a:pt x="30" y="36"/>
                    </a:lnTo>
                    <a:lnTo>
                      <a:pt x="23" y="22"/>
                    </a:lnTo>
                    <a:lnTo>
                      <a:pt x="15" y="11"/>
                    </a:lnTo>
                    <a:lnTo>
                      <a:pt x="4" y="0"/>
                    </a:lnTo>
                    <a:lnTo>
                      <a:pt x="0" y="5"/>
                    </a:lnTo>
                    <a:lnTo>
                      <a:pt x="8" y="15"/>
                    </a:lnTo>
                    <a:lnTo>
                      <a:pt x="16" y="27"/>
                    </a:lnTo>
                    <a:lnTo>
                      <a:pt x="23" y="38"/>
                    </a:lnTo>
                    <a:lnTo>
                      <a:pt x="27" y="52"/>
                    </a:lnTo>
                    <a:lnTo>
                      <a:pt x="31" y="66"/>
                    </a:lnTo>
                    <a:lnTo>
                      <a:pt x="31" y="81"/>
                    </a:lnTo>
                    <a:lnTo>
                      <a:pt x="31" y="97"/>
                    </a:lnTo>
                    <a:lnTo>
                      <a:pt x="31" y="114"/>
                    </a:lnTo>
                    <a:lnTo>
                      <a:pt x="31" y="112"/>
                    </a:lnTo>
                    <a:lnTo>
                      <a:pt x="31" y="114"/>
                    </a:lnTo>
                    <a:lnTo>
                      <a:pt x="32" y="117"/>
                    </a:lnTo>
                    <a:lnTo>
                      <a:pt x="34" y="118"/>
                    </a:lnTo>
                    <a:lnTo>
                      <a:pt x="37" y="117"/>
                    </a:lnTo>
                    <a:lnTo>
                      <a:pt x="38" y="114"/>
                    </a:lnTo>
                    <a:lnTo>
                      <a:pt x="38"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05" name="Freeform 109"/>
              <p:cNvSpPr>
                <a:spLocks noChangeAspect="1"/>
              </p:cNvSpPr>
              <p:nvPr/>
            </p:nvSpPr>
            <p:spPr bwMode="auto">
              <a:xfrm>
                <a:off x="799" y="425"/>
                <a:ext cx="26" cy="23"/>
              </a:xfrm>
              <a:custGeom>
                <a:avLst/>
                <a:gdLst>
                  <a:gd name="T0" fmla="*/ 7 w 53"/>
                  <a:gd name="T1" fmla="*/ 45 h 46"/>
                  <a:gd name="T2" fmla="*/ 4 w 53"/>
                  <a:gd name="T3" fmla="*/ 46 h 46"/>
                  <a:gd name="T4" fmla="*/ 9 w 53"/>
                  <a:gd name="T5" fmla="*/ 44 h 46"/>
                  <a:gd name="T6" fmla="*/ 15 w 53"/>
                  <a:gd name="T7" fmla="*/ 40 h 46"/>
                  <a:gd name="T8" fmla="*/ 22 w 53"/>
                  <a:gd name="T9" fmla="*/ 35 h 46"/>
                  <a:gd name="T10" fmla="*/ 29 w 53"/>
                  <a:gd name="T11" fmla="*/ 29 h 46"/>
                  <a:gd name="T12" fmla="*/ 35 w 53"/>
                  <a:gd name="T13" fmla="*/ 22 h 46"/>
                  <a:gd name="T14" fmla="*/ 42 w 53"/>
                  <a:gd name="T15" fmla="*/ 15 h 46"/>
                  <a:gd name="T16" fmla="*/ 48 w 53"/>
                  <a:gd name="T17" fmla="*/ 9 h 46"/>
                  <a:gd name="T18" fmla="*/ 53 w 53"/>
                  <a:gd name="T19" fmla="*/ 5 h 46"/>
                  <a:gd name="T20" fmla="*/ 46 w 53"/>
                  <a:gd name="T21" fmla="*/ 0 h 46"/>
                  <a:gd name="T22" fmla="*/ 43 w 53"/>
                  <a:gd name="T23" fmla="*/ 5 h 46"/>
                  <a:gd name="T24" fmla="*/ 38 w 53"/>
                  <a:gd name="T25" fmla="*/ 10 h 46"/>
                  <a:gd name="T26" fmla="*/ 31 w 53"/>
                  <a:gd name="T27" fmla="*/ 17 h 46"/>
                  <a:gd name="T28" fmla="*/ 24 w 53"/>
                  <a:gd name="T29" fmla="*/ 22 h 46"/>
                  <a:gd name="T30" fmla="*/ 17 w 53"/>
                  <a:gd name="T31" fmla="*/ 28 h 46"/>
                  <a:gd name="T32" fmla="*/ 10 w 53"/>
                  <a:gd name="T33" fmla="*/ 33 h 46"/>
                  <a:gd name="T34" fmla="*/ 4 w 53"/>
                  <a:gd name="T35" fmla="*/ 37 h 46"/>
                  <a:gd name="T36" fmla="*/ 2 w 53"/>
                  <a:gd name="T37" fmla="*/ 39 h 46"/>
                  <a:gd name="T38" fmla="*/ 0 w 53"/>
                  <a:gd name="T39" fmla="*/ 40 h 46"/>
                  <a:gd name="T40" fmla="*/ 2 w 53"/>
                  <a:gd name="T41" fmla="*/ 39 h 46"/>
                  <a:gd name="T42" fmla="*/ 0 w 53"/>
                  <a:gd name="T43" fmla="*/ 40 h 46"/>
                  <a:gd name="T44" fmla="*/ 0 w 53"/>
                  <a:gd name="T45" fmla="*/ 44 h 46"/>
                  <a:gd name="T46" fmla="*/ 1 w 53"/>
                  <a:gd name="T47" fmla="*/ 46 h 46"/>
                  <a:gd name="T48" fmla="*/ 4 w 53"/>
                  <a:gd name="T49" fmla="*/ 46 h 46"/>
                  <a:gd name="T50" fmla="*/ 7 w 53"/>
                  <a:gd name="T51"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46">
                    <a:moveTo>
                      <a:pt x="7" y="45"/>
                    </a:moveTo>
                    <a:lnTo>
                      <a:pt x="4" y="46"/>
                    </a:lnTo>
                    <a:lnTo>
                      <a:pt x="9" y="44"/>
                    </a:lnTo>
                    <a:lnTo>
                      <a:pt x="15" y="40"/>
                    </a:lnTo>
                    <a:lnTo>
                      <a:pt x="22" y="35"/>
                    </a:lnTo>
                    <a:lnTo>
                      <a:pt x="29" y="29"/>
                    </a:lnTo>
                    <a:lnTo>
                      <a:pt x="35" y="22"/>
                    </a:lnTo>
                    <a:lnTo>
                      <a:pt x="42" y="15"/>
                    </a:lnTo>
                    <a:lnTo>
                      <a:pt x="48" y="9"/>
                    </a:lnTo>
                    <a:lnTo>
                      <a:pt x="53" y="5"/>
                    </a:lnTo>
                    <a:lnTo>
                      <a:pt x="46" y="0"/>
                    </a:lnTo>
                    <a:lnTo>
                      <a:pt x="43" y="5"/>
                    </a:lnTo>
                    <a:lnTo>
                      <a:pt x="38" y="10"/>
                    </a:lnTo>
                    <a:lnTo>
                      <a:pt x="31" y="17"/>
                    </a:lnTo>
                    <a:lnTo>
                      <a:pt x="24" y="22"/>
                    </a:lnTo>
                    <a:lnTo>
                      <a:pt x="17" y="28"/>
                    </a:lnTo>
                    <a:lnTo>
                      <a:pt x="10" y="33"/>
                    </a:lnTo>
                    <a:lnTo>
                      <a:pt x="4" y="37"/>
                    </a:lnTo>
                    <a:lnTo>
                      <a:pt x="2" y="39"/>
                    </a:lnTo>
                    <a:lnTo>
                      <a:pt x="0" y="40"/>
                    </a:lnTo>
                    <a:lnTo>
                      <a:pt x="2" y="39"/>
                    </a:lnTo>
                    <a:lnTo>
                      <a:pt x="0" y="40"/>
                    </a:lnTo>
                    <a:lnTo>
                      <a:pt x="0" y="44"/>
                    </a:lnTo>
                    <a:lnTo>
                      <a:pt x="1" y="46"/>
                    </a:lnTo>
                    <a:lnTo>
                      <a:pt x="4" y="46"/>
                    </a:lnTo>
                    <a:lnTo>
                      <a:pt x="7"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06" name="Freeform 110"/>
              <p:cNvSpPr>
                <a:spLocks noChangeAspect="1"/>
              </p:cNvSpPr>
              <p:nvPr/>
            </p:nvSpPr>
            <p:spPr bwMode="auto">
              <a:xfrm>
                <a:off x="1197" y="540"/>
                <a:ext cx="91" cy="61"/>
              </a:xfrm>
              <a:custGeom>
                <a:avLst/>
                <a:gdLst>
                  <a:gd name="T0" fmla="*/ 37 w 183"/>
                  <a:gd name="T1" fmla="*/ 76 h 121"/>
                  <a:gd name="T2" fmla="*/ 30 w 183"/>
                  <a:gd name="T3" fmla="*/ 81 h 121"/>
                  <a:gd name="T4" fmla="*/ 20 w 183"/>
                  <a:gd name="T5" fmla="*/ 86 h 121"/>
                  <a:gd name="T6" fmla="*/ 7 w 183"/>
                  <a:gd name="T7" fmla="*/ 90 h 121"/>
                  <a:gd name="T8" fmla="*/ 11 w 183"/>
                  <a:gd name="T9" fmla="*/ 103 h 121"/>
                  <a:gd name="T10" fmla="*/ 34 w 183"/>
                  <a:gd name="T11" fmla="*/ 117 h 121"/>
                  <a:gd name="T12" fmla="*/ 53 w 183"/>
                  <a:gd name="T13" fmla="*/ 121 h 121"/>
                  <a:gd name="T14" fmla="*/ 66 w 183"/>
                  <a:gd name="T15" fmla="*/ 110 h 121"/>
                  <a:gd name="T16" fmla="*/ 76 w 183"/>
                  <a:gd name="T17" fmla="*/ 95 h 121"/>
                  <a:gd name="T18" fmla="*/ 98 w 183"/>
                  <a:gd name="T19" fmla="*/ 91 h 121"/>
                  <a:gd name="T20" fmla="*/ 129 w 183"/>
                  <a:gd name="T21" fmla="*/ 91 h 121"/>
                  <a:gd name="T22" fmla="*/ 165 w 183"/>
                  <a:gd name="T23" fmla="*/ 98 h 121"/>
                  <a:gd name="T24" fmla="*/ 180 w 183"/>
                  <a:gd name="T25" fmla="*/ 96 h 121"/>
                  <a:gd name="T26" fmla="*/ 163 w 183"/>
                  <a:gd name="T27" fmla="*/ 76 h 121"/>
                  <a:gd name="T28" fmla="*/ 149 w 183"/>
                  <a:gd name="T29" fmla="*/ 72 h 121"/>
                  <a:gd name="T30" fmla="*/ 137 w 183"/>
                  <a:gd name="T31" fmla="*/ 71 h 121"/>
                  <a:gd name="T32" fmla="*/ 126 w 183"/>
                  <a:gd name="T33" fmla="*/ 71 h 121"/>
                  <a:gd name="T34" fmla="*/ 116 w 183"/>
                  <a:gd name="T35" fmla="*/ 71 h 121"/>
                  <a:gd name="T36" fmla="*/ 111 w 183"/>
                  <a:gd name="T37" fmla="*/ 59 h 121"/>
                  <a:gd name="T38" fmla="*/ 106 w 183"/>
                  <a:gd name="T39" fmla="*/ 29 h 121"/>
                  <a:gd name="T40" fmla="*/ 105 w 183"/>
                  <a:gd name="T41" fmla="*/ 33 h 121"/>
                  <a:gd name="T42" fmla="*/ 105 w 183"/>
                  <a:gd name="T43" fmla="*/ 64 h 121"/>
                  <a:gd name="T44" fmla="*/ 99 w 183"/>
                  <a:gd name="T45" fmla="*/ 76 h 121"/>
                  <a:gd name="T46" fmla="*/ 91 w 183"/>
                  <a:gd name="T47" fmla="*/ 78 h 121"/>
                  <a:gd name="T48" fmla="*/ 86 w 183"/>
                  <a:gd name="T49" fmla="*/ 64 h 121"/>
                  <a:gd name="T50" fmla="*/ 81 w 183"/>
                  <a:gd name="T51" fmla="*/ 25 h 121"/>
                  <a:gd name="T52" fmla="*/ 80 w 183"/>
                  <a:gd name="T53" fmla="*/ 25 h 121"/>
                  <a:gd name="T54" fmla="*/ 78 w 183"/>
                  <a:gd name="T55" fmla="*/ 66 h 121"/>
                  <a:gd name="T56" fmla="*/ 68 w 183"/>
                  <a:gd name="T57" fmla="*/ 66 h 121"/>
                  <a:gd name="T58" fmla="*/ 61 w 183"/>
                  <a:gd name="T59" fmla="*/ 13 h 121"/>
                  <a:gd name="T60" fmla="*/ 58 w 183"/>
                  <a:gd name="T61" fmla="*/ 16 h 121"/>
                  <a:gd name="T62" fmla="*/ 58 w 183"/>
                  <a:gd name="T63" fmla="*/ 59 h 121"/>
                  <a:gd name="T64" fmla="*/ 56 w 183"/>
                  <a:gd name="T65" fmla="*/ 71 h 121"/>
                  <a:gd name="T66" fmla="*/ 45 w 183"/>
                  <a:gd name="T67" fmla="*/ 7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3" h="121">
                    <a:moveTo>
                      <a:pt x="40" y="74"/>
                    </a:moveTo>
                    <a:lnTo>
                      <a:pt x="37" y="76"/>
                    </a:lnTo>
                    <a:lnTo>
                      <a:pt x="34" y="79"/>
                    </a:lnTo>
                    <a:lnTo>
                      <a:pt x="30" y="81"/>
                    </a:lnTo>
                    <a:lnTo>
                      <a:pt x="26" y="83"/>
                    </a:lnTo>
                    <a:lnTo>
                      <a:pt x="20" y="86"/>
                    </a:lnTo>
                    <a:lnTo>
                      <a:pt x="14" y="88"/>
                    </a:lnTo>
                    <a:lnTo>
                      <a:pt x="7" y="90"/>
                    </a:lnTo>
                    <a:lnTo>
                      <a:pt x="0" y="94"/>
                    </a:lnTo>
                    <a:lnTo>
                      <a:pt x="11" y="103"/>
                    </a:lnTo>
                    <a:lnTo>
                      <a:pt x="22" y="111"/>
                    </a:lnTo>
                    <a:lnTo>
                      <a:pt x="34" y="117"/>
                    </a:lnTo>
                    <a:lnTo>
                      <a:pt x="44" y="120"/>
                    </a:lnTo>
                    <a:lnTo>
                      <a:pt x="53" y="121"/>
                    </a:lnTo>
                    <a:lnTo>
                      <a:pt x="60" y="118"/>
                    </a:lnTo>
                    <a:lnTo>
                      <a:pt x="66" y="110"/>
                    </a:lnTo>
                    <a:lnTo>
                      <a:pt x="68" y="96"/>
                    </a:lnTo>
                    <a:lnTo>
                      <a:pt x="76" y="95"/>
                    </a:lnTo>
                    <a:lnTo>
                      <a:pt x="86" y="92"/>
                    </a:lnTo>
                    <a:lnTo>
                      <a:pt x="98" y="91"/>
                    </a:lnTo>
                    <a:lnTo>
                      <a:pt x="113" y="90"/>
                    </a:lnTo>
                    <a:lnTo>
                      <a:pt x="129" y="91"/>
                    </a:lnTo>
                    <a:lnTo>
                      <a:pt x="147" y="94"/>
                    </a:lnTo>
                    <a:lnTo>
                      <a:pt x="165" y="98"/>
                    </a:lnTo>
                    <a:lnTo>
                      <a:pt x="183" y="106"/>
                    </a:lnTo>
                    <a:lnTo>
                      <a:pt x="180" y="96"/>
                    </a:lnTo>
                    <a:lnTo>
                      <a:pt x="172" y="84"/>
                    </a:lnTo>
                    <a:lnTo>
                      <a:pt x="163" y="76"/>
                    </a:lnTo>
                    <a:lnTo>
                      <a:pt x="154" y="72"/>
                    </a:lnTo>
                    <a:lnTo>
                      <a:pt x="149" y="72"/>
                    </a:lnTo>
                    <a:lnTo>
                      <a:pt x="143" y="71"/>
                    </a:lnTo>
                    <a:lnTo>
                      <a:pt x="137" y="71"/>
                    </a:lnTo>
                    <a:lnTo>
                      <a:pt x="132" y="71"/>
                    </a:lnTo>
                    <a:lnTo>
                      <a:pt x="126" y="71"/>
                    </a:lnTo>
                    <a:lnTo>
                      <a:pt x="121" y="71"/>
                    </a:lnTo>
                    <a:lnTo>
                      <a:pt x="116" y="71"/>
                    </a:lnTo>
                    <a:lnTo>
                      <a:pt x="112" y="72"/>
                    </a:lnTo>
                    <a:lnTo>
                      <a:pt x="111" y="59"/>
                    </a:lnTo>
                    <a:lnTo>
                      <a:pt x="109" y="44"/>
                    </a:lnTo>
                    <a:lnTo>
                      <a:pt x="106" y="29"/>
                    </a:lnTo>
                    <a:lnTo>
                      <a:pt x="105" y="21"/>
                    </a:lnTo>
                    <a:lnTo>
                      <a:pt x="105" y="33"/>
                    </a:lnTo>
                    <a:lnTo>
                      <a:pt x="105" y="49"/>
                    </a:lnTo>
                    <a:lnTo>
                      <a:pt x="105" y="64"/>
                    </a:lnTo>
                    <a:lnTo>
                      <a:pt x="105" y="74"/>
                    </a:lnTo>
                    <a:lnTo>
                      <a:pt x="99" y="76"/>
                    </a:lnTo>
                    <a:lnTo>
                      <a:pt x="95" y="78"/>
                    </a:lnTo>
                    <a:lnTo>
                      <a:pt x="91" y="78"/>
                    </a:lnTo>
                    <a:lnTo>
                      <a:pt x="88" y="78"/>
                    </a:lnTo>
                    <a:lnTo>
                      <a:pt x="86" y="64"/>
                    </a:lnTo>
                    <a:lnTo>
                      <a:pt x="83" y="44"/>
                    </a:lnTo>
                    <a:lnTo>
                      <a:pt x="81" y="25"/>
                    </a:lnTo>
                    <a:lnTo>
                      <a:pt x="81" y="11"/>
                    </a:lnTo>
                    <a:lnTo>
                      <a:pt x="80" y="25"/>
                    </a:lnTo>
                    <a:lnTo>
                      <a:pt x="79" y="45"/>
                    </a:lnTo>
                    <a:lnTo>
                      <a:pt x="78" y="66"/>
                    </a:lnTo>
                    <a:lnTo>
                      <a:pt x="78" y="78"/>
                    </a:lnTo>
                    <a:lnTo>
                      <a:pt x="68" y="66"/>
                    </a:lnTo>
                    <a:lnTo>
                      <a:pt x="64" y="40"/>
                    </a:lnTo>
                    <a:lnTo>
                      <a:pt x="61" y="13"/>
                    </a:lnTo>
                    <a:lnTo>
                      <a:pt x="58" y="0"/>
                    </a:lnTo>
                    <a:lnTo>
                      <a:pt x="58" y="16"/>
                    </a:lnTo>
                    <a:lnTo>
                      <a:pt x="58" y="38"/>
                    </a:lnTo>
                    <a:lnTo>
                      <a:pt x="58" y="59"/>
                    </a:lnTo>
                    <a:lnTo>
                      <a:pt x="58" y="71"/>
                    </a:lnTo>
                    <a:lnTo>
                      <a:pt x="56" y="71"/>
                    </a:lnTo>
                    <a:lnTo>
                      <a:pt x="51" y="72"/>
                    </a:lnTo>
                    <a:lnTo>
                      <a:pt x="45" y="74"/>
                    </a:lnTo>
                    <a:lnTo>
                      <a:pt x="40" y="74"/>
                    </a:lnTo>
                    <a:close/>
                  </a:path>
                </a:pathLst>
              </a:custGeom>
              <a:solidFill>
                <a:srgbClr val="C97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07" name="Freeform 111"/>
              <p:cNvSpPr>
                <a:spLocks noChangeAspect="1"/>
              </p:cNvSpPr>
              <p:nvPr/>
            </p:nvSpPr>
            <p:spPr bwMode="auto">
              <a:xfrm>
                <a:off x="1195" y="576"/>
                <a:ext cx="23" cy="13"/>
              </a:xfrm>
              <a:custGeom>
                <a:avLst/>
                <a:gdLst>
                  <a:gd name="T0" fmla="*/ 6 w 46"/>
                  <a:gd name="T1" fmla="*/ 18 h 25"/>
                  <a:gd name="T2" fmla="*/ 5 w 46"/>
                  <a:gd name="T3" fmla="*/ 25 h 25"/>
                  <a:gd name="T4" fmla="*/ 11 w 46"/>
                  <a:gd name="T5" fmla="*/ 22 h 25"/>
                  <a:gd name="T6" fmla="*/ 18 w 46"/>
                  <a:gd name="T7" fmla="*/ 19 h 25"/>
                  <a:gd name="T8" fmla="*/ 24 w 46"/>
                  <a:gd name="T9" fmla="*/ 17 h 25"/>
                  <a:gd name="T10" fmla="*/ 30 w 46"/>
                  <a:gd name="T11" fmla="*/ 15 h 25"/>
                  <a:gd name="T12" fmla="*/ 34 w 46"/>
                  <a:gd name="T13" fmla="*/ 12 h 25"/>
                  <a:gd name="T14" fmla="*/ 39 w 46"/>
                  <a:gd name="T15" fmla="*/ 10 h 25"/>
                  <a:gd name="T16" fmla="*/ 43 w 46"/>
                  <a:gd name="T17" fmla="*/ 8 h 25"/>
                  <a:gd name="T18" fmla="*/ 46 w 46"/>
                  <a:gd name="T19" fmla="*/ 4 h 25"/>
                  <a:gd name="T20" fmla="*/ 39 w 46"/>
                  <a:gd name="T21" fmla="*/ 0 h 25"/>
                  <a:gd name="T22" fmla="*/ 38 w 46"/>
                  <a:gd name="T23" fmla="*/ 1 h 25"/>
                  <a:gd name="T24" fmla="*/ 34 w 46"/>
                  <a:gd name="T25" fmla="*/ 3 h 25"/>
                  <a:gd name="T26" fmla="*/ 32 w 46"/>
                  <a:gd name="T27" fmla="*/ 6 h 25"/>
                  <a:gd name="T28" fmla="*/ 28 w 46"/>
                  <a:gd name="T29" fmla="*/ 8 h 25"/>
                  <a:gd name="T30" fmla="*/ 22 w 46"/>
                  <a:gd name="T31" fmla="*/ 10 h 25"/>
                  <a:gd name="T32" fmla="*/ 16 w 46"/>
                  <a:gd name="T33" fmla="*/ 12 h 25"/>
                  <a:gd name="T34" fmla="*/ 9 w 46"/>
                  <a:gd name="T35" fmla="*/ 15 h 25"/>
                  <a:gd name="T36" fmla="*/ 2 w 46"/>
                  <a:gd name="T37" fmla="*/ 18 h 25"/>
                  <a:gd name="T38" fmla="*/ 1 w 46"/>
                  <a:gd name="T39" fmla="*/ 25 h 25"/>
                  <a:gd name="T40" fmla="*/ 2 w 46"/>
                  <a:gd name="T41" fmla="*/ 18 h 25"/>
                  <a:gd name="T42" fmla="*/ 0 w 46"/>
                  <a:gd name="T43" fmla="*/ 19 h 25"/>
                  <a:gd name="T44" fmla="*/ 0 w 46"/>
                  <a:gd name="T45" fmla="*/ 23 h 25"/>
                  <a:gd name="T46" fmla="*/ 1 w 46"/>
                  <a:gd name="T47" fmla="*/ 25 h 25"/>
                  <a:gd name="T48" fmla="*/ 5 w 46"/>
                  <a:gd name="T49" fmla="*/ 25 h 25"/>
                  <a:gd name="T50" fmla="*/ 6 w 46"/>
                  <a:gd name="T5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25">
                    <a:moveTo>
                      <a:pt x="6" y="18"/>
                    </a:moveTo>
                    <a:lnTo>
                      <a:pt x="5" y="25"/>
                    </a:lnTo>
                    <a:lnTo>
                      <a:pt x="11" y="22"/>
                    </a:lnTo>
                    <a:lnTo>
                      <a:pt x="18" y="19"/>
                    </a:lnTo>
                    <a:lnTo>
                      <a:pt x="24" y="17"/>
                    </a:lnTo>
                    <a:lnTo>
                      <a:pt x="30" y="15"/>
                    </a:lnTo>
                    <a:lnTo>
                      <a:pt x="34" y="12"/>
                    </a:lnTo>
                    <a:lnTo>
                      <a:pt x="39" y="10"/>
                    </a:lnTo>
                    <a:lnTo>
                      <a:pt x="43" y="8"/>
                    </a:lnTo>
                    <a:lnTo>
                      <a:pt x="46" y="4"/>
                    </a:lnTo>
                    <a:lnTo>
                      <a:pt x="39" y="0"/>
                    </a:lnTo>
                    <a:lnTo>
                      <a:pt x="38" y="1"/>
                    </a:lnTo>
                    <a:lnTo>
                      <a:pt x="34" y="3"/>
                    </a:lnTo>
                    <a:lnTo>
                      <a:pt x="32" y="6"/>
                    </a:lnTo>
                    <a:lnTo>
                      <a:pt x="28" y="8"/>
                    </a:lnTo>
                    <a:lnTo>
                      <a:pt x="22" y="10"/>
                    </a:lnTo>
                    <a:lnTo>
                      <a:pt x="16" y="12"/>
                    </a:lnTo>
                    <a:lnTo>
                      <a:pt x="9" y="15"/>
                    </a:lnTo>
                    <a:lnTo>
                      <a:pt x="2" y="18"/>
                    </a:lnTo>
                    <a:lnTo>
                      <a:pt x="1" y="25"/>
                    </a:lnTo>
                    <a:lnTo>
                      <a:pt x="2" y="18"/>
                    </a:lnTo>
                    <a:lnTo>
                      <a:pt x="0" y="19"/>
                    </a:lnTo>
                    <a:lnTo>
                      <a:pt x="0" y="23"/>
                    </a:lnTo>
                    <a:lnTo>
                      <a:pt x="1" y="25"/>
                    </a:lnTo>
                    <a:lnTo>
                      <a:pt x="5" y="25"/>
                    </a:lnTo>
                    <a:lnTo>
                      <a:pt x="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08" name="Freeform 112"/>
              <p:cNvSpPr>
                <a:spLocks noChangeAspect="1"/>
              </p:cNvSpPr>
              <p:nvPr/>
            </p:nvSpPr>
            <p:spPr bwMode="auto">
              <a:xfrm>
                <a:off x="1196" y="585"/>
                <a:ext cx="36" cy="17"/>
              </a:xfrm>
              <a:custGeom>
                <a:avLst/>
                <a:gdLst>
                  <a:gd name="T0" fmla="*/ 70 w 74"/>
                  <a:gd name="T1" fmla="*/ 2 h 35"/>
                  <a:gd name="T2" fmla="*/ 67 w 74"/>
                  <a:gd name="T3" fmla="*/ 6 h 35"/>
                  <a:gd name="T4" fmla="*/ 65 w 74"/>
                  <a:gd name="T5" fmla="*/ 19 h 35"/>
                  <a:gd name="T6" fmla="*/ 60 w 74"/>
                  <a:gd name="T7" fmla="*/ 26 h 35"/>
                  <a:gd name="T8" fmla="*/ 55 w 74"/>
                  <a:gd name="T9" fmla="*/ 28 h 35"/>
                  <a:gd name="T10" fmla="*/ 46 w 74"/>
                  <a:gd name="T11" fmla="*/ 27 h 35"/>
                  <a:gd name="T12" fmla="*/ 37 w 74"/>
                  <a:gd name="T13" fmla="*/ 23 h 35"/>
                  <a:gd name="T14" fmla="*/ 27 w 74"/>
                  <a:gd name="T15" fmla="*/ 17 h 35"/>
                  <a:gd name="T16" fmla="*/ 15 w 74"/>
                  <a:gd name="T17" fmla="*/ 9 h 35"/>
                  <a:gd name="T18" fmla="*/ 5 w 74"/>
                  <a:gd name="T19" fmla="*/ 0 h 35"/>
                  <a:gd name="T20" fmla="*/ 0 w 74"/>
                  <a:gd name="T21" fmla="*/ 7 h 35"/>
                  <a:gd name="T22" fmla="*/ 10 w 74"/>
                  <a:gd name="T23" fmla="*/ 16 h 35"/>
                  <a:gd name="T24" fmla="*/ 22 w 74"/>
                  <a:gd name="T25" fmla="*/ 24 h 35"/>
                  <a:gd name="T26" fmla="*/ 35 w 74"/>
                  <a:gd name="T27" fmla="*/ 30 h 35"/>
                  <a:gd name="T28" fmla="*/ 46 w 74"/>
                  <a:gd name="T29" fmla="*/ 34 h 35"/>
                  <a:gd name="T30" fmla="*/ 55 w 74"/>
                  <a:gd name="T31" fmla="*/ 35 h 35"/>
                  <a:gd name="T32" fmla="*/ 65 w 74"/>
                  <a:gd name="T33" fmla="*/ 30 h 35"/>
                  <a:gd name="T34" fmla="*/ 71 w 74"/>
                  <a:gd name="T35" fmla="*/ 21 h 35"/>
                  <a:gd name="T36" fmla="*/ 74 w 74"/>
                  <a:gd name="T37" fmla="*/ 6 h 35"/>
                  <a:gd name="T38" fmla="*/ 70 w 74"/>
                  <a:gd name="T39" fmla="*/ 9 h 35"/>
                  <a:gd name="T40" fmla="*/ 74 w 74"/>
                  <a:gd name="T41" fmla="*/ 6 h 35"/>
                  <a:gd name="T42" fmla="*/ 73 w 74"/>
                  <a:gd name="T43" fmla="*/ 4 h 35"/>
                  <a:gd name="T44" fmla="*/ 70 w 74"/>
                  <a:gd name="T45" fmla="*/ 2 h 35"/>
                  <a:gd name="T46" fmla="*/ 68 w 74"/>
                  <a:gd name="T47" fmla="*/ 4 h 35"/>
                  <a:gd name="T48" fmla="*/ 67 w 74"/>
                  <a:gd name="T49" fmla="*/ 6 h 35"/>
                  <a:gd name="T50" fmla="*/ 70 w 74"/>
                  <a:gd name="T51"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35">
                    <a:moveTo>
                      <a:pt x="70" y="2"/>
                    </a:moveTo>
                    <a:lnTo>
                      <a:pt x="67" y="6"/>
                    </a:lnTo>
                    <a:lnTo>
                      <a:pt x="65" y="19"/>
                    </a:lnTo>
                    <a:lnTo>
                      <a:pt x="60" y="26"/>
                    </a:lnTo>
                    <a:lnTo>
                      <a:pt x="55" y="28"/>
                    </a:lnTo>
                    <a:lnTo>
                      <a:pt x="46" y="27"/>
                    </a:lnTo>
                    <a:lnTo>
                      <a:pt x="37" y="23"/>
                    </a:lnTo>
                    <a:lnTo>
                      <a:pt x="27" y="17"/>
                    </a:lnTo>
                    <a:lnTo>
                      <a:pt x="15" y="9"/>
                    </a:lnTo>
                    <a:lnTo>
                      <a:pt x="5" y="0"/>
                    </a:lnTo>
                    <a:lnTo>
                      <a:pt x="0" y="7"/>
                    </a:lnTo>
                    <a:lnTo>
                      <a:pt x="10" y="16"/>
                    </a:lnTo>
                    <a:lnTo>
                      <a:pt x="22" y="24"/>
                    </a:lnTo>
                    <a:lnTo>
                      <a:pt x="35" y="30"/>
                    </a:lnTo>
                    <a:lnTo>
                      <a:pt x="46" y="34"/>
                    </a:lnTo>
                    <a:lnTo>
                      <a:pt x="55" y="35"/>
                    </a:lnTo>
                    <a:lnTo>
                      <a:pt x="65" y="30"/>
                    </a:lnTo>
                    <a:lnTo>
                      <a:pt x="71" y="21"/>
                    </a:lnTo>
                    <a:lnTo>
                      <a:pt x="74" y="6"/>
                    </a:lnTo>
                    <a:lnTo>
                      <a:pt x="70" y="9"/>
                    </a:lnTo>
                    <a:lnTo>
                      <a:pt x="74" y="6"/>
                    </a:lnTo>
                    <a:lnTo>
                      <a:pt x="73" y="4"/>
                    </a:lnTo>
                    <a:lnTo>
                      <a:pt x="70" y="2"/>
                    </a:lnTo>
                    <a:lnTo>
                      <a:pt x="68" y="4"/>
                    </a:lnTo>
                    <a:lnTo>
                      <a:pt x="67" y="6"/>
                    </a:lnTo>
                    <a:lnTo>
                      <a:pt x="7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09" name="Freeform 113"/>
              <p:cNvSpPr>
                <a:spLocks noChangeAspect="1"/>
              </p:cNvSpPr>
              <p:nvPr/>
            </p:nvSpPr>
            <p:spPr bwMode="auto">
              <a:xfrm>
                <a:off x="1231" y="583"/>
                <a:ext cx="59" cy="12"/>
              </a:xfrm>
              <a:custGeom>
                <a:avLst/>
                <a:gdLst>
                  <a:gd name="T0" fmla="*/ 112 w 119"/>
                  <a:gd name="T1" fmla="*/ 20 h 24"/>
                  <a:gd name="T2" fmla="*/ 117 w 119"/>
                  <a:gd name="T3" fmla="*/ 17 h 24"/>
                  <a:gd name="T4" fmla="*/ 98 w 119"/>
                  <a:gd name="T5" fmla="*/ 9 h 24"/>
                  <a:gd name="T6" fmla="*/ 79 w 119"/>
                  <a:gd name="T7" fmla="*/ 4 h 24"/>
                  <a:gd name="T8" fmla="*/ 61 w 119"/>
                  <a:gd name="T9" fmla="*/ 2 h 24"/>
                  <a:gd name="T10" fmla="*/ 45 w 119"/>
                  <a:gd name="T11" fmla="*/ 0 h 24"/>
                  <a:gd name="T12" fmla="*/ 30 w 119"/>
                  <a:gd name="T13" fmla="*/ 2 h 24"/>
                  <a:gd name="T14" fmla="*/ 18 w 119"/>
                  <a:gd name="T15" fmla="*/ 3 h 24"/>
                  <a:gd name="T16" fmla="*/ 8 w 119"/>
                  <a:gd name="T17" fmla="*/ 5 h 24"/>
                  <a:gd name="T18" fmla="*/ 0 w 119"/>
                  <a:gd name="T19" fmla="*/ 6 h 24"/>
                  <a:gd name="T20" fmla="*/ 0 w 119"/>
                  <a:gd name="T21" fmla="*/ 13 h 24"/>
                  <a:gd name="T22" fmla="*/ 8 w 119"/>
                  <a:gd name="T23" fmla="*/ 12 h 24"/>
                  <a:gd name="T24" fmla="*/ 18 w 119"/>
                  <a:gd name="T25" fmla="*/ 10 h 24"/>
                  <a:gd name="T26" fmla="*/ 30 w 119"/>
                  <a:gd name="T27" fmla="*/ 9 h 24"/>
                  <a:gd name="T28" fmla="*/ 45 w 119"/>
                  <a:gd name="T29" fmla="*/ 9 h 24"/>
                  <a:gd name="T30" fmla="*/ 61 w 119"/>
                  <a:gd name="T31" fmla="*/ 9 h 24"/>
                  <a:gd name="T32" fmla="*/ 79 w 119"/>
                  <a:gd name="T33" fmla="*/ 11 h 24"/>
                  <a:gd name="T34" fmla="*/ 96 w 119"/>
                  <a:gd name="T35" fmla="*/ 16 h 24"/>
                  <a:gd name="T36" fmla="*/ 114 w 119"/>
                  <a:gd name="T37" fmla="*/ 24 h 24"/>
                  <a:gd name="T38" fmla="*/ 119 w 119"/>
                  <a:gd name="T39" fmla="*/ 20 h 24"/>
                  <a:gd name="T40" fmla="*/ 114 w 119"/>
                  <a:gd name="T41" fmla="*/ 24 h 24"/>
                  <a:gd name="T42" fmla="*/ 118 w 119"/>
                  <a:gd name="T43" fmla="*/ 24 h 24"/>
                  <a:gd name="T44" fmla="*/ 119 w 119"/>
                  <a:gd name="T45" fmla="*/ 21 h 24"/>
                  <a:gd name="T46" fmla="*/ 119 w 119"/>
                  <a:gd name="T47" fmla="*/ 18 h 24"/>
                  <a:gd name="T48" fmla="*/ 117 w 119"/>
                  <a:gd name="T49" fmla="*/ 17 h 24"/>
                  <a:gd name="T50" fmla="*/ 112 w 119"/>
                  <a:gd name="T5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9" h="24">
                    <a:moveTo>
                      <a:pt x="112" y="20"/>
                    </a:moveTo>
                    <a:lnTo>
                      <a:pt x="117" y="17"/>
                    </a:lnTo>
                    <a:lnTo>
                      <a:pt x="98" y="9"/>
                    </a:lnTo>
                    <a:lnTo>
                      <a:pt x="79" y="4"/>
                    </a:lnTo>
                    <a:lnTo>
                      <a:pt x="61" y="2"/>
                    </a:lnTo>
                    <a:lnTo>
                      <a:pt x="45" y="0"/>
                    </a:lnTo>
                    <a:lnTo>
                      <a:pt x="30" y="2"/>
                    </a:lnTo>
                    <a:lnTo>
                      <a:pt x="18" y="3"/>
                    </a:lnTo>
                    <a:lnTo>
                      <a:pt x="8" y="5"/>
                    </a:lnTo>
                    <a:lnTo>
                      <a:pt x="0" y="6"/>
                    </a:lnTo>
                    <a:lnTo>
                      <a:pt x="0" y="13"/>
                    </a:lnTo>
                    <a:lnTo>
                      <a:pt x="8" y="12"/>
                    </a:lnTo>
                    <a:lnTo>
                      <a:pt x="18" y="10"/>
                    </a:lnTo>
                    <a:lnTo>
                      <a:pt x="30" y="9"/>
                    </a:lnTo>
                    <a:lnTo>
                      <a:pt x="45" y="9"/>
                    </a:lnTo>
                    <a:lnTo>
                      <a:pt x="61" y="9"/>
                    </a:lnTo>
                    <a:lnTo>
                      <a:pt x="79" y="11"/>
                    </a:lnTo>
                    <a:lnTo>
                      <a:pt x="96" y="16"/>
                    </a:lnTo>
                    <a:lnTo>
                      <a:pt x="114" y="24"/>
                    </a:lnTo>
                    <a:lnTo>
                      <a:pt x="119" y="20"/>
                    </a:lnTo>
                    <a:lnTo>
                      <a:pt x="114" y="24"/>
                    </a:lnTo>
                    <a:lnTo>
                      <a:pt x="118" y="24"/>
                    </a:lnTo>
                    <a:lnTo>
                      <a:pt x="119" y="21"/>
                    </a:lnTo>
                    <a:lnTo>
                      <a:pt x="119" y="18"/>
                    </a:lnTo>
                    <a:lnTo>
                      <a:pt x="117" y="17"/>
                    </a:lnTo>
                    <a:lnTo>
                      <a:pt x="11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10" name="Freeform 114"/>
              <p:cNvSpPr>
                <a:spLocks noChangeAspect="1"/>
              </p:cNvSpPr>
              <p:nvPr/>
            </p:nvSpPr>
            <p:spPr bwMode="auto">
              <a:xfrm>
                <a:off x="1273" y="574"/>
                <a:ext cx="17" cy="19"/>
              </a:xfrm>
              <a:custGeom>
                <a:avLst/>
                <a:gdLst>
                  <a:gd name="T0" fmla="*/ 0 w 33"/>
                  <a:gd name="T1" fmla="*/ 7 h 38"/>
                  <a:gd name="T2" fmla="*/ 0 w 33"/>
                  <a:gd name="T3" fmla="*/ 7 h 38"/>
                  <a:gd name="T4" fmla="*/ 6 w 33"/>
                  <a:gd name="T5" fmla="*/ 12 h 38"/>
                  <a:gd name="T6" fmla="*/ 16 w 33"/>
                  <a:gd name="T7" fmla="*/ 19 h 38"/>
                  <a:gd name="T8" fmla="*/ 23 w 33"/>
                  <a:gd name="T9" fmla="*/ 29 h 38"/>
                  <a:gd name="T10" fmla="*/ 26 w 33"/>
                  <a:gd name="T11" fmla="*/ 38 h 38"/>
                  <a:gd name="T12" fmla="*/ 33 w 33"/>
                  <a:gd name="T13" fmla="*/ 38 h 38"/>
                  <a:gd name="T14" fmla="*/ 29 w 33"/>
                  <a:gd name="T15" fmla="*/ 27 h 38"/>
                  <a:gd name="T16" fmla="*/ 20 w 33"/>
                  <a:gd name="T17" fmla="*/ 14 h 38"/>
                  <a:gd name="T18" fmla="*/ 11 w 33"/>
                  <a:gd name="T19" fmla="*/ 5 h 38"/>
                  <a:gd name="T20" fmla="*/ 0 w 33"/>
                  <a:gd name="T21" fmla="*/ 0 h 38"/>
                  <a:gd name="T22" fmla="*/ 0 w 33"/>
                  <a:gd name="T23" fmla="*/ 0 h 38"/>
                  <a:gd name="T24" fmla="*/ 0 w 33"/>
                  <a:gd name="T2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8">
                    <a:moveTo>
                      <a:pt x="0" y="7"/>
                    </a:moveTo>
                    <a:lnTo>
                      <a:pt x="0" y="7"/>
                    </a:lnTo>
                    <a:lnTo>
                      <a:pt x="6" y="12"/>
                    </a:lnTo>
                    <a:lnTo>
                      <a:pt x="16" y="19"/>
                    </a:lnTo>
                    <a:lnTo>
                      <a:pt x="23" y="29"/>
                    </a:lnTo>
                    <a:lnTo>
                      <a:pt x="26" y="38"/>
                    </a:lnTo>
                    <a:lnTo>
                      <a:pt x="33" y="38"/>
                    </a:lnTo>
                    <a:lnTo>
                      <a:pt x="29" y="27"/>
                    </a:lnTo>
                    <a:lnTo>
                      <a:pt x="20" y="14"/>
                    </a:lnTo>
                    <a:lnTo>
                      <a:pt x="11" y="5"/>
                    </a:lnTo>
                    <a:lnTo>
                      <a:pt x="0" y="0"/>
                    </a:lnTo>
                    <a:lnTo>
                      <a:pt x="0"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11" name="Freeform 115"/>
              <p:cNvSpPr>
                <a:spLocks noChangeAspect="1"/>
              </p:cNvSpPr>
              <p:nvPr/>
            </p:nvSpPr>
            <p:spPr bwMode="auto">
              <a:xfrm>
                <a:off x="1250" y="573"/>
                <a:ext cx="23" cy="5"/>
              </a:xfrm>
              <a:custGeom>
                <a:avLst/>
                <a:gdLst>
                  <a:gd name="T0" fmla="*/ 0 w 47"/>
                  <a:gd name="T1" fmla="*/ 6 h 9"/>
                  <a:gd name="T2" fmla="*/ 5 w 47"/>
                  <a:gd name="T3" fmla="*/ 9 h 9"/>
                  <a:gd name="T4" fmla="*/ 9 w 47"/>
                  <a:gd name="T5" fmla="*/ 8 h 9"/>
                  <a:gd name="T6" fmla="*/ 14 w 47"/>
                  <a:gd name="T7" fmla="*/ 9 h 9"/>
                  <a:gd name="T8" fmla="*/ 19 w 47"/>
                  <a:gd name="T9" fmla="*/ 9 h 9"/>
                  <a:gd name="T10" fmla="*/ 25 w 47"/>
                  <a:gd name="T11" fmla="*/ 9 h 9"/>
                  <a:gd name="T12" fmla="*/ 30 w 47"/>
                  <a:gd name="T13" fmla="*/ 9 h 9"/>
                  <a:gd name="T14" fmla="*/ 36 w 47"/>
                  <a:gd name="T15" fmla="*/ 8 h 9"/>
                  <a:gd name="T16" fmla="*/ 42 w 47"/>
                  <a:gd name="T17" fmla="*/ 9 h 9"/>
                  <a:gd name="T18" fmla="*/ 47 w 47"/>
                  <a:gd name="T19" fmla="*/ 9 h 9"/>
                  <a:gd name="T20" fmla="*/ 47 w 47"/>
                  <a:gd name="T21" fmla="*/ 2 h 9"/>
                  <a:gd name="T22" fmla="*/ 42 w 47"/>
                  <a:gd name="T23" fmla="*/ 2 h 9"/>
                  <a:gd name="T24" fmla="*/ 36 w 47"/>
                  <a:gd name="T25" fmla="*/ 1 h 9"/>
                  <a:gd name="T26" fmla="*/ 30 w 47"/>
                  <a:gd name="T27" fmla="*/ 0 h 9"/>
                  <a:gd name="T28" fmla="*/ 25 w 47"/>
                  <a:gd name="T29" fmla="*/ 0 h 9"/>
                  <a:gd name="T30" fmla="*/ 19 w 47"/>
                  <a:gd name="T31" fmla="*/ 0 h 9"/>
                  <a:gd name="T32" fmla="*/ 14 w 47"/>
                  <a:gd name="T33" fmla="*/ 0 h 9"/>
                  <a:gd name="T34" fmla="*/ 9 w 47"/>
                  <a:gd name="T35" fmla="*/ 1 h 9"/>
                  <a:gd name="T36" fmla="*/ 5 w 47"/>
                  <a:gd name="T37" fmla="*/ 2 h 9"/>
                  <a:gd name="T38" fmla="*/ 10 w 47"/>
                  <a:gd name="T39" fmla="*/ 6 h 9"/>
                  <a:gd name="T40" fmla="*/ 5 w 47"/>
                  <a:gd name="T41" fmla="*/ 2 h 9"/>
                  <a:gd name="T42" fmla="*/ 3 w 47"/>
                  <a:gd name="T43" fmla="*/ 3 h 9"/>
                  <a:gd name="T44" fmla="*/ 2 w 47"/>
                  <a:gd name="T45" fmla="*/ 6 h 9"/>
                  <a:gd name="T46" fmla="*/ 3 w 47"/>
                  <a:gd name="T47" fmla="*/ 8 h 9"/>
                  <a:gd name="T48" fmla="*/ 5 w 47"/>
                  <a:gd name="T49" fmla="*/ 9 h 9"/>
                  <a:gd name="T50" fmla="*/ 0 w 47"/>
                  <a:gd name="T5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9">
                    <a:moveTo>
                      <a:pt x="0" y="6"/>
                    </a:moveTo>
                    <a:lnTo>
                      <a:pt x="5" y="9"/>
                    </a:lnTo>
                    <a:lnTo>
                      <a:pt x="9" y="8"/>
                    </a:lnTo>
                    <a:lnTo>
                      <a:pt x="14" y="9"/>
                    </a:lnTo>
                    <a:lnTo>
                      <a:pt x="19" y="9"/>
                    </a:lnTo>
                    <a:lnTo>
                      <a:pt x="25" y="9"/>
                    </a:lnTo>
                    <a:lnTo>
                      <a:pt x="30" y="9"/>
                    </a:lnTo>
                    <a:lnTo>
                      <a:pt x="36" y="8"/>
                    </a:lnTo>
                    <a:lnTo>
                      <a:pt x="42" y="9"/>
                    </a:lnTo>
                    <a:lnTo>
                      <a:pt x="47" y="9"/>
                    </a:lnTo>
                    <a:lnTo>
                      <a:pt x="47" y="2"/>
                    </a:lnTo>
                    <a:lnTo>
                      <a:pt x="42" y="2"/>
                    </a:lnTo>
                    <a:lnTo>
                      <a:pt x="36" y="1"/>
                    </a:lnTo>
                    <a:lnTo>
                      <a:pt x="30" y="0"/>
                    </a:lnTo>
                    <a:lnTo>
                      <a:pt x="25" y="0"/>
                    </a:lnTo>
                    <a:lnTo>
                      <a:pt x="19" y="0"/>
                    </a:lnTo>
                    <a:lnTo>
                      <a:pt x="14" y="0"/>
                    </a:lnTo>
                    <a:lnTo>
                      <a:pt x="9" y="1"/>
                    </a:lnTo>
                    <a:lnTo>
                      <a:pt x="5" y="2"/>
                    </a:lnTo>
                    <a:lnTo>
                      <a:pt x="10" y="6"/>
                    </a:lnTo>
                    <a:lnTo>
                      <a:pt x="5" y="2"/>
                    </a:lnTo>
                    <a:lnTo>
                      <a:pt x="3" y="3"/>
                    </a:lnTo>
                    <a:lnTo>
                      <a:pt x="2" y="6"/>
                    </a:lnTo>
                    <a:lnTo>
                      <a:pt x="3" y="8"/>
                    </a:lnTo>
                    <a:lnTo>
                      <a:pt x="5" y="9"/>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12" name="Freeform 116"/>
              <p:cNvSpPr>
                <a:spLocks noChangeAspect="1"/>
              </p:cNvSpPr>
              <p:nvPr/>
            </p:nvSpPr>
            <p:spPr bwMode="auto">
              <a:xfrm>
                <a:off x="1247" y="548"/>
                <a:ext cx="8" cy="28"/>
              </a:xfrm>
              <a:custGeom>
                <a:avLst/>
                <a:gdLst>
                  <a:gd name="T0" fmla="*/ 9 w 16"/>
                  <a:gd name="T1" fmla="*/ 5 h 56"/>
                  <a:gd name="T2" fmla="*/ 0 w 16"/>
                  <a:gd name="T3" fmla="*/ 5 h 56"/>
                  <a:gd name="T4" fmla="*/ 2 w 16"/>
                  <a:gd name="T5" fmla="*/ 13 h 56"/>
                  <a:gd name="T6" fmla="*/ 4 w 16"/>
                  <a:gd name="T7" fmla="*/ 28 h 56"/>
                  <a:gd name="T8" fmla="*/ 6 w 16"/>
                  <a:gd name="T9" fmla="*/ 43 h 56"/>
                  <a:gd name="T10" fmla="*/ 6 w 16"/>
                  <a:gd name="T11" fmla="*/ 56 h 56"/>
                  <a:gd name="T12" fmla="*/ 16 w 16"/>
                  <a:gd name="T13" fmla="*/ 56 h 56"/>
                  <a:gd name="T14" fmla="*/ 13 w 16"/>
                  <a:gd name="T15" fmla="*/ 43 h 56"/>
                  <a:gd name="T16" fmla="*/ 11 w 16"/>
                  <a:gd name="T17" fmla="*/ 28 h 56"/>
                  <a:gd name="T18" fmla="*/ 9 w 16"/>
                  <a:gd name="T19" fmla="*/ 13 h 56"/>
                  <a:gd name="T20" fmla="*/ 9 w 16"/>
                  <a:gd name="T21" fmla="*/ 5 h 56"/>
                  <a:gd name="T22" fmla="*/ 0 w 16"/>
                  <a:gd name="T23" fmla="*/ 5 h 56"/>
                  <a:gd name="T24" fmla="*/ 9 w 16"/>
                  <a:gd name="T25" fmla="*/ 5 h 56"/>
                  <a:gd name="T26" fmla="*/ 8 w 16"/>
                  <a:gd name="T27" fmla="*/ 2 h 56"/>
                  <a:gd name="T28" fmla="*/ 4 w 16"/>
                  <a:gd name="T29" fmla="*/ 0 h 56"/>
                  <a:gd name="T30" fmla="*/ 1 w 16"/>
                  <a:gd name="T31" fmla="*/ 2 h 56"/>
                  <a:gd name="T32" fmla="*/ 0 w 16"/>
                  <a:gd name="T33" fmla="*/ 5 h 56"/>
                  <a:gd name="T34" fmla="*/ 9 w 16"/>
                  <a:gd name="T35"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56">
                    <a:moveTo>
                      <a:pt x="9" y="5"/>
                    </a:moveTo>
                    <a:lnTo>
                      <a:pt x="0" y="5"/>
                    </a:lnTo>
                    <a:lnTo>
                      <a:pt x="2" y="13"/>
                    </a:lnTo>
                    <a:lnTo>
                      <a:pt x="4" y="28"/>
                    </a:lnTo>
                    <a:lnTo>
                      <a:pt x="6" y="43"/>
                    </a:lnTo>
                    <a:lnTo>
                      <a:pt x="6" y="56"/>
                    </a:lnTo>
                    <a:lnTo>
                      <a:pt x="16" y="56"/>
                    </a:lnTo>
                    <a:lnTo>
                      <a:pt x="13" y="43"/>
                    </a:lnTo>
                    <a:lnTo>
                      <a:pt x="11" y="28"/>
                    </a:lnTo>
                    <a:lnTo>
                      <a:pt x="9" y="13"/>
                    </a:lnTo>
                    <a:lnTo>
                      <a:pt x="9" y="5"/>
                    </a:lnTo>
                    <a:lnTo>
                      <a:pt x="0" y="5"/>
                    </a:lnTo>
                    <a:lnTo>
                      <a:pt x="9" y="5"/>
                    </a:lnTo>
                    <a:lnTo>
                      <a:pt x="8" y="2"/>
                    </a:lnTo>
                    <a:lnTo>
                      <a:pt x="4" y="0"/>
                    </a:lnTo>
                    <a:lnTo>
                      <a:pt x="1" y="2"/>
                    </a:lnTo>
                    <a:lnTo>
                      <a:pt x="0" y="5"/>
                    </a:lnTo>
                    <a:lnTo>
                      <a:pt x="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13" name="Freeform 117"/>
              <p:cNvSpPr>
                <a:spLocks noChangeAspect="1"/>
              </p:cNvSpPr>
              <p:nvPr/>
            </p:nvSpPr>
            <p:spPr bwMode="auto">
              <a:xfrm>
                <a:off x="1247" y="551"/>
                <a:ext cx="4" cy="28"/>
              </a:xfrm>
              <a:custGeom>
                <a:avLst/>
                <a:gdLst>
                  <a:gd name="T0" fmla="*/ 5 w 9"/>
                  <a:gd name="T1" fmla="*/ 57 h 58"/>
                  <a:gd name="T2" fmla="*/ 9 w 9"/>
                  <a:gd name="T3" fmla="*/ 53 h 58"/>
                  <a:gd name="T4" fmla="*/ 9 w 9"/>
                  <a:gd name="T5" fmla="*/ 43 h 58"/>
                  <a:gd name="T6" fmla="*/ 9 w 9"/>
                  <a:gd name="T7" fmla="*/ 28 h 58"/>
                  <a:gd name="T8" fmla="*/ 9 w 9"/>
                  <a:gd name="T9" fmla="*/ 12 h 58"/>
                  <a:gd name="T10" fmla="*/ 9 w 9"/>
                  <a:gd name="T11" fmla="*/ 0 h 58"/>
                  <a:gd name="T12" fmla="*/ 0 w 9"/>
                  <a:gd name="T13" fmla="*/ 0 h 58"/>
                  <a:gd name="T14" fmla="*/ 0 w 9"/>
                  <a:gd name="T15" fmla="*/ 12 h 58"/>
                  <a:gd name="T16" fmla="*/ 0 w 9"/>
                  <a:gd name="T17" fmla="*/ 28 h 58"/>
                  <a:gd name="T18" fmla="*/ 0 w 9"/>
                  <a:gd name="T19" fmla="*/ 43 h 58"/>
                  <a:gd name="T20" fmla="*/ 0 w 9"/>
                  <a:gd name="T21" fmla="*/ 53 h 58"/>
                  <a:gd name="T22" fmla="*/ 3 w 9"/>
                  <a:gd name="T23" fmla="*/ 50 h 58"/>
                  <a:gd name="T24" fmla="*/ 0 w 9"/>
                  <a:gd name="T25" fmla="*/ 53 h 58"/>
                  <a:gd name="T26" fmla="*/ 1 w 9"/>
                  <a:gd name="T27" fmla="*/ 57 h 58"/>
                  <a:gd name="T28" fmla="*/ 4 w 9"/>
                  <a:gd name="T29" fmla="*/ 58 h 58"/>
                  <a:gd name="T30" fmla="*/ 8 w 9"/>
                  <a:gd name="T31" fmla="*/ 57 h 58"/>
                  <a:gd name="T32" fmla="*/ 9 w 9"/>
                  <a:gd name="T33" fmla="*/ 53 h 58"/>
                  <a:gd name="T34" fmla="*/ 5 w 9"/>
                  <a:gd name="T35"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58">
                    <a:moveTo>
                      <a:pt x="5" y="57"/>
                    </a:moveTo>
                    <a:lnTo>
                      <a:pt x="9" y="53"/>
                    </a:lnTo>
                    <a:lnTo>
                      <a:pt x="9" y="43"/>
                    </a:lnTo>
                    <a:lnTo>
                      <a:pt x="9" y="28"/>
                    </a:lnTo>
                    <a:lnTo>
                      <a:pt x="9" y="12"/>
                    </a:lnTo>
                    <a:lnTo>
                      <a:pt x="9" y="0"/>
                    </a:lnTo>
                    <a:lnTo>
                      <a:pt x="0" y="0"/>
                    </a:lnTo>
                    <a:lnTo>
                      <a:pt x="0" y="12"/>
                    </a:lnTo>
                    <a:lnTo>
                      <a:pt x="0" y="28"/>
                    </a:lnTo>
                    <a:lnTo>
                      <a:pt x="0" y="43"/>
                    </a:lnTo>
                    <a:lnTo>
                      <a:pt x="0" y="53"/>
                    </a:lnTo>
                    <a:lnTo>
                      <a:pt x="3" y="50"/>
                    </a:lnTo>
                    <a:lnTo>
                      <a:pt x="0" y="53"/>
                    </a:lnTo>
                    <a:lnTo>
                      <a:pt x="1" y="57"/>
                    </a:lnTo>
                    <a:lnTo>
                      <a:pt x="4" y="58"/>
                    </a:lnTo>
                    <a:lnTo>
                      <a:pt x="8" y="57"/>
                    </a:lnTo>
                    <a:lnTo>
                      <a:pt x="9" y="53"/>
                    </a:lnTo>
                    <a:lnTo>
                      <a:pt x="5"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14" name="Freeform 118"/>
              <p:cNvSpPr>
                <a:spLocks noChangeAspect="1"/>
              </p:cNvSpPr>
              <p:nvPr/>
            </p:nvSpPr>
            <p:spPr bwMode="auto">
              <a:xfrm>
                <a:off x="1238" y="575"/>
                <a:ext cx="12" cy="6"/>
              </a:xfrm>
              <a:custGeom>
                <a:avLst/>
                <a:gdLst>
                  <a:gd name="T0" fmla="*/ 1 w 23"/>
                  <a:gd name="T1" fmla="*/ 7 h 11"/>
                  <a:gd name="T2" fmla="*/ 5 w 23"/>
                  <a:gd name="T3" fmla="*/ 11 h 11"/>
                  <a:gd name="T4" fmla="*/ 8 w 23"/>
                  <a:gd name="T5" fmla="*/ 11 h 11"/>
                  <a:gd name="T6" fmla="*/ 12 w 23"/>
                  <a:gd name="T7" fmla="*/ 10 h 11"/>
                  <a:gd name="T8" fmla="*/ 18 w 23"/>
                  <a:gd name="T9" fmla="*/ 9 h 11"/>
                  <a:gd name="T10" fmla="*/ 23 w 23"/>
                  <a:gd name="T11" fmla="*/ 7 h 11"/>
                  <a:gd name="T12" fmla="*/ 21 w 23"/>
                  <a:gd name="T13" fmla="*/ 0 h 11"/>
                  <a:gd name="T14" fmla="*/ 15 w 23"/>
                  <a:gd name="T15" fmla="*/ 2 h 11"/>
                  <a:gd name="T16" fmla="*/ 12 w 23"/>
                  <a:gd name="T17" fmla="*/ 3 h 11"/>
                  <a:gd name="T18" fmla="*/ 8 w 23"/>
                  <a:gd name="T19" fmla="*/ 2 h 11"/>
                  <a:gd name="T20" fmla="*/ 5 w 23"/>
                  <a:gd name="T21" fmla="*/ 2 h 11"/>
                  <a:gd name="T22" fmla="*/ 8 w 23"/>
                  <a:gd name="T23" fmla="*/ 7 h 11"/>
                  <a:gd name="T24" fmla="*/ 5 w 23"/>
                  <a:gd name="T25" fmla="*/ 2 h 11"/>
                  <a:gd name="T26" fmla="*/ 1 w 23"/>
                  <a:gd name="T27" fmla="*/ 3 h 11"/>
                  <a:gd name="T28" fmla="*/ 0 w 23"/>
                  <a:gd name="T29" fmla="*/ 7 h 11"/>
                  <a:gd name="T30" fmla="*/ 1 w 23"/>
                  <a:gd name="T31" fmla="*/ 10 h 11"/>
                  <a:gd name="T32" fmla="*/ 5 w 23"/>
                  <a:gd name="T33" fmla="*/ 11 h 11"/>
                  <a:gd name="T34" fmla="*/ 1 w 23"/>
                  <a:gd name="T3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1">
                    <a:moveTo>
                      <a:pt x="1" y="7"/>
                    </a:moveTo>
                    <a:lnTo>
                      <a:pt x="5" y="11"/>
                    </a:lnTo>
                    <a:lnTo>
                      <a:pt x="8" y="11"/>
                    </a:lnTo>
                    <a:lnTo>
                      <a:pt x="12" y="10"/>
                    </a:lnTo>
                    <a:lnTo>
                      <a:pt x="18" y="9"/>
                    </a:lnTo>
                    <a:lnTo>
                      <a:pt x="23" y="7"/>
                    </a:lnTo>
                    <a:lnTo>
                      <a:pt x="21" y="0"/>
                    </a:lnTo>
                    <a:lnTo>
                      <a:pt x="15" y="2"/>
                    </a:lnTo>
                    <a:lnTo>
                      <a:pt x="12" y="3"/>
                    </a:lnTo>
                    <a:lnTo>
                      <a:pt x="8" y="2"/>
                    </a:lnTo>
                    <a:lnTo>
                      <a:pt x="5" y="2"/>
                    </a:lnTo>
                    <a:lnTo>
                      <a:pt x="8" y="7"/>
                    </a:lnTo>
                    <a:lnTo>
                      <a:pt x="5" y="2"/>
                    </a:lnTo>
                    <a:lnTo>
                      <a:pt x="1" y="3"/>
                    </a:lnTo>
                    <a:lnTo>
                      <a:pt x="0" y="7"/>
                    </a:lnTo>
                    <a:lnTo>
                      <a:pt x="1" y="10"/>
                    </a:lnTo>
                    <a:lnTo>
                      <a:pt x="5" y="11"/>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15" name="Freeform 119"/>
              <p:cNvSpPr>
                <a:spLocks noChangeAspect="1"/>
              </p:cNvSpPr>
              <p:nvPr/>
            </p:nvSpPr>
            <p:spPr bwMode="auto">
              <a:xfrm>
                <a:off x="1235" y="544"/>
                <a:ext cx="7" cy="35"/>
              </a:xfrm>
              <a:custGeom>
                <a:avLst/>
                <a:gdLst>
                  <a:gd name="T0" fmla="*/ 6 w 13"/>
                  <a:gd name="T1" fmla="*/ 4 h 71"/>
                  <a:gd name="T2" fmla="*/ 0 w 13"/>
                  <a:gd name="T3" fmla="*/ 4 h 71"/>
                  <a:gd name="T4" fmla="*/ 0 w 13"/>
                  <a:gd name="T5" fmla="*/ 18 h 71"/>
                  <a:gd name="T6" fmla="*/ 2 w 13"/>
                  <a:gd name="T7" fmla="*/ 37 h 71"/>
                  <a:gd name="T8" fmla="*/ 4 w 13"/>
                  <a:gd name="T9" fmla="*/ 57 h 71"/>
                  <a:gd name="T10" fmla="*/ 6 w 13"/>
                  <a:gd name="T11" fmla="*/ 71 h 71"/>
                  <a:gd name="T12" fmla="*/ 13 w 13"/>
                  <a:gd name="T13" fmla="*/ 71 h 71"/>
                  <a:gd name="T14" fmla="*/ 11 w 13"/>
                  <a:gd name="T15" fmla="*/ 57 h 71"/>
                  <a:gd name="T16" fmla="*/ 9 w 13"/>
                  <a:gd name="T17" fmla="*/ 37 h 71"/>
                  <a:gd name="T18" fmla="*/ 6 w 13"/>
                  <a:gd name="T19" fmla="*/ 18 h 71"/>
                  <a:gd name="T20" fmla="*/ 6 w 13"/>
                  <a:gd name="T21" fmla="*/ 4 h 71"/>
                  <a:gd name="T22" fmla="*/ 0 w 13"/>
                  <a:gd name="T23" fmla="*/ 4 h 71"/>
                  <a:gd name="T24" fmla="*/ 6 w 13"/>
                  <a:gd name="T25" fmla="*/ 4 h 71"/>
                  <a:gd name="T26" fmla="*/ 5 w 13"/>
                  <a:gd name="T27" fmla="*/ 1 h 71"/>
                  <a:gd name="T28" fmla="*/ 3 w 13"/>
                  <a:gd name="T29" fmla="*/ 0 h 71"/>
                  <a:gd name="T30" fmla="*/ 1 w 13"/>
                  <a:gd name="T31" fmla="*/ 1 h 71"/>
                  <a:gd name="T32" fmla="*/ 0 w 13"/>
                  <a:gd name="T33" fmla="*/ 4 h 71"/>
                  <a:gd name="T34" fmla="*/ 6 w 13"/>
                  <a:gd name="T35"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71">
                    <a:moveTo>
                      <a:pt x="6" y="4"/>
                    </a:moveTo>
                    <a:lnTo>
                      <a:pt x="0" y="4"/>
                    </a:lnTo>
                    <a:lnTo>
                      <a:pt x="0" y="18"/>
                    </a:lnTo>
                    <a:lnTo>
                      <a:pt x="2" y="37"/>
                    </a:lnTo>
                    <a:lnTo>
                      <a:pt x="4" y="57"/>
                    </a:lnTo>
                    <a:lnTo>
                      <a:pt x="6" y="71"/>
                    </a:lnTo>
                    <a:lnTo>
                      <a:pt x="13" y="71"/>
                    </a:lnTo>
                    <a:lnTo>
                      <a:pt x="11" y="57"/>
                    </a:lnTo>
                    <a:lnTo>
                      <a:pt x="9" y="37"/>
                    </a:lnTo>
                    <a:lnTo>
                      <a:pt x="6" y="18"/>
                    </a:lnTo>
                    <a:lnTo>
                      <a:pt x="6" y="4"/>
                    </a:lnTo>
                    <a:lnTo>
                      <a:pt x="0" y="4"/>
                    </a:lnTo>
                    <a:lnTo>
                      <a:pt x="6" y="4"/>
                    </a:lnTo>
                    <a:lnTo>
                      <a:pt x="5" y="1"/>
                    </a:lnTo>
                    <a:lnTo>
                      <a:pt x="3" y="0"/>
                    </a:lnTo>
                    <a:lnTo>
                      <a:pt x="1" y="1"/>
                    </a:lnTo>
                    <a:lnTo>
                      <a:pt x="0" y="4"/>
                    </a:lnTo>
                    <a:lnTo>
                      <a:pt x="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16" name="Freeform 120"/>
              <p:cNvSpPr>
                <a:spLocks noChangeAspect="1"/>
              </p:cNvSpPr>
              <p:nvPr/>
            </p:nvSpPr>
            <p:spPr bwMode="auto">
              <a:xfrm>
                <a:off x="1233" y="545"/>
                <a:ext cx="6" cy="36"/>
              </a:xfrm>
              <a:custGeom>
                <a:avLst/>
                <a:gdLst>
                  <a:gd name="T0" fmla="*/ 5 w 11"/>
                  <a:gd name="T1" fmla="*/ 70 h 71"/>
                  <a:gd name="T2" fmla="*/ 9 w 11"/>
                  <a:gd name="T3" fmla="*/ 67 h 71"/>
                  <a:gd name="T4" fmla="*/ 9 w 11"/>
                  <a:gd name="T5" fmla="*/ 55 h 71"/>
                  <a:gd name="T6" fmla="*/ 9 w 11"/>
                  <a:gd name="T7" fmla="*/ 34 h 71"/>
                  <a:gd name="T8" fmla="*/ 10 w 11"/>
                  <a:gd name="T9" fmla="*/ 14 h 71"/>
                  <a:gd name="T10" fmla="*/ 11 w 11"/>
                  <a:gd name="T11" fmla="*/ 0 h 71"/>
                  <a:gd name="T12" fmla="*/ 5 w 11"/>
                  <a:gd name="T13" fmla="*/ 0 h 71"/>
                  <a:gd name="T14" fmla="*/ 3 w 11"/>
                  <a:gd name="T15" fmla="*/ 14 h 71"/>
                  <a:gd name="T16" fmla="*/ 2 w 11"/>
                  <a:gd name="T17" fmla="*/ 34 h 71"/>
                  <a:gd name="T18" fmla="*/ 0 w 11"/>
                  <a:gd name="T19" fmla="*/ 55 h 71"/>
                  <a:gd name="T20" fmla="*/ 0 w 11"/>
                  <a:gd name="T21" fmla="*/ 67 h 71"/>
                  <a:gd name="T22" fmla="*/ 5 w 11"/>
                  <a:gd name="T23" fmla="*/ 63 h 71"/>
                  <a:gd name="T24" fmla="*/ 0 w 11"/>
                  <a:gd name="T25" fmla="*/ 67 h 71"/>
                  <a:gd name="T26" fmla="*/ 1 w 11"/>
                  <a:gd name="T27" fmla="*/ 70 h 71"/>
                  <a:gd name="T28" fmla="*/ 5 w 11"/>
                  <a:gd name="T29" fmla="*/ 71 h 71"/>
                  <a:gd name="T30" fmla="*/ 8 w 11"/>
                  <a:gd name="T31" fmla="*/ 70 h 71"/>
                  <a:gd name="T32" fmla="*/ 9 w 11"/>
                  <a:gd name="T33" fmla="*/ 67 h 71"/>
                  <a:gd name="T34" fmla="*/ 5 w 11"/>
                  <a:gd name="T35" fmla="*/ 7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71">
                    <a:moveTo>
                      <a:pt x="5" y="70"/>
                    </a:moveTo>
                    <a:lnTo>
                      <a:pt x="9" y="67"/>
                    </a:lnTo>
                    <a:lnTo>
                      <a:pt x="9" y="55"/>
                    </a:lnTo>
                    <a:lnTo>
                      <a:pt x="9" y="34"/>
                    </a:lnTo>
                    <a:lnTo>
                      <a:pt x="10" y="14"/>
                    </a:lnTo>
                    <a:lnTo>
                      <a:pt x="11" y="0"/>
                    </a:lnTo>
                    <a:lnTo>
                      <a:pt x="5" y="0"/>
                    </a:lnTo>
                    <a:lnTo>
                      <a:pt x="3" y="14"/>
                    </a:lnTo>
                    <a:lnTo>
                      <a:pt x="2" y="34"/>
                    </a:lnTo>
                    <a:lnTo>
                      <a:pt x="0" y="55"/>
                    </a:lnTo>
                    <a:lnTo>
                      <a:pt x="0" y="67"/>
                    </a:lnTo>
                    <a:lnTo>
                      <a:pt x="5" y="63"/>
                    </a:lnTo>
                    <a:lnTo>
                      <a:pt x="0" y="67"/>
                    </a:lnTo>
                    <a:lnTo>
                      <a:pt x="1" y="70"/>
                    </a:lnTo>
                    <a:lnTo>
                      <a:pt x="5" y="71"/>
                    </a:lnTo>
                    <a:lnTo>
                      <a:pt x="8" y="70"/>
                    </a:lnTo>
                    <a:lnTo>
                      <a:pt x="9" y="67"/>
                    </a:lnTo>
                    <a:lnTo>
                      <a:pt x="5"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17" name="Freeform 121"/>
              <p:cNvSpPr>
                <a:spLocks noChangeAspect="1"/>
              </p:cNvSpPr>
              <p:nvPr/>
            </p:nvSpPr>
            <p:spPr bwMode="auto">
              <a:xfrm>
                <a:off x="1223" y="538"/>
                <a:ext cx="12" cy="42"/>
              </a:xfrm>
              <a:custGeom>
                <a:avLst/>
                <a:gdLst>
                  <a:gd name="T0" fmla="*/ 8 w 25"/>
                  <a:gd name="T1" fmla="*/ 4 h 85"/>
                  <a:gd name="T2" fmla="*/ 5 w 25"/>
                  <a:gd name="T3" fmla="*/ 9 h 85"/>
                  <a:gd name="T4" fmla="*/ 5 w 25"/>
                  <a:gd name="T5" fmla="*/ 17 h 85"/>
                  <a:gd name="T6" fmla="*/ 7 w 25"/>
                  <a:gd name="T7" fmla="*/ 44 h 85"/>
                  <a:gd name="T8" fmla="*/ 12 w 25"/>
                  <a:gd name="T9" fmla="*/ 71 h 85"/>
                  <a:gd name="T10" fmla="*/ 25 w 25"/>
                  <a:gd name="T11" fmla="*/ 85 h 85"/>
                  <a:gd name="T12" fmla="*/ 25 w 25"/>
                  <a:gd name="T13" fmla="*/ 78 h 85"/>
                  <a:gd name="T14" fmla="*/ 19 w 25"/>
                  <a:gd name="T15" fmla="*/ 69 h 85"/>
                  <a:gd name="T16" fmla="*/ 14 w 25"/>
                  <a:gd name="T17" fmla="*/ 44 h 85"/>
                  <a:gd name="T18" fmla="*/ 12 w 25"/>
                  <a:gd name="T19" fmla="*/ 17 h 85"/>
                  <a:gd name="T20" fmla="*/ 5 w 25"/>
                  <a:gd name="T21" fmla="*/ 0 h 85"/>
                  <a:gd name="T22" fmla="*/ 1 w 25"/>
                  <a:gd name="T23" fmla="*/ 4 h 85"/>
                  <a:gd name="T24" fmla="*/ 5 w 25"/>
                  <a:gd name="T25" fmla="*/ 0 h 85"/>
                  <a:gd name="T26" fmla="*/ 1 w 25"/>
                  <a:gd name="T27" fmla="*/ 1 h 85"/>
                  <a:gd name="T28" fmla="*/ 0 w 25"/>
                  <a:gd name="T29" fmla="*/ 4 h 85"/>
                  <a:gd name="T30" fmla="*/ 1 w 25"/>
                  <a:gd name="T31" fmla="*/ 8 h 85"/>
                  <a:gd name="T32" fmla="*/ 5 w 25"/>
                  <a:gd name="T33" fmla="*/ 9 h 85"/>
                  <a:gd name="T34" fmla="*/ 8 w 25"/>
                  <a:gd name="T35"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85">
                    <a:moveTo>
                      <a:pt x="8" y="4"/>
                    </a:moveTo>
                    <a:lnTo>
                      <a:pt x="5" y="9"/>
                    </a:lnTo>
                    <a:lnTo>
                      <a:pt x="5" y="17"/>
                    </a:lnTo>
                    <a:lnTo>
                      <a:pt x="7" y="44"/>
                    </a:lnTo>
                    <a:lnTo>
                      <a:pt x="12" y="71"/>
                    </a:lnTo>
                    <a:lnTo>
                      <a:pt x="25" y="85"/>
                    </a:lnTo>
                    <a:lnTo>
                      <a:pt x="25" y="78"/>
                    </a:lnTo>
                    <a:lnTo>
                      <a:pt x="19" y="69"/>
                    </a:lnTo>
                    <a:lnTo>
                      <a:pt x="14" y="44"/>
                    </a:lnTo>
                    <a:lnTo>
                      <a:pt x="12" y="17"/>
                    </a:lnTo>
                    <a:lnTo>
                      <a:pt x="5" y="0"/>
                    </a:lnTo>
                    <a:lnTo>
                      <a:pt x="1" y="4"/>
                    </a:lnTo>
                    <a:lnTo>
                      <a:pt x="5" y="0"/>
                    </a:lnTo>
                    <a:lnTo>
                      <a:pt x="1" y="1"/>
                    </a:lnTo>
                    <a:lnTo>
                      <a:pt x="0" y="4"/>
                    </a:lnTo>
                    <a:lnTo>
                      <a:pt x="1" y="8"/>
                    </a:lnTo>
                    <a:lnTo>
                      <a:pt x="5" y="9"/>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18" name="Freeform 122"/>
              <p:cNvSpPr>
                <a:spLocks noChangeAspect="1"/>
              </p:cNvSpPr>
              <p:nvPr/>
            </p:nvSpPr>
            <p:spPr bwMode="auto">
              <a:xfrm>
                <a:off x="1223" y="540"/>
                <a:ext cx="5" cy="37"/>
              </a:xfrm>
              <a:custGeom>
                <a:avLst/>
                <a:gdLst>
                  <a:gd name="T0" fmla="*/ 6 w 10"/>
                  <a:gd name="T1" fmla="*/ 74 h 74"/>
                  <a:gd name="T2" fmla="*/ 10 w 10"/>
                  <a:gd name="T3" fmla="*/ 71 h 74"/>
                  <a:gd name="T4" fmla="*/ 10 w 10"/>
                  <a:gd name="T5" fmla="*/ 59 h 74"/>
                  <a:gd name="T6" fmla="*/ 10 w 10"/>
                  <a:gd name="T7" fmla="*/ 38 h 74"/>
                  <a:gd name="T8" fmla="*/ 10 w 10"/>
                  <a:gd name="T9" fmla="*/ 16 h 74"/>
                  <a:gd name="T10" fmla="*/ 8 w 10"/>
                  <a:gd name="T11" fmla="*/ 0 h 74"/>
                  <a:gd name="T12" fmla="*/ 1 w 10"/>
                  <a:gd name="T13" fmla="*/ 0 h 74"/>
                  <a:gd name="T14" fmla="*/ 0 w 10"/>
                  <a:gd name="T15" fmla="*/ 16 h 74"/>
                  <a:gd name="T16" fmla="*/ 0 w 10"/>
                  <a:gd name="T17" fmla="*/ 38 h 74"/>
                  <a:gd name="T18" fmla="*/ 0 w 10"/>
                  <a:gd name="T19" fmla="*/ 59 h 74"/>
                  <a:gd name="T20" fmla="*/ 0 w 10"/>
                  <a:gd name="T21" fmla="*/ 71 h 74"/>
                  <a:gd name="T22" fmla="*/ 4 w 10"/>
                  <a:gd name="T23" fmla="*/ 67 h 74"/>
                  <a:gd name="T24" fmla="*/ 6 w 10"/>
                  <a:gd name="T25"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4">
                    <a:moveTo>
                      <a:pt x="6" y="74"/>
                    </a:moveTo>
                    <a:lnTo>
                      <a:pt x="10" y="71"/>
                    </a:lnTo>
                    <a:lnTo>
                      <a:pt x="10" y="59"/>
                    </a:lnTo>
                    <a:lnTo>
                      <a:pt x="10" y="38"/>
                    </a:lnTo>
                    <a:lnTo>
                      <a:pt x="10" y="16"/>
                    </a:lnTo>
                    <a:lnTo>
                      <a:pt x="8" y="0"/>
                    </a:lnTo>
                    <a:lnTo>
                      <a:pt x="1" y="0"/>
                    </a:lnTo>
                    <a:lnTo>
                      <a:pt x="0" y="16"/>
                    </a:lnTo>
                    <a:lnTo>
                      <a:pt x="0" y="38"/>
                    </a:lnTo>
                    <a:lnTo>
                      <a:pt x="0" y="59"/>
                    </a:lnTo>
                    <a:lnTo>
                      <a:pt x="0" y="71"/>
                    </a:lnTo>
                    <a:lnTo>
                      <a:pt x="4" y="67"/>
                    </a:lnTo>
                    <a:lnTo>
                      <a:pt x="6"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19" name="Freeform 123"/>
              <p:cNvSpPr>
                <a:spLocks noChangeAspect="1"/>
              </p:cNvSpPr>
              <p:nvPr/>
            </p:nvSpPr>
            <p:spPr bwMode="auto">
              <a:xfrm>
                <a:off x="1214" y="574"/>
                <a:ext cx="12" cy="5"/>
              </a:xfrm>
              <a:custGeom>
                <a:avLst/>
                <a:gdLst>
                  <a:gd name="T0" fmla="*/ 8 w 24"/>
                  <a:gd name="T1" fmla="*/ 9 h 12"/>
                  <a:gd name="T2" fmla="*/ 5 w 24"/>
                  <a:gd name="T3" fmla="*/ 12 h 12"/>
                  <a:gd name="T4" fmla="*/ 10 w 24"/>
                  <a:gd name="T5" fmla="*/ 11 h 12"/>
                  <a:gd name="T6" fmla="*/ 17 w 24"/>
                  <a:gd name="T7" fmla="*/ 8 h 12"/>
                  <a:gd name="T8" fmla="*/ 21 w 24"/>
                  <a:gd name="T9" fmla="*/ 7 h 12"/>
                  <a:gd name="T10" fmla="*/ 24 w 24"/>
                  <a:gd name="T11" fmla="*/ 7 h 12"/>
                  <a:gd name="T12" fmla="*/ 22 w 24"/>
                  <a:gd name="T13" fmla="*/ 0 h 12"/>
                  <a:gd name="T14" fmla="*/ 21 w 24"/>
                  <a:gd name="T15" fmla="*/ 0 h 12"/>
                  <a:gd name="T16" fmla="*/ 15 w 24"/>
                  <a:gd name="T17" fmla="*/ 1 h 12"/>
                  <a:gd name="T18" fmla="*/ 10 w 24"/>
                  <a:gd name="T19" fmla="*/ 4 h 12"/>
                  <a:gd name="T20" fmla="*/ 5 w 24"/>
                  <a:gd name="T21" fmla="*/ 2 h 12"/>
                  <a:gd name="T22" fmla="*/ 1 w 24"/>
                  <a:gd name="T23" fmla="*/ 5 h 12"/>
                  <a:gd name="T24" fmla="*/ 5 w 24"/>
                  <a:gd name="T25" fmla="*/ 2 h 12"/>
                  <a:gd name="T26" fmla="*/ 1 w 24"/>
                  <a:gd name="T27" fmla="*/ 4 h 12"/>
                  <a:gd name="T28" fmla="*/ 0 w 24"/>
                  <a:gd name="T29" fmla="*/ 7 h 12"/>
                  <a:gd name="T30" fmla="*/ 1 w 24"/>
                  <a:gd name="T31" fmla="*/ 11 h 12"/>
                  <a:gd name="T32" fmla="*/ 5 w 24"/>
                  <a:gd name="T33" fmla="*/ 12 h 12"/>
                  <a:gd name="T34" fmla="*/ 8 w 24"/>
                  <a:gd name="T35"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12">
                    <a:moveTo>
                      <a:pt x="8" y="9"/>
                    </a:moveTo>
                    <a:lnTo>
                      <a:pt x="5" y="12"/>
                    </a:lnTo>
                    <a:lnTo>
                      <a:pt x="10" y="11"/>
                    </a:lnTo>
                    <a:lnTo>
                      <a:pt x="17" y="8"/>
                    </a:lnTo>
                    <a:lnTo>
                      <a:pt x="21" y="7"/>
                    </a:lnTo>
                    <a:lnTo>
                      <a:pt x="24" y="7"/>
                    </a:lnTo>
                    <a:lnTo>
                      <a:pt x="22" y="0"/>
                    </a:lnTo>
                    <a:lnTo>
                      <a:pt x="21" y="0"/>
                    </a:lnTo>
                    <a:lnTo>
                      <a:pt x="15" y="1"/>
                    </a:lnTo>
                    <a:lnTo>
                      <a:pt x="10" y="4"/>
                    </a:lnTo>
                    <a:lnTo>
                      <a:pt x="5" y="2"/>
                    </a:lnTo>
                    <a:lnTo>
                      <a:pt x="1" y="5"/>
                    </a:lnTo>
                    <a:lnTo>
                      <a:pt x="5" y="2"/>
                    </a:lnTo>
                    <a:lnTo>
                      <a:pt x="1" y="4"/>
                    </a:lnTo>
                    <a:lnTo>
                      <a:pt x="0" y="7"/>
                    </a:lnTo>
                    <a:lnTo>
                      <a:pt x="1" y="11"/>
                    </a:lnTo>
                    <a:lnTo>
                      <a:pt x="5" y="12"/>
                    </a:lnTo>
                    <a:lnTo>
                      <a:pt x="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20" name="Freeform 124"/>
              <p:cNvSpPr>
                <a:spLocks noChangeAspect="1"/>
              </p:cNvSpPr>
              <p:nvPr/>
            </p:nvSpPr>
            <p:spPr bwMode="auto">
              <a:xfrm>
                <a:off x="1075" y="742"/>
                <a:ext cx="76" cy="49"/>
              </a:xfrm>
              <a:custGeom>
                <a:avLst/>
                <a:gdLst>
                  <a:gd name="T0" fmla="*/ 111 w 152"/>
                  <a:gd name="T1" fmla="*/ 5 h 97"/>
                  <a:gd name="T2" fmla="*/ 98 w 152"/>
                  <a:gd name="T3" fmla="*/ 3 h 97"/>
                  <a:gd name="T4" fmla="*/ 82 w 152"/>
                  <a:gd name="T5" fmla="*/ 2 h 97"/>
                  <a:gd name="T6" fmla="*/ 64 w 152"/>
                  <a:gd name="T7" fmla="*/ 1 h 97"/>
                  <a:gd name="T8" fmla="*/ 45 w 152"/>
                  <a:gd name="T9" fmla="*/ 0 h 97"/>
                  <a:gd name="T10" fmla="*/ 28 w 152"/>
                  <a:gd name="T11" fmla="*/ 0 h 97"/>
                  <a:gd name="T12" fmla="*/ 14 w 152"/>
                  <a:gd name="T13" fmla="*/ 0 h 97"/>
                  <a:gd name="T14" fmla="*/ 4 w 152"/>
                  <a:gd name="T15" fmla="*/ 0 h 97"/>
                  <a:gd name="T16" fmla="*/ 0 w 152"/>
                  <a:gd name="T17" fmla="*/ 0 h 97"/>
                  <a:gd name="T18" fmla="*/ 12 w 152"/>
                  <a:gd name="T19" fmla="*/ 8 h 97"/>
                  <a:gd name="T20" fmla="*/ 29 w 152"/>
                  <a:gd name="T21" fmla="*/ 20 h 97"/>
                  <a:gd name="T22" fmla="*/ 51 w 152"/>
                  <a:gd name="T23" fmla="*/ 34 h 97"/>
                  <a:gd name="T24" fmla="*/ 75 w 152"/>
                  <a:gd name="T25" fmla="*/ 50 h 97"/>
                  <a:gd name="T26" fmla="*/ 99 w 152"/>
                  <a:gd name="T27" fmla="*/ 65 h 97"/>
                  <a:gd name="T28" fmla="*/ 122 w 152"/>
                  <a:gd name="T29" fmla="*/ 79 h 97"/>
                  <a:gd name="T30" fmla="*/ 141 w 152"/>
                  <a:gd name="T31" fmla="*/ 91 h 97"/>
                  <a:gd name="T32" fmla="*/ 152 w 152"/>
                  <a:gd name="T33" fmla="*/ 97 h 97"/>
                  <a:gd name="T34" fmla="*/ 148 w 152"/>
                  <a:gd name="T35" fmla="*/ 87 h 97"/>
                  <a:gd name="T36" fmla="*/ 141 w 152"/>
                  <a:gd name="T37" fmla="*/ 78 h 97"/>
                  <a:gd name="T38" fmla="*/ 131 w 152"/>
                  <a:gd name="T39" fmla="*/ 71 h 97"/>
                  <a:gd name="T40" fmla="*/ 119 w 152"/>
                  <a:gd name="T41" fmla="*/ 69 h 97"/>
                  <a:gd name="T42" fmla="*/ 114 w 152"/>
                  <a:gd name="T43" fmla="*/ 64 h 97"/>
                  <a:gd name="T44" fmla="*/ 110 w 152"/>
                  <a:gd name="T45" fmla="*/ 57 h 97"/>
                  <a:gd name="T46" fmla="*/ 103 w 152"/>
                  <a:gd name="T47" fmla="*/ 50 h 97"/>
                  <a:gd name="T48" fmla="*/ 97 w 152"/>
                  <a:gd name="T49" fmla="*/ 43 h 97"/>
                  <a:gd name="T50" fmla="*/ 93 w 152"/>
                  <a:gd name="T51" fmla="*/ 36 h 97"/>
                  <a:gd name="T52" fmla="*/ 88 w 152"/>
                  <a:gd name="T53" fmla="*/ 30 h 97"/>
                  <a:gd name="T54" fmla="*/ 84 w 152"/>
                  <a:gd name="T55" fmla="*/ 25 h 97"/>
                  <a:gd name="T56" fmla="*/ 84 w 152"/>
                  <a:gd name="T57" fmla="*/ 21 h 97"/>
                  <a:gd name="T58" fmla="*/ 88 w 152"/>
                  <a:gd name="T59" fmla="*/ 17 h 97"/>
                  <a:gd name="T60" fmla="*/ 93 w 152"/>
                  <a:gd name="T61" fmla="*/ 11 h 97"/>
                  <a:gd name="T62" fmla="*/ 101 w 152"/>
                  <a:gd name="T63" fmla="*/ 7 h 97"/>
                  <a:gd name="T64" fmla="*/ 111 w 152"/>
                  <a:gd name="T65" fmla="*/ 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97">
                    <a:moveTo>
                      <a:pt x="111" y="5"/>
                    </a:moveTo>
                    <a:lnTo>
                      <a:pt x="98" y="3"/>
                    </a:lnTo>
                    <a:lnTo>
                      <a:pt x="82" y="2"/>
                    </a:lnTo>
                    <a:lnTo>
                      <a:pt x="64" y="1"/>
                    </a:lnTo>
                    <a:lnTo>
                      <a:pt x="45" y="0"/>
                    </a:lnTo>
                    <a:lnTo>
                      <a:pt x="28" y="0"/>
                    </a:lnTo>
                    <a:lnTo>
                      <a:pt x="14" y="0"/>
                    </a:lnTo>
                    <a:lnTo>
                      <a:pt x="4" y="0"/>
                    </a:lnTo>
                    <a:lnTo>
                      <a:pt x="0" y="0"/>
                    </a:lnTo>
                    <a:lnTo>
                      <a:pt x="12" y="8"/>
                    </a:lnTo>
                    <a:lnTo>
                      <a:pt x="29" y="20"/>
                    </a:lnTo>
                    <a:lnTo>
                      <a:pt x="51" y="34"/>
                    </a:lnTo>
                    <a:lnTo>
                      <a:pt x="75" y="50"/>
                    </a:lnTo>
                    <a:lnTo>
                      <a:pt x="99" y="65"/>
                    </a:lnTo>
                    <a:lnTo>
                      <a:pt x="122" y="79"/>
                    </a:lnTo>
                    <a:lnTo>
                      <a:pt x="141" y="91"/>
                    </a:lnTo>
                    <a:lnTo>
                      <a:pt x="152" y="97"/>
                    </a:lnTo>
                    <a:lnTo>
                      <a:pt x="148" y="87"/>
                    </a:lnTo>
                    <a:lnTo>
                      <a:pt x="141" y="78"/>
                    </a:lnTo>
                    <a:lnTo>
                      <a:pt x="131" y="71"/>
                    </a:lnTo>
                    <a:lnTo>
                      <a:pt x="119" y="69"/>
                    </a:lnTo>
                    <a:lnTo>
                      <a:pt x="114" y="64"/>
                    </a:lnTo>
                    <a:lnTo>
                      <a:pt x="110" y="57"/>
                    </a:lnTo>
                    <a:lnTo>
                      <a:pt x="103" y="50"/>
                    </a:lnTo>
                    <a:lnTo>
                      <a:pt x="97" y="43"/>
                    </a:lnTo>
                    <a:lnTo>
                      <a:pt x="93" y="36"/>
                    </a:lnTo>
                    <a:lnTo>
                      <a:pt x="88" y="30"/>
                    </a:lnTo>
                    <a:lnTo>
                      <a:pt x="84" y="25"/>
                    </a:lnTo>
                    <a:lnTo>
                      <a:pt x="84" y="21"/>
                    </a:lnTo>
                    <a:lnTo>
                      <a:pt x="88" y="17"/>
                    </a:lnTo>
                    <a:lnTo>
                      <a:pt x="93" y="11"/>
                    </a:lnTo>
                    <a:lnTo>
                      <a:pt x="101" y="7"/>
                    </a:lnTo>
                    <a:lnTo>
                      <a:pt x="111" y="5"/>
                    </a:lnTo>
                    <a:close/>
                  </a:path>
                </a:pathLst>
              </a:custGeom>
              <a:solidFill>
                <a:srgbClr val="C97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21" name="Freeform 125"/>
              <p:cNvSpPr>
                <a:spLocks noChangeAspect="1"/>
              </p:cNvSpPr>
              <p:nvPr/>
            </p:nvSpPr>
            <p:spPr bwMode="auto">
              <a:xfrm>
                <a:off x="1073" y="740"/>
                <a:ext cx="57" cy="7"/>
              </a:xfrm>
              <a:custGeom>
                <a:avLst/>
                <a:gdLst>
                  <a:gd name="T0" fmla="*/ 7 w 115"/>
                  <a:gd name="T1" fmla="*/ 2 h 14"/>
                  <a:gd name="T2" fmla="*/ 4 w 115"/>
                  <a:gd name="T3" fmla="*/ 9 h 14"/>
                  <a:gd name="T4" fmla="*/ 8 w 115"/>
                  <a:gd name="T5" fmla="*/ 9 h 14"/>
                  <a:gd name="T6" fmla="*/ 18 w 115"/>
                  <a:gd name="T7" fmla="*/ 9 h 14"/>
                  <a:gd name="T8" fmla="*/ 32 w 115"/>
                  <a:gd name="T9" fmla="*/ 9 h 14"/>
                  <a:gd name="T10" fmla="*/ 49 w 115"/>
                  <a:gd name="T11" fmla="*/ 9 h 14"/>
                  <a:gd name="T12" fmla="*/ 68 w 115"/>
                  <a:gd name="T13" fmla="*/ 9 h 14"/>
                  <a:gd name="T14" fmla="*/ 86 w 115"/>
                  <a:gd name="T15" fmla="*/ 10 h 14"/>
                  <a:gd name="T16" fmla="*/ 102 w 115"/>
                  <a:gd name="T17" fmla="*/ 12 h 14"/>
                  <a:gd name="T18" fmla="*/ 115 w 115"/>
                  <a:gd name="T19" fmla="*/ 14 h 14"/>
                  <a:gd name="T20" fmla="*/ 115 w 115"/>
                  <a:gd name="T21" fmla="*/ 7 h 14"/>
                  <a:gd name="T22" fmla="*/ 102 w 115"/>
                  <a:gd name="T23" fmla="*/ 5 h 14"/>
                  <a:gd name="T24" fmla="*/ 86 w 115"/>
                  <a:gd name="T25" fmla="*/ 3 h 14"/>
                  <a:gd name="T26" fmla="*/ 68 w 115"/>
                  <a:gd name="T27" fmla="*/ 2 h 14"/>
                  <a:gd name="T28" fmla="*/ 49 w 115"/>
                  <a:gd name="T29" fmla="*/ 0 h 14"/>
                  <a:gd name="T30" fmla="*/ 32 w 115"/>
                  <a:gd name="T31" fmla="*/ 0 h 14"/>
                  <a:gd name="T32" fmla="*/ 18 w 115"/>
                  <a:gd name="T33" fmla="*/ 0 h 14"/>
                  <a:gd name="T34" fmla="*/ 8 w 115"/>
                  <a:gd name="T35" fmla="*/ 0 h 14"/>
                  <a:gd name="T36" fmla="*/ 4 w 115"/>
                  <a:gd name="T37" fmla="*/ 0 h 14"/>
                  <a:gd name="T38" fmla="*/ 2 w 115"/>
                  <a:gd name="T39" fmla="*/ 7 h 14"/>
                  <a:gd name="T40" fmla="*/ 4 w 115"/>
                  <a:gd name="T41" fmla="*/ 0 h 14"/>
                  <a:gd name="T42" fmla="*/ 1 w 115"/>
                  <a:gd name="T43" fmla="*/ 1 h 14"/>
                  <a:gd name="T44" fmla="*/ 0 w 115"/>
                  <a:gd name="T45" fmla="*/ 5 h 14"/>
                  <a:gd name="T46" fmla="*/ 1 w 115"/>
                  <a:gd name="T47" fmla="*/ 8 h 14"/>
                  <a:gd name="T48" fmla="*/ 4 w 115"/>
                  <a:gd name="T49" fmla="*/ 9 h 14"/>
                  <a:gd name="T50" fmla="*/ 7 w 115"/>
                  <a:gd name="T51"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 h="14">
                    <a:moveTo>
                      <a:pt x="7" y="2"/>
                    </a:moveTo>
                    <a:lnTo>
                      <a:pt x="4" y="9"/>
                    </a:lnTo>
                    <a:lnTo>
                      <a:pt x="8" y="9"/>
                    </a:lnTo>
                    <a:lnTo>
                      <a:pt x="18" y="9"/>
                    </a:lnTo>
                    <a:lnTo>
                      <a:pt x="32" y="9"/>
                    </a:lnTo>
                    <a:lnTo>
                      <a:pt x="49" y="9"/>
                    </a:lnTo>
                    <a:lnTo>
                      <a:pt x="68" y="9"/>
                    </a:lnTo>
                    <a:lnTo>
                      <a:pt x="86" y="10"/>
                    </a:lnTo>
                    <a:lnTo>
                      <a:pt x="102" y="12"/>
                    </a:lnTo>
                    <a:lnTo>
                      <a:pt x="115" y="14"/>
                    </a:lnTo>
                    <a:lnTo>
                      <a:pt x="115" y="7"/>
                    </a:lnTo>
                    <a:lnTo>
                      <a:pt x="102" y="5"/>
                    </a:lnTo>
                    <a:lnTo>
                      <a:pt x="86" y="3"/>
                    </a:lnTo>
                    <a:lnTo>
                      <a:pt x="68" y="2"/>
                    </a:lnTo>
                    <a:lnTo>
                      <a:pt x="49" y="0"/>
                    </a:lnTo>
                    <a:lnTo>
                      <a:pt x="32" y="0"/>
                    </a:lnTo>
                    <a:lnTo>
                      <a:pt x="18" y="0"/>
                    </a:lnTo>
                    <a:lnTo>
                      <a:pt x="8" y="0"/>
                    </a:lnTo>
                    <a:lnTo>
                      <a:pt x="4" y="0"/>
                    </a:lnTo>
                    <a:lnTo>
                      <a:pt x="2" y="7"/>
                    </a:lnTo>
                    <a:lnTo>
                      <a:pt x="4" y="0"/>
                    </a:lnTo>
                    <a:lnTo>
                      <a:pt x="1" y="1"/>
                    </a:lnTo>
                    <a:lnTo>
                      <a:pt x="0" y="5"/>
                    </a:lnTo>
                    <a:lnTo>
                      <a:pt x="1" y="8"/>
                    </a:lnTo>
                    <a:lnTo>
                      <a:pt x="4" y="9"/>
                    </a:ln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22" name="Freeform 126"/>
              <p:cNvSpPr>
                <a:spLocks noChangeAspect="1"/>
              </p:cNvSpPr>
              <p:nvPr/>
            </p:nvSpPr>
            <p:spPr bwMode="auto">
              <a:xfrm>
                <a:off x="1074" y="741"/>
                <a:ext cx="80" cy="52"/>
              </a:xfrm>
              <a:custGeom>
                <a:avLst/>
                <a:gdLst>
                  <a:gd name="T0" fmla="*/ 151 w 159"/>
                  <a:gd name="T1" fmla="*/ 102 h 104"/>
                  <a:gd name="T2" fmla="*/ 157 w 159"/>
                  <a:gd name="T3" fmla="*/ 97 h 104"/>
                  <a:gd name="T4" fmla="*/ 145 w 159"/>
                  <a:gd name="T5" fmla="*/ 90 h 104"/>
                  <a:gd name="T6" fmla="*/ 127 w 159"/>
                  <a:gd name="T7" fmla="*/ 79 h 104"/>
                  <a:gd name="T8" fmla="*/ 104 w 159"/>
                  <a:gd name="T9" fmla="*/ 65 h 104"/>
                  <a:gd name="T10" fmla="*/ 80 w 159"/>
                  <a:gd name="T11" fmla="*/ 50 h 104"/>
                  <a:gd name="T12" fmla="*/ 55 w 159"/>
                  <a:gd name="T13" fmla="*/ 34 h 104"/>
                  <a:gd name="T14" fmla="*/ 34 w 159"/>
                  <a:gd name="T15" fmla="*/ 20 h 104"/>
                  <a:gd name="T16" fmla="*/ 16 w 159"/>
                  <a:gd name="T17" fmla="*/ 7 h 104"/>
                  <a:gd name="T18" fmla="*/ 5 w 159"/>
                  <a:gd name="T19" fmla="*/ 0 h 104"/>
                  <a:gd name="T20" fmla="*/ 0 w 159"/>
                  <a:gd name="T21" fmla="*/ 5 h 104"/>
                  <a:gd name="T22" fmla="*/ 12 w 159"/>
                  <a:gd name="T23" fmla="*/ 14 h 104"/>
                  <a:gd name="T24" fmla="*/ 29 w 159"/>
                  <a:gd name="T25" fmla="*/ 27 h 104"/>
                  <a:gd name="T26" fmla="*/ 51 w 159"/>
                  <a:gd name="T27" fmla="*/ 41 h 104"/>
                  <a:gd name="T28" fmla="*/ 75 w 159"/>
                  <a:gd name="T29" fmla="*/ 57 h 104"/>
                  <a:gd name="T30" fmla="*/ 99 w 159"/>
                  <a:gd name="T31" fmla="*/ 72 h 104"/>
                  <a:gd name="T32" fmla="*/ 122 w 159"/>
                  <a:gd name="T33" fmla="*/ 86 h 104"/>
                  <a:gd name="T34" fmla="*/ 141 w 159"/>
                  <a:gd name="T35" fmla="*/ 97 h 104"/>
                  <a:gd name="T36" fmla="*/ 152 w 159"/>
                  <a:gd name="T37" fmla="*/ 104 h 104"/>
                  <a:gd name="T38" fmla="*/ 158 w 159"/>
                  <a:gd name="T39" fmla="*/ 99 h 104"/>
                  <a:gd name="T40" fmla="*/ 152 w 159"/>
                  <a:gd name="T41" fmla="*/ 104 h 104"/>
                  <a:gd name="T42" fmla="*/ 156 w 159"/>
                  <a:gd name="T43" fmla="*/ 104 h 104"/>
                  <a:gd name="T44" fmla="*/ 158 w 159"/>
                  <a:gd name="T45" fmla="*/ 102 h 104"/>
                  <a:gd name="T46" fmla="*/ 159 w 159"/>
                  <a:gd name="T47" fmla="*/ 99 h 104"/>
                  <a:gd name="T48" fmla="*/ 157 w 159"/>
                  <a:gd name="T49" fmla="*/ 97 h 104"/>
                  <a:gd name="T50" fmla="*/ 151 w 159"/>
                  <a:gd name="T51" fmla="*/ 10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9" h="104">
                    <a:moveTo>
                      <a:pt x="151" y="102"/>
                    </a:moveTo>
                    <a:lnTo>
                      <a:pt x="157" y="97"/>
                    </a:lnTo>
                    <a:lnTo>
                      <a:pt x="145" y="90"/>
                    </a:lnTo>
                    <a:lnTo>
                      <a:pt x="127" y="79"/>
                    </a:lnTo>
                    <a:lnTo>
                      <a:pt x="104" y="65"/>
                    </a:lnTo>
                    <a:lnTo>
                      <a:pt x="80" y="50"/>
                    </a:lnTo>
                    <a:lnTo>
                      <a:pt x="55" y="34"/>
                    </a:lnTo>
                    <a:lnTo>
                      <a:pt x="34" y="20"/>
                    </a:lnTo>
                    <a:lnTo>
                      <a:pt x="16" y="7"/>
                    </a:lnTo>
                    <a:lnTo>
                      <a:pt x="5" y="0"/>
                    </a:lnTo>
                    <a:lnTo>
                      <a:pt x="0" y="5"/>
                    </a:lnTo>
                    <a:lnTo>
                      <a:pt x="12" y="14"/>
                    </a:lnTo>
                    <a:lnTo>
                      <a:pt x="29" y="27"/>
                    </a:lnTo>
                    <a:lnTo>
                      <a:pt x="51" y="41"/>
                    </a:lnTo>
                    <a:lnTo>
                      <a:pt x="75" y="57"/>
                    </a:lnTo>
                    <a:lnTo>
                      <a:pt x="99" y="72"/>
                    </a:lnTo>
                    <a:lnTo>
                      <a:pt x="122" y="86"/>
                    </a:lnTo>
                    <a:lnTo>
                      <a:pt x="141" y="97"/>
                    </a:lnTo>
                    <a:lnTo>
                      <a:pt x="152" y="104"/>
                    </a:lnTo>
                    <a:lnTo>
                      <a:pt x="158" y="99"/>
                    </a:lnTo>
                    <a:lnTo>
                      <a:pt x="152" y="104"/>
                    </a:lnTo>
                    <a:lnTo>
                      <a:pt x="156" y="104"/>
                    </a:lnTo>
                    <a:lnTo>
                      <a:pt x="158" y="102"/>
                    </a:lnTo>
                    <a:lnTo>
                      <a:pt x="159" y="99"/>
                    </a:lnTo>
                    <a:lnTo>
                      <a:pt x="157" y="97"/>
                    </a:lnTo>
                    <a:lnTo>
                      <a:pt x="151"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23" name="Freeform 127"/>
              <p:cNvSpPr>
                <a:spLocks noChangeAspect="1"/>
              </p:cNvSpPr>
              <p:nvPr/>
            </p:nvSpPr>
            <p:spPr bwMode="auto">
              <a:xfrm>
                <a:off x="1133" y="775"/>
                <a:ext cx="20" cy="17"/>
              </a:xfrm>
              <a:custGeom>
                <a:avLst/>
                <a:gdLst>
                  <a:gd name="T0" fmla="*/ 1 w 40"/>
                  <a:gd name="T1" fmla="*/ 6 h 34"/>
                  <a:gd name="T2" fmla="*/ 3 w 40"/>
                  <a:gd name="T3" fmla="*/ 7 h 34"/>
                  <a:gd name="T4" fmla="*/ 13 w 40"/>
                  <a:gd name="T5" fmla="*/ 9 h 34"/>
                  <a:gd name="T6" fmla="*/ 23 w 40"/>
                  <a:gd name="T7" fmla="*/ 15 h 34"/>
                  <a:gd name="T8" fmla="*/ 28 w 40"/>
                  <a:gd name="T9" fmla="*/ 24 h 34"/>
                  <a:gd name="T10" fmla="*/ 33 w 40"/>
                  <a:gd name="T11" fmla="*/ 34 h 34"/>
                  <a:gd name="T12" fmla="*/ 40 w 40"/>
                  <a:gd name="T13" fmla="*/ 31 h 34"/>
                  <a:gd name="T14" fmla="*/ 35 w 40"/>
                  <a:gd name="T15" fmla="*/ 20 h 34"/>
                  <a:gd name="T16" fmla="*/ 27 w 40"/>
                  <a:gd name="T17" fmla="*/ 11 h 34"/>
                  <a:gd name="T18" fmla="*/ 16 w 40"/>
                  <a:gd name="T19" fmla="*/ 3 h 34"/>
                  <a:gd name="T20" fmla="*/ 3 w 40"/>
                  <a:gd name="T21" fmla="*/ 0 h 34"/>
                  <a:gd name="T22" fmla="*/ 5 w 40"/>
                  <a:gd name="T23" fmla="*/ 1 h 34"/>
                  <a:gd name="T24" fmla="*/ 3 w 40"/>
                  <a:gd name="T25" fmla="*/ 0 h 34"/>
                  <a:gd name="T26" fmla="*/ 1 w 40"/>
                  <a:gd name="T27" fmla="*/ 1 h 34"/>
                  <a:gd name="T28" fmla="*/ 0 w 40"/>
                  <a:gd name="T29" fmla="*/ 4 h 34"/>
                  <a:gd name="T30" fmla="*/ 1 w 40"/>
                  <a:gd name="T31" fmla="*/ 6 h 34"/>
                  <a:gd name="T32" fmla="*/ 3 w 40"/>
                  <a:gd name="T33" fmla="*/ 7 h 34"/>
                  <a:gd name="T34" fmla="*/ 1 w 40"/>
                  <a:gd name="T35"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4">
                    <a:moveTo>
                      <a:pt x="1" y="6"/>
                    </a:moveTo>
                    <a:lnTo>
                      <a:pt x="3" y="7"/>
                    </a:lnTo>
                    <a:lnTo>
                      <a:pt x="13" y="9"/>
                    </a:lnTo>
                    <a:lnTo>
                      <a:pt x="23" y="15"/>
                    </a:lnTo>
                    <a:lnTo>
                      <a:pt x="28" y="24"/>
                    </a:lnTo>
                    <a:lnTo>
                      <a:pt x="33" y="34"/>
                    </a:lnTo>
                    <a:lnTo>
                      <a:pt x="40" y="31"/>
                    </a:lnTo>
                    <a:lnTo>
                      <a:pt x="35" y="20"/>
                    </a:lnTo>
                    <a:lnTo>
                      <a:pt x="27" y="11"/>
                    </a:lnTo>
                    <a:lnTo>
                      <a:pt x="16" y="3"/>
                    </a:lnTo>
                    <a:lnTo>
                      <a:pt x="3" y="0"/>
                    </a:lnTo>
                    <a:lnTo>
                      <a:pt x="5" y="1"/>
                    </a:lnTo>
                    <a:lnTo>
                      <a:pt x="3" y="0"/>
                    </a:lnTo>
                    <a:lnTo>
                      <a:pt x="1" y="1"/>
                    </a:lnTo>
                    <a:lnTo>
                      <a:pt x="0" y="4"/>
                    </a:lnTo>
                    <a:lnTo>
                      <a:pt x="1" y="6"/>
                    </a:lnTo>
                    <a:lnTo>
                      <a:pt x="3" y="7"/>
                    </a:lnTo>
                    <a:lnTo>
                      <a:pt x="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24" name="Freeform 128"/>
              <p:cNvSpPr>
                <a:spLocks noChangeAspect="1"/>
              </p:cNvSpPr>
              <p:nvPr/>
            </p:nvSpPr>
            <p:spPr bwMode="auto">
              <a:xfrm>
                <a:off x="1116" y="752"/>
                <a:ext cx="20" cy="26"/>
              </a:xfrm>
              <a:custGeom>
                <a:avLst/>
                <a:gdLst>
                  <a:gd name="T0" fmla="*/ 0 w 40"/>
                  <a:gd name="T1" fmla="*/ 0 h 52"/>
                  <a:gd name="T2" fmla="*/ 0 w 40"/>
                  <a:gd name="T3" fmla="*/ 1 h 52"/>
                  <a:gd name="T4" fmla="*/ 0 w 40"/>
                  <a:gd name="T5" fmla="*/ 7 h 52"/>
                  <a:gd name="T6" fmla="*/ 3 w 40"/>
                  <a:gd name="T7" fmla="*/ 13 h 52"/>
                  <a:gd name="T8" fmla="*/ 8 w 40"/>
                  <a:gd name="T9" fmla="*/ 20 h 52"/>
                  <a:gd name="T10" fmla="*/ 13 w 40"/>
                  <a:gd name="T11" fmla="*/ 27 h 52"/>
                  <a:gd name="T12" fmla="*/ 20 w 40"/>
                  <a:gd name="T13" fmla="*/ 34 h 52"/>
                  <a:gd name="T14" fmla="*/ 25 w 40"/>
                  <a:gd name="T15" fmla="*/ 40 h 52"/>
                  <a:gd name="T16" fmla="*/ 30 w 40"/>
                  <a:gd name="T17" fmla="*/ 47 h 52"/>
                  <a:gd name="T18" fmla="*/ 36 w 40"/>
                  <a:gd name="T19" fmla="*/ 52 h 52"/>
                  <a:gd name="T20" fmla="*/ 40 w 40"/>
                  <a:gd name="T21" fmla="*/ 47 h 52"/>
                  <a:gd name="T22" fmla="*/ 37 w 40"/>
                  <a:gd name="T23" fmla="*/ 43 h 52"/>
                  <a:gd name="T24" fmla="*/ 32 w 40"/>
                  <a:gd name="T25" fmla="*/ 36 h 52"/>
                  <a:gd name="T26" fmla="*/ 24 w 40"/>
                  <a:gd name="T27" fmla="*/ 29 h 52"/>
                  <a:gd name="T28" fmla="*/ 20 w 40"/>
                  <a:gd name="T29" fmla="*/ 22 h 52"/>
                  <a:gd name="T30" fmla="*/ 15 w 40"/>
                  <a:gd name="T31" fmla="*/ 15 h 52"/>
                  <a:gd name="T32" fmla="*/ 10 w 40"/>
                  <a:gd name="T33" fmla="*/ 8 h 52"/>
                  <a:gd name="T34" fmla="*/ 7 w 40"/>
                  <a:gd name="T35" fmla="*/ 5 h 52"/>
                  <a:gd name="T36" fmla="*/ 7 w 40"/>
                  <a:gd name="T37" fmla="*/ 4 h 52"/>
                  <a:gd name="T38" fmla="*/ 7 w 40"/>
                  <a:gd name="T39" fmla="*/ 5 h 52"/>
                  <a:gd name="T40" fmla="*/ 0 w 40"/>
                  <a:gd name="T4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52">
                    <a:moveTo>
                      <a:pt x="0" y="0"/>
                    </a:moveTo>
                    <a:lnTo>
                      <a:pt x="0" y="1"/>
                    </a:lnTo>
                    <a:lnTo>
                      <a:pt x="0" y="7"/>
                    </a:lnTo>
                    <a:lnTo>
                      <a:pt x="3" y="13"/>
                    </a:lnTo>
                    <a:lnTo>
                      <a:pt x="8" y="20"/>
                    </a:lnTo>
                    <a:lnTo>
                      <a:pt x="13" y="27"/>
                    </a:lnTo>
                    <a:lnTo>
                      <a:pt x="20" y="34"/>
                    </a:lnTo>
                    <a:lnTo>
                      <a:pt x="25" y="40"/>
                    </a:lnTo>
                    <a:lnTo>
                      <a:pt x="30" y="47"/>
                    </a:lnTo>
                    <a:lnTo>
                      <a:pt x="36" y="52"/>
                    </a:lnTo>
                    <a:lnTo>
                      <a:pt x="40" y="47"/>
                    </a:lnTo>
                    <a:lnTo>
                      <a:pt x="37" y="43"/>
                    </a:lnTo>
                    <a:lnTo>
                      <a:pt x="32" y="36"/>
                    </a:lnTo>
                    <a:lnTo>
                      <a:pt x="24" y="29"/>
                    </a:lnTo>
                    <a:lnTo>
                      <a:pt x="20" y="22"/>
                    </a:lnTo>
                    <a:lnTo>
                      <a:pt x="15" y="15"/>
                    </a:lnTo>
                    <a:lnTo>
                      <a:pt x="10" y="8"/>
                    </a:lnTo>
                    <a:lnTo>
                      <a:pt x="7" y="5"/>
                    </a:lnTo>
                    <a:lnTo>
                      <a:pt x="7" y="4"/>
                    </a:lnTo>
                    <a:lnTo>
                      <a:pt x="7"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25" name="Freeform 129"/>
              <p:cNvSpPr>
                <a:spLocks noChangeAspect="1"/>
              </p:cNvSpPr>
              <p:nvPr/>
            </p:nvSpPr>
            <p:spPr bwMode="auto">
              <a:xfrm>
                <a:off x="1116" y="743"/>
                <a:ext cx="17" cy="11"/>
              </a:xfrm>
              <a:custGeom>
                <a:avLst/>
                <a:gdLst>
                  <a:gd name="T0" fmla="*/ 30 w 35"/>
                  <a:gd name="T1" fmla="*/ 8 h 23"/>
                  <a:gd name="T2" fmla="*/ 30 w 35"/>
                  <a:gd name="T3" fmla="*/ 0 h 23"/>
                  <a:gd name="T4" fmla="*/ 18 w 35"/>
                  <a:gd name="T5" fmla="*/ 2 h 23"/>
                  <a:gd name="T6" fmla="*/ 9 w 35"/>
                  <a:gd name="T7" fmla="*/ 7 h 23"/>
                  <a:gd name="T8" fmla="*/ 3 w 35"/>
                  <a:gd name="T9" fmla="*/ 14 h 23"/>
                  <a:gd name="T10" fmla="*/ 0 w 35"/>
                  <a:gd name="T11" fmla="*/ 18 h 23"/>
                  <a:gd name="T12" fmla="*/ 7 w 35"/>
                  <a:gd name="T13" fmla="*/ 23 h 23"/>
                  <a:gd name="T14" fmla="*/ 10 w 35"/>
                  <a:gd name="T15" fmla="*/ 18 h 23"/>
                  <a:gd name="T16" fmla="*/ 14 w 35"/>
                  <a:gd name="T17" fmla="*/ 14 h 23"/>
                  <a:gd name="T18" fmla="*/ 21 w 35"/>
                  <a:gd name="T19" fmla="*/ 9 h 23"/>
                  <a:gd name="T20" fmla="*/ 30 w 35"/>
                  <a:gd name="T21" fmla="*/ 9 h 23"/>
                  <a:gd name="T22" fmla="*/ 30 w 35"/>
                  <a:gd name="T23" fmla="*/ 1 h 23"/>
                  <a:gd name="T24" fmla="*/ 30 w 35"/>
                  <a:gd name="T25" fmla="*/ 9 h 23"/>
                  <a:gd name="T26" fmla="*/ 33 w 35"/>
                  <a:gd name="T27" fmla="*/ 8 h 23"/>
                  <a:gd name="T28" fmla="*/ 35 w 35"/>
                  <a:gd name="T29" fmla="*/ 4 h 23"/>
                  <a:gd name="T30" fmla="*/ 33 w 35"/>
                  <a:gd name="T31" fmla="*/ 1 h 23"/>
                  <a:gd name="T32" fmla="*/ 30 w 35"/>
                  <a:gd name="T33" fmla="*/ 0 h 23"/>
                  <a:gd name="T34" fmla="*/ 30 w 35"/>
                  <a:gd name="T35"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23">
                    <a:moveTo>
                      <a:pt x="30" y="8"/>
                    </a:moveTo>
                    <a:lnTo>
                      <a:pt x="30" y="0"/>
                    </a:lnTo>
                    <a:lnTo>
                      <a:pt x="18" y="2"/>
                    </a:lnTo>
                    <a:lnTo>
                      <a:pt x="9" y="7"/>
                    </a:lnTo>
                    <a:lnTo>
                      <a:pt x="3" y="14"/>
                    </a:lnTo>
                    <a:lnTo>
                      <a:pt x="0" y="18"/>
                    </a:lnTo>
                    <a:lnTo>
                      <a:pt x="7" y="23"/>
                    </a:lnTo>
                    <a:lnTo>
                      <a:pt x="10" y="18"/>
                    </a:lnTo>
                    <a:lnTo>
                      <a:pt x="14" y="14"/>
                    </a:lnTo>
                    <a:lnTo>
                      <a:pt x="21" y="9"/>
                    </a:lnTo>
                    <a:lnTo>
                      <a:pt x="30" y="9"/>
                    </a:lnTo>
                    <a:lnTo>
                      <a:pt x="30" y="1"/>
                    </a:lnTo>
                    <a:lnTo>
                      <a:pt x="30" y="9"/>
                    </a:lnTo>
                    <a:lnTo>
                      <a:pt x="33" y="8"/>
                    </a:lnTo>
                    <a:lnTo>
                      <a:pt x="35" y="4"/>
                    </a:lnTo>
                    <a:lnTo>
                      <a:pt x="33" y="1"/>
                    </a:lnTo>
                    <a:lnTo>
                      <a:pt x="30" y="0"/>
                    </a:lnTo>
                    <a:lnTo>
                      <a:pt x="3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26" name="Freeform 130"/>
              <p:cNvSpPr>
                <a:spLocks noChangeAspect="1"/>
              </p:cNvSpPr>
              <p:nvPr/>
            </p:nvSpPr>
            <p:spPr bwMode="auto">
              <a:xfrm>
                <a:off x="727" y="469"/>
                <a:ext cx="55" cy="61"/>
              </a:xfrm>
              <a:custGeom>
                <a:avLst/>
                <a:gdLst>
                  <a:gd name="T0" fmla="*/ 0 w 109"/>
                  <a:gd name="T1" fmla="*/ 123 h 123"/>
                  <a:gd name="T2" fmla="*/ 6 w 109"/>
                  <a:gd name="T3" fmla="*/ 118 h 123"/>
                  <a:gd name="T4" fmla="*/ 9 w 109"/>
                  <a:gd name="T5" fmla="*/ 111 h 123"/>
                  <a:gd name="T6" fmla="*/ 13 w 109"/>
                  <a:gd name="T7" fmla="*/ 104 h 123"/>
                  <a:gd name="T8" fmla="*/ 14 w 109"/>
                  <a:gd name="T9" fmla="*/ 99 h 123"/>
                  <a:gd name="T10" fmla="*/ 22 w 109"/>
                  <a:gd name="T11" fmla="*/ 95 h 123"/>
                  <a:gd name="T12" fmla="*/ 29 w 109"/>
                  <a:gd name="T13" fmla="*/ 88 h 123"/>
                  <a:gd name="T14" fmla="*/ 36 w 109"/>
                  <a:gd name="T15" fmla="*/ 80 h 123"/>
                  <a:gd name="T16" fmla="*/ 40 w 109"/>
                  <a:gd name="T17" fmla="*/ 76 h 123"/>
                  <a:gd name="T18" fmla="*/ 41 w 109"/>
                  <a:gd name="T19" fmla="*/ 72 h 123"/>
                  <a:gd name="T20" fmla="*/ 43 w 109"/>
                  <a:gd name="T21" fmla="*/ 65 h 123"/>
                  <a:gd name="T22" fmla="*/ 41 w 109"/>
                  <a:gd name="T23" fmla="*/ 58 h 123"/>
                  <a:gd name="T24" fmla="*/ 41 w 109"/>
                  <a:gd name="T25" fmla="*/ 51 h 123"/>
                  <a:gd name="T26" fmla="*/ 45 w 109"/>
                  <a:gd name="T27" fmla="*/ 46 h 123"/>
                  <a:gd name="T28" fmla="*/ 53 w 109"/>
                  <a:gd name="T29" fmla="*/ 40 h 123"/>
                  <a:gd name="T30" fmla="*/ 63 w 109"/>
                  <a:gd name="T31" fmla="*/ 35 h 123"/>
                  <a:gd name="T32" fmla="*/ 73 w 109"/>
                  <a:gd name="T33" fmla="*/ 33 h 123"/>
                  <a:gd name="T34" fmla="*/ 76 w 109"/>
                  <a:gd name="T35" fmla="*/ 32 h 123"/>
                  <a:gd name="T36" fmla="*/ 81 w 109"/>
                  <a:gd name="T37" fmla="*/ 28 h 123"/>
                  <a:gd name="T38" fmla="*/ 85 w 109"/>
                  <a:gd name="T39" fmla="*/ 26 h 123"/>
                  <a:gd name="T40" fmla="*/ 90 w 109"/>
                  <a:gd name="T41" fmla="*/ 23 h 123"/>
                  <a:gd name="T42" fmla="*/ 94 w 109"/>
                  <a:gd name="T43" fmla="*/ 18 h 123"/>
                  <a:gd name="T44" fmla="*/ 99 w 109"/>
                  <a:gd name="T45" fmla="*/ 15 h 123"/>
                  <a:gd name="T46" fmla="*/ 104 w 109"/>
                  <a:gd name="T47" fmla="*/ 10 h 123"/>
                  <a:gd name="T48" fmla="*/ 109 w 109"/>
                  <a:gd name="T49" fmla="*/ 5 h 123"/>
                  <a:gd name="T50" fmla="*/ 104 w 109"/>
                  <a:gd name="T51" fmla="*/ 8 h 123"/>
                  <a:gd name="T52" fmla="*/ 99 w 109"/>
                  <a:gd name="T53" fmla="*/ 9 h 123"/>
                  <a:gd name="T54" fmla="*/ 93 w 109"/>
                  <a:gd name="T55" fmla="*/ 9 h 123"/>
                  <a:gd name="T56" fmla="*/ 87 w 109"/>
                  <a:gd name="T57" fmla="*/ 8 h 123"/>
                  <a:gd name="T58" fmla="*/ 83 w 109"/>
                  <a:gd name="T59" fmla="*/ 6 h 123"/>
                  <a:gd name="T60" fmla="*/ 78 w 109"/>
                  <a:gd name="T61" fmla="*/ 5 h 123"/>
                  <a:gd name="T62" fmla="*/ 75 w 109"/>
                  <a:gd name="T63" fmla="*/ 4 h 123"/>
                  <a:gd name="T64" fmla="*/ 71 w 109"/>
                  <a:gd name="T65" fmla="*/ 2 h 123"/>
                  <a:gd name="T66" fmla="*/ 64 w 109"/>
                  <a:gd name="T67" fmla="*/ 0 h 123"/>
                  <a:gd name="T68" fmla="*/ 58 w 109"/>
                  <a:gd name="T69" fmla="*/ 2 h 123"/>
                  <a:gd name="T70" fmla="*/ 51 w 109"/>
                  <a:gd name="T71" fmla="*/ 5 h 123"/>
                  <a:gd name="T72" fmla="*/ 46 w 109"/>
                  <a:gd name="T73" fmla="*/ 12 h 123"/>
                  <a:gd name="T74" fmla="*/ 43 w 109"/>
                  <a:gd name="T75" fmla="*/ 23 h 123"/>
                  <a:gd name="T76" fmla="*/ 38 w 109"/>
                  <a:gd name="T77" fmla="*/ 34 h 123"/>
                  <a:gd name="T78" fmla="*/ 31 w 109"/>
                  <a:gd name="T79" fmla="*/ 40 h 123"/>
                  <a:gd name="T80" fmla="*/ 20 w 109"/>
                  <a:gd name="T81" fmla="*/ 35 h 123"/>
                  <a:gd name="T82" fmla="*/ 18 w 109"/>
                  <a:gd name="T83" fmla="*/ 49 h 123"/>
                  <a:gd name="T84" fmla="*/ 15 w 109"/>
                  <a:gd name="T85" fmla="*/ 61 h 123"/>
                  <a:gd name="T86" fmla="*/ 11 w 109"/>
                  <a:gd name="T87" fmla="*/ 71 h 123"/>
                  <a:gd name="T88" fmla="*/ 7 w 109"/>
                  <a:gd name="T89" fmla="*/ 77 h 123"/>
                  <a:gd name="T90" fmla="*/ 7 w 109"/>
                  <a:gd name="T91" fmla="*/ 88 h 123"/>
                  <a:gd name="T92" fmla="*/ 7 w 109"/>
                  <a:gd name="T93" fmla="*/ 102 h 123"/>
                  <a:gd name="T94" fmla="*/ 5 w 109"/>
                  <a:gd name="T95" fmla="*/ 115 h 123"/>
                  <a:gd name="T96" fmla="*/ 0 w 109"/>
                  <a:gd name="T9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9" h="123">
                    <a:moveTo>
                      <a:pt x="0" y="123"/>
                    </a:moveTo>
                    <a:lnTo>
                      <a:pt x="6" y="118"/>
                    </a:lnTo>
                    <a:lnTo>
                      <a:pt x="9" y="111"/>
                    </a:lnTo>
                    <a:lnTo>
                      <a:pt x="13" y="104"/>
                    </a:lnTo>
                    <a:lnTo>
                      <a:pt x="14" y="99"/>
                    </a:lnTo>
                    <a:lnTo>
                      <a:pt x="22" y="95"/>
                    </a:lnTo>
                    <a:lnTo>
                      <a:pt x="29" y="88"/>
                    </a:lnTo>
                    <a:lnTo>
                      <a:pt x="36" y="80"/>
                    </a:lnTo>
                    <a:lnTo>
                      <a:pt x="40" y="76"/>
                    </a:lnTo>
                    <a:lnTo>
                      <a:pt x="41" y="72"/>
                    </a:lnTo>
                    <a:lnTo>
                      <a:pt x="43" y="65"/>
                    </a:lnTo>
                    <a:lnTo>
                      <a:pt x="41" y="58"/>
                    </a:lnTo>
                    <a:lnTo>
                      <a:pt x="41" y="51"/>
                    </a:lnTo>
                    <a:lnTo>
                      <a:pt x="45" y="46"/>
                    </a:lnTo>
                    <a:lnTo>
                      <a:pt x="53" y="40"/>
                    </a:lnTo>
                    <a:lnTo>
                      <a:pt x="63" y="35"/>
                    </a:lnTo>
                    <a:lnTo>
                      <a:pt x="73" y="33"/>
                    </a:lnTo>
                    <a:lnTo>
                      <a:pt x="76" y="32"/>
                    </a:lnTo>
                    <a:lnTo>
                      <a:pt x="81" y="28"/>
                    </a:lnTo>
                    <a:lnTo>
                      <a:pt x="85" y="26"/>
                    </a:lnTo>
                    <a:lnTo>
                      <a:pt x="90" y="23"/>
                    </a:lnTo>
                    <a:lnTo>
                      <a:pt x="94" y="18"/>
                    </a:lnTo>
                    <a:lnTo>
                      <a:pt x="99" y="15"/>
                    </a:lnTo>
                    <a:lnTo>
                      <a:pt x="104" y="10"/>
                    </a:lnTo>
                    <a:lnTo>
                      <a:pt x="109" y="5"/>
                    </a:lnTo>
                    <a:lnTo>
                      <a:pt x="104" y="8"/>
                    </a:lnTo>
                    <a:lnTo>
                      <a:pt x="99" y="9"/>
                    </a:lnTo>
                    <a:lnTo>
                      <a:pt x="93" y="9"/>
                    </a:lnTo>
                    <a:lnTo>
                      <a:pt x="87" y="8"/>
                    </a:lnTo>
                    <a:lnTo>
                      <a:pt x="83" y="6"/>
                    </a:lnTo>
                    <a:lnTo>
                      <a:pt x="78" y="5"/>
                    </a:lnTo>
                    <a:lnTo>
                      <a:pt x="75" y="4"/>
                    </a:lnTo>
                    <a:lnTo>
                      <a:pt x="71" y="2"/>
                    </a:lnTo>
                    <a:lnTo>
                      <a:pt x="64" y="0"/>
                    </a:lnTo>
                    <a:lnTo>
                      <a:pt x="58" y="2"/>
                    </a:lnTo>
                    <a:lnTo>
                      <a:pt x="51" y="5"/>
                    </a:lnTo>
                    <a:lnTo>
                      <a:pt x="46" y="12"/>
                    </a:lnTo>
                    <a:lnTo>
                      <a:pt x="43" y="23"/>
                    </a:lnTo>
                    <a:lnTo>
                      <a:pt x="38" y="34"/>
                    </a:lnTo>
                    <a:lnTo>
                      <a:pt x="31" y="40"/>
                    </a:lnTo>
                    <a:lnTo>
                      <a:pt x="20" y="35"/>
                    </a:lnTo>
                    <a:lnTo>
                      <a:pt x="18" y="49"/>
                    </a:lnTo>
                    <a:lnTo>
                      <a:pt x="15" y="61"/>
                    </a:lnTo>
                    <a:lnTo>
                      <a:pt x="11" y="71"/>
                    </a:lnTo>
                    <a:lnTo>
                      <a:pt x="7" y="77"/>
                    </a:lnTo>
                    <a:lnTo>
                      <a:pt x="7" y="88"/>
                    </a:lnTo>
                    <a:lnTo>
                      <a:pt x="7" y="102"/>
                    </a:lnTo>
                    <a:lnTo>
                      <a:pt x="5" y="115"/>
                    </a:lnTo>
                    <a:lnTo>
                      <a:pt x="0" y="123"/>
                    </a:lnTo>
                    <a:close/>
                  </a:path>
                </a:pathLst>
              </a:custGeom>
              <a:solidFill>
                <a:srgbClr val="C97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27" name="Freeform 131"/>
              <p:cNvSpPr>
                <a:spLocks noChangeAspect="1"/>
              </p:cNvSpPr>
              <p:nvPr/>
            </p:nvSpPr>
            <p:spPr bwMode="auto">
              <a:xfrm>
                <a:off x="727" y="516"/>
                <a:ext cx="9" cy="16"/>
              </a:xfrm>
              <a:custGeom>
                <a:avLst/>
                <a:gdLst>
                  <a:gd name="T0" fmla="*/ 15 w 18"/>
                  <a:gd name="T1" fmla="*/ 0 h 32"/>
                  <a:gd name="T2" fmla="*/ 11 w 18"/>
                  <a:gd name="T3" fmla="*/ 5 h 32"/>
                  <a:gd name="T4" fmla="*/ 10 w 18"/>
                  <a:gd name="T5" fmla="*/ 9 h 32"/>
                  <a:gd name="T6" fmla="*/ 7 w 18"/>
                  <a:gd name="T7" fmla="*/ 16 h 32"/>
                  <a:gd name="T8" fmla="*/ 3 w 18"/>
                  <a:gd name="T9" fmla="*/ 22 h 32"/>
                  <a:gd name="T10" fmla="*/ 0 w 18"/>
                  <a:gd name="T11" fmla="*/ 25 h 32"/>
                  <a:gd name="T12" fmla="*/ 2 w 18"/>
                  <a:gd name="T13" fmla="*/ 32 h 32"/>
                  <a:gd name="T14" fmla="*/ 10 w 18"/>
                  <a:gd name="T15" fmla="*/ 26 h 32"/>
                  <a:gd name="T16" fmla="*/ 14 w 18"/>
                  <a:gd name="T17" fmla="*/ 18 h 32"/>
                  <a:gd name="T18" fmla="*/ 17 w 18"/>
                  <a:gd name="T19" fmla="*/ 11 h 32"/>
                  <a:gd name="T20" fmla="*/ 18 w 18"/>
                  <a:gd name="T21" fmla="*/ 5 h 32"/>
                  <a:gd name="T22" fmla="*/ 15 w 18"/>
                  <a:gd name="T23" fmla="*/ 9 h 32"/>
                  <a:gd name="T24" fmla="*/ 18 w 18"/>
                  <a:gd name="T25" fmla="*/ 5 h 32"/>
                  <a:gd name="T26" fmla="*/ 17 w 18"/>
                  <a:gd name="T27" fmla="*/ 2 h 32"/>
                  <a:gd name="T28" fmla="*/ 15 w 18"/>
                  <a:gd name="T29" fmla="*/ 1 h 32"/>
                  <a:gd name="T30" fmla="*/ 12 w 18"/>
                  <a:gd name="T31" fmla="*/ 2 h 32"/>
                  <a:gd name="T32" fmla="*/ 11 w 18"/>
                  <a:gd name="T33" fmla="*/ 5 h 32"/>
                  <a:gd name="T34" fmla="*/ 15 w 18"/>
                  <a:gd name="T3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32">
                    <a:moveTo>
                      <a:pt x="15" y="0"/>
                    </a:moveTo>
                    <a:lnTo>
                      <a:pt x="11" y="5"/>
                    </a:lnTo>
                    <a:lnTo>
                      <a:pt x="10" y="9"/>
                    </a:lnTo>
                    <a:lnTo>
                      <a:pt x="7" y="16"/>
                    </a:lnTo>
                    <a:lnTo>
                      <a:pt x="3" y="22"/>
                    </a:lnTo>
                    <a:lnTo>
                      <a:pt x="0" y="25"/>
                    </a:lnTo>
                    <a:lnTo>
                      <a:pt x="2" y="32"/>
                    </a:lnTo>
                    <a:lnTo>
                      <a:pt x="10" y="26"/>
                    </a:lnTo>
                    <a:lnTo>
                      <a:pt x="14" y="18"/>
                    </a:lnTo>
                    <a:lnTo>
                      <a:pt x="17" y="11"/>
                    </a:lnTo>
                    <a:lnTo>
                      <a:pt x="18" y="5"/>
                    </a:lnTo>
                    <a:lnTo>
                      <a:pt x="15" y="9"/>
                    </a:lnTo>
                    <a:lnTo>
                      <a:pt x="18" y="5"/>
                    </a:lnTo>
                    <a:lnTo>
                      <a:pt x="17" y="2"/>
                    </a:lnTo>
                    <a:lnTo>
                      <a:pt x="15" y="1"/>
                    </a:lnTo>
                    <a:lnTo>
                      <a:pt x="12" y="2"/>
                    </a:lnTo>
                    <a:lnTo>
                      <a:pt x="11" y="5"/>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28" name="Freeform 132"/>
              <p:cNvSpPr>
                <a:spLocks noChangeAspect="1"/>
              </p:cNvSpPr>
              <p:nvPr/>
            </p:nvSpPr>
            <p:spPr bwMode="auto">
              <a:xfrm>
                <a:off x="734" y="505"/>
                <a:ext cx="15" cy="16"/>
              </a:xfrm>
              <a:custGeom>
                <a:avLst/>
                <a:gdLst>
                  <a:gd name="T0" fmla="*/ 24 w 29"/>
                  <a:gd name="T1" fmla="*/ 0 h 31"/>
                  <a:gd name="T2" fmla="*/ 24 w 29"/>
                  <a:gd name="T3" fmla="*/ 1 h 31"/>
                  <a:gd name="T4" fmla="*/ 19 w 29"/>
                  <a:gd name="T5" fmla="*/ 6 h 31"/>
                  <a:gd name="T6" fmla="*/ 12 w 29"/>
                  <a:gd name="T7" fmla="*/ 14 h 31"/>
                  <a:gd name="T8" fmla="*/ 6 w 29"/>
                  <a:gd name="T9" fmla="*/ 20 h 31"/>
                  <a:gd name="T10" fmla="*/ 0 w 29"/>
                  <a:gd name="T11" fmla="*/ 22 h 31"/>
                  <a:gd name="T12" fmla="*/ 0 w 29"/>
                  <a:gd name="T13" fmla="*/ 31 h 31"/>
                  <a:gd name="T14" fmla="*/ 10 w 29"/>
                  <a:gd name="T15" fmla="*/ 27 h 31"/>
                  <a:gd name="T16" fmla="*/ 17 w 29"/>
                  <a:gd name="T17" fmla="*/ 19 h 31"/>
                  <a:gd name="T18" fmla="*/ 24 w 29"/>
                  <a:gd name="T19" fmla="*/ 10 h 31"/>
                  <a:gd name="T20" fmla="*/ 29 w 29"/>
                  <a:gd name="T21" fmla="*/ 6 h 31"/>
                  <a:gd name="T22" fmla="*/ 29 w 29"/>
                  <a:gd name="T23" fmla="*/ 7 h 31"/>
                  <a:gd name="T24" fmla="*/ 24 w 29"/>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1">
                    <a:moveTo>
                      <a:pt x="24" y="0"/>
                    </a:moveTo>
                    <a:lnTo>
                      <a:pt x="24" y="1"/>
                    </a:lnTo>
                    <a:lnTo>
                      <a:pt x="19" y="6"/>
                    </a:lnTo>
                    <a:lnTo>
                      <a:pt x="12" y="14"/>
                    </a:lnTo>
                    <a:lnTo>
                      <a:pt x="6" y="20"/>
                    </a:lnTo>
                    <a:lnTo>
                      <a:pt x="0" y="22"/>
                    </a:lnTo>
                    <a:lnTo>
                      <a:pt x="0" y="31"/>
                    </a:lnTo>
                    <a:lnTo>
                      <a:pt x="10" y="27"/>
                    </a:lnTo>
                    <a:lnTo>
                      <a:pt x="17" y="19"/>
                    </a:lnTo>
                    <a:lnTo>
                      <a:pt x="24" y="10"/>
                    </a:lnTo>
                    <a:lnTo>
                      <a:pt x="29" y="6"/>
                    </a:lnTo>
                    <a:lnTo>
                      <a:pt x="29" y="7"/>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29" name="Freeform 133"/>
              <p:cNvSpPr>
                <a:spLocks noChangeAspect="1"/>
              </p:cNvSpPr>
              <p:nvPr/>
            </p:nvSpPr>
            <p:spPr bwMode="auto">
              <a:xfrm>
                <a:off x="746" y="495"/>
                <a:ext cx="5" cy="13"/>
              </a:xfrm>
              <a:custGeom>
                <a:avLst/>
                <a:gdLst>
                  <a:gd name="T0" fmla="*/ 0 w 10"/>
                  <a:gd name="T1" fmla="*/ 0 h 28"/>
                  <a:gd name="T2" fmla="*/ 0 w 10"/>
                  <a:gd name="T3" fmla="*/ 0 h 28"/>
                  <a:gd name="T4" fmla="*/ 1 w 10"/>
                  <a:gd name="T5" fmla="*/ 7 h 28"/>
                  <a:gd name="T6" fmla="*/ 1 w 10"/>
                  <a:gd name="T7" fmla="*/ 14 h 28"/>
                  <a:gd name="T8" fmla="*/ 1 w 10"/>
                  <a:gd name="T9" fmla="*/ 21 h 28"/>
                  <a:gd name="T10" fmla="*/ 1 w 10"/>
                  <a:gd name="T11" fmla="*/ 21 h 28"/>
                  <a:gd name="T12" fmla="*/ 6 w 10"/>
                  <a:gd name="T13" fmla="*/ 28 h 28"/>
                  <a:gd name="T14" fmla="*/ 8 w 10"/>
                  <a:gd name="T15" fmla="*/ 21 h 28"/>
                  <a:gd name="T16" fmla="*/ 10 w 10"/>
                  <a:gd name="T17" fmla="*/ 14 h 28"/>
                  <a:gd name="T18" fmla="*/ 8 w 10"/>
                  <a:gd name="T19" fmla="*/ 7 h 28"/>
                  <a:gd name="T20" fmla="*/ 9 w 10"/>
                  <a:gd name="T21" fmla="*/ 0 h 28"/>
                  <a:gd name="T22" fmla="*/ 9 w 10"/>
                  <a:gd name="T23" fmla="*/ 0 h 28"/>
                  <a:gd name="T24" fmla="*/ 0 w 10"/>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28">
                    <a:moveTo>
                      <a:pt x="0" y="0"/>
                    </a:moveTo>
                    <a:lnTo>
                      <a:pt x="0" y="0"/>
                    </a:lnTo>
                    <a:lnTo>
                      <a:pt x="1" y="7"/>
                    </a:lnTo>
                    <a:lnTo>
                      <a:pt x="1" y="14"/>
                    </a:lnTo>
                    <a:lnTo>
                      <a:pt x="1" y="21"/>
                    </a:lnTo>
                    <a:lnTo>
                      <a:pt x="1" y="21"/>
                    </a:lnTo>
                    <a:lnTo>
                      <a:pt x="6" y="28"/>
                    </a:lnTo>
                    <a:lnTo>
                      <a:pt x="8" y="21"/>
                    </a:lnTo>
                    <a:lnTo>
                      <a:pt x="10" y="14"/>
                    </a:lnTo>
                    <a:lnTo>
                      <a:pt x="8" y="7"/>
                    </a:lnTo>
                    <a:lnTo>
                      <a:pt x="9" y="0"/>
                    </a:lnTo>
                    <a:lnTo>
                      <a:pt x="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30" name="Freeform 134"/>
              <p:cNvSpPr>
                <a:spLocks noChangeAspect="1"/>
              </p:cNvSpPr>
              <p:nvPr/>
            </p:nvSpPr>
            <p:spPr bwMode="auto">
              <a:xfrm>
                <a:off x="746" y="484"/>
                <a:ext cx="18" cy="11"/>
              </a:xfrm>
              <a:custGeom>
                <a:avLst/>
                <a:gdLst>
                  <a:gd name="T0" fmla="*/ 34 w 37"/>
                  <a:gd name="T1" fmla="*/ 0 h 22"/>
                  <a:gd name="T2" fmla="*/ 36 w 37"/>
                  <a:gd name="T3" fmla="*/ 0 h 22"/>
                  <a:gd name="T4" fmla="*/ 25 w 37"/>
                  <a:gd name="T5" fmla="*/ 3 h 22"/>
                  <a:gd name="T6" fmla="*/ 15 w 37"/>
                  <a:gd name="T7" fmla="*/ 7 h 22"/>
                  <a:gd name="T8" fmla="*/ 6 w 37"/>
                  <a:gd name="T9" fmla="*/ 14 h 22"/>
                  <a:gd name="T10" fmla="*/ 0 w 37"/>
                  <a:gd name="T11" fmla="*/ 22 h 22"/>
                  <a:gd name="T12" fmla="*/ 9 w 37"/>
                  <a:gd name="T13" fmla="*/ 22 h 22"/>
                  <a:gd name="T14" fmla="*/ 10 w 37"/>
                  <a:gd name="T15" fmla="*/ 19 h 22"/>
                  <a:gd name="T16" fmla="*/ 17 w 37"/>
                  <a:gd name="T17" fmla="*/ 14 h 22"/>
                  <a:gd name="T18" fmla="*/ 27 w 37"/>
                  <a:gd name="T19" fmla="*/ 10 h 22"/>
                  <a:gd name="T20" fmla="*/ 36 w 37"/>
                  <a:gd name="T21" fmla="*/ 7 h 22"/>
                  <a:gd name="T22" fmla="*/ 37 w 37"/>
                  <a:gd name="T23" fmla="*/ 7 h 22"/>
                  <a:gd name="T24" fmla="*/ 34 w 37"/>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2">
                    <a:moveTo>
                      <a:pt x="34" y="0"/>
                    </a:moveTo>
                    <a:lnTo>
                      <a:pt x="36" y="0"/>
                    </a:lnTo>
                    <a:lnTo>
                      <a:pt x="25" y="3"/>
                    </a:lnTo>
                    <a:lnTo>
                      <a:pt x="15" y="7"/>
                    </a:lnTo>
                    <a:lnTo>
                      <a:pt x="6" y="14"/>
                    </a:lnTo>
                    <a:lnTo>
                      <a:pt x="0" y="22"/>
                    </a:lnTo>
                    <a:lnTo>
                      <a:pt x="9" y="22"/>
                    </a:lnTo>
                    <a:lnTo>
                      <a:pt x="10" y="19"/>
                    </a:lnTo>
                    <a:lnTo>
                      <a:pt x="17" y="14"/>
                    </a:lnTo>
                    <a:lnTo>
                      <a:pt x="27" y="10"/>
                    </a:lnTo>
                    <a:lnTo>
                      <a:pt x="36" y="7"/>
                    </a:lnTo>
                    <a:lnTo>
                      <a:pt x="37" y="7"/>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31" name="Freeform 135"/>
              <p:cNvSpPr>
                <a:spLocks noChangeAspect="1"/>
              </p:cNvSpPr>
              <p:nvPr/>
            </p:nvSpPr>
            <p:spPr bwMode="auto">
              <a:xfrm>
                <a:off x="763" y="470"/>
                <a:ext cx="21" cy="17"/>
              </a:xfrm>
              <a:custGeom>
                <a:avLst/>
                <a:gdLst>
                  <a:gd name="T0" fmla="*/ 40 w 43"/>
                  <a:gd name="T1" fmla="*/ 7 h 34"/>
                  <a:gd name="T2" fmla="*/ 36 w 43"/>
                  <a:gd name="T3" fmla="*/ 0 h 34"/>
                  <a:gd name="T4" fmla="*/ 30 w 43"/>
                  <a:gd name="T5" fmla="*/ 6 h 34"/>
                  <a:gd name="T6" fmla="*/ 26 w 43"/>
                  <a:gd name="T7" fmla="*/ 9 h 34"/>
                  <a:gd name="T8" fmla="*/ 21 w 43"/>
                  <a:gd name="T9" fmla="*/ 13 h 34"/>
                  <a:gd name="T10" fmla="*/ 16 w 43"/>
                  <a:gd name="T11" fmla="*/ 17 h 34"/>
                  <a:gd name="T12" fmla="*/ 12 w 43"/>
                  <a:gd name="T13" fmla="*/ 21 h 34"/>
                  <a:gd name="T14" fmla="*/ 7 w 43"/>
                  <a:gd name="T15" fmla="*/ 23 h 34"/>
                  <a:gd name="T16" fmla="*/ 4 w 43"/>
                  <a:gd name="T17" fmla="*/ 26 h 34"/>
                  <a:gd name="T18" fmla="*/ 0 w 43"/>
                  <a:gd name="T19" fmla="*/ 27 h 34"/>
                  <a:gd name="T20" fmla="*/ 3 w 43"/>
                  <a:gd name="T21" fmla="*/ 34 h 34"/>
                  <a:gd name="T22" fmla="*/ 6 w 43"/>
                  <a:gd name="T23" fmla="*/ 33 h 34"/>
                  <a:gd name="T24" fmla="*/ 12 w 43"/>
                  <a:gd name="T25" fmla="*/ 30 h 34"/>
                  <a:gd name="T26" fmla="*/ 16 w 43"/>
                  <a:gd name="T27" fmla="*/ 27 h 34"/>
                  <a:gd name="T28" fmla="*/ 21 w 43"/>
                  <a:gd name="T29" fmla="*/ 24 h 34"/>
                  <a:gd name="T30" fmla="*/ 26 w 43"/>
                  <a:gd name="T31" fmla="*/ 19 h 34"/>
                  <a:gd name="T32" fmla="*/ 30 w 43"/>
                  <a:gd name="T33" fmla="*/ 16 h 34"/>
                  <a:gd name="T34" fmla="*/ 35 w 43"/>
                  <a:gd name="T35" fmla="*/ 10 h 34"/>
                  <a:gd name="T36" fmla="*/ 41 w 43"/>
                  <a:gd name="T37" fmla="*/ 7 h 34"/>
                  <a:gd name="T38" fmla="*/ 37 w 43"/>
                  <a:gd name="T39" fmla="*/ 0 h 34"/>
                  <a:gd name="T40" fmla="*/ 41 w 43"/>
                  <a:gd name="T41" fmla="*/ 7 h 34"/>
                  <a:gd name="T42" fmla="*/ 43 w 43"/>
                  <a:gd name="T43" fmla="*/ 4 h 34"/>
                  <a:gd name="T44" fmla="*/ 42 w 43"/>
                  <a:gd name="T45" fmla="*/ 1 h 34"/>
                  <a:gd name="T46" fmla="*/ 40 w 43"/>
                  <a:gd name="T47" fmla="*/ 0 h 34"/>
                  <a:gd name="T48" fmla="*/ 36 w 43"/>
                  <a:gd name="T49" fmla="*/ 0 h 34"/>
                  <a:gd name="T50" fmla="*/ 40 w 43"/>
                  <a:gd name="T51"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34">
                    <a:moveTo>
                      <a:pt x="40" y="7"/>
                    </a:moveTo>
                    <a:lnTo>
                      <a:pt x="36" y="0"/>
                    </a:lnTo>
                    <a:lnTo>
                      <a:pt x="30" y="6"/>
                    </a:lnTo>
                    <a:lnTo>
                      <a:pt x="26" y="9"/>
                    </a:lnTo>
                    <a:lnTo>
                      <a:pt x="21" y="13"/>
                    </a:lnTo>
                    <a:lnTo>
                      <a:pt x="16" y="17"/>
                    </a:lnTo>
                    <a:lnTo>
                      <a:pt x="12" y="21"/>
                    </a:lnTo>
                    <a:lnTo>
                      <a:pt x="7" y="23"/>
                    </a:lnTo>
                    <a:lnTo>
                      <a:pt x="4" y="26"/>
                    </a:lnTo>
                    <a:lnTo>
                      <a:pt x="0" y="27"/>
                    </a:lnTo>
                    <a:lnTo>
                      <a:pt x="3" y="34"/>
                    </a:lnTo>
                    <a:lnTo>
                      <a:pt x="6" y="33"/>
                    </a:lnTo>
                    <a:lnTo>
                      <a:pt x="12" y="30"/>
                    </a:lnTo>
                    <a:lnTo>
                      <a:pt x="16" y="27"/>
                    </a:lnTo>
                    <a:lnTo>
                      <a:pt x="21" y="24"/>
                    </a:lnTo>
                    <a:lnTo>
                      <a:pt x="26" y="19"/>
                    </a:lnTo>
                    <a:lnTo>
                      <a:pt x="30" y="16"/>
                    </a:lnTo>
                    <a:lnTo>
                      <a:pt x="35" y="10"/>
                    </a:lnTo>
                    <a:lnTo>
                      <a:pt x="41" y="7"/>
                    </a:lnTo>
                    <a:lnTo>
                      <a:pt x="37" y="0"/>
                    </a:lnTo>
                    <a:lnTo>
                      <a:pt x="41" y="7"/>
                    </a:lnTo>
                    <a:lnTo>
                      <a:pt x="43" y="4"/>
                    </a:lnTo>
                    <a:lnTo>
                      <a:pt x="42" y="1"/>
                    </a:lnTo>
                    <a:lnTo>
                      <a:pt x="40" y="0"/>
                    </a:lnTo>
                    <a:lnTo>
                      <a:pt x="36" y="0"/>
                    </a:lnTo>
                    <a:lnTo>
                      <a:pt x="4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32" name="Freeform 136"/>
              <p:cNvSpPr>
                <a:spLocks noChangeAspect="1"/>
              </p:cNvSpPr>
              <p:nvPr/>
            </p:nvSpPr>
            <p:spPr bwMode="auto">
              <a:xfrm>
                <a:off x="762" y="468"/>
                <a:ext cx="21" cy="7"/>
              </a:xfrm>
              <a:custGeom>
                <a:avLst/>
                <a:gdLst>
                  <a:gd name="T0" fmla="*/ 1 w 42"/>
                  <a:gd name="T1" fmla="*/ 7 h 14"/>
                  <a:gd name="T2" fmla="*/ 0 w 42"/>
                  <a:gd name="T3" fmla="*/ 7 h 14"/>
                  <a:gd name="T4" fmla="*/ 5 w 42"/>
                  <a:gd name="T5" fmla="*/ 10 h 14"/>
                  <a:gd name="T6" fmla="*/ 8 w 42"/>
                  <a:gd name="T7" fmla="*/ 11 h 14"/>
                  <a:gd name="T8" fmla="*/ 14 w 42"/>
                  <a:gd name="T9" fmla="*/ 12 h 14"/>
                  <a:gd name="T10" fmla="*/ 18 w 42"/>
                  <a:gd name="T11" fmla="*/ 13 h 14"/>
                  <a:gd name="T12" fmla="*/ 24 w 42"/>
                  <a:gd name="T13" fmla="*/ 14 h 14"/>
                  <a:gd name="T14" fmla="*/ 30 w 42"/>
                  <a:gd name="T15" fmla="*/ 14 h 14"/>
                  <a:gd name="T16" fmla="*/ 36 w 42"/>
                  <a:gd name="T17" fmla="*/ 13 h 14"/>
                  <a:gd name="T18" fmla="*/ 42 w 42"/>
                  <a:gd name="T19" fmla="*/ 11 h 14"/>
                  <a:gd name="T20" fmla="*/ 39 w 42"/>
                  <a:gd name="T21" fmla="*/ 4 h 14"/>
                  <a:gd name="T22" fmla="*/ 33 w 42"/>
                  <a:gd name="T23" fmla="*/ 6 h 14"/>
                  <a:gd name="T24" fmla="*/ 30 w 42"/>
                  <a:gd name="T25" fmla="*/ 7 h 14"/>
                  <a:gd name="T26" fmla="*/ 24 w 42"/>
                  <a:gd name="T27" fmla="*/ 7 h 14"/>
                  <a:gd name="T28" fmla="*/ 18 w 42"/>
                  <a:gd name="T29" fmla="*/ 6 h 14"/>
                  <a:gd name="T30" fmla="*/ 14 w 42"/>
                  <a:gd name="T31" fmla="*/ 5 h 14"/>
                  <a:gd name="T32" fmla="*/ 10 w 42"/>
                  <a:gd name="T33" fmla="*/ 4 h 14"/>
                  <a:gd name="T34" fmla="*/ 7 w 42"/>
                  <a:gd name="T35" fmla="*/ 3 h 14"/>
                  <a:gd name="T36" fmla="*/ 5 w 42"/>
                  <a:gd name="T37" fmla="*/ 0 h 14"/>
                  <a:gd name="T38" fmla="*/ 4 w 42"/>
                  <a:gd name="T39" fmla="*/ 0 h 14"/>
                  <a:gd name="T40" fmla="*/ 1 w 42"/>
                  <a:gd name="T4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14">
                    <a:moveTo>
                      <a:pt x="1" y="7"/>
                    </a:moveTo>
                    <a:lnTo>
                      <a:pt x="0" y="7"/>
                    </a:lnTo>
                    <a:lnTo>
                      <a:pt x="5" y="10"/>
                    </a:lnTo>
                    <a:lnTo>
                      <a:pt x="8" y="11"/>
                    </a:lnTo>
                    <a:lnTo>
                      <a:pt x="14" y="12"/>
                    </a:lnTo>
                    <a:lnTo>
                      <a:pt x="18" y="13"/>
                    </a:lnTo>
                    <a:lnTo>
                      <a:pt x="24" y="14"/>
                    </a:lnTo>
                    <a:lnTo>
                      <a:pt x="30" y="14"/>
                    </a:lnTo>
                    <a:lnTo>
                      <a:pt x="36" y="13"/>
                    </a:lnTo>
                    <a:lnTo>
                      <a:pt x="42" y="11"/>
                    </a:lnTo>
                    <a:lnTo>
                      <a:pt x="39" y="4"/>
                    </a:lnTo>
                    <a:lnTo>
                      <a:pt x="33" y="6"/>
                    </a:lnTo>
                    <a:lnTo>
                      <a:pt x="30" y="7"/>
                    </a:lnTo>
                    <a:lnTo>
                      <a:pt x="24" y="7"/>
                    </a:lnTo>
                    <a:lnTo>
                      <a:pt x="18" y="6"/>
                    </a:lnTo>
                    <a:lnTo>
                      <a:pt x="14" y="5"/>
                    </a:lnTo>
                    <a:lnTo>
                      <a:pt x="10" y="4"/>
                    </a:lnTo>
                    <a:lnTo>
                      <a:pt x="7" y="3"/>
                    </a:lnTo>
                    <a:lnTo>
                      <a:pt x="5" y="0"/>
                    </a:lnTo>
                    <a:lnTo>
                      <a:pt x="4" y="0"/>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33" name="Freeform 137"/>
              <p:cNvSpPr>
                <a:spLocks noChangeAspect="1"/>
              </p:cNvSpPr>
              <p:nvPr/>
            </p:nvSpPr>
            <p:spPr bwMode="auto">
              <a:xfrm>
                <a:off x="749" y="466"/>
                <a:ext cx="15" cy="10"/>
              </a:xfrm>
              <a:custGeom>
                <a:avLst/>
                <a:gdLst>
                  <a:gd name="T0" fmla="*/ 6 w 30"/>
                  <a:gd name="T1" fmla="*/ 18 h 18"/>
                  <a:gd name="T2" fmla="*/ 6 w 30"/>
                  <a:gd name="T3" fmla="*/ 18 h 18"/>
                  <a:gd name="T4" fmla="*/ 10 w 30"/>
                  <a:gd name="T5" fmla="*/ 13 h 18"/>
                  <a:gd name="T6" fmla="*/ 16 w 30"/>
                  <a:gd name="T7" fmla="*/ 10 h 18"/>
                  <a:gd name="T8" fmla="*/ 21 w 30"/>
                  <a:gd name="T9" fmla="*/ 9 h 18"/>
                  <a:gd name="T10" fmla="*/ 27 w 30"/>
                  <a:gd name="T11" fmla="*/ 10 h 18"/>
                  <a:gd name="T12" fmla="*/ 30 w 30"/>
                  <a:gd name="T13" fmla="*/ 3 h 18"/>
                  <a:gd name="T14" fmla="*/ 21 w 30"/>
                  <a:gd name="T15" fmla="*/ 0 h 18"/>
                  <a:gd name="T16" fmla="*/ 13 w 30"/>
                  <a:gd name="T17" fmla="*/ 3 h 18"/>
                  <a:gd name="T18" fmla="*/ 5 w 30"/>
                  <a:gd name="T19" fmla="*/ 8 h 18"/>
                  <a:gd name="T20" fmla="*/ 0 w 30"/>
                  <a:gd name="T21" fmla="*/ 16 h 18"/>
                  <a:gd name="T22" fmla="*/ 0 w 30"/>
                  <a:gd name="T23" fmla="*/ 16 h 18"/>
                  <a:gd name="T24" fmla="*/ 6 w 30"/>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8">
                    <a:moveTo>
                      <a:pt x="6" y="18"/>
                    </a:moveTo>
                    <a:lnTo>
                      <a:pt x="6" y="18"/>
                    </a:lnTo>
                    <a:lnTo>
                      <a:pt x="10" y="13"/>
                    </a:lnTo>
                    <a:lnTo>
                      <a:pt x="16" y="10"/>
                    </a:lnTo>
                    <a:lnTo>
                      <a:pt x="21" y="9"/>
                    </a:lnTo>
                    <a:lnTo>
                      <a:pt x="27" y="10"/>
                    </a:lnTo>
                    <a:lnTo>
                      <a:pt x="30" y="3"/>
                    </a:lnTo>
                    <a:lnTo>
                      <a:pt x="21" y="0"/>
                    </a:lnTo>
                    <a:lnTo>
                      <a:pt x="13" y="3"/>
                    </a:lnTo>
                    <a:lnTo>
                      <a:pt x="5" y="8"/>
                    </a:lnTo>
                    <a:lnTo>
                      <a:pt x="0" y="16"/>
                    </a:lnTo>
                    <a:lnTo>
                      <a:pt x="0" y="16"/>
                    </a:lnTo>
                    <a:lnTo>
                      <a:pt x="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34" name="Freeform 138"/>
              <p:cNvSpPr>
                <a:spLocks noChangeAspect="1"/>
              </p:cNvSpPr>
              <p:nvPr/>
            </p:nvSpPr>
            <p:spPr bwMode="auto">
              <a:xfrm>
                <a:off x="735" y="475"/>
                <a:ext cx="17" cy="16"/>
              </a:xfrm>
              <a:custGeom>
                <a:avLst/>
                <a:gdLst>
                  <a:gd name="T0" fmla="*/ 8 w 34"/>
                  <a:gd name="T1" fmla="*/ 24 h 32"/>
                  <a:gd name="T2" fmla="*/ 2 w 34"/>
                  <a:gd name="T3" fmla="*/ 28 h 32"/>
                  <a:gd name="T4" fmla="*/ 16 w 34"/>
                  <a:gd name="T5" fmla="*/ 32 h 32"/>
                  <a:gd name="T6" fmla="*/ 26 w 34"/>
                  <a:gd name="T7" fmla="*/ 25 h 32"/>
                  <a:gd name="T8" fmla="*/ 31 w 34"/>
                  <a:gd name="T9" fmla="*/ 13 h 32"/>
                  <a:gd name="T10" fmla="*/ 34 w 34"/>
                  <a:gd name="T11" fmla="*/ 2 h 32"/>
                  <a:gd name="T12" fmla="*/ 28 w 34"/>
                  <a:gd name="T13" fmla="*/ 0 h 32"/>
                  <a:gd name="T14" fmla="*/ 24 w 34"/>
                  <a:gd name="T15" fmla="*/ 10 h 32"/>
                  <a:gd name="T16" fmla="*/ 20 w 34"/>
                  <a:gd name="T17" fmla="*/ 21 h 32"/>
                  <a:gd name="T18" fmla="*/ 16 w 34"/>
                  <a:gd name="T19" fmla="*/ 25 h 32"/>
                  <a:gd name="T20" fmla="*/ 7 w 34"/>
                  <a:gd name="T21" fmla="*/ 21 h 32"/>
                  <a:gd name="T22" fmla="*/ 1 w 34"/>
                  <a:gd name="T23" fmla="*/ 24 h 32"/>
                  <a:gd name="T24" fmla="*/ 7 w 34"/>
                  <a:gd name="T25" fmla="*/ 21 h 32"/>
                  <a:gd name="T26" fmla="*/ 3 w 34"/>
                  <a:gd name="T27" fmla="*/ 21 h 32"/>
                  <a:gd name="T28" fmla="*/ 1 w 34"/>
                  <a:gd name="T29" fmla="*/ 22 h 32"/>
                  <a:gd name="T30" fmla="*/ 0 w 34"/>
                  <a:gd name="T31" fmla="*/ 25 h 32"/>
                  <a:gd name="T32" fmla="*/ 2 w 34"/>
                  <a:gd name="T33" fmla="*/ 28 h 32"/>
                  <a:gd name="T34" fmla="*/ 8 w 34"/>
                  <a:gd name="T35"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2">
                    <a:moveTo>
                      <a:pt x="8" y="24"/>
                    </a:moveTo>
                    <a:lnTo>
                      <a:pt x="2" y="28"/>
                    </a:lnTo>
                    <a:lnTo>
                      <a:pt x="16" y="32"/>
                    </a:lnTo>
                    <a:lnTo>
                      <a:pt x="26" y="25"/>
                    </a:lnTo>
                    <a:lnTo>
                      <a:pt x="31" y="13"/>
                    </a:lnTo>
                    <a:lnTo>
                      <a:pt x="34" y="2"/>
                    </a:lnTo>
                    <a:lnTo>
                      <a:pt x="28" y="0"/>
                    </a:lnTo>
                    <a:lnTo>
                      <a:pt x="24" y="10"/>
                    </a:lnTo>
                    <a:lnTo>
                      <a:pt x="20" y="21"/>
                    </a:lnTo>
                    <a:lnTo>
                      <a:pt x="16" y="25"/>
                    </a:lnTo>
                    <a:lnTo>
                      <a:pt x="7" y="21"/>
                    </a:lnTo>
                    <a:lnTo>
                      <a:pt x="1" y="24"/>
                    </a:lnTo>
                    <a:lnTo>
                      <a:pt x="7" y="21"/>
                    </a:lnTo>
                    <a:lnTo>
                      <a:pt x="3" y="21"/>
                    </a:lnTo>
                    <a:lnTo>
                      <a:pt x="1" y="22"/>
                    </a:lnTo>
                    <a:lnTo>
                      <a:pt x="0" y="25"/>
                    </a:lnTo>
                    <a:lnTo>
                      <a:pt x="2" y="28"/>
                    </a:lnTo>
                    <a:lnTo>
                      <a:pt x="8"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35" name="Freeform 139"/>
              <p:cNvSpPr>
                <a:spLocks noChangeAspect="1"/>
              </p:cNvSpPr>
              <p:nvPr/>
            </p:nvSpPr>
            <p:spPr bwMode="auto">
              <a:xfrm>
                <a:off x="729" y="487"/>
                <a:ext cx="10" cy="22"/>
              </a:xfrm>
              <a:custGeom>
                <a:avLst/>
                <a:gdLst>
                  <a:gd name="T0" fmla="*/ 9 w 21"/>
                  <a:gd name="T1" fmla="*/ 42 h 45"/>
                  <a:gd name="T2" fmla="*/ 7 w 21"/>
                  <a:gd name="T3" fmla="*/ 45 h 45"/>
                  <a:gd name="T4" fmla="*/ 13 w 21"/>
                  <a:gd name="T5" fmla="*/ 37 h 45"/>
                  <a:gd name="T6" fmla="*/ 16 w 21"/>
                  <a:gd name="T7" fmla="*/ 27 h 45"/>
                  <a:gd name="T8" fmla="*/ 20 w 21"/>
                  <a:gd name="T9" fmla="*/ 14 h 45"/>
                  <a:gd name="T10" fmla="*/ 21 w 21"/>
                  <a:gd name="T11" fmla="*/ 0 h 45"/>
                  <a:gd name="T12" fmla="*/ 14 w 21"/>
                  <a:gd name="T13" fmla="*/ 0 h 45"/>
                  <a:gd name="T14" fmla="*/ 13 w 21"/>
                  <a:gd name="T15" fmla="*/ 14 h 45"/>
                  <a:gd name="T16" fmla="*/ 9 w 21"/>
                  <a:gd name="T17" fmla="*/ 24 h 45"/>
                  <a:gd name="T18" fmla="*/ 6 w 21"/>
                  <a:gd name="T19" fmla="*/ 35 h 45"/>
                  <a:gd name="T20" fmla="*/ 3 w 21"/>
                  <a:gd name="T21" fmla="*/ 38 h 45"/>
                  <a:gd name="T22" fmla="*/ 0 w 21"/>
                  <a:gd name="T23" fmla="*/ 42 h 45"/>
                  <a:gd name="T24" fmla="*/ 3 w 21"/>
                  <a:gd name="T25" fmla="*/ 38 h 45"/>
                  <a:gd name="T26" fmla="*/ 0 w 21"/>
                  <a:gd name="T27" fmla="*/ 41 h 45"/>
                  <a:gd name="T28" fmla="*/ 1 w 21"/>
                  <a:gd name="T29" fmla="*/ 43 h 45"/>
                  <a:gd name="T30" fmla="*/ 4 w 21"/>
                  <a:gd name="T31" fmla="*/ 45 h 45"/>
                  <a:gd name="T32" fmla="*/ 7 w 21"/>
                  <a:gd name="T33" fmla="*/ 45 h 45"/>
                  <a:gd name="T34" fmla="*/ 9 w 21"/>
                  <a:gd name="T3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45">
                    <a:moveTo>
                      <a:pt x="9" y="42"/>
                    </a:moveTo>
                    <a:lnTo>
                      <a:pt x="7" y="45"/>
                    </a:lnTo>
                    <a:lnTo>
                      <a:pt x="13" y="37"/>
                    </a:lnTo>
                    <a:lnTo>
                      <a:pt x="16" y="27"/>
                    </a:lnTo>
                    <a:lnTo>
                      <a:pt x="20" y="14"/>
                    </a:lnTo>
                    <a:lnTo>
                      <a:pt x="21" y="0"/>
                    </a:lnTo>
                    <a:lnTo>
                      <a:pt x="14" y="0"/>
                    </a:lnTo>
                    <a:lnTo>
                      <a:pt x="13" y="14"/>
                    </a:lnTo>
                    <a:lnTo>
                      <a:pt x="9" y="24"/>
                    </a:lnTo>
                    <a:lnTo>
                      <a:pt x="6" y="35"/>
                    </a:lnTo>
                    <a:lnTo>
                      <a:pt x="3" y="38"/>
                    </a:lnTo>
                    <a:lnTo>
                      <a:pt x="0" y="42"/>
                    </a:lnTo>
                    <a:lnTo>
                      <a:pt x="3" y="38"/>
                    </a:lnTo>
                    <a:lnTo>
                      <a:pt x="0" y="41"/>
                    </a:lnTo>
                    <a:lnTo>
                      <a:pt x="1" y="43"/>
                    </a:lnTo>
                    <a:lnTo>
                      <a:pt x="4" y="45"/>
                    </a:lnTo>
                    <a:lnTo>
                      <a:pt x="7" y="45"/>
                    </a:lnTo>
                    <a:lnTo>
                      <a:pt x="9"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36" name="Freeform 140"/>
              <p:cNvSpPr>
                <a:spLocks noChangeAspect="1"/>
              </p:cNvSpPr>
              <p:nvPr/>
            </p:nvSpPr>
            <p:spPr bwMode="auto">
              <a:xfrm>
                <a:off x="726" y="507"/>
                <a:ext cx="7" cy="25"/>
              </a:xfrm>
              <a:custGeom>
                <a:avLst/>
                <a:gdLst>
                  <a:gd name="T0" fmla="*/ 2 w 14"/>
                  <a:gd name="T1" fmla="*/ 42 h 49"/>
                  <a:gd name="T2" fmla="*/ 4 w 14"/>
                  <a:gd name="T3" fmla="*/ 49 h 49"/>
                  <a:gd name="T4" fmla="*/ 11 w 14"/>
                  <a:gd name="T5" fmla="*/ 39 h 49"/>
                  <a:gd name="T6" fmla="*/ 13 w 14"/>
                  <a:gd name="T7" fmla="*/ 25 h 49"/>
                  <a:gd name="T8" fmla="*/ 14 w 14"/>
                  <a:gd name="T9" fmla="*/ 11 h 49"/>
                  <a:gd name="T10" fmla="*/ 14 w 14"/>
                  <a:gd name="T11" fmla="*/ 0 h 49"/>
                  <a:gd name="T12" fmla="*/ 5 w 14"/>
                  <a:gd name="T13" fmla="*/ 0 h 49"/>
                  <a:gd name="T14" fmla="*/ 5 w 14"/>
                  <a:gd name="T15" fmla="*/ 11 h 49"/>
                  <a:gd name="T16" fmla="*/ 6 w 14"/>
                  <a:gd name="T17" fmla="*/ 25 h 49"/>
                  <a:gd name="T18" fmla="*/ 4 w 14"/>
                  <a:gd name="T19" fmla="*/ 37 h 49"/>
                  <a:gd name="T20" fmla="*/ 2 w 14"/>
                  <a:gd name="T21" fmla="*/ 42 h 49"/>
                  <a:gd name="T22" fmla="*/ 4 w 14"/>
                  <a:gd name="T23" fmla="*/ 49 h 49"/>
                  <a:gd name="T24" fmla="*/ 2 w 14"/>
                  <a:gd name="T25" fmla="*/ 42 h 49"/>
                  <a:gd name="T26" fmla="*/ 0 w 14"/>
                  <a:gd name="T27" fmla="*/ 43 h 49"/>
                  <a:gd name="T28" fmla="*/ 0 w 14"/>
                  <a:gd name="T29" fmla="*/ 47 h 49"/>
                  <a:gd name="T30" fmla="*/ 1 w 14"/>
                  <a:gd name="T31" fmla="*/ 49 h 49"/>
                  <a:gd name="T32" fmla="*/ 4 w 14"/>
                  <a:gd name="T33" fmla="*/ 49 h 49"/>
                  <a:gd name="T34" fmla="*/ 2 w 14"/>
                  <a:gd name="T35"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49">
                    <a:moveTo>
                      <a:pt x="2" y="42"/>
                    </a:moveTo>
                    <a:lnTo>
                      <a:pt x="4" y="49"/>
                    </a:lnTo>
                    <a:lnTo>
                      <a:pt x="11" y="39"/>
                    </a:lnTo>
                    <a:lnTo>
                      <a:pt x="13" y="25"/>
                    </a:lnTo>
                    <a:lnTo>
                      <a:pt x="14" y="11"/>
                    </a:lnTo>
                    <a:lnTo>
                      <a:pt x="14" y="0"/>
                    </a:lnTo>
                    <a:lnTo>
                      <a:pt x="5" y="0"/>
                    </a:lnTo>
                    <a:lnTo>
                      <a:pt x="5" y="11"/>
                    </a:lnTo>
                    <a:lnTo>
                      <a:pt x="6" y="25"/>
                    </a:lnTo>
                    <a:lnTo>
                      <a:pt x="4" y="37"/>
                    </a:lnTo>
                    <a:lnTo>
                      <a:pt x="2" y="42"/>
                    </a:lnTo>
                    <a:lnTo>
                      <a:pt x="4" y="49"/>
                    </a:lnTo>
                    <a:lnTo>
                      <a:pt x="2" y="42"/>
                    </a:lnTo>
                    <a:lnTo>
                      <a:pt x="0" y="43"/>
                    </a:lnTo>
                    <a:lnTo>
                      <a:pt x="0" y="47"/>
                    </a:lnTo>
                    <a:lnTo>
                      <a:pt x="1" y="49"/>
                    </a:lnTo>
                    <a:lnTo>
                      <a:pt x="4" y="49"/>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37" name="Freeform 141"/>
              <p:cNvSpPr>
                <a:spLocks noChangeAspect="1"/>
              </p:cNvSpPr>
              <p:nvPr/>
            </p:nvSpPr>
            <p:spPr bwMode="auto">
              <a:xfrm>
                <a:off x="514" y="504"/>
                <a:ext cx="552" cy="450"/>
              </a:xfrm>
              <a:custGeom>
                <a:avLst/>
                <a:gdLst>
                  <a:gd name="T0" fmla="*/ 46 w 1103"/>
                  <a:gd name="T1" fmla="*/ 6 h 900"/>
                  <a:gd name="T2" fmla="*/ 16 w 1103"/>
                  <a:gd name="T3" fmla="*/ 49 h 900"/>
                  <a:gd name="T4" fmla="*/ 0 w 1103"/>
                  <a:gd name="T5" fmla="*/ 230 h 900"/>
                  <a:gd name="T6" fmla="*/ 31 w 1103"/>
                  <a:gd name="T7" fmla="*/ 419 h 900"/>
                  <a:gd name="T8" fmla="*/ 74 w 1103"/>
                  <a:gd name="T9" fmla="*/ 524 h 900"/>
                  <a:gd name="T10" fmla="*/ 150 w 1103"/>
                  <a:gd name="T11" fmla="*/ 629 h 900"/>
                  <a:gd name="T12" fmla="*/ 253 w 1103"/>
                  <a:gd name="T13" fmla="*/ 732 h 900"/>
                  <a:gd name="T14" fmla="*/ 374 w 1103"/>
                  <a:gd name="T15" fmla="*/ 821 h 900"/>
                  <a:gd name="T16" fmla="*/ 442 w 1103"/>
                  <a:gd name="T17" fmla="*/ 854 h 900"/>
                  <a:gd name="T18" fmla="*/ 482 w 1103"/>
                  <a:gd name="T19" fmla="*/ 865 h 900"/>
                  <a:gd name="T20" fmla="*/ 522 w 1103"/>
                  <a:gd name="T21" fmla="*/ 872 h 900"/>
                  <a:gd name="T22" fmla="*/ 546 w 1103"/>
                  <a:gd name="T23" fmla="*/ 872 h 900"/>
                  <a:gd name="T24" fmla="*/ 573 w 1103"/>
                  <a:gd name="T25" fmla="*/ 880 h 900"/>
                  <a:gd name="T26" fmla="*/ 609 w 1103"/>
                  <a:gd name="T27" fmla="*/ 895 h 900"/>
                  <a:gd name="T28" fmla="*/ 656 w 1103"/>
                  <a:gd name="T29" fmla="*/ 899 h 900"/>
                  <a:gd name="T30" fmla="*/ 729 w 1103"/>
                  <a:gd name="T31" fmla="*/ 899 h 900"/>
                  <a:gd name="T32" fmla="*/ 806 w 1103"/>
                  <a:gd name="T33" fmla="*/ 897 h 900"/>
                  <a:gd name="T34" fmla="*/ 864 w 1103"/>
                  <a:gd name="T35" fmla="*/ 890 h 900"/>
                  <a:gd name="T36" fmla="*/ 920 w 1103"/>
                  <a:gd name="T37" fmla="*/ 870 h 900"/>
                  <a:gd name="T38" fmla="*/ 984 w 1103"/>
                  <a:gd name="T39" fmla="*/ 852 h 900"/>
                  <a:gd name="T40" fmla="*/ 1040 w 1103"/>
                  <a:gd name="T41" fmla="*/ 850 h 900"/>
                  <a:gd name="T42" fmla="*/ 1091 w 1103"/>
                  <a:gd name="T43" fmla="*/ 832 h 900"/>
                  <a:gd name="T44" fmla="*/ 1056 w 1103"/>
                  <a:gd name="T45" fmla="*/ 835 h 900"/>
                  <a:gd name="T46" fmla="*/ 980 w 1103"/>
                  <a:gd name="T47" fmla="*/ 845 h 900"/>
                  <a:gd name="T48" fmla="*/ 942 w 1103"/>
                  <a:gd name="T49" fmla="*/ 834 h 900"/>
                  <a:gd name="T50" fmla="*/ 921 w 1103"/>
                  <a:gd name="T51" fmla="*/ 839 h 900"/>
                  <a:gd name="T52" fmla="*/ 898 w 1103"/>
                  <a:gd name="T53" fmla="*/ 854 h 900"/>
                  <a:gd name="T54" fmla="*/ 877 w 1103"/>
                  <a:gd name="T55" fmla="*/ 857 h 900"/>
                  <a:gd name="T56" fmla="*/ 857 w 1103"/>
                  <a:gd name="T57" fmla="*/ 854 h 900"/>
                  <a:gd name="T58" fmla="*/ 838 w 1103"/>
                  <a:gd name="T59" fmla="*/ 851 h 900"/>
                  <a:gd name="T60" fmla="*/ 821 w 1103"/>
                  <a:gd name="T61" fmla="*/ 852 h 900"/>
                  <a:gd name="T62" fmla="*/ 800 w 1103"/>
                  <a:gd name="T63" fmla="*/ 856 h 900"/>
                  <a:gd name="T64" fmla="*/ 782 w 1103"/>
                  <a:gd name="T65" fmla="*/ 853 h 900"/>
                  <a:gd name="T66" fmla="*/ 753 w 1103"/>
                  <a:gd name="T67" fmla="*/ 857 h 900"/>
                  <a:gd name="T68" fmla="*/ 721 w 1103"/>
                  <a:gd name="T69" fmla="*/ 845 h 900"/>
                  <a:gd name="T70" fmla="*/ 694 w 1103"/>
                  <a:gd name="T71" fmla="*/ 838 h 900"/>
                  <a:gd name="T72" fmla="*/ 675 w 1103"/>
                  <a:gd name="T73" fmla="*/ 831 h 900"/>
                  <a:gd name="T74" fmla="*/ 638 w 1103"/>
                  <a:gd name="T75" fmla="*/ 823 h 900"/>
                  <a:gd name="T76" fmla="*/ 595 w 1103"/>
                  <a:gd name="T77" fmla="*/ 801 h 900"/>
                  <a:gd name="T78" fmla="*/ 569 w 1103"/>
                  <a:gd name="T79" fmla="*/ 775 h 900"/>
                  <a:gd name="T80" fmla="*/ 519 w 1103"/>
                  <a:gd name="T81" fmla="*/ 745 h 900"/>
                  <a:gd name="T82" fmla="*/ 462 w 1103"/>
                  <a:gd name="T83" fmla="*/ 721 h 900"/>
                  <a:gd name="T84" fmla="*/ 413 w 1103"/>
                  <a:gd name="T85" fmla="*/ 694 h 900"/>
                  <a:gd name="T86" fmla="*/ 358 w 1103"/>
                  <a:gd name="T87" fmla="*/ 663 h 900"/>
                  <a:gd name="T88" fmla="*/ 317 w 1103"/>
                  <a:gd name="T89" fmla="*/ 621 h 900"/>
                  <a:gd name="T90" fmla="*/ 238 w 1103"/>
                  <a:gd name="T91" fmla="*/ 524 h 900"/>
                  <a:gd name="T92" fmla="*/ 189 w 1103"/>
                  <a:gd name="T93" fmla="*/ 411 h 900"/>
                  <a:gd name="T94" fmla="*/ 161 w 1103"/>
                  <a:gd name="T95" fmla="*/ 387 h 900"/>
                  <a:gd name="T96" fmla="*/ 127 w 1103"/>
                  <a:gd name="T97" fmla="*/ 363 h 900"/>
                  <a:gd name="T98" fmla="*/ 96 w 1103"/>
                  <a:gd name="T99" fmla="*/ 328 h 900"/>
                  <a:gd name="T100" fmla="*/ 81 w 1103"/>
                  <a:gd name="T101" fmla="*/ 239 h 900"/>
                  <a:gd name="T102" fmla="*/ 38 w 1103"/>
                  <a:gd name="T103" fmla="*/ 179 h 900"/>
                  <a:gd name="T104" fmla="*/ 18 w 1103"/>
                  <a:gd name="T105" fmla="*/ 112 h 900"/>
                  <a:gd name="T106" fmla="*/ 43 w 1103"/>
                  <a:gd name="T107" fmla="*/ 4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3" h="900">
                    <a:moveTo>
                      <a:pt x="45" y="27"/>
                    </a:moveTo>
                    <a:lnTo>
                      <a:pt x="46" y="19"/>
                    </a:lnTo>
                    <a:lnTo>
                      <a:pt x="46" y="11"/>
                    </a:lnTo>
                    <a:lnTo>
                      <a:pt x="46" y="6"/>
                    </a:lnTo>
                    <a:lnTo>
                      <a:pt x="45" y="0"/>
                    </a:lnTo>
                    <a:lnTo>
                      <a:pt x="33" y="16"/>
                    </a:lnTo>
                    <a:lnTo>
                      <a:pt x="24" y="33"/>
                    </a:lnTo>
                    <a:lnTo>
                      <a:pt x="16" y="49"/>
                    </a:lnTo>
                    <a:lnTo>
                      <a:pt x="11" y="63"/>
                    </a:lnTo>
                    <a:lnTo>
                      <a:pt x="5" y="105"/>
                    </a:lnTo>
                    <a:lnTo>
                      <a:pt x="0" y="164"/>
                    </a:lnTo>
                    <a:lnTo>
                      <a:pt x="0" y="230"/>
                    </a:lnTo>
                    <a:lnTo>
                      <a:pt x="10" y="290"/>
                    </a:lnTo>
                    <a:lnTo>
                      <a:pt x="21" y="340"/>
                    </a:lnTo>
                    <a:lnTo>
                      <a:pt x="26" y="381"/>
                    </a:lnTo>
                    <a:lnTo>
                      <a:pt x="31" y="419"/>
                    </a:lnTo>
                    <a:lnTo>
                      <a:pt x="39" y="454"/>
                    </a:lnTo>
                    <a:lnTo>
                      <a:pt x="48" y="475"/>
                    </a:lnTo>
                    <a:lnTo>
                      <a:pt x="60" y="500"/>
                    </a:lnTo>
                    <a:lnTo>
                      <a:pt x="74" y="524"/>
                    </a:lnTo>
                    <a:lnTo>
                      <a:pt x="90" y="549"/>
                    </a:lnTo>
                    <a:lnTo>
                      <a:pt x="107" y="576"/>
                    </a:lnTo>
                    <a:lnTo>
                      <a:pt x="128" y="602"/>
                    </a:lnTo>
                    <a:lnTo>
                      <a:pt x="150" y="629"/>
                    </a:lnTo>
                    <a:lnTo>
                      <a:pt x="174" y="655"/>
                    </a:lnTo>
                    <a:lnTo>
                      <a:pt x="199" y="682"/>
                    </a:lnTo>
                    <a:lnTo>
                      <a:pt x="226" y="708"/>
                    </a:lnTo>
                    <a:lnTo>
                      <a:pt x="253" y="732"/>
                    </a:lnTo>
                    <a:lnTo>
                      <a:pt x="282" y="756"/>
                    </a:lnTo>
                    <a:lnTo>
                      <a:pt x="312" y="779"/>
                    </a:lnTo>
                    <a:lnTo>
                      <a:pt x="343" y="801"/>
                    </a:lnTo>
                    <a:lnTo>
                      <a:pt x="374" y="821"/>
                    </a:lnTo>
                    <a:lnTo>
                      <a:pt x="406" y="838"/>
                    </a:lnTo>
                    <a:lnTo>
                      <a:pt x="420" y="845"/>
                    </a:lnTo>
                    <a:lnTo>
                      <a:pt x="433" y="851"/>
                    </a:lnTo>
                    <a:lnTo>
                      <a:pt x="442" y="854"/>
                    </a:lnTo>
                    <a:lnTo>
                      <a:pt x="451" y="857"/>
                    </a:lnTo>
                    <a:lnTo>
                      <a:pt x="461" y="859"/>
                    </a:lnTo>
                    <a:lnTo>
                      <a:pt x="470" y="861"/>
                    </a:lnTo>
                    <a:lnTo>
                      <a:pt x="482" y="865"/>
                    </a:lnTo>
                    <a:lnTo>
                      <a:pt x="496" y="868"/>
                    </a:lnTo>
                    <a:lnTo>
                      <a:pt x="505" y="870"/>
                    </a:lnTo>
                    <a:lnTo>
                      <a:pt x="513" y="872"/>
                    </a:lnTo>
                    <a:lnTo>
                      <a:pt x="522" y="872"/>
                    </a:lnTo>
                    <a:lnTo>
                      <a:pt x="528" y="872"/>
                    </a:lnTo>
                    <a:lnTo>
                      <a:pt x="535" y="872"/>
                    </a:lnTo>
                    <a:lnTo>
                      <a:pt x="541" y="872"/>
                    </a:lnTo>
                    <a:lnTo>
                      <a:pt x="546" y="872"/>
                    </a:lnTo>
                    <a:lnTo>
                      <a:pt x="550" y="872"/>
                    </a:lnTo>
                    <a:lnTo>
                      <a:pt x="558" y="874"/>
                    </a:lnTo>
                    <a:lnTo>
                      <a:pt x="565" y="876"/>
                    </a:lnTo>
                    <a:lnTo>
                      <a:pt x="573" y="880"/>
                    </a:lnTo>
                    <a:lnTo>
                      <a:pt x="583" y="884"/>
                    </a:lnTo>
                    <a:lnTo>
                      <a:pt x="591" y="889"/>
                    </a:lnTo>
                    <a:lnTo>
                      <a:pt x="600" y="892"/>
                    </a:lnTo>
                    <a:lnTo>
                      <a:pt x="609" y="895"/>
                    </a:lnTo>
                    <a:lnTo>
                      <a:pt x="618" y="897"/>
                    </a:lnTo>
                    <a:lnTo>
                      <a:pt x="629" y="898"/>
                    </a:lnTo>
                    <a:lnTo>
                      <a:pt x="641" y="899"/>
                    </a:lnTo>
                    <a:lnTo>
                      <a:pt x="656" y="899"/>
                    </a:lnTo>
                    <a:lnTo>
                      <a:pt x="672" y="899"/>
                    </a:lnTo>
                    <a:lnTo>
                      <a:pt x="691" y="900"/>
                    </a:lnTo>
                    <a:lnTo>
                      <a:pt x="709" y="900"/>
                    </a:lnTo>
                    <a:lnTo>
                      <a:pt x="729" y="899"/>
                    </a:lnTo>
                    <a:lnTo>
                      <a:pt x="748" y="899"/>
                    </a:lnTo>
                    <a:lnTo>
                      <a:pt x="768" y="898"/>
                    </a:lnTo>
                    <a:lnTo>
                      <a:pt x="788" y="898"/>
                    </a:lnTo>
                    <a:lnTo>
                      <a:pt x="806" y="897"/>
                    </a:lnTo>
                    <a:lnTo>
                      <a:pt x="823" y="896"/>
                    </a:lnTo>
                    <a:lnTo>
                      <a:pt x="838" y="894"/>
                    </a:lnTo>
                    <a:lnTo>
                      <a:pt x="852" y="892"/>
                    </a:lnTo>
                    <a:lnTo>
                      <a:pt x="864" y="890"/>
                    </a:lnTo>
                    <a:lnTo>
                      <a:pt x="872" y="888"/>
                    </a:lnTo>
                    <a:lnTo>
                      <a:pt x="887" y="883"/>
                    </a:lnTo>
                    <a:lnTo>
                      <a:pt x="903" y="877"/>
                    </a:lnTo>
                    <a:lnTo>
                      <a:pt x="920" y="870"/>
                    </a:lnTo>
                    <a:lnTo>
                      <a:pt x="936" y="865"/>
                    </a:lnTo>
                    <a:lnTo>
                      <a:pt x="953" y="859"/>
                    </a:lnTo>
                    <a:lnTo>
                      <a:pt x="969" y="854"/>
                    </a:lnTo>
                    <a:lnTo>
                      <a:pt x="984" y="852"/>
                    </a:lnTo>
                    <a:lnTo>
                      <a:pt x="998" y="852"/>
                    </a:lnTo>
                    <a:lnTo>
                      <a:pt x="1012" y="852"/>
                    </a:lnTo>
                    <a:lnTo>
                      <a:pt x="1026" y="852"/>
                    </a:lnTo>
                    <a:lnTo>
                      <a:pt x="1040" y="850"/>
                    </a:lnTo>
                    <a:lnTo>
                      <a:pt x="1053" y="846"/>
                    </a:lnTo>
                    <a:lnTo>
                      <a:pt x="1067" y="843"/>
                    </a:lnTo>
                    <a:lnTo>
                      <a:pt x="1080" y="838"/>
                    </a:lnTo>
                    <a:lnTo>
                      <a:pt x="1091" y="832"/>
                    </a:lnTo>
                    <a:lnTo>
                      <a:pt x="1103" y="827"/>
                    </a:lnTo>
                    <a:lnTo>
                      <a:pt x="1091" y="829"/>
                    </a:lnTo>
                    <a:lnTo>
                      <a:pt x="1075" y="831"/>
                    </a:lnTo>
                    <a:lnTo>
                      <a:pt x="1056" y="835"/>
                    </a:lnTo>
                    <a:lnTo>
                      <a:pt x="1035" y="837"/>
                    </a:lnTo>
                    <a:lnTo>
                      <a:pt x="1014" y="841"/>
                    </a:lnTo>
                    <a:lnTo>
                      <a:pt x="995" y="843"/>
                    </a:lnTo>
                    <a:lnTo>
                      <a:pt x="980" y="845"/>
                    </a:lnTo>
                    <a:lnTo>
                      <a:pt x="968" y="846"/>
                    </a:lnTo>
                    <a:lnTo>
                      <a:pt x="954" y="845"/>
                    </a:lnTo>
                    <a:lnTo>
                      <a:pt x="946" y="841"/>
                    </a:lnTo>
                    <a:lnTo>
                      <a:pt x="942" y="834"/>
                    </a:lnTo>
                    <a:lnTo>
                      <a:pt x="941" y="823"/>
                    </a:lnTo>
                    <a:lnTo>
                      <a:pt x="934" y="829"/>
                    </a:lnTo>
                    <a:lnTo>
                      <a:pt x="928" y="835"/>
                    </a:lnTo>
                    <a:lnTo>
                      <a:pt x="921" y="839"/>
                    </a:lnTo>
                    <a:lnTo>
                      <a:pt x="915" y="844"/>
                    </a:lnTo>
                    <a:lnTo>
                      <a:pt x="910" y="849"/>
                    </a:lnTo>
                    <a:lnTo>
                      <a:pt x="904" y="852"/>
                    </a:lnTo>
                    <a:lnTo>
                      <a:pt x="898" y="854"/>
                    </a:lnTo>
                    <a:lnTo>
                      <a:pt x="892" y="856"/>
                    </a:lnTo>
                    <a:lnTo>
                      <a:pt x="888" y="857"/>
                    </a:lnTo>
                    <a:lnTo>
                      <a:pt x="882" y="857"/>
                    </a:lnTo>
                    <a:lnTo>
                      <a:pt x="877" y="857"/>
                    </a:lnTo>
                    <a:lnTo>
                      <a:pt x="873" y="856"/>
                    </a:lnTo>
                    <a:lnTo>
                      <a:pt x="867" y="856"/>
                    </a:lnTo>
                    <a:lnTo>
                      <a:pt x="862" y="854"/>
                    </a:lnTo>
                    <a:lnTo>
                      <a:pt x="857" y="854"/>
                    </a:lnTo>
                    <a:lnTo>
                      <a:pt x="852" y="853"/>
                    </a:lnTo>
                    <a:lnTo>
                      <a:pt x="847" y="852"/>
                    </a:lnTo>
                    <a:lnTo>
                      <a:pt x="843" y="851"/>
                    </a:lnTo>
                    <a:lnTo>
                      <a:pt x="838" y="851"/>
                    </a:lnTo>
                    <a:lnTo>
                      <a:pt x="834" y="850"/>
                    </a:lnTo>
                    <a:lnTo>
                      <a:pt x="829" y="850"/>
                    </a:lnTo>
                    <a:lnTo>
                      <a:pt x="824" y="851"/>
                    </a:lnTo>
                    <a:lnTo>
                      <a:pt x="821" y="852"/>
                    </a:lnTo>
                    <a:lnTo>
                      <a:pt x="816" y="853"/>
                    </a:lnTo>
                    <a:lnTo>
                      <a:pt x="811" y="854"/>
                    </a:lnTo>
                    <a:lnTo>
                      <a:pt x="806" y="856"/>
                    </a:lnTo>
                    <a:lnTo>
                      <a:pt x="800" y="856"/>
                    </a:lnTo>
                    <a:lnTo>
                      <a:pt x="794" y="856"/>
                    </a:lnTo>
                    <a:lnTo>
                      <a:pt x="790" y="854"/>
                    </a:lnTo>
                    <a:lnTo>
                      <a:pt x="785" y="854"/>
                    </a:lnTo>
                    <a:lnTo>
                      <a:pt x="782" y="853"/>
                    </a:lnTo>
                    <a:lnTo>
                      <a:pt x="778" y="852"/>
                    </a:lnTo>
                    <a:lnTo>
                      <a:pt x="770" y="856"/>
                    </a:lnTo>
                    <a:lnTo>
                      <a:pt x="762" y="857"/>
                    </a:lnTo>
                    <a:lnTo>
                      <a:pt x="753" y="857"/>
                    </a:lnTo>
                    <a:lnTo>
                      <a:pt x="746" y="856"/>
                    </a:lnTo>
                    <a:lnTo>
                      <a:pt x="738" y="853"/>
                    </a:lnTo>
                    <a:lnTo>
                      <a:pt x="729" y="850"/>
                    </a:lnTo>
                    <a:lnTo>
                      <a:pt x="721" y="845"/>
                    </a:lnTo>
                    <a:lnTo>
                      <a:pt x="716" y="839"/>
                    </a:lnTo>
                    <a:lnTo>
                      <a:pt x="709" y="839"/>
                    </a:lnTo>
                    <a:lnTo>
                      <a:pt x="701" y="839"/>
                    </a:lnTo>
                    <a:lnTo>
                      <a:pt x="694" y="838"/>
                    </a:lnTo>
                    <a:lnTo>
                      <a:pt x="687" y="837"/>
                    </a:lnTo>
                    <a:lnTo>
                      <a:pt x="682" y="836"/>
                    </a:lnTo>
                    <a:lnTo>
                      <a:pt x="677" y="834"/>
                    </a:lnTo>
                    <a:lnTo>
                      <a:pt x="675" y="831"/>
                    </a:lnTo>
                    <a:lnTo>
                      <a:pt x="672" y="828"/>
                    </a:lnTo>
                    <a:lnTo>
                      <a:pt x="663" y="827"/>
                    </a:lnTo>
                    <a:lnTo>
                      <a:pt x="650" y="826"/>
                    </a:lnTo>
                    <a:lnTo>
                      <a:pt x="638" y="823"/>
                    </a:lnTo>
                    <a:lnTo>
                      <a:pt x="625" y="819"/>
                    </a:lnTo>
                    <a:lnTo>
                      <a:pt x="612" y="814"/>
                    </a:lnTo>
                    <a:lnTo>
                      <a:pt x="603" y="808"/>
                    </a:lnTo>
                    <a:lnTo>
                      <a:pt x="595" y="801"/>
                    </a:lnTo>
                    <a:lnTo>
                      <a:pt x="592" y="794"/>
                    </a:lnTo>
                    <a:lnTo>
                      <a:pt x="586" y="790"/>
                    </a:lnTo>
                    <a:lnTo>
                      <a:pt x="578" y="783"/>
                    </a:lnTo>
                    <a:lnTo>
                      <a:pt x="569" y="775"/>
                    </a:lnTo>
                    <a:lnTo>
                      <a:pt x="558" y="767"/>
                    </a:lnTo>
                    <a:lnTo>
                      <a:pt x="546" y="760"/>
                    </a:lnTo>
                    <a:lnTo>
                      <a:pt x="533" y="752"/>
                    </a:lnTo>
                    <a:lnTo>
                      <a:pt x="519" y="745"/>
                    </a:lnTo>
                    <a:lnTo>
                      <a:pt x="505" y="740"/>
                    </a:lnTo>
                    <a:lnTo>
                      <a:pt x="490" y="735"/>
                    </a:lnTo>
                    <a:lnTo>
                      <a:pt x="477" y="729"/>
                    </a:lnTo>
                    <a:lnTo>
                      <a:pt x="462" y="721"/>
                    </a:lnTo>
                    <a:lnTo>
                      <a:pt x="448" y="714"/>
                    </a:lnTo>
                    <a:lnTo>
                      <a:pt x="435" y="706"/>
                    </a:lnTo>
                    <a:lnTo>
                      <a:pt x="424" y="699"/>
                    </a:lnTo>
                    <a:lnTo>
                      <a:pt x="413" y="694"/>
                    </a:lnTo>
                    <a:lnTo>
                      <a:pt x="406" y="691"/>
                    </a:lnTo>
                    <a:lnTo>
                      <a:pt x="387" y="682"/>
                    </a:lnTo>
                    <a:lnTo>
                      <a:pt x="372" y="672"/>
                    </a:lnTo>
                    <a:lnTo>
                      <a:pt x="358" y="663"/>
                    </a:lnTo>
                    <a:lnTo>
                      <a:pt x="348" y="652"/>
                    </a:lnTo>
                    <a:lnTo>
                      <a:pt x="337" y="641"/>
                    </a:lnTo>
                    <a:lnTo>
                      <a:pt x="327" y="631"/>
                    </a:lnTo>
                    <a:lnTo>
                      <a:pt x="317" y="621"/>
                    </a:lnTo>
                    <a:lnTo>
                      <a:pt x="304" y="610"/>
                    </a:lnTo>
                    <a:lnTo>
                      <a:pt x="279" y="586"/>
                    </a:lnTo>
                    <a:lnTo>
                      <a:pt x="257" y="557"/>
                    </a:lnTo>
                    <a:lnTo>
                      <a:pt x="238" y="524"/>
                    </a:lnTo>
                    <a:lnTo>
                      <a:pt x="223" y="490"/>
                    </a:lnTo>
                    <a:lnTo>
                      <a:pt x="210" y="458"/>
                    </a:lnTo>
                    <a:lnTo>
                      <a:pt x="199" y="432"/>
                    </a:lnTo>
                    <a:lnTo>
                      <a:pt x="189" y="411"/>
                    </a:lnTo>
                    <a:lnTo>
                      <a:pt x="181" y="399"/>
                    </a:lnTo>
                    <a:lnTo>
                      <a:pt x="175" y="396"/>
                    </a:lnTo>
                    <a:lnTo>
                      <a:pt x="169" y="391"/>
                    </a:lnTo>
                    <a:lnTo>
                      <a:pt x="161" y="387"/>
                    </a:lnTo>
                    <a:lnTo>
                      <a:pt x="153" y="381"/>
                    </a:lnTo>
                    <a:lnTo>
                      <a:pt x="145" y="375"/>
                    </a:lnTo>
                    <a:lnTo>
                      <a:pt x="136" y="369"/>
                    </a:lnTo>
                    <a:lnTo>
                      <a:pt x="127" y="363"/>
                    </a:lnTo>
                    <a:lnTo>
                      <a:pt x="119" y="356"/>
                    </a:lnTo>
                    <a:lnTo>
                      <a:pt x="109" y="346"/>
                    </a:lnTo>
                    <a:lnTo>
                      <a:pt x="102" y="337"/>
                    </a:lnTo>
                    <a:lnTo>
                      <a:pt x="96" y="328"/>
                    </a:lnTo>
                    <a:lnTo>
                      <a:pt x="92" y="319"/>
                    </a:lnTo>
                    <a:lnTo>
                      <a:pt x="87" y="292"/>
                    </a:lnTo>
                    <a:lnTo>
                      <a:pt x="86" y="266"/>
                    </a:lnTo>
                    <a:lnTo>
                      <a:pt x="81" y="239"/>
                    </a:lnTo>
                    <a:lnTo>
                      <a:pt x="68" y="217"/>
                    </a:lnTo>
                    <a:lnTo>
                      <a:pt x="59" y="207"/>
                    </a:lnTo>
                    <a:lnTo>
                      <a:pt x="48" y="194"/>
                    </a:lnTo>
                    <a:lnTo>
                      <a:pt x="38" y="179"/>
                    </a:lnTo>
                    <a:lnTo>
                      <a:pt x="29" y="164"/>
                    </a:lnTo>
                    <a:lnTo>
                      <a:pt x="22" y="147"/>
                    </a:lnTo>
                    <a:lnTo>
                      <a:pt x="18" y="130"/>
                    </a:lnTo>
                    <a:lnTo>
                      <a:pt x="18" y="112"/>
                    </a:lnTo>
                    <a:lnTo>
                      <a:pt x="24" y="93"/>
                    </a:lnTo>
                    <a:lnTo>
                      <a:pt x="32" y="73"/>
                    </a:lnTo>
                    <a:lnTo>
                      <a:pt x="38" y="55"/>
                    </a:lnTo>
                    <a:lnTo>
                      <a:pt x="43" y="40"/>
                    </a:lnTo>
                    <a:lnTo>
                      <a:pt x="45" y="27"/>
                    </a:lnTo>
                    <a:close/>
                  </a:path>
                </a:pathLst>
              </a:custGeom>
              <a:solidFill>
                <a:srgbClr val="C97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38" name="Freeform 142"/>
              <p:cNvSpPr>
                <a:spLocks noChangeAspect="1"/>
              </p:cNvSpPr>
              <p:nvPr/>
            </p:nvSpPr>
            <p:spPr bwMode="auto">
              <a:xfrm>
                <a:off x="535" y="502"/>
                <a:ext cx="5" cy="16"/>
              </a:xfrm>
              <a:custGeom>
                <a:avLst/>
                <a:gdLst>
                  <a:gd name="T0" fmla="*/ 7 w 10"/>
                  <a:gd name="T1" fmla="*/ 6 h 31"/>
                  <a:gd name="T2" fmla="*/ 0 w 10"/>
                  <a:gd name="T3" fmla="*/ 4 h 31"/>
                  <a:gd name="T4" fmla="*/ 2 w 10"/>
                  <a:gd name="T5" fmla="*/ 10 h 31"/>
                  <a:gd name="T6" fmla="*/ 0 w 10"/>
                  <a:gd name="T7" fmla="*/ 15 h 31"/>
                  <a:gd name="T8" fmla="*/ 2 w 10"/>
                  <a:gd name="T9" fmla="*/ 23 h 31"/>
                  <a:gd name="T10" fmla="*/ 0 w 10"/>
                  <a:gd name="T11" fmla="*/ 31 h 31"/>
                  <a:gd name="T12" fmla="*/ 7 w 10"/>
                  <a:gd name="T13" fmla="*/ 31 h 31"/>
                  <a:gd name="T14" fmla="*/ 8 w 10"/>
                  <a:gd name="T15" fmla="*/ 23 h 31"/>
                  <a:gd name="T16" fmla="*/ 10 w 10"/>
                  <a:gd name="T17" fmla="*/ 15 h 31"/>
                  <a:gd name="T18" fmla="*/ 8 w 10"/>
                  <a:gd name="T19" fmla="*/ 10 h 31"/>
                  <a:gd name="T20" fmla="*/ 7 w 10"/>
                  <a:gd name="T21" fmla="*/ 4 h 31"/>
                  <a:gd name="T22" fmla="*/ 0 w 10"/>
                  <a:gd name="T23" fmla="*/ 1 h 31"/>
                  <a:gd name="T24" fmla="*/ 7 w 10"/>
                  <a:gd name="T25" fmla="*/ 4 h 31"/>
                  <a:gd name="T26" fmla="*/ 6 w 10"/>
                  <a:gd name="T27" fmla="*/ 1 h 31"/>
                  <a:gd name="T28" fmla="*/ 4 w 10"/>
                  <a:gd name="T29" fmla="*/ 0 h 31"/>
                  <a:gd name="T30" fmla="*/ 2 w 10"/>
                  <a:gd name="T31" fmla="*/ 1 h 31"/>
                  <a:gd name="T32" fmla="*/ 0 w 10"/>
                  <a:gd name="T33" fmla="*/ 4 h 31"/>
                  <a:gd name="T34" fmla="*/ 7 w 10"/>
                  <a:gd name="T35"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31">
                    <a:moveTo>
                      <a:pt x="7" y="6"/>
                    </a:moveTo>
                    <a:lnTo>
                      <a:pt x="0" y="4"/>
                    </a:lnTo>
                    <a:lnTo>
                      <a:pt x="2" y="10"/>
                    </a:lnTo>
                    <a:lnTo>
                      <a:pt x="0" y="15"/>
                    </a:lnTo>
                    <a:lnTo>
                      <a:pt x="2" y="23"/>
                    </a:lnTo>
                    <a:lnTo>
                      <a:pt x="0" y="31"/>
                    </a:lnTo>
                    <a:lnTo>
                      <a:pt x="7" y="31"/>
                    </a:lnTo>
                    <a:lnTo>
                      <a:pt x="8" y="23"/>
                    </a:lnTo>
                    <a:lnTo>
                      <a:pt x="10" y="15"/>
                    </a:lnTo>
                    <a:lnTo>
                      <a:pt x="8" y="10"/>
                    </a:lnTo>
                    <a:lnTo>
                      <a:pt x="7" y="4"/>
                    </a:lnTo>
                    <a:lnTo>
                      <a:pt x="0" y="1"/>
                    </a:lnTo>
                    <a:lnTo>
                      <a:pt x="7" y="4"/>
                    </a:lnTo>
                    <a:lnTo>
                      <a:pt x="6" y="1"/>
                    </a:lnTo>
                    <a:lnTo>
                      <a:pt x="4" y="0"/>
                    </a:lnTo>
                    <a:lnTo>
                      <a:pt x="2" y="1"/>
                    </a:lnTo>
                    <a:lnTo>
                      <a:pt x="0" y="4"/>
                    </a:lnTo>
                    <a:lnTo>
                      <a:pt x="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39" name="Freeform 143"/>
              <p:cNvSpPr>
                <a:spLocks noChangeAspect="1"/>
              </p:cNvSpPr>
              <p:nvPr/>
            </p:nvSpPr>
            <p:spPr bwMode="auto">
              <a:xfrm>
                <a:off x="519" y="503"/>
                <a:ext cx="20" cy="33"/>
              </a:xfrm>
              <a:custGeom>
                <a:avLst/>
                <a:gdLst>
                  <a:gd name="T0" fmla="*/ 7 w 40"/>
                  <a:gd name="T1" fmla="*/ 66 h 66"/>
                  <a:gd name="T2" fmla="*/ 7 w 40"/>
                  <a:gd name="T3" fmla="*/ 66 h 66"/>
                  <a:gd name="T4" fmla="*/ 12 w 40"/>
                  <a:gd name="T5" fmla="*/ 53 h 66"/>
                  <a:gd name="T6" fmla="*/ 20 w 40"/>
                  <a:gd name="T7" fmla="*/ 37 h 66"/>
                  <a:gd name="T8" fmla="*/ 29 w 40"/>
                  <a:gd name="T9" fmla="*/ 21 h 66"/>
                  <a:gd name="T10" fmla="*/ 40 w 40"/>
                  <a:gd name="T11" fmla="*/ 5 h 66"/>
                  <a:gd name="T12" fmla="*/ 33 w 40"/>
                  <a:gd name="T13" fmla="*/ 0 h 66"/>
                  <a:gd name="T14" fmla="*/ 22 w 40"/>
                  <a:gd name="T15" fmla="*/ 17 h 66"/>
                  <a:gd name="T16" fmla="*/ 13 w 40"/>
                  <a:gd name="T17" fmla="*/ 35 h 66"/>
                  <a:gd name="T18" fmla="*/ 5 w 40"/>
                  <a:gd name="T19" fmla="*/ 51 h 66"/>
                  <a:gd name="T20" fmla="*/ 0 w 40"/>
                  <a:gd name="T21" fmla="*/ 66 h 66"/>
                  <a:gd name="T22" fmla="*/ 0 w 40"/>
                  <a:gd name="T23" fmla="*/ 66 h 66"/>
                  <a:gd name="T24" fmla="*/ 7 w 40"/>
                  <a:gd name="T2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6">
                    <a:moveTo>
                      <a:pt x="7" y="66"/>
                    </a:moveTo>
                    <a:lnTo>
                      <a:pt x="7" y="66"/>
                    </a:lnTo>
                    <a:lnTo>
                      <a:pt x="12" y="53"/>
                    </a:lnTo>
                    <a:lnTo>
                      <a:pt x="20" y="37"/>
                    </a:lnTo>
                    <a:lnTo>
                      <a:pt x="29" y="21"/>
                    </a:lnTo>
                    <a:lnTo>
                      <a:pt x="40" y="5"/>
                    </a:lnTo>
                    <a:lnTo>
                      <a:pt x="33" y="0"/>
                    </a:lnTo>
                    <a:lnTo>
                      <a:pt x="22" y="17"/>
                    </a:lnTo>
                    <a:lnTo>
                      <a:pt x="13" y="35"/>
                    </a:lnTo>
                    <a:lnTo>
                      <a:pt x="5" y="51"/>
                    </a:lnTo>
                    <a:lnTo>
                      <a:pt x="0" y="66"/>
                    </a:lnTo>
                    <a:lnTo>
                      <a:pt x="0" y="66"/>
                    </a:lnTo>
                    <a:lnTo>
                      <a:pt x="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40" name="Freeform 144"/>
              <p:cNvSpPr>
                <a:spLocks noChangeAspect="1"/>
              </p:cNvSpPr>
              <p:nvPr/>
            </p:nvSpPr>
            <p:spPr bwMode="auto">
              <a:xfrm>
                <a:off x="513" y="536"/>
                <a:ext cx="9" cy="114"/>
              </a:xfrm>
              <a:custGeom>
                <a:avLst/>
                <a:gdLst>
                  <a:gd name="T0" fmla="*/ 18 w 19"/>
                  <a:gd name="T1" fmla="*/ 226 h 228"/>
                  <a:gd name="T2" fmla="*/ 18 w 19"/>
                  <a:gd name="T3" fmla="*/ 226 h 228"/>
                  <a:gd name="T4" fmla="*/ 7 w 19"/>
                  <a:gd name="T5" fmla="*/ 167 h 228"/>
                  <a:gd name="T6" fmla="*/ 7 w 19"/>
                  <a:gd name="T7" fmla="*/ 101 h 228"/>
                  <a:gd name="T8" fmla="*/ 12 w 19"/>
                  <a:gd name="T9" fmla="*/ 42 h 228"/>
                  <a:gd name="T10" fmla="*/ 19 w 19"/>
                  <a:gd name="T11" fmla="*/ 0 h 228"/>
                  <a:gd name="T12" fmla="*/ 12 w 19"/>
                  <a:gd name="T13" fmla="*/ 0 h 228"/>
                  <a:gd name="T14" fmla="*/ 5 w 19"/>
                  <a:gd name="T15" fmla="*/ 42 h 228"/>
                  <a:gd name="T16" fmla="*/ 0 w 19"/>
                  <a:gd name="T17" fmla="*/ 101 h 228"/>
                  <a:gd name="T18" fmla="*/ 0 w 19"/>
                  <a:gd name="T19" fmla="*/ 167 h 228"/>
                  <a:gd name="T20" fmla="*/ 11 w 19"/>
                  <a:gd name="T21" fmla="*/ 228 h 228"/>
                  <a:gd name="T22" fmla="*/ 11 w 19"/>
                  <a:gd name="T23" fmla="*/ 228 h 228"/>
                  <a:gd name="T24" fmla="*/ 18 w 19"/>
                  <a:gd name="T25" fmla="*/ 22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28">
                    <a:moveTo>
                      <a:pt x="18" y="226"/>
                    </a:moveTo>
                    <a:lnTo>
                      <a:pt x="18" y="226"/>
                    </a:lnTo>
                    <a:lnTo>
                      <a:pt x="7" y="167"/>
                    </a:lnTo>
                    <a:lnTo>
                      <a:pt x="7" y="101"/>
                    </a:lnTo>
                    <a:lnTo>
                      <a:pt x="12" y="42"/>
                    </a:lnTo>
                    <a:lnTo>
                      <a:pt x="19" y="0"/>
                    </a:lnTo>
                    <a:lnTo>
                      <a:pt x="12" y="0"/>
                    </a:lnTo>
                    <a:lnTo>
                      <a:pt x="5" y="42"/>
                    </a:lnTo>
                    <a:lnTo>
                      <a:pt x="0" y="101"/>
                    </a:lnTo>
                    <a:lnTo>
                      <a:pt x="0" y="167"/>
                    </a:lnTo>
                    <a:lnTo>
                      <a:pt x="11" y="228"/>
                    </a:lnTo>
                    <a:lnTo>
                      <a:pt x="11" y="228"/>
                    </a:lnTo>
                    <a:lnTo>
                      <a:pt x="18" y="2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41" name="Freeform 145"/>
              <p:cNvSpPr>
                <a:spLocks noChangeAspect="1"/>
              </p:cNvSpPr>
              <p:nvPr/>
            </p:nvSpPr>
            <p:spPr bwMode="auto">
              <a:xfrm>
                <a:off x="518" y="648"/>
                <a:ext cx="18" cy="83"/>
              </a:xfrm>
              <a:custGeom>
                <a:avLst/>
                <a:gdLst>
                  <a:gd name="T0" fmla="*/ 36 w 36"/>
                  <a:gd name="T1" fmla="*/ 163 h 166"/>
                  <a:gd name="T2" fmla="*/ 36 w 36"/>
                  <a:gd name="T3" fmla="*/ 163 h 166"/>
                  <a:gd name="T4" fmla="*/ 27 w 36"/>
                  <a:gd name="T5" fmla="*/ 130 h 166"/>
                  <a:gd name="T6" fmla="*/ 23 w 36"/>
                  <a:gd name="T7" fmla="*/ 92 h 166"/>
                  <a:gd name="T8" fmla="*/ 17 w 36"/>
                  <a:gd name="T9" fmla="*/ 51 h 166"/>
                  <a:gd name="T10" fmla="*/ 7 w 36"/>
                  <a:gd name="T11" fmla="*/ 0 h 166"/>
                  <a:gd name="T12" fmla="*/ 0 w 36"/>
                  <a:gd name="T13" fmla="*/ 2 h 166"/>
                  <a:gd name="T14" fmla="*/ 10 w 36"/>
                  <a:gd name="T15" fmla="*/ 51 h 166"/>
                  <a:gd name="T16" fmla="*/ 16 w 36"/>
                  <a:gd name="T17" fmla="*/ 92 h 166"/>
                  <a:gd name="T18" fmla="*/ 21 w 36"/>
                  <a:gd name="T19" fmla="*/ 130 h 166"/>
                  <a:gd name="T20" fmla="*/ 29 w 36"/>
                  <a:gd name="T21" fmla="*/ 166 h 166"/>
                  <a:gd name="T22" fmla="*/ 29 w 36"/>
                  <a:gd name="T23" fmla="*/ 166 h 166"/>
                  <a:gd name="T24" fmla="*/ 36 w 36"/>
                  <a:gd name="T25" fmla="*/ 1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66">
                    <a:moveTo>
                      <a:pt x="36" y="163"/>
                    </a:moveTo>
                    <a:lnTo>
                      <a:pt x="36" y="163"/>
                    </a:lnTo>
                    <a:lnTo>
                      <a:pt x="27" y="130"/>
                    </a:lnTo>
                    <a:lnTo>
                      <a:pt x="23" y="92"/>
                    </a:lnTo>
                    <a:lnTo>
                      <a:pt x="17" y="51"/>
                    </a:lnTo>
                    <a:lnTo>
                      <a:pt x="7" y="0"/>
                    </a:lnTo>
                    <a:lnTo>
                      <a:pt x="0" y="2"/>
                    </a:lnTo>
                    <a:lnTo>
                      <a:pt x="10" y="51"/>
                    </a:lnTo>
                    <a:lnTo>
                      <a:pt x="16" y="92"/>
                    </a:lnTo>
                    <a:lnTo>
                      <a:pt x="21" y="130"/>
                    </a:lnTo>
                    <a:lnTo>
                      <a:pt x="29" y="166"/>
                    </a:lnTo>
                    <a:lnTo>
                      <a:pt x="29" y="166"/>
                    </a:lnTo>
                    <a:lnTo>
                      <a:pt x="36"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42" name="Freeform 146"/>
              <p:cNvSpPr>
                <a:spLocks noChangeAspect="1"/>
              </p:cNvSpPr>
              <p:nvPr/>
            </p:nvSpPr>
            <p:spPr bwMode="auto">
              <a:xfrm>
                <a:off x="532" y="730"/>
                <a:ext cx="186" cy="195"/>
              </a:xfrm>
              <a:custGeom>
                <a:avLst/>
                <a:gdLst>
                  <a:gd name="T0" fmla="*/ 372 w 372"/>
                  <a:gd name="T1" fmla="*/ 383 h 390"/>
                  <a:gd name="T2" fmla="*/ 372 w 372"/>
                  <a:gd name="T3" fmla="*/ 383 h 390"/>
                  <a:gd name="T4" fmla="*/ 340 w 372"/>
                  <a:gd name="T5" fmla="*/ 366 h 390"/>
                  <a:gd name="T6" fmla="*/ 309 w 372"/>
                  <a:gd name="T7" fmla="*/ 346 h 390"/>
                  <a:gd name="T8" fmla="*/ 278 w 372"/>
                  <a:gd name="T9" fmla="*/ 324 h 390"/>
                  <a:gd name="T10" fmla="*/ 248 w 372"/>
                  <a:gd name="T11" fmla="*/ 301 h 390"/>
                  <a:gd name="T12" fmla="*/ 220 w 372"/>
                  <a:gd name="T13" fmla="*/ 277 h 390"/>
                  <a:gd name="T14" fmla="*/ 192 w 372"/>
                  <a:gd name="T15" fmla="*/ 254 h 390"/>
                  <a:gd name="T16" fmla="*/ 165 w 372"/>
                  <a:gd name="T17" fmla="*/ 227 h 390"/>
                  <a:gd name="T18" fmla="*/ 140 w 372"/>
                  <a:gd name="T19" fmla="*/ 201 h 390"/>
                  <a:gd name="T20" fmla="*/ 117 w 372"/>
                  <a:gd name="T21" fmla="*/ 174 h 390"/>
                  <a:gd name="T22" fmla="*/ 95 w 372"/>
                  <a:gd name="T23" fmla="*/ 148 h 390"/>
                  <a:gd name="T24" fmla="*/ 74 w 372"/>
                  <a:gd name="T25" fmla="*/ 121 h 390"/>
                  <a:gd name="T26" fmla="*/ 57 w 372"/>
                  <a:gd name="T27" fmla="*/ 95 h 390"/>
                  <a:gd name="T28" fmla="*/ 41 w 372"/>
                  <a:gd name="T29" fmla="*/ 70 h 390"/>
                  <a:gd name="T30" fmla="*/ 27 w 372"/>
                  <a:gd name="T31" fmla="*/ 46 h 390"/>
                  <a:gd name="T32" fmla="*/ 16 w 372"/>
                  <a:gd name="T33" fmla="*/ 22 h 390"/>
                  <a:gd name="T34" fmla="*/ 7 w 372"/>
                  <a:gd name="T35" fmla="*/ 0 h 390"/>
                  <a:gd name="T36" fmla="*/ 0 w 372"/>
                  <a:gd name="T37" fmla="*/ 3 h 390"/>
                  <a:gd name="T38" fmla="*/ 9 w 372"/>
                  <a:gd name="T39" fmla="*/ 25 h 390"/>
                  <a:gd name="T40" fmla="*/ 20 w 372"/>
                  <a:gd name="T41" fmla="*/ 49 h 390"/>
                  <a:gd name="T42" fmla="*/ 34 w 372"/>
                  <a:gd name="T43" fmla="*/ 74 h 390"/>
                  <a:gd name="T44" fmla="*/ 50 w 372"/>
                  <a:gd name="T45" fmla="*/ 99 h 390"/>
                  <a:gd name="T46" fmla="*/ 68 w 372"/>
                  <a:gd name="T47" fmla="*/ 126 h 390"/>
                  <a:gd name="T48" fmla="*/ 88 w 372"/>
                  <a:gd name="T49" fmla="*/ 152 h 390"/>
                  <a:gd name="T50" fmla="*/ 110 w 372"/>
                  <a:gd name="T51" fmla="*/ 179 h 390"/>
                  <a:gd name="T52" fmla="*/ 136 w 372"/>
                  <a:gd name="T53" fmla="*/ 205 h 390"/>
                  <a:gd name="T54" fmla="*/ 161 w 372"/>
                  <a:gd name="T55" fmla="*/ 232 h 390"/>
                  <a:gd name="T56" fmla="*/ 187 w 372"/>
                  <a:gd name="T57" fmla="*/ 258 h 390"/>
                  <a:gd name="T58" fmla="*/ 215 w 372"/>
                  <a:gd name="T59" fmla="*/ 284 h 390"/>
                  <a:gd name="T60" fmla="*/ 244 w 372"/>
                  <a:gd name="T61" fmla="*/ 308 h 390"/>
                  <a:gd name="T62" fmla="*/ 274 w 372"/>
                  <a:gd name="T63" fmla="*/ 331 h 390"/>
                  <a:gd name="T64" fmla="*/ 305 w 372"/>
                  <a:gd name="T65" fmla="*/ 353 h 390"/>
                  <a:gd name="T66" fmla="*/ 336 w 372"/>
                  <a:gd name="T67" fmla="*/ 372 h 390"/>
                  <a:gd name="T68" fmla="*/ 369 w 372"/>
                  <a:gd name="T69" fmla="*/ 390 h 390"/>
                  <a:gd name="T70" fmla="*/ 369 w 372"/>
                  <a:gd name="T71" fmla="*/ 390 h 390"/>
                  <a:gd name="T72" fmla="*/ 372 w 372"/>
                  <a:gd name="T73" fmla="*/ 383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2" h="390">
                    <a:moveTo>
                      <a:pt x="372" y="383"/>
                    </a:moveTo>
                    <a:lnTo>
                      <a:pt x="372" y="383"/>
                    </a:lnTo>
                    <a:lnTo>
                      <a:pt x="340" y="366"/>
                    </a:lnTo>
                    <a:lnTo>
                      <a:pt x="309" y="346"/>
                    </a:lnTo>
                    <a:lnTo>
                      <a:pt x="278" y="324"/>
                    </a:lnTo>
                    <a:lnTo>
                      <a:pt x="248" y="301"/>
                    </a:lnTo>
                    <a:lnTo>
                      <a:pt x="220" y="277"/>
                    </a:lnTo>
                    <a:lnTo>
                      <a:pt x="192" y="254"/>
                    </a:lnTo>
                    <a:lnTo>
                      <a:pt x="165" y="227"/>
                    </a:lnTo>
                    <a:lnTo>
                      <a:pt x="140" y="201"/>
                    </a:lnTo>
                    <a:lnTo>
                      <a:pt x="117" y="174"/>
                    </a:lnTo>
                    <a:lnTo>
                      <a:pt x="95" y="148"/>
                    </a:lnTo>
                    <a:lnTo>
                      <a:pt x="74" y="121"/>
                    </a:lnTo>
                    <a:lnTo>
                      <a:pt x="57" y="95"/>
                    </a:lnTo>
                    <a:lnTo>
                      <a:pt x="41" y="70"/>
                    </a:lnTo>
                    <a:lnTo>
                      <a:pt x="27" y="46"/>
                    </a:lnTo>
                    <a:lnTo>
                      <a:pt x="16" y="22"/>
                    </a:lnTo>
                    <a:lnTo>
                      <a:pt x="7" y="0"/>
                    </a:lnTo>
                    <a:lnTo>
                      <a:pt x="0" y="3"/>
                    </a:lnTo>
                    <a:lnTo>
                      <a:pt x="9" y="25"/>
                    </a:lnTo>
                    <a:lnTo>
                      <a:pt x="20" y="49"/>
                    </a:lnTo>
                    <a:lnTo>
                      <a:pt x="34" y="74"/>
                    </a:lnTo>
                    <a:lnTo>
                      <a:pt x="50" y="99"/>
                    </a:lnTo>
                    <a:lnTo>
                      <a:pt x="68" y="126"/>
                    </a:lnTo>
                    <a:lnTo>
                      <a:pt x="88" y="152"/>
                    </a:lnTo>
                    <a:lnTo>
                      <a:pt x="110" y="179"/>
                    </a:lnTo>
                    <a:lnTo>
                      <a:pt x="136" y="205"/>
                    </a:lnTo>
                    <a:lnTo>
                      <a:pt x="161" y="232"/>
                    </a:lnTo>
                    <a:lnTo>
                      <a:pt x="187" y="258"/>
                    </a:lnTo>
                    <a:lnTo>
                      <a:pt x="215" y="284"/>
                    </a:lnTo>
                    <a:lnTo>
                      <a:pt x="244" y="308"/>
                    </a:lnTo>
                    <a:lnTo>
                      <a:pt x="274" y="331"/>
                    </a:lnTo>
                    <a:lnTo>
                      <a:pt x="305" y="353"/>
                    </a:lnTo>
                    <a:lnTo>
                      <a:pt x="336" y="372"/>
                    </a:lnTo>
                    <a:lnTo>
                      <a:pt x="369" y="390"/>
                    </a:lnTo>
                    <a:lnTo>
                      <a:pt x="369" y="390"/>
                    </a:lnTo>
                    <a:lnTo>
                      <a:pt x="372" y="3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43" name="Freeform 147"/>
              <p:cNvSpPr>
                <a:spLocks noChangeAspect="1"/>
              </p:cNvSpPr>
              <p:nvPr/>
            </p:nvSpPr>
            <p:spPr bwMode="auto">
              <a:xfrm>
                <a:off x="717" y="921"/>
                <a:ext cx="46" cy="19"/>
              </a:xfrm>
              <a:custGeom>
                <a:avLst/>
                <a:gdLst>
                  <a:gd name="T0" fmla="*/ 92 w 92"/>
                  <a:gd name="T1" fmla="*/ 30 h 37"/>
                  <a:gd name="T2" fmla="*/ 92 w 92"/>
                  <a:gd name="T3" fmla="*/ 30 h 37"/>
                  <a:gd name="T4" fmla="*/ 79 w 92"/>
                  <a:gd name="T5" fmla="*/ 26 h 37"/>
                  <a:gd name="T6" fmla="*/ 66 w 92"/>
                  <a:gd name="T7" fmla="*/ 23 h 37"/>
                  <a:gd name="T8" fmla="*/ 56 w 92"/>
                  <a:gd name="T9" fmla="*/ 21 h 37"/>
                  <a:gd name="T10" fmla="*/ 46 w 92"/>
                  <a:gd name="T11" fmla="*/ 18 h 37"/>
                  <a:gd name="T12" fmla="*/ 38 w 92"/>
                  <a:gd name="T13" fmla="*/ 16 h 37"/>
                  <a:gd name="T14" fmla="*/ 29 w 92"/>
                  <a:gd name="T15" fmla="*/ 12 h 37"/>
                  <a:gd name="T16" fmla="*/ 16 w 92"/>
                  <a:gd name="T17" fmla="*/ 7 h 37"/>
                  <a:gd name="T18" fmla="*/ 3 w 92"/>
                  <a:gd name="T19" fmla="*/ 0 h 37"/>
                  <a:gd name="T20" fmla="*/ 0 w 92"/>
                  <a:gd name="T21" fmla="*/ 7 h 37"/>
                  <a:gd name="T22" fmla="*/ 14 w 92"/>
                  <a:gd name="T23" fmla="*/ 14 h 37"/>
                  <a:gd name="T24" fmla="*/ 27 w 92"/>
                  <a:gd name="T25" fmla="*/ 19 h 37"/>
                  <a:gd name="T26" fmla="*/ 36 w 92"/>
                  <a:gd name="T27" fmla="*/ 23 h 37"/>
                  <a:gd name="T28" fmla="*/ 46 w 92"/>
                  <a:gd name="T29" fmla="*/ 25 h 37"/>
                  <a:gd name="T30" fmla="*/ 56 w 92"/>
                  <a:gd name="T31" fmla="*/ 27 h 37"/>
                  <a:gd name="T32" fmla="*/ 64 w 92"/>
                  <a:gd name="T33" fmla="*/ 30 h 37"/>
                  <a:gd name="T34" fmla="*/ 76 w 92"/>
                  <a:gd name="T35" fmla="*/ 33 h 37"/>
                  <a:gd name="T36" fmla="*/ 90 w 92"/>
                  <a:gd name="T37" fmla="*/ 37 h 37"/>
                  <a:gd name="T38" fmla="*/ 90 w 92"/>
                  <a:gd name="T39" fmla="*/ 37 h 37"/>
                  <a:gd name="T40" fmla="*/ 92 w 92"/>
                  <a:gd name="T41"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37">
                    <a:moveTo>
                      <a:pt x="92" y="30"/>
                    </a:moveTo>
                    <a:lnTo>
                      <a:pt x="92" y="30"/>
                    </a:lnTo>
                    <a:lnTo>
                      <a:pt x="79" y="26"/>
                    </a:lnTo>
                    <a:lnTo>
                      <a:pt x="66" y="23"/>
                    </a:lnTo>
                    <a:lnTo>
                      <a:pt x="56" y="21"/>
                    </a:lnTo>
                    <a:lnTo>
                      <a:pt x="46" y="18"/>
                    </a:lnTo>
                    <a:lnTo>
                      <a:pt x="38" y="16"/>
                    </a:lnTo>
                    <a:lnTo>
                      <a:pt x="29" y="12"/>
                    </a:lnTo>
                    <a:lnTo>
                      <a:pt x="16" y="7"/>
                    </a:lnTo>
                    <a:lnTo>
                      <a:pt x="3" y="0"/>
                    </a:lnTo>
                    <a:lnTo>
                      <a:pt x="0" y="7"/>
                    </a:lnTo>
                    <a:lnTo>
                      <a:pt x="14" y="14"/>
                    </a:lnTo>
                    <a:lnTo>
                      <a:pt x="27" y="19"/>
                    </a:lnTo>
                    <a:lnTo>
                      <a:pt x="36" y="23"/>
                    </a:lnTo>
                    <a:lnTo>
                      <a:pt x="46" y="25"/>
                    </a:lnTo>
                    <a:lnTo>
                      <a:pt x="56" y="27"/>
                    </a:lnTo>
                    <a:lnTo>
                      <a:pt x="64" y="30"/>
                    </a:lnTo>
                    <a:lnTo>
                      <a:pt x="76" y="33"/>
                    </a:lnTo>
                    <a:lnTo>
                      <a:pt x="90" y="37"/>
                    </a:lnTo>
                    <a:lnTo>
                      <a:pt x="90" y="37"/>
                    </a:lnTo>
                    <a:lnTo>
                      <a:pt x="92"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44" name="Freeform 148"/>
              <p:cNvSpPr>
                <a:spLocks noChangeAspect="1"/>
              </p:cNvSpPr>
              <p:nvPr/>
            </p:nvSpPr>
            <p:spPr bwMode="auto">
              <a:xfrm>
                <a:off x="762" y="936"/>
                <a:ext cx="28" cy="6"/>
              </a:xfrm>
              <a:custGeom>
                <a:avLst/>
                <a:gdLst>
                  <a:gd name="T0" fmla="*/ 55 w 55"/>
                  <a:gd name="T1" fmla="*/ 3 h 11"/>
                  <a:gd name="T2" fmla="*/ 55 w 55"/>
                  <a:gd name="T3" fmla="*/ 3 h 11"/>
                  <a:gd name="T4" fmla="*/ 51 w 55"/>
                  <a:gd name="T5" fmla="*/ 2 h 11"/>
                  <a:gd name="T6" fmla="*/ 46 w 55"/>
                  <a:gd name="T7" fmla="*/ 2 h 11"/>
                  <a:gd name="T8" fmla="*/ 40 w 55"/>
                  <a:gd name="T9" fmla="*/ 2 h 11"/>
                  <a:gd name="T10" fmla="*/ 33 w 55"/>
                  <a:gd name="T11" fmla="*/ 2 h 11"/>
                  <a:gd name="T12" fmla="*/ 27 w 55"/>
                  <a:gd name="T13" fmla="*/ 2 h 11"/>
                  <a:gd name="T14" fmla="*/ 18 w 55"/>
                  <a:gd name="T15" fmla="*/ 3 h 11"/>
                  <a:gd name="T16" fmla="*/ 10 w 55"/>
                  <a:gd name="T17" fmla="*/ 2 h 11"/>
                  <a:gd name="T18" fmla="*/ 2 w 55"/>
                  <a:gd name="T19" fmla="*/ 0 h 11"/>
                  <a:gd name="T20" fmla="*/ 0 w 55"/>
                  <a:gd name="T21" fmla="*/ 7 h 11"/>
                  <a:gd name="T22" fmla="*/ 10 w 55"/>
                  <a:gd name="T23" fmla="*/ 9 h 11"/>
                  <a:gd name="T24" fmla="*/ 18 w 55"/>
                  <a:gd name="T25" fmla="*/ 10 h 11"/>
                  <a:gd name="T26" fmla="*/ 27 w 55"/>
                  <a:gd name="T27" fmla="*/ 11 h 11"/>
                  <a:gd name="T28" fmla="*/ 33 w 55"/>
                  <a:gd name="T29" fmla="*/ 11 h 11"/>
                  <a:gd name="T30" fmla="*/ 40 w 55"/>
                  <a:gd name="T31" fmla="*/ 11 h 11"/>
                  <a:gd name="T32" fmla="*/ 46 w 55"/>
                  <a:gd name="T33" fmla="*/ 11 h 11"/>
                  <a:gd name="T34" fmla="*/ 51 w 55"/>
                  <a:gd name="T35" fmla="*/ 11 h 11"/>
                  <a:gd name="T36" fmla="*/ 55 w 55"/>
                  <a:gd name="T37" fmla="*/ 10 h 11"/>
                  <a:gd name="T38" fmla="*/ 55 w 55"/>
                  <a:gd name="T39" fmla="*/ 10 h 11"/>
                  <a:gd name="T40" fmla="*/ 55 w 55"/>
                  <a:gd name="T4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1">
                    <a:moveTo>
                      <a:pt x="55" y="3"/>
                    </a:moveTo>
                    <a:lnTo>
                      <a:pt x="55" y="3"/>
                    </a:lnTo>
                    <a:lnTo>
                      <a:pt x="51" y="2"/>
                    </a:lnTo>
                    <a:lnTo>
                      <a:pt x="46" y="2"/>
                    </a:lnTo>
                    <a:lnTo>
                      <a:pt x="40" y="2"/>
                    </a:lnTo>
                    <a:lnTo>
                      <a:pt x="33" y="2"/>
                    </a:lnTo>
                    <a:lnTo>
                      <a:pt x="27" y="2"/>
                    </a:lnTo>
                    <a:lnTo>
                      <a:pt x="18" y="3"/>
                    </a:lnTo>
                    <a:lnTo>
                      <a:pt x="10" y="2"/>
                    </a:lnTo>
                    <a:lnTo>
                      <a:pt x="2" y="0"/>
                    </a:lnTo>
                    <a:lnTo>
                      <a:pt x="0" y="7"/>
                    </a:lnTo>
                    <a:lnTo>
                      <a:pt x="10" y="9"/>
                    </a:lnTo>
                    <a:lnTo>
                      <a:pt x="18" y="10"/>
                    </a:lnTo>
                    <a:lnTo>
                      <a:pt x="27" y="11"/>
                    </a:lnTo>
                    <a:lnTo>
                      <a:pt x="33" y="11"/>
                    </a:lnTo>
                    <a:lnTo>
                      <a:pt x="40" y="11"/>
                    </a:lnTo>
                    <a:lnTo>
                      <a:pt x="46" y="11"/>
                    </a:lnTo>
                    <a:lnTo>
                      <a:pt x="51" y="11"/>
                    </a:lnTo>
                    <a:lnTo>
                      <a:pt x="55" y="10"/>
                    </a:lnTo>
                    <a:lnTo>
                      <a:pt x="55" y="10"/>
                    </a:lnTo>
                    <a:lnTo>
                      <a:pt x="5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45" name="Freeform 149"/>
              <p:cNvSpPr>
                <a:spLocks noChangeAspect="1"/>
              </p:cNvSpPr>
              <p:nvPr/>
            </p:nvSpPr>
            <p:spPr bwMode="auto">
              <a:xfrm>
                <a:off x="790" y="938"/>
                <a:ext cx="34" cy="16"/>
              </a:xfrm>
              <a:custGeom>
                <a:avLst/>
                <a:gdLst>
                  <a:gd name="T0" fmla="*/ 68 w 68"/>
                  <a:gd name="T1" fmla="*/ 26 h 32"/>
                  <a:gd name="T2" fmla="*/ 68 w 68"/>
                  <a:gd name="T3" fmla="*/ 26 h 32"/>
                  <a:gd name="T4" fmla="*/ 59 w 68"/>
                  <a:gd name="T5" fmla="*/ 23 h 32"/>
                  <a:gd name="T6" fmla="*/ 51 w 68"/>
                  <a:gd name="T7" fmla="*/ 21 h 32"/>
                  <a:gd name="T8" fmla="*/ 42 w 68"/>
                  <a:gd name="T9" fmla="*/ 17 h 32"/>
                  <a:gd name="T10" fmla="*/ 34 w 68"/>
                  <a:gd name="T11" fmla="*/ 13 h 32"/>
                  <a:gd name="T12" fmla="*/ 25 w 68"/>
                  <a:gd name="T13" fmla="*/ 8 h 32"/>
                  <a:gd name="T14" fmla="*/ 16 w 68"/>
                  <a:gd name="T15" fmla="*/ 5 h 32"/>
                  <a:gd name="T16" fmla="*/ 10 w 68"/>
                  <a:gd name="T17" fmla="*/ 2 h 32"/>
                  <a:gd name="T18" fmla="*/ 0 w 68"/>
                  <a:gd name="T19" fmla="*/ 0 h 32"/>
                  <a:gd name="T20" fmla="*/ 0 w 68"/>
                  <a:gd name="T21" fmla="*/ 7 h 32"/>
                  <a:gd name="T22" fmla="*/ 7 w 68"/>
                  <a:gd name="T23" fmla="*/ 9 h 32"/>
                  <a:gd name="T24" fmla="*/ 14 w 68"/>
                  <a:gd name="T25" fmla="*/ 12 h 32"/>
                  <a:gd name="T26" fmla="*/ 22 w 68"/>
                  <a:gd name="T27" fmla="*/ 15 h 32"/>
                  <a:gd name="T28" fmla="*/ 31 w 68"/>
                  <a:gd name="T29" fmla="*/ 20 h 32"/>
                  <a:gd name="T30" fmla="*/ 39 w 68"/>
                  <a:gd name="T31" fmla="*/ 24 h 32"/>
                  <a:gd name="T32" fmla="*/ 49 w 68"/>
                  <a:gd name="T33" fmla="*/ 28 h 32"/>
                  <a:gd name="T34" fmla="*/ 59 w 68"/>
                  <a:gd name="T35" fmla="*/ 30 h 32"/>
                  <a:gd name="T36" fmla="*/ 68 w 68"/>
                  <a:gd name="T37" fmla="*/ 32 h 32"/>
                  <a:gd name="T38" fmla="*/ 68 w 68"/>
                  <a:gd name="T39" fmla="*/ 32 h 32"/>
                  <a:gd name="T40" fmla="*/ 68 w 68"/>
                  <a:gd name="T41"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32">
                    <a:moveTo>
                      <a:pt x="68" y="26"/>
                    </a:moveTo>
                    <a:lnTo>
                      <a:pt x="68" y="26"/>
                    </a:lnTo>
                    <a:lnTo>
                      <a:pt x="59" y="23"/>
                    </a:lnTo>
                    <a:lnTo>
                      <a:pt x="51" y="21"/>
                    </a:lnTo>
                    <a:lnTo>
                      <a:pt x="42" y="17"/>
                    </a:lnTo>
                    <a:lnTo>
                      <a:pt x="34" y="13"/>
                    </a:lnTo>
                    <a:lnTo>
                      <a:pt x="25" y="8"/>
                    </a:lnTo>
                    <a:lnTo>
                      <a:pt x="16" y="5"/>
                    </a:lnTo>
                    <a:lnTo>
                      <a:pt x="10" y="2"/>
                    </a:lnTo>
                    <a:lnTo>
                      <a:pt x="0" y="0"/>
                    </a:lnTo>
                    <a:lnTo>
                      <a:pt x="0" y="7"/>
                    </a:lnTo>
                    <a:lnTo>
                      <a:pt x="7" y="9"/>
                    </a:lnTo>
                    <a:lnTo>
                      <a:pt x="14" y="12"/>
                    </a:lnTo>
                    <a:lnTo>
                      <a:pt x="22" y="15"/>
                    </a:lnTo>
                    <a:lnTo>
                      <a:pt x="31" y="20"/>
                    </a:lnTo>
                    <a:lnTo>
                      <a:pt x="39" y="24"/>
                    </a:lnTo>
                    <a:lnTo>
                      <a:pt x="49" y="28"/>
                    </a:lnTo>
                    <a:lnTo>
                      <a:pt x="59" y="30"/>
                    </a:lnTo>
                    <a:lnTo>
                      <a:pt x="68" y="32"/>
                    </a:lnTo>
                    <a:lnTo>
                      <a:pt x="68" y="32"/>
                    </a:lnTo>
                    <a:lnTo>
                      <a:pt x="68"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46" name="Freeform 150"/>
              <p:cNvSpPr>
                <a:spLocks noChangeAspect="1"/>
              </p:cNvSpPr>
              <p:nvPr/>
            </p:nvSpPr>
            <p:spPr bwMode="auto">
              <a:xfrm>
                <a:off x="824" y="946"/>
                <a:ext cx="127" cy="11"/>
              </a:xfrm>
              <a:custGeom>
                <a:avLst/>
                <a:gdLst>
                  <a:gd name="T0" fmla="*/ 252 w 255"/>
                  <a:gd name="T1" fmla="*/ 0 h 21"/>
                  <a:gd name="T2" fmla="*/ 252 w 255"/>
                  <a:gd name="T3" fmla="*/ 0 h 21"/>
                  <a:gd name="T4" fmla="*/ 246 w 255"/>
                  <a:gd name="T5" fmla="*/ 3 h 21"/>
                  <a:gd name="T6" fmla="*/ 234 w 255"/>
                  <a:gd name="T7" fmla="*/ 5 h 21"/>
                  <a:gd name="T8" fmla="*/ 220 w 255"/>
                  <a:gd name="T9" fmla="*/ 6 h 21"/>
                  <a:gd name="T10" fmla="*/ 205 w 255"/>
                  <a:gd name="T11" fmla="*/ 8 h 21"/>
                  <a:gd name="T12" fmla="*/ 188 w 255"/>
                  <a:gd name="T13" fmla="*/ 10 h 21"/>
                  <a:gd name="T14" fmla="*/ 170 w 255"/>
                  <a:gd name="T15" fmla="*/ 10 h 21"/>
                  <a:gd name="T16" fmla="*/ 150 w 255"/>
                  <a:gd name="T17" fmla="*/ 10 h 21"/>
                  <a:gd name="T18" fmla="*/ 130 w 255"/>
                  <a:gd name="T19" fmla="*/ 11 h 21"/>
                  <a:gd name="T20" fmla="*/ 111 w 255"/>
                  <a:gd name="T21" fmla="*/ 11 h 21"/>
                  <a:gd name="T22" fmla="*/ 91 w 255"/>
                  <a:gd name="T23" fmla="*/ 12 h 21"/>
                  <a:gd name="T24" fmla="*/ 73 w 255"/>
                  <a:gd name="T25" fmla="*/ 12 h 21"/>
                  <a:gd name="T26" fmla="*/ 54 w 255"/>
                  <a:gd name="T27" fmla="*/ 11 h 21"/>
                  <a:gd name="T28" fmla="*/ 38 w 255"/>
                  <a:gd name="T29" fmla="*/ 11 h 21"/>
                  <a:gd name="T30" fmla="*/ 23 w 255"/>
                  <a:gd name="T31" fmla="*/ 11 h 21"/>
                  <a:gd name="T32" fmla="*/ 11 w 255"/>
                  <a:gd name="T33" fmla="*/ 11 h 21"/>
                  <a:gd name="T34" fmla="*/ 0 w 255"/>
                  <a:gd name="T35" fmla="*/ 10 h 21"/>
                  <a:gd name="T36" fmla="*/ 0 w 255"/>
                  <a:gd name="T37" fmla="*/ 16 h 21"/>
                  <a:gd name="T38" fmla="*/ 11 w 255"/>
                  <a:gd name="T39" fmla="*/ 18 h 21"/>
                  <a:gd name="T40" fmla="*/ 23 w 255"/>
                  <a:gd name="T41" fmla="*/ 20 h 21"/>
                  <a:gd name="T42" fmla="*/ 38 w 255"/>
                  <a:gd name="T43" fmla="*/ 20 h 21"/>
                  <a:gd name="T44" fmla="*/ 54 w 255"/>
                  <a:gd name="T45" fmla="*/ 20 h 21"/>
                  <a:gd name="T46" fmla="*/ 73 w 255"/>
                  <a:gd name="T47" fmla="*/ 21 h 21"/>
                  <a:gd name="T48" fmla="*/ 91 w 255"/>
                  <a:gd name="T49" fmla="*/ 21 h 21"/>
                  <a:gd name="T50" fmla="*/ 111 w 255"/>
                  <a:gd name="T51" fmla="*/ 20 h 21"/>
                  <a:gd name="T52" fmla="*/ 130 w 255"/>
                  <a:gd name="T53" fmla="*/ 20 h 21"/>
                  <a:gd name="T54" fmla="*/ 150 w 255"/>
                  <a:gd name="T55" fmla="*/ 19 h 21"/>
                  <a:gd name="T56" fmla="*/ 170 w 255"/>
                  <a:gd name="T57" fmla="*/ 19 h 21"/>
                  <a:gd name="T58" fmla="*/ 188 w 255"/>
                  <a:gd name="T59" fmla="*/ 16 h 21"/>
                  <a:gd name="T60" fmla="*/ 205 w 255"/>
                  <a:gd name="T61" fmla="*/ 15 h 21"/>
                  <a:gd name="T62" fmla="*/ 220 w 255"/>
                  <a:gd name="T63" fmla="*/ 13 h 21"/>
                  <a:gd name="T64" fmla="*/ 234 w 255"/>
                  <a:gd name="T65" fmla="*/ 12 h 21"/>
                  <a:gd name="T66" fmla="*/ 246 w 255"/>
                  <a:gd name="T67" fmla="*/ 10 h 21"/>
                  <a:gd name="T68" fmla="*/ 255 w 255"/>
                  <a:gd name="T69" fmla="*/ 7 h 21"/>
                  <a:gd name="T70" fmla="*/ 255 w 255"/>
                  <a:gd name="T71" fmla="*/ 7 h 21"/>
                  <a:gd name="T72" fmla="*/ 252 w 255"/>
                  <a:gd name="T7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5" h="21">
                    <a:moveTo>
                      <a:pt x="252" y="0"/>
                    </a:moveTo>
                    <a:lnTo>
                      <a:pt x="252" y="0"/>
                    </a:lnTo>
                    <a:lnTo>
                      <a:pt x="246" y="3"/>
                    </a:lnTo>
                    <a:lnTo>
                      <a:pt x="234" y="5"/>
                    </a:lnTo>
                    <a:lnTo>
                      <a:pt x="220" y="6"/>
                    </a:lnTo>
                    <a:lnTo>
                      <a:pt x="205" y="8"/>
                    </a:lnTo>
                    <a:lnTo>
                      <a:pt x="188" y="10"/>
                    </a:lnTo>
                    <a:lnTo>
                      <a:pt x="170" y="10"/>
                    </a:lnTo>
                    <a:lnTo>
                      <a:pt x="150" y="10"/>
                    </a:lnTo>
                    <a:lnTo>
                      <a:pt x="130" y="11"/>
                    </a:lnTo>
                    <a:lnTo>
                      <a:pt x="111" y="11"/>
                    </a:lnTo>
                    <a:lnTo>
                      <a:pt x="91" y="12"/>
                    </a:lnTo>
                    <a:lnTo>
                      <a:pt x="73" y="12"/>
                    </a:lnTo>
                    <a:lnTo>
                      <a:pt x="54" y="11"/>
                    </a:lnTo>
                    <a:lnTo>
                      <a:pt x="38" y="11"/>
                    </a:lnTo>
                    <a:lnTo>
                      <a:pt x="23" y="11"/>
                    </a:lnTo>
                    <a:lnTo>
                      <a:pt x="11" y="11"/>
                    </a:lnTo>
                    <a:lnTo>
                      <a:pt x="0" y="10"/>
                    </a:lnTo>
                    <a:lnTo>
                      <a:pt x="0" y="16"/>
                    </a:lnTo>
                    <a:lnTo>
                      <a:pt x="11" y="18"/>
                    </a:lnTo>
                    <a:lnTo>
                      <a:pt x="23" y="20"/>
                    </a:lnTo>
                    <a:lnTo>
                      <a:pt x="38" y="20"/>
                    </a:lnTo>
                    <a:lnTo>
                      <a:pt x="54" y="20"/>
                    </a:lnTo>
                    <a:lnTo>
                      <a:pt x="73" y="21"/>
                    </a:lnTo>
                    <a:lnTo>
                      <a:pt x="91" y="21"/>
                    </a:lnTo>
                    <a:lnTo>
                      <a:pt x="111" y="20"/>
                    </a:lnTo>
                    <a:lnTo>
                      <a:pt x="130" y="20"/>
                    </a:lnTo>
                    <a:lnTo>
                      <a:pt x="150" y="19"/>
                    </a:lnTo>
                    <a:lnTo>
                      <a:pt x="170" y="19"/>
                    </a:lnTo>
                    <a:lnTo>
                      <a:pt x="188" y="16"/>
                    </a:lnTo>
                    <a:lnTo>
                      <a:pt x="205" y="15"/>
                    </a:lnTo>
                    <a:lnTo>
                      <a:pt x="220" y="13"/>
                    </a:lnTo>
                    <a:lnTo>
                      <a:pt x="234" y="12"/>
                    </a:lnTo>
                    <a:lnTo>
                      <a:pt x="246" y="10"/>
                    </a:lnTo>
                    <a:lnTo>
                      <a:pt x="255" y="7"/>
                    </a:lnTo>
                    <a:lnTo>
                      <a:pt x="255" y="7"/>
                    </a:lnTo>
                    <a:lnTo>
                      <a:pt x="2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47" name="Freeform 151"/>
              <p:cNvSpPr>
                <a:spLocks noChangeAspect="1"/>
              </p:cNvSpPr>
              <p:nvPr/>
            </p:nvSpPr>
            <p:spPr bwMode="auto">
              <a:xfrm>
                <a:off x="950" y="928"/>
                <a:ext cx="64" cy="22"/>
              </a:xfrm>
              <a:custGeom>
                <a:avLst/>
                <a:gdLst>
                  <a:gd name="T0" fmla="*/ 128 w 128"/>
                  <a:gd name="T1" fmla="*/ 0 h 42"/>
                  <a:gd name="T2" fmla="*/ 128 w 128"/>
                  <a:gd name="T3" fmla="*/ 0 h 42"/>
                  <a:gd name="T4" fmla="*/ 114 w 128"/>
                  <a:gd name="T5" fmla="*/ 0 h 42"/>
                  <a:gd name="T6" fmla="*/ 99 w 128"/>
                  <a:gd name="T7" fmla="*/ 2 h 42"/>
                  <a:gd name="T8" fmla="*/ 82 w 128"/>
                  <a:gd name="T9" fmla="*/ 7 h 42"/>
                  <a:gd name="T10" fmla="*/ 65 w 128"/>
                  <a:gd name="T11" fmla="*/ 12 h 42"/>
                  <a:gd name="T12" fmla="*/ 49 w 128"/>
                  <a:gd name="T13" fmla="*/ 18 h 42"/>
                  <a:gd name="T14" fmla="*/ 32 w 128"/>
                  <a:gd name="T15" fmla="*/ 25 h 42"/>
                  <a:gd name="T16" fmla="*/ 15 w 128"/>
                  <a:gd name="T17" fmla="*/ 31 h 42"/>
                  <a:gd name="T18" fmla="*/ 0 w 128"/>
                  <a:gd name="T19" fmla="*/ 35 h 42"/>
                  <a:gd name="T20" fmla="*/ 3 w 128"/>
                  <a:gd name="T21" fmla="*/ 42 h 42"/>
                  <a:gd name="T22" fmla="*/ 18 w 128"/>
                  <a:gd name="T23" fmla="*/ 38 h 42"/>
                  <a:gd name="T24" fmla="*/ 34 w 128"/>
                  <a:gd name="T25" fmla="*/ 32 h 42"/>
                  <a:gd name="T26" fmla="*/ 51 w 128"/>
                  <a:gd name="T27" fmla="*/ 25 h 42"/>
                  <a:gd name="T28" fmla="*/ 67 w 128"/>
                  <a:gd name="T29" fmla="*/ 19 h 42"/>
                  <a:gd name="T30" fmla="*/ 84 w 128"/>
                  <a:gd name="T31" fmla="*/ 13 h 42"/>
                  <a:gd name="T32" fmla="*/ 99 w 128"/>
                  <a:gd name="T33" fmla="*/ 9 h 42"/>
                  <a:gd name="T34" fmla="*/ 114 w 128"/>
                  <a:gd name="T35" fmla="*/ 7 h 42"/>
                  <a:gd name="T36" fmla="*/ 128 w 128"/>
                  <a:gd name="T37" fmla="*/ 7 h 42"/>
                  <a:gd name="T38" fmla="*/ 128 w 128"/>
                  <a:gd name="T39" fmla="*/ 7 h 42"/>
                  <a:gd name="T40" fmla="*/ 128 w 128"/>
                  <a:gd name="T4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42">
                    <a:moveTo>
                      <a:pt x="128" y="0"/>
                    </a:moveTo>
                    <a:lnTo>
                      <a:pt x="128" y="0"/>
                    </a:lnTo>
                    <a:lnTo>
                      <a:pt x="114" y="0"/>
                    </a:lnTo>
                    <a:lnTo>
                      <a:pt x="99" y="2"/>
                    </a:lnTo>
                    <a:lnTo>
                      <a:pt x="82" y="7"/>
                    </a:lnTo>
                    <a:lnTo>
                      <a:pt x="65" y="12"/>
                    </a:lnTo>
                    <a:lnTo>
                      <a:pt x="49" y="18"/>
                    </a:lnTo>
                    <a:lnTo>
                      <a:pt x="32" y="25"/>
                    </a:lnTo>
                    <a:lnTo>
                      <a:pt x="15" y="31"/>
                    </a:lnTo>
                    <a:lnTo>
                      <a:pt x="0" y="35"/>
                    </a:lnTo>
                    <a:lnTo>
                      <a:pt x="3" y="42"/>
                    </a:lnTo>
                    <a:lnTo>
                      <a:pt x="18" y="38"/>
                    </a:lnTo>
                    <a:lnTo>
                      <a:pt x="34" y="32"/>
                    </a:lnTo>
                    <a:lnTo>
                      <a:pt x="51" y="25"/>
                    </a:lnTo>
                    <a:lnTo>
                      <a:pt x="67" y="19"/>
                    </a:lnTo>
                    <a:lnTo>
                      <a:pt x="84" y="13"/>
                    </a:lnTo>
                    <a:lnTo>
                      <a:pt x="99" y="9"/>
                    </a:lnTo>
                    <a:lnTo>
                      <a:pt x="114" y="7"/>
                    </a:lnTo>
                    <a:lnTo>
                      <a:pt x="128" y="7"/>
                    </a:lnTo>
                    <a:lnTo>
                      <a:pt x="128" y="7"/>
                    </a:lnTo>
                    <a:lnTo>
                      <a:pt x="1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48" name="Freeform 152"/>
              <p:cNvSpPr>
                <a:spLocks noChangeAspect="1"/>
              </p:cNvSpPr>
              <p:nvPr/>
            </p:nvSpPr>
            <p:spPr bwMode="auto">
              <a:xfrm>
                <a:off x="1014" y="916"/>
                <a:ext cx="54" cy="16"/>
              </a:xfrm>
              <a:custGeom>
                <a:avLst/>
                <a:gdLst>
                  <a:gd name="T0" fmla="*/ 105 w 110"/>
                  <a:gd name="T1" fmla="*/ 7 h 34"/>
                  <a:gd name="T2" fmla="*/ 103 w 110"/>
                  <a:gd name="T3" fmla="*/ 0 h 34"/>
                  <a:gd name="T4" fmla="*/ 92 w 110"/>
                  <a:gd name="T5" fmla="*/ 6 h 34"/>
                  <a:gd name="T6" fmla="*/ 81 w 110"/>
                  <a:gd name="T7" fmla="*/ 12 h 34"/>
                  <a:gd name="T8" fmla="*/ 68 w 110"/>
                  <a:gd name="T9" fmla="*/ 16 h 34"/>
                  <a:gd name="T10" fmla="*/ 55 w 110"/>
                  <a:gd name="T11" fmla="*/ 20 h 34"/>
                  <a:gd name="T12" fmla="*/ 42 w 110"/>
                  <a:gd name="T13" fmla="*/ 23 h 34"/>
                  <a:gd name="T14" fmla="*/ 28 w 110"/>
                  <a:gd name="T15" fmla="*/ 26 h 34"/>
                  <a:gd name="T16" fmla="*/ 14 w 110"/>
                  <a:gd name="T17" fmla="*/ 24 h 34"/>
                  <a:gd name="T18" fmla="*/ 0 w 110"/>
                  <a:gd name="T19" fmla="*/ 26 h 34"/>
                  <a:gd name="T20" fmla="*/ 0 w 110"/>
                  <a:gd name="T21" fmla="*/ 33 h 34"/>
                  <a:gd name="T22" fmla="*/ 14 w 110"/>
                  <a:gd name="T23" fmla="*/ 34 h 34"/>
                  <a:gd name="T24" fmla="*/ 28 w 110"/>
                  <a:gd name="T25" fmla="*/ 33 h 34"/>
                  <a:gd name="T26" fmla="*/ 42 w 110"/>
                  <a:gd name="T27" fmla="*/ 30 h 34"/>
                  <a:gd name="T28" fmla="*/ 55 w 110"/>
                  <a:gd name="T29" fmla="*/ 27 h 34"/>
                  <a:gd name="T30" fmla="*/ 70 w 110"/>
                  <a:gd name="T31" fmla="*/ 23 h 34"/>
                  <a:gd name="T32" fmla="*/ 83 w 110"/>
                  <a:gd name="T33" fmla="*/ 19 h 34"/>
                  <a:gd name="T34" fmla="*/ 95 w 110"/>
                  <a:gd name="T35" fmla="*/ 13 h 34"/>
                  <a:gd name="T36" fmla="*/ 107 w 110"/>
                  <a:gd name="T37" fmla="*/ 7 h 34"/>
                  <a:gd name="T38" fmla="*/ 105 w 110"/>
                  <a:gd name="T39" fmla="*/ 0 h 34"/>
                  <a:gd name="T40" fmla="*/ 107 w 110"/>
                  <a:gd name="T41" fmla="*/ 7 h 34"/>
                  <a:gd name="T42" fmla="*/ 110 w 110"/>
                  <a:gd name="T43" fmla="*/ 5 h 34"/>
                  <a:gd name="T44" fmla="*/ 108 w 110"/>
                  <a:gd name="T45" fmla="*/ 1 h 34"/>
                  <a:gd name="T46" fmla="*/ 106 w 110"/>
                  <a:gd name="T47" fmla="*/ 0 h 34"/>
                  <a:gd name="T48" fmla="*/ 103 w 110"/>
                  <a:gd name="T49" fmla="*/ 0 h 34"/>
                  <a:gd name="T50" fmla="*/ 105 w 110"/>
                  <a:gd name="T51"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34">
                    <a:moveTo>
                      <a:pt x="105" y="7"/>
                    </a:moveTo>
                    <a:lnTo>
                      <a:pt x="103" y="0"/>
                    </a:lnTo>
                    <a:lnTo>
                      <a:pt x="92" y="6"/>
                    </a:lnTo>
                    <a:lnTo>
                      <a:pt x="81" y="12"/>
                    </a:lnTo>
                    <a:lnTo>
                      <a:pt x="68" y="16"/>
                    </a:lnTo>
                    <a:lnTo>
                      <a:pt x="55" y="20"/>
                    </a:lnTo>
                    <a:lnTo>
                      <a:pt x="42" y="23"/>
                    </a:lnTo>
                    <a:lnTo>
                      <a:pt x="28" y="26"/>
                    </a:lnTo>
                    <a:lnTo>
                      <a:pt x="14" y="24"/>
                    </a:lnTo>
                    <a:lnTo>
                      <a:pt x="0" y="26"/>
                    </a:lnTo>
                    <a:lnTo>
                      <a:pt x="0" y="33"/>
                    </a:lnTo>
                    <a:lnTo>
                      <a:pt x="14" y="34"/>
                    </a:lnTo>
                    <a:lnTo>
                      <a:pt x="28" y="33"/>
                    </a:lnTo>
                    <a:lnTo>
                      <a:pt x="42" y="30"/>
                    </a:lnTo>
                    <a:lnTo>
                      <a:pt x="55" y="27"/>
                    </a:lnTo>
                    <a:lnTo>
                      <a:pt x="70" y="23"/>
                    </a:lnTo>
                    <a:lnTo>
                      <a:pt x="83" y="19"/>
                    </a:lnTo>
                    <a:lnTo>
                      <a:pt x="95" y="13"/>
                    </a:lnTo>
                    <a:lnTo>
                      <a:pt x="107" y="7"/>
                    </a:lnTo>
                    <a:lnTo>
                      <a:pt x="105" y="0"/>
                    </a:lnTo>
                    <a:lnTo>
                      <a:pt x="107" y="7"/>
                    </a:lnTo>
                    <a:lnTo>
                      <a:pt x="110" y="5"/>
                    </a:lnTo>
                    <a:lnTo>
                      <a:pt x="108" y="1"/>
                    </a:lnTo>
                    <a:lnTo>
                      <a:pt x="106" y="0"/>
                    </a:lnTo>
                    <a:lnTo>
                      <a:pt x="103" y="0"/>
                    </a:lnTo>
                    <a:lnTo>
                      <a:pt x="10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49" name="Freeform 153"/>
              <p:cNvSpPr>
                <a:spLocks noChangeAspect="1"/>
              </p:cNvSpPr>
              <p:nvPr/>
            </p:nvSpPr>
            <p:spPr bwMode="auto">
              <a:xfrm>
                <a:off x="999" y="916"/>
                <a:ext cx="67" cy="13"/>
              </a:xfrm>
              <a:custGeom>
                <a:avLst/>
                <a:gdLst>
                  <a:gd name="T0" fmla="*/ 0 w 135"/>
                  <a:gd name="T1" fmla="*/ 27 h 27"/>
                  <a:gd name="T2" fmla="*/ 0 w 135"/>
                  <a:gd name="T3" fmla="*/ 27 h 27"/>
                  <a:gd name="T4" fmla="*/ 12 w 135"/>
                  <a:gd name="T5" fmla="*/ 26 h 27"/>
                  <a:gd name="T6" fmla="*/ 27 w 135"/>
                  <a:gd name="T7" fmla="*/ 23 h 27"/>
                  <a:gd name="T8" fmla="*/ 46 w 135"/>
                  <a:gd name="T9" fmla="*/ 21 h 27"/>
                  <a:gd name="T10" fmla="*/ 67 w 135"/>
                  <a:gd name="T11" fmla="*/ 18 h 27"/>
                  <a:gd name="T12" fmla="*/ 88 w 135"/>
                  <a:gd name="T13" fmla="*/ 15 h 27"/>
                  <a:gd name="T14" fmla="*/ 107 w 135"/>
                  <a:gd name="T15" fmla="*/ 12 h 27"/>
                  <a:gd name="T16" fmla="*/ 123 w 135"/>
                  <a:gd name="T17" fmla="*/ 9 h 27"/>
                  <a:gd name="T18" fmla="*/ 135 w 135"/>
                  <a:gd name="T19" fmla="*/ 7 h 27"/>
                  <a:gd name="T20" fmla="*/ 135 w 135"/>
                  <a:gd name="T21" fmla="*/ 0 h 27"/>
                  <a:gd name="T22" fmla="*/ 123 w 135"/>
                  <a:gd name="T23" fmla="*/ 3 h 27"/>
                  <a:gd name="T24" fmla="*/ 107 w 135"/>
                  <a:gd name="T25" fmla="*/ 5 h 27"/>
                  <a:gd name="T26" fmla="*/ 88 w 135"/>
                  <a:gd name="T27" fmla="*/ 8 h 27"/>
                  <a:gd name="T28" fmla="*/ 67 w 135"/>
                  <a:gd name="T29" fmla="*/ 11 h 27"/>
                  <a:gd name="T30" fmla="*/ 46 w 135"/>
                  <a:gd name="T31" fmla="*/ 14 h 27"/>
                  <a:gd name="T32" fmla="*/ 27 w 135"/>
                  <a:gd name="T33" fmla="*/ 16 h 27"/>
                  <a:gd name="T34" fmla="*/ 12 w 135"/>
                  <a:gd name="T35" fmla="*/ 19 h 27"/>
                  <a:gd name="T36" fmla="*/ 0 w 135"/>
                  <a:gd name="T37" fmla="*/ 20 h 27"/>
                  <a:gd name="T38" fmla="*/ 0 w 135"/>
                  <a:gd name="T39" fmla="*/ 20 h 27"/>
                  <a:gd name="T40" fmla="*/ 0 w 135"/>
                  <a:gd name="T4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27">
                    <a:moveTo>
                      <a:pt x="0" y="27"/>
                    </a:moveTo>
                    <a:lnTo>
                      <a:pt x="0" y="27"/>
                    </a:lnTo>
                    <a:lnTo>
                      <a:pt x="12" y="26"/>
                    </a:lnTo>
                    <a:lnTo>
                      <a:pt x="27" y="23"/>
                    </a:lnTo>
                    <a:lnTo>
                      <a:pt x="46" y="21"/>
                    </a:lnTo>
                    <a:lnTo>
                      <a:pt x="67" y="18"/>
                    </a:lnTo>
                    <a:lnTo>
                      <a:pt x="88" y="15"/>
                    </a:lnTo>
                    <a:lnTo>
                      <a:pt x="107" y="12"/>
                    </a:lnTo>
                    <a:lnTo>
                      <a:pt x="123" y="9"/>
                    </a:lnTo>
                    <a:lnTo>
                      <a:pt x="135" y="7"/>
                    </a:lnTo>
                    <a:lnTo>
                      <a:pt x="135" y="0"/>
                    </a:lnTo>
                    <a:lnTo>
                      <a:pt x="123" y="3"/>
                    </a:lnTo>
                    <a:lnTo>
                      <a:pt x="107" y="5"/>
                    </a:lnTo>
                    <a:lnTo>
                      <a:pt x="88" y="8"/>
                    </a:lnTo>
                    <a:lnTo>
                      <a:pt x="67" y="11"/>
                    </a:lnTo>
                    <a:lnTo>
                      <a:pt x="46" y="14"/>
                    </a:lnTo>
                    <a:lnTo>
                      <a:pt x="27" y="16"/>
                    </a:lnTo>
                    <a:lnTo>
                      <a:pt x="12" y="19"/>
                    </a:lnTo>
                    <a:lnTo>
                      <a:pt x="0" y="20"/>
                    </a:lnTo>
                    <a:lnTo>
                      <a:pt x="0" y="2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50" name="Freeform 154"/>
              <p:cNvSpPr>
                <a:spLocks noChangeAspect="1"/>
              </p:cNvSpPr>
              <p:nvPr/>
            </p:nvSpPr>
            <p:spPr bwMode="auto">
              <a:xfrm>
                <a:off x="983" y="913"/>
                <a:ext cx="16" cy="16"/>
              </a:xfrm>
              <a:custGeom>
                <a:avLst/>
                <a:gdLst>
                  <a:gd name="T0" fmla="*/ 7 w 32"/>
                  <a:gd name="T1" fmla="*/ 8 h 31"/>
                  <a:gd name="T2" fmla="*/ 0 w 32"/>
                  <a:gd name="T3" fmla="*/ 4 h 31"/>
                  <a:gd name="T4" fmla="*/ 2 w 32"/>
                  <a:gd name="T5" fmla="*/ 16 h 31"/>
                  <a:gd name="T6" fmla="*/ 8 w 32"/>
                  <a:gd name="T7" fmla="*/ 24 h 31"/>
                  <a:gd name="T8" fmla="*/ 17 w 32"/>
                  <a:gd name="T9" fmla="*/ 30 h 31"/>
                  <a:gd name="T10" fmla="*/ 32 w 32"/>
                  <a:gd name="T11" fmla="*/ 31 h 31"/>
                  <a:gd name="T12" fmla="*/ 32 w 32"/>
                  <a:gd name="T13" fmla="*/ 24 h 31"/>
                  <a:gd name="T14" fmla="*/ 20 w 32"/>
                  <a:gd name="T15" fmla="*/ 23 h 31"/>
                  <a:gd name="T16" fmla="*/ 13 w 32"/>
                  <a:gd name="T17" fmla="*/ 19 h 31"/>
                  <a:gd name="T18" fmla="*/ 9 w 32"/>
                  <a:gd name="T19" fmla="*/ 13 h 31"/>
                  <a:gd name="T20" fmla="*/ 9 w 32"/>
                  <a:gd name="T21" fmla="*/ 4 h 31"/>
                  <a:gd name="T22" fmla="*/ 2 w 32"/>
                  <a:gd name="T23" fmla="*/ 1 h 31"/>
                  <a:gd name="T24" fmla="*/ 9 w 32"/>
                  <a:gd name="T25" fmla="*/ 4 h 31"/>
                  <a:gd name="T26" fmla="*/ 8 w 32"/>
                  <a:gd name="T27" fmla="*/ 1 h 31"/>
                  <a:gd name="T28" fmla="*/ 5 w 32"/>
                  <a:gd name="T29" fmla="*/ 0 h 31"/>
                  <a:gd name="T30" fmla="*/ 1 w 32"/>
                  <a:gd name="T31" fmla="*/ 1 h 31"/>
                  <a:gd name="T32" fmla="*/ 0 w 32"/>
                  <a:gd name="T33" fmla="*/ 4 h 31"/>
                  <a:gd name="T34" fmla="*/ 7 w 32"/>
                  <a:gd name="T35"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1">
                    <a:moveTo>
                      <a:pt x="7" y="8"/>
                    </a:moveTo>
                    <a:lnTo>
                      <a:pt x="0" y="4"/>
                    </a:lnTo>
                    <a:lnTo>
                      <a:pt x="2" y="16"/>
                    </a:lnTo>
                    <a:lnTo>
                      <a:pt x="8" y="24"/>
                    </a:lnTo>
                    <a:lnTo>
                      <a:pt x="17" y="30"/>
                    </a:lnTo>
                    <a:lnTo>
                      <a:pt x="32" y="31"/>
                    </a:lnTo>
                    <a:lnTo>
                      <a:pt x="32" y="24"/>
                    </a:lnTo>
                    <a:lnTo>
                      <a:pt x="20" y="23"/>
                    </a:lnTo>
                    <a:lnTo>
                      <a:pt x="13" y="19"/>
                    </a:lnTo>
                    <a:lnTo>
                      <a:pt x="9" y="13"/>
                    </a:lnTo>
                    <a:lnTo>
                      <a:pt x="9" y="4"/>
                    </a:lnTo>
                    <a:lnTo>
                      <a:pt x="2" y="1"/>
                    </a:lnTo>
                    <a:lnTo>
                      <a:pt x="9" y="4"/>
                    </a:lnTo>
                    <a:lnTo>
                      <a:pt x="8" y="1"/>
                    </a:lnTo>
                    <a:lnTo>
                      <a:pt x="5" y="0"/>
                    </a:lnTo>
                    <a:lnTo>
                      <a:pt x="1" y="1"/>
                    </a:lnTo>
                    <a:lnTo>
                      <a:pt x="0" y="4"/>
                    </a:lnTo>
                    <a:lnTo>
                      <a:pt x="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51" name="Freeform 155"/>
              <p:cNvSpPr>
                <a:spLocks noChangeAspect="1"/>
              </p:cNvSpPr>
              <p:nvPr/>
            </p:nvSpPr>
            <p:spPr bwMode="auto">
              <a:xfrm>
                <a:off x="961" y="914"/>
                <a:ext cx="25" cy="19"/>
              </a:xfrm>
              <a:custGeom>
                <a:avLst/>
                <a:gdLst>
                  <a:gd name="T0" fmla="*/ 0 w 51"/>
                  <a:gd name="T1" fmla="*/ 39 h 39"/>
                  <a:gd name="T2" fmla="*/ 0 w 51"/>
                  <a:gd name="T3" fmla="*/ 39 h 39"/>
                  <a:gd name="T4" fmla="*/ 7 w 51"/>
                  <a:gd name="T5" fmla="*/ 38 h 39"/>
                  <a:gd name="T6" fmla="*/ 13 w 51"/>
                  <a:gd name="T7" fmla="*/ 36 h 39"/>
                  <a:gd name="T8" fmla="*/ 20 w 51"/>
                  <a:gd name="T9" fmla="*/ 32 h 39"/>
                  <a:gd name="T10" fmla="*/ 26 w 51"/>
                  <a:gd name="T11" fmla="*/ 27 h 39"/>
                  <a:gd name="T12" fmla="*/ 31 w 51"/>
                  <a:gd name="T13" fmla="*/ 23 h 39"/>
                  <a:gd name="T14" fmla="*/ 38 w 51"/>
                  <a:gd name="T15" fmla="*/ 18 h 39"/>
                  <a:gd name="T16" fmla="*/ 44 w 51"/>
                  <a:gd name="T17" fmla="*/ 11 h 39"/>
                  <a:gd name="T18" fmla="*/ 51 w 51"/>
                  <a:gd name="T19" fmla="*/ 7 h 39"/>
                  <a:gd name="T20" fmla="*/ 46 w 51"/>
                  <a:gd name="T21" fmla="*/ 0 h 39"/>
                  <a:gd name="T22" fmla="*/ 39 w 51"/>
                  <a:gd name="T23" fmla="*/ 7 h 39"/>
                  <a:gd name="T24" fmla="*/ 34 w 51"/>
                  <a:gd name="T25" fmla="*/ 11 h 39"/>
                  <a:gd name="T26" fmla="*/ 27 w 51"/>
                  <a:gd name="T27" fmla="*/ 16 h 39"/>
                  <a:gd name="T28" fmla="*/ 21 w 51"/>
                  <a:gd name="T29" fmla="*/ 21 h 39"/>
                  <a:gd name="T30" fmla="*/ 15 w 51"/>
                  <a:gd name="T31" fmla="*/ 25 h 39"/>
                  <a:gd name="T32" fmla="*/ 11 w 51"/>
                  <a:gd name="T33" fmla="*/ 29 h 39"/>
                  <a:gd name="T34" fmla="*/ 5 w 51"/>
                  <a:gd name="T35" fmla="*/ 31 h 39"/>
                  <a:gd name="T36" fmla="*/ 0 w 51"/>
                  <a:gd name="T37" fmla="*/ 32 h 39"/>
                  <a:gd name="T38" fmla="*/ 0 w 51"/>
                  <a:gd name="T39" fmla="*/ 32 h 39"/>
                  <a:gd name="T40" fmla="*/ 0 w 51"/>
                  <a:gd name="T4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39">
                    <a:moveTo>
                      <a:pt x="0" y="39"/>
                    </a:moveTo>
                    <a:lnTo>
                      <a:pt x="0" y="39"/>
                    </a:lnTo>
                    <a:lnTo>
                      <a:pt x="7" y="38"/>
                    </a:lnTo>
                    <a:lnTo>
                      <a:pt x="13" y="36"/>
                    </a:lnTo>
                    <a:lnTo>
                      <a:pt x="20" y="32"/>
                    </a:lnTo>
                    <a:lnTo>
                      <a:pt x="26" y="27"/>
                    </a:lnTo>
                    <a:lnTo>
                      <a:pt x="31" y="23"/>
                    </a:lnTo>
                    <a:lnTo>
                      <a:pt x="38" y="18"/>
                    </a:lnTo>
                    <a:lnTo>
                      <a:pt x="44" y="11"/>
                    </a:lnTo>
                    <a:lnTo>
                      <a:pt x="51" y="7"/>
                    </a:lnTo>
                    <a:lnTo>
                      <a:pt x="46" y="0"/>
                    </a:lnTo>
                    <a:lnTo>
                      <a:pt x="39" y="7"/>
                    </a:lnTo>
                    <a:lnTo>
                      <a:pt x="34" y="11"/>
                    </a:lnTo>
                    <a:lnTo>
                      <a:pt x="27" y="16"/>
                    </a:lnTo>
                    <a:lnTo>
                      <a:pt x="21" y="21"/>
                    </a:lnTo>
                    <a:lnTo>
                      <a:pt x="15" y="25"/>
                    </a:lnTo>
                    <a:lnTo>
                      <a:pt x="11" y="29"/>
                    </a:lnTo>
                    <a:lnTo>
                      <a:pt x="5" y="31"/>
                    </a:lnTo>
                    <a:lnTo>
                      <a:pt x="0" y="32"/>
                    </a:lnTo>
                    <a:lnTo>
                      <a:pt x="0" y="32"/>
                    </a:lnTo>
                    <a:lnTo>
                      <a:pt x="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52" name="Freeform 156"/>
              <p:cNvSpPr>
                <a:spLocks noChangeAspect="1"/>
              </p:cNvSpPr>
              <p:nvPr/>
            </p:nvSpPr>
            <p:spPr bwMode="auto">
              <a:xfrm>
                <a:off x="940" y="929"/>
                <a:ext cx="21" cy="6"/>
              </a:xfrm>
              <a:custGeom>
                <a:avLst/>
                <a:gdLst>
                  <a:gd name="T0" fmla="*/ 0 w 40"/>
                  <a:gd name="T1" fmla="*/ 7 h 11"/>
                  <a:gd name="T2" fmla="*/ 0 w 40"/>
                  <a:gd name="T3" fmla="*/ 7 h 11"/>
                  <a:gd name="T4" fmla="*/ 5 w 40"/>
                  <a:gd name="T5" fmla="*/ 8 h 11"/>
                  <a:gd name="T6" fmla="*/ 10 w 40"/>
                  <a:gd name="T7" fmla="*/ 8 h 11"/>
                  <a:gd name="T8" fmla="*/ 15 w 40"/>
                  <a:gd name="T9" fmla="*/ 9 h 11"/>
                  <a:gd name="T10" fmla="*/ 21 w 40"/>
                  <a:gd name="T11" fmla="*/ 9 h 11"/>
                  <a:gd name="T12" fmla="*/ 25 w 40"/>
                  <a:gd name="T13" fmla="*/ 10 h 11"/>
                  <a:gd name="T14" fmla="*/ 30 w 40"/>
                  <a:gd name="T15" fmla="*/ 11 h 11"/>
                  <a:gd name="T16" fmla="*/ 36 w 40"/>
                  <a:gd name="T17" fmla="*/ 10 h 11"/>
                  <a:gd name="T18" fmla="*/ 40 w 40"/>
                  <a:gd name="T19" fmla="*/ 9 h 11"/>
                  <a:gd name="T20" fmla="*/ 40 w 40"/>
                  <a:gd name="T21" fmla="*/ 2 h 11"/>
                  <a:gd name="T22" fmla="*/ 36 w 40"/>
                  <a:gd name="T23" fmla="*/ 3 h 11"/>
                  <a:gd name="T24" fmla="*/ 30 w 40"/>
                  <a:gd name="T25" fmla="*/ 2 h 11"/>
                  <a:gd name="T26" fmla="*/ 25 w 40"/>
                  <a:gd name="T27" fmla="*/ 3 h 11"/>
                  <a:gd name="T28" fmla="*/ 21 w 40"/>
                  <a:gd name="T29" fmla="*/ 2 h 11"/>
                  <a:gd name="T30" fmla="*/ 15 w 40"/>
                  <a:gd name="T31" fmla="*/ 2 h 11"/>
                  <a:gd name="T32" fmla="*/ 10 w 40"/>
                  <a:gd name="T33" fmla="*/ 1 h 11"/>
                  <a:gd name="T34" fmla="*/ 5 w 40"/>
                  <a:gd name="T35" fmla="*/ 1 h 11"/>
                  <a:gd name="T36" fmla="*/ 0 w 40"/>
                  <a:gd name="T37" fmla="*/ 0 h 11"/>
                  <a:gd name="T38" fmla="*/ 0 w 40"/>
                  <a:gd name="T39" fmla="*/ 0 h 11"/>
                  <a:gd name="T40" fmla="*/ 0 w 40"/>
                  <a:gd name="T4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1">
                    <a:moveTo>
                      <a:pt x="0" y="7"/>
                    </a:moveTo>
                    <a:lnTo>
                      <a:pt x="0" y="7"/>
                    </a:lnTo>
                    <a:lnTo>
                      <a:pt x="5" y="8"/>
                    </a:lnTo>
                    <a:lnTo>
                      <a:pt x="10" y="8"/>
                    </a:lnTo>
                    <a:lnTo>
                      <a:pt x="15" y="9"/>
                    </a:lnTo>
                    <a:lnTo>
                      <a:pt x="21" y="9"/>
                    </a:lnTo>
                    <a:lnTo>
                      <a:pt x="25" y="10"/>
                    </a:lnTo>
                    <a:lnTo>
                      <a:pt x="30" y="11"/>
                    </a:lnTo>
                    <a:lnTo>
                      <a:pt x="36" y="10"/>
                    </a:lnTo>
                    <a:lnTo>
                      <a:pt x="40" y="9"/>
                    </a:lnTo>
                    <a:lnTo>
                      <a:pt x="40" y="2"/>
                    </a:lnTo>
                    <a:lnTo>
                      <a:pt x="36" y="3"/>
                    </a:lnTo>
                    <a:lnTo>
                      <a:pt x="30" y="2"/>
                    </a:lnTo>
                    <a:lnTo>
                      <a:pt x="25" y="3"/>
                    </a:lnTo>
                    <a:lnTo>
                      <a:pt x="21" y="2"/>
                    </a:lnTo>
                    <a:lnTo>
                      <a:pt x="15" y="2"/>
                    </a:lnTo>
                    <a:lnTo>
                      <a:pt x="10" y="1"/>
                    </a:lnTo>
                    <a:lnTo>
                      <a:pt x="5" y="1"/>
                    </a:lnTo>
                    <a:lnTo>
                      <a:pt x="0" y="0"/>
                    </a:lnTo>
                    <a:lnTo>
                      <a:pt x="0"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53" name="Freeform 157"/>
              <p:cNvSpPr>
                <a:spLocks noChangeAspect="1"/>
              </p:cNvSpPr>
              <p:nvPr/>
            </p:nvSpPr>
            <p:spPr bwMode="auto">
              <a:xfrm>
                <a:off x="922" y="927"/>
                <a:ext cx="18" cy="5"/>
              </a:xfrm>
              <a:custGeom>
                <a:avLst/>
                <a:gdLst>
                  <a:gd name="T0" fmla="*/ 2 w 37"/>
                  <a:gd name="T1" fmla="*/ 11 h 11"/>
                  <a:gd name="T2" fmla="*/ 2 w 37"/>
                  <a:gd name="T3" fmla="*/ 11 h 11"/>
                  <a:gd name="T4" fmla="*/ 7 w 37"/>
                  <a:gd name="T5" fmla="*/ 10 h 11"/>
                  <a:gd name="T6" fmla="*/ 11 w 37"/>
                  <a:gd name="T7" fmla="*/ 8 h 11"/>
                  <a:gd name="T8" fmla="*/ 14 w 37"/>
                  <a:gd name="T9" fmla="*/ 7 h 11"/>
                  <a:gd name="T10" fmla="*/ 19 w 37"/>
                  <a:gd name="T11" fmla="*/ 7 h 11"/>
                  <a:gd name="T12" fmla="*/ 23 w 37"/>
                  <a:gd name="T13" fmla="*/ 8 h 11"/>
                  <a:gd name="T14" fmla="*/ 28 w 37"/>
                  <a:gd name="T15" fmla="*/ 8 h 11"/>
                  <a:gd name="T16" fmla="*/ 32 w 37"/>
                  <a:gd name="T17" fmla="*/ 10 h 11"/>
                  <a:gd name="T18" fmla="*/ 37 w 37"/>
                  <a:gd name="T19" fmla="*/ 11 h 11"/>
                  <a:gd name="T20" fmla="*/ 37 w 37"/>
                  <a:gd name="T21" fmla="*/ 4 h 11"/>
                  <a:gd name="T22" fmla="*/ 32 w 37"/>
                  <a:gd name="T23" fmla="*/ 3 h 11"/>
                  <a:gd name="T24" fmla="*/ 28 w 37"/>
                  <a:gd name="T25" fmla="*/ 1 h 11"/>
                  <a:gd name="T26" fmla="*/ 23 w 37"/>
                  <a:gd name="T27" fmla="*/ 1 h 11"/>
                  <a:gd name="T28" fmla="*/ 19 w 37"/>
                  <a:gd name="T29" fmla="*/ 0 h 11"/>
                  <a:gd name="T30" fmla="*/ 14 w 37"/>
                  <a:gd name="T31" fmla="*/ 0 h 11"/>
                  <a:gd name="T32" fmla="*/ 8 w 37"/>
                  <a:gd name="T33" fmla="*/ 1 h 11"/>
                  <a:gd name="T34" fmla="*/ 5 w 37"/>
                  <a:gd name="T35" fmla="*/ 3 h 11"/>
                  <a:gd name="T36" fmla="*/ 0 w 37"/>
                  <a:gd name="T37" fmla="*/ 4 h 11"/>
                  <a:gd name="T38" fmla="*/ 0 w 37"/>
                  <a:gd name="T39" fmla="*/ 4 h 11"/>
                  <a:gd name="T40" fmla="*/ 2 w 37"/>
                  <a:gd name="T4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11">
                    <a:moveTo>
                      <a:pt x="2" y="11"/>
                    </a:moveTo>
                    <a:lnTo>
                      <a:pt x="2" y="11"/>
                    </a:lnTo>
                    <a:lnTo>
                      <a:pt x="7" y="10"/>
                    </a:lnTo>
                    <a:lnTo>
                      <a:pt x="11" y="8"/>
                    </a:lnTo>
                    <a:lnTo>
                      <a:pt x="14" y="7"/>
                    </a:lnTo>
                    <a:lnTo>
                      <a:pt x="19" y="7"/>
                    </a:lnTo>
                    <a:lnTo>
                      <a:pt x="23" y="8"/>
                    </a:lnTo>
                    <a:lnTo>
                      <a:pt x="28" y="8"/>
                    </a:lnTo>
                    <a:lnTo>
                      <a:pt x="32" y="10"/>
                    </a:lnTo>
                    <a:lnTo>
                      <a:pt x="37" y="11"/>
                    </a:lnTo>
                    <a:lnTo>
                      <a:pt x="37" y="4"/>
                    </a:lnTo>
                    <a:lnTo>
                      <a:pt x="32" y="3"/>
                    </a:lnTo>
                    <a:lnTo>
                      <a:pt x="28" y="1"/>
                    </a:lnTo>
                    <a:lnTo>
                      <a:pt x="23" y="1"/>
                    </a:lnTo>
                    <a:lnTo>
                      <a:pt x="19" y="0"/>
                    </a:lnTo>
                    <a:lnTo>
                      <a:pt x="14" y="0"/>
                    </a:lnTo>
                    <a:lnTo>
                      <a:pt x="8" y="1"/>
                    </a:lnTo>
                    <a:lnTo>
                      <a:pt x="5" y="3"/>
                    </a:lnTo>
                    <a:lnTo>
                      <a:pt x="0" y="4"/>
                    </a:lnTo>
                    <a:lnTo>
                      <a:pt x="0" y="4"/>
                    </a:lnTo>
                    <a:lnTo>
                      <a:pt x="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54" name="Freeform 158"/>
              <p:cNvSpPr>
                <a:spLocks noChangeAspect="1"/>
              </p:cNvSpPr>
              <p:nvPr/>
            </p:nvSpPr>
            <p:spPr bwMode="auto">
              <a:xfrm>
                <a:off x="902" y="928"/>
                <a:ext cx="21" cy="6"/>
              </a:xfrm>
              <a:custGeom>
                <a:avLst/>
                <a:gdLst>
                  <a:gd name="T0" fmla="*/ 4 w 42"/>
                  <a:gd name="T1" fmla="*/ 7 h 11"/>
                  <a:gd name="T2" fmla="*/ 2 w 42"/>
                  <a:gd name="T3" fmla="*/ 7 h 11"/>
                  <a:gd name="T4" fmla="*/ 6 w 42"/>
                  <a:gd name="T5" fmla="*/ 8 h 11"/>
                  <a:gd name="T6" fmla="*/ 10 w 42"/>
                  <a:gd name="T7" fmla="*/ 9 h 11"/>
                  <a:gd name="T8" fmla="*/ 15 w 42"/>
                  <a:gd name="T9" fmla="*/ 9 h 11"/>
                  <a:gd name="T10" fmla="*/ 19 w 42"/>
                  <a:gd name="T11" fmla="*/ 10 h 11"/>
                  <a:gd name="T12" fmla="*/ 25 w 42"/>
                  <a:gd name="T13" fmla="*/ 11 h 11"/>
                  <a:gd name="T14" fmla="*/ 31 w 42"/>
                  <a:gd name="T15" fmla="*/ 10 h 11"/>
                  <a:gd name="T16" fmla="*/ 36 w 42"/>
                  <a:gd name="T17" fmla="*/ 9 h 11"/>
                  <a:gd name="T18" fmla="*/ 42 w 42"/>
                  <a:gd name="T19" fmla="*/ 8 h 11"/>
                  <a:gd name="T20" fmla="*/ 40 w 42"/>
                  <a:gd name="T21" fmla="*/ 1 h 11"/>
                  <a:gd name="T22" fmla="*/ 36 w 42"/>
                  <a:gd name="T23" fmla="*/ 2 h 11"/>
                  <a:gd name="T24" fmla="*/ 31 w 42"/>
                  <a:gd name="T25" fmla="*/ 3 h 11"/>
                  <a:gd name="T26" fmla="*/ 25 w 42"/>
                  <a:gd name="T27" fmla="*/ 2 h 11"/>
                  <a:gd name="T28" fmla="*/ 19 w 42"/>
                  <a:gd name="T29" fmla="*/ 3 h 11"/>
                  <a:gd name="T30" fmla="*/ 15 w 42"/>
                  <a:gd name="T31" fmla="*/ 2 h 11"/>
                  <a:gd name="T32" fmla="*/ 10 w 42"/>
                  <a:gd name="T33" fmla="*/ 2 h 11"/>
                  <a:gd name="T34" fmla="*/ 8 w 42"/>
                  <a:gd name="T35" fmla="*/ 1 h 11"/>
                  <a:gd name="T36" fmla="*/ 4 w 42"/>
                  <a:gd name="T37" fmla="*/ 0 h 11"/>
                  <a:gd name="T38" fmla="*/ 2 w 42"/>
                  <a:gd name="T39" fmla="*/ 0 h 11"/>
                  <a:gd name="T40" fmla="*/ 4 w 42"/>
                  <a:gd name="T41" fmla="*/ 0 h 11"/>
                  <a:gd name="T42" fmla="*/ 1 w 42"/>
                  <a:gd name="T43" fmla="*/ 0 h 11"/>
                  <a:gd name="T44" fmla="*/ 0 w 42"/>
                  <a:gd name="T45" fmla="*/ 2 h 11"/>
                  <a:gd name="T46" fmla="*/ 0 w 42"/>
                  <a:gd name="T47" fmla="*/ 4 h 11"/>
                  <a:gd name="T48" fmla="*/ 2 w 42"/>
                  <a:gd name="T49" fmla="*/ 7 h 11"/>
                  <a:gd name="T50" fmla="*/ 4 w 42"/>
                  <a:gd name="T5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11">
                    <a:moveTo>
                      <a:pt x="4" y="7"/>
                    </a:moveTo>
                    <a:lnTo>
                      <a:pt x="2" y="7"/>
                    </a:lnTo>
                    <a:lnTo>
                      <a:pt x="6" y="8"/>
                    </a:lnTo>
                    <a:lnTo>
                      <a:pt x="10" y="9"/>
                    </a:lnTo>
                    <a:lnTo>
                      <a:pt x="15" y="9"/>
                    </a:lnTo>
                    <a:lnTo>
                      <a:pt x="19" y="10"/>
                    </a:lnTo>
                    <a:lnTo>
                      <a:pt x="25" y="11"/>
                    </a:lnTo>
                    <a:lnTo>
                      <a:pt x="31" y="10"/>
                    </a:lnTo>
                    <a:lnTo>
                      <a:pt x="36" y="9"/>
                    </a:lnTo>
                    <a:lnTo>
                      <a:pt x="42" y="8"/>
                    </a:lnTo>
                    <a:lnTo>
                      <a:pt x="40" y="1"/>
                    </a:lnTo>
                    <a:lnTo>
                      <a:pt x="36" y="2"/>
                    </a:lnTo>
                    <a:lnTo>
                      <a:pt x="31" y="3"/>
                    </a:lnTo>
                    <a:lnTo>
                      <a:pt x="25" y="2"/>
                    </a:lnTo>
                    <a:lnTo>
                      <a:pt x="19" y="3"/>
                    </a:lnTo>
                    <a:lnTo>
                      <a:pt x="15" y="2"/>
                    </a:lnTo>
                    <a:lnTo>
                      <a:pt x="10" y="2"/>
                    </a:lnTo>
                    <a:lnTo>
                      <a:pt x="8" y="1"/>
                    </a:lnTo>
                    <a:lnTo>
                      <a:pt x="4" y="0"/>
                    </a:lnTo>
                    <a:lnTo>
                      <a:pt x="2" y="0"/>
                    </a:lnTo>
                    <a:lnTo>
                      <a:pt x="4" y="0"/>
                    </a:lnTo>
                    <a:lnTo>
                      <a:pt x="1" y="0"/>
                    </a:lnTo>
                    <a:lnTo>
                      <a:pt x="0" y="2"/>
                    </a:lnTo>
                    <a:lnTo>
                      <a:pt x="0" y="4"/>
                    </a:lnTo>
                    <a:lnTo>
                      <a:pt x="2" y="7"/>
                    </a:lnTo>
                    <a:lnTo>
                      <a:pt x="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55" name="Freeform 159"/>
              <p:cNvSpPr>
                <a:spLocks noChangeAspect="1"/>
              </p:cNvSpPr>
              <p:nvPr/>
            </p:nvSpPr>
            <p:spPr bwMode="auto">
              <a:xfrm>
                <a:off x="888" y="928"/>
                <a:ext cx="16" cy="6"/>
              </a:xfrm>
              <a:custGeom>
                <a:avLst/>
                <a:gdLst>
                  <a:gd name="T0" fmla="*/ 0 w 33"/>
                  <a:gd name="T1" fmla="*/ 10 h 11"/>
                  <a:gd name="T2" fmla="*/ 0 w 33"/>
                  <a:gd name="T3" fmla="*/ 10 h 11"/>
                  <a:gd name="T4" fmla="*/ 7 w 33"/>
                  <a:gd name="T5" fmla="*/ 11 h 11"/>
                  <a:gd name="T6" fmla="*/ 16 w 33"/>
                  <a:gd name="T7" fmla="*/ 11 h 11"/>
                  <a:gd name="T8" fmla="*/ 25 w 33"/>
                  <a:gd name="T9" fmla="*/ 10 h 11"/>
                  <a:gd name="T10" fmla="*/ 33 w 33"/>
                  <a:gd name="T11" fmla="*/ 7 h 11"/>
                  <a:gd name="T12" fmla="*/ 31 w 33"/>
                  <a:gd name="T13" fmla="*/ 0 h 11"/>
                  <a:gd name="T14" fmla="*/ 23 w 33"/>
                  <a:gd name="T15" fmla="*/ 3 h 11"/>
                  <a:gd name="T16" fmla="*/ 16 w 33"/>
                  <a:gd name="T17" fmla="*/ 4 h 11"/>
                  <a:gd name="T18" fmla="*/ 7 w 33"/>
                  <a:gd name="T19" fmla="*/ 4 h 11"/>
                  <a:gd name="T20" fmla="*/ 0 w 33"/>
                  <a:gd name="T21" fmla="*/ 3 h 11"/>
                  <a:gd name="T22" fmla="*/ 0 w 33"/>
                  <a:gd name="T23" fmla="*/ 3 h 11"/>
                  <a:gd name="T24" fmla="*/ 0 w 33"/>
                  <a:gd name="T25"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1">
                    <a:moveTo>
                      <a:pt x="0" y="10"/>
                    </a:moveTo>
                    <a:lnTo>
                      <a:pt x="0" y="10"/>
                    </a:lnTo>
                    <a:lnTo>
                      <a:pt x="7" y="11"/>
                    </a:lnTo>
                    <a:lnTo>
                      <a:pt x="16" y="11"/>
                    </a:lnTo>
                    <a:lnTo>
                      <a:pt x="25" y="10"/>
                    </a:lnTo>
                    <a:lnTo>
                      <a:pt x="33" y="7"/>
                    </a:lnTo>
                    <a:lnTo>
                      <a:pt x="31" y="0"/>
                    </a:lnTo>
                    <a:lnTo>
                      <a:pt x="23" y="3"/>
                    </a:lnTo>
                    <a:lnTo>
                      <a:pt x="16" y="4"/>
                    </a:lnTo>
                    <a:lnTo>
                      <a:pt x="7" y="4"/>
                    </a:lnTo>
                    <a:lnTo>
                      <a:pt x="0" y="3"/>
                    </a:lnTo>
                    <a:lnTo>
                      <a:pt x="0" y="3"/>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56" name="Freeform 160"/>
              <p:cNvSpPr>
                <a:spLocks noChangeAspect="1"/>
              </p:cNvSpPr>
              <p:nvPr/>
            </p:nvSpPr>
            <p:spPr bwMode="auto">
              <a:xfrm>
                <a:off x="871" y="921"/>
                <a:ext cx="17" cy="12"/>
              </a:xfrm>
              <a:custGeom>
                <a:avLst/>
                <a:gdLst>
                  <a:gd name="T0" fmla="*/ 3 w 33"/>
                  <a:gd name="T1" fmla="*/ 9 h 24"/>
                  <a:gd name="T2" fmla="*/ 0 w 33"/>
                  <a:gd name="T3" fmla="*/ 6 h 24"/>
                  <a:gd name="T4" fmla="*/ 5 w 33"/>
                  <a:gd name="T5" fmla="*/ 14 h 24"/>
                  <a:gd name="T6" fmla="*/ 15 w 33"/>
                  <a:gd name="T7" fmla="*/ 18 h 24"/>
                  <a:gd name="T8" fmla="*/ 24 w 33"/>
                  <a:gd name="T9" fmla="*/ 22 h 24"/>
                  <a:gd name="T10" fmla="*/ 33 w 33"/>
                  <a:gd name="T11" fmla="*/ 24 h 24"/>
                  <a:gd name="T12" fmla="*/ 33 w 33"/>
                  <a:gd name="T13" fmla="*/ 17 h 24"/>
                  <a:gd name="T14" fmla="*/ 26 w 33"/>
                  <a:gd name="T15" fmla="*/ 15 h 24"/>
                  <a:gd name="T16" fmla="*/ 17 w 33"/>
                  <a:gd name="T17" fmla="*/ 11 h 24"/>
                  <a:gd name="T18" fmla="*/ 10 w 33"/>
                  <a:gd name="T19" fmla="*/ 7 h 24"/>
                  <a:gd name="T20" fmla="*/ 7 w 33"/>
                  <a:gd name="T21" fmla="*/ 3 h 24"/>
                  <a:gd name="T22" fmla="*/ 3 w 33"/>
                  <a:gd name="T23" fmla="*/ 0 h 24"/>
                  <a:gd name="T24" fmla="*/ 7 w 33"/>
                  <a:gd name="T25" fmla="*/ 3 h 24"/>
                  <a:gd name="T26" fmla="*/ 5 w 33"/>
                  <a:gd name="T27" fmla="*/ 1 h 24"/>
                  <a:gd name="T28" fmla="*/ 2 w 33"/>
                  <a:gd name="T29" fmla="*/ 1 h 24"/>
                  <a:gd name="T30" fmla="*/ 0 w 33"/>
                  <a:gd name="T31" fmla="*/ 2 h 24"/>
                  <a:gd name="T32" fmla="*/ 0 w 33"/>
                  <a:gd name="T33" fmla="*/ 6 h 24"/>
                  <a:gd name="T34" fmla="*/ 3 w 33"/>
                  <a:gd name="T35"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24">
                    <a:moveTo>
                      <a:pt x="3" y="9"/>
                    </a:moveTo>
                    <a:lnTo>
                      <a:pt x="0" y="6"/>
                    </a:lnTo>
                    <a:lnTo>
                      <a:pt x="5" y="14"/>
                    </a:lnTo>
                    <a:lnTo>
                      <a:pt x="15" y="18"/>
                    </a:lnTo>
                    <a:lnTo>
                      <a:pt x="24" y="22"/>
                    </a:lnTo>
                    <a:lnTo>
                      <a:pt x="33" y="24"/>
                    </a:lnTo>
                    <a:lnTo>
                      <a:pt x="33" y="17"/>
                    </a:lnTo>
                    <a:lnTo>
                      <a:pt x="26" y="15"/>
                    </a:lnTo>
                    <a:lnTo>
                      <a:pt x="17" y="11"/>
                    </a:lnTo>
                    <a:lnTo>
                      <a:pt x="10" y="7"/>
                    </a:lnTo>
                    <a:lnTo>
                      <a:pt x="7" y="3"/>
                    </a:lnTo>
                    <a:lnTo>
                      <a:pt x="3" y="0"/>
                    </a:lnTo>
                    <a:lnTo>
                      <a:pt x="7" y="3"/>
                    </a:lnTo>
                    <a:lnTo>
                      <a:pt x="5" y="1"/>
                    </a:lnTo>
                    <a:lnTo>
                      <a:pt x="2" y="1"/>
                    </a:lnTo>
                    <a:lnTo>
                      <a:pt x="0" y="2"/>
                    </a:lnTo>
                    <a:lnTo>
                      <a:pt x="0" y="6"/>
                    </a:lnTo>
                    <a:lnTo>
                      <a:pt x="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57" name="Freeform 161"/>
              <p:cNvSpPr>
                <a:spLocks noChangeAspect="1"/>
              </p:cNvSpPr>
              <p:nvPr/>
            </p:nvSpPr>
            <p:spPr bwMode="auto">
              <a:xfrm>
                <a:off x="849" y="916"/>
                <a:ext cx="24" cy="10"/>
              </a:xfrm>
              <a:custGeom>
                <a:avLst/>
                <a:gdLst>
                  <a:gd name="T0" fmla="*/ 3 w 47"/>
                  <a:gd name="T1" fmla="*/ 9 h 21"/>
                  <a:gd name="T2" fmla="*/ 0 w 47"/>
                  <a:gd name="T3" fmla="*/ 5 h 21"/>
                  <a:gd name="T4" fmla="*/ 2 w 47"/>
                  <a:gd name="T5" fmla="*/ 11 h 21"/>
                  <a:gd name="T6" fmla="*/ 6 w 47"/>
                  <a:gd name="T7" fmla="*/ 14 h 21"/>
                  <a:gd name="T8" fmla="*/ 11 w 47"/>
                  <a:gd name="T9" fmla="*/ 16 h 21"/>
                  <a:gd name="T10" fmla="*/ 18 w 47"/>
                  <a:gd name="T11" fmla="*/ 18 h 21"/>
                  <a:gd name="T12" fmla="*/ 25 w 47"/>
                  <a:gd name="T13" fmla="*/ 19 h 21"/>
                  <a:gd name="T14" fmla="*/ 32 w 47"/>
                  <a:gd name="T15" fmla="*/ 20 h 21"/>
                  <a:gd name="T16" fmla="*/ 40 w 47"/>
                  <a:gd name="T17" fmla="*/ 21 h 21"/>
                  <a:gd name="T18" fmla="*/ 47 w 47"/>
                  <a:gd name="T19" fmla="*/ 21 h 21"/>
                  <a:gd name="T20" fmla="*/ 47 w 47"/>
                  <a:gd name="T21" fmla="*/ 12 h 21"/>
                  <a:gd name="T22" fmla="*/ 40 w 47"/>
                  <a:gd name="T23" fmla="*/ 12 h 21"/>
                  <a:gd name="T24" fmla="*/ 32 w 47"/>
                  <a:gd name="T25" fmla="*/ 13 h 21"/>
                  <a:gd name="T26" fmla="*/ 25 w 47"/>
                  <a:gd name="T27" fmla="*/ 12 h 21"/>
                  <a:gd name="T28" fmla="*/ 18 w 47"/>
                  <a:gd name="T29" fmla="*/ 11 h 21"/>
                  <a:gd name="T30" fmla="*/ 14 w 47"/>
                  <a:gd name="T31" fmla="*/ 9 h 21"/>
                  <a:gd name="T32" fmla="*/ 10 w 47"/>
                  <a:gd name="T33" fmla="*/ 7 h 21"/>
                  <a:gd name="T34" fmla="*/ 9 w 47"/>
                  <a:gd name="T35" fmla="*/ 6 h 21"/>
                  <a:gd name="T36" fmla="*/ 7 w 47"/>
                  <a:gd name="T37" fmla="*/ 5 h 21"/>
                  <a:gd name="T38" fmla="*/ 3 w 47"/>
                  <a:gd name="T39" fmla="*/ 0 h 21"/>
                  <a:gd name="T40" fmla="*/ 7 w 47"/>
                  <a:gd name="T41" fmla="*/ 5 h 21"/>
                  <a:gd name="T42" fmla="*/ 6 w 47"/>
                  <a:gd name="T43" fmla="*/ 3 h 21"/>
                  <a:gd name="T44" fmla="*/ 3 w 47"/>
                  <a:gd name="T45" fmla="*/ 1 h 21"/>
                  <a:gd name="T46" fmla="*/ 1 w 47"/>
                  <a:gd name="T47" fmla="*/ 3 h 21"/>
                  <a:gd name="T48" fmla="*/ 0 w 47"/>
                  <a:gd name="T49" fmla="*/ 5 h 21"/>
                  <a:gd name="T50" fmla="*/ 3 w 47"/>
                  <a:gd name="T51"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21">
                    <a:moveTo>
                      <a:pt x="3" y="9"/>
                    </a:moveTo>
                    <a:lnTo>
                      <a:pt x="0" y="5"/>
                    </a:lnTo>
                    <a:lnTo>
                      <a:pt x="2" y="11"/>
                    </a:lnTo>
                    <a:lnTo>
                      <a:pt x="6" y="14"/>
                    </a:lnTo>
                    <a:lnTo>
                      <a:pt x="11" y="16"/>
                    </a:lnTo>
                    <a:lnTo>
                      <a:pt x="18" y="18"/>
                    </a:lnTo>
                    <a:lnTo>
                      <a:pt x="25" y="19"/>
                    </a:lnTo>
                    <a:lnTo>
                      <a:pt x="32" y="20"/>
                    </a:lnTo>
                    <a:lnTo>
                      <a:pt x="40" y="21"/>
                    </a:lnTo>
                    <a:lnTo>
                      <a:pt x="47" y="21"/>
                    </a:lnTo>
                    <a:lnTo>
                      <a:pt x="47" y="12"/>
                    </a:lnTo>
                    <a:lnTo>
                      <a:pt x="40" y="12"/>
                    </a:lnTo>
                    <a:lnTo>
                      <a:pt x="32" y="13"/>
                    </a:lnTo>
                    <a:lnTo>
                      <a:pt x="25" y="12"/>
                    </a:lnTo>
                    <a:lnTo>
                      <a:pt x="18" y="11"/>
                    </a:lnTo>
                    <a:lnTo>
                      <a:pt x="14" y="9"/>
                    </a:lnTo>
                    <a:lnTo>
                      <a:pt x="10" y="7"/>
                    </a:lnTo>
                    <a:lnTo>
                      <a:pt x="9" y="6"/>
                    </a:lnTo>
                    <a:lnTo>
                      <a:pt x="7" y="5"/>
                    </a:lnTo>
                    <a:lnTo>
                      <a:pt x="3" y="0"/>
                    </a:lnTo>
                    <a:lnTo>
                      <a:pt x="7" y="5"/>
                    </a:lnTo>
                    <a:lnTo>
                      <a:pt x="6" y="3"/>
                    </a:lnTo>
                    <a:lnTo>
                      <a:pt x="3" y="1"/>
                    </a:lnTo>
                    <a:lnTo>
                      <a:pt x="1" y="3"/>
                    </a:lnTo>
                    <a:lnTo>
                      <a:pt x="0" y="5"/>
                    </a:lnTo>
                    <a:lnTo>
                      <a:pt x="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58" name="Freeform 162"/>
              <p:cNvSpPr>
                <a:spLocks noChangeAspect="1"/>
              </p:cNvSpPr>
              <p:nvPr/>
            </p:nvSpPr>
            <p:spPr bwMode="auto">
              <a:xfrm>
                <a:off x="809" y="900"/>
                <a:ext cx="42" cy="20"/>
              </a:xfrm>
              <a:custGeom>
                <a:avLst/>
                <a:gdLst>
                  <a:gd name="T0" fmla="*/ 1 w 84"/>
                  <a:gd name="T1" fmla="*/ 6 h 41"/>
                  <a:gd name="T2" fmla="*/ 0 w 84"/>
                  <a:gd name="T3" fmla="*/ 3 h 41"/>
                  <a:gd name="T4" fmla="*/ 4 w 84"/>
                  <a:gd name="T5" fmla="*/ 13 h 41"/>
                  <a:gd name="T6" fmla="*/ 13 w 84"/>
                  <a:gd name="T7" fmla="*/ 21 h 41"/>
                  <a:gd name="T8" fmla="*/ 23 w 84"/>
                  <a:gd name="T9" fmla="*/ 27 h 41"/>
                  <a:gd name="T10" fmla="*/ 36 w 84"/>
                  <a:gd name="T11" fmla="*/ 31 h 41"/>
                  <a:gd name="T12" fmla="*/ 49 w 84"/>
                  <a:gd name="T13" fmla="*/ 36 h 41"/>
                  <a:gd name="T14" fmla="*/ 62 w 84"/>
                  <a:gd name="T15" fmla="*/ 38 h 41"/>
                  <a:gd name="T16" fmla="*/ 75 w 84"/>
                  <a:gd name="T17" fmla="*/ 39 h 41"/>
                  <a:gd name="T18" fmla="*/ 84 w 84"/>
                  <a:gd name="T19" fmla="*/ 41 h 41"/>
                  <a:gd name="T20" fmla="*/ 84 w 84"/>
                  <a:gd name="T21" fmla="*/ 32 h 41"/>
                  <a:gd name="T22" fmla="*/ 75 w 84"/>
                  <a:gd name="T23" fmla="*/ 32 h 41"/>
                  <a:gd name="T24" fmla="*/ 62 w 84"/>
                  <a:gd name="T25" fmla="*/ 31 h 41"/>
                  <a:gd name="T26" fmla="*/ 51 w 84"/>
                  <a:gd name="T27" fmla="*/ 29 h 41"/>
                  <a:gd name="T28" fmla="*/ 38 w 84"/>
                  <a:gd name="T29" fmla="*/ 24 h 41"/>
                  <a:gd name="T30" fmla="*/ 26 w 84"/>
                  <a:gd name="T31" fmla="*/ 20 h 41"/>
                  <a:gd name="T32" fmla="*/ 18 w 84"/>
                  <a:gd name="T33" fmla="*/ 14 h 41"/>
                  <a:gd name="T34" fmla="*/ 11 w 84"/>
                  <a:gd name="T35" fmla="*/ 8 h 41"/>
                  <a:gd name="T36" fmla="*/ 7 w 84"/>
                  <a:gd name="T37" fmla="*/ 3 h 41"/>
                  <a:gd name="T38" fmla="*/ 6 w 84"/>
                  <a:gd name="T39" fmla="*/ 1 h 41"/>
                  <a:gd name="T40" fmla="*/ 7 w 84"/>
                  <a:gd name="T41" fmla="*/ 3 h 41"/>
                  <a:gd name="T42" fmla="*/ 6 w 84"/>
                  <a:gd name="T43" fmla="*/ 1 h 41"/>
                  <a:gd name="T44" fmla="*/ 4 w 84"/>
                  <a:gd name="T45" fmla="*/ 0 h 41"/>
                  <a:gd name="T46" fmla="*/ 1 w 84"/>
                  <a:gd name="T47" fmla="*/ 1 h 41"/>
                  <a:gd name="T48" fmla="*/ 0 w 84"/>
                  <a:gd name="T49" fmla="*/ 3 h 41"/>
                  <a:gd name="T50" fmla="*/ 1 w 84"/>
                  <a:gd name="T5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41">
                    <a:moveTo>
                      <a:pt x="1" y="6"/>
                    </a:moveTo>
                    <a:lnTo>
                      <a:pt x="0" y="3"/>
                    </a:lnTo>
                    <a:lnTo>
                      <a:pt x="4" y="13"/>
                    </a:lnTo>
                    <a:lnTo>
                      <a:pt x="13" y="21"/>
                    </a:lnTo>
                    <a:lnTo>
                      <a:pt x="23" y="27"/>
                    </a:lnTo>
                    <a:lnTo>
                      <a:pt x="36" y="31"/>
                    </a:lnTo>
                    <a:lnTo>
                      <a:pt x="49" y="36"/>
                    </a:lnTo>
                    <a:lnTo>
                      <a:pt x="62" y="38"/>
                    </a:lnTo>
                    <a:lnTo>
                      <a:pt x="75" y="39"/>
                    </a:lnTo>
                    <a:lnTo>
                      <a:pt x="84" y="41"/>
                    </a:lnTo>
                    <a:lnTo>
                      <a:pt x="84" y="32"/>
                    </a:lnTo>
                    <a:lnTo>
                      <a:pt x="75" y="32"/>
                    </a:lnTo>
                    <a:lnTo>
                      <a:pt x="62" y="31"/>
                    </a:lnTo>
                    <a:lnTo>
                      <a:pt x="51" y="29"/>
                    </a:lnTo>
                    <a:lnTo>
                      <a:pt x="38" y="24"/>
                    </a:lnTo>
                    <a:lnTo>
                      <a:pt x="26" y="20"/>
                    </a:lnTo>
                    <a:lnTo>
                      <a:pt x="18" y="14"/>
                    </a:lnTo>
                    <a:lnTo>
                      <a:pt x="11" y="8"/>
                    </a:lnTo>
                    <a:lnTo>
                      <a:pt x="7" y="3"/>
                    </a:lnTo>
                    <a:lnTo>
                      <a:pt x="6" y="1"/>
                    </a:lnTo>
                    <a:lnTo>
                      <a:pt x="7" y="3"/>
                    </a:lnTo>
                    <a:lnTo>
                      <a:pt x="6" y="1"/>
                    </a:lnTo>
                    <a:lnTo>
                      <a:pt x="4" y="0"/>
                    </a:lnTo>
                    <a:lnTo>
                      <a:pt x="1" y="1"/>
                    </a:lnTo>
                    <a:lnTo>
                      <a:pt x="0" y="3"/>
                    </a:lnTo>
                    <a:lnTo>
                      <a:pt x="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59" name="Freeform 163"/>
              <p:cNvSpPr>
                <a:spLocks noChangeAspect="1"/>
              </p:cNvSpPr>
              <p:nvPr/>
            </p:nvSpPr>
            <p:spPr bwMode="auto">
              <a:xfrm>
                <a:off x="767" y="872"/>
                <a:ext cx="45" cy="30"/>
              </a:xfrm>
              <a:custGeom>
                <a:avLst/>
                <a:gdLst>
                  <a:gd name="T0" fmla="*/ 0 w 90"/>
                  <a:gd name="T1" fmla="*/ 7 h 60"/>
                  <a:gd name="T2" fmla="*/ 0 w 90"/>
                  <a:gd name="T3" fmla="*/ 7 h 60"/>
                  <a:gd name="T4" fmla="*/ 14 w 90"/>
                  <a:gd name="T5" fmla="*/ 11 h 60"/>
                  <a:gd name="T6" fmla="*/ 28 w 90"/>
                  <a:gd name="T7" fmla="*/ 18 h 60"/>
                  <a:gd name="T8" fmla="*/ 39 w 90"/>
                  <a:gd name="T9" fmla="*/ 26 h 60"/>
                  <a:gd name="T10" fmla="*/ 52 w 90"/>
                  <a:gd name="T11" fmla="*/ 33 h 60"/>
                  <a:gd name="T12" fmla="*/ 62 w 90"/>
                  <a:gd name="T13" fmla="*/ 41 h 60"/>
                  <a:gd name="T14" fmla="*/ 72 w 90"/>
                  <a:gd name="T15" fmla="*/ 49 h 60"/>
                  <a:gd name="T16" fmla="*/ 80 w 90"/>
                  <a:gd name="T17" fmla="*/ 56 h 60"/>
                  <a:gd name="T18" fmla="*/ 85 w 90"/>
                  <a:gd name="T19" fmla="*/ 60 h 60"/>
                  <a:gd name="T20" fmla="*/ 90 w 90"/>
                  <a:gd name="T21" fmla="*/ 55 h 60"/>
                  <a:gd name="T22" fmla="*/ 84 w 90"/>
                  <a:gd name="T23" fmla="*/ 49 h 60"/>
                  <a:gd name="T24" fmla="*/ 76 w 90"/>
                  <a:gd name="T25" fmla="*/ 42 h 60"/>
                  <a:gd name="T26" fmla="*/ 67 w 90"/>
                  <a:gd name="T27" fmla="*/ 34 h 60"/>
                  <a:gd name="T28" fmla="*/ 57 w 90"/>
                  <a:gd name="T29" fmla="*/ 26 h 60"/>
                  <a:gd name="T30" fmla="*/ 44 w 90"/>
                  <a:gd name="T31" fmla="*/ 19 h 60"/>
                  <a:gd name="T32" fmla="*/ 30 w 90"/>
                  <a:gd name="T33" fmla="*/ 11 h 60"/>
                  <a:gd name="T34" fmla="*/ 16 w 90"/>
                  <a:gd name="T35" fmla="*/ 4 h 60"/>
                  <a:gd name="T36" fmla="*/ 3 w 90"/>
                  <a:gd name="T37" fmla="*/ 0 h 60"/>
                  <a:gd name="T38" fmla="*/ 3 w 90"/>
                  <a:gd name="T39" fmla="*/ 0 h 60"/>
                  <a:gd name="T40" fmla="*/ 0 w 90"/>
                  <a:gd name="T41" fmla="*/ 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0">
                    <a:moveTo>
                      <a:pt x="0" y="7"/>
                    </a:moveTo>
                    <a:lnTo>
                      <a:pt x="0" y="7"/>
                    </a:lnTo>
                    <a:lnTo>
                      <a:pt x="14" y="11"/>
                    </a:lnTo>
                    <a:lnTo>
                      <a:pt x="28" y="18"/>
                    </a:lnTo>
                    <a:lnTo>
                      <a:pt x="39" y="26"/>
                    </a:lnTo>
                    <a:lnTo>
                      <a:pt x="52" y="33"/>
                    </a:lnTo>
                    <a:lnTo>
                      <a:pt x="62" y="41"/>
                    </a:lnTo>
                    <a:lnTo>
                      <a:pt x="72" y="49"/>
                    </a:lnTo>
                    <a:lnTo>
                      <a:pt x="80" y="56"/>
                    </a:lnTo>
                    <a:lnTo>
                      <a:pt x="85" y="60"/>
                    </a:lnTo>
                    <a:lnTo>
                      <a:pt x="90" y="55"/>
                    </a:lnTo>
                    <a:lnTo>
                      <a:pt x="84" y="49"/>
                    </a:lnTo>
                    <a:lnTo>
                      <a:pt x="76" y="42"/>
                    </a:lnTo>
                    <a:lnTo>
                      <a:pt x="67" y="34"/>
                    </a:lnTo>
                    <a:lnTo>
                      <a:pt x="57" y="26"/>
                    </a:lnTo>
                    <a:lnTo>
                      <a:pt x="44" y="19"/>
                    </a:lnTo>
                    <a:lnTo>
                      <a:pt x="30" y="11"/>
                    </a:lnTo>
                    <a:lnTo>
                      <a:pt x="16" y="4"/>
                    </a:lnTo>
                    <a:lnTo>
                      <a:pt x="3" y="0"/>
                    </a:lnTo>
                    <a:lnTo>
                      <a:pt x="3"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60" name="Freeform 164"/>
              <p:cNvSpPr>
                <a:spLocks noChangeAspect="1"/>
              </p:cNvSpPr>
              <p:nvPr/>
            </p:nvSpPr>
            <p:spPr bwMode="auto">
              <a:xfrm>
                <a:off x="717" y="848"/>
                <a:ext cx="51" cy="28"/>
              </a:xfrm>
              <a:custGeom>
                <a:avLst/>
                <a:gdLst>
                  <a:gd name="T0" fmla="*/ 0 w 102"/>
                  <a:gd name="T1" fmla="*/ 7 h 57"/>
                  <a:gd name="T2" fmla="*/ 0 w 102"/>
                  <a:gd name="T3" fmla="*/ 7 h 57"/>
                  <a:gd name="T4" fmla="*/ 7 w 102"/>
                  <a:gd name="T5" fmla="*/ 11 h 57"/>
                  <a:gd name="T6" fmla="*/ 18 w 102"/>
                  <a:gd name="T7" fmla="*/ 15 h 57"/>
                  <a:gd name="T8" fmla="*/ 28 w 102"/>
                  <a:gd name="T9" fmla="*/ 22 h 57"/>
                  <a:gd name="T10" fmla="*/ 42 w 102"/>
                  <a:gd name="T11" fmla="*/ 30 h 57"/>
                  <a:gd name="T12" fmla="*/ 56 w 102"/>
                  <a:gd name="T13" fmla="*/ 37 h 57"/>
                  <a:gd name="T14" fmla="*/ 70 w 102"/>
                  <a:gd name="T15" fmla="*/ 45 h 57"/>
                  <a:gd name="T16" fmla="*/ 84 w 102"/>
                  <a:gd name="T17" fmla="*/ 51 h 57"/>
                  <a:gd name="T18" fmla="*/ 99 w 102"/>
                  <a:gd name="T19" fmla="*/ 57 h 57"/>
                  <a:gd name="T20" fmla="*/ 102 w 102"/>
                  <a:gd name="T21" fmla="*/ 50 h 57"/>
                  <a:gd name="T22" fmla="*/ 87 w 102"/>
                  <a:gd name="T23" fmla="*/ 44 h 57"/>
                  <a:gd name="T24" fmla="*/ 73 w 102"/>
                  <a:gd name="T25" fmla="*/ 38 h 57"/>
                  <a:gd name="T26" fmla="*/ 58 w 102"/>
                  <a:gd name="T27" fmla="*/ 30 h 57"/>
                  <a:gd name="T28" fmla="*/ 44 w 102"/>
                  <a:gd name="T29" fmla="*/ 23 h 57"/>
                  <a:gd name="T30" fmla="*/ 32 w 102"/>
                  <a:gd name="T31" fmla="*/ 15 h 57"/>
                  <a:gd name="T32" fmla="*/ 20 w 102"/>
                  <a:gd name="T33" fmla="*/ 8 h 57"/>
                  <a:gd name="T34" fmla="*/ 9 w 102"/>
                  <a:gd name="T35" fmla="*/ 4 h 57"/>
                  <a:gd name="T36" fmla="*/ 3 w 102"/>
                  <a:gd name="T37" fmla="*/ 0 h 57"/>
                  <a:gd name="T38" fmla="*/ 3 w 102"/>
                  <a:gd name="T39" fmla="*/ 0 h 57"/>
                  <a:gd name="T40" fmla="*/ 0 w 102"/>
                  <a:gd name="T41" fmla="*/ 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57">
                    <a:moveTo>
                      <a:pt x="0" y="7"/>
                    </a:moveTo>
                    <a:lnTo>
                      <a:pt x="0" y="7"/>
                    </a:lnTo>
                    <a:lnTo>
                      <a:pt x="7" y="11"/>
                    </a:lnTo>
                    <a:lnTo>
                      <a:pt x="18" y="15"/>
                    </a:lnTo>
                    <a:lnTo>
                      <a:pt x="28" y="22"/>
                    </a:lnTo>
                    <a:lnTo>
                      <a:pt x="42" y="30"/>
                    </a:lnTo>
                    <a:lnTo>
                      <a:pt x="56" y="37"/>
                    </a:lnTo>
                    <a:lnTo>
                      <a:pt x="70" y="45"/>
                    </a:lnTo>
                    <a:lnTo>
                      <a:pt x="84" y="51"/>
                    </a:lnTo>
                    <a:lnTo>
                      <a:pt x="99" y="57"/>
                    </a:lnTo>
                    <a:lnTo>
                      <a:pt x="102" y="50"/>
                    </a:lnTo>
                    <a:lnTo>
                      <a:pt x="87" y="44"/>
                    </a:lnTo>
                    <a:lnTo>
                      <a:pt x="73" y="38"/>
                    </a:lnTo>
                    <a:lnTo>
                      <a:pt x="58" y="30"/>
                    </a:lnTo>
                    <a:lnTo>
                      <a:pt x="44" y="23"/>
                    </a:lnTo>
                    <a:lnTo>
                      <a:pt x="32" y="15"/>
                    </a:lnTo>
                    <a:lnTo>
                      <a:pt x="20" y="8"/>
                    </a:lnTo>
                    <a:lnTo>
                      <a:pt x="9" y="4"/>
                    </a:lnTo>
                    <a:lnTo>
                      <a:pt x="3" y="0"/>
                    </a:lnTo>
                    <a:lnTo>
                      <a:pt x="3"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61" name="Freeform 165"/>
              <p:cNvSpPr>
                <a:spLocks noChangeAspect="1"/>
              </p:cNvSpPr>
              <p:nvPr/>
            </p:nvSpPr>
            <p:spPr bwMode="auto">
              <a:xfrm>
                <a:off x="665" y="807"/>
                <a:ext cx="53" cy="44"/>
              </a:xfrm>
              <a:custGeom>
                <a:avLst/>
                <a:gdLst>
                  <a:gd name="T0" fmla="*/ 0 w 106"/>
                  <a:gd name="T1" fmla="*/ 7 h 87"/>
                  <a:gd name="T2" fmla="*/ 0 w 106"/>
                  <a:gd name="T3" fmla="*/ 7 h 87"/>
                  <a:gd name="T4" fmla="*/ 12 w 106"/>
                  <a:gd name="T5" fmla="*/ 16 h 87"/>
                  <a:gd name="T6" fmla="*/ 23 w 106"/>
                  <a:gd name="T7" fmla="*/ 26 h 87"/>
                  <a:gd name="T8" fmla="*/ 33 w 106"/>
                  <a:gd name="T9" fmla="*/ 37 h 87"/>
                  <a:gd name="T10" fmla="*/ 43 w 106"/>
                  <a:gd name="T11" fmla="*/ 47 h 87"/>
                  <a:gd name="T12" fmla="*/ 54 w 106"/>
                  <a:gd name="T13" fmla="*/ 60 h 87"/>
                  <a:gd name="T14" fmla="*/ 68 w 106"/>
                  <a:gd name="T15" fmla="*/ 69 h 87"/>
                  <a:gd name="T16" fmla="*/ 84 w 106"/>
                  <a:gd name="T17" fmla="*/ 78 h 87"/>
                  <a:gd name="T18" fmla="*/ 103 w 106"/>
                  <a:gd name="T19" fmla="*/ 87 h 87"/>
                  <a:gd name="T20" fmla="*/ 106 w 106"/>
                  <a:gd name="T21" fmla="*/ 80 h 87"/>
                  <a:gd name="T22" fmla="*/ 86 w 106"/>
                  <a:gd name="T23" fmla="*/ 71 h 87"/>
                  <a:gd name="T24" fmla="*/ 72 w 106"/>
                  <a:gd name="T25" fmla="*/ 62 h 87"/>
                  <a:gd name="T26" fmla="*/ 58 w 106"/>
                  <a:gd name="T27" fmla="*/ 53 h 87"/>
                  <a:gd name="T28" fmla="*/ 48 w 106"/>
                  <a:gd name="T29" fmla="*/ 42 h 87"/>
                  <a:gd name="T30" fmla="*/ 38 w 106"/>
                  <a:gd name="T31" fmla="*/ 32 h 87"/>
                  <a:gd name="T32" fmla="*/ 27 w 106"/>
                  <a:gd name="T33" fmla="*/ 22 h 87"/>
                  <a:gd name="T34" fmla="*/ 17 w 106"/>
                  <a:gd name="T35" fmla="*/ 11 h 87"/>
                  <a:gd name="T36" fmla="*/ 4 w 106"/>
                  <a:gd name="T37" fmla="*/ 0 h 87"/>
                  <a:gd name="T38" fmla="*/ 4 w 106"/>
                  <a:gd name="T39" fmla="*/ 0 h 87"/>
                  <a:gd name="T40" fmla="*/ 0 w 106"/>
                  <a:gd name="T41"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 h="87">
                    <a:moveTo>
                      <a:pt x="0" y="7"/>
                    </a:moveTo>
                    <a:lnTo>
                      <a:pt x="0" y="7"/>
                    </a:lnTo>
                    <a:lnTo>
                      <a:pt x="12" y="16"/>
                    </a:lnTo>
                    <a:lnTo>
                      <a:pt x="23" y="26"/>
                    </a:lnTo>
                    <a:lnTo>
                      <a:pt x="33" y="37"/>
                    </a:lnTo>
                    <a:lnTo>
                      <a:pt x="43" y="47"/>
                    </a:lnTo>
                    <a:lnTo>
                      <a:pt x="54" y="60"/>
                    </a:lnTo>
                    <a:lnTo>
                      <a:pt x="68" y="69"/>
                    </a:lnTo>
                    <a:lnTo>
                      <a:pt x="84" y="78"/>
                    </a:lnTo>
                    <a:lnTo>
                      <a:pt x="103" y="87"/>
                    </a:lnTo>
                    <a:lnTo>
                      <a:pt x="106" y="80"/>
                    </a:lnTo>
                    <a:lnTo>
                      <a:pt x="86" y="71"/>
                    </a:lnTo>
                    <a:lnTo>
                      <a:pt x="72" y="62"/>
                    </a:lnTo>
                    <a:lnTo>
                      <a:pt x="58" y="53"/>
                    </a:lnTo>
                    <a:lnTo>
                      <a:pt x="48" y="42"/>
                    </a:lnTo>
                    <a:lnTo>
                      <a:pt x="38" y="32"/>
                    </a:lnTo>
                    <a:lnTo>
                      <a:pt x="27" y="22"/>
                    </a:lnTo>
                    <a:lnTo>
                      <a:pt x="17" y="11"/>
                    </a:lnTo>
                    <a:lnTo>
                      <a:pt x="4" y="0"/>
                    </a:lnTo>
                    <a:lnTo>
                      <a:pt x="4"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62" name="Freeform 166"/>
              <p:cNvSpPr>
                <a:spLocks noChangeAspect="1"/>
              </p:cNvSpPr>
              <p:nvPr/>
            </p:nvSpPr>
            <p:spPr bwMode="auto">
              <a:xfrm>
                <a:off x="604" y="702"/>
                <a:ext cx="64" cy="109"/>
              </a:xfrm>
              <a:custGeom>
                <a:avLst/>
                <a:gdLst>
                  <a:gd name="T0" fmla="*/ 0 w 128"/>
                  <a:gd name="T1" fmla="*/ 7 h 218"/>
                  <a:gd name="T2" fmla="*/ 0 w 128"/>
                  <a:gd name="T3" fmla="*/ 7 h 218"/>
                  <a:gd name="T4" fmla="*/ 7 w 128"/>
                  <a:gd name="T5" fmla="*/ 16 h 218"/>
                  <a:gd name="T6" fmla="*/ 18 w 128"/>
                  <a:gd name="T7" fmla="*/ 37 h 218"/>
                  <a:gd name="T8" fmla="*/ 28 w 128"/>
                  <a:gd name="T9" fmla="*/ 63 h 218"/>
                  <a:gd name="T10" fmla="*/ 42 w 128"/>
                  <a:gd name="T11" fmla="*/ 96 h 218"/>
                  <a:gd name="T12" fmla="*/ 57 w 128"/>
                  <a:gd name="T13" fmla="*/ 129 h 218"/>
                  <a:gd name="T14" fmla="*/ 75 w 128"/>
                  <a:gd name="T15" fmla="*/ 164 h 218"/>
                  <a:gd name="T16" fmla="*/ 98 w 128"/>
                  <a:gd name="T17" fmla="*/ 192 h 218"/>
                  <a:gd name="T18" fmla="*/ 124 w 128"/>
                  <a:gd name="T19" fmla="*/ 218 h 218"/>
                  <a:gd name="T20" fmla="*/ 128 w 128"/>
                  <a:gd name="T21" fmla="*/ 211 h 218"/>
                  <a:gd name="T22" fmla="*/ 103 w 128"/>
                  <a:gd name="T23" fmla="*/ 188 h 218"/>
                  <a:gd name="T24" fmla="*/ 82 w 128"/>
                  <a:gd name="T25" fmla="*/ 159 h 218"/>
                  <a:gd name="T26" fmla="*/ 64 w 128"/>
                  <a:gd name="T27" fmla="*/ 127 h 218"/>
                  <a:gd name="T28" fmla="*/ 49 w 128"/>
                  <a:gd name="T29" fmla="*/ 93 h 218"/>
                  <a:gd name="T30" fmla="*/ 35 w 128"/>
                  <a:gd name="T31" fmla="*/ 61 h 218"/>
                  <a:gd name="T32" fmla="*/ 25 w 128"/>
                  <a:gd name="T33" fmla="*/ 35 h 218"/>
                  <a:gd name="T34" fmla="*/ 14 w 128"/>
                  <a:gd name="T35" fmla="*/ 14 h 218"/>
                  <a:gd name="T36" fmla="*/ 5 w 128"/>
                  <a:gd name="T37" fmla="*/ 0 h 218"/>
                  <a:gd name="T38" fmla="*/ 5 w 128"/>
                  <a:gd name="T39" fmla="*/ 0 h 218"/>
                  <a:gd name="T40" fmla="*/ 0 w 128"/>
                  <a:gd name="T41" fmla="*/ 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218">
                    <a:moveTo>
                      <a:pt x="0" y="7"/>
                    </a:moveTo>
                    <a:lnTo>
                      <a:pt x="0" y="7"/>
                    </a:lnTo>
                    <a:lnTo>
                      <a:pt x="7" y="16"/>
                    </a:lnTo>
                    <a:lnTo>
                      <a:pt x="18" y="37"/>
                    </a:lnTo>
                    <a:lnTo>
                      <a:pt x="28" y="63"/>
                    </a:lnTo>
                    <a:lnTo>
                      <a:pt x="42" y="96"/>
                    </a:lnTo>
                    <a:lnTo>
                      <a:pt x="57" y="129"/>
                    </a:lnTo>
                    <a:lnTo>
                      <a:pt x="75" y="164"/>
                    </a:lnTo>
                    <a:lnTo>
                      <a:pt x="98" y="192"/>
                    </a:lnTo>
                    <a:lnTo>
                      <a:pt x="124" y="218"/>
                    </a:lnTo>
                    <a:lnTo>
                      <a:pt x="128" y="211"/>
                    </a:lnTo>
                    <a:lnTo>
                      <a:pt x="103" y="188"/>
                    </a:lnTo>
                    <a:lnTo>
                      <a:pt x="82" y="159"/>
                    </a:lnTo>
                    <a:lnTo>
                      <a:pt x="64" y="127"/>
                    </a:lnTo>
                    <a:lnTo>
                      <a:pt x="49" y="93"/>
                    </a:lnTo>
                    <a:lnTo>
                      <a:pt x="35" y="61"/>
                    </a:lnTo>
                    <a:lnTo>
                      <a:pt x="25" y="35"/>
                    </a:lnTo>
                    <a:lnTo>
                      <a:pt x="14" y="14"/>
                    </a:lnTo>
                    <a:lnTo>
                      <a:pt x="5" y="0"/>
                    </a:lnTo>
                    <a:lnTo>
                      <a:pt x="5"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63" name="Freeform 167"/>
              <p:cNvSpPr>
                <a:spLocks noChangeAspect="1"/>
              </p:cNvSpPr>
              <p:nvPr/>
            </p:nvSpPr>
            <p:spPr bwMode="auto">
              <a:xfrm>
                <a:off x="573" y="680"/>
                <a:ext cx="33" cy="25"/>
              </a:xfrm>
              <a:custGeom>
                <a:avLst/>
                <a:gdLst>
                  <a:gd name="T0" fmla="*/ 0 w 67"/>
                  <a:gd name="T1" fmla="*/ 6 h 51"/>
                  <a:gd name="T2" fmla="*/ 0 w 67"/>
                  <a:gd name="T3" fmla="*/ 7 h 51"/>
                  <a:gd name="T4" fmla="*/ 8 w 67"/>
                  <a:gd name="T5" fmla="*/ 14 h 51"/>
                  <a:gd name="T6" fmla="*/ 18 w 67"/>
                  <a:gd name="T7" fmla="*/ 21 h 51"/>
                  <a:gd name="T8" fmla="*/ 27 w 67"/>
                  <a:gd name="T9" fmla="*/ 27 h 51"/>
                  <a:gd name="T10" fmla="*/ 35 w 67"/>
                  <a:gd name="T11" fmla="*/ 32 h 51"/>
                  <a:gd name="T12" fmla="*/ 43 w 67"/>
                  <a:gd name="T13" fmla="*/ 38 h 51"/>
                  <a:gd name="T14" fmla="*/ 51 w 67"/>
                  <a:gd name="T15" fmla="*/ 43 h 51"/>
                  <a:gd name="T16" fmla="*/ 57 w 67"/>
                  <a:gd name="T17" fmla="*/ 47 h 51"/>
                  <a:gd name="T18" fmla="*/ 62 w 67"/>
                  <a:gd name="T19" fmla="*/ 51 h 51"/>
                  <a:gd name="T20" fmla="*/ 67 w 67"/>
                  <a:gd name="T21" fmla="*/ 44 h 51"/>
                  <a:gd name="T22" fmla="*/ 61 w 67"/>
                  <a:gd name="T23" fmla="*/ 41 h 51"/>
                  <a:gd name="T24" fmla="*/ 56 w 67"/>
                  <a:gd name="T25" fmla="*/ 36 h 51"/>
                  <a:gd name="T26" fmla="*/ 47 w 67"/>
                  <a:gd name="T27" fmla="*/ 31 h 51"/>
                  <a:gd name="T28" fmla="*/ 39 w 67"/>
                  <a:gd name="T29" fmla="*/ 26 h 51"/>
                  <a:gd name="T30" fmla="*/ 31 w 67"/>
                  <a:gd name="T31" fmla="*/ 20 h 51"/>
                  <a:gd name="T32" fmla="*/ 22 w 67"/>
                  <a:gd name="T33" fmla="*/ 14 h 51"/>
                  <a:gd name="T34" fmla="*/ 13 w 67"/>
                  <a:gd name="T35" fmla="*/ 7 h 51"/>
                  <a:gd name="T36" fmla="*/ 5 w 67"/>
                  <a:gd name="T37" fmla="*/ 0 h 51"/>
                  <a:gd name="T38" fmla="*/ 5 w 67"/>
                  <a:gd name="T39" fmla="*/ 1 h 51"/>
                  <a:gd name="T40" fmla="*/ 0 w 67"/>
                  <a:gd name="T41"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51">
                    <a:moveTo>
                      <a:pt x="0" y="6"/>
                    </a:moveTo>
                    <a:lnTo>
                      <a:pt x="0" y="7"/>
                    </a:lnTo>
                    <a:lnTo>
                      <a:pt x="8" y="14"/>
                    </a:lnTo>
                    <a:lnTo>
                      <a:pt x="18" y="21"/>
                    </a:lnTo>
                    <a:lnTo>
                      <a:pt x="27" y="27"/>
                    </a:lnTo>
                    <a:lnTo>
                      <a:pt x="35" y="32"/>
                    </a:lnTo>
                    <a:lnTo>
                      <a:pt x="43" y="38"/>
                    </a:lnTo>
                    <a:lnTo>
                      <a:pt x="51" y="43"/>
                    </a:lnTo>
                    <a:lnTo>
                      <a:pt x="57" y="47"/>
                    </a:lnTo>
                    <a:lnTo>
                      <a:pt x="62" y="51"/>
                    </a:lnTo>
                    <a:lnTo>
                      <a:pt x="67" y="44"/>
                    </a:lnTo>
                    <a:lnTo>
                      <a:pt x="61" y="41"/>
                    </a:lnTo>
                    <a:lnTo>
                      <a:pt x="56" y="36"/>
                    </a:lnTo>
                    <a:lnTo>
                      <a:pt x="47" y="31"/>
                    </a:lnTo>
                    <a:lnTo>
                      <a:pt x="39" y="26"/>
                    </a:lnTo>
                    <a:lnTo>
                      <a:pt x="31" y="20"/>
                    </a:lnTo>
                    <a:lnTo>
                      <a:pt x="22" y="14"/>
                    </a:lnTo>
                    <a:lnTo>
                      <a:pt x="13" y="7"/>
                    </a:lnTo>
                    <a:lnTo>
                      <a:pt x="5" y="0"/>
                    </a:lnTo>
                    <a:lnTo>
                      <a:pt x="5" y="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64" name="Freeform 168"/>
              <p:cNvSpPr>
                <a:spLocks noChangeAspect="1"/>
              </p:cNvSpPr>
              <p:nvPr/>
            </p:nvSpPr>
            <p:spPr bwMode="auto">
              <a:xfrm>
                <a:off x="559" y="663"/>
                <a:ext cx="16" cy="20"/>
              </a:xfrm>
              <a:custGeom>
                <a:avLst/>
                <a:gdLst>
                  <a:gd name="T0" fmla="*/ 0 w 32"/>
                  <a:gd name="T1" fmla="*/ 2 h 40"/>
                  <a:gd name="T2" fmla="*/ 0 w 32"/>
                  <a:gd name="T3" fmla="*/ 2 h 40"/>
                  <a:gd name="T4" fmla="*/ 3 w 32"/>
                  <a:gd name="T5" fmla="*/ 11 h 40"/>
                  <a:gd name="T6" fmla="*/ 10 w 32"/>
                  <a:gd name="T7" fmla="*/ 22 h 40"/>
                  <a:gd name="T8" fmla="*/ 17 w 32"/>
                  <a:gd name="T9" fmla="*/ 31 h 40"/>
                  <a:gd name="T10" fmla="*/ 27 w 32"/>
                  <a:gd name="T11" fmla="*/ 40 h 40"/>
                  <a:gd name="T12" fmla="*/ 32 w 32"/>
                  <a:gd name="T13" fmla="*/ 35 h 40"/>
                  <a:gd name="T14" fmla="*/ 24 w 32"/>
                  <a:gd name="T15" fmla="*/ 26 h 40"/>
                  <a:gd name="T16" fmla="*/ 17 w 32"/>
                  <a:gd name="T17" fmla="*/ 17 h 40"/>
                  <a:gd name="T18" fmla="*/ 10 w 32"/>
                  <a:gd name="T19" fmla="*/ 9 h 40"/>
                  <a:gd name="T20" fmla="*/ 7 w 32"/>
                  <a:gd name="T21" fmla="*/ 0 h 40"/>
                  <a:gd name="T22" fmla="*/ 7 w 32"/>
                  <a:gd name="T23" fmla="*/ 0 h 40"/>
                  <a:gd name="T24" fmla="*/ 0 w 32"/>
                  <a:gd name="T25"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0">
                    <a:moveTo>
                      <a:pt x="0" y="2"/>
                    </a:moveTo>
                    <a:lnTo>
                      <a:pt x="0" y="2"/>
                    </a:lnTo>
                    <a:lnTo>
                      <a:pt x="3" y="11"/>
                    </a:lnTo>
                    <a:lnTo>
                      <a:pt x="10" y="22"/>
                    </a:lnTo>
                    <a:lnTo>
                      <a:pt x="17" y="31"/>
                    </a:lnTo>
                    <a:lnTo>
                      <a:pt x="27" y="40"/>
                    </a:lnTo>
                    <a:lnTo>
                      <a:pt x="32" y="35"/>
                    </a:lnTo>
                    <a:lnTo>
                      <a:pt x="24" y="26"/>
                    </a:lnTo>
                    <a:lnTo>
                      <a:pt x="17" y="17"/>
                    </a:lnTo>
                    <a:lnTo>
                      <a:pt x="10" y="9"/>
                    </a:lnTo>
                    <a:lnTo>
                      <a:pt x="7" y="0"/>
                    </a:lnTo>
                    <a:lnTo>
                      <a:pt x="7"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65" name="Freeform 169"/>
              <p:cNvSpPr>
                <a:spLocks noChangeAspect="1"/>
              </p:cNvSpPr>
              <p:nvPr/>
            </p:nvSpPr>
            <p:spPr bwMode="auto">
              <a:xfrm>
                <a:off x="547" y="612"/>
                <a:ext cx="15" cy="52"/>
              </a:xfrm>
              <a:custGeom>
                <a:avLst/>
                <a:gdLst>
                  <a:gd name="T0" fmla="*/ 0 w 30"/>
                  <a:gd name="T1" fmla="*/ 5 h 105"/>
                  <a:gd name="T2" fmla="*/ 0 w 30"/>
                  <a:gd name="T3" fmla="*/ 5 h 105"/>
                  <a:gd name="T4" fmla="*/ 11 w 30"/>
                  <a:gd name="T5" fmla="*/ 25 h 105"/>
                  <a:gd name="T6" fmla="*/ 17 w 30"/>
                  <a:gd name="T7" fmla="*/ 51 h 105"/>
                  <a:gd name="T8" fmla="*/ 18 w 30"/>
                  <a:gd name="T9" fmla="*/ 77 h 105"/>
                  <a:gd name="T10" fmla="*/ 23 w 30"/>
                  <a:gd name="T11" fmla="*/ 105 h 105"/>
                  <a:gd name="T12" fmla="*/ 30 w 30"/>
                  <a:gd name="T13" fmla="*/ 103 h 105"/>
                  <a:gd name="T14" fmla="*/ 25 w 30"/>
                  <a:gd name="T15" fmla="*/ 77 h 105"/>
                  <a:gd name="T16" fmla="*/ 24 w 30"/>
                  <a:gd name="T17" fmla="*/ 51 h 105"/>
                  <a:gd name="T18" fmla="*/ 18 w 30"/>
                  <a:gd name="T19" fmla="*/ 23 h 105"/>
                  <a:gd name="T20" fmla="*/ 4 w 30"/>
                  <a:gd name="T21" fmla="*/ 0 h 105"/>
                  <a:gd name="T22" fmla="*/ 4 w 30"/>
                  <a:gd name="T23" fmla="*/ 0 h 105"/>
                  <a:gd name="T24" fmla="*/ 0 w 30"/>
                  <a:gd name="T25" fmla="*/ 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05">
                    <a:moveTo>
                      <a:pt x="0" y="5"/>
                    </a:moveTo>
                    <a:lnTo>
                      <a:pt x="0" y="5"/>
                    </a:lnTo>
                    <a:lnTo>
                      <a:pt x="11" y="25"/>
                    </a:lnTo>
                    <a:lnTo>
                      <a:pt x="17" y="51"/>
                    </a:lnTo>
                    <a:lnTo>
                      <a:pt x="18" y="77"/>
                    </a:lnTo>
                    <a:lnTo>
                      <a:pt x="23" y="105"/>
                    </a:lnTo>
                    <a:lnTo>
                      <a:pt x="30" y="103"/>
                    </a:lnTo>
                    <a:lnTo>
                      <a:pt x="25" y="77"/>
                    </a:lnTo>
                    <a:lnTo>
                      <a:pt x="24" y="51"/>
                    </a:lnTo>
                    <a:lnTo>
                      <a:pt x="18" y="23"/>
                    </a:lnTo>
                    <a:lnTo>
                      <a:pt x="4" y="0"/>
                    </a:lnTo>
                    <a:lnTo>
                      <a:pt x="4"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66" name="Freeform 170"/>
              <p:cNvSpPr>
                <a:spLocks noChangeAspect="1"/>
              </p:cNvSpPr>
              <p:nvPr/>
            </p:nvSpPr>
            <p:spPr bwMode="auto">
              <a:xfrm>
                <a:off x="522" y="550"/>
                <a:ext cx="28" cy="64"/>
              </a:xfrm>
              <a:custGeom>
                <a:avLst/>
                <a:gdLst>
                  <a:gd name="T0" fmla="*/ 6 w 55"/>
                  <a:gd name="T1" fmla="*/ 0 h 128"/>
                  <a:gd name="T2" fmla="*/ 6 w 55"/>
                  <a:gd name="T3" fmla="*/ 0 h 128"/>
                  <a:gd name="T4" fmla="*/ 0 w 55"/>
                  <a:gd name="T5" fmla="*/ 20 h 128"/>
                  <a:gd name="T6" fmla="*/ 0 w 55"/>
                  <a:gd name="T7" fmla="*/ 38 h 128"/>
                  <a:gd name="T8" fmla="*/ 3 w 55"/>
                  <a:gd name="T9" fmla="*/ 56 h 128"/>
                  <a:gd name="T10" fmla="*/ 10 w 55"/>
                  <a:gd name="T11" fmla="*/ 74 h 128"/>
                  <a:gd name="T12" fmla="*/ 19 w 55"/>
                  <a:gd name="T13" fmla="*/ 90 h 128"/>
                  <a:gd name="T14" fmla="*/ 30 w 55"/>
                  <a:gd name="T15" fmla="*/ 105 h 128"/>
                  <a:gd name="T16" fmla="*/ 40 w 55"/>
                  <a:gd name="T17" fmla="*/ 117 h 128"/>
                  <a:gd name="T18" fmla="*/ 51 w 55"/>
                  <a:gd name="T19" fmla="*/ 128 h 128"/>
                  <a:gd name="T20" fmla="*/ 55 w 55"/>
                  <a:gd name="T21" fmla="*/ 123 h 128"/>
                  <a:gd name="T22" fmla="*/ 47 w 55"/>
                  <a:gd name="T23" fmla="*/ 113 h 128"/>
                  <a:gd name="T24" fmla="*/ 37 w 55"/>
                  <a:gd name="T25" fmla="*/ 100 h 128"/>
                  <a:gd name="T26" fmla="*/ 26 w 55"/>
                  <a:gd name="T27" fmla="*/ 85 h 128"/>
                  <a:gd name="T28" fmla="*/ 17 w 55"/>
                  <a:gd name="T29" fmla="*/ 71 h 128"/>
                  <a:gd name="T30" fmla="*/ 10 w 55"/>
                  <a:gd name="T31" fmla="*/ 54 h 128"/>
                  <a:gd name="T32" fmla="*/ 7 w 55"/>
                  <a:gd name="T33" fmla="*/ 38 h 128"/>
                  <a:gd name="T34" fmla="*/ 7 w 55"/>
                  <a:gd name="T35" fmla="*/ 20 h 128"/>
                  <a:gd name="T36" fmla="*/ 13 w 55"/>
                  <a:gd name="T37" fmla="*/ 2 h 128"/>
                  <a:gd name="T38" fmla="*/ 13 w 55"/>
                  <a:gd name="T39" fmla="*/ 2 h 128"/>
                  <a:gd name="T40" fmla="*/ 6 w 55"/>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28">
                    <a:moveTo>
                      <a:pt x="6" y="0"/>
                    </a:moveTo>
                    <a:lnTo>
                      <a:pt x="6" y="0"/>
                    </a:lnTo>
                    <a:lnTo>
                      <a:pt x="0" y="20"/>
                    </a:lnTo>
                    <a:lnTo>
                      <a:pt x="0" y="38"/>
                    </a:lnTo>
                    <a:lnTo>
                      <a:pt x="3" y="56"/>
                    </a:lnTo>
                    <a:lnTo>
                      <a:pt x="10" y="74"/>
                    </a:lnTo>
                    <a:lnTo>
                      <a:pt x="19" y="90"/>
                    </a:lnTo>
                    <a:lnTo>
                      <a:pt x="30" y="105"/>
                    </a:lnTo>
                    <a:lnTo>
                      <a:pt x="40" y="117"/>
                    </a:lnTo>
                    <a:lnTo>
                      <a:pt x="51" y="128"/>
                    </a:lnTo>
                    <a:lnTo>
                      <a:pt x="55" y="123"/>
                    </a:lnTo>
                    <a:lnTo>
                      <a:pt x="47" y="113"/>
                    </a:lnTo>
                    <a:lnTo>
                      <a:pt x="37" y="100"/>
                    </a:lnTo>
                    <a:lnTo>
                      <a:pt x="26" y="85"/>
                    </a:lnTo>
                    <a:lnTo>
                      <a:pt x="17" y="71"/>
                    </a:lnTo>
                    <a:lnTo>
                      <a:pt x="10" y="54"/>
                    </a:lnTo>
                    <a:lnTo>
                      <a:pt x="7" y="38"/>
                    </a:lnTo>
                    <a:lnTo>
                      <a:pt x="7" y="20"/>
                    </a:lnTo>
                    <a:lnTo>
                      <a:pt x="13" y="2"/>
                    </a:lnTo>
                    <a:lnTo>
                      <a:pt x="13" y="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67" name="Freeform 171"/>
              <p:cNvSpPr>
                <a:spLocks noChangeAspect="1"/>
              </p:cNvSpPr>
              <p:nvPr/>
            </p:nvSpPr>
            <p:spPr bwMode="auto">
              <a:xfrm>
                <a:off x="525" y="516"/>
                <a:ext cx="14" cy="35"/>
              </a:xfrm>
              <a:custGeom>
                <a:avLst/>
                <a:gdLst>
                  <a:gd name="T0" fmla="*/ 20 w 27"/>
                  <a:gd name="T1" fmla="*/ 3 h 70"/>
                  <a:gd name="T2" fmla="*/ 20 w 27"/>
                  <a:gd name="T3" fmla="*/ 3 h 70"/>
                  <a:gd name="T4" fmla="*/ 18 w 27"/>
                  <a:gd name="T5" fmla="*/ 16 h 70"/>
                  <a:gd name="T6" fmla="*/ 13 w 27"/>
                  <a:gd name="T7" fmla="*/ 30 h 70"/>
                  <a:gd name="T8" fmla="*/ 8 w 27"/>
                  <a:gd name="T9" fmla="*/ 48 h 70"/>
                  <a:gd name="T10" fmla="*/ 0 w 27"/>
                  <a:gd name="T11" fmla="*/ 68 h 70"/>
                  <a:gd name="T12" fmla="*/ 7 w 27"/>
                  <a:gd name="T13" fmla="*/ 70 h 70"/>
                  <a:gd name="T14" fmla="*/ 15 w 27"/>
                  <a:gd name="T15" fmla="*/ 51 h 70"/>
                  <a:gd name="T16" fmla="*/ 20 w 27"/>
                  <a:gd name="T17" fmla="*/ 32 h 70"/>
                  <a:gd name="T18" fmla="*/ 25 w 27"/>
                  <a:gd name="T19" fmla="*/ 16 h 70"/>
                  <a:gd name="T20" fmla="*/ 27 w 27"/>
                  <a:gd name="T21" fmla="*/ 3 h 70"/>
                  <a:gd name="T22" fmla="*/ 27 w 27"/>
                  <a:gd name="T23" fmla="*/ 3 h 70"/>
                  <a:gd name="T24" fmla="*/ 27 w 27"/>
                  <a:gd name="T25" fmla="*/ 3 h 70"/>
                  <a:gd name="T26" fmla="*/ 26 w 27"/>
                  <a:gd name="T27" fmla="*/ 1 h 70"/>
                  <a:gd name="T28" fmla="*/ 24 w 27"/>
                  <a:gd name="T29" fmla="*/ 0 h 70"/>
                  <a:gd name="T30" fmla="*/ 22 w 27"/>
                  <a:gd name="T31" fmla="*/ 1 h 70"/>
                  <a:gd name="T32" fmla="*/ 20 w 27"/>
                  <a:gd name="T33"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70">
                    <a:moveTo>
                      <a:pt x="20" y="3"/>
                    </a:moveTo>
                    <a:lnTo>
                      <a:pt x="20" y="3"/>
                    </a:lnTo>
                    <a:lnTo>
                      <a:pt x="18" y="16"/>
                    </a:lnTo>
                    <a:lnTo>
                      <a:pt x="13" y="30"/>
                    </a:lnTo>
                    <a:lnTo>
                      <a:pt x="8" y="48"/>
                    </a:lnTo>
                    <a:lnTo>
                      <a:pt x="0" y="68"/>
                    </a:lnTo>
                    <a:lnTo>
                      <a:pt x="7" y="70"/>
                    </a:lnTo>
                    <a:lnTo>
                      <a:pt x="15" y="51"/>
                    </a:lnTo>
                    <a:lnTo>
                      <a:pt x="20" y="32"/>
                    </a:lnTo>
                    <a:lnTo>
                      <a:pt x="25" y="16"/>
                    </a:lnTo>
                    <a:lnTo>
                      <a:pt x="27" y="3"/>
                    </a:lnTo>
                    <a:lnTo>
                      <a:pt x="27" y="3"/>
                    </a:lnTo>
                    <a:lnTo>
                      <a:pt x="27" y="3"/>
                    </a:lnTo>
                    <a:lnTo>
                      <a:pt x="26" y="1"/>
                    </a:lnTo>
                    <a:lnTo>
                      <a:pt x="24" y="0"/>
                    </a:lnTo>
                    <a:lnTo>
                      <a:pt x="22" y="1"/>
                    </a:ln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68" name="Freeform 172"/>
              <p:cNvSpPr>
                <a:spLocks noChangeAspect="1"/>
              </p:cNvSpPr>
              <p:nvPr/>
            </p:nvSpPr>
            <p:spPr bwMode="auto">
              <a:xfrm>
                <a:off x="702" y="413"/>
                <a:ext cx="25" cy="51"/>
              </a:xfrm>
              <a:custGeom>
                <a:avLst/>
                <a:gdLst>
                  <a:gd name="T0" fmla="*/ 0 w 52"/>
                  <a:gd name="T1" fmla="*/ 0 h 101"/>
                  <a:gd name="T2" fmla="*/ 2 w 52"/>
                  <a:gd name="T3" fmla="*/ 9 h 101"/>
                  <a:gd name="T4" fmla="*/ 7 w 52"/>
                  <a:gd name="T5" fmla="*/ 23 h 101"/>
                  <a:gd name="T6" fmla="*/ 14 w 52"/>
                  <a:gd name="T7" fmla="*/ 39 h 101"/>
                  <a:gd name="T8" fmla="*/ 21 w 52"/>
                  <a:gd name="T9" fmla="*/ 58 h 101"/>
                  <a:gd name="T10" fmla="*/ 29 w 52"/>
                  <a:gd name="T11" fmla="*/ 74 h 101"/>
                  <a:gd name="T12" fmla="*/ 37 w 52"/>
                  <a:gd name="T13" fmla="*/ 87 h 101"/>
                  <a:gd name="T14" fmla="*/ 43 w 52"/>
                  <a:gd name="T15" fmla="*/ 98 h 101"/>
                  <a:gd name="T16" fmla="*/ 49 w 52"/>
                  <a:gd name="T17" fmla="*/ 101 h 101"/>
                  <a:gd name="T18" fmla="*/ 52 w 52"/>
                  <a:gd name="T19" fmla="*/ 96 h 101"/>
                  <a:gd name="T20" fmla="*/ 47 w 52"/>
                  <a:gd name="T21" fmla="*/ 82 h 101"/>
                  <a:gd name="T22" fmla="*/ 42 w 52"/>
                  <a:gd name="T23" fmla="*/ 67 h 101"/>
                  <a:gd name="T24" fmla="*/ 39 w 52"/>
                  <a:gd name="T25" fmla="*/ 54 h 101"/>
                  <a:gd name="T26" fmla="*/ 39 w 52"/>
                  <a:gd name="T27" fmla="*/ 48 h 101"/>
                  <a:gd name="T28" fmla="*/ 37 w 52"/>
                  <a:gd name="T29" fmla="*/ 41 h 101"/>
                  <a:gd name="T30" fmla="*/ 34 w 52"/>
                  <a:gd name="T31" fmla="*/ 33 h 101"/>
                  <a:gd name="T32" fmla="*/ 29 w 52"/>
                  <a:gd name="T33" fmla="*/ 24 h 101"/>
                  <a:gd name="T34" fmla="*/ 22 w 52"/>
                  <a:gd name="T35" fmla="*/ 16 h 101"/>
                  <a:gd name="T36" fmla="*/ 15 w 52"/>
                  <a:gd name="T37" fmla="*/ 9 h 101"/>
                  <a:gd name="T38" fmla="*/ 7 w 52"/>
                  <a:gd name="T39" fmla="*/ 3 h 101"/>
                  <a:gd name="T40" fmla="*/ 0 w 52"/>
                  <a:gd name="T4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101">
                    <a:moveTo>
                      <a:pt x="0" y="0"/>
                    </a:moveTo>
                    <a:lnTo>
                      <a:pt x="2" y="9"/>
                    </a:lnTo>
                    <a:lnTo>
                      <a:pt x="7" y="23"/>
                    </a:lnTo>
                    <a:lnTo>
                      <a:pt x="14" y="39"/>
                    </a:lnTo>
                    <a:lnTo>
                      <a:pt x="21" y="58"/>
                    </a:lnTo>
                    <a:lnTo>
                      <a:pt x="29" y="74"/>
                    </a:lnTo>
                    <a:lnTo>
                      <a:pt x="37" y="87"/>
                    </a:lnTo>
                    <a:lnTo>
                      <a:pt x="43" y="98"/>
                    </a:lnTo>
                    <a:lnTo>
                      <a:pt x="49" y="101"/>
                    </a:lnTo>
                    <a:lnTo>
                      <a:pt x="52" y="96"/>
                    </a:lnTo>
                    <a:lnTo>
                      <a:pt x="47" y="82"/>
                    </a:lnTo>
                    <a:lnTo>
                      <a:pt x="42" y="67"/>
                    </a:lnTo>
                    <a:lnTo>
                      <a:pt x="39" y="54"/>
                    </a:lnTo>
                    <a:lnTo>
                      <a:pt x="39" y="48"/>
                    </a:lnTo>
                    <a:lnTo>
                      <a:pt x="37" y="41"/>
                    </a:lnTo>
                    <a:lnTo>
                      <a:pt x="34" y="33"/>
                    </a:lnTo>
                    <a:lnTo>
                      <a:pt x="29" y="24"/>
                    </a:lnTo>
                    <a:lnTo>
                      <a:pt x="22" y="16"/>
                    </a:lnTo>
                    <a:lnTo>
                      <a:pt x="15" y="9"/>
                    </a:lnTo>
                    <a:lnTo>
                      <a:pt x="7" y="3"/>
                    </a:lnTo>
                    <a:lnTo>
                      <a:pt x="0" y="0"/>
                    </a:lnTo>
                    <a:close/>
                  </a:path>
                </a:pathLst>
              </a:custGeom>
              <a:solidFill>
                <a:srgbClr val="C97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69" name="Freeform 173"/>
              <p:cNvSpPr>
                <a:spLocks noChangeAspect="1"/>
              </p:cNvSpPr>
              <p:nvPr/>
            </p:nvSpPr>
            <p:spPr bwMode="auto">
              <a:xfrm>
                <a:off x="700" y="413"/>
                <a:ext cx="26" cy="53"/>
              </a:xfrm>
              <a:custGeom>
                <a:avLst/>
                <a:gdLst>
                  <a:gd name="T0" fmla="*/ 52 w 52"/>
                  <a:gd name="T1" fmla="*/ 97 h 106"/>
                  <a:gd name="T2" fmla="*/ 52 w 52"/>
                  <a:gd name="T3" fmla="*/ 97 h 106"/>
                  <a:gd name="T4" fmla="*/ 49 w 52"/>
                  <a:gd name="T5" fmla="*/ 96 h 106"/>
                  <a:gd name="T6" fmla="*/ 43 w 52"/>
                  <a:gd name="T7" fmla="*/ 86 h 106"/>
                  <a:gd name="T8" fmla="*/ 35 w 52"/>
                  <a:gd name="T9" fmla="*/ 73 h 106"/>
                  <a:gd name="T10" fmla="*/ 27 w 52"/>
                  <a:gd name="T11" fmla="*/ 56 h 106"/>
                  <a:gd name="T12" fmla="*/ 20 w 52"/>
                  <a:gd name="T13" fmla="*/ 38 h 106"/>
                  <a:gd name="T14" fmla="*/ 14 w 52"/>
                  <a:gd name="T15" fmla="*/ 22 h 106"/>
                  <a:gd name="T16" fmla="*/ 9 w 52"/>
                  <a:gd name="T17" fmla="*/ 8 h 106"/>
                  <a:gd name="T18" fmla="*/ 7 w 52"/>
                  <a:gd name="T19" fmla="*/ 0 h 106"/>
                  <a:gd name="T20" fmla="*/ 0 w 52"/>
                  <a:gd name="T21" fmla="*/ 0 h 106"/>
                  <a:gd name="T22" fmla="*/ 2 w 52"/>
                  <a:gd name="T23" fmla="*/ 10 h 106"/>
                  <a:gd name="T24" fmla="*/ 7 w 52"/>
                  <a:gd name="T25" fmla="*/ 24 h 106"/>
                  <a:gd name="T26" fmla="*/ 14 w 52"/>
                  <a:gd name="T27" fmla="*/ 40 h 106"/>
                  <a:gd name="T28" fmla="*/ 20 w 52"/>
                  <a:gd name="T29" fmla="*/ 59 h 106"/>
                  <a:gd name="T30" fmla="*/ 28 w 52"/>
                  <a:gd name="T31" fmla="*/ 75 h 106"/>
                  <a:gd name="T32" fmla="*/ 37 w 52"/>
                  <a:gd name="T33" fmla="*/ 89 h 106"/>
                  <a:gd name="T34" fmla="*/ 42 w 52"/>
                  <a:gd name="T35" fmla="*/ 100 h 106"/>
                  <a:gd name="T36" fmla="*/ 52 w 52"/>
                  <a:gd name="T37" fmla="*/ 106 h 106"/>
                  <a:gd name="T38" fmla="*/ 52 w 52"/>
                  <a:gd name="T39" fmla="*/ 106 h 106"/>
                  <a:gd name="T40" fmla="*/ 52 w 52"/>
                  <a:gd name="T41" fmla="*/ 9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106">
                    <a:moveTo>
                      <a:pt x="52" y="97"/>
                    </a:moveTo>
                    <a:lnTo>
                      <a:pt x="52" y="97"/>
                    </a:lnTo>
                    <a:lnTo>
                      <a:pt x="49" y="96"/>
                    </a:lnTo>
                    <a:lnTo>
                      <a:pt x="43" y="86"/>
                    </a:lnTo>
                    <a:lnTo>
                      <a:pt x="35" y="73"/>
                    </a:lnTo>
                    <a:lnTo>
                      <a:pt x="27" y="56"/>
                    </a:lnTo>
                    <a:lnTo>
                      <a:pt x="20" y="38"/>
                    </a:lnTo>
                    <a:lnTo>
                      <a:pt x="14" y="22"/>
                    </a:lnTo>
                    <a:lnTo>
                      <a:pt x="9" y="8"/>
                    </a:lnTo>
                    <a:lnTo>
                      <a:pt x="7" y="0"/>
                    </a:lnTo>
                    <a:lnTo>
                      <a:pt x="0" y="0"/>
                    </a:lnTo>
                    <a:lnTo>
                      <a:pt x="2" y="10"/>
                    </a:lnTo>
                    <a:lnTo>
                      <a:pt x="7" y="24"/>
                    </a:lnTo>
                    <a:lnTo>
                      <a:pt x="14" y="40"/>
                    </a:lnTo>
                    <a:lnTo>
                      <a:pt x="20" y="59"/>
                    </a:lnTo>
                    <a:lnTo>
                      <a:pt x="28" y="75"/>
                    </a:lnTo>
                    <a:lnTo>
                      <a:pt x="37" y="89"/>
                    </a:lnTo>
                    <a:lnTo>
                      <a:pt x="42" y="100"/>
                    </a:lnTo>
                    <a:lnTo>
                      <a:pt x="52" y="106"/>
                    </a:lnTo>
                    <a:lnTo>
                      <a:pt x="52" y="106"/>
                    </a:lnTo>
                    <a:lnTo>
                      <a:pt x="52"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70" name="Freeform 174"/>
              <p:cNvSpPr>
                <a:spLocks noChangeAspect="1"/>
              </p:cNvSpPr>
              <p:nvPr/>
            </p:nvSpPr>
            <p:spPr bwMode="auto">
              <a:xfrm>
                <a:off x="719" y="440"/>
                <a:ext cx="11" cy="26"/>
              </a:xfrm>
              <a:custGeom>
                <a:avLst/>
                <a:gdLst>
                  <a:gd name="T0" fmla="*/ 0 w 21"/>
                  <a:gd name="T1" fmla="*/ 0 h 53"/>
                  <a:gd name="T2" fmla="*/ 0 w 21"/>
                  <a:gd name="T3" fmla="*/ 1 h 53"/>
                  <a:gd name="T4" fmla="*/ 2 w 21"/>
                  <a:gd name="T5" fmla="*/ 15 h 53"/>
                  <a:gd name="T6" fmla="*/ 8 w 21"/>
                  <a:gd name="T7" fmla="*/ 30 h 53"/>
                  <a:gd name="T8" fmla="*/ 11 w 21"/>
                  <a:gd name="T9" fmla="*/ 43 h 53"/>
                  <a:gd name="T10" fmla="*/ 13 w 21"/>
                  <a:gd name="T11" fmla="*/ 44 h 53"/>
                  <a:gd name="T12" fmla="*/ 13 w 21"/>
                  <a:gd name="T13" fmla="*/ 53 h 53"/>
                  <a:gd name="T14" fmla="*/ 21 w 21"/>
                  <a:gd name="T15" fmla="*/ 43 h 53"/>
                  <a:gd name="T16" fmla="*/ 15 w 21"/>
                  <a:gd name="T17" fmla="*/ 28 h 53"/>
                  <a:gd name="T18" fmla="*/ 9 w 21"/>
                  <a:gd name="T19" fmla="*/ 13 h 53"/>
                  <a:gd name="T20" fmla="*/ 7 w 21"/>
                  <a:gd name="T21" fmla="*/ 1 h 53"/>
                  <a:gd name="T22" fmla="*/ 7 w 21"/>
                  <a:gd name="T23" fmla="*/ 2 h 53"/>
                  <a:gd name="T24" fmla="*/ 0 w 21"/>
                  <a:gd name="T2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53">
                    <a:moveTo>
                      <a:pt x="0" y="0"/>
                    </a:moveTo>
                    <a:lnTo>
                      <a:pt x="0" y="1"/>
                    </a:lnTo>
                    <a:lnTo>
                      <a:pt x="2" y="15"/>
                    </a:lnTo>
                    <a:lnTo>
                      <a:pt x="8" y="30"/>
                    </a:lnTo>
                    <a:lnTo>
                      <a:pt x="11" y="43"/>
                    </a:lnTo>
                    <a:lnTo>
                      <a:pt x="13" y="44"/>
                    </a:lnTo>
                    <a:lnTo>
                      <a:pt x="13" y="53"/>
                    </a:lnTo>
                    <a:lnTo>
                      <a:pt x="21" y="43"/>
                    </a:lnTo>
                    <a:lnTo>
                      <a:pt x="15" y="28"/>
                    </a:lnTo>
                    <a:lnTo>
                      <a:pt x="9" y="13"/>
                    </a:lnTo>
                    <a:lnTo>
                      <a:pt x="7" y="1"/>
                    </a:lnTo>
                    <a:lnTo>
                      <a:pt x="7"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71" name="Freeform 175"/>
              <p:cNvSpPr>
                <a:spLocks noChangeAspect="1"/>
              </p:cNvSpPr>
              <p:nvPr/>
            </p:nvSpPr>
            <p:spPr bwMode="auto">
              <a:xfrm>
                <a:off x="700" y="412"/>
                <a:ext cx="23" cy="29"/>
              </a:xfrm>
              <a:custGeom>
                <a:avLst/>
                <a:gdLst>
                  <a:gd name="T0" fmla="*/ 7 w 46"/>
                  <a:gd name="T1" fmla="*/ 3 h 58"/>
                  <a:gd name="T2" fmla="*/ 3 w 46"/>
                  <a:gd name="T3" fmla="*/ 6 h 58"/>
                  <a:gd name="T4" fmla="*/ 8 w 46"/>
                  <a:gd name="T5" fmla="*/ 10 h 58"/>
                  <a:gd name="T6" fmla="*/ 16 w 46"/>
                  <a:gd name="T7" fmla="*/ 16 h 58"/>
                  <a:gd name="T8" fmla="*/ 23 w 46"/>
                  <a:gd name="T9" fmla="*/ 21 h 58"/>
                  <a:gd name="T10" fmla="*/ 28 w 46"/>
                  <a:gd name="T11" fmla="*/ 29 h 58"/>
                  <a:gd name="T12" fmla="*/ 33 w 46"/>
                  <a:gd name="T13" fmla="*/ 38 h 58"/>
                  <a:gd name="T14" fmla="*/ 37 w 46"/>
                  <a:gd name="T15" fmla="*/ 46 h 58"/>
                  <a:gd name="T16" fmla="*/ 39 w 46"/>
                  <a:gd name="T17" fmla="*/ 51 h 58"/>
                  <a:gd name="T18" fmla="*/ 39 w 46"/>
                  <a:gd name="T19" fmla="*/ 56 h 58"/>
                  <a:gd name="T20" fmla="*/ 46 w 46"/>
                  <a:gd name="T21" fmla="*/ 58 h 58"/>
                  <a:gd name="T22" fmla="*/ 46 w 46"/>
                  <a:gd name="T23" fmla="*/ 51 h 58"/>
                  <a:gd name="T24" fmla="*/ 43 w 46"/>
                  <a:gd name="T25" fmla="*/ 43 h 58"/>
                  <a:gd name="T26" fmla="*/ 40 w 46"/>
                  <a:gd name="T27" fmla="*/ 35 h 58"/>
                  <a:gd name="T28" fmla="*/ 35 w 46"/>
                  <a:gd name="T29" fmla="*/ 25 h 58"/>
                  <a:gd name="T30" fmla="*/ 27 w 46"/>
                  <a:gd name="T31" fmla="*/ 17 h 58"/>
                  <a:gd name="T32" fmla="*/ 20 w 46"/>
                  <a:gd name="T33" fmla="*/ 9 h 58"/>
                  <a:gd name="T34" fmla="*/ 12 w 46"/>
                  <a:gd name="T35" fmla="*/ 3 h 58"/>
                  <a:gd name="T36" fmla="*/ 3 w 46"/>
                  <a:gd name="T37" fmla="*/ 0 h 58"/>
                  <a:gd name="T38" fmla="*/ 0 w 46"/>
                  <a:gd name="T39" fmla="*/ 3 h 58"/>
                  <a:gd name="T40" fmla="*/ 3 w 46"/>
                  <a:gd name="T41" fmla="*/ 0 h 58"/>
                  <a:gd name="T42" fmla="*/ 1 w 46"/>
                  <a:gd name="T43" fmla="*/ 1 h 58"/>
                  <a:gd name="T44" fmla="*/ 0 w 46"/>
                  <a:gd name="T45" fmla="*/ 3 h 58"/>
                  <a:gd name="T46" fmla="*/ 1 w 46"/>
                  <a:gd name="T47" fmla="*/ 5 h 58"/>
                  <a:gd name="T48" fmla="*/ 3 w 46"/>
                  <a:gd name="T49" fmla="*/ 6 h 58"/>
                  <a:gd name="T50" fmla="*/ 7 w 46"/>
                  <a:gd name="T51"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58">
                    <a:moveTo>
                      <a:pt x="7" y="3"/>
                    </a:moveTo>
                    <a:lnTo>
                      <a:pt x="3" y="6"/>
                    </a:lnTo>
                    <a:lnTo>
                      <a:pt x="8" y="10"/>
                    </a:lnTo>
                    <a:lnTo>
                      <a:pt x="16" y="16"/>
                    </a:lnTo>
                    <a:lnTo>
                      <a:pt x="23" y="21"/>
                    </a:lnTo>
                    <a:lnTo>
                      <a:pt x="28" y="29"/>
                    </a:lnTo>
                    <a:lnTo>
                      <a:pt x="33" y="38"/>
                    </a:lnTo>
                    <a:lnTo>
                      <a:pt x="37" y="46"/>
                    </a:lnTo>
                    <a:lnTo>
                      <a:pt x="39" y="51"/>
                    </a:lnTo>
                    <a:lnTo>
                      <a:pt x="39" y="56"/>
                    </a:lnTo>
                    <a:lnTo>
                      <a:pt x="46" y="58"/>
                    </a:lnTo>
                    <a:lnTo>
                      <a:pt x="46" y="51"/>
                    </a:lnTo>
                    <a:lnTo>
                      <a:pt x="43" y="43"/>
                    </a:lnTo>
                    <a:lnTo>
                      <a:pt x="40" y="35"/>
                    </a:lnTo>
                    <a:lnTo>
                      <a:pt x="35" y="25"/>
                    </a:lnTo>
                    <a:lnTo>
                      <a:pt x="27" y="17"/>
                    </a:lnTo>
                    <a:lnTo>
                      <a:pt x="20" y="9"/>
                    </a:lnTo>
                    <a:lnTo>
                      <a:pt x="12" y="3"/>
                    </a:lnTo>
                    <a:lnTo>
                      <a:pt x="3" y="0"/>
                    </a:lnTo>
                    <a:lnTo>
                      <a:pt x="0" y="3"/>
                    </a:lnTo>
                    <a:lnTo>
                      <a:pt x="3" y="0"/>
                    </a:lnTo>
                    <a:lnTo>
                      <a:pt x="1" y="1"/>
                    </a:lnTo>
                    <a:lnTo>
                      <a:pt x="0" y="3"/>
                    </a:lnTo>
                    <a:lnTo>
                      <a:pt x="1" y="5"/>
                    </a:lnTo>
                    <a:lnTo>
                      <a:pt x="3" y="6"/>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72" name="Freeform 176"/>
              <p:cNvSpPr>
                <a:spLocks noChangeAspect="1"/>
              </p:cNvSpPr>
              <p:nvPr/>
            </p:nvSpPr>
            <p:spPr bwMode="auto">
              <a:xfrm>
                <a:off x="913" y="704"/>
                <a:ext cx="79" cy="60"/>
              </a:xfrm>
              <a:custGeom>
                <a:avLst/>
                <a:gdLst>
                  <a:gd name="T0" fmla="*/ 4 w 159"/>
                  <a:gd name="T1" fmla="*/ 0 h 119"/>
                  <a:gd name="T2" fmla="*/ 8 w 159"/>
                  <a:gd name="T3" fmla="*/ 9 h 119"/>
                  <a:gd name="T4" fmla="*/ 9 w 159"/>
                  <a:gd name="T5" fmla="*/ 20 h 119"/>
                  <a:gd name="T6" fmla="*/ 11 w 159"/>
                  <a:gd name="T7" fmla="*/ 32 h 119"/>
                  <a:gd name="T8" fmla="*/ 16 w 159"/>
                  <a:gd name="T9" fmla="*/ 39 h 119"/>
                  <a:gd name="T10" fmla="*/ 22 w 159"/>
                  <a:gd name="T11" fmla="*/ 43 h 119"/>
                  <a:gd name="T12" fmla="*/ 29 w 159"/>
                  <a:gd name="T13" fmla="*/ 46 h 119"/>
                  <a:gd name="T14" fmla="*/ 34 w 159"/>
                  <a:gd name="T15" fmla="*/ 48 h 119"/>
                  <a:gd name="T16" fmla="*/ 40 w 159"/>
                  <a:gd name="T17" fmla="*/ 49 h 119"/>
                  <a:gd name="T18" fmla="*/ 46 w 159"/>
                  <a:gd name="T19" fmla="*/ 50 h 119"/>
                  <a:gd name="T20" fmla="*/ 52 w 159"/>
                  <a:gd name="T21" fmla="*/ 50 h 119"/>
                  <a:gd name="T22" fmla="*/ 55 w 159"/>
                  <a:gd name="T23" fmla="*/ 51 h 119"/>
                  <a:gd name="T24" fmla="*/ 57 w 159"/>
                  <a:gd name="T25" fmla="*/ 53 h 119"/>
                  <a:gd name="T26" fmla="*/ 62 w 159"/>
                  <a:gd name="T27" fmla="*/ 56 h 119"/>
                  <a:gd name="T28" fmla="*/ 70 w 159"/>
                  <a:gd name="T29" fmla="*/ 63 h 119"/>
                  <a:gd name="T30" fmla="*/ 81 w 159"/>
                  <a:gd name="T31" fmla="*/ 72 h 119"/>
                  <a:gd name="T32" fmla="*/ 96 w 159"/>
                  <a:gd name="T33" fmla="*/ 83 h 119"/>
                  <a:gd name="T34" fmla="*/ 111 w 159"/>
                  <a:gd name="T35" fmla="*/ 94 h 119"/>
                  <a:gd name="T36" fmla="*/ 128 w 159"/>
                  <a:gd name="T37" fmla="*/ 104 h 119"/>
                  <a:gd name="T38" fmla="*/ 144 w 159"/>
                  <a:gd name="T39" fmla="*/ 114 h 119"/>
                  <a:gd name="T40" fmla="*/ 159 w 159"/>
                  <a:gd name="T41" fmla="*/ 119 h 119"/>
                  <a:gd name="T42" fmla="*/ 147 w 159"/>
                  <a:gd name="T43" fmla="*/ 115 h 119"/>
                  <a:gd name="T44" fmla="*/ 133 w 159"/>
                  <a:gd name="T45" fmla="*/ 109 h 119"/>
                  <a:gd name="T46" fmla="*/ 118 w 159"/>
                  <a:gd name="T47" fmla="*/ 101 h 119"/>
                  <a:gd name="T48" fmla="*/ 102 w 159"/>
                  <a:gd name="T49" fmla="*/ 93 h 119"/>
                  <a:gd name="T50" fmla="*/ 87 w 159"/>
                  <a:gd name="T51" fmla="*/ 85 h 119"/>
                  <a:gd name="T52" fmla="*/ 75 w 159"/>
                  <a:gd name="T53" fmla="*/ 78 h 119"/>
                  <a:gd name="T54" fmla="*/ 63 w 159"/>
                  <a:gd name="T55" fmla="*/ 74 h 119"/>
                  <a:gd name="T56" fmla="*/ 55 w 159"/>
                  <a:gd name="T57" fmla="*/ 73 h 119"/>
                  <a:gd name="T58" fmla="*/ 48 w 159"/>
                  <a:gd name="T59" fmla="*/ 74 h 119"/>
                  <a:gd name="T60" fmla="*/ 42 w 159"/>
                  <a:gd name="T61" fmla="*/ 76 h 119"/>
                  <a:gd name="T62" fmla="*/ 34 w 159"/>
                  <a:gd name="T63" fmla="*/ 77 h 119"/>
                  <a:gd name="T64" fmla="*/ 29 w 159"/>
                  <a:gd name="T65" fmla="*/ 78 h 119"/>
                  <a:gd name="T66" fmla="*/ 22 w 159"/>
                  <a:gd name="T67" fmla="*/ 79 h 119"/>
                  <a:gd name="T68" fmla="*/ 16 w 159"/>
                  <a:gd name="T69" fmla="*/ 79 h 119"/>
                  <a:gd name="T70" fmla="*/ 11 w 159"/>
                  <a:gd name="T71" fmla="*/ 79 h 119"/>
                  <a:gd name="T72" fmla="*/ 8 w 159"/>
                  <a:gd name="T73" fmla="*/ 79 h 119"/>
                  <a:gd name="T74" fmla="*/ 3 w 159"/>
                  <a:gd name="T75" fmla="*/ 77 h 119"/>
                  <a:gd name="T76" fmla="*/ 0 w 159"/>
                  <a:gd name="T77" fmla="*/ 72 h 119"/>
                  <a:gd name="T78" fmla="*/ 0 w 159"/>
                  <a:gd name="T79" fmla="*/ 64 h 119"/>
                  <a:gd name="T80" fmla="*/ 2 w 159"/>
                  <a:gd name="T81" fmla="*/ 49 h 119"/>
                  <a:gd name="T82" fmla="*/ 5 w 159"/>
                  <a:gd name="T83" fmla="*/ 33 h 119"/>
                  <a:gd name="T84" fmla="*/ 5 w 159"/>
                  <a:gd name="T85" fmla="*/ 21 h 119"/>
                  <a:gd name="T86" fmla="*/ 5 w 159"/>
                  <a:gd name="T87" fmla="*/ 12 h 119"/>
                  <a:gd name="T88" fmla="*/ 4 w 159"/>
                  <a:gd name="T8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9" h="119">
                    <a:moveTo>
                      <a:pt x="4" y="0"/>
                    </a:moveTo>
                    <a:lnTo>
                      <a:pt x="8" y="9"/>
                    </a:lnTo>
                    <a:lnTo>
                      <a:pt x="9" y="20"/>
                    </a:lnTo>
                    <a:lnTo>
                      <a:pt x="11" y="32"/>
                    </a:lnTo>
                    <a:lnTo>
                      <a:pt x="16" y="39"/>
                    </a:lnTo>
                    <a:lnTo>
                      <a:pt x="22" y="43"/>
                    </a:lnTo>
                    <a:lnTo>
                      <a:pt x="29" y="46"/>
                    </a:lnTo>
                    <a:lnTo>
                      <a:pt x="34" y="48"/>
                    </a:lnTo>
                    <a:lnTo>
                      <a:pt x="40" y="49"/>
                    </a:lnTo>
                    <a:lnTo>
                      <a:pt x="46" y="50"/>
                    </a:lnTo>
                    <a:lnTo>
                      <a:pt x="52" y="50"/>
                    </a:lnTo>
                    <a:lnTo>
                      <a:pt x="55" y="51"/>
                    </a:lnTo>
                    <a:lnTo>
                      <a:pt x="57" y="53"/>
                    </a:lnTo>
                    <a:lnTo>
                      <a:pt x="62" y="56"/>
                    </a:lnTo>
                    <a:lnTo>
                      <a:pt x="70" y="63"/>
                    </a:lnTo>
                    <a:lnTo>
                      <a:pt x="81" y="72"/>
                    </a:lnTo>
                    <a:lnTo>
                      <a:pt x="96" y="83"/>
                    </a:lnTo>
                    <a:lnTo>
                      <a:pt x="111" y="94"/>
                    </a:lnTo>
                    <a:lnTo>
                      <a:pt x="128" y="104"/>
                    </a:lnTo>
                    <a:lnTo>
                      <a:pt x="144" y="114"/>
                    </a:lnTo>
                    <a:lnTo>
                      <a:pt x="159" y="119"/>
                    </a:lnTo>
                    <a:lnTo>
                      <a:pt x="147" y="115"/>
                    </a:lnTo>
                    <a:lnTo>
                      <a:pt x="133" y="109"/>
                    </a:lnTo>
                    <a:lnTo>
                      <a:pt x="118" y="101"/>
                    </a:lnTo>
                    <a:lnTo>
                      <a:pt x="102" y="93"/>
                    </a:lnTo>
                    <a:lnTo>
                      <a:pt x="87" y="85"/>
                    </a:lnTo>
                    <a:lnTo>
                      <a:pt x="75" y="78"/>
                    </a:lnTo>
                    <a:lnTo>
                      <a:pt x="63" y="74"/>
                    </a:lnTo>
                    <a:lnTo>
                      <a:pt x="55" y="73"/>
                    </a:lnTo>
                    <a:lnTo>
                      <a:pt x="48" y="74"/>
                    </a:lnTo>
                    <a:lnTo>
                      <a:pt x="42" y="76"/>
                    </a:lnTo>
                    <a:lnTo>
                      <a:pt x="34" y="77"/>
                    </a:lnTo>
                    <a:lnTo>
                      <a:pt x="29" y="78"/>
                    </a:lnTo>
                    <a:lnTo>
                      <a:pt x="22" y="79"/>
                    </a:lnTo>
                    <a:lnTo>
                      <a:pt x="16" y="79"/>
                    </a:lnTo>
                    <a:lnTo>
                      <a:pt x="11" y="79"/>
                    </a:lnTo>
                    <a:lnTo>
                      <a:pt x="8" y="79"/>
                    </a:lnTo>
                    <a:lnTo>
                      <a:pt x="3" y="77"/>
                    </a:lnTo>
                    <a:lnTo>
                      <a:pt x="0" y="72"/>
                    </a:lnTo>
                    <a:lnTo>
                      <a:pt x="0" y="64"/>
                    </a:lnTo>
                    <a:lnTo>
                      <a:pt x="2" y="49"/>
                    </a:lnTo>
                    <a:lnTo>
                      <a:pt x="5" y="33"/>
                    </a:lnTo>
                    <a:lnTo>
                      <a:pt x="5" y="21"/>
                    </a:lnTo>
                    <a:lnTo>
                      <a:pt x="5" y="12"/>
                    </a:lnTo>
                    <a:lnTo>
                      <a:pt x="4" y="0"/>
                    </a:lnTo>
                    <a:close/>
                  </a:path>
                </a:pathLst>
              </a:custGeom>
              <a:solidFill>
                <a:srgbClr val="C97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73" name="Freeform 177"/>
              <p:cNvSpPr>
                <a:spLocks noChangeAspect="1"/>
              </p:cNvSpPr>
              <p:nvPr/>
            </p:nvSpPr>
            <p:spPr bwMode="auto">
              <a:xfrm>
                <a:off x="913" y="704"/>
                <a:ext cx="9" cy="22"/>
              </a:xfrm>
              <a:custGeom>
                <a:avLst/>
                <a:gdLst>
                  <a:gd name="T0" fmla="*/ 17 w 17"/>
                  <a:gd name="T1" fmla="*/ 38 h 44"/>
                  <a:gd name="T2" fmla="*/ 17 w 17"/>
                  <a:gd name="T3" fmla="*/ 37 h 44"/>
                  <a:gd name="T4" fmla="*/ 14 w 17"/>
                  <a:gd name="T5" fmla="*/ 33 h 44"/>
                  <a:gd name="T6" fmla="*/ 11 w 17"/>
                  <a:gd name="T7" fmla="*/ 22 h 44"/>
                  <a:gd name="T8" fmla="*/ 10 w 17"/>
                  <a:gd name="T9" fmla="*/ 11 h 44"/>
                  <a:gd name="T10" fmla="*/ 7 w 17"/>
                  <a:gd name="T11" fmla="*/ 0 h 44"/>
                  <a:gd name="T12" fmla="*/ 0 w 17"/>
                  <a:gd name="T13" fmla="*/ 3 h 44"/>
                  <a:gd name="T14" fmla="*/ 3 w 17"/>
                  <a:gd name="T15" fmla="*/ 11 h 44"/>
                  <a:gd name="T16" fmla="*/ 4 w 17"/>
                  <a:gd name="T17" fmla="*/ 22 h 44"/>
                  <a:gd name="T18" fmla="*/ 7 w 17"/>
                  <a:gd name="T19" fmla="*/ 35 h 44"/>
                  <a:gd name="T20" fmla="*/ 13 w 17"/>
                  <a:gd name="T21" fmla="*/ 44 h 44"/>
                  <a:gd name="T22" fmla="*/ 13 w 17"/>
                  <a:gd name="T23" fmla="*/ 43 h 44"/>
                  <a:gd name="T24" fmla="*/ 17 w 17"/>
                  <a:gd name="T25"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44">
                    <a:moveTo>
                      <a:pt x="17" y="38"/>
                    </a:moveTo>
                    <a:lnTo>
                      <a:pt x="17" y="37"/>
                    </a:lnTo>
                    <a:lnTo>
                      <a:pt x="14" y="33"/>
                    </a:lnTo>
                    <a:lnTo>
                      <a:pt x="11" y="22"/>
                    </a:lnTo>
                    <a:lnTo>
                      <a:pt x="10" y="11"/>
                    </a:lnTo>
                    <a:lnTo>
                      <a:pt x="7" y="0"/>
                    </a:lnTo>
                    <a:lnTo>
                      <a:pt x="0" y="3"/>
                    </a:lnTo>
                    <a:lnTo>
                      <a:pt x="3" y="11"/>
                    </a:lnTo>
                    <a:lnTo>
                      <a:pt x="4" y="22"/>
                    </a:lnTo>
                    <a:lnTo>
                      <a:pt x="7" y="35"/>
                    </a:lnTo>
                    <a:lnTo>
                      <a:pt x="13" y="44"/>
                    </a:lnTo>
                    <a:lnTo>
                      <a:pt x="13" y="43"/>
                    </a:lnTo>
                    <a:lnTo>
                      <a:pt x="17"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74" name="Freeform 178"/>
              <p:cNvSpPr>
                <a:spLocks noChangeAspect="1"/>
              </p:cNvSpPr>
              <p:nvPr/>
            </p:nvSpPr>
            <p:spPr bwMode="auto">
              <a:xfrm>
                <a:off x="920" y="723"/>
                <a:ext cx="23" cy="9"/>
              </a:xfrm>
              <a:custGeom>
                <a:avLst/>
                <a:gdLst>
                  <a:gd name="T0" fmla="*/ 46 w 46"/>
                  <a:gd name="T1" fmla="*/ 14 h 19"/>
                  <a:gd name="T2" fmla="*/ 46 w 46"/>
                  <a:gd name="T3" fmla="*/ 14 h 19"/>
                  <a:gd name="T4" fmla="*/ 42 w 46"/>
                  <a:gd name="T5" fmla="*/ 12 h 19"/>
                  <a:gd name="T6" fmla="*/ 38 w 46"/>
                  <a:gd name="T7" fmla="*/ 11 h 19"/>
                  <a:gd name="T8" fmla="*/ 32 w 46"/>
                  <a:gd name="T9" fmla="*/ 11 h 19"/>
                  <a:gd name="T10" fmla="*/ 26 w 46"/>
                  <a:gd name="T11" fmla="*/ 10 h 19"/>
                  <a:gd name="T12" fmla="*/ 21 w 46"/>
                  <a:gd name="T13" fmla="*/ 8 h 19"/>
                  <a:gd name="T14" fmla="*/ 16 w 46"/>
                  <a:gd name="T15" fmla="*/ 6 h 19"/>
                  <a:gd name="T16" fmla="*/ 9 w 46"/>
                  <a:gd name="T17" fmla="*/ 4 h 19"/>
                  <a:gd name="T18" fmla="*/ 4 w 46"/>
                  <a:gd name="T19" fmla="*/ 0 h 19"/>
                  <a:gd name="T20" fmla="*/ 0 w 46"/>
                  <a:gd name="T21" fmla="*/ 5 h 19"/>
                  <a:gd name="T22" fmla="*/ 6 w 46"/>
                  <a:gd name="T23" fmla="*/ 11 h 19"/>
                  <a:gd name="T24" fmla="*/ 13 w 46"/>
                  <a:gd name="T25" fmla="*/ 13 h 19"/>
                  <a:gd name="T26" fmla="*/ 19 w 46"/>
                  <a:gd name="T27" fmla="*/ 15 h 19"/>
                  <a:gd name="T28" fmla="*/ 26 w 46"/>
                  <a:gd name="T29" fmla="*/ 17 h 19"/>
                  <a:gd name="T30" fmla="*/ 32 w 46"/>
                  <a:gd name="T31" fmla="*/ 18 h 19"/>
                  <a:gd name="T32" fmla="*/ 38 w 46"/>
                  <a:gd name="T33" fmla="*/ 18 h 19"/>
                  <a:gd name="T34" fmla="*/ 40 w 46"/>
                  <a:gd name="T35" fmla="*/ 19 h 19"/>
                  <a:gd name="T36" fmla="*/ 41 w 46"/>
                  <a:gd name="T37" fmla="*/ 19 h 19"/>
                  <a:gd name="T38" fmla="*/ 41 w 46"/>
                  <a:gd name="T39" fmla="*/ 19 h 19"/>
                  <a:gd name="T40" fmla="*/ 46 w 46"/>
                  <a:gd name="T4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9">
                    <a:moveTo>
                      <a:pt x="46" y="14"/>
                    </a:moveTo>
                    <a:lnTo>
                      <a:pt x="46" y="14"/>
                    </a:lnTo>
                    <a:lnTo>
                      <a:pt x="42" y="12"/>
                    </a:lnTo>
                    <a:lnTo>
                      <a:pt x="38" y="11"/>
                    </a:lnTo>
                    <a:lnTo>
                      <a:pt x="32" y="11"/>
                    </a:lnTo>
                    <a:lnTo>
                      <a:pt x="26" y="10"/>
                    </a:lnTo>
                    <a:lnTo>
                      <a:pt x="21" y="8"/>
                    </a:lnTo>
                    <a:lnTo>
                      <a:pt x="16" y="6"/>
                    </a:lnTo>
                    <a:lnTo>
                      <a:pt x="9" y="4"/>
                    </a:lnTo>
                    <a:lnTo>
                      <a:pt x="4" y="0"/>
                    </a:lnTo>
                    <a:lnTo>
                      <a:pt x="0" y="5"/>
                    </a:lnTo>
                    <a:lnTo>
                      <a:pt x="6" y="11"/>
                    </a:lnTo>
                    <a:lnTo>
                      <a:pt x="13" y="13"/>
                    </a:lnTo>
                    <a:lnTo>
                      <a:pt x="19" y="15"/>
                    </a:lnTo>
                    <a:lnTo>
                      <a:pt x="26" y="17"/>
                    </a:lnTo>
                    <a:lnTo>
                      <a:pt x="32" y="18"/>
                    </a:lnTo>
                    <a:lnTo>
                      <a:pt x="38" y="18"/>
                    </a:lnTo>
                    <a:lnTo>
                      <a:pt x="40" y="19"/>
                    </a:lnTo>
                    <a:lnTo>
                      <a:pt x="41" y="19"/>
                    </a:lnTo>
                    <a:lnTo>
                      <a:pt x="41" y="19"/>
                    </a:lnTo>
                    <a:lnTo>
                      <a:pt x="4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75" name="Freeform 179"/>
              <p:cNvSpPr>
                <a:spLocks noChangeAspect="1"/>
              </p:cNvSpPr>
              <p:nvPr/>
            </p:nvSpPr>
            <p:spPr bwMode="auto">
              <a:xfrm>
                <a:off x="940" y="730"/>
                <a:ext cx="54" cy="36"/>
              </a:xfrm>
              <a:custGeom>
                <a:avLst/>
                <a:gdLst>
                  <a:gd name="T0" fmla="*/ 104 w 107"/>
                  <a:gd name="T1" fmla="*/ 73 h 73"/>
                  <a:gd name="T2" fmla="*/ 105 w 107"/>
                  <a:gd name="T3" fmla="*/ 66 h 73"/>
                  <a:gd name="T4" fmla="*/ 90 w 107"/>
                  <a:gd name="T5" fmla="*/ 60 h 73"/>
                  <a:gd name="T6" fmla="*/ 75 w 107"/>
                  <a:gd name="T7" fmla="*/ 51 h 73"/>
                  <a:gd name="T8" fmla="*/ 59 w 107"/>
                  <a:gd name="T9" fmla="*/ 41 h 73"/>
                  <a:gd name="T10" fmla="*/ 44 w 107"/>
                  <a:gd name="T11" fmla="*/ 29 h 73"/>
                  <a:gd name="T12" fmla="*/ 29 w 107"/>
                  <a:gd name="T13" fmla="*/ 19 h 73"/>
                  <a:gd name="T14" fmla="*/ 17 w 107"/>
                  <a:gd name="T15" fmla="*/ 9 h 73"/>
                  <a:gd name="T16" fmla="*/ 9 w 107"/>
                  <a:gd name="T17" fmla="*/ 3 h 73"/>
                  <a:gd name="T18" fmla="*/ 5 w 107"/>
                  <a:gd name="T19" fmla="*/ 0 h 73"/>
                  <a:gd name="T20" fmla="*/ 0 w 107"/>
                  <a:gd name="T21" fmla="*/ 5 h 73"/>
                  <a:gd name="T22" fmla="*/ 5 w 107"/>
                  <a:gd name="T23" fmla="*/ 9 h 73"/>
                  <a:gd name="T24" fmla="*/ 13 w 107"/>
                  <a:gd name="T25" fmla="*/ 16 h 73"/>
                  <a:gd name="T26" fmla="*/ 24 w 107"/>
                  <a:gd name="T27" fmla="*/ 26 h 73"/>
                  <a:gd name="T28" fmla="*/ 39 w 107"/>
                  <a:gd name="T29" fmla="*/ 36 h 73"/>
                  <a:gd name="T30" fmla="*/ 54 w 107"/>
                  <a:gd name="T31" fmla="*/ 47 h 73"/>
                  <a:gd name="T32" fmla="*/ 70 w 107"/>
                  <a:gd name="T33" fmla="*/ 58 h 73"/>
                  <a:gd name="T34" fmla="*/ 88 w 107"/>
                  <a:gd name="T35" fmla="*/ 67 h 73"/>
                  <a:gd name="T36" fmla="*/ 102 w 107"/>
                  <a:gd name="T37" fmla="*/ 73 h 73"/>
                  <a:gd name="T38" fmla="*/ 104 w 107"/>
                  <a:gd name="T39" fmla="*/ 66 h 73"/>
                  <a:gd name="T40" fmla="*/ 102 w 107"/>
                  <a:gd name="T41" fmla="*/ 73 h 73"/>
                  <a:gd name="T42" fmla="*/ 106 w 107"/>
                  <a:gd name="T43" fmla="*/ 73 h 73"/>
                  <a:gd name="T44" fmla="*/ 107 w 107"/>
                  <a:gd name="T45" fmla="*/ 71 h 73"/>
                  <a:gd name="T46" fmla="*/ 107 w 107"/>
                  <a:gd name="T47" fmla="*/ 67 h 73"/>
                  <a:gd name="T48" fmla="*/ 105 w 107"/>
                  <a:gd name="T49" fmla="*/ 66 h 73"/>
                  <a:gd name="T50" fmla="*/ 104 w 107"/>
                  <a:gd name="T5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73">
                    <a:moveTo>
                      <a:pt x="104" y="73"/>
                    </a:moveTo>
                    <a:lnTo>
                      <a:pt x="105" y="66"/>
                    </a:lnTo>
                    <a:lnTo>
                      <a:pt x="90" y="60"/>
                    </a:lnTo>
                    <a:lnTo>
                      <a:pt x="75" y="51"/>
                    </a:lnTo>
                    <a:lnTo>
                      <a:pt x="59" y="41"/>
                    </a:lnTo>
                    <a:lnTo>
                      <a:pt x="44" y="29"/>
                    </a:lnTo>
                    <a:lnTo>
                      <a:pt x="29" y="19"/>
                    </a:lnTo>
                    <a:lnTo>
                      <a:pt x="17" y="9"/>
                    </a:lnTo>
                    <a:lnTo>
                      <a:pt x="9" y="3"/>
                    </a:lnTo>
                    <a:lnTo>
                      <a:pt x="5" y="0"/>
                    </a:lnTo>
                    <a:lnTo>
                      <a:pt x="0" y="5"/>
                    </a:lnTo>
                    <a:lnTo>
                      <a:pt x="5" y="9"/>
                    </a:lnTo>
                    <a:lnTo>
                      <a:pt x="13" y="16"/>
                    </a:lnTo>
                    <a:lnTo>
                      <a:pt x="24" y="26"/>
                    </a:lnTo>
                    <a:lnTo>
                      <a:pt x="39" y="36"/>
                    </a:lnTo>
                    <a:lnTo>
                      <a:pt x="54" y="47"/>
                    </a:lnTo>
                    <a:lnTo>
                      <a:pt x="70" y="58"/>
                    </a:lnTo>
                    <a:lnTo>
                      <a:pt x="88" y="67"/>
                    </a:lnTo>
                    <a:lnTo>
                      <a:pt x="102" y="73"/>
                    </a:lnTo>
                    <a:lnTo>
                      <a:pt x="104" y="66"/>
                    </a:lnTo>
                    <a:lnTo>
                      <a:pt x="102" y="73"/>
                    </a:lnTo>
                    <a:lnTo>
                      <a:pt x="106" y="73"/>
                    </a:lnTo>
                    <a:lnTo>
                      <a:pt x="107" y="71"/>
                    </a:lnTo>
                    <a:lnTo>
                      <a:pt x="107" y="67"/>
                    </a:lnTo>
                    <a:lnTo>
                      <a:pt x="105" y="66"/>
                    </a:lnTo>
                    <a:lnTo>
                      <a:pt x="104"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76" name="Freeform 180"/>
              <p:cNvSpPr>
                <a:spLocks noChangeAspect="1"/>
              </p:cNvSpPr>
              <p:nvPr/>
            </p:nvSpPr>
            <p:spPr bwMode="auto">
              <a:xfrm>
                <a:off x="940" y="739"/>
                <a:ext cx="52" cy="27"/>
              </a:xfrm>
              <a:custGeom>
                <a:avLst/>
                <a:gdLst>
                  <a:gd name="T0" fmla="*/ 0 w 104"/>
                  <a:gd name="T1" fmla="*/ 7 h 53"/>
                  <a:gd name="T2" fmla="*/ 0 w 104"/>
                  <a:gd name="T3" fmla="*/ 7 h 53"/>
                  <a:gd name="T4" fmla="*/ 8 w 104"/>
                  <a:gd name="T5" fmla="*/ 8 h 53"/>
                  <a:gd name="T6" fmla="*/ 18 w 104"/>
                  <a:gd name="T7" fmla="*/ 11 h 53"/>
                  <a:gd name="T8" fmla="*/ 31 w 104"/>
                  <a:gd name="T9" fmla="*/ 18 h 53"/>
                  <a:gd name="T10" fmla="*/ 46 w 104"/>
                  <a:gd name="T11" fmla="*/ 26 h 53"/>
                  <a:gd name="T12" fmla="*/ 62 w 104"/>
                  <a:gd name="T13" fmla="*/ 34 h 53"/>
                  <a:gd name="T14" fmla="*/ 77 w 104"/>
                  <a:gd name="T15" fmla="*/ 42 h 53"/>
                  <a:gd name="T16" fmla="*/ 91 w 104"/>
                  <a:gd name="T17" fmla="*/ 48 h 53"/>
                  <a:gd name="T18" fmla="*/ 104 w 104"/>
                  <a:gd name="T19" fmla="*/ 53 h 53"/>
                  <a:gd name="T20" fmla="*/ 104 w 104"/>
                  <a:gd name="T21" fmla="*/ 46 h 53"/>
                  <a:gd name="T22" fmla="*/ 93 w 104"/>
                  <a:gd name="T23" fmla="*/ 41 h 53"/>
                  <a:gd name="T24" fmla="*/ 79 w 104"/>
                  <a:gd name="T25" fmla="*/ 36 h 53"/>
                  <a:gd name="T26" fmla="*/ 64 w 104"/>
                  <a:gd name="T27" fmla="*/ 27 h 53"/>
                  <a:gd name="T28" fmla="*/ 48 w 104"/>
                  <a:gd name="T29" fmla="*/ 19 h 53"/>
                  <a:gd name="T30" fmla="*/ 33 w 104"/>
                  <a:gd name="T31" fmla="*/ 11 h 53"/>
                  <a:gd name="T32" fmla="*/ 21 w 104"/>
                  <a:gd name="T33" fmla="*/ 4 h 53"/>
                  <a:gd name="T34" fmla="*/ 8 w 104"/>
                  <a:gd name="T35" fmla="*/ 1 h 53"/>
                  <a:gd name="T36" fmla="*/ 0 w 104"/>
                  <a:gd name="T37" fmla="*/ 0 h 53"/>
                  <a:gd name="T38" fmla="*/ 0 w 104"/>
                  <a:gd name="T39" fmla="*/ 0 h 53"/>
                  <a:gd name="T40" fmla="*/ 0 w 104"/>
                  <a:gd name="T41"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53">
                    <a:moveTo>
                      <a:pt x="0" y="7"/>
                    </a:moveTo>
                    <a:lnTo>
                      <a:pt x="0" y="7"/>
                    </a:lnTo>
                    <a:lnTo>
                      <a:pt x="8" y="8"/>
                    </a:lnTo>
                    <a:lnTo>
                      <a:pt x="18" y="11"/>
                    </a:lnTo>
                    <a:lnTo>
                      <a:pt x="31" y="18"/>
                    </a:lnTo>
                    <a:lnTo>
                      <a:pt x="46" y="26"/>
                    </a:lnTo>
                    <a:lnTo>
                      <a:pt x="62" y="34"/>
                    </a:lnTo>
                    <a:lnTo>
                      <a:pt x="77" y="42"/>
                    </a:lnTo>
                    <a:lnTo>
                      <a:pt x="91" y="48"/>
                    </a:lnTo>
                    <a:lnTo>
                      <a:pt x="104" y="53"/>
                    </a:lnTo>
                    <a:lnTo>
                      <a:pt x="104" y="46"/>
                    </a:lnTo>
                    <a:lnTo>
                      <a:pt x="93" y="41"/>
                    </a:lnTo>
                    <a:lnTo>
                      <a:pt x="79" y="36"/>
                    </a:lnTo>
                    <a:lnTo>
                      <a:pt x="64" y="27"/>
                    </a:lnTo>
                    <a:lnTo>
                      <a:pt x="48" y="19"/>
                    </a:lnTo>
                    <a:lnTo>
                      <a:pt x="33" y="11"/>
                    </a:lnTo>
                    <a:lnTo>
                      <a:pt x="21" y="4"/>
                    </a:lnTo>
                    <a:lnTo>
                      <a:pt x="8" y="1"/>
                    </a:lnTo>
                    <a:lnTo>
                      <a:pt x="0" y="0"/>
                    </a:lnTo>
                    <a:lnTo>
                      <a:pt x="0"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77" name="Freeform 181"/>
              <p:cNvSpPr>
                <a:spLocks noChangeAspect="1"/>
              </p:cNvSpPr>
              <p:nvPr/>
            </p:nvSpPr>
            <p:spPr bwMode="auto">
              <a:xfrm>
                <a:off x="916" y="739"/>
                <a:ext cx="24" cy="7"/>
              </a:xfrm>
              <a:custGeom>
                <a:avLst/>
                <a:gdLst>
                  <a:gd name="T0" fmla="*/ 0 w 48"/>
                  <a:gd name="T1" fmla="*/ 13 h 14"/>
                  <a:gd name="T2" fmla="*/ 0 w 48"/>
                  <a:gd name="T3" fmla="*/ 13 h 14"/>
                  <a:gd name="T4" fmla="*/ 4 w 48"/>
                  <a:gd name="T5" fmla="*/ 14 h 14"/>
                  <a:gd name="T6" fmla="*/ 9 w 48"/>
                  <a:gd name="T7" fmla="*/ 14 h 14"/>
                  <a:gd name="T8" fmla="*/ 15 w 48"/>
                  <a:gd name="T9" fmla="*/ 13 h 14"/>
                  <a:gd name="T10" fmla="*/ 22 w 48"/>
                  <a:gd name="T11" fmla="*/ 11 h 14"/>
                  <a:gd name="T12" fmla="*/ 27 w 48"/>
                  <a:gd name="T13" fmla="*/ 10 h 14"/>
                  <a:gd name="T14" fmla="*/ 35 w 48"/>
                  <a:gd name="T15" fmla="*/ 9 h 14"/>
                  <a:gd name="T16" fmla="*/ 41 w 48"/>
                  <a:gd name="T17" fmla="*/ 8 h 14"/>
                  <a:gd name="T18" fmla="*/ 48 w 48"/>
                  <a:gd name="T19" fmla="*/ 7 h 14"/>
                  <a:gd name="T20" fmla="*/ 48 w 48"/>
                  <a:gd name="T21" fmla="*/ 0 h 14"/>
                  <a:gd name="T22" fmla="*/ 41 w 48"/>
                  <a:gd name="T23" fmla="*/ 1 h 14"/>
                  <a:gd name="T24" fmla="*/ 35 w 48"/>
                  <a:gd name="T25" fmla="*/ 2 h 14"/>
                  <a:gd name="T26" fmla="*/ 27 w 48"/>
                  <a:gd name="T27" fmla="*/ 3 h 14"/>
                  <a:gd name="T28" fmla="*/ 22 w 48"/>
                  <a:gd name="T29" fmla="*/ 4 h 14"/>
                  <a:gd name="T30" fmla="*/ 15 w 48"/>
                  <a:gd name="T31" fmla="*/ 6 h 14"/>
                  <a:gd name="T32" fmla="*/ 9 w 48"/>
                  <a:gd name="T33" fmla="*/ 4 h 14"/>
                  <a:gd name="T34" fmla="*/ 4 w 48"/>
                  <a:gd name="T35" fmla="*/ 4 h 14"/>
                  <a:gd name="T36" fmla="*/ 2 w 48"/>
                  <a:gd name="T37" fmla="*/ 6 h 14"/>
                  <a:gd name="T38" fmla="*/ 2 w 48"/>
                  <a:gd name="T39" fmla="*/ 6 h 14"/>
                  <a:gd name="T40" fmla="*/ 0 w 48"/>
                  <a:gd name="T41"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14">
                    <a:moveTo>
                      <a:pt x="0" y="13"/>
                    </a:moveTo>
                    <a:lnTo>
                      <a:pt x="0" y="13"/>
                    </a:lnTo>
                    <a:lnTo>
                      <a:pt x="4" y="14"/>
                    </a:lnTo>
                    <a:lnTo>
                      <a:pt x="9" y="14"/>
                    </a:lnTo>
                    <a:lnTo>
                      <a:pt x="15" y="13"/>
                    </a:lnTo>
                    <a:lnTo>
                      <a:pt x="22" y="11"/>
                    </a:lnTo>
                    <a:lnTo>
                      <a:pt x="27" y="10"/>
                    </a:lnTo>
                    <a:lnTo>
                      <a:pt x="35" y="9"/>
                    </a:lnTo>
                    <a:lnTo>
                      <a:pt x="41" y="8"/>
                    </a:lnTo>
                    <a:lnTo>
                      <a:pt x="48" y="7"/>
                    </a:lnTo>
                    <a:lnTo>
                      <a:pt x="48" y="0"/>
                    </a:lnTo>
                    <a:lnTo>
                      <a:pt x="41" y="1"/>
                    </a:lnTo>
                    <a:lnTo>
                      <a:pt x="35" y="2"/>
                    </a:lnTo>
                    <a:lnTo>
                      <a:pt x="27" y="3"/>
                    </a:lnTo>
                    <a:lnTo>
                      <a:pt x="22" y="4"/>
                    </a:lnTo>
                    <a:lnTo>
                      <a:pt x="15" y="6"/>
                    </a:lnTo>
                    <a:lnTo>
                      <a:pt x="9" y="4"/>
                    </a:lnTo>
                    <a:lnTo>
                      <a:pt x="4" y="4"/>
                    </a:lnTo>
                    <a:lnTo>
                      <a:pt x="2" y="6"/>
                    </a:lnTo>
                    <a:lnTo>
                      <a:pt x="2" y="6"/>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78" name="Freeform 182"/>
              <p:cNvSpPr>
                <a:spLocks noChangeAspect="1"/>
              </p:cNvSpPr>
              <p:nvPr/>
            </p:nvSpPr>
            <p:spPr bwMode="auto">
              <a:xfrm>
                <a:off x="911" y="729"/>
                <a:ext cx="6" cy="17"/>
              </a:xfrm>
              <a:custGeom>
                <a:avLst/>
                <a:gdLst>
                  <a:gd name="T0" fmla="*/ 3 w 13"/>
                  <a:gd name="T1" fmla="*/ 0 h 34"/>
                  <a:gd name="T2" fmla="*/ 3 w 13"/>
                  <a:gd name="T3" fmla="*/ 0 h 34"/>
                  <a:gd name="T4" fmla="*/ 0 w 13"/>
                  <a:gd name="T5" fmla="*/ 15 h 34"/>
                  <a:gd name="T6" fmla="*/ 0 w 13"/>
                  <a:gd name="T7" fmla="*/ 24 h 34"/>
                  <a:gd name="T8" fmla="*/ 5 w 13"/>
                  <a:gd name="T9" fmla="*/ 31 h 34"/>
                  <a:gd name="T10" fmla="*/ 11 w 13"/>
                  <a:gd name="T11" fmla="*/ 34 h 34"/>
                  <a:gd name="T12" fmla="*/ 13 w 13"/>
                  <a:gd name="T13" fmla="*/ 27 h 34"/>
                  <a:gd name="T14" fmla="*/ 9 w 13"/>
                  <a:gd name="T15" fmla="*/ 24 h 34"/>
                  <a:gd name="T16" fmla="*/ 7 w 13"/>
                  <a:gd name="T17" fmla="*/ 22 h 34"/>
                  <a:gd name="T18" fmla="*/ 7 w 13"/>
                  <a:gd name="T19" fmla="*/ 15 h 34"/>
                  <a:gd name="T20" fmla="*/ 9 w 13"/>
                  <a:gd name="T21" fmla="*/ 0 h 34"/>
                  <a:gd name="T22" fmla="*/ 9 w 13"/>
                  <a:gd name="T23" fmla="*/ 0 h 34"/>
                  <a:gd name="T24" fmla="*/ 3 w 13"/>
                  <a:gd name="T2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34">
                    <a:moveTo>
                      <a:pt x="3" y="0"/>
                    </a:moveTo>
                    <a:lnTo>
                      <a:pt x="3" y="0"/>
                    </a:lnTo>
                    <a:lnTo>
                      <a:pt x="0" y="15"/>
                    </a:lnTo>
                    <a:lnTo>
                      <a:pt x="0" y="24"/>
                    </a:lnTo>
                    <a:lnTo>
                      <a:pt x="5" y="31"/>
                    </a:lnTo>
                    <a:lnTo>
                      <a:pt x="11" y="34"/>
                    </a:lnTo>
                    <a:lnTo>
                      <a:pt x="13" y="27"/>
                    </a:lnTo>
                    <a:lnTo>
                      <a:pt x="9" y="24"/>
                    </a:lnTo>
                    <a:lnTo>
                      <a:pt x="7" y="22"/>
                    </a:lnTo>
                    <a:lnTo>
                      <a:pt x="7" y="15"/>
                    </a:lnTo>
                    <a:lnTo>
                      <a:pt x="9" y="0"/>
                    </a:lnTo>
                    <a:lnTo>
                      <a:pt x="9"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79" name="Freeform 183"/>
              <p:cNvSpPr>
                <a:spLocks noChangeAspect="1"/>
              </p:cNvSpPr>
              <p:nvPr/>
            </p:nvSpPr>
            <p:spPr bwMode="auto">
              <a:xfrm>
                <a:off x="912" y="702"/>
                <a:ext cx="6" cy="27"/>
              </a:xfrm>
              <a:custGeom>
                <a:avLst/>
                <a:gdLst>
                  <a:gd name="T0" fmla="*/ 9 w 11"/>
                  <a:gd name="T1" fmla="*/ 3 h 54"/>
                  <a:gd name="T2" fmla="*/ 2 w 11"/>
                  <a:gd name="T3" fmla="*/ 5 h 54"/>
                  <a:gd name="T4" fmla="*/ 2 w 11"/>
                  <a:gd name="T5" fmla="*/ 17 h 54"/>
                  <a:gd name="T6" fmla="*/ 2 w 11"/>
                  <a:gd name="T7" fmla="*/ 26 h 54"/>
                  <a:gd name="T8" fmla="*/ 3 w 11"/>
                  <a:gd name="T9" fmla="*/ 38 h 54"/>
                  <a:gd name="T10" fmla="*/ 0 w 11"/>
                  <a:gd name="T11" fmla="*/ 54 h 54"/>
                  <a:gd name="T12" fmla="*/ 6 w 11"/>
                  <a:gd name="T13" fmla="*/ 54 h 54"/>
                  <a:gd name="T14" fmla="*/ 10 w 11"/>
                  <a:gd name="T15" fmla="*/ 38 h 54"/>
                  <a:gd name="T16" fmla="*/ 11 w 11"/>
                  <a:gd name="T17" fmla="*/ 26 h 54"/>
                  <a:gd name="T18" fmla="*/ 11 w 11"/>
                  <a:gd name="T19" fmla="*/ 17 h 54"/>
                  <a:gd name="T20" fmla="*/ 9 w 11"/>
                  <a:gd name="T21" fmla="*/ 5 h 54"/>
                  <a:gd name="T22" fmla="*/ 2 w 11"/>
                  <a:gd name="T23" fmla="*/ 6 h 54"/>
                  <a:gd name="T24" fmla="*/ 10 w 11"/>
                  <a:gd name="T25" fmla="*/ 5 h 54"/>
                  <a:gd name="T26" fmla="*/ 9 w 11"/>
                  <a:gd name="T27" fmla="*/ 1 h 54"/>
                  <a:gd name="T28" fmla="*/ 5 w 11"/>
                  <a:gd name="T29" fmla="*/ 0 h 54"/>
                  <a:gd name="T30" fmla="*/ 2 w 11"/>
                  <a:gd name="T31" fmla="*/ 1 h 54"/>
                  <a:gd name="T32" fmla="*/ 1 w 11"/>
                  <a:gd name="T33" fmla="*/ 5 h 54"/>
                  <a:gd name="T34" fmla="*/ 9 w 11"/>
                  <a:gd name="T35" fmla="*/ 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54">
                    <a:moveTo>
                      <a:pt x="9" y="3"/>
                    </a:moveTo>
                    <a:lnTo>
                      <a:pt x="2" y="5"/>
                    </a:lnTo>
                    <a:lnTo>
                      <a:pt x="2" y="17"/>
                    </a:lnTo>
                    <a:lnTo>
                      <a:pt x="2" y="26"/>
                    </a:lnTo>
                    <a:lnTo>
                      <a:pt x="3" y="38"/>
                    </a:lnTo>
                    <a:lnTo>
                      <a:pt x="0" y="54"/>
                    </a:lnTo>
                    <a:lnTo>
                      <a:pt x="6" y="54"/>
                    </a:lnTo>
                    <a:lnTo>
                      <a:pt x="10" y="38"/>
                    </a:lnTo>
                    <a:lnTo>
                      <a:pt x="11" y="26"/>
                    </a:lnTo>
                    <a:lnTo>
                      <a:pt x="11" y="17"/>
                    </a:lnTo>
                    <a:lnTo>
                      <a:pt x="9" y="5"/>
                    </a:lnTo>
                    <a:lnTo>
                      <a:pt x="2" y="6"/>
                    </a:lnTo>
                    <a:lnTo>
                      <a:pt x="10" y="5"/>
                    </a:lnTo>
                    <a:lnTo>
                      <a:pt x="9" y="1"/>
                    </a:lnTo>
                    <a:lnTo>
                      <a:pt x="5" y="0"/>
                    </a:lnTo>
                    <a:lnTo>
                      <a:pt x="2" y="1"/>
                    </a:lnTo>
                    <a:lnTo>
                      <a:pt x="1" y="5"/>
                    </a:lnTo>
                    <a:lnTo>
                      <a:pt x="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80" name="Freeform 184"/>
              <p:cNvSpPr>
                <a:spLocks noChangeAspect="1"/>
              </p:cNvSpPr>
              <p:nvPr/>
            </p:nvSpPr>
            <p:spPr bwMode="auto">
              <a:xfrm>
                <a:off x="767" y="356"/>
                <a:ext cx="41" cy="24"/>
              </a:xfrm>
              <a:custGeom>
                <a:avLst/>
                <a:gdLst>
                  <a:gd name="T0" fmla="*/ 82 w 82"/>
                  <a:gd name="T1" fmla="*/ 28 h 47"/>
                  <a:gd name="T2" fmla="*/ 77 w 82"/>
                  <a:gd name="T3" fmla="*/ 23 h 47"/>
                  <a:gd name="T4" fmla="*/ 73 w 82"/>
                  <a:gd name="T5" fmla="*/ 18 h 47"/>
                  <a:gd name="T6" fmla="*/ 67 w 82"/>
                  <a:gd name="T7" fmla="*/ 15 h 47"/>
                  <a:gd name="T8" fmla="*/ 61 w 82"/>
                  <a:gd name="T9" fmla="*/ 11 h 47"/>
                  <a:gd name="T10" fmla="*/ 56 w 82"/>
                  <a:gd name="T11" fmla="*/ 8 h 47"/>
                  <a:gd name="T12" fmla="*/ 50 w 82"/>
                  <a:gd name="T13" fmla="*/ 5 h 47"/>
                  <a:gd name="T14" fmla="*/ 44 w 82"/>
                  <a:gd name="T15" fmla="*/ 2 h 47"/>
                  <a:gd name="T16" fmla="*/ 37 w 82"/>
                  <a:gd name="T17" fmla="*/ 0 h 47"/>
                  <a:gd name="T18" fmla="*/ 34 w 82"/>
                  <a:gd name="T19" fmla="*/ 2 h 47"/>
                  <a:gd name="T20" fmla="*/ 29 w 82"/>
                  <a:gd name="T21" fmla="*/ 5 h 47"/>
                  <a:gd name="T22" fmla="*/ 26 w 82"/>
                  <a:gd name="T23" fmla="*/ 7 h 47"/>
                  <a:gd name="T24" fmla="*/ 21 w 82"/>
                  <a:gd name="T25" fmla="*/ 10 h 47"/>
                  <a:gd name="T26" fmla="*/ 16 w 82"/>
                  <a:gd name="T27" fmla="*/ 13 h 47"/>
                  <a:gd name="T28" fmla="*/ 11 w 82"/>
                  <a:gd name="T29" fmla="*/ 15 h 47"/>
                  <a:gd name="T30" fmla="*/ 6 w 82"/>
                  <a:gd name="T31" fmla="*/ 16 h 47"/>
                  <a:gd name="T32" fmla="*/ 0 w 82"/>
                  <a:gd name="T33" fmla="*/ 17 h 47"/>
                  <a:gd name="T34" fmla="*/ 5 w 82"/>
                  <a:gd name="T35" fmla="*/ 20 h 47"/>
                  <a:gd name="T36" fmla="*/ 9 w 82"/>
                  <a:gd name="T37" fmla="*/ 23 h 47"/>
                  <a:gd name="T38" fmla="*/ 14 w 82"/>
                  <a:gd name="T39" fmla="*/ 28 h 47"/>
                  <a:gd name="T40" fmla="*/ 20 w 82"/>
                  <a:gd name="T41" fmla="*/ 32 h 47"/>
                  <a:gd name="T42" fmla="*/ 24 w 82"/>
                  <a:gd name="T43" fmla="*/ 37 h 47"/>
                  <a:gd name="T44" fmla="*/ 29 w 82"/>
                  <a:gd name="T45" fmla="*/ 41 h 47"/>
                  <a:gd name="T46" fmla="*/ 34 w 82"/>
                  <a:gd name="T47" fmla="*/ 45 h 47"/>
                  <a:gd name="T48" fmla="*/ 36 w 82"/>
                  <a:gd name="T49" fmla="*/ 47 h 47"/>
                  <a:gd name="T50" fmla="*/ 41 w 82"/>
                  <a:gd name="T51" fmla="*/ 46 h 47"/>
                  <a:gd name="T52" fmla="*/ 46 w 82"/>
                  <a:gd name="T53" fmla="*/ 44 h 47"/>
                  <a:gd name="T54" fmla="*/ 52 w 82"/>
                  <a:gd name="T55" fmla="*/ 41 h 47"/>
                  <a:gd name="T56" fmla="*/ 59 w 82"/>
                  <a:gd name="T57" fmla="*/ 38 h 47"/>
                  <a:gd name="T58" fmla="*/ 65 w 82"/>
                  <a:gd name="T59" fmla="*/ 36 h 47"/>
                  <a:gd name="T60" fmla="*/ 71 w 82"/>
                  <a:gd name="T61" fmla="*/ 32 h 47"/>
                  <a:gd name="T62" fmla="*/ 76 w 82"/>
                  <a:gd name="T63" fmla="*/ 30 h 47"/>
                  <a:gd name="T64" fmla="*/ 82 w 82"/>
                  <a:gd name="T65"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47">
                    <a:moveTo>
                      <a:pt x="82" y="28"/>
                    </a:moveTo>
                    <a:lnTo>
                      <a:pt x="77" y="23"/>
                    </a:lnTo>
                    <a:lnTo>
                      <a:pt x="73" y="18"/>
                    </a:lnTo>
                    <a:lnTo>
                      <a:pt x="67" y="15"/>
                    </a:lnTo>
                    <a:lnTo>
                      <a:pt x="61" y="11"/>
                    </a:lnTo>
                    <a:lnTo>
                      <a:pt x="56" y="8"/>
                    </a:lnTo>
                    <a:lnTo>
                      <a:pt x="50" y="5"/>
                    </a:lnTo>
                    <a:lnTo>
                      <a:pt x="44" y="2"/>
                    </a:lnTo>
                    <a:lnTo>
                      <a:pt x="37" y="0"/>
                    </a:lnTo>
                    <a:lnTo>
                      <a:pt x="34" y="2"/>
                    </a:lnTo>
                    <a:lnTo>
                      <a:pt x="29" y="5"/>
                    </a:lnTo>
                    <a:lnTo>
                      <a:pt x="26" y="7"/>
                    </a:lnTo>
                    <a:lnTo>
                      <a:pt x="21" y="10"/>
                    </a:lnTo>
                    <a:lnTo>
                      <a:pt x="16" y="13"/>
                    </a:lnTo>
                    <a:lnTo>
                      <a:pt x="11" y="15"/>
                    </a:lnTo>
                    <a:lnTo>
                      <a:pt x="6" y="16"/>
                    </a:lnTo>
                    <a:lnTo>
                      <a:pt x="0" y="17"/>
                    </a:lnTo>
                    <a:lnTo>
                      <a:pt x="5" y="20"/>
                    </a:lnTo>
                    <a:lnTo>
                      <a:pt x="9" y="23"/>
                    </a:lnTo>
                    <a:lnTo>
                      <a:pt x="14" y="28"/>
                    </a:lnTo>
                    <a:lnTo>
                      <a:pt x="20" y="32"/>
                    </a:lnTo>
                    <a:lnTo>
                      <a:pt x="24" y="37"/>
                    </a:lnTo>
                    <a:lnTo>
                      <a:pt x="29" y="41"/>
                    </a:lnTo>
                    <a:lnTo>
                      <a:pt x="34" y="45"/>
                    </a:lnTo>
                    <a:lnTo>
                      <a:pt x="36" y="47"/>
                    </a:lnTo>
                    <a:lnTo>
                      <a:pt x="41" y="46"/>
                    </a:lnTo>
                    <a:lnTo>
                      <a:pt x="46" y="44"/>
                    </a:lnTo>
                    <a:lnTo>
                      <a:pt x="52" y="41"/>
                    </a:lnTo>
                    <a:lnTo>
                      <a:pt x="59" y="38"/>
                    </a:lnTo>
                    <a:lnTo>
                      <a:pt x="65" y="36"/>
                    </a:lnTo>
                    <a:lnTo>
                      <a:pt x="71" y="32"/>
                    </a:lnTo>
                    <a:lnTo>
                      <a:pt x="76" y="30"/>
                    </a:lnTo>
                    <a:lnTo>
                      <a:pt x="82" y="28"/>
                    </a:lnTo>
                    <a:close/>
                  </a:path>
                </a:pathLst>
              </a:custGeom>
              <a:solidFill>
                <a:srgbClr val="C97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81" name="Freeform 185"/>
              <p:cNvSpPr>
                <a:spLocks noChangeAspect="1"/>
              </p:cNvSpPr>
              <p:nvPr/>
            </p:nvSpPr>
            <p:spPr bwMode="auto">
              <a:xfrm>
                <a:off x="783" y="355"/>
                <a:ext cx="26" cy="16"/>
              </a:xfrm>
              <a:custGeom>
                <a:avLst/>
                <a:gdLst>
                  <a:gd name="T0" fmla="*/ 5 w 50"/>
                  <a:gd name="T1" fmla="*/ 7 h 34"/>
                  <a:gd name="T2" fmla="*/ 2 w 50"/>
                  <a:gd name="T3" fmla="*/ 7 h 34"/>
                  <a:gd name="T4" fmla="*/ 9 w 50"/>
                  <a:gd name="T5" fmla="*/ 10 h 34"/>
                  <a:gd name="T6" fmla="*/ 15 w 50"/>
                  <a:gd name="T7" fmla="*/ 12 h 34"/>
                  <a:gd name="T8" fmla="*/ 19 w 50"/>
                  <a:gd name="T9" fmla="*/ 15 h 34"/>
                  <a:gd name="T10" fmla="*/ 25 w 50"/>
                  <a:gd name="T11" fmla="*/ 19 h 34"/>
                  <a:gd name="T12" fmla="*/ 31 w 50"/>
                  <a:gd name="T13" fmla="*/ 22 h 34"/>
                  <a:gd name="T14" fmla="*/ 37 w 50"/>
                  <a:gd name="T15" fmla="*/ 26 h 34"/>
                  <a:gd name="T16" fmla="*/ 41 w 50"/>
                  <a:gd name="T17" fmla="*/ 29 h 34"/>
                  <a:gd name="T18" fmla="*/ 46 w 50"/>
                  <a:gd name="T19" fmla="*/ 34 h 34"/>
                  <a:gd name="T20" fmla="*/ 50 w 50"/>
                  <a:gd name="T21" fmla="*/ 29 h 34"/>
                  <a:gd name="T22" fmla="*/ 46 w 50"/>
                  <a:gd name="T23" fmla="*/ 25 h 34"/>
                  <a:gd name="T24" fmla="*/ 41 w 50"/>
                  <a:gd name="T25" fmla="*/ 19 h 34"/>
                  <a:gd name="T26" fmla="*/ 35 w 50"/>
                  <a:gd name="T27" fmla="*/ 15 h 34"/>
                  <a:gd name="T28" fmla="*/ 30 w 50"/>
                  <a:gd name="T29" fmla="*/ 12 h 34"/>
                  <a:gd name="T30" fmla="*/ 24 w 50"/>
                  <a:gd name="T31" fmla="*/ 9 h 34"/>
                  <a:gd name="T32" fmla="*/ 17 w 50"/>
                  <a:gd name="T33" fmla="*/ 5 h 34"/>
                  <a:gd name="T34" fmla="*/ 11 w 50"/>
                  <a:gd name="T35" fmla="*/ 3 h 34"/>
                  <a:gd name="T36" fmla="*/ 4 w 50"/>
                  <a:gd name="T37" fmla="*/ 0 h 34"/>
                  <a:gd name="T38" fmla="*/ 1 w 50"/>
                  <a:gd name="T39" fmla="*/ 0 h 34"/>
                  <a:gd name="T40" fmla="*/ 4 w 50"/>
                  <a:gd name="T41" fmla="*/ 0 h 34"/>
                  <a:gd name="T42" fmla="*/ 1 w 50"/>
                  <a:gd name="T43" fmla="*/ 0 h 34"/>
                  <a:gd name="T44" fmla="*/ 0 w 50"/>
                  <a:gd name="T45" fmla="*/ 3 h 34"/>
                  <a:gd name="T46" fmla="*/ 0 w 50"/>
                  <a:gd name="T47" fmla="*/ 5 h 34"/>
                  <a:gd name="T48" fmla="*/ 2 w 50"/>
                  <a:gd name="T49" fmla="*/ 7 h 34"/>
                  <a:gd name="T50" fmla="*/ 5 w 50"/>
                  <a:gd name="T51"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34">
                    <a:moveTo>
                      <a:pt x="5" y="7"/>
                    </a:moveTo>
                    <a:lnTo>
                      <a:pt x="2" y="7"/>
                    </a:lnTo>
                    <a:lnTo>
                      <a:pt x="9" y="10"/>
                    </a:lnTo>
                    <a:lnTo>
                      <a:pt x="15" y="12"/>
                    </a:lnTo>
                    <a:lnTo>
                      <a:pt x="19" y="15"/>
                    </a:lnTo>
                    <a:lnTo>
                      <a:pt x="25" y="19"/>
                    </a:lnTo>
                    <a:lnTo>
                      <a:pt x="31" y="22"/>
                    </a:lnTo>
                    <a:lnTo>
                      <a:pt x="37" y="26"/>
                    </a:lnTo>
                    <a:lnTo>
                      <a:pt x="41" y="29"/>
                    </a:lnTo>
                    <a:lnTo>
                      <a:pt x="46" y="34"/>
                    </a:lnTo>
                    <a:lnTo>
                      <a:pt x="50" y="29"/>
                    </a:lnTo>
                    <a:lnTo>
                      <a:pt x="46" y="25"/>
                    </a:lnTo>
                    <a:lnTo>
                      <a:pt x="41" y="19"/>
                    </a:lnTo>
                    <a:lnTo>
                      <a:pt x="35" y="15"/>
                    </a:lnTo>
                    <a:lnTo>
                      <a:pt x="30" y="12"/>
                    </a:lnTo>
                    <a:lnTo>
                      <a:pt x="24" y="9"/>
                    </a:lnTo>
                    <a:lnTo>
                      <a:pt x="17" y="5"/>
                    </a:lnTo>
                    <a:lnTo>
                      <a:pt x="11" y="3"/>
                    </a:lnTo>
                    <a:lnTo>
                      <a:pt x="4" y="0"/>
                    </a:lnTo>
                    <a:lnTo>
                      <a:pt x="1" y="0"/>
                    </a:lnTo>
                    <a:lnTo>
                      <a:pt x="4" y="0"/>
                    </a:lnTo>
                    <a:lnTo>
                      <a:pt x="1" y="0"/>
                    </a:lnTo>
                    <a:lnTo>
                      <a:pt x="0" y="3"/>
                    </a:lnTo>
                    <a:lnTo>
                      <a:pt x="0" y="5"/>
                    </a:lnTo>
                    <a:lnTo>
                      <a:pt x="2" y="7"/>
                    </a:lnTo>
                    <a:lnTo>
                      <a:pt x="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82" name="Freeform 186"/>
              <p:cNvSpPr>
                <a:spLocks noChangeAspect="1"/>
              </p:cNvSpPr>
              <p:nvPr/>
            </p:nvSpPr>
            <p:spPr bwMode="auto">
              <a:xfrm>
                <a:off x="765" y="355"/>
                <a:ext cx="21" cy="12"/>
              </a:xfrm>
              <a:custGeom>
                <a:avLst/>
                <a:gdLst>
                  <a:gd name="T0" fmla="*/ 4 w 42"/>
                  <a:gd name="T1" fmla="*/ 18 h 25"/>
                  <a:gd name="T2" fmla="*/ 3 w 42"/>
                  <a:gd name="T3" fmla="*/ 25 h 25"/>
                  <a:gd name="T4" fmla="*/ 9 w 42"/>
                  <a:gd name="T5" fmla="*/ 24 h 25"/>
                  <a:gd name="T6" fmla="*/ 15 w 42"/>
                  <a:gd name="T7" fmla="*/ 22 h 25"/>
                  <a:gd name="T8" fmla="*/ 21 w 42"/>
                  <a:gd name="T9" fmla="*/ 20 h 25"/>
                  <a:gd name="T10" fmla="*/ 26 w 42"/>
                  <a:gd name="T11" fmla="*/ 18 h 25"/>
                  <a:gd name="T12" fmla="*/ 31 w 42"/>
                  <a:gd name="T13" fmla="*/ 14 h 25"/>
                  <a:gd name="T14" fmla="*/ 33 w 42"/>
                  <a:gd name="T15" fmla="*/ 12 h 25"/>
                  <a:gd name="T16" fmla="*/ 38 w 42"/>
                  <a:gd name="T17" fmla="*/ 10 h 25"/>
                  <a:gd name="T18" fmla="*/ 42 w 42"/>
                  <a:gd name="T19" fmla="*/ 7 h 25"/>
                  <a:gd name="T20" fmla="*/ 38 w 42"/>
                  <a:gd name="T21" fmla="*/ 0 h 25"/>
                  <a:gd name="T22" fmla="*/ 36 w 42"/>
                  <a:gd name="T23" fmla="*/ 3 h 25"/>
                  <a:gd name="T24" fmla="*/ 31 w 42"/>
                  <a:gd name="T25" fmla="*/ 5 h 25"/>
                  <a:gd name="T26" fmla="*/ 26 w 42"/>
                  <a:gd name="T27" fmla="*/ 7 h 25"/>
                  <a:gd name="T28" fmla="*/ 22 w 42"/>
                  <a:gd name="T29" fmla="*/ 11 h 25"/>
                  <a:gd name="T30" fmla="*/ 18 w 42"/>
                  <a:gd name="T31" fmla="*/ 13 h 25"/>
                  <a:gd name="T32" fmla="*/ 12 w 42"/>
                  <a:gd name="T33" fmla="*/ 15 h 25"/>
                  <a:gd name="T34" fmla="*/ 9 w 42"/>
                  <a:gd name="T35" fmla="*/ 17 h 25"/>
                  <a:gd name="T36" fmla="*/ 3 w 42"/>
                  <a:gd name="T37" fmla="*/ 18 h 25"/>
                  <a:gd name="T38" fmla="*/ 2 w 42"/>
                  <a:gd name="T39" fmla="*/ 25 h 25"/>
                  <a:gd name="T40" fmla="*/ 3 w 42"/>
                  <a:gd name="T41" fmla="*/ 18 h 25"/>
                  <a:gd name="T42" fmla="*/ 1 w 42"/>
                  <a:gd name="T43" fmla="*/ 19 h 25"/>
                  <a:gd name="T44" fmla="*/ 0 w 42"/>
                  <a:gd name="T45" fmla="*/ 21 h 25"/>
                  <a:gd name="T46" fmla="*/ 1 w 42"/>
                  <a:gd name="T47" fmla="*/ 24 h 25"/>
                  <a:gd name="T48" fmla="*/ 3 w 42"/>
                  <a:gd name="T49" fmla="*/ 25 h 25"/>
                  <a:gd name="T50" fmla="*/ 4 w 42"/>
                  <a:gd name="T5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25">
                    <a:moveTo>
                      <a:pt x="4" y="18"/>
                    </a:moveTo>
                    <a:lnTo>
                      <a:pt x="3" y="25"/>
                    </a:lnTo>
                    <a:lnTo>
                      <a:pt x="9" y="24"/>
                    </a:lnTo>
                    <a:lnTo>
                      <a:pt x="15" y="22"/>
                    </a:lnTo>
                    <a:lnTo>
                      <a:pt x="21" y="20"/>
                    </a:lnTo>
                    <a:lnTo>
                      <a:pt x="26" y="18"/>
                    </a:lnTo>
                    <a:lnTo>
                      <a:pt x="31" y="14"/>
                    </a:lnTo>
                    <a:lnTo>
                      <a:pt x="33" y="12"/>
                    </a:lnTo>
                    <a:lnTo>
                      <a:pt x="38" y="10"/>
                    </a:lnTo>
                    <a:lnTo>
                      <a:pt x="42" y="7"/>
                    </a:lnTo>
                    <a:lnTo>
                      <a:pt x="38" y="0"/>
                    </a:lnTo>
                    <a:lnTo>
                      <a:pt x="36" y="3"/>
                    </a:lnTo>
                    <a:lnTo>
                      <a:pt x="31" y="5"/>
                    </a:lnTo>
                    <a:lnTo>
                      <a:pt x="26" y="7"/>
                    </a:lnTo>
                    <a:lnTo>
                      <a:pt x="22" y="11"/>
                    </a:lnTo>
                    <a:lnTo>
                      <a:pt x="18" y="13"/>
                    </a:lnTo>
                    <a:lnTo>
                      <a:pt x="12" y="15"/>
                    </a:lnTo>
                    <a:lnTo>
                      <a:pt x="9" y="17"/>
                    </a:lnTo>
                    <a:lnTo>
                      <a:pt x="3" y="18"/>
                    </a:lnTo>
                    <a:lnTo>
                      <a:pt x="2" y="25"/>
                    </a:lnTo>
                    <a:lnTo>
                      <a:pt x="3" y="18"/>
                    </a:lnTo>
                    <a:lnTo>
                      <a:pt x="1" y="19"/>
                    </a:lnTo>
                    <a:lnTo>
                      <a:pt x="0" y="21"/>
                    </a:lnTo>
                    <a:lnTo>
                      <a:pt x="1" y="24"/>
                    </a:lnTo>
                    <a:lnTo>
                      <a:pt x="3" y="25"/>
                    </a:lnTo>
                    <a:lnTo>
                      <a:pt x="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83" name="Freeform 187"/>
              <p:cNvSpPr>
                <a:spLocks noChangeAspect="1"/>
              </p:cNvSpPr>
              <p:nvPr/>
            </p:nvSpPr>
            <p:spPr bwMode="auto">
              <a:xfrm>
                <a:off x="766" y="363"/>
                <a:ext cx="20" cy="19"/>
              </a:xfrm>
              <a:custGeom>
                <a:avLst/>
                <a:gdLst>
                  <a:gd name="T0" fmla="*/ 36 w 40"/>
                  <a:gd name="T1" fmla="*/ 30 h 37"/>
                  <a:gd name="T2" fmla="*/ 39 w 40"/>
                  <a:gd name="T3" fmla="*/ 31 h 37"/>
                  <a:gd name="T4" fmla="*/ 37 w 40"/>
                  <a:gd name="T5" fmla="*/ 27 h 37"/>
                  <a:gd name="T6" fmla="*/ 32 w 40"/>
                  <a:gd name="T7" fmla="*/ 24 h 37"/>
                  <a:gd name="T8" fmla="*/ 28 w 40"/>
                  <a:gd name="T9" fmla="*/ 20 h 37"/>
                  <a:gd name="T10" fmla="*/ 23 w 40"/>
                  <a:gd name="T11" fmla="*/ 16 h 37"/>
                  <a:gd name="T12" fmla="*/ 17 w 40"/>
                  <a:gd name="T13" fmla="*/ 11 h 37"/>
                  <a:gd name="T14" fmla="*/ 13 w 40"/>
                  <a:gd name="T15" fmla="*/ 6 h 37"/>
                  <a:gd name="T16" fmla="*/ 8 w 40"/>
                  <a:gd name="T17" fmla="*/ 2 h 37"/>
                  <a:gd name="T18" fmla="*/ 2 w 40"/>
                  <a:gd name="T19" fmla="*/ 0 h 37"/>
                  <a:gd name="T20" fmla="*/ 0 w 40"/>
                  <a:gd name="T21" fmla="*/ 7 h 37"/>
                  <a:gd name="T22" fmla="*/ 4 w 40"/>
                  <a:gd name="T23" fmla="*/ 9 h 37"/>
                  <a:gd name="T24" fmla="*/ 8 w 40"/>
                  <a:gd name="T25" fmla="*/ 12 h 37"/>
                  <a:gd name="T26" fmla="*/ 13 w 40"/>
                  <a:gd name="T27" fmla="*/ 16 h 37"/>
                  <a:gd name="T28" fmla="*/ 19 w 40"/>
                  <a:gd name="T29" fmla="*/ 20 h 37"/>
                  <a:gd name="T30" fmla="*/ 23 w 40"/>
                  <a:gd name="T31" fmla="*/ 25 h 37"/>
                  <a:gd name="T32" fmla="*/ 28 w 40"/>
                  <a:gd name="T33" fmla="*/ 31 h 37"/>
                  <a:gd name="T34" fmla="*/ 32 w 40"/>
                  <a:gd name="T35" fmla="*/ 34 h 37"/>
                  <a:gd name="T36" fmla="*/ 35 w 40"/>
                  <a:gd name="T37" fmla="*/ 35 h 37"/>
                  <a:gd name="T38" fmla="*/ 38 w 40"/>
                  <a:gd name="T39" fmla="*/ 37 h 37"/>
                  <a:gd name="T40" fmla="*/ 35 w 40"/>
                  <a:gd name="T41" fmla="*/ 35 h 37"/>
                  <a:gd name="T42" fmla="*/ 37 w 40"/>
                  <a:gd name="T43" fmla="*/ 35 h 37"/>
                  <a:gd name="T44" fmla="*/ 39 w 40"/>
                  <a:gd name="T45" fmla="*/ 34 h 37"/>
                  <a:gd name="T46" fmla="*/ 40 w 40"/>
                  <a:gd name="T47" fmla="*/ 33 h 37"/>
                  <a:gd name="T48" fmla="*/ 39 w 40"/>
                  <a:gd name="T49" fmla="*/ 31 h 37"/>
                  <a:gd name="T50" fmla="*/ 36 w 40"/>
                  <a:gd name="T51"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37">
                    <a:moveTo>
                      <a:pt x="36" y="30"/>
                    </a:moveTo>
                    <a:lnTo>
                      <a:pt x="39" y="31"/>
                    </a:lnTo>
                    <a:lnTo>
                      <a:pt x="37" y="27"/>
                    </a:lnTo>
                    <a:lnTo>
                      <a:pt x="32" y="24"/>
                    </a:lnTo>
                    <a:lnTo>
                      <a:pt x="28" y="20"/>
                    </a:lnTo>
                    <a:lnTo>
                      <a:pt x="23" y="16"/>
                    </a:lnTo>
                    <a:lnTo>
                      <a:pt x="17" y="11"/>
                    </a:lnTo>
                    <a:lnTo>
                      <a:pt x="13" y="6"/>
                    </a:lnTo>
                    <a:lnTo>
                      <a:pt x="8" y="2"/>
                    </a:lnTo>
                    <a:lnTo>
                      <a:pt x="2" y="0"/>
                    </a:lnTo>
                    <a:lnTo>
                      <a:pt x="0" y="7"/>
                    </a:lnTo>
                    <a:lnTo>
                      <a:pt x="4" y="9"/>
                    </a:lnTo>
                    <a:lnTo>
                      <a:pt x="8" y="12"/>
                    </a:lnTo>
                    <a:lnTo>
                      <a:pt x="13" y="16"/>
                    </a:lnTo>
                    <a:lnTo>
                      <a:pt x="19" y="20"/>
                    </a:lnTo>
                    <a:lnTo>
                      <a:pt x="23" y="25"/>
                    </a:lnTo>
                    <a:lnTo>
                      <a:pt x="28" y="31"/>
                    </a:lnTo>
                    <a:lnTo>
                      <a:pt x="32" y="34"/>
                    </a:lnTo>
                    <a:lnTo>
                      <a:pt x="35" y="35"/>
                    </a:lnTo>
                    <a:lnTo>
                      <a:pt x="38" y="37"/>
                    </a:lnTo>
                    <a:lnTo>
                      <a:pt x="35" y="35"/>
                    </a:lnTo>
                    <a:lnTo>
                      <a:pt x="37" y="35"/>
                    </a:lnTo>
                    <a:lnTo>
                      <a:pt x="39" y="34"/>
                    </a:lnTo>
                    <a:lnTo>
                      <a:pt x="40" y="33"/>
                    </a:lnTo>
                    <a:lnTo>
                      <a:pt x="39" y="31"/>
                    </a:lnTo>
                    <a:lnTo>
                      <a:pt x="3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84" name="Freeform 188"/>
              <p:cNvSpPr>
                <a:spLocks noChangeAspect="1"/>
              </p:cNvSpPr>
              <p:nvPr/>
            </p:nvSpPr>
            <p:spPr bwMode="auto">
              <a:xfrm>
                <a:off x="784" y="369"/>
                <a:ext cx="25" cy="13"/>
              </a:xfrm>
              <a:custGeom>
                <a:avLst/>
                <a:gdLst>
                  <a:gd name="T0" fmla="*/ 45 w 50"/>
                  <a:gd name="T1" fmla="*/ 6 h 27"/>
                  <a:gd name="T2" fmla="*/ 46 w 50"/>
                  <a:gd name="T3" fmla="*/ 0 h 27"/>
                  <a:gd name="T4" fmla="*/ 40 w 50"/>
                  <a:gd name="T5" fmla="*/ 2 h 27"/>
                  <a:gd name="T6" fmla="*/ 34 w 50"/>
                  <a:gd name="T7" fmla="*/ 5 h 27"/>
                  <a:gd name="T8" fmla="*/ 29 w 50"/>
                  <a:gd name="T9" fmla="*/ 8 h 27"/>
                  <a:gd name="T10" fmla="*/ 23 w 50"/>
                  <a:gd name="T11" fmla="*/ 10 h 27"/>
                  <a:gd name="T12" fmla="*/ 16 w 50"/>
                  <a:gd name="T13" fmla="*/ 14 h 27"/>
                  <a:gd name="T14" fmla="*/ 10 w 50"/>
                  <a:gd name="T15" fmla="*/ 16 h 27"/>
                  <a:gd name="T16" fmla="*/ 4 w 50"/>
                  <a:gd name="T17" fmla="*/ 19 h 27"/>
                  <a:gd name="T18" fmla="*/ 0 w 50"/>
                  <a:gd name="T19" fmla="*/ 20 h 27"/>
                  <a:gd name="T20" fmla="*/ 2 w 50"/>
                  <a:gd name="T21" fmla="*/ 27 h 27"/>
                  <a:gd name="T22" fmla="*/ 7 w 50"/>
                  <a:gd name="T23" fmla="*/ 25 h 27"/>
                  <a:gd name="T24" fmla="*/ 12 w 50"/>
                  <a:gd name="T25" fmla="*/ 23 h 27"/>
                  <a:gd name="T26" fmla="*/ 18 w 50"/>
                  <a:gd name="T27" fmla="*/ 21 h 27"/>
                  <a:gd name="T28" fmla="*/ 25 w 50"/>
                  <a:gd name="T29" fmla="*/ 17 h 27"/>
                  <a:gd name="T30" fmla="*/ 31 w 50"/>
                  <a:gd name="T31" fmla="*/ 15 h 27"/>
                  <a:gd name="T32" fmla="*/ 37 w 50"/>
                  <a:gd name="T33" fmla="*/ 12 h 27"/>
                  <a:gd name="T34" fmla="*/ 42 w 50"/>
                  <a:gd name="T35" fmla="*/ 9 h 27"/>
                  <a:gd name="T36" fmla="*/ 48 w 50"/>
                  <a:gd name="T37" fmla="*/ 7 h 27"/>
                  <a:gd name="T38" fmla="*/ 49 w 50"/>
                  <a:gd name="T39" fmla="*/ 1 h 27"/>
                  <a:gd name="T40" fmla="*/ 48 w 50"/>
                  <a:gd name="T41" fmla="*/ 7 h 27"/>
                  <a:gd name="T42" fmla="*/ 50 w 50"/>
                  <a:gd name="T43" fmla="*/ 5 h 27"/>
                  <a:gd name="T44" fmla="*/ 50 w 50"/>
                  <a:gd name="T45" fmla="*/ 2 h 27"/>
                  <a:gd name="T46" fmla="*/ 49 w 50"/>
                  <a:gd name="T47" fmla="*/ 0 h 27"/>
                  <a:gd name="T48" fmla="*/ 46 w 50"/>
                  <a:gd name="T49" fmla="*/ 0 h 27"/>
                  <a:gd name="T50" fmla="*/ 45 w 50"/>
                  <a:gd name="T51"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27">
                    <a:moveTo>
                      <a:pt x="45" y="6"/>
                    </a:moveTo>
                    <a:lnTo>
                      <a:pt x="46" y="0"/>
                    </a:lnTo>
                    <a:lnTo>
                      <a:pt x="40" y="2"/>
                    </a:lnTo>
                    <a:lnTo>
                      <a:pt x="34" y="5"/>
                    </a:lnTo>
                    <a:lnTo>
                      <a:pt x="29" y="8"/>
                    </a:lnTo>
                    <a:lnTo>
                      <a:pt x="23" y="10"/>
                    </a:lnTo>
                    <a:lnTo>
                      <a:pt x="16" y="14"/>
                    </a:lnTo>
                    <a:lnTo>
                      <a:pt x="10" y="16"/>
                    </a:lnTo>
                    <a:lnTo>
                      <a:pt x="4" y="19"/>
                    </a:lnTo>
                    <a:lnTo>
                      <a:pt x="0" y="20"/>
                    </a:lnTo>
                    <a:lnTo>
                      <a:pt x="2" y="27"/>
                    </a:lnTo>
                    <a:lnTo>
                      <a:pt x="7" y="25"/>
                    </a:lnTo>
                    <a:lnTo>
                      <a:pt x="12" y="23"/>
                    </a:lnTo>
                    <a:lnTo>
                      <a:pt x="18" y="21"/>
                    </a:lnTo>
                    <a:lnTo>
                      <a:pt x="25" y="17"/>
                    </a:lnTo>
                    <a:lnTo>
                      <a:pt x="31" y="15"/>
                    </a:lnTo>
                    <a:lnTo>
                      <a:pt x="37" y="12"/>
                    </a:lnTo>
                    <a:lnTo>
                      <a:pt x="42" y="9"/>
                    </a:lnTo>
                    <a:lnTo>
                      <a:pt x="48" y="7"/>
                    </a:lnTo>
                    <a:lnTo>
                      <a:pt x="49" y="1"/>
                    </a:lnTo>
                    <a:lnTo>
                      <a:pt x="48" y="7"/>
                    </a:lnTo>
                    <a:lnTo>
                      <a:pt x="50" y="5"/>
                    </a:lnTo>
                    <a:lnTo>
                      <a:pt x="50" y="2"/>
                    </a:lnTo>
                    <a:lnTo>
                      <a:pt x="49" y="0"/>
                    </a:lnTo>
                    <a:lnTo>
                      <a:pt x="46" y="0"/>
                    </a:lnTo>
                    <a:lnTo>
                      <a:pt x="4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85" name="Freeform 189"/>
              <p:cNvSpPr>
                <a:spLocks noChangeAspect="1"/>
              </p:cNvSpPr>
              <p:nvPr/>
            </p:nvSpPr>
            <p:spPr bwMode="auto">
              <a:xfrm>
                <a:off x="1130" y="611"/>
                <a:ext cx="105" cy="155"/>
              </a:xfrm>
              <a:custGeom>
                <a:avLst/>
                <a:gdLst>
                  <a:gd name="T0" fmla="*/ 3 w 208"/>
                  <a:gd name="T1" fmla="*/ 260 h 311"/>
                  <a:gd name="T2" fmla="*/ 17 w 208"/>
                  <a:gd name="T3" fmla="*/ 248 h 311"/>
                  <a:gd name="T4" fmla="*/ 36 w 208"/>
                  <a:gd name="T5" fmla="*/ 241 h 311"/>
                  <a:gd name="T6" fmla="*/ 55 w 208"/>
                  <a:gd name="T7" fmla="*/ 238 h 311"/>
                  <a:gd name="T8" fmla="*/ 71 w 208"/>
                  <a:gd name="T9" fmla="*/ 242 h 311"/>
                  <a:gd name="T10" fmla="*/ 69 w 208"/>
                  <a:gd name="T11" fmla="*/ 225 h 311"/>
                  <a:gd name="T12" fmla="*/ 64 w 208"/>
                  <a:gd name="T13" fmla="*/ 213 h 311"/>
                  <a:gd name="T14" fmla="*/ 67 w 208"/>
                  <a:gd name="T15" fmla="*/ 200 h 311"/>
                  <a:gd name="T16" fmla="*/ 83 w 208"/>
                  <a:gd name="T17" fmla="*/ 200 h 311"/>
                  <a:gd name="T18" fmla="*/ 86 w 208"/>
                  <a:gd name="T19" fmla="*/ 169 h 311"/>
                  <a:gd name="T20" fmla="*/ 81 w 208"/>
                  <a:gd name="T21" fmla="*/ 138 h 311"/>
                  <a:gd name="T22" fmla="*/ 84 w 208"/>
                  <a:gd name="T23" fmla="*/ 121 h 311"/>
                  <a:gd name="T24" fmla="*/ 93 w 208"/>
                  <a:gd name="T25" fmla="*/ 108 h 311"/>
                  <a:gd name="T26" fmla="*/ 105 w 208"/>
                  <a:gd name="T27" fmla="*/ 98 h 311"/>
                  <a:gd name="T28" fmla="*/ 106 w 208"/>
                  <a:gd name="T29" fmla="*/ 84 h 311"/>
                  <a:gd name="T30" fmla="*/ 97 w 208"/>
                  <a:gd name="T31" fmla="*/ 68 h 311"/>
                  <a:gd name="T32" fmla="*/ 89 w 208"/>
                  <a:gd name="T33" fmla="*/ 48 h 311"/>
                  <a:gd name="T34" fmla="*/ 79 w 208"/>
                  <a:gd name="T35" fmla="*/ 26 h 311"/>
                  <a:gd name="T36" fmla="*/ 84 w 208"/>
                  <a:gd name="T37" fmla="*/ 15 h 311"/>
                  <a:gd name="T38" fmla="*/ 102 w 208"/>
                  <a:gd name="T39" fmla="*/ 14 h 311"/>
                  <a:gd name="T40" fmla="*/ 119 w 208"/>
                  <a:gd name="T41" fmla="*/ 13 h 311"/>
                  <a:gd name="T42" fmla="*/ 130 w 208"/>
                  <a:gd name="T43" fmla="*/ 10 h 311"/>
                  <a:gd name="T44" fmla="*/ 137 w 208"/>
                  <a:gd name="T45" fmla="*/ 12 h 311"/>
                  <a:gd name="T46" fmla="*/ 142 w 208"/>
                  <a:gd name="T47" fmla="*/ 16 h 311"/>
                  <a:gd name="T48" fmla="*/ 154 w 208"/>
                  <a:gd name="T49" fmla="*/ 13 h 311"/>
                  <a:gd name="T50" fmla="*/ 174 w 208"/>
                  <a:gd name="T51" fmla="*/ 5 h 311"/>
                  <a:gd name="T52" fmla="*/ 190 w 208"/>
                  <a:gd name="T53" fmla="*/ 0 h 311"/>
                  <a:gd name="T54" fmla="*/ 203 w 208"/>
                  <a:gd name="T55" fmla="*/ 2 h 311"/>
                  <a:gd name="T56" fmla="*/ 208 w 208"/>
                  <a:gd name="T57" fmla="*/ 17 h 311"/>
                  <a:gd name="T58" fmla="*/ 197 w 208"/>
                  <a:gd name="T59" fmla="*/ 35 h 311"/>
                  <a:gd name="T60" fmla="*/ 181 w 208"/>
                  <a:gd name="T61" fmla="*/ 43 h 311"/>
                  <a:gd name="T62" fmla="*/ 163 w 208"/>
                  <a:gd name="T63" fmla="*/ 47 h 311"/>
                  <a:gd name="T64" fmla="*/ 145 w 208"/>
                  <a:gd name="T65" fmla="*/ 54 h 311"/>
                  <a:gd name="T66" fmla="*/ 134 w 208"/>
                  <a:gd name="T67" fmla="*/ 66 h 311"/>
                  <a:gd name="T68" fmla="*/ 132 w 208"/>
                  <a:gd name="T69" fmla="*/ 90 h 311"/>
                  <a:gd name="T70" fmla="*/ 138 w 208"/>
                  <a:gd name="T71" fmla="*/ 114 h 311"/>
                  <a:gd name="T72" fmla="*/ 162 w 208"/>
                  <a:gd name="T73" fmla="*/ 136 h 311"/>
                  <a:gd name="T74" fmla="*/ 159 w 208"/>
                  <a:gd name="T75" fmla="*/ 160 h 311"/>
                  <a:gd name="T76" fmla="*/ 145 w 208"/>
                  <a:gd name="T77" fmla="*/ 167 h 311"/>
                  <a:gd name="T78" fmla="*/ 139 w 208"/>
                  <a:gd name="T79" fmla="*/ 179 h 311"/>
                  <a:gd name="T80" fmla="*/ 142 w 208"/>
                  <a:gd name="T81" fmla="*/ 191 h 311"/>
                  <a:gd name="T82" fmla="*/ 139 w 208"/>
                  <a:gd name="T83" fmla="*/ 206 h 311"/>
                  <a:gd name="T84" fmla="*/ 129 w 208"/>
                  <a:gd name="T85" fmla="*/ 218 h 311"/>
                  <a:gd name="T86" fmla="*/ 124 w 208"/>
                  <a:gd name="T87" fmla="*/ 236 h 311"/>
                  <a:gd name="T88" fmla="*/ 131 w 208"/>
                  <a:gd name="T89" fmla="*/ 253 h 311"/>
                  <a:gd name="T90" fmla="*/ 140 w 208"/>
                  <a:gd name="T91" fmla="*/ 270 h 311"/>
                  <a:gd name="T92" fmla="*/ 153 w 208"/>
                  <a:gd name="T93" fmla="*/ 288 h 311"/>
                  <a:gd name="T94" fmla="*/ 167 w 208"/>
                  <a:gd name="T95" fmla="*/ 304 h 311"/>
                  <a:gd name="T96" fmla="*/ 167 w 208"/>
                  <a:gd name="T97" fmla="*/ 310 h 311"/>
                  <a:gd name="T98" fmla="*/ 151 w 208"/>
                  <a:gd name="T99" fmla="*/ 305 h 311"/>
                  <a:gd name="T100" fmla="*/ 136 w 208"/>
                  <a:gd name="T101" fmla="*/ 298 h 311"/>
                  <a:gd name="T102" fmla="*/ 122 w 208"/>
                  <a:gd name="T103" fmla="*/ 288 h 311"/>
                  <a:gd name="T104" fmla="*/ 112 w 208"/>
                  <a:gd name="T105" fmla="*/ 276 h 311"/>
                  <a:gd name="T106" fmla="*/ 99 w 208"/>
                  <a:gd name="T107" fmla="*/ 276 h 311"/>
                  <a:gd name="T108" fmla="*/ 86 w 208"/>
                  <a:gd name="T109" fmla="*/ 278 h 311"/>
                  <a:gd name="T110" fmla="*/ 76 w 208"/>
                  <a:gd name="T111" fmla="*/ 279 h 311"/>
                  <a:gd name="T112" fmla="*/ 67 w 208"/>
                  <a:gd name="T113" fmla="*/ 280 h 311"/>
                  <a:gd name="T114" fmla="*/ 58 w 208"/>
                  <a:gd name="T115" fmla="*/ 282 h 311"/>
                  <a:gd name="T116" fmla="*/ 47 w 208"/>
                  <a:gd name="T117" fmla="*/ 284 h 311"/>
                  <a:gd name="T118" fmla="*/ 32 w 208"/>
                  <a:gd name="T119" fmla="*/ 284 h 311"/>
                  <a:gd name="T120" fmla="*/ 15 w 208"/>
                  <a:gd name="T121" fmla="*/ 281 h 311"/>
                  <a:gd name="T122" fmla="*/ 2 w 208"/>
                  <a:gd name="T123" fmla="*/ 273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 h="311">
                    <a:moveTo>
                      <a:pt x="0" y="268"/>
                    </a:moveTo>
                    <a:lnTo>
                      <a:pt x="3" y="260"/>
                    </a:lnTo>
                    <a:lnTo>
                      <a:pt x="9" y="253"/>
                    </a:lnTo>
                    <a:lnTo>
                      <a:pt x="17" y="248"/>
                    </a:lnTo>
                    <a:lnTo>
                      <a:pt x="26" y="243"/>
                    </a:lnTo>
                    <a:lnTo>
                      <a:pt x="36" y="241"/>
                    </a:lnTo>
                    <a:lnTo>
                      <a:pt x="46" y="238"/>
                    </a:lnTo>
                    <a:lnTo>
                      <a:pt x="55" y="238"/>
                    </a:lnTo>
                    <a:lnTo>
                      <a:pt x="63" y="241"/>
                    </a:lnTo>
                    <a:lnTo>
                      <a:pt x="71" y="242"/>
                    </a:lnTo>
                    <a:lnTo>
                      <a:pt x="73" y="234"/>
                    </a:lnTo>
                    <a:lnTo>
                      <a:pt x="69" y="225"/>
                    </a:lnTo>
                    <a:lnTo>
                      <a:pt x="66" y="218"/>
                    </a:lnTo>
                    <a:lnTo>
                      <a:pt x="64" y="213"/>
                    </a:lnTo>
                    <a:lnTo>
                      <a:pt x="66" y="207"/>
                    </a:lnTo>
                    <a:lnTo>
                      <a:pt x="67" y="200"/>
                    </a:lnTo>
                    <a:lnTo>
                      <a:pt x="70" y="193"/>
                    </a:lnTo>
                    <a:lnTo>
                      <a:pt x="83" y="200"/>
                    </a:lnTo>
                    <a:lnTo>
                      <a:pt x="87" y="190"/>
                    </a:lnTo>
                    <a:lnTo>
                      <a:pt x="86" y="169"/>
                    </a:lnTo>
                    <a:lnTo>
                      <a:pt x="82" y="147"/>
                    </a:lnTo>
                    <a:lnTo>
                      <a:pt x="81" y="138"/>
                    </a:lnTo>
                    <a:lnTo>
                      <a:pt x="82" y="129"/>
                    </a:lnTo>
                    <a:lnTo>
                      <a:pt x="84" y="121"/>
                    </a:lnTo>
                    <a:lnTo>
                      <a:pt x="89" y="114"/>
                    </a:lnTo>
                    <a:lnTo>
                      <a:pt x="93" y="108"/>
                    </a:lnTo>
                    <a:lnTo>
                      <a:pt x="99" y="103"/>
                    </a:lnTo>
                    <a:lnTo>
                      <a:pt x="105" y="98"/>
                    </a:lnTo>
                    <a:lnTo>
                      <a:pt x="111" y="92"/>
                    </a:lnTo>
                    <a:lnTo>
                      <a:pt x="106" y="84"/>
                    </a:lnTo>
                    <a:lnTo>
                      <a:pt x="101" y="76"/>
                    </a:lnTo>
                    <a:lnTo>
                      <a:pt x="97" y="68"/>
                    </a:lnTo>
                    <a:lnTo>
                      <a:pt x="93" y="59"/>
                    </a:lnTo>
                    <a:lnTo>
                      <a:pt x="89" y="48"/>
                    </a:lnTo>
                    <a:lnTo>
                      <a:pt x="84" y="38"/>
                    </a:lnTo>
                    <a:lnTo>
                      <a:pt x="79" y="26"/>
                    </a:lnTo>
                    <a:lnTo>
                      <a:pt x="75" y="15"/>
                    </a:lnTo>
                    <a:lnTo>
                      <a:pt x="84" y="15"/>
                    </a:lnTo>
                    <a:lnTo>
                      <a:pt x="94" y="15"/>
                    </a:lnTo>
                    <a:lnTo>
                      <a:pt x="102" y="14"/>
                    </a:lnTo>
                    <a:lnTo>
                      <a:pt x="111" y="14"/>
                    </a:lnTo>
                    <a:lnTo>
                      <a:pt x="119" y="13"/>
                    </a:lnTo>
                    <a:lnTo>
                      <a:pt x="124" y="12"/>
                    </a:lnTo>
                    <a:lnTo>
                      <a:pt x="130" y="10"/>
                    </a:lnTo>
                    <a:lnTo>
                      <a:pt x="135" y="9"/>
                    </a:lnTo>
                    <a:lnTo>
                      <a:pt x="137" y="12"/>
                    </a:lnTo>
                    <a:lnTo>
                      <a:pt x="139" y="14"/>
                    </a:lnTo>
                    <a:lnTo>
                      <a:pt x="142" y="16"/>
                    </a:lnTo>
                    <a:lnTo>
                      <a:pt x="144" y="18"/>
                    </a:lnTo>
                    <a:lnTo>
                      <a:pt x="154" y="13"/>
                    </a:lnTo>
                    <a:lnTo>
                      <a:pt x="163" y="8"/>
                    </a:lnTo>
                    <a:lnTo>
                      <a:pt x="174" y="5"/>
                    </a:lnTo>
                    <a:lnTo>
                      <a:pt x="182" y="2"/>
                    </a:lnTo>
                    <a:lnTo>
                      <a:pt x="190" y="0"/>
                    </a:lnTo>
                    <a:lnTo>
                      <a:pt x="197" y="1"/>
                    </a:lnTo>
                    <a:lnTo>
                      <a:pt x="203" y="2"/>
                    </a:lnTo>
                    <a:lnTo>
                      <a:pt x="206" y="7"/>
                    </a:lnTo>
                    <a:lnTo>
                      <a:pt x="208" y="17"/>
                    </a:lnTo>
                    <a:lnTo>
                      <a:pt x="205" y="26"/>
                    </a:lnTo>
                    <a:lnTo>
                      <a:pt x="197" y="35"/>
                    </a:lnTo>
                    <a:lnTo>
                      <a:pt x="188" y="40"/>
                    </a:lnTo>
                    <a:lnTo>
                      <a:pt x="181" y="43"/>
                    </a:lnTo>
                    <a:lnTo>
                      <a:pt x="173" y="44"/>
                    </a:lnTo>
                    <a:lnTo>
                      <a:pt x="163" y="47"/>
                    </a:lnTo>
                    <a:lnTo>
                      <a:pt x="154" y="50"/>
                    </a:lnTo>
                    <a:lnTo>
                      <a:pt x="145" y="54"/>
                    </a:lnTo>
                    <a:lnTo>
                      <a:pt x="138" y="60"/>
                    </a:lnTo>
                    <a:lnTo>
                      <a:pt x="134" y="66"/>
                    </a:lnTo>
                    <a:lnTo>
                      <a:pt x="132" y="74"/>
                    </a:lnTo>
                    <a:lnTo>
                      <a:pt x="132" y="90"/>
                    </a:lnTo>
                    <a:lnTo>
                      <a:pt x="134" y="104"/>
                    </a:lnTo>
                    <a:lnTo>
                      <a:pt x="138" y="114"/>
                    </a:lnTo>
                    <a:lnTo>
                      <a:pt x="151" y="123"/>
                    </a:lnTo>
                    <a:lnTo>
                      <a:pt x="162" y="136"/>
                    </a:lnTo>
                    <a:lnTo>
                      <a:pt x="163" y="149"/>
                    </a:lnTo>
                    <a:lnTo>
                      <a:pt x="159" y="160"/>
                    </a:lnTo>
                    <a:lnTo>
                      <a:pt x="151" y="165"/>
                    </a:lnTo>
                    <a:lnTo>
                      <a:pt x="145" y="167"/>
                    </a:lnTo>
                    <a:lnTo>
                      <a:pt x="140" y="172"/>
                    </a:lnTo>
                    <a:lnTo>
                      <a:pt x="139" y="179"/>
                    </a:lnTo>
                    <a:lnTo>
                      <a:pt x="140" y="184"/>
                    </a:lnTo>
                    <a:lnTo>
                      <a:pt x="142" y="191"/>
                    </a:lnTo>
                    <a:lnTo>
                      <a:pt x="142" y="198"/>
                    </a:lnTo>
                    <a:lnTo>
                      <a:pt x="139" y="206"/>
                    </a:lnTo>
                    <a:lnTo>
                      <a:pt x="135" y="212"/>
                    </a:lnTo>
                    <a:lnTo>
                      <a:pt x="129" y="218"/>
                    </a:lnTo>
                    <a:lnTo>
                      <a:pt x="125" y="226"/>
                    </a:lnTo>
                    <a:lnTo>
                      <a:pt x="124" y="236"/>
                    </a:lnTo>
                    <a:lnTo>
                      <a:pt x="128" y="246"/>
                    </a:lnTo>
                    <a:lnTo>
                      <a:pt x="131" y="253"/>
                    </a:lnTo>
                    <a:lnTo>
                      <a:pt x="136" y="260"/>
                    </a:lnTo>
                    <a:lnTo>
                      <a:pt x="140" y="270"/>
                    </a:lnTo>
                    <a:lnTo>
                      <a:pt x="146" y="279"/>
                    </a:lnTo>
                    <a:lnTo>
                      <a:pt x="153" y="288"/>
                    </a:lnTo>
                    <a:lnTo>
                      <a:pt x="160" y="296"/>
                    </a:lnTo>
                    <a:lnTo>
                      <a:pt x="167" y="304"/>
                    </a:lnTo>
                    <a:lnTo>
                      <a:pt x="174" y="311"/>
                    </a:lnTo>
                    <a:lnTo>
                      <a:pt x="167" y="310"/>
                    </a:lnTo>
                    <a:lnTo>
                      <a:pt x="159" y="308"/>
                    </a:lnTo>
                    <a:lnTo>
                      <a:pt x="151" y="305"/>
                    </a:lnTo>
                    <a:lnTo>
                      <a:pt x="143" y="302"/>
                    </a:lnTo>
                    <a:lnTo>
                      <a:pt x="136" y="298"/>
                    </a:lnTo>
                    <a:lnTo>
                      <a:pt x="129" y="294"/>
                    </a:lnTo>
                    <a:lnTo>
                      <a:pt x="122" y="288"/>
                    </a:lnTo>
                    <a:lnTo>
                      <a:pt x="117" y="282"/>
                    </a:lnTo>
                    <a:lnTo>
                      <a:pt x="112" y="276"/>
                    </a:lnTo>
                    <a:lnTo>
                      <a:pt x="106" y="275"/>
                    </a:lnTo>
                    <a:lnTo>
                      <a:pt x="99" y="276"/>
                    </a:lnTo>
                    <a:lnTo>
                      <a:pt x="91" y="278"/>
                    </a:lnTo>
                    <a:lnTo>
                      <a:pt x="86" y="278"/>
                    </a:lnTo>
                    <a:lnTo>
                      <a:pt x="82" y="279"/>
                    </a:lnTo>
                    <a:lnTo>
                      <a:pt x="76" y="279"/>
                    </a:lnTo>
                    <a:lnTo>
                      <a:pt x="71" y="280"/>
                    </a:lnTo>
                    <a:lnTo>
                      <a:pt x="67" y="280"/>
                    </a:lnTo>
                    <a:lnTo>
                      <a:pt x="62" y="281"/>
                    </a:lnTo>
                    <a:lnTo>
                      <a:pt x="58" y="282"/>
                    </a:lnTo>
                    <a:lnTo>
                      <a:pt x="53" y="283"/>
                    </a:lnTo>
                    <a:lnTo>
                      <a:pt x="47" y="284"/>
                    </a:lnTo>
                    <a:lnTo>
                      <a:pt x="40" y="284"/>
                    </a:lnTo>
                    <a:lnTo>
                      <a:pt x="32" y="284"/>
                    </a:lnTo>
                    <a:lnTo>
                      <a:pt x="23" y="282"/>
                    </a:lnTo>
                    <a:lnTo>
                      <a:pt x="15" y="281"/>
                    </a:lnTo>
                    <a:lnTo>
                      <a:pt x="8" y="278"/>
                    </a:lnTo>
                    <a:lnTo>
                      <a:pt x="2" y="273"/>
                    </a:lnTo>
                    <a:lnTo>
                      <a:pt x="0" y="26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86" name="Freeform 190"/>
              <p:cNvSpPr>
                <a:spLocks noChangeAspect="1"/>
              </p:cNvSpPr>
              <p:nvPr/>
            </p:nvSpPr>
            <p:spPr bwMode="auto">
              <a:xfrm>
                <a:off x="1129" y="745"/>
                <a:ext cx="3" cy="2"/>
              </a:xfrm>
              <a:custGeom>
                <a:avLst/>
                <a:gdLst>
                  <a:gd name="T0" fmla="*/ 0 w 6"/>
                  <a:gd name="T1" fmla="*/ 0 h 4"/>
                  <a:gd name="T2" fmla="*/ 1 w 6"/>
                  <a:gd name="T3" fmla="*/ 3 h 4"/>
                  <a:gd name="T4" fmla="*/ 3 w 6"/>
                  <a:gd name="T5" fmla="*/ 4 h 4"/>
                  <a:gd name="T6" fmla="*/ 5 w 6"/>
                  <a:gd name="T7" fmla="*/ 3 h 4"/>
                  <a:gd name="T8" fmla="*/ 6 w 6"/>
                  <a:gd name="T9" fmla="*/ 0 h 4"/>
                  <a:gd name="T10" fmla="*/ 0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0" y="0"/>
                    </a:moveTo>
                    <a:lnTo>
                      <a:pt x="1" y="3"/>
                    </a:lnTo>
                    <a:lnTo>
                      <a:pt x="3" y="4"/>
                    </a:lnTo>
                    <a:lnTo>
                      <a:pt x="5" y="3"/>
                    </a:lnTo>
                    <a:lnTo>
                      <a:pt x="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87" name="Freeform 191"/>
              <p:cNvSpPr>
                <a:spLocks noChangeAspect="1"/>
              </p:cNvSpPr>
              <p:nvPr/>
            </p:nvSpPr>
            <p:spPr bwMode="auto">
              <a:xfrm>
                <a:off x="1129" y="728"/>
                <a:ext cx="34" cy="17"/>
              </a:xfrm>
              <a:custGeom>
                <a:avLst/>
                <a:gdLst>
                  <a:gd name="T0" fmla="*/ 67 w 67"/>
                  <a:gd name="T1" fmla="*/ 2 h 33"/>
                  <a:gd name="T2" fmla="*/ 67 w 67"/>
                  <a:gd name="T3" fmla="*/ 2 h 33"/>
                  <a:gd name="T4" fmla="*/ 58 w 67"/>
                  <a:gd name="T5" fmla="*/ 0 h 33"/>
                  <a:gd name="T6" fmla="*/ 49 w 67"/>
                  <a:gd name="T7" fmla="*/ 0 h 33"/>
                  <a:gd name="T8" fmla="*/ 39 w 67"/>
                  <a:gd name="T9" fmla="*/ 2 h 33"/>
                  <a:gd name="T10" fmla="*/ 28 w 67"/>
                  <a:gd name="T11" fmla="*/ 5 h 33"/>
                  <a:gd name="T12" fmla="*/ 18 w 67"/>
                  <a:gd name="T13" fmla="*/ 9 h 33"/>
                  <a:gd name="T14" fmla="*/ 10 w 67"/>
                  <a:gd name="T15" fmla="*/ 16 h 33"/>
                  <a:gd name="T16" fmla="*/ 3 w 67"/>
                  <a:gd name="T17" fmla="*/ 23 h 33"/>
                  <a:gd name="T18" fmla="*/ 0 w 67"/>
                  <a:gd name="T19" fmla="*/ 33 h 33"/>
                  <a:gd name="T20" fmla="*/ 6 w 67"/>
                  <a:gd name="T21" fmla="*/ 33 h 33"/>
                  <a:gd name="T22" fmla="*/ 10 w 67"/>
                  <a:gd name="T23" fmla="*/ 28 h 33"/>
                  <a:gd name="T24" fmla="*/ 14 w 67"/>
                  <a:gd name="T25" fmla="*/ 21 h 33"/>
                  <a:gd name="T26" fmla="*/ 23 w 67"/>
                  <a:gd name="T27" fmla="*/ 16 h 33"/>
                  <a:gd name="T28" fmla="*/ 31 w 67"/>
                  <a:gd name="T29" fmla="*/ 11 h 33"/>
                  <a:gd name="T30" fmla="*/ 39 w 67"/>
                  <a:gd name="T31" fmla="*/ 9 h 33"/>
                  <a:gd name="T32" fmla="*/ 49 w 67"/>
                  <a:gd name="T33" fmla="*/ 7 h 33"/>
                  <a:gd name="T34" fmla="*/ 58 w 67"/>
                  <a:gd name="T35" fmla="*/ 7 h 33"/>
                  <a:gd name="T36" fmla="*/ 65 w 67"/>
                  <a:gd name="T37" fmla="*/ 9 h 33"/>
                  <a:gd name="T38" fmla="*/ 65 w 67"/>
                  <a:gd name="T39" fmla="*/ 9 h 33"/>
                  <a:gd name="T40" fmla="*/ 67 w 67"/>
                  <a:gd name="T41"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33">
                    <a:moveTo>
                      <a:pt x="67" y="2"/>
                    </a:moveTo>
                    <a:lnTo>
                      <a:pt x="67" y="2"/>
                    </a:lnTo>
                    <a:lnTo>
                      <a:pt x="58" y="0"/>
                    </a:lnTo>
                    <a:lnTo>
                      <a:pt x="49" y="0"/>
                    </a:lnTo>
                    <a:lnTo>
                      <a:pt x="39" y="2"/>
                    </a:lnTo>
                    <a:lnTo>
                      <a:pt x="28" y="5"/>
                    </a:lnTo>
                    <a:lnTo>
                      <a:pt x="18" y="9"/>
                    </a:lnTo>
                    <a:lnTo>
                      <a:pt x="10" y="16"/>
                    </a:lnTo>
                    <a:lnTo>
                      <a:pt x="3" y="23"/>
                    </a:lnTo>
                    <a:lnTo>
                      <a:pt x="0" y="33"/>
                    </a:lnTo>
                    <a:lnTo>
                      <a:pt x="6" y="33"/>
                    </a:lnTo>
                    <a:lnTo>
                      <a:pt x="10" y="28"/>
                    </a:lnTo>
                    <a:lnTo>
                      <a:pt x="14" y="21"/>
                    </a:lnTo>
                    <a:lnTo>
                      <a:pt x="23" y="16"/>
                    </a:lnTo>
                    <a:lnTo>
                      <a:pt x="31" y="11"/>
                    </a:lnTo>
                    <a:lnTo>
                      <a:pt x="39" y="9"/>
                    </a:lnTo>
                    <a:lnTo>
                      <a:pt x="49" y="7"/>
                    </a:lnTo>
                    <a:lnTo>
                      <a:pt x="58" y="7"/>
                    </a:lnTo>
                    <a:lnTo>
                      <a:pt x="65" y="9"/>
                    </a:lnTo>
                    <a:lnTo>
                      <a:pt x="65" y="9"/>
                    </a:lnTo>
                    <a:lnTo>
                      <a:pt x="6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88" name="Freeform 192"/>
              <p:cNvSpPr>
                <a:spLocks noChangeAspect="1"/>
              </p:cNvSpPr>
              <p:nvPr/>
            </p:nvSpPr>
            <p:spPr bwMode="auto">
              <a:xfrm>
                <a:off x="1162" y="719"/>
                <a:ext cx="6" cy="15"/>
              </a:xfrm>
              <a:custGeom>
                <a:avLst/>
                <a:gdLst>
                  <a:gd name="T0" fmla="*/ 0 w 14"/>
                  <a:gd name="T1" fmla="*/ 4 h 30"/>
                  <a:gd name="T2" fmla="*/ 0 w 14"/>
                  <a:gd name="T3" fmla="*/ 5 h 30"/>
                  <a:gd name="T4" fmla="*/ 4 w 14"/>
                  <a:gd name="T5" fmla="*/ 11 h 30"/>
                  <a:gd name="T6" fmla="*/ 7 w 14"/>
                  <a:gd name="T7" fmla="*/ 19 h 30"/>
                  <a:gd name="T8" fmla="*/ 7 w 14"/>
                  <a:gd name="T9" fmla="*/ 23 h 30"/>
                  <a:gd name="T10" fmla="*/ 2 w 14"/>
                  <a:gd name="T11" fmla="*/ 22 h 30"/>
                  <a:gd name="T12" fmla="*/ 0 w 14"/>
                  <a:gd name="T13" fmla="*/ 29 h 30"/>
                  <a:gd name="T14" fmla="*/ 12 w 14"/>
                  <a:gd name="T15" fmla="*/ 30 h 30"/>
                  <a:gd name="T16" fmla="*/ 14 w 14"/>
                  <a:gd name="T17" fmla="*/ 19 h 30"/>
                  <a:gd name="T18" fmla="*/ 11 w 14"/>
                  <a:gd name="T19" fmla="*/ 8 h 30"/>
                  <a:gd name="T20" fmla="*/ 7 w 14"/>
                  <a:gd name="T21" fmla="*/ 0 h 30"/>
                  <a:gd name="T22" fmla="*/ 7 w 14"/>
                  <a:gd name="T23" fmla="*/ 2 h 30"/>
                  <a:gd name="T24" fmla="*/ 0 w 14"/>
                  <a:gd name="T25"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0">
                    <a:moveTo>
                      <a:pt x="0" y="4"/>
                    </a:moveTo>
                    <a:lnTo>
                      <a:pt x="0" y="5"/>
                    </a:lnTo>
                    <a:lnTo>
                      <a:pt x="4" y="11"/>
                    </a:lnTo>
                    <a:lnTo>
                      <a:pt x="7" y="19"/>
                    </a:lnTo>
                    <a:lnTo>
                      <a:pt x="7" y="23"/>
                    </a:lnTo>
                    <a:lnTo>
                      <a:pt x="2" y="22"/>
                    </a:lnTo>
                    <a:lnTo>
                      <a:pt x="0" y="29"/>
                    </a:lnTo>
                    <a:lnTo>
                      <a:pt x="12" y="30"/>
                    </a:lnTo>
                    <a:lnTo>
                      <a:pt x="14" y="19"/>
                    </a:lnTo>
                    <a:lnTo>
                      <a:pt x="11" y="8"/>
                    </a:lnTo>
                    <a:lnTo>
                      <a:pt x="7" y="0"/>
                    </a:lnTo>
                    <a:lnTo>
                      <a:pt x="7" y="2"/>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89" name="Freeform 193"/>
              <p:cNvSpPr>
                <a:spLocks noChangeAspect="1"/>
              </p:cNvSpPr>
              <p:nvPr/>
            </p:nvSpPr>
            <p:spPr bwMode="auto">
              <a:xfrm>
                <a:off x="1160" y="706"/>
                <a:ext cx="7" cy="14"/>
              </a:xfrm>
              <a:custGeom>
                <a:avLst/>
                <a:gdLst>
                  <a:gd name="T0" fmla="*/ 13 w 14"/>
                  <a:gd name="T1" fmla="*/ 1 h 29"/>
                  <a:gd name="T2" fmla="*/ 7 w 14"/>
                  <a:gd name="T3" fmla="*/ 2 h 29"/>
                  <a:gd name="T4" fmla="*/ 3 w 14"/>
                  <a:gd name="T5" fmla="*/ 9 h 29"/>
                  <a:gd name="T6" fmla="*/ 2 w 14"/>
                  <a:gd name="T7" fmla="*/ 17 h 29"/>
                  <a:gd name="T8" fmla="*/ 0 w 14"/>
                  <a:gd name="T9" fmla="*/ 23 h 29"/>
                  <a:gd name="T10" fmla="*/ 2 w 14"/>
                  <a:gd name="T11" fmla="*/ 29 h 29"/>
                  <a:gd name="T12" fmla="*/ 9 w 14"/>
                  <a:gd name="T13" fmla="*/ 27 h 29"/>
                  <a:gd name="T14" fmla="*/ 9 w 14"/>
                  <a:gd name="T15" fmla="*/ 23 h 29"/>
                  <a:gd name="T16" fmla="*/ 9 w 14"/>
                  <a:gd name="T17" fmla="*/ 17 h 29"/>
                  <a:gd name="T18" fmla="*/ 10 w 14"/>
                  <a:gd name="T19" fmla="*/ 12 h 29"/>
                  <a:gd name="T20" fmla="*/ 14 w 14"/>
                  <a:gd name="T21" fmla="*/ 5 h 29"/>
                  <a:gd name="T22" fmla="*/ 8 w 14"/>
                  <a:gd name="T23" fmla="*/ 6 h 29"/>
                  <a:gd name="T24" fmla="*/ 14 w 14"/>
                  <a:gd name="T25" fmla="*/ 5 h 29"/>
                  <a:gd name="T26" fmla="*/ 14 w 14"/>
                  <a:gd name="T27" fmla="*/ 1 h 29"/>
                  <a:gd name="T28" fmla="*/ 11 w 14"/>
                  <a:gd name="T29" fmla="*/ 0 h 29"/>
                  <a:gd name="T30" fmla="*/ 9 w 14"/>
                  <a:gd name="T31" fmla="*/ 0 h 29"/>
                  <a:gd name="T32" fmla="*/ 7 w 14"/>
                  <a:gd name="T33" fmla="*/ 2 h 29"/>
                  <a:gd name="T34" fmla="*/ 13 w 14"/>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29">
                    <a:moveTo>
                      <a:pt x="13" y="1"/>
                    </a:moveTo>
                    <a:lnTo>
                      <a:pt x="7" y="2"/>
                    </a:lnTo>
                    <a:lnTo>
                      <a:pt x="3" y="9"/>
                    </a:lnTo>
                    <a:lnTo>
                      <a:pt x="2" y="17"/>
                    </a:lnTo>
                    <a:lnTo>
                      <a:pt x="0" y="23"/>
                    </a:lnTo>
                    <a:lnTo>
                      <a:pt x="2" y="29"/>
                    </a:lnTo>
                    <a:lnTo>
                      <a:pt x="9" y="27"/>
                    </a:lnTo>
                    <a:lnTo>
                      <a:pt x="9" y="23"/>
                    </a:lnTo>
                    <a:lnTo>
                      <a:pt x="9" y="17"/>
                    </a:lnTo>
                    <a:lnTo>
                      <a:pt x="10" y="12"/>
                    </a:lnTo>
                    <a:lnTo>
                      <a:pt x="14" y="5"/>
                    </a:lnTo>
                    <a:lnTo>
                      <a:pt x="8" y="6"/>
                    </a:lnTo>
                    <a:lnTo>
                      <a:pt x="14" y="5"/>
                    </a:lnTo>
                    <a:lnTo>
                      <a:pt x="14" y="1"/>
                    </a:lnTo>
                    <a:lnTo>
                      <a:pt x="11" y="0"/>
                    </a:lnTo>
                    <a:lnTo>
                      <a:pt x="9" y="0"/>
                    </a:lnTo>
                    <a:lnTo>
                      <a:pt x="7" y="2"/>
                    </a:lnTo>
                    <a:lnTo>
                      <a:pt x="1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90" name="Freeform 194"/>
              <p:cNvSpPr>
                <a:spLocks noChangeAspect="1"/>
              </p:cNvSpPr>
              <p:nvPr/>
            </p:nvSpPr>
            <p:spPr bwMode="auto">
              <a:xfrm>
                <a:off x="1164" y="684"/>
                <a:ext cx="12" cy="29"/>
              </a:xfrm>
              <a:custGeom>
                <a:avLst/>
                <a:gdLst>
                  <a:gd name="T0" fmla="*/ 10 w 23"/>
                  <a:gd name="T1" fmla="*/ 1 h 58"/>
                  <a:gd name="T2" fmla="*/ 10 w 23"/>
                  <a:gd name="T3" fmla="*/ 3 h 58"/>
                  <a:gd name="T4" fmla="*/ 15 w 23"/>
                  <a:gd name="T5" fmla="*/ 23 h 58"/>
                  <a:gd name="T6" fmla="*/ 16 w 23"/>
                  <a:gd name="T7" fmla="*/ 44 h 58"/>
                  <a:gd name="T8" fmla="*/ 15 w 23"/>
                  <a:gd name="T9" fmla="*/ 51 h 58"/>
                  <a:gd name="T10" fmla="*/ 5 w 23"/>
                  <a:gd name="T11" fmla="*/ 45 h 58"/>
                  <a:gd name="T12" fmla="*/ 0 w 23"/>
                  <a:gd name="T13" fmla="*/ 50 h 58"/>
                  <a:gd name="T14" fmla="*/ 15 w 23"/>
                  <a:gd name="T15" fmla="*/ 58 h 58"/>
                  <a:gd name="T16" fmla="*/ 23 w 23"/>
                  <a:gd name="T17" fmla="*/ 44 h 58"/>
                  <a:gd name="T18" fmla="*/ 22 w 23"/>
                  <a:gd name="T19" fmla="*/ 23 h 58"/>
                  <a:gd name="T20" fmla="*/ 17 w 23"/>
                  <a:gd name="T21" fmla="*/ 0 h 58"/>
                  <a:gd name="T22" fmla="*/ 17 w 23"/>
                  <a:gd name="T23" fmla="*/ 1 h 58"/>
                  <a:gd name="T24" fmla="*/ 10 w 23"/>
                  <a:gd name="T25"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58">
                    <a:moveTo>
                      <a:pt x="10" y="1"/>
                    </a:moveTo>
                    <a:lnTo>
                      <a:pt x="10" y="3"/>
                    </a:lnTo>
                    <a:lnTo>
                      <a:pt x="15" y="23"/>
                    </a:lnTo>
                    <a:lnTo>
                      <a:pt x="16" y="44"/>
                    </a:lnTo>
                    <a:lnTo>
                      <a:pt x="15" y="51"/>
                    </a:lnTo>
                    <a:lnTo>
                      <a:pt x="5" y="45"/>
                    </a:lnTo>
                    <a:lnTo>
                      <a:pt x="0" y="50"/>
                    </a:lnTo>
                    <a:lnTo>
                      <a:pt x="15" y="58"/>
                    </a:lnTo>
                    <a:lnTo>
                      <a:pt x="23" y="44"/>
                    </a:lnTo>
                    <a:lnTo>
                      <a:pt x="22" y="23"/>
                    </a:lnTo>
                    <a:lnTo>
                      <a:pt x="17" y="0"/>
                    </a:lnTo>
                    <a:lnTo>
                      <a:pt x="17" y="1"/>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91" name="Freeform 195"/>
              <p:cNvSpPr>
                <a:spLocks noChangeAspect="1"/>
              </p:cNvSpPr>
              <p:nvPr/>
            </p:nvSpPr>
            <p:spPr bwMode="auto">
              <a:xfrm>
                <a:off x="1168" y="655"/>
                <a:ext cx="19" cy="30"/>
              </a:xfrm>
              <a:custGeom>
                <a:avLst/>
                <a:gdLst>
                  <a:gd name="T0" fmla="*/ 31 w 38"/>
                  <a:gd name="T1" fmla="*/ 5 h 58"/>
                  <a:gd name="T2" fmla="*/ 32 w 38"/>
                  <a:gd name="T3" fmla="*/ 1 h 58"/>
                  <a:gd name="T4" fmla="*/ 26 w 38"/>
                  <a:gd name="T5" fmla="*/ 7 h 58"/>
                  <a:gd name="T6" fmla="*/ 21 w 38"/>
                  <a:gd name="T7" fmla="*/ 11 h 58"/>
                  <a:gd name="T8" fmla="*/ 15 w 38"/>
                  <a:gd name="T9" fmla="*/ 17 h 58"/>
                  <a:gd name="T10" fmla="*/ 9 w 38"/>
                  <a:gd name="T11" fmla="*/ 23 h 58"/>
                  <a:gd name="T12" fmla="*/ 5 w 38"/>
                  <a:gd name="T13" fmla="*/ 31 h 58"/>
                  <a:gd name="T14" fmla="*/ 2 w 38"/>
                  <a:gd name="T15" fmla="*/ 40 h 58"/>
                  <a:gd name="T16" fmla="*/ 0 w 38"/>
                  <a:gd name="T17" fmla="*/ 49 h 58"/>
                  <a:gd name="T18" fmla="*/ 2 w 38"/>
                  <a:gd name="T19" fmla="*/ 58 h 58"/>
                  <a:gd name="T20" fmla="*/ 9 w 38"/>
                  <a:gd name="T21" fmla="*/ 58 h 58"/>
                  <a:gd name="T22" fmla="*/ 9 w 38"/>
                  <a:gd name="T23" fmla="*/ 49 h 58"/>
                  <a:gd name="T24" fmla="*/ 9 w 38"/>
                  <a:gd name="T25" fmla="*/ 40 h 58"/>
                  <a:gd name="T26" fmla="*/ 11 w 38"/>
                  <a:gd name="T27" fmla="*/ 33 h 58"/>
                  <a:gd name="T28" fmla="*/ 16 w 38"/>
                  <a:gd name="T29" fmla="*/ 27 h 58"/>
                  <a:gd name="T30" fmla="*/ 20 w 38"/>
                  <a:gd name="T31" fmla="*/ 22 h 58"/>
                  <a:gd name="T32" fmla="*/ 25 w 38"/>
                  <a:gd name="T33" fmla="*/ 16 h 58"/>
                  <a:gd name="T34" fmla="*/ 31 w 38"/>
                  <a:gd name="T35" fmla="*/ 11 h 58"/>
                  <a:gd name="T36" fmla="*/ 37 w 38"/>
                  <a:gd name="T37" fmla="*/ 5 h 58"/>
                  <a:gd name="T38" fmla="*/ 38 w 38"/>
                  <a:gd name="T39" fmla="*/ 1 h 58"/>
                  <a:gd name="T40" fmla="*/ 37 w 38"/>
                  <a:gd name="T41" fmla="*/ 5 h 58"/>
                  <a:gd name="T42" fmla="*/ 38 w 38"/>
                  <a:gd name="T43" fmla="*/ 3 h 58"/>
                  <a:gd name="T44" fmla="*/ 37 w 38"/>
                  <a:gd name="T45" fmla="*/ 1 h 58"/>
                  <a:gd name="T46" fmla="*/ 35 w 38"/>
                  <a:gd name="T47" fmla="*/ 0 h 58"/>
                  <a:gd name="T48" fmla="*/ 32 w 38"/>
                  <a:gd name="T49" fmla="*/ 1 h 58"/>
                  <a:gd name="T50" fmla="*/ 31 w 38"/>
                  <a:gd name="T51"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 h="58">
                    <a:moveTo>
                      <a:pt x="31" y="5"/>
                    </a:moveTo>
                    <a:lnTo>
                      <a:pt x="32" y="1"/>
                    </a:lnTo>
                    <a:lnTo>
                      <a:pt x="26" y="7"/>
                    </a:lnTo>
                    <a:lnTo>
                      <a:pt x="21" y="11"/>
                    </a:lnTo>
                    <a:lnTo>
                      <a:pt x="15" y="17"/>
                    </a:lnTo>
                    <a:lnTo>
                      <a:pt x="9" y="23"/>
                    </a:lnTo>
                    <a:lnTo>
                      <a:pt x="5" y="31"/>
                    </a:lnTo>
                    <a:lnTo>
                      <a:pt x="2" y="40"/>
                    </a:lnTo>
                    <a:lnTo>
                      <a:pt x="0" y="49"/>
                    </a:lnTo>
                    <a:lnTo>
                      <a:pt x="2" y="58"/>
                    </a:lnTo>
                    <a:lnTo>
                      <a:pt x="9" y="58"/>
                    </a:lnTo>
                    <a:lnTo>
                      <a:pt x="9" y="49"/>
                    </a:lnTo>
                    <a:lnTo>
                      <a:pt x="9" y="40"/>
                    </a:lnTo>
                    <a:lnTo>
                      <a:pt x="11" y="33"/>
                    </a:lnTo>
                    <a:lnTo>
                      <a:pt x="16" y="27"/>
                    </a:lnTo>
                    <a:lnTo>
                      <a:pt x="20" y="22"/>
                    </a:lnTo>
                    <a:lnTo>
                      <a:pt x="25" y="16"/>
                    </a:lnTo>
                    <a:lnTo>
                      <a:pt x="31" y="11"/>
                    </a:lnTo>
                    <a:lnTo>
                      <a:pt x="37" y="5"/>
                    </a:lnTo>
                    <a:lnTo>
                      <a:pt x="38" y="1"/>
                    </a:lnTo>
                    <a:lnTo>
                      <a:pt x="37" y="5"/>
                    </a:lnTo>
                    <a:lnTo>
                      <a:pt x="38" y="3"/>
                    </a:lnTo>
                    <a:lnTo>
                      <a:pt x="37" y="1"/>
                    </a:lnTo>
                    <a:lnTo>
                      <a:pt x="35" y="0"/>
                    </a:lnTo>
                    <a:lnTo>
                      <a:pt x="32" y="1"/>
                    </a:lnTo>
                    <a:lnTo>
                      <a:pt x="3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92" name="Freeform 196"/>
              <p:cNvSpPr>
                <a:spLocks noChangeAspect="1"/>
              </p:cNvSpPr>
              <p:nvPr/>
            </p:nvSpPr>
            <p:spPr bwMode="auto">
              <a:xfrm>
                <a:off x="1166" y="616"/>
                <a:ext cx="21" cy="42"/>
              </a:xfrm>
              <a:custGeom>
                <a:avLst/>
                <a:gdLst>
                  <a:gd name="T0" fmla="*/ 4 w 43"/>
                  <a:gd name="T1" fmla="*/ 0 h 84"/>
                  <a:gd name="T2" fmla="*/ 0 w 43"/>
                  <a:gd name="T3" fmla="*/ 6 h 84"/>
                  <a:gd name="T4" fmla="*/ 5 w 43"/>
                  <a:gd name="T5" fmla="*/ 18 h 84"/>
                  <a:gd name="T6" fmla="*/ 10 w 43"/>
                  <a:gd name="T7" fmla="*/ 29 h 84"/>
                  <a:gd name="T8" fmla="*/ 14 w 43"/>
                  <a:gd name="T9" fmla="*/ 40 h 84"/>
                  <a:gd name="T10" fmla="*/ 19 w 43"/>
                  <a:gd name="T11" fmla="*/ 50 h 84"/>
                  <a:gd name="T12" fmla="*/ 22 w 43"/>
                  <a:gd name="T13" fmla="*/ 59 h 84"/>
                  <a:gd name="T14" fmla="*/ 27 w 43"/>
                  <a:gd name="T15" fmla="*/ 67 h 84"/>
                  <a:gd name="T16" fmla="*/ 31 w 43"/>
                  <a:gd name="T17" fmla="*/ 75 h 84"/>
                  <a:gd name="T18" fmla="*/ 36 w 43"/>
                  <a:gd name="T19" fmla="*/ 84 h 84"/>
                  <a:gd name="T20" fmla="*/ 43 w 43"/>
                  <a:gd name="T21" fmla="*/ 80 h 84"/>
                  <a:gd name="T22" fmla="*/ 38 w 43"/>
                  <a:gd name="T23" fmla="*/ 73 h 84"/>
                  <a:gd name="T24" fmla="*/ 34 w 43"/>
                  <a:gd name="T25" fmla="*/ 65 h 84"/>
                  <a:gd name="T26" fmla="*/ 29 w 43"/>
                  <a:gd name="T27" fmla="*/ 57 h 84"/>
                  <a:gd name="T28" fmla="*/ 26 w 43"/>
                  <a:gd name="T29" fmla="*/ 48 h 84"/>
                  <a:gd name="T30" fmla="*/ 21 w 43"/>
                  <a:gd name="T31" fmla="*/ 37 h 84"/>
                  <a:gd name="T32" fmla="*/ 16 w 43"/>
                  <a:gd name="T33" fmla="*/ 27 h 84"/>
                  <a:gd name="T34" fmla="*/ 12 w 43"/>
                  <a:gd name="T35" fmla="*/ 15 h 84"/>
                  <a:gd name="T36" fmla="*/ 7 w 43"/>
                  <a:gd name="T37" fmla="*/ 4 h 84"/>
                  <a:gd name="T38" fmla="*/ 4 w 43"/>
                  <a:gd name="T39" fmla="*/ 10 h 84"/>
                  <a:gd name="T40" fmla="*/ 7 w 43"/>
                  <a:gd name="T41" fmla="*/ 4 h 84"/>
                  <a:gd name="T42" fmla="*/ 6 w 43"/>
                  <a:gd name="T43" fmla="*/ 2 h 84"/>
                  <a:gd name="T44" fmla="*/ 3 w 43"/>
                  <a:gd name="T45" fmla="*/ 2 h 84"/>
                  <a:gd name="T46" fmla="*/ 0 w 43"/>
                  <a:gd name="T47" fmla="*/ 3 h 84"/>
                  <a:gd name="T48" fmla="*/ 0 w 43"/>
                  <a:gd name="T49" fmla="*/ 6 h 84"/>
                  <a:gd name="T50" fmla="*/ 4 w 43"/>
                  <a:gd name="T5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84">
                    <a:moveTo>
                      <a:pt x="4" y="0"/>
                    </a:moveTo>
                    <a:lnTo>
                      <a:pt x="0" y="6"/>
                    </a:lnTo>
                    <a:lnTo>
                      <a:pt x="5" y="18"/>
                    </a:lnTo>
                    <a:lnTo>
                      <a:pt x="10" y="29"/>
                    </a:lnTo>
                    <a:lnTo>
                      <a:pt x="14" y="40"/>
                    </a:lnTo>
                    <a:lnTo>
                      <a:pt x="19" y="50"/>
                    </a:lnTo>
                    <a:lnTo>
                      <a:pt x="22" y="59"/>
                    </a:lnTo>
                    <a:lnTo>
                      <a:pt x="27" y="67"/>
                    </a:lnTo>
                    <a:lnTo>
                      <a:pt x="31" y="75"/>
                    </a:lnTo>
                    <a:lnTo>
                      <a:pt x="36" y="84"/>
                    </a:lnTo>
                    <a:lnTo>
                      <a:pt x="43" y="80"/>
                    </a:lnTo>
                    <a:lnTo>
                      <a:pt x="38" y="73"/>
                    </a:lnTo>
                    <a:lnTo>
                      <a:pt x="34" y="65"/>
                    </a:lnTo>
                    <a:lnTo>
                      <a:pt x="29" y="57"/>
                    </a:lnTo>
                    <a:lnTo>
                      <a:pt x="26" y="48"/>
                    </a:lnTo>
                    <a:lnTo>
                      <a:pt x="21" y="37"/>
                    </a:lnTo>
                    <a:lnTo>
                      <a:pt x="16" y="27"/>
                    </a:lnTo>
                    <a:lnTo>
                      <a:pt x="12" y="15"/>
                    </a:lnTo>
                    <a:lnTo>
                      <a:pt x="7" y="4"/>
                    </a:lnTo>
                    <a:lnTo>
                      <a:pt x="4" y="10"/>
                    </a:lnTo>
                    <a:lnTo>
                      <a:pt x="7" y="4"/>
                    </a:lnTo>
                    <a:lnTo>
                      <a:pt x="6" y="2"/>
                    </a:lnTo>
                    <a:lnTo>
                      <a:pt x="3" y="2"/>
                    </a:lnTo>
                    <a:lnTo>
                      <a:pt x="0" y="3"/>
                    </a:lnTo>
                    <a:lnTo>
                      <a:pt x="0" y="6"/>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93" name="Freeform 197"/>
              <p:cNvSpPr>
                <a:spLocks noChangeAspect="1"/>
              </p:cNvSpPr>
              <p:nvPr/>
            </p:nvSpPr>
            <p:spPr bwMode="auto">
              <a:xfrm>
                <a:off x="1168" y="614"/>
                <a:ext cx="32" cy="7"/>
              </a:xfrm>
              <a:custGeom>
                <a:avLst/>
                <a:gdLst>
                  <a:gd name="T0" fmla="*/ 62 w 63"/>
                  <a:gd name="T1" fmla="*/ 1 h 14"/>
                  <a:gd name="T2" fmla="*/ 59 w 63"/>
                  <a:gd name="T3" fmla="*/ 0 h 14"/>
                  <a:gd name="T4" fmla="*/ 55 w 63"/>
                  <a:gd name="T5" fmla="*/ 1 h 14"/>
                  <a:gd name="T6" fmla="*/ 49 w 63"/>
                  <a:gd name="T7" fmla="*/ 2 h 14"/>
                  <a:gd name="T8" fmla="*/ 44 w 63"/>
                  <a:gd name="T9" fmla="*/ 3 h 14"/>
                  <a:gd name="T10" fmla="*/ 36 w 63"/>
                  <a:gd name="T11" fmla="*/ 4 h 14"/>
                  <a:gd name="T12" fmla="*/ 27 w 63"/>
                  <a:gd name="T13" fmla="*/ 4 h 14"/>
                  <a:gd name="T14" fmla="*/ 19 w 63"/>
                  <a:gd name="T15" fmla="*/ 6 h 14"/>
                  <a:gd name="T16" fmla="*/ 9 w 63"/>
                  <a:gd name="T17" fmla="*/ 4 h 14"/>
                  <a:gd name="T18" fmla="*/ 0 w 63"/>
                  <a:gd name="T19" fmla="*/ 4 h 14"/>
                  <a:gd name="T20" fmla="*/ 0 w 63"/>
                  <a:gd name="T21" fmla="*/ 14 h 14"/>
                  <a:gd name="T22" fmla="*/ 9 w 63"/>
                  <a:gd name="T23" fmla="*/ 14 h 14"/>
                  <a:gd name="T24" fmla="*/ 19 w 63"/>
                  <a:gd name="T25" fmla="*/ 12 h 14"/>
                  <a:gd name="T26" fmla="*/ 27 w 63"/>
                  <a:gd name="T27" fmla="*/ 11 h 14"/>
                  <a:gd name="T28" fmla="*/ 36 w 63"/>
                  <a:gd name="T29" fmla="*/ 11 h 14"/>
                  <a:gd name="T30" fmla="*/ 44 w 63"/>
                  <a:gd name="T31" fmla="*/ 10 h 14"/>
                  <a:gd name="T32" fmla="*/ 49 w 63"/>
                  <a:gd name="T33" fmla="*/ 9 h 14"/>
                  <a:gd name="T34" fmla="*/ 55 w 63"/>
                  <a:gd name="T35" fmla="*/ 8 h 14"/>
                  <a:gd name="T36" fmla="*/ 61 w 63"/>
                  <a:gd name="T37" fmla="*/ 7 h 14"/>
                  <a:gd name="T38" fmla="*/ 57 w 63"/>
                  <a:gd name="T39" fmla="*/ 6 h 14"/>
                  <a:gd name="T40" fmla="*/ 61 w 63"/>
                  <a:gd name="T41" fmla="*/ 7 h 14"/>
                  <a:gd name="T42" fmla="*/ 63 w 63"/>
                  <a:gd name="T43" fmla="*/ 4 h 14"/>
                  <a:gd name="T44" fmla="*/ 63 w 63"/>
                  <a:gd name="T45" fmla="*/ 2 h 14"/>
                  <a:gd name="T46" fmla="*/ 62 w 63"/>
                  <a:gd name="T47" fmla="*/ 0 h 14"/>
                  <a:gd name="T48" fmla="*/ 59 w 63"/>
                  <a:gd name="T49" fmla="*/ 0 h 14"/>
                  <a:gd name="T50" fmla="*/ 62 w 63"/>
                  <a:gd name="T5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14">
                    <a:moveTo>
                      <a:pt x="62" y="1"/>
                    </a:moveTo>
                    <a:lnTo>
                      <a:pt x="59" y="0"/>
                    </a:lnTo>
                    <a:lnTo>
                      <a:pt x="55" y="1"/>
                    </a:lnTo>
                    <a:lnTo>
                      <a:pt x="49" y="2"/>
                    </a:lnTo>
                    <a:lnTo>
                      <a:pt x="44" y="3"/>
                    </a:lnTo>
                    <a:lnTo>
                      <a:pt x="36" y="4"/>
                    </a:lnTo>
                    <a:lnTo>
                      <a:pt x="27" y="4"/>
                    </a:lnTo>
                    <a:lnTo>
                      <a:pt x="19" y="6"/>
                    </a:lnTo>
                    <a:lnTo>
                      <a:pt x="9" y="4"/>
                    </a:lnTo>
                    <a:lnTo>
                      <a:pt x="0" y="4"/>
                    </a:lnTo>
                    <a:lnTo>
                      <a:pt x="0" y="14"/>
                    </a:lnTo>
                    <a:lnTo>
                      <a:pt x="9" y="14"/>
                    </a:lnTo>
                    <a:lnTo>
                      <a:pt x="19" y="12"/>
                    </a:lnTo>
                    <a:lnTo>
                      <a:pt x="27" y="11"/>
                    </a:lnTo>
                    <a:lnTo>
                      <a:pt x="36" y="11"/>
                    </a:lnTo>
                    <a:lnTo>
                      <a:pt x="44" y="10"/>
                    </a:lnTo>
                    <a:lnTo>
                      <a:pt x="49" y="9"/>
                    </a:lnTo>
                    <a:lnTo>
                      <a:pt x="55" y="8"/>
                    </a:lnTo>
                    <a:lnTo>
                      <a:pt x="61" y="7"/>
                    </a:lnTo>
                    <a:lnTo>
                      <a:pt x="57" y="6"/>
                    </a:lnTo>
                    <a:lnTo>
                      <a:pt x="61" y="7"/>
                    </a:lnTo>
                    <a:lnTo>
                      <a:pt x="63" y="4"/>
                    </a:lnTo>
                    <a:lnTo>
                      <a:pt x="63" y="2"/>
                    </a:lnTo>
                    <a:lnTo>
                      <a:pt x="62" y="0"/>
                    </a:lnTo>
                    <a:lnTo>
                      <a:pt x="59" y="0"/>
                    </a:lnTo>
                    <a:lnTo>
                      <a:pt x="6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94" name="Freeform 198"/>
              <p:cNvSpPr>
                <a:spLocks noChangeAspect="1"/>
              </p:cNvSpPr>
              <p:nvPr/>
            </p:nvSpPr>
            <p:spPr bwMode="auto">
              <a:xfrm>
                <a:off x="1197" y="614"/>
                <a:ext cx="7" cy="8"/>
              </a:xfrm>
              <a:custGeom>
                <a:avLst/>
                <a:gdLst>
                  <a:gd name="T0" fmla="*/ 11 w 15"/>
                  <a:gd name="T1" fmla="*/ 8 h 15"/>
                  <a:gd name="T2" fmla="*/ 14 w 15"/>
                  <a:gd name="T3" fmla="*/ 9 h 15"/>
                  <a:gd name="T4" fmla="*/ 12 w 15"/>
                  <a:gd name="T5" fmla="*/ 7 h 15"/>
                  <a:gd name="T6" fmla="*/ 10 w 15"/>
                  <a:gd name="T7" fmla="*/ 5 h 15"/>
                  <a:gd name="T8" fmla="*/ 7 w 15"/>
                  <a:gd name="T9" fmla="*/ 2 h 15"/>
                  <a:gd name="T10" fmla="*/ 5 w 15"/>
                  <a:gd name="T11" fmla="*/ 0 h 15"/>
                  <a:gd name="T12" fmla="*/ 0 w 15"/>
                  <a:gd name="T13" fmla="*/ 5 h 15"/>
                  <a:gd name="T14" fmla="*/ 3 w 15"/>
                  <a:gd name="T15" fmla="*/ 7 h 15"/>
                  <a:gd name="T16" fmla="*/ 5 w 15"/>
                  <a:gd name="T17" fmla="*/ 9 h 15"/>
                  <a:gd name="T18" fmla="*/ 7 w 15"/>
                  <a:gd name="T19" fmla="*/ 11 h 15"/>
                  <a:gd name="T20" fmla="*/ 10 w 15"/>
                  <a:gd name="T21" fmla="*/ 14 h 15"/>
                  <a:gd name="T22" fmla="*/ 13 w 15"/>
                  <a:gd name="T23" fmla="*/ 15 h 15"/>
                  <a:gd name="T24" fmla="*/ 10 w 15"/>
                  <a:gd name="T25" fmla="*/ 14 h 15"/>
                  <a:gd name="T26" fmla="*/ 12 w 15"/>
                  <a:gd name="T27" fmla="*/ 14 h 15"/>
                  <a:gd name="T28" fmla="*/ 14 w 15"/>
                  <a:gd name="T29" fmla="*/ 13 h 15"/>
                  <a:gd name="T30" fmla="*/ 15 w 15"/>
                  <a:gd name="T31" fmla="*/ 11 h 15"/>
                  <a:gd name="T32" fmla="*/ 14 w 15"/>
                  <a:gd name="T33" fmla="*/ 9 h 15"/>
                  <a:gd name="T34" fmla="*/ 11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11" y="8"/>
                    </a:moveTo>
                    <a:lnTo>
                      <a:pt x="14" y="9"/>
                    </a:lnTo>
                    <a:lnTo>
                      <a:pt x="12" y="7"/>
                    </a:lnTo>
                    <a:lnTo>
                      <a:pt x="10" y="5"/>
                    </a:lnTo>
                    <a:lnTo>
                      <a:pt x="7" y="2"/>
                    </a:lnTo>
                    <a:lnTo>
                      <a:pt x="5" y="0"/>
                    </a:lnTo>
                    <a:lnTo>
                      <a:pt x="0" y="5"/>
                    </a:lnTo>
                    <a:lnTo>
                      <a:pt x="3" y="7"/>
                    </a:lnTo>
                    <a:lnTo>
                      <a:pt x="5" y="9"/>
                    </a:lnTo>
                    <a:lnTo>
                      <a:pt x="7" y="11"/>
                    </a:lnTo>
                    <a:lnTo>
                      <a:pt x="10" y="14"/>
                    </a:lnTo>
                    <a:lnTo>
                      <a:pt x="13" y="15"/>
                    </a:lnTo>
                    <a:lnTo>
                      <a:pt x="10" y="14"/>
                    </a:lnTo>
                    <a:lnTo>
                      <a:pt x="12" y="14"/>
                    </a:lnTo>
                    <a:lnTo>
                      <a:pt x="14" y="13"/>
                    </a:lnTo>
                    <a:lnTo>
                      <a:pt x="15" y="11"/>
                    </a:lnTo>
                    <a:lnTo>
                      <a:pt x="14" y="9"/>
                    </a:lnTo>
                    <a:lnTo>
                      <a:pt x="1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95" name="Freeform 199"/>
              <p:cNvSpPr>
                <a:spLocks noChangeAspect="1"/>
              </p:cNvSpPr>
              <p:nvPr/>
            </p:nvSpPr>
            <p:spPr bwMode="auto">
              <a:xfrm>
                <a:off x="1202" y="609"/>
                <a:ext cx="33" cy="13"/>
              </a:xfrm>
              <a:custGeom>
                <a:avLst/>
                <a:gdLst>
                  <a:gd name="T0" fmla="*/ 67 w 67"/>
                  <a:gd name="T1" fmla="*/ 8 h 25"/>
                  <a:gd name="T2" fmla="*/ 67 w 67"/>
                  <a:gd name="T3" fmla="*/ 9 h 25"/>
                  <a:gd name="T4" fmla="*/ 62 w 67"/>
                  <a:gd name="T5" fmla="*/ 2 h 25"/>
                  <a:gd name="T6" fmla="*/ 54 w 67"/>
                  <a:gd name="T7" fmla="*/ 1 h 25"/>
                  <a:gd name="T8" fmla="*/ 47 w 67"/>
                  <a:gd name="T9" fmla="*/ 0 h 25"/>
                  <a:gd name="T10" fmla="*/ 38 w 67"/>
                  <a:gd name="T11" fmla="*/ 2 h 25"/>
                  <a:gd name="T12" fmla="*/ 30 w 67"/>
                  <a:gd name="T13" fmla="*/ 4 h 25"/>
                  <a:gd name="T14" fmla="*/ 19 w 67"/>
                  <a:gd name="T15" fmla="*/ 8 h 25"/>
                  <a:gd name="T16" fmla="*/ 10 w 67"/>
                  <a:gd name="T17" fmla="*/ 12 h 25"/>
                  <a:gd name="T18" fmla="*/ 0 w 67"/>
                  <a:gd name="T19" fmla="*/ 18 h 25"/>
                  <a:gd name="T20" fmla="*/ 2 w 67"/>
                  <a:gd name="T21" fmla="*/ 25 h 25"/>
                  <a:gd name="T22" fmla="*/ 12 w 67"/>
                  <a:gd name="T23" fmla="*/ 19 h 25"/>
                  <a:gd name="T24" fmla="*/ 22 w 67"/>
                  <a:gd name="T25" fmla="*/ 15 h 25"/>
                  <a:gd name="T26" fmla="*/ 32 w 67"/>
                  <a:gd name="T27" fmla="*/ 11 h 25"/>
                  <a:gd name="T28" fmla="*/ 40 w 67"/>
                  <a:gd name="T29" fmla="*/ 9 h 25"/>
                  <a:gd name="T30" fmla="*/ 47 w 67"/>
                  <a:gd name="T31" fmla="*/ 6 h 25"/>
                  <a:gd name="T32" fmla="*/ 54 w 67"/>
                  <a:gd name="T33" fmla="*/ 8 h 25"/>
                  <a:gd name="T34" fmla="*/ 57 w 67"/>
                  <a:gd name="T35" fmla="*/ 9 h 25"/>
                  <a:gd name="T36" fmla="*/ 60 w 67"/>
                  <a:gd name="T37" fmla="*/ 11 h 25"/>
                  <a:gd name="T38" fmla="*/ 60 w 67"/>
                  <a:gd name="T39" fmla="*/ 12 h 25"/>
                  <a:gd name="T40" fmla="*/ 67 w 67"/>
                  <a:gd name="T41"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25">
                    <a:moveTo>
                      <a:pt x="67" y="8"/>
                    </a:moveTo>
                    <a:lnTo>
                      <a:pt x="67" y="9"/>
                    </a:lnTo>
                    <a:lnTo>
                      <a:pt x="62" y="2"/>
                    </a:lnTo>
                    <a:lnTo>
                      <a:pt x="54" y="1"/>
                    </a:lnTo>
                    <a:lnTo>
                      <a:pt x="47" y="0"/>
                    </a:lnTo>
                    <a:lnTo>
                      <a:pt x="38" y="2"/>
                    </a:lnTo>
                    <a:lnTo>
                      <a:pt x="30" y="4"/>
                    </a:lnTo>
                    <a:lnTo>
                      <a:pt x="19" y="8"/>
                    </a:lnTo>
                    <a:lnTo>
                      <a:pt x="10" y="12"/>
                    </a:lnTo>
                    <a:lnTo>
                      <a:pt x="0" y="18"/>
                    </a:lnTo>
                    <a:lnTo>
                      <a:pt x="2" y="25"/>
                    </a:lnTo>
                    <a:lnTo>
                      <a:pt x="12" y="19"/>
                    </a:lnTo>
                    <a:lnTo>
                      <a:pt x="22" y="15"/>
                    </a:lnTo>
                    <a:lnTo>
                      <a:pt x="32" y="11"/>
                    </a:lnTo>
                    <a:lnTo>
                      <a:pt x="40" y="9"/>
                    </a:lnTo>
                    <a:lnTo>
                      <a:pt x="47" y="6"/>
                    </a:lnTo>
                    <a:lnTo>
                      <a:pt x="54" y="8"/>
                    </a:lnTo>
                    <a:lnTo>
                      <a:pt x="57" y="9"/>
                    </a:lnTo>
                    <a:lnTo>
                      <a:pt x="60" y="11"/>
                    </a:lnTo>
                    <a:lnTo>
                      <a:pt x="60" y="12"/>
                    </a:lnTo>
                    <a:lnTo>
                      <a:pt x="6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96" name="Freeform 200"/>
              <p:cNvSpPr>
                <a:spLocks noChangeAspect="1"/>
              </p:cNvSpPr>
              <p:nvPr/>
            </p:nvSpPr>
            <p:spPr bwMode="auto">
              <a:xfrm>
                <a:off x="1224" y="613"/>
                <a:ext cx="13" cy="20"/>
              </a:xfrm>
              <a:custGeom>
                <a:avLst/>
                <a:gdLst>
                  <a:gd name="T0" fmla="*/ 3 w 27"/>
                  <a:gd name="T1" fmla="*/ 39 h 39"/>
                  <a:gd name="T2" fmla="*/ 3 w 27"/>
                  <a:gd name="T3" fmla="*/ 39 h 39"/>
                  <a:gd name="T4" fmla="*/ 13 w 27"/>
                  <a:gd name="T5" fmla="*/ 33 h 39"/>
                  <a:gd name="T6" fmla="*/ 22 w 27"/>
                  <a:gd name="T7" fmla="*/ 24 h 39"/>
                  <a:gd name="T8" fmla="*/ 27 w 27"/>
                  <a:gd name="T9" fmla="*/ 12 h 39"/>
                  <a:gd name="T10" fmla="*/ 24 w 27"/>
                  <a:gd name="T11" fmla="*/ 0 h 39"/>
                  <a:gd name="T12" fmla="*/ 17 w 27"/>
                  <a:gd name="T13" fmla="*/ 4 h 39"/>
                  <a:gd name="T14" fmla="*/ 18 w 27"/>
                  <a:gd name="T15" fmla="*/ 12 h 39"/>
                  <a:gd name="T16" fmla="*/ 15 w 27"/>
                  <a:gd name="T17" fmla="*/ 19 h 39"/>
                  <a:gd name="T18" fmla="*/ 9 w 27"/>
                  <a:gd name="T19" fmla="*/ 26 h 39"/>
                  <a:gd name="T20" fmla="*/ 0 w 27"/>
                  <a:gd name="T21" fmla="*/ 32 h 39"/>
                  <a:gd name="T22" fmla="*/ 0 w 27"/>
                  <a:gd name="T23" fmla="*/ 32 h 39"/>
                  <a:gd name="T24" fmla="*/ 3 w 27"/>
                  <a:gd name="T2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9">
                    <a:moveTo>
                      <a:pt x="3" y="39"/>
                    </a:moveTo>
                    <a:lnTo>
                      <a:pt x="3" y="39"/>
                    </a:lnTo>
                    <a:lnTo>
                      <a:pt x="13" y="33"/>
                    </a:lnTo>
                    <a:lnTo>
                      <a:pt x="22" y="24"/>
                    </a:lnTo>
                    <a:lnTo>
                      <a:pt x="27" y="12"/>
                    </a:lnTo>
                    <a:lnTo>
                      <a:pt x="24" y="0"/>
                    </a:lnTo>
                    <a:lnTo>
                      <a:pt x="17" y="4"/>
                    </a:lnTo>
                    <a:lnTo>
                      <a:pt x="18" y="12"/>
                    </a:lnTo>
                    <a:lnTo>
                      <a:pt x="15" y="19"/>
                    </a:lnTo>
                    <a:lnTo>
                      <a:pt x="9" y="26"/>
                    </a:lnTo>
                    <a:lnTo>
                      <a:pt x="0" y="32"/>
                    </a:lnTo>
                    <a:lnTo>
                      <a:pt x="0" y="32"/>
                    </a:lnTo>
                    <a:lnTo>
                      <a:pt x="3"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97" name="Freeform 201"/>
              <p:cNvSpPr>
                <a:spLocks noChangeAspect="1"/>
              </p:cNvSpPr>
              <p:nvPr/>
            </p:nvSpPr>
            <p:spPr bwMode="auto">
              <a:xfrm>
                <a:off x="1195" y="629"/>
                <a:ext cx="30" cy="19"/>
              </a:xfrm>
              <a:custGeom>
                <a:avLst/>
                <a:gdLst>
                  <a:gd name="T0" fmla="*/ 7 w 60"/>
                  <a:gd name="T1" fmla="*/ 37 h 37"/>
                  <a:gd name="T2" fmla="*/ 7 w 60"/>
                  <a:gd name="T3" fmla="*/ 37 h 37"/>
                  <a:gd name="T4" fmla="*/ 8 w 60"/>
                  <a:gd name="T5" fmla="*/ 30 h 37"/>
                  <a:gd name="T6" fmla="*/ 11 w 60"/>
                  <a:gd name="T7" fmla="*/ 25 h 37"/>
                  <a:gd name="T8" fmla="*/ 18 w 60"/>
                  <a:gd name="T9" fmla="*/ 21 h 37"/>
                  <a:gd name="T10" fmla="*/ 26 w 60"/>
                  <a:gd name="T11" fmla="*/ 16 h 37"/>
                  <a:gd name="T12" fmla="*/ 36 w 60"/>
                  <a:gd name="T13" fmla="*/ 14 h 37"/>
                  <a:gd name="T14" fmla="*/ 45 w 60"/>
                  <a:gd name="T15" fmla="*/ 10 h 37"/>
                  <a:gd name="T16" fmla="*/ 52 w 60"/>
                  <a:gd name="T17" fmla="*/ 9 h 37"/>
                  <a:gd name="T18" fmla="*/ 60 w 60"/>
                  <a:gd name="T19" fmla="*/ 7 h 37"/>
                  <a:gd name="T20" fmla="*/ 57 w 60"/>
                  <a:gd name="T21" fmla="*/ 0 h 37"/>
                  <a:gd name="T22" fmla="*/ 52 w 60"/>
                  <a:gd name="T23" fmla="*/ 2 h 37"/>
                  <a:gd name="T24" fmla="*/ 43 w 60"/>
                  <a:gd name="T25" fmla="*/ 3 h 37"/>
                  <a:gd name="T26" fmla="*/ 33 w 60"/>
                  <a:gd name="T27" fmla="*/ 7 h 37"/>
                  <a:gd name="T28" fmla="*/ 24 w 60"/>
                  <a:gd name="T29" fmla="*/ 9 h 37"/>
                  <a:gd name="T30" fmla="*/ 14 w 60"/>
                  <a:gd name="T31" fmla="*/ 14 h 37"/>
                  <a:gd name="T32" fmla="*/ 7 w 60"/>
                  <a:gd name="T33" fmla="*/ 21 h 37"/>
                  <a:gd name="T34" fmla="*/ 1 w 60"/>
                  <a:gd name="T35" fmla="*/ 27 h 37"/>
                  <a:gd name="T36" fmla="*/ 0 w 60"/>
                  <a:gd name="T37" fmla="*/ 37 h 37"/>
                  <a:gd name="T38" fmla="*/ 0 w 60"/>
                  <a:gd name="T39" fmla="*/ 37 h 37"/>
                  <a:gd name="T40" fmla="*/ 7 w 60"/>
                  <a:gd name="T4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37">
                    <a:moveTo>
                      <a:pt x="7" y="37"/>
                    </a:moveTo>
                    <a:lnTo>
                      <a:pt x="7" y="37"/>
                    </a:lnTo>
                    <a:lnTo>
                      <a:pt x="8" y="30"/>
                    </a:lnTo>
                    <a:lnTo>
                      <a:pt x="11" y="25"/>
                    </a:lnTo>
                    <a:lnTo>
                      <a:pt x="18" y="21"/>
                    </a:lnTo>
                    <a:lnTo>
                      <a:pt x="26" y="16"/>
                    </a:lnTo>
                    <a:lnTo>
                      <a:pt x="36" y="14"/>
                    </a:lnTo>
                    <a:lnTo>
                      <a:pt x="45" y="10"/>
                    </a:lnTo>
                    <a:lnTo>
                      <a:pt x="52" y="9"/>
                    </a:lnTo>
                    <a:lnTo>
                      <a:pt x="60" y="7"/>
                    </a:lnTo>
                    <a:lnTo>
                      <a:pt x="57" y="0"/>
                    </a:lnTo>
                    <a:lnTo>
                      <a:pt x="52" y="2"/>
                    </a:lnTo>
                    <a:lnTo>
                      <a:pt x="43" y="3"/>
                    </a:lnTo>
                    <a:lnTo>
                      <a:pt x="33" y="7"/>
                    </a:lnTo>
                    <a:lnTo>
                      <a:pt x="24" y="9"/>
                    </a:lnTo>
                    <a:lnTo>
                      <a:pt x="14" y="14"/>
                    </a:lnTo>
                    <a:lnTo>
                      <a:pt x="7" y="21"/>
                    </a:lnTo>
                    <a:lnTo>
                      <a:pt x="1" y="27"/>
                    </a:lnTo>
                    <a:lnTo>
                      <a:pt x="0" y="37"/>
                    </a:lnTo>
                    <a:lnTo>
                      <a:pt x="0" y="37"/>
                    </a:lnTo>
                    <a:lnTo>
                      <a:pt x="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98" name="Freeform 202"/>
              <p:cNvSpPr>
                <a:spLocks noChangeAspect="1"/>
              </p:cNvSpPr>
              <p:nvPr/>
            </p:nvSpPr>
            <p:spPr bwMode="auto">
              <a:xfrm>
                <a:off x="1194" y="648"/>
                <a:ext cx="13" cy="26"/>
              </a:xfrm>
              <a:custGeom>
                <a:avLst/>
                <a:gdLst>
                  <a:gd name="T0" fmla="*/ 25 w 25"/>
                  <a:gd name="T1" fmla="*/ 46 h 53"/>
                  <a:gd name="T2" fmla="*/ 24 w 25"/>
                  <a:gd name="T3" fmla="*/ 46 h 53"/>
                  <a:gd name="T4" fmla="*/ 12 w 25"/>
                  <a:gd name="T5" fmla="*/ 38 h 53"/>
                  <a:gd name="T6" fmla="*/ 9 w 25"/>
                  <a:gd name="T7" fmla="*/ 30 h 53"/>
                  <a:gd name="T8" fmla="*/ 9 w 25"/>
                  <a:gd name="T9" fmla="*/ 16 h 53"/>
                  <a:gd name="T10" fmla="*/ 8 w 25"/>
                  <a:gd name="T11" fmla="*/ 0 h 53"/>
                  <a:gd name="T12" fmla="*/ 1 w 25"/>
                  <a:gd name="T13" fmla="*/ 0 h 53"/>
                  <a:gd name="T14" fmla="*/ 0 w 25"/>
                  <a:gd name="T15" fmla="*/ 16 h 53"/>
                  <a:gd name="T16" fmla="*/ 2 w 25"/>
                  <a:gd name="T17" fmla="*/ 30 h 53"/>
                  <a:gd name="T18" fmla="*/ 8 w 25"/>
                  <a:gd name="T19" fmla="*/ 42 h 53"/>
                  <a:gd name="T20" fmla="*/ 22 w 25"/>
                  <a:gd name="T21" fmla="*/ 53 h 53"/>
                  <a:gd name="T22" fmla="*/ 20 w 25"/>
                  <a:gd name="T23" fmla="*/ 53 h 53"/>
                  <a:gd name="T24" fmla="*/ 25 w 25"/>
                  <a:gd name="T25"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53">
                    <a:moveTo>
                      <a:pt x="25" y="46"/>
                    </a:moveTo>
                    <a:lnTo>
                      <a:pt x="24" y="46"/>
                    </a:lnTo>
                    <a:lnTo>
                      <a:pt x="12" y="38"/>
                    </a:lnTo>
                    <a:lnTo>
                      <a:pt x="9" y="30"/>
                    </a:lnTo>
                    <a:lnTo>
                      <a:pt x="9" y="16"/>
                    </a:lnTo>
                    <a:lnTo>
                      <a:pt x="8" y="0"/>
                    </a:lnTo>
                    <a:lnTo>
                      <a:pt x="1" y="0"/>
                    </a:lnTo>
                    <a:lnTo>
                      <a:pt x="0" y="16"/>
                    </a:lnTo>
                    <a:lnTo>
                      <a:pt x="2" y="30"/>
                    </a:lnTo>
                    <a:lnTo>
                      <a:pt x="8" y="42"/>
                    </a:lnTo>
                    <a:lnTo>
                      <a:pt x="22" y="53"/>
                    </a:lnTo>
                    <a:lnTo>
                      <a:pt x="20" y="53"/>
                    </a:lnTo>
                    <a:lnTo>
                      <a:pt x="25"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299" name="Freeform 203"/>
              <p:cNvSpPr>
                <a:spLocks noChangeAspect="1"/>
              </p:cNvSpPr>
              <p:nvPr/>
            </p:nvSpPr>
            <p:spPr bwMode="auto">
              <a:xfrm>
                <a:off x="1205" y="671"/>
                <a:ext cx="9" cy="24"/>
              </a:xfrm>
              <a:custGeom>
                <a:avLst/>
                <a:gdLst>
                  <a:gd name="T0" fmla="*/ 3 w 19"/>
                  <a:gd name="T1" fmla="*/ 48 h 48"/>
                  <a:gd name="T2" fmla="*/ 3 w 19"/>
                  <a:gd name="T3" fmla="*/ 48 h 48"/>
                  <a:gd name="T4" fmla="*/ 14 w 19"/>
                  <a:gd name="T5" fmla="*/ 42 h 48"/>
                  <a:gd name="T6" fmla="*/ 19 w 19"/>
                  <a:gd name="T7" fmla="*/ 29 h 48"/>
                  <a:gd name="T8" fmla="*/ 18 w 19"/>
                  <a:gd name="T9" fmla="*/ 15 h 48"/>
                  <a:gd name="T10" fmla="*/ 5 w 19"/>
                  <a:gd name="T11" fmla="*/ 0 h 48"/>
                  <a:gd name="T12" fmla="*/ 0 w 19"/>
                  <a:gd name="T13" fmla="*/ 7 h 48"/>
                  <a:gd name="T14" fmla="*/ 11 w 19"/>
                  <a:gd name="T15" fmla="*/ 17 h 48"/>
                  <a:gd name="T16" fmla="*/ 12 w 19"/>
                  <a:gd name="T17" fmla="*/ 29 h 48"/>
                  <a:gd name="T18" fmla="*/ 7 w 19"/>
                  <a:gd name="T19" fmla="*/ 38 h 48"/>
                  <a:gd name="T20" fmla="*/ 3 w 19"/>
                  <a:gd name="T21" fmla="*/ 41 h 48"/>
                  <a:gd name="T22" fmla="*/ 3 w 19"/>
                  <a:gd name="T23" fmla="*/ 41 h 48"/>
                  <a:gd name="T24" fmla="*/ 3 w 19"/>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8">
                    <a:moveTo>
                      <a:pt x="3" y="48"/>
                    </a:moveTo>
                    <a:lnTo>
                      <a:pt x="3" y="48"/>
                    </a:lnTo>
                    <a:lnTo>
                      <a:pt x="14" y="42"/>
                    </a:lnTo>
                    <a:lnTo>
                      <a:pt x="19" y="29"/>
                    </a:lnTo>
                    <a:lnTo>
                      <a:pt x="18" y="15"/>
                    </a:lnTo>
                    <a:lnTo>
                      <a:pt x="5" y="0"/>
                    </a:lnTo>
                    <a:lnTo>
                      <a:pt x="0" y="7"/>
                    </a:lnTo>
                    <a:lnTo>
                      <a:pt x="11" y="17"/>
                    </a:lnTo>
                    <a:lnTo>
                      <a:pt x="12" y="29"/>
                    </a:lnTo>
                    <a:lnTo>
                      <a:pt x="7" y="38"/>
                    </a:lnTo>
                    <a:lnTo>
                      <a:pt x="3" y="41"/>
                    </a:lnTo>
                    <a:lnTo>
                      <a:pt x="3" y="41"/>
                    </a:lnTo>
                    <a:lnTo>
                      <a:pt x="3"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00" name="Freeform 204"/>
              <p:cNvSpPr>
                <a:spLocks noChangeAspect="1"/>
              </p:cNvSpPr>
              <p:nvPr/>
            </p:nvSpPr>
            <p:spPr bwMode="auto">
              <a:xfrm>
                <a:off x="1198" y="692"/>
                <a:ext cx="8" cy="12"/>
              </a:xfrm>
              <a:custGeom>
                <a:avLst/>
                <a:gdLst>
                  <a:gd name="T0" fmla="*/ 9 w 16"/>
                  <a:gd name="T1" fmla="*/ 22 h 24"/>
                  <a:gd name="T2" fmla="*/ 9 w 16"/>
                  <a:gd name="T3" fmla="*/ 22 h 24"/>
                  <a:gd name="T4" fmla="*/ 9 w 16"/>
                  <a:gd name="T5" fmla="*/ 18 h 24"/>
                  <a:gd name="T6" fmla="*/ 9 w 16"/>
                  <a:gd name="T7" fmla="*/ 12 h 24"/>
                  <a:gd name="T8" fmla="*/ 12 w 16"/>
                  <a:gd name="T9" fmla="*/ 9 h 24"/>
                  <a:gd name="T10" fmla="*/ 16 w 16"/>
                  <a:gd name="T11" fmla="*/ 7 h 24"/>
                  <a:gd name="T12" fmla="*/ 16 w 16"/>
                  <a:gd name="T13" fmla="*/ 0 h 24"/>
                  <a:gd name="T14" fmla="*/ 8 w 16"/>
                  <a:gd name="T15" fmla="*/ 3 h 24"/>
                  <a:gd name="T16" fmla="*/ 2 w 16"/>
                  <a:gd name="T17" fmla="*/ 9 h 24"/>
                  <a:gd name="T18" fmla="*/ 0 w 16"/>
                  <a:gd name="T19" fmla="*/ 18 h 24"/>
                  <a:gd name="T20" fmla="*/ 2 w 16"/>
                  <a:gd name="T21" fmla="*/ 24 h 24"/>
                  <a:gd name="T22" fmla="*/ 2 w 16"/>
                  <a:gd name="T23" fmla="*/ 24 h 24"/>
                  <a:gd name="T24" fmla="*/ 9 w 16"/>
                  <a:gd name="T25"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4">
                    <a:moveTo>
                      <a:pt x="9" y="22"/>
                    </a:moveTo>
                    <a:lnTo>
                      <a:pt x="9" y="22"/>
                    </a:lnTo>
                    <a:lnTo>
                      <a:pt x="9" y="18"/>
                    </a:lnTo>
                    <a:lnTo>
                      <a:pt x="9" y="12"/>
                    </a:lnTo>
                    <a:lnTo>
                      <a:pt x="12" y="9"/>
                    </a:lnTo>
                    <a:lnTo>
                      <a:pt x="16" y="7"/>
                    </a:lnTo>
                    <a:lnTo>
                      <a:pt x="16" y="0"/>
                    </a:lnTo>
                    <a:lnTo>
                      <a:pt x="8" y="3"/>
                    </a:lnTo>
                    <a:lnTo>
                      <a:pt x="2" y="9"/>
                    </a:lnTo>
                    <a:lnTo>
                      <a:pt x="0" y="18"/>
                    </a:lnTo>
                    <a:lnTo>
                      <a:pt x="2" y="24"/>
                    </a:lnTo>
                    <a:lnTo>
                      <a:pt x="2" y="24"/>
                    </a:lnTo>
                    <a:lnTo>
                      <a:pt x="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01" name="Freeform 205"/>
              <p:cNvSpPr>
                <a:spLocks noChangeAspect="1"/>
              </p:cNvSpPr>
              <p:nvPr/>
            </p:nvSpPr>
            <p:spPr bwMode="auto">
              <a:xfrm>
                <a:off x="1197" y="703"/>
                <a:ext cx="6" cy="16"/>
              </a:xfrm>
              <a:custGeom>
                <a:avLst/>
                <a:gdLst>
                  <a:gd name="T0" fmla="*/ 5 w 13"/>
                  <a:gd name="T1" fmla="*/ 32 h 32"/>
                  <a:gd name="T2" fmla="*/ 5 w 13"/>
                  <a:gd name="T3" fmla="*/ 32 h 32"/>
                  <a:gd name="T4" fmla="*/ 11 w 13"/>
                  <a:gd name="T5" fmla="*/ 24 h 32"/>
                  <a:gd name="T6" fmla="*/ 13 w 13"/>
                  <a:gd name="T7" fmla="*/ 15 h 32"/>
                  <a:gd name="T8" fmla="*/ 13 w 13"/>
                  <a:gd name="T9" fmla="*/ 8 h 32"/>
                  <a:gd name="T10" fmla="*/ 12 w 13"/>
                  <a:gd name="T11" fmla="*/ 0 h 32"/>
                  <a:gd name="T12" fmla="*/ 5 w 13"/>
                  <a:gd name="T13" fmla="*/ 2 h 32"/>
                  <a:gd name="T14" fmla="*/ 6 w 13"/>
                  <a:gd name="T15" fmla="*/ 8 h 32"/>
                  <a:gd name="T16" fmla="*/ 6 w 13"/>
                  <a:gd name="T17" fmla="*/ 15 h 32"/>
                  <a:gd name="T18" fmla="*/ 4 w 13"/>
                  <a:gd name="T19" fmla="*/ 22 h 32"/>
                  <a:gd name="T20" fmla="*/ 0 w 13"/>
                  <a:gd name="T21" fmla="*/ 25 h 32"/>
                  <a:gd name="T22" fmla="*/ 0 w 13"/>
                  <a:gd name="T23" fmla="*/ 25 h 32"/>
                  <a:gd name="T24" fmla="*/ 5 w 13"/>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32">
                    <a:moveTo>
                      <a:pt x="5" y="32"/>
                    </a:moveTo>
                    <a:lnTo>
                      <a:pt x="5" y="32"/>
                    </a:lnTo>
                    <a:lnTo>
                      <a:pt x="11" y="24"/>
                    </a:lnTo>
                    <a:lnTo>
                      <a:pt x="13" y="15"/>
                    </a:lnTo>
                    <a:lnTo>
                      <a:pt x="13" y="8"/>
                    </a:lnTo>
                    <a:lnTo>
                      <a:pt x="12" y="0"/>
                    </a:lnTo>
                    <a:lnTo>
                      <a:pt x="5" y="2"/>
                    </a:lnTo>
                    <a:lnTo>
                      <a:pt x="6" y="8"/>
                    </a:lnTo>
                    <a:lnTo>
                      <a:pt x="6" y="15"/>
                    </a:lnTo>
                    <a:lnTo>
                      <a:pt x="4" y="22"/>
                    </a:lnTo>
                    <a:lnTo>
                      <a:pt x="0" y="25"/>
                    </a:lnTo>
                    <a:lnTo>
                      <a:pt x="0" y="25"/>
                    </a:lnTo>
                    <a:lnTo>
                      <a:pt x="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02" name="Freeform 206"/>
              <p:cNvSpPr>
                <a:spLocks noChangeAspect="1"/>
              </p:cNvSpPr>
              <p:nvPr/>
            </p:nvSpPr>
            <p:spPr bwMode="auto">
              <a:xfrm>
                <a:off x="1191" y="715"/>
                <a:ext cx="8" cy="20"/>
              </a:xfrm>
              <a:custGeom>
                <a:avLst/>
                <a:gdLst>
                  <a:gd name="T0" fmla="*/ 10 w 16"/>
                  <a:gd name="T1" fmla="*/ 37 h 41"/>
                  <a:gd name="T2" fmla="*/ 10 w 16"/>
                  <a:gd name="T3" fmla="*/ 36 h 41"/>
                  <a:gd name="T4" fmla="*/ 7 w 16"/>
                  <a:gd name="T5" fmla="*/ 28 h 41"/>
                  <a:gd name="T6" fmla="*/ 8 w 16"/>
                  <a:gd name="T7" fmla="*/ 18 h 41"/>
                  <a:gd name="T8" fmla="*/ 11 w 16"/>
                  <a:gd name="T9" fmla="*/ 12 h 41"/>
                  <a:gd name="T10" fmla="*/ 16 w 16"/>
                  <a:gd name="T11" fmla="*/ 7 h 41"/>
                  <a:gd name="T12" fmla="*/ 11 w 16"/>
                  <a:gd name="T13" fmla="*/ 0 h 41"/>
                  <a:gd name="T14" fmla="*/ 4 w 16"/>
                  <a:gd name="T15" fmla="*/ 7 h 41"/>
                  <a:gd name="T16" fmla="*/ 1 w 16"/>
                  <a:gd name="T17" fmla="*/ 18 h 41"/>
                  <a:gd name="T18" fmla="*/ 0 w 16"/>
                  <a:gd name="T19" fmla="*/ 28 h 41"/>
                  <a:gd name="T20" fmla="*/ 3 w 16"/>
                  <a:gd name="T21" fmla="*/ 41 h 41"/>
                  <a:gd name="T22" fmla="*/ 3 w 16"/>
                  <a:gd name="T23" fmla="*/ 40 h 41"/>
                  <a:gd name="T24" fmla="*/ 10 w 16"/>
                  <a:gd name="T25"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1">
                    <a:moveTo>
                      <a:pt x="10" y="37"/>
                    </a:moveTo>
                    <a:lnTo>
                      <a:pt x="10" y="36"/>
                    </a:lnTo>
                    <a:lnTo>
                      <a:pt x="7" y="28"/>
                    </a:lnTo>
                    <a:lnTo>
                      <a:pt x="8" y="18"/>
                    </a:lnTo>
                    <a:lnTo>
                      <a:pt x="11" y="12"/>
                    </a:lnTo>
                    <a:lnTo>
                      <a:pt x="16" y="7"/>
                    </a:lnTo>
                    <a:lnTo>
                      <a:pt x="11" y="0"/>
                    </a:lnTo>
                    <a:lnTo>
                      <a:pt x="4" y="7"/>
                    </a:lnTo>
                    <a:lnTo>
                      <a:pt x="1" y="18"/>
                    </a:lnTo>
                    <a:lnTo>
                      <a:pt x="0" y="28"/>
                    </a:lnTo>
                    <a:lnTo>
                      <a:pt x="3" y="41"/>
                    </a:lnTo>
                    <a:lnTo>
                      <a:pt x="3" y="40"/>
                    </a:lnTo>
                    <a:lnTo>
                      <a:pt x="1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03" name="Freeform 207"/>
              <p:cNvSpPr>
                <a:spLocks noChangeAspect="1"/>
              </p:cNvSpPr>
              <p:nvPr/>
            </p:nvSpPr>
            <p:spPr bwMode="auto">
              <a:xfrm>
                <a:off x="1193" y="734"/>
                <a:ext cx="27" cy="34"/>
              </a:xfrm>
              <a:custGeom>
                <a:avLst/>
                <a:gdLst>
                  <a:gd name="T0" fmla="*/ 50 w 54"/>
                  <a:gd name="T1" fmla="*/ 69 h 69"/>
                  <a:gd name="T2" fmla="*/ 52 w 54"/>
                  <a:gd name="T3" fmla="*/ 63 h 69"/>
                  <a:gd name="T4" fmla="*/ 45 w 54"/>
                  <a:gd name="T5" fmla="*/ 57 h 69"/>
                  <a:gd name="T6" fmla="*/ 39 w 54"/>
                  <a:gd name="T7" fmla="*/ 49 h 69"/>
                  <a:gd name="T8" fmla="*/ 33 w 54"/>
                  <a:gd name="T9" fmla="*/ 41 h 69"/>
                  <a:gd name="T10" fmla="*/ 26 w 54"/>
                  <a:gd name="T11" fmla="*/ 31 h 69"/>
                  <a:gd name="T12" fmla="*/ 20 w 54"/>
                  <a:gd name="T13" fmla="*/ 23 h 69"/>
                  <a:gd name="T14" fmla="*/ 15 w 54"/>
                  <a:gd name="T15" fmla="*/ 14 h 69"/>
                  <a:gd name="T16" fmla="*/ 11 w 54"/>
                  <a:gd name="T17" fmla="*/ 6 h 69"/>
                  <a:gd name="T18" fmla="*/ 7 w 54"/>
                  <a:gd name="T19" fmla="*/ 0 h 69"/>
                  <a:gd name="T20" fmla="*/ 0 w 54"/>
                  <a:gd name="T21" fmla="*/ 3 h 69"/>
                  <a:gd name="T22" fmla="*/ 4 w 54"/>
                  <a:gd name="T23" fmla="*/ 11 h 69"/>
                  <a:gd name="T24" fmla="*/ 8 w 54"/>
                  <a:gd name="T25" fmla="*/ 16 h 69"/>
                  <a:gd name="T26" fmla="*/ 13 w 54"/>
                  <a:gd name="T27" fmla="*/ 26 h 69"/>
                  <a:gd name="T28" fmla="*/ 19 w 54"/>
                  <a:gd name="T29" fmla="*/ 36 h 69"/>
                  <a:gd name="T30" fmla="*/ 26 w 54"/>
                  <a:gd name="T31" fmla="*/ 45 h 69"/>
                  <a:gd name="T32" fmla="*/ 33 w 54"/>
                  <a:gd name="T33" fmla="*/ 53 h 69"/>
                  <a:gd name="T34" fmla="*/ 41 w 54"/>
                  <a:gd name="T35" fmla="*/ 61 h 69"/>
                  <a:gd name="T36" fmla="*/ 48 w 54"/>
                  <a:gd name="T37" fmla="*/ 69 h 69"/>
                  <a:gd name="T38" fmla="*/ 50 w 54"/>
                  <a:gd name="T39" fmla="*/ 63 h 69"/>
                  <a:gd name="T40" fmla="*/ 48 w 54"/>
                  <a:gd name="T41" fmla="*/ 69 h 69"/>
                  <a:gd name="T42" fmla="*/ 51 w 54"/>
                  <a:gd name="T43" fmla="*/ 69 h 69"/>
                  <a:gd name="T44" fmla="*/ 53 w 54"/>
                  <a:gd name="T45" fmla="*/ 67 h 69"/>
                  <a:gd name="T46" fmla="*/ 54 w 54"/>
                  <a:gd name="T47" fmla="*/ 65 h 69"/>
                  <a:gd name="T48" fmla="*/ 52 w 54"/>
                  <a:gd name="T49" fmla="*/ 63 h 69"/>
                  <a:gd name="T50" fmla="*/ 50 w 54"/>
                  <a:gd name="T5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69">
                    <a:moveTo>
                      <a:pt x="50" y="69"/>
                    </a:moveTo>
                    <a:lnTo>
                      <a:pt x="52" y="63"/>
                    </a:lnTo>
                    <a:lnTo>
                      <a:pt x="45" y="57"/>
                    </a:lnTo>
                    <a:lnTo>
                      <a:pt x="39" y="49"/>
                    </a:lnTo>
                    <a:lnTo>
                      <a:pt x="33" y="41"/>
                    </a:lnTo>
                    <a:lnTo>
                      <a:pt x="26" y="31"/>
                    </a:lnTo>
                    <a:lnTo>
                      <a:pt x="20" y="23"/>
                    </a:lnTo>
                    <a:lnTo>
                      <a:pt x="15" y="14"/>
                    </a:lnTo>
                    <a:lnTo>
                      <a:pt x="11" y="6"/>
                    </a:lnTo>
                    <a:lnTo>
                      <a:pt x="7" y="0"/>
                    </a:lnTo>
                    <a:lnTo>
                      <a:pt x="0" y="3"/>
                    </a:lnTo>
                    <a:lnTo>
                      <a:pt x="4" y="11"/>
                    </a:lnTo>
                    <a:lnTo>
                      <a:pt x="8" y="16"/>
                    </a:lnTo>
                    <a:lnTo>
                      <a:pt x="13" y="26"/>
                    </a:lnTo>
                    <a:lnTo>
                      <a:pt x="19" y="36"/>
                    </a:lnTo>
                    <a:lnTo>
                      <a:pt x="26" y="45"/>
                    </a:lnTo>
                    <a:lnTo>
                      <a:pt x="33" y="53"/>
                    </a:lnTo>
                    <a:lnTo>
                      <a:pt x="41" y="61"/>
                    </a:lnTo>
                    <a:lnTo>
                      <a:pt x="48" y="69"/>
                    </a:lnTo>
                    <a:lnTo>
                      <a:pt x="50" y="63"/>
                    </a:lnTo>
                    <a:lnTo>
                      <a:pt x="48" y="69"/>
                    </a:lnTo>
                    <a:lnTo>
                      <a:pt x="51" y="69"/>
                    </a:lnTo>
                    <a:lnTo>
                      <a:pt x="53" y="67"/>
                    </a:lnTo>
                    <a:lnTo>
                      <a:pt x="54" y="65"/>
                    </a:lnTo>
                    <a:lnTo>
                      <a:pt x="52" y="63"/>
                    </a:lnTo>
                    <a:lnTo>
                      <a:pt x="5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04" name="Freeform 208"/>
              <p:cNvSpPr>
                <a:spLocks noChangeAspect="1"/>
              </p:cNvSpPr>
              <p:nvPr/>
            </p:nvSpPr>
            <p:spPr bwMode="auto">
              <a:xfrm>
                <a:off x="1187" y="751"/>
                <a:ext cx="30" cy="17"/>
              </a:xfrm>
              <a:custGeom>
                <a:avLst/>
                <a:gdLst>
                  <a:gd name="T0" fmla="*/ 0 w 60"/>
                  <a:gd name="T1" fmla="*/ 4 h 34"/>
                  <a:gd name="T2" fmla="*/ 0 w 60"/>
                  <a:gd name="T3" fmla="*/ 4 h 34"/>
                  <a:gd name="T4" fmla="*/ 6 w 60"/>
                  <a:gd name="T5" fmla="*/ 10 h 34"/>
                  <a:gd name="T6" fmla="*/ 13 w 60"/>
                  <a:gd name="T7" fmla="*/ 17 h 34"/>
                  <a:gd name="T8" fmla="*/ 20 w 60"/>
                  <a:gd name="T9" fmla="*/ 22 h 34"/>
                  <a:gd name="T10" fmla="*/ 28 w 60"/>
                  <a:gd name="T11" fmla="*/ 25 h 34"/>
                  <a:gd name="T12" fmla="*/ 36 w 60"/>
                  <a:gd name="T13" fmla="*/ 29 h 34"/>
                  <a:gd name="T14" fmla="*/ 44 w 60"/>
                  <a:gd name="T15" fmla="*/ 31 h 34"/>
                  <a:gd name="T16" fmla="*/ 53 w 60"/>
                  <a:gd name="T17" fmla="*/ 33 h 34"/>
                  <a:gd name="T18" fmla="*/ 60 w 60"/>
                  <a:gd name="T19" fmla="*/ 34 h 34"/>
                  <a:gd name="T20" fmla="*/ 60 w 60"/>
                  <a:gd name="T21" fmla="*/ 28 h 34"/>
                  <a:gd name="T22" fmla="*/ 53 w 60"/>
                  <a:gd name="T23" fmla="*/ 26 h 34"/>
                  <a:gd name="T24" fmla="*/ 46 w 60"/>
                  <a:gd name="T25" fmla="*/ 24 h 34"/>
                  <a:gd name="T26" fmla="*/ 38 w 60"/>
                  <a:gd name="T27" fmla="*/ 22 h 34"/>
                  <a:gd name="T28" fmla="*/ 30 w 60"/>
                  <a:gd name="T29" fmla="*/ 18 h 34"/>
                  <a:gd name="T30" fmla="*/ 24 w 60"/>
                  <a:gd name="T31" fmla="*/ 15 h 34"/>
                  <a:gd name="T32" fmla="*/ 17 w 60"/>
                  <a:gd name="T33" fmla="*/ 10 h 34"/>
                  <a:gd name="T34" fmla="*/ 10 w 60"/>
                  <a:gd name="T35" fmla="*/ 6 h 34"/>
                  <a:gd name="T36" fmla="*/ 7 w 60"/>
                  <a:gd name="T37" fmla="*/ 0 h 34"/>
                  <a:gd name="T38" fmla="*/ 7 w 60"/>
                  <a:gd name="T39" fmla="*/ 0 h 34"/>
                  <a:gd name="T40" fmla="*/ 0 w 60"/>
                  <a:gd name="T41"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34">
                    <a:moveTo>
                      <a:pt x="0" y="4"/>
                    </a:moveTo>
                    <a:lnTo>
                      <a:pt x="0" y="4"/>
                    </a:lnTo>
                    <a:lnTo>
                      <a:pt x="6" y="10"/>
                    </a:lnTo>
                    <a:lnTo>
                      <a:pt x="13" y="17"/>
                    </a:lnTo>
                    <a:lnTo>
                      <a:pt x="20" y="22"/>
                    </a:lnTo>
                    <a:lnTo>
                      <a:pt x="28" y="25"/>
                    </a:lnTo>
                    <a:lnTo>
                      <a:pt x="36" y="29"/>
                    </a:lnTo>
                    <a:lnTo>
                      <a:pt x="44" y="31"/>
                    </a:lnTo>
                    <a:lnTo>
                      <a:pt x="53" y="33"/>
                    </a:lnTo>
                    <a:lnTo>
                      <a:pt x="60" y="34"/>
                    </a:lnTo>
                    <a:lnTo>
                      <a:pt x="60" y="28"/>
                    </a:lnTo>
                    <a:lnTo>
                      <a:pt x="53" y="26"/>
                    </a:lnTo>
                    <a:lnTo>
                      <a:pt x="46" y="24"/>
                    </a:lnTo>
                    <a:lnTo>
                      <a:pt x="38" y="22"/>
                    </a:lnTo>
                    <a:lnTo>
                      <a:pt x="30" y="18"/>
                    </a:lnTo>
                    <a:lnTo>
                      <a:pt x="24" y="15"/>
                    </a:lnTo>
                    <a:lnTo>
                      <a:pt x="17" y="10"/>
                    </a:lnTo>
                    <a:lnTo>
                      <a:pt x="10" y="6"/>
                    </a:lnTo>
                    <a:lnTo>
                      <a:pt x="7" y="0"/>
                    </a:lnTo>
                    <a:lnTo>
                      <a:pt x="7"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05" name="Freeform 209"/>
              <p:cNvSpPr>
                <a:spLocks noChangeAspect="1"/>
              </p:cNvSpPr>
              <p:nvPr/>
            </p:nvSpPr>
            <p:spPr bwMode="auto">
              <a:xfrm>
                <a:off x="1176" y="746"/>
                <a:ext cx="15" cy="7"/>
              </a:xfrm>
              <a:custGeom>
                <a:avLst/>
                <a:gdLst>
                  <a:gd name="T0" fmla="*/ 0 w 30"/>
                  <a:gd name="T1" fmla="*/ 10 h 13"/>
                  <a:gd name="T2" fmla="*/ 0 w 30"/>
                  <a:gd name="T3" fmla="*/ 10 h 13"/>
                  <a:gd name="T4" fmla="*/ 8 w 30"/>
                  <a:gd name="T5" fmla="*/ 9 h 13"/>
                  <a:gd name="T6" fmla="*/ 15 w 30"/>
                  <a:gd name="T7" fmla="*/ 9 h 13"/>
                  <a:gd name="T8" fmla="*/ 18 w 30"/>
                  <a:gd name="T9" fmla="*/ 9 h 13"/>
                  <a:gd name="T10" fmla="*/ 23 w 30"/>
                  <a:gd name="T11" fmla="*/ 13 h 13"/>
                  <a:gd name="T12" fmla="*/ 30 w 30"/>
                  <a:gd name="T13" fmla="*/ 9 h 13"/>
                  <a:gd name="T14" fmla="*/ 23 w 30"/>
                  <a:gd name="T15" fmla="*/ 2 h 13"/>
                  <a:gd name="T16" fmla="*/ 15 w 30"/>
                  <a:gd name="T17" fmla="*/ 0 h 13"/>
                  <a:gd name="T18" fmla="*/ 8 w 30"/>
                  <a:gd name="T19" fmla="*/ 2 h 13"/>
                  <a:gd name="T20" fmla="*/ 0 w 30"/>
                  <a:gd name="T21" fmla="*/ 3 h 13"/>
                  <a:gd name="T22" fmla="*/ 0 w 30"/>
                  <a:gd name="T23" fmla="*/ 3 h 13"/>
                  <a:gd name="T24" fmla="*/ 0 w 30"/>
                  <a:gd name="T25"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3">
                    <a:moveTo>
                      <a:pt x="0" y="10"/>
                    </a:moveTo>
                    <a:lnTo>
                      <a:pt x="0" y="10"/>
                    </a:lnTo>
                    <a:lnTo>
                      <a:pt x="8" y="9"/>
                    </a:lnTo>
                    <a:lnTo>
                      <a:pt x="15" y="9"/>
                    </a:lnTo>
                    <a:lnTo>
                      <a:pt x="18" y="9"/>
                    </a:lnTo>
                    <a:lnTo>
                      <a:pt x="23" y="13"/>
                    </a:lnTo>
                    <a:lnTo>
                      <a:pt x="30" y="9"/>
                    </a:lnTo>
                    <a:lnTo>
                      <a:pt x="23" y="2"/>
                    </a:lnTo>
                    <a:lnTo>
                      <a:pt x="15" y="0"/>
                    </a:lnTo>
                    <a:lnTo>
                      <a:pt x="8" y="2"/>
                    </a:lnTo>
                    <a:lnTo>
                      <a:pt x="0" y="3"/>
                    </a:lnTo>
                    <a:lnTo>
                      <a:pt x="0" y="3"/>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06" name="Freeform 210"/>
              <p:cNvSpPr>
                <a:spLocks noChangeAspect="1"/>
              </p:cNvSpPr>
              <p:nvPr/>
            </p:nvSpPr>
            <p:spPr bwMode="auto">
              <a:xfrm>
                <a:off x="1156" y="748"/>
                <a:ext cx="20" cy="6"/>
              </a:xfrm>
              <a:custGeom>
                <a:avLst/>
                <a:gdLst>
                  <a:gd name="T0" fmla="*/ 2 w 39"/>
                  <a:gd name="T1" fmla="*/ 13 h 13"/>
                  <a:gd name="T2" fmla="*/ 2 w 39"/>
                  <a:gd name="T3" fmla="*/ 13 h 13"/>
                  <a:gd name="T4" fmla="*/ 6 w 39"/>
                  <a:gd name="T5" fmla="*/ 12 h 13"/>
                  <a:gd name="T6" fmla="*/ 10 w 39"/>
                  <a:gd name="T7" fmla="*/ 10 h 13"/>
                  <a:gd name="T8" fmla="*/ 15 w 39"/>
                  <a:gd name="T9" fmla="*/ 9 h 13"/>
                  <a:gd name="T10" fmla="*/ 19 w 39"/>
                  <a:gd name="T11" fmla="*/ 9 h 13"/>
                  <a:gd name="T12" fmla="*/ 24 w 39"/>
                  <a:gd name="T13" fmla="*/ 8 h 13"/>
                  <a:gd name="T14" fmla="*/ 30 w 39"/>
                  <a:gd name="T15" fmla="*/ 8 h 13"/>
                  <a:gd name="T16" fmla="*/ 34 w 39"/>
                  <a:gd name="T17" fmla="*/ 7 h 13"/>
                  <a:gd name="T18" fmla="*/ 39 w 39"/>
                  <a:gd name="T19" fmla="*/ 7 h 13"/>
                  <a:gd name="T20" fmla="*/ 39 w 39"/>
                  <a:gd name="T21" fmla="*/ 0 h 13"/>
                  <a:gd name="T22" fmla="*/ 34 w 39"/>
                  <a:gd name="T23" fmla="*/ 0 h 13"/>
                  <a:gd name="T24" fmla="*/ 30 w 39"/>
                  <a:gd name="T25" fmla="*/ 1 h 13"/>
                  <a:gd name="T26" fmla="*/ 24 w 39"/>
                  <a:gd name="T27" fmla="*/ 1 h 13"/>
                  <a:gd name="T28" fmla="*/ 19 w 39"/>
                  <a:gd name="T29" fmla="*/ 2 h 13"/>
                  <a:gd name="T30" fmla="*/ 15 w 39"/>
                  <a:gd name="T31" fmla="*/ 2 h 13"/>
                  <a:gd name="T32" fmla="*/ 10 w 39"/>
                  <a:gd name="T33" fmla="*/ 4 h 13"/>
                  <a:gd name="T34" fmla="*/ 6 w 39"/>
                  <a:gd name="T35" fmla="*/ 5 h 13"/>
                  <a:gd name="T36" fmla="*/ 0 w 39"/>
                  <a:gd name="T37" fmla="*/ 6 h 13"/>
                  <a:gd name="T38" fmla="*/ 0 w 39"/>
                  <a:gd name="T39" fmla="*/ 6 h 13"/>
                  <a:gd name="T40" fmla="*/ 2 w 39"/>
                  <a:gd name="T4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13">
                    <a:moveTo>
                      <a:pt x="2" y="13"/>
                    </a:moveTo>
                    <a:lnTo>
                      <a:pt x="2" y="13"/>
                    </a:lnTo>
                    <a:lnTo>
                      <a:pt x="6" y="12"/>
                    </a:lnTo>
                    <a:lnTo>
                      <a:pt x="10" y="10"/>
                    </a:lnTo>
                    <a:lnTo>
                      <a:pt x="15" y="9"/>
                    </a:lnTo>
                    <a:lnTo>
                      <a:pt x="19" y="9"/>
                    </a:lnTo>
                    <a:lnTo>
                      <a:pt x="24" y="8"/>
                    </a:lnTo>
                    <a:lnTo>
                      <a:pt x="30" y="8"/>
                    </a:lnTo>
                    <a:lnTo>
                      <a:pt x="34" y="7"/>
                    </a:lnTo>
                    <a:lnTo>
                      <a:pt x="39" y="7"/>
                    </a:lnTo>
                    <a:lnTo>
                      <a:pt x="39" y="0"/>
                    </a:lnTo>
                    <a:lnTo>
                      <a:pt x="34" y="0"/>
                    </a:lnTo>
                    <a:lnTo>
                      <a:pt x="30" y="1"/>
                    </a:lnTo>
                    <a:lnTo>
                      <a:pt x="24" y="1"/>
                    </a:lnTo>
                    <a:lnTo>
                      <a:pt x="19" y="2"/>
                    </a:lnTo>
                    <a:lnTo>
                      <a:pt x="15" y="2"/>
                    </a:lnTo>
                    <a:lnTo>
                      <a:pt x="10" y="4"/>
                    </a:lnTo>
                    <a:lnTo>
                      <a:pt x="6" y="5"/>
                    </a:lnTo>
                    <a:lnTo>
                      <a:pt x="0" y="6"/>
                    </a:lnTo>
                    <a:lnTo>
                      <a:pt x="0" y="6"/>
                    </a:lnTo>
                    <a:lnTo>
                      <a:pt x="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07" name="Freeform 211"/>
              <p:cNvSpPr>
                <a:spLocks noChangeAspect="1"/>
              </p:cNvSpPr>
              <p:nvPr/>
            </p:nvSpPr>
            <p:spPr bwMode="auto">
              <a:xfrm>
                <a:off x="1129" y="745"/>
                <a:ext cx="29" cy="11"/>
              </a:xfrm>
              <a:custGeom>
                <a:avLst/>
                <a:gdLst>
                  <a:gd name="T0" fmla="*/ 0 w 57"/>
                  <a:gd name="T1" fmla="*/ 0 h 21"/>
                  <a:gd name="T2" fmla="*/ 2 w 57"/>
                  <a:gd name="T3" fmla="*/ 7 h 21"/>
                  <a:gd name="T4" fmla="*/ 9 w 57"/>
                  <a:gd name="T5" fmla="*/ 13 h 21"/>
                  <a:gd name="T6" fmla="*/ 17 w 57"/>
                  <a:gd name="T7" fmla="*/ 16 h 21"/>
                  <a:gd name="T8" fmla="*/ 26 w 57"/>
                  <a:gd name="T9" fmla="*/ 18 h 21"/>
                  <a:gd name="T10" fmla="*/ 35 w 57"/>
                  <a:gd name="T11" fmla="*/ 20 h 21"/>
                  <a:gd name="T12" fmla="*/ 43 w 57"/>
                  <a:gd name="T13" fmla="*/ 21 h 21"/>
                  <a:gd name="T14" fmla="*/ 50 w 57"/>
                  <a:gd name="T15" fmla="*/ 20 h 21"/>
                  <a:gd name="T16" fmla="*/ 57 w 57"/>
                  <a:gd name="T17" fmla="*/ 19 h 21"/>
                  <a:gd name="T18" fmla="*/ 55 w 57"/>
                  <a:gd name="T19" fmla="*/ 12 h 21"/>
                  <a:gd name="T20" fmla="*/ 50 w 57"/>
                  <a:gd name="T21" fmla="*/ 13 h 21"/>
                  <a:gd name="T22" fmla="*/ 43 w 57"/>
                  <a:gd name="T23" fmla="*/ 12 h 21"/>
                  <a:gd name="T24" fmla="*/ 35 w 57"/>
                  <a:gd name="T25" fmla="*/ 13 h 21"/>
                  <a:gd name="T26" fmla="*/ 26 w 57"/>
                  <a:gd name="T27" fmla="*/ 11 h 21"/>
                  <a:gd name="T28" fmla="*/ 19 w 57"/>
                  <a:gd name="T29" fmla="*/ 10 h 21"/>
                  <a:gd name="T30" fmla="*/ 13 w 57"/>
                  <a:gd name="T31" fmla="*/ 6 h 21"/>
                  <a:gd name="T32" fmla="*/ 9 w 57"/>
                  <a:gd name="T33" fmla="*/ 3 h 21"/>
                  <a:gd name="T34" fmla="*/ 6 w 57"/>
                  <a:gd name="T35" fmla="*/ 0 h 21"/>
                  <a:gd name="T36" fmla="*/ 0 w 57"/>
                  <a:gd name="T3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21">
                    <a:moveTo>
                      <a:pt x="0" y="0"/>
                    </a:moveTo>
                    <a:lnTo>
                      <a:pt x="2" y="7"/>
                    </a:lnTo>
                    <a:lnTo>
                      <a:pt x="9" y="13"/>
                    </a:lnTo>
                    <a:lnTo>
                      <a:pt x="17" y="16"/>
                    </a:lnTo>
                    <a:lnTo>
                      <a:pt x="26" y="18"/>
                    </a:lnTo>
                    <a:lnTo>
                      <a:pt x="35" y="20"/>
                    </a:lnTo>
                    <a:lnTo>
                      <a:pt x="43" y="21"/>
                    </a:lnTo>
                    <a:lnTo>
                      <a:pt x="50" y="20"/>
                    </a:lnTo>
                    <a:lnTo>
                      <a:pt x="57" y="19"/>
                    </a:lnTo>
                    <a:lnTo>
                      <a:pt x="55" y="12"/>
                    </a:lnTo>
                    <a:lnTo>
                      <a:pt x="50" y="13"/>
                    </a:lnTo>
                    <a:lnTo>
                      <a:pt x="43" y="12"/>
                    </a:lnTo>
                    <a:lnTo>
                      <a:pt x="35" y="13"/>
                    </a:lnTo>
                    <a:lnTo>
                      <a:pt x="26" y="11"/>
                    </a:lnTo>
                    <a:lnTo>
                      <a:pt x="19" y="10"/>
                    </a:lnTo>
                    <a:lnTo>
                      <a:pt x="13" y="6"/>
                    </a:lnTo>
                    <a:lnTo>
                      <a:pt x="9" y="3"/>
                    </a:lnTo>
                    <a:lnTo>
                      <a:pt x="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08" name="Freeform 212"/>
              <p:cNvSpPr>
                <a:spLocks noChangeAspect="1"/>
              </p:cNvSpPr>
              <p:nvPr/>
            </p:nvSpPr>
            <p:spPr bwMode="auto">
              <a:xfrm>
                <a:off x="1129" y="743"/>
                <a:ext cx="3" cy="2"/>
              </a:xfrm>
              <a:custGeom>
                <a:avLst/>
                <a:gdLst>
                  <a:gd name="T0" fmla="*/ 6 w 6"/>
                  <a:gd name="T1" fmla="*/ 3 h 3"/>
                  <a:gd name="T2" fmla="*/ 5 w 6"/>
                  <a:gd name="T3" fmla="*/ 1 h 3"/>
                  <a:gd name="T4" fmla="*/ 3 w 6"/>
                  <a:gd name="T5" fmla="*/ 0 h 3"/>
                  <a:gd name="T6" fmla="*/ 1 w 6"/>
                  <a:gd name="T7" fmla="*/ 1 h 3"/>
                  <a:gd name="T8" fmla="*/ 0 w 6"/>
                  <a:gd name="T9" fmla="*/ 3 h 3"/>
                  <a:gd name="T10" fmla="*/ 6 w 6"/>
                  <a:gd name="T11" fmla="*/ 3 h 3"/>
                </a:gdLst>
                <a:ahLst/>
                <a:cxnLst>
                  <a:cxn ang="0">
                    <a:pos x="T0" y="T1"/>
                  </a:cxn>
                  <a:cxn ang="0">
                    <a:pos x="T2" y="T3"/>
                  </a:cxn>
                  <a:cxn ang="0">
                    <a:pos x="T4" y="T5"/>
                  </a:cxn>
                  <a:cxn ang="0">
                    <a:pos x="T6" y="T7"/>
                  </a:cxn>
                  <a:cxn ang="0">
                    <a:pos x="T8" y="T9"/>
                  </a:cxn>
                  <a:cxn ang="0">
                    <a:pos x="T10" y="T11"/>
                  </a:cxn>
                </a:cxnLst>
                <a:rect l="0" t="0" r="r" b="b"/>
                <a:pathLst>
                  <a:path w="6" h="3">
                    <a:moveTo>
                      <a:pt x="6" y="3"/>
                    </a:moveTo>
                    <a:lnTo>
                      <a:pt x="5" y="1"/>
                    </a:lnTo>
                    <a:lnTo>
                      <a:pt x="3" y="0"/>
                    </a:lnTo>
                    <a:lnTo>
                      <a:pt x="1" y="1"/>
                    </a:lnTo>
                    <a:lnTo>
                      <a:pt x="0" y="3"/>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09" name="Freeform 213"/>
              <p:cNvSpPr>
                <a:spLocks noChangeAspect="1"/>
              </p:cNvSpPr>
              <p:nvPr/>
            </p:nvSpPr>
            <p:spPr bwMode="auto">
              <a:xfrm>
                <a:off x="1034" y="751"/>
                <a:ext cx="80" cy="83"/>
              </a:xfrm>
              <a:custGeom>
                <a:avLst/>
                <a:gdLst>
                  <a:gd name="T0" fmla="*/ 0 w 159"/>
                  <a:gd name="T1" fmla="*/ 3 h 166"/>
                  <a:gd name="T2" fmla="*/ 7 w 159"/>
                  <a:gd name="T3" fmla="*/ 2 h 166"/>
                  <a:gd name="T4" fmla="*/ 15 w 159"/>
                  <a:gd name="T5" fmla="*/ 2 h 166"/>
                  <a:gd name="T6" fmla="*/ 22 w 159"/>
                  <a:gd name="T7" fmla="*/ 1 h 166"/>
                  <a:gd name="T8" fmla="*/ 28 w 159"/>
                  <a:gd name="T9" fmla="*/ 1 h 166"/>
                  <a:gd name="T10" fmla="*/ 35 w 159"/>
                  <a:gd name="T11" fmla="*/ 0 h 166"/>
                  <a:gd name="T12" fmla="*/ 41 w 159"/>
                  <a:gd name="T13" fmla="*/ 0 h 166"/>
                  <a:gd name="T14" fmla="*/ 47 w 159"/>
                  <a:gd name="T15" fmla="*/ 0 h 166"/>
                  <a:gd name="T16" fmla="*/ 51 w 159"/>
                  <a:gd name="T17" fmla="*/ 0 h 166"/>
                  <a:gd name="T18" fmla="*/ 64 w 159"/>
                  <a:gd name="T19" fmla="*/ 6 h 166"/>
                  <a:gd name="T20" fmla="*/ 79 w 159"/>
                  <a:gd name="T21" fmla="*/ 11 h 166"/>
                  <a:gd name="T22" fmla="*/ 93 w 159"/>
                  <a:gd name="T23" fmla="*/ 18 h 166"/>
                  <a:gd name="T24" fmla="*/ 108 w 159"/>
                  <a:gd name="T25" fmla="*/ 26 h 166"/>
                  <a:gd name="T26" fmla="*/ 121 w 159"/>
                  <a:gd name="T27" fmla="*/ 36 h 166"/>
                  <a:gd name="T28" fmla="*/ 132 w 159"/>
                  <a:gd name="T29" fmla="*/ 45 h 166"/>
                  <a:gd name="T30" fmla="*/ 141 w 159"/>
                  <a:gd name="T31" fmla="*/ 54 h 166"/>
                  <a:gd name="T32" fmla="*/ 146 w 159"/>
                  <a:gd name="T33" fmla="*/ 64 h 166"/>
                  <a:gd name="T34" fmla="*/ 149 w 159"/>
                  <a:gd name="T35" fmla="*/ 82 h 166"/>
                  <a:gd name="T36" fmla="*/ 151 w 159"/>
                  <a:gd name="T37" fmla="*/ 91 h 166"/>
                  <a:gd name="T38" fmla="*/ 151 w 159"/>
                  <a:gd name="T39" fmla="*/ 97 h 166"/>
                  <a:gd name="T40" fmla="*/ 153 w 159"/>
                  <a:gd name="T41" fmla="*/ 101 h 166"/>
                  <a:gd name="T42" fmla="*/ 156 w 159"/>
                  <a:gd name="T43" fmla="*/ 108 h 166"/>
                  <a:gd name="T44" fmla="*/ 159 w 159"/>
                  <a:gd name="T45" fmla="*/ 117 h 166"/>
                  <a:gd name="T46" fmla="*/ 157 w 159"/>
                  <a:gd name="T47" fmla="*/ 127 h 166"/>
                  <a:gd name="T48" fmla="*/ 153 w 159"/>
                  <a:gd name="T49" fmla="*/ 133 h 166"/>
                  <a:gd name="T50" fmla="*/ 146 w 159"/>
                  <a:gd name="T51" fmla="*/ 140 h 166"/>
                  <a:gd name="T52" fmla="*/ 141 w 159"/>
                  <a:gd name="T53" fmla="*/ 148 h 166"/>
                  <a:gd name="T54" fmla="*/ 138 w 159"/>
                  <a:gd name="T55" fmla="*/ 158 h 166"/>
                  <a:gd name="T56" fmla="*/ 136 w 159"/>
                  <a:gd name="T57" fmla="*/ 166 h 166"/>
                  <a:gd name="T58" fmla="*/ 130 w 159"/>
                  <a:gd name="T59" fmla="*/ 135 h 166"/>
                  <a:gd name="T60" fmla="*/ 122 w 159"/>
                  <a:gd name="T61" fmla="*/ 109 h 166"/>
                  <a:gd name="T62" fmla="*/ 113 w 159"/>
                  <a:gd name="T63" fmla="*/ 91 h 166"/>
                  <a:gd name="T64" fmla="*/ 102 w 159"/>
                  <a:gd name="T65" fmla="*/ 76 h 166"/>
                  <a:gd name="T66" fmla="*/ 89 w 159"/>
                  <a:gd name="T67" fmla="*/ 64 h 166"/>
                  <a:gd name="T68" fmla="*/ 76 w 159"/>
                  <a:gd name="T69" fmla="*/ 55 h 166"/>
                  <a:gd name="T70" fmla="*/ 62 w 159"/>
                  <a:gd name="T71" fmla="*/ 48 h 166"/>
                  <a:gd name="T72" fmla="*/ 47 w 159"/>
                  <a:gd name="T73" fmla="*/ 42 h 166"/>
                  <a:gd name="T74" fmla="*/ 38 w 159"/>
                  <a:gd name="T75" fmla="*/ 38 h 166"/>
                  <a:gd name="T76" fmla="*/ 32 w 159"/>
                  <a:gd name="T77" fmla="*/ 33 h 166"/>
                  <a:gd name="T78" fmla="*/ 26 w 159"/>
                  <a:gd name="T79" fmla="*/ 29 h 166"/>
                  <a:gd name="T80" fmla="*/ 23 w 159"/>
                  <a:gd name="T81" fmla="*/ 24 h 166"/>
                  <a:gd name="T82" fmla="*/ 18 w 159"/>
                  <a:gd name="T83" fmla="*/ 18 h 166"/>
                  <a:gd name="T84" fmla="*/ 13 w 159"/>
                  <a:gd name="T85" fmla="*/ 14 h 166"/>
                  <a:gd name="T86" fmla="*/ 8 w 159"/>
                  <a:gd name="T87" fmla="*/ 8 h 166"/>
                  <a:gd name="T88" fmla="*/ 0 w 159"/>
                  <a:gd name="T89" fmla="*/ 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9" h="166">
                    <a:moveTo>
                      <a:pt x="0" y="3"/>
                    </a:moveTo>
                    <a:lnTo>
                      <a:pt x="7" y="2"/>
                    </a:lnTo>
                    <a:lnTo>
                      <a:pt x="15" y="2"/>
                    </a:lnTo>
                    <a:lnTo>
                      <a:pt x="22" y="1"/>
                    </a:lnTo>
                    <a:lnTo>
                      <a:pt x="28" y="1"/>
                    </a:lnTo>
                    <a:lnTo>
                      <a:pt x="35" y="0"/>
                    </a:lnTo>
                    <a:lnTo>
                      <a:pt x="41" y="0"/>
                    </a:lnTo>
                    <a:lnTo>
                      <a:pt x="47" y="0"/>
                    </a:lnTo>
                    <a:lnTo>
                      <a:pt x="51" y="0"/>
                    </a:lnTo>
                    <a:lnTo>
                      <a:pt x="64" y="6"/>
                    </a:lnTo>
                    <a:lnTo>
                      <a:pt x="79" y="11"/>
                    </a:lnTo>
                    <a:lnTo>
                      <a:pt x="93" y="18"/>
                    </a:lnTo>
                    <a:lnTo>
                      <a:pt x="108" y="26"/>
                    </a:lnTo>
                    <a:lnTo>
                      <a:pt x="121" y="36"/>
                    </a:lnTo>
                    <a:lnTo>
                      <a:pt x="132" y="45"/>
                    </a:lnTo>
                    <a:lnTo>
                      <a:pt x="141" y="54"/>
                    </a:lnTo>
                    <a:lnTo>
                      <a:pt x="146" y="64"/>
                    </a:lnTo>
                    <a:lnTo>
                      <a:pt x="149" y="82"/>
                    </a:lnTo>
                    <a:lnTo>
                      <a:pt x="151" y="91"/>
                    </a:lnTo>
                    <a:lnTo>
                      <a:pt x="151" y="97"/>
                    </a:lnTo>
                    <a:lnTo>
                      <a:pt x="153" y="101"/>
                    </a:lnTo>
                    <a:lnTo>
                      <a:pt x="156" y="108"/>
                    </a:lnTo>
                    <a:lnTo>
                      <a:pt x="159" y="117"/>
                    </a:lnTo>
                    <a:lnTo>
                      <a:pt x="157" y="127"/>
                    </a:lnTo>
                    <a:lnTo>
                      <a:pt x="153" y="133"/>
                    </a:lnTo>
                    <a:lnTo>
                      <a:pt x="146" y="140"/>
                    </a:lnTo>
                    <a:lnTo>
                      <a:pt x="141" y="148"/>
                    </a:lnTo>
                    <a:lnTo>
                      <a:pt x="138" y="158"/>
                    </a:lnTo>
                    <a:lnTo>
                      <a:pt x="136" y="166"/>
                    </a:lnTo>
                    <a:lnTo>
                      <a:pt x="130" y="135"/>
                    </a:lnTo>
                    <a:lnTo>
                      <a:pt x="122" y="109"/>
                    </a:lnTo>
                    <a:lnTo>
                      <a:pt x="113" y="91"/>
                    </a:lnTo>
                    <a:lnTo>
                      <a:pt x="102" y="76"/>
                    </a:lnTo>
                    <a:lnTo>
                      <a:pt x="89" y="64"/>
                    </a:lnTo>
                    <a:lnTo>
                      <a:pt x="76" y="55"/>
                    </a:lnTo>
                    <a:lnTo>
                      <a:pt x="62" y="48"/>
                    </a:lnTo>
                    <a:lnTo>
                      <a:pt x="47" y="42"/>
                    </a:lnTo>
                    <a:lnTo>
                      <a:pt x="38" y="38"/>
                    </a:lnTo>
                    <a:lnTo>
                      <a:pt x="32" y="33"/>
                    </a:lnTo>
                    <a:lnTo>
                      <a:pt x="26" y="29"/>
                    </a:lnTo>
                    <a:lnTo>
                      <a:pt x="23" y="24"/>
                    </a:lnTo>
                    <a:lnTo>
                      <a:pt x="18" y="18"/>
                    </a:lnTo>
                    <a:lnTo>
                      <a:pt x="13" y="14"/>
                    </a:lnTo>
                    <a:lnTo>
                      <a:pt x="8" y="8"/>
                    </a:lnTo>
                    <a:lnTo>
                      <a:pt x="0" y="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10" name="Freeform 214"/>
              <p:cNvSpPr>
                <a:spLocks noChangeAspect="1"/>
              </p:cNvSpPr>
              <p:nvPr/>
            </p:nvSpPr>
            <p:spPr bwMode="auto">
              <a:xfrm>
                <a:off x="1034" y="749"/>
                <a:ext cx="29" cy="5"/>
              </a:xfrm>
              <a:custGeom>
                <a:avLst/>
                <a:gdLst>
                  <a:gd name="T0" fmla="*/ 53 w 56"/>
                  <a:gd name="T1" fmla="*/ 1 h 12"/>
                  <a:gd name="T2" fmla="*/ 51 w 56"/>
                  <a:gd name="T3" fmla="*/ 0 h 12"/>
                  <a:gd name="T4" fmla="*/ 47 w 56"/>
                  <a:gd name="T5" fmla="*/ 0 h 12"/>
                  <a:gd name="T6" fmla="*/ 41 w 56"/>
                  <a:gd name="T7" fmla="*/ 0 h 12"/>
                  <a:gd name="T8" fmla="*/ 35 w 56"/>
                  <a:gd name="T9" fmla="*/ 1 h 12"/>
                  <a:gd name="T10" fmla="*/ 28 w 56"/>
                  <a:gd name="T11" fmla="*/ 3 h 12"/>
                  <a:gd name="T12" fmla="*/ 22 w 56"/>
                  <a:gd name="T13" fmla="*/ 3 h 12"/>
                  <a:gd name="T14" fmla="*/ 15 w 56"/>
                  <a:gd name="T15" fmla="*/ 4 h 12"/>
                  <a:gd name="T16" fmla="*/ 7 w 56"/>
                  <a:gd name="T17" fmla="*/ 4 h 12"/>
                  <a:gd name="T18" fmla="*/ 0 w 56"/>
                  <a:gd name="T19" fmla="*/ 5 h 12"/>
                  <a:gd name="T20" fmla="*/ 0 w 56"/>
                  <a:gd name="T21" fmla="*/ 12 h 12"/>
                  <a:gd name="T22" fmla="*/ 7 w 56"/>
                  <a:gd name="T23" fmla="*/ 11 h 12"/>
                  <a:gd name="T24" fmla="*/ 15 w 56"/>
                  <a:gd name="T25" fmla="*/ 11 h 12"/>
                  <a:gd name="T26" fmla="*/ 22 w 56"/>
                  <a:gd name="T27" fmla="*/ 9 h 12"/>
                  <a:gd name="T28" fmla="*/ 28 w 56"/>
                  <a:gd name="T29" fmla="*/ 9 h 12"/>
                  <a:gd name="T30" fmla="*/ 35 w 56"/>
                  <a:gd name="T31" fmla="*/ 8 h 12"/>
                  <a:gd name="T32" fmla="*/ 41 w 56"/>
                  <a:gd name="T33" fmla="*/ 9 h 12"/>
                  <a:gd name="T34" fmla="*/ 47 w 56"/>
                  <a:gd name="T35" fmla="*/ 9 h 12"/>
                  <a:gd name="T36" fmla="*/ 51 w 56"/>
                  <a:gd name="T37" fmla="*/ 9 h 12"/>
                  <a:gd name="T38" fmla="*/ 50 w 56"/>
                  <a:gd name="T39" fmla="*/ 8 h 12"/>
                  <a:gd name="T40" fmla="*/ 51 w 56"/>
                  <a:gd name="T41" fmla="*/ 9 h 12"/>
                  <a:gd name="T42" fmla="*/ 55 w 56"/>
                  <a:gd name="T43" fmla="*/ 8 h 12"/>
                  <a:gd name="T44" fmla="*/ 56 w 56"/>
                  <a:gd name="T45" fmla="*/ 5 h 12"/>
                  <a:gd name="T46" fmla="*/ 55 w 56"/>
                  <a:gd name="T47" fmla="*/ 1 h 12"/>
                  <a:gd name="T48" fmla="*/ 51 w 56"/>
                  <a:gd name="T49" fmla="*/ 0 h 12"/>
                  <a:gd name="T50" fmla="*/ 53 w 56"/>
                  <a:gd name="T5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2">
                    <a:moveTo>
                      <a:pt x="53" y="1"/>
                    </a:moveTo>
                    <a:lnTo>
                      <a:pt x="51" y="0"/>
                    </a:lnTo>
                    <a:lnTo>
                      <a:pt x="47" y="0"/>
                    </a:lnTo>
                    <a:lnTo>
                      <a:pt x="41" y="0"/>
                    </a:lnTo>
                    <a:lnTo>
                      <a:pt x="35" y="1"/>
                    </a:lnTo>
                    <a:lnTo>
                      <a:pt x="28" y="3"/>
                    </a:lnTo>
                    <a:lnTo>
                      <a:pt x="22" y="3"/>
                    </a:lnTo>
                    <a:lnTo>
                      <a:pt x="15" y="4"/>
                    </a:lnTo>
                    <a:lnTo>
                      <a:pt x="7" y="4"/>
                    </a:lnTo>
                    <a:lnTo>
                      <a:pt x="0" y="5"/>
                    </a:lnTo>
                    <a:lnTo>
                      <a:pt x="0" y="12"/>
                    </a:lnTo>
                    <a:lnTo>
                      <a:pt x="7" y="11"/>
                    </a:lnTo>
                    <a:lnTo>
                      <a:pt x="15" y="11"/>
                    </a:lnTo>
                    <a:lnTo>
                      <a:pt x="22" y="9"/>
                    </a:lnTo>
                    <a:lnTo>
                      <a:pt x="28" y="9"/>
                    </a:lnTo>
                    <a:lnTo>
                      <a:pt x="35" y="8"/>
                    </a:lnTo>
                    <a:lnTo>
                      <a:pt x="41" y="9"/>
                    </a:lnTo>
                    <a:lnTo>
                      <a:pt x="47" y="9"/>
                    </a:lnTo>
                    <a:lnTo>
                      <a:pt x="51" y="9"/>
                    </a:lnTo>
                    <a:lnTo>
                      <a:pt x="50" y="8"/>
                    </a:lnTo>
                    <a:lnTo>
                      <a:pt x="51" y="9"/>
                    </a:lnTo>
                    <a:lnTo>
                      <a:pt x="55" y="8"/>
                    </a:lnTo>
                    <a:lnTo>
                      <a:pt x="56" y="5"/>
                    </a:lnTo>
                    <a:lnTo>
                      <a:pt x="55" y="1"/>
                    </a:lnTo>
                    <a:lnTo>
                      <a:pt x="51" y="0"/>
                    </a:lnTo>
                    <a:lnTo>
                      <a:pt x="5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11" name="Freeform 215"/>
              <p:cNvSpPr>
                <a:spLocks noChangeAspect="1"/>
              </p:cNvSpPr>
              <p:nvPr/>
            </p:nvSpPr>
            <p:spPr bwMode="auto">
              <a:xfrm>
                <a:off x="1060" y="749"/>
                <a:ext cx="49" cy="35"/>
              </a:xfrm>
              <a:custGeom>
                <a:avLst/>
                <a:gdLst>
                  <a:gd name="T0" fmla="*/ 99 w 99"/>
                  <a:gd name="T1" fmla="*/ 68 h 70"/>
                  <a:gd name="T2" fmla="*/ 99 w 99"/>
                  <a:gd name="T3" fmla="*/ 67 h 70"/>
                  <a:gd name="T4" fmla="*/ 95 w 99"/>
                  <a:gd name="T5" fmla="*/ 56 h 70"/>
                  <a:gd name="T6" fmla="*/ 84 w 99"/>
                  <a:gd name="T7" fmla="*/ 46 h 70"/>
                  <a:gd name="T8" fmla="*/ 73 w 99"/>
                  <a:gd name="T9" fmla="*/ 36 h 70"/>
                  <a:gd name="T10" fmla="*/ 60 w 99"/>
                  <a:gd name="T11" fmla="*/ 27 h 70"/>
                  <a:gd name="T12" fmla="*/ 44 w 99"/>
                  <a:gd name="T13" fmla="*/ 19 h 70"/>
                  <a:gd name="T14" fmla="*/ 30 w 99"/>
                  <a:gd name="T15" fmla="*/ 12 h 70"/>
                  <a:gd name="T16" fmla="*/ 15 w 99"/>
                  <a:gd name="T17" fmla="*/ 6 h 70"/>
                  <a:gd name="T18" fmla="*/ 3 w 99"/>
                  <a:gd name="T19" fmla="*/ 0 h 70"/>
                  <a:gd name="T20" fmla="*/ 0 w 99"/>
                  <a:gd name="T21" fmla="*/ 7 h 70"/>
                  <a:gd name="T22" fmla="*/ 13 w 99"/>
                  <a:gd name="T23" fmla="*/ 13 h 70"/>
                  <a:gd name="T24" fmla="*/ 28 w 99"/>
                  <a:gd name="T25" fmla="*/ 19 h 70"/>
                  <a:gd name="T26" fmla="*/ 42 w 99"/>
                  <a:gd name="T27" fmla="*/ 26 h 70"/>
                  <a:gd name="T28" fmla="*/ 56 w 99"/>
                  <a:gd name="T29" fmla="*/ 34 h 70"/>
                  <a:gd name="T30" fmla="*/ 68 w 99"/>
                  <a:gd name="T31" fmla="*/ 43 h 70"/>
                  <a:gd name="T32" fmla="*/ 80 w 99"/>
                  <a:gd name="T33" fmla="*/ 51 h 70"/>
                  <a:gd name="T34" fmla="*/ 88 w 99"/>
                  <a:gd name="T35" fmla="*/ 60 h 70"/>
                  <a:gd name="T36" fmla="*/ 92 w 99"/>
                  <a:gd name="T37" fmla="*/ 70 h 70"/>
                  <a:gd name="T38" fmla="*/ 92 w 99"/>
                  <a:gd name="T39" fmla="*/ 68 h 70"/>
                  <a:gd name="T40" fmla="*/ 99 w 99"/>
                  <a:gd name="T4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9" h="70">
                    <a:moveTo>
                      <a:pt x="99" y="68"/>
                    </a:moveTo>
                    <a:lnTo>
                      <a:pt x="99" y="67"/>
                    </a:lnTo>
                    <a:lnTo>
                      <a:pt x="95" y="56"/>
                    </a:lnTo>
                    <a:lnTo>
                      <a:pt x="84" y="46"/>
                    </a:lnTo>
                    <a:lnTo>
                      <a:pt x="73" y="36"/>
                    </a:lnTo>
                    <a:lnTo>
                      <a:pt x="60" y="27"/>
                    </a:lnTo>
                    <a:lnTo>
                      <a:pt x="44" y="19"/>
                    </a:lnTo>
                    <a:lnTo>
                      <a:pt x="30" y="12"/>
                    </a:lnTo>
                    <a:lnTo>
                      <a:pt x="15" y="6"/>
                    </a:lnTo>
                    <a:lnTo>
                      <a:pt x="3" y="0"/>
                    </a:lnTo>
                    <a:lnTo>
                      <a:pt x="0" y="7"/>
                    </a:lnTo>
                    <a:lnTo>
                      <a:pt x="13" y="13"/>
                    </a:lnTo>
                    <a:lnTo>
                      <a:pt x="28" y="19"/>
                    </a:lnTo>
                    <a:lnTo>
                      <a:pt x="42" y="26"/>
                    </a:lnTo>
                    <a:lnTo>
                      <a:pt x="56" y="34"/>
                    </a:lnTo>
                    <a:lnTo>
                      <a:pt x="68" y="43"/>
                    </a:lnTo>
                    <a:lnTo>
                      <a:pt x="80" y="51"/>
                    </a:lnTo>
                    <a:lnTo>
                      <a:pt x="88" y="60"/>
                    </a:lnTo>
                    <a:lnTo>
                      <a:pt x="92" y="70"/>
                    </a:lnTo>
                    <a:lnTo>
                      <a:pt x="92" y="68"/>
                    </a:lnTo>
                    <a:lnTo>
                      <a:pt x="99"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12" name="Freeform 216"/>
              <p:cNvSpPr>
                <a:spLocks noChangeAspect="1"/>
              </p:cNvSpPr>
              <p:nvPr/>
            </p:nvSpPr>
            <p:spPr bwMode="auto">
              <a:xfrm>
                <a:off x="1106" y="783"/>
                <a:ext cx="7" cy="20"/>
              </a:xfrm>
              <a:custGeom>
                <a:avLst/>
                <a:gdLst>
                  <a:gd name="T0" fmla="*/ 14 w 14"/>
                  <a:gd name="T1" fmla="*/ 35 h 40"/>
                  <a:gd name="T2" fmla="*/ 14 w 14"/>
                  <a:gd name="T3" fmla="*/ 35 h 40"/>
                  <a:gd name="T4" fmla="*/ 12 w 14"/>
                  <a:gd name="T5" fmla="*/ 33 h 40"/>
                  <a:gd name="T6" fmla="*/ 12 w 14"/>
                  <a:gd name="T7" fmla="*/ 27 h 40"/>
                  <a:gd name="T8" fmla="*/ 11 w 14"/>
                  <a:gd name="T9" fmla="*/ 18 h 40"/>
                  <a:gd name="T10" fmla="*/ 7 w 14"/>
                  <a:gd name="T11" fmla="*/ 0 h 40"/>
                  <a:gd name="T12" fmla="*/ 0 w 14"/>
                  <a:gd name="T13" fmla="*/ 0 h 40"/>
                  <a:gd name="T14" fmla="*/ 4 w 14"/>
                  <a:gd name="T15" fmla="*/ 18 h 40"/>
                  <a:gd name="T16" fmla="*/ 5 w 14"/>
                  <a:gd name="T17" fmla="*/ 27 h 40"/>
                  <a:gd name="T18" fmla="*/ 5 w 14"/>
                  <a:gd name="T19" fmla="*/ 33 h 40"/>
                  <a:gd name="T20" fmla="*/ 7 w 14"/>
                  <a:gd name="T21" fmla="*/ 40 h 40"/>
                  <a:gd name="T22" fmla="*/ 7 w 14"/>
                  <a:gd name="T23" fmla="*/ 40 h 40"/>
                  <a:gd name="T24" fmla="*/ 14 w 14"/>
                  <a:gd name="T25"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40">
                    <a:moveTo>
                      <a:pt x="14" y="35"/>
                    </a:moveTo>
                    <a:lnTo>
                      <a:pt x="14" y="35"/>
                    </a:lnTo>
                    <a:lnTo>
                      <a:pt x="12" y="33"/>
                    </a:lnTo>
                    <a:lnTo>
                      <a:pt x="12" y="27"/>
                    </a:lnTo>
                    <a:lnTo>
                      <a:pt x="11" y="18"/>
                    </a:lnTo>
                    <a:lnTo>
                      <a:pt x="7" y="0"/>
                    </a:lnTo>
                    <a:lnTo>
                      <a:pt x="0" y="0"/>
                    </a:lnTo>
                    <a:lnTo>
                      <a:pt x="4" y="18"/>
                    </a:lnTo>
                    <a:lnTo>
                      <a:pt x="5" y="27"/>
                    </a:lnTo>
                    <a:lnTo>
                      <a:pt x="5" y="33"/>
                    </a:lnTo>
                    <a:lnTo>
                      <a:pt x="7" y="40"/>
                    </a:lnTo>
                    <a:lnTo>
                      <a:pt x="7" y="40"/>
                    </a:lnTo>
                    <a:lnTo>
                      <a:pt x="1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13" name="Freeform 217"/>
              <p:cNvSpPr>
                <a:spLocks noChangeAspect="1"/>
              </p:cNvSpPr>
              <p:nvPr/>
            </p:nvSpPr>
            <p:spPr bwMode="auto">
              <a:xfrm>
                <a:off x="1109" y="800"/>
                <a:ext cx="7" cy="19"/>
              </a:xfrm>
              <a:custGeom>
                <a:avLst/>
                <a:gdLst>
                  <a:gd name="T0" fmla="*/ 6 w 13"/>
                  <a:gd name="T1" fmla="*/ 38 h 38"/>
                  <a:gd name="T2" fmla="*/ 6 w 13"/>
                  <a:gd name="T3" fmla="*/ 38 h 38"/>
                  <a:gd name="T4" fmla="*/ 12 w 13"/>
                  <a:gd name="T5" fmla="*/ 29 h 38"/>
                  <a:gd name="T6" fmla="*/ 13 w 13"/>
                  <a:gd name="T7" fmla="*/ 18 h 38"/>
                  <a:gd name="T8" fmla="*/ 11 w 13"/>
                  <a:gd name="T9" fmla="*/ 8 h 38"/>
                  <a:gd name="T10" fmla="*/ 7 w 13"/>
                  <a:gd name="T11" fmla="*/ 0 h 38"/>
                  <a:gd name="T12" fmla="*/ 0 w 13"/>
                  <a:gd name="T13" fmla="*/ 5 h 38"/>
                  <a:gd name="T14" fmla="*/ 4 w 13"/>
                  <a:gd name="T15" fmla="*/ 10 h 38"/>
                  <a:gd name="T16" fmla="*/ 6 w 13"/>
                  <a:gd name="T17" fmla="*/ 18 h 38"/>
                  <a:gd name="T18" fmla="*/ 5 w 13"/>
                  <a:gd name="T19" fmla="*/ 26 h 38"/>
                  <a:gd name="T20" fmla="*/ 2 w 13"/>
                  <a:gd name="T21" fmla="*/ 31 h 38"/>
                  <a:gd name="T22" fmla="*/ 2 w 13"/>
                  <a:gd name="T23" fmla="*/ 31 h 38"/>
                  <a:gd name="T24" fmla="*/ 6 w 13"/>
                  <a:gd name="T2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38">
                    <a:moveTo>
                      <a:pt x="6" y="38"/>
                    </a:moveTo>
                    <a:lnTo>
                      <a:pt x="6" y="38"/>
                    </a:lnTo>
                    <a:lnTo>
                      <a:pt x="12" y="29"/>
                    </a:lnTo>
                    <a:lnTo>
                      <a:pt x="13" y="18"/>
                    </a:lnTo>
                    <a:lnTo>
                      <a:pt x="11" y="8"/>
                    </a:lnTo>
                    <a:lnTo>
                      <a:pt x="7" y="0"/>
                    </a:lnTo>
                    <a:lnTo>
                      <a:pt x="0" y="5"/>
                    </a:lnTo>
                    <a:lnTo>
                      <a:pt x="4" y="10"/>
                    </a:lnTo>
                    <a:lnTo>
                      <a:pt x="6" y="18"/>
                    </a:lnTo>
                    <a:lnTo>
                      <a:pt x="5" y="26"/>
                    </a:lnTo>
                    <a:lnTo>
                      <a:pt x="2" y="31"/>
                    </a:lnTo>
                    <a:lnTo>
                      <a:pt x="2" y="31"/>
                    </a:lnTo>
                    <a:lnTo>
                      <a:pt x="6"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14" name="Freeform 218"/>
              <p:cNvSpPr>
                <a:spLocks noChangeAspect="1"/>
              </p:cNvSpPr>
              <p:nvPr/>
            </p:nvSpPr>
            <p:spPr bwMode="auto">
              <a:xfrm>
                <a:off x="1101" y="816"/>
                <a:ext cx="11" cy="20"/>
              </a:xfrm>
              <a:custGeom>
                <a:avLst/>
                <a:gdLst>
                  <a:gd name="T0" fmla="*/ 0 w 23"/>
                  <a:gd name="T1" fmla="*/ 36 h 39"/>
                  <a:gd name="T2" fmla="*/ 7 w 23"/>
                  <a:gd name="T3" fmla="*/ 36 h 39"/>
                  <a:gd name="T4" fmla="*/ 9 w 23"/>
                  <a:gd name="T5" fmla="*/ 29 h 39"/>
                  <a:gd name="T6" fmla="*/ 13 w 23"/>
                  <a:gd name="T7" fmla="*/ 20 h 39"/>
                  <a:gd name="T8" fmla="*/ 17 w 23"/>
                  <a:gd name="T9" fmla="*/ 13 h 39"/>
                  <a:gd name="T10" fmla="*/ 23 w 23"/>
                  <a:gd name="T11" fmla="*/ 7 h 39"/>
                  <a:gd name="T12" fmla="*/ 19 w 23"/>
                  <a:gd name="T13" fmla="*/ 0 h 39"/>
                  <a:gd name="T14" fmla="*/ 10 w 23"/>
                  <a:gd name="T15" fmla="*/ 8 h 39"/>
                  <a:gd name="T16" fmla="*/ 6 w 23"/>
                  <a:gd name="T17" fmla="*/ 17 h 39"/>
                  <a:gd name="T18" fmla="*/ 2 w 23"/>
                  <a:gd name="T19" fmla="*/ 27 h 39"/>
                  <a:gd name="T20" fmla="*/ 0 w 23"/>
                  <a:gd name="T21" fmla="*/ 36 h 39"/>
                  <a:gd name="T22" fmla="*/ 7 w 23"/>
                  <a:gd name="T23" fmla="*/ 36 h 39"/>
                  <a:gd name="T24" fmla="*/ 0 w 23"/>
                  <a:gd name="T25" fmla="*/ 36 h 39"/>
                  <a:gd name="T26" fmla="*/ 1 w 23"/>
                  <a:gd name="T27" fmla="*/ 38 h 39"/>
                  <a:gd name="T28" fmla="*/ 4 w 23"/>
                  <a:gd name="T29" fmla="*/ 39 h 39"/>
                  <a:gd name="T30" fmla="*/ 6 w 23"/>
                  <a:gd name="T31" fmla="*/ 38 h 39"/>
                  <a:gd name="T32" fmla="*/ 7 w 23"/>
                  <a:gd name="T33" fmla="*/ 36 h 39"/>
                  <a:gd name="T34" fmla="*/ 0 w 23"/>
                  <a:gd name="T35"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39">
                    <a:moveTo>
                      <a:pt x="0" y="36"/>
                    </a:moveTo>
                    <a:lnTo>
                      <a:pt x="7" y="36"/>
                    </a:lnTo>
                    <a:lnTo>
                      <a:pt x="9" y="29"/>
                    </a:lnTo>
                    <a:lnTo>
                      <a:pt x="13" y="20"/>
                    </a:lnTo>
                    <a:lnTo>
                      <a:pt x="17" y="13"/>
                    </a:lnTo>
                    <a:lnTo>
                      <a:pt x="23" y="7"/>
                    </a:lnTo>
                    <a:lnTo>
                      <a:pt x="19" y="0"/>
                    </a:lnTo>
                    <a:lnTo>
                      <a:pt x="10" y="8"/>
                    </a:lnTo>
                    <a:lnTo>
                      <a:pt x="6" y="17"/>
                    </a:lnTo>
                    <a:lnTo>
                      <a:pt x="2" y="27"/>
                    </a:lnTo>
                    <a:lnTo>
                      <a:pt x="0" y="36"/>
                    </a:lnTo>
                    <a:lnTo>
                      <a:pt x="7" y="36"/>
                    </a:lnTo>
                    <a:lnTo>
                      <a:pt x="0" y="36"/>
                    </a:lnTo>
                    <a:lnTo>
                      <a:pt x="1" y="38"/>
                    </a:lnTo>
                    <a:lnTo>
                      <a:pt x="4" y="39"/>
                    </a:lnTo>
                    <a:lnTo>
                      <a:pt x="6" y="38"/>
                    </a:lnTo>
                    <a:lnTo>
                      <a:pt x="7" y="36"/>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15" name="Freeform 219"/>
              <p:cNvSpPr>
                <a:spLocks noChangeAspect="1"/>
              </p:cNvSpPr>
              <p:nvPr/>
            </p:nvSpPr>
            <p:spPr bwMode="auto">
              <a:xfrm>
                <a:off x="1057" y="771"/>
                <a:ext cx="47" cy="63"/>
              </a:xfrm>
              <a:custGeom>
                <a:avLst/>
                <a:gdLst>
                  <a:gd name="T0" fmla="*/ 0 w 93"/>
                  <a:gd name="T1" fmla="*/ 7 h 127"/>
                  <a:gd name="T2" fmla="*/ 0 w 93"/>
                  <a:gd name="T3" fmla="*/ 7 h 127"/>
                  <a:gd name="T4" fmla="*/ 15 w 93"/>
                  <a:gd name="T5" fmla="*/ 13 h 127"/>
                  <a:gd name="T6" fmla="*/ 27 w 93"/>
                  <a:gd name="T7" fmla="*/ 20 h 127"/>
                  <a:gd name="T8" fmla="*/ 41 w 93"/>
                  <a:gd name="T9" fmla="*/ 29 h 127"/>
                  <a:gd name="T10" fmla="*/ 53 w 93"/>
                  <a:gd name="T11" fmla="*/ 39 h 127"/>
                  <a:gd name="T12" fmla="*/ 63 w 93"/>
                  <a:gd name="T13" fmla="*/ 54 h 127"/>
                  <a:gd name="T14" fmla="*/ 72 w 93"/>
                  <a:gd name="T15" fmla="*/ 71 h 127"/>
                  <a:gd name="T16" fmla="*/ 80 w 93"/>
                  <a:gd name="T17" fmla="*/ 96 h 127"/>
                  <a:gd name="T18" fmla="*/ 86 w 93"/>
                  <a:gd name="T19" fmla="*/ 127 h 127"/>
                  <a:gd name="T20" fmla="*/ 93 w 93"/>
                  <a:gd name="T21" fmla="*/ 127 h 127"/>
                  <a:gd name="T22" fmla="*/ 87 w 93"/>
                  <a:gd name="T23" fmla="*/ 96 h 127"/>
                  <a:gd name="T24" fmla="*/ 79 w 93"/>
                  <a:gd name="T25" fmla="*/ 69 h 127"/>
                  <a:gd name="T26" fmla="*/ 70 w 93"/>
                  <a:gd name="T27" fmla="*/ 50 h 127"/>
                  <a:gd name="T28" fmla="*/ 60 w 93"/>
                  <a:gd name="T29" fmla="*/ 35 h 127"/>
                  <a:gd name="T30" fmla="*/ 46 w 93"/>
                  <a:gd name="T31" fmla="*/ 22 h 127"/>
                  <a:gd name="T32" fmla="*/ 32 w 93"/>
                  <a:gd name="T33" fmla="*/ 13 h 127"/>
                  <a:gd name="T34" fmla="*/ 17 w 93"/>
                  <a:gd name="T35" fmla="*/ 6 h 127"/>
                  <a:gd name="T36" fmla="*/ 2 w 93"/>
                  <a:gd name="T37" fmla="*/ 0 h 127"/>
                  <a:gd name="T38" fmla="*/ 2 w 93"/>
                  <a:gd name="T39" fmla="*/ 0 h 127"/>
                  <a:gd name="T40" fmla="*/ 0 w 93"/>
                  <a:gd name="T41"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27">
                    <a:moveTo>
                      <a:pt x="0" y="7"/>
                    </a:moveTo>
                    <a:lnTo>
                      <a:pt x="0" y="7"/>
                    </a:lnTo>
                    <a:lnTo>
                      <a:pt x="15" y="13"/>
                    </a:lnTo>
                    <a:lnTo>
                      <a:pt x="27" y="20"/>
                    </a:lnTo>
                    <a:lnTo>
                      <a:pt x="41" y="29"/>
                    </a:lnTo>
                    <a:lnTo>
                      <a:pt x="53" y="39"/>
                    </a:lnTo>
                    <a:lnTo>
                      <a:pt x="63" y="54"/>
                    </a:lnTo>
                    <a:lnTo>
                      <a:pt x="72" y="71"/>
                    </a:lnTo>
                    <a:lnTo>
                      <a:pt x="80" y="96"/>
                    </a:lnTo>
                    <a:lnTo>
                      <a:pt x="86" y="127"/>
                    </a:lnTo>
                    <a:lnTo>
                      <a:pt x="93" y="127"/>
                    </a:lnTo>
                    <a:lnTo>
                      <a:pt x="87" y="96"/>
                    </a:lnTo>
                    <a:lnTo>
                      <a:pt x="79" y="69"/>
                    </a:lnTo>
                    <a:lnTo>
                      <a:pt x="70" y="50"/>
                    </a:lnTo>
                    <a:lnTo>
                      <a:pt x="60" y="35"/>
                    </a:lnTo>
                    <a:lnTo>
                      <a:pt x="46" y="22"/>
                    </a:lnTo>
                    <a:lnTo>
                      <a:pt x="32" y="13"/>
                    </a:lnTo>
                    <a:lnTo>
                      <a:pt x="17" y="6"/>
                    </a:lnTo>
                    <a:lnTo>
                      <a:pt x="2" y="0"/>
                    </a:lnTo>
                    <a:lnTo>
                      <a:pt x="2"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16" name="Freeform 220"/>
              <p:cNvSpPr>
                <a:spLocks noChangeAspect="1"/>
              </p:cNvSpPr>
              <p:nvPr/>
            </p:nvSpPr>
            <p:spPr bwMode="auto">
              <a:xfrm>
                <a:off x="1033" y="751"/>
                <a:ext cx="26" cy="23"/>
              </a:xfrm>
              <a:custGeom>
                <a:avLst/>
                <a:gdLst>
                  <a:gd name="T0" fmla="*/ 4 w 52"/>
                  <a:gd name="T1" fmla="*/ 0 h 46"/>
                  <a:gd name="T2" fmla="*/ 3 w 52"/>
                  <a:gd name="T3" fmla="*/ 7 h 46"/>
                  <a:gd name="T4" fmla="*/ 9 w 52"/>
                  <a:gd name="T5" fmla="*/ 11 h 46"/>
                  <a:gd name="T6" fmla="*/ 15 w 52"/>
                  <a:gd name="T7" fmla="*/ 16 h 46"/>
                  <a:gd name="T8" fmla="*/ 20 w 52"/>
                  <a:gd name="T9" fmla="*/ 21 h 46"/>
                  <a:gd name="T10" fmla="*/ 23 w 52"/>
                  <a:gd name="T11" fmla="*/ 26 h 46"/>
                  <a:gd name="T12" fmla="*/ 28 w 52"/>
                  <a:gd name="T13" fmla="*/ 31 h 46"/>
                  <a:gd name="T14" fmla="*/ 34 w 52"/>
                  <a:gd name="T15" fmla="*/ 37 h 46"/>
                  <a:gd name="T16" fmla="*/ 39 w 52"/>
                  <a:gd name="T17" fmla="*/ 41 h 46"/>
                  <a:gd name="T18" fmla="*/ 50 w 52"/>
                  <a:gd name="T19" fmla="*/ 46 h 46"/>
                  <a:gd name="T20" fmla="*/ 52 w 52"/>
                  <a:gd name="T21" fmla="*/ 39 h 46"/>
                  <a:gd name="T22" fmla="*/ 44 w 52"/>
                  <a:gd name="T23" fmla="*/ 34 h 46"/>
                  <a:gd name="T24" fmla="*/ 38 w 52"/>
                  <a:gd name="T25" fmla="*/ 30 h 46"/>
                  <a:gd name="T26" fmla="*/ 32 w 52"/>
                  <a:gd name="T27" fmla="*/ 26 h 46"/>
                  <a:gd name="T28" fmla="*/ 30 w 52"/>
                  <a:gd name="T29" fmla="*/ 22 h 46"/>
                  <a:gd name="T30" fmla="*/ 24 w 52"/>
                  <a:gd name="T31" fmla="*/ 16 h 46"/>
                  <a:gd name="T32" fmla="*/ 20 w 52"/>
                  <a:gd name="T33" fmla="*/ 11 h 46"/>
                  <a:gd name="T34" fmla="*/ 14 w 52"/>
                  <a:gd name="T35" fmla="*/ 4 h 46"/>
                  <a:gd name="T36" fmla="*/ 5 w 52"/>
                  <a:gd name="T37" fmla="*/ 0 h 46"/>
                  <a:gd name="T38" fmla="*/ 4 w 52"/>
                  <a:gd name="T39" fmla="*/ 7 h 46"/>
                  <a:gd name="T40" fmla="*/ 5 w 52"/>
                  <a:gd name="T41" fmla="*/ 0 h 46"/>
                  <a:gd name="T42" fmla="*/ 1 w 52"/>
                  <a:gd name="T43" fmla="*/ 0 h 46"/>
                  <a:gd name="T44" fmla="*/ 0 w 52"/>
                  <a:gd name="T45" fmla="*/ 2 h 46"/>
                  <a:gd name="T46" fmla="*/ 0 w 52"/>
                  <a:gd name="T47" fmla="*/ 4 h 46"/>
                  <a:gd name="T48" fmla="*/ 3 w 52"/>
                  <a:gd name="T49" fmla="*/ 7 h 46"/>
                  <a:gd name="T50" fmla="*/ 4 w 52"/>
                  <a:gd name="T5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46">
                    <a:moveTo>
                      <a:pt x="4" y="0"/>
                    </a:moveTo>
                    <a:lnTo>
                      <a:pt x="3" y="7"/>
                    </a:lnTo>
                    <a:lnTo>
                      <a:pt x="9" y="11"/>
                    </a:lnTo>
                    <a:lnTo>
                      <a:pt x="15" y="16"/>
                    </a:lnTo>
                    <a:lnTo>
                      <a:pt x="20" y="21"/>
                    </a:lnTo>
                    <a:lnTo>
                      <a:pt x="23" y="26"/>
                    </a:lnTo>
                    <a:lnTo>
                      <a:pt x="28" y="31"/>
                    </a:lnTo>
                    <a:lnTo>
                      <a:pt x="34" y="37"/>
                    </a:lnTo>
                    <a:lnTo>
                      <a:pt x="39" y="41"/>
                    </a:lnTo>
                    <a:lnTo>
                      <a:pt x="50" y="46"/>
                    </a:lnTo>
                    <a:lnTo>
                      <a:pt x="52" y="39"/>
                    </a:lnTo>
                    <a:lnTo>
                      <a:pt x="44" y="34"/>
                    </a:lnTo>
                    <a:lnTo>
                      <a:pt x="38" y="30"/>
                    </a:lnTo>
                    <a:lnTo>
                      <a:pt x="32" y="26"/>
                    </a:lnTo>
                    <a:lnTo>
                      <a:pt x="30" y="22"/>
                    </a:lnTo>
                    <a:lnTo>
                      <a:pt x="24" y="16"/>
                    </a:lnTo>
                    <a:lnTo>
                      <a:pt x="20" y="11"/>
                    </a:lnTo>
                    <a:lnTo>
                      <a:pt x="14" y="4"/>
                    </a:lnTo>
                    <a:lnTo>
                      <a:pt x="5" y="0"/>
                    </a:lnTo>
                    <a:lnTo>
                      <a:pt x="4" y="7"/>
                    </a:lnTo>
                    <a:lnTo>
                      <a:pt x="5" y="0"/>
                    </a:lnTo>
                    <a:lnTo>
                      <a:pt x="1" y="0"/>
                    </a:lnTo>
                    <a:lnTo>
                      <a:pt x="0" y="2"/>
                    </a:lnTo>
                    <a:lnTo>
                      <a:pt x="0" y="4"/>
                    </a:lnTo>
                    <a:lnTo>
                      <a:pt x="3" y="7"/>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17" name="Freeform 221"/>
              <p:cNvSpPr>
                <a:spLocks noChangeAspect="1"/>
              </p:cNvSpPr>
              <p:nvPr/>
            </p:nvSpPr>
            <p:spPr bwMode="auto">
              <a:xfrm>
                <a:off x="556" y="443"/>
                <a:ext cx="165" cy="86"/>
              </a:xfrm>
              <a:custGeom>
                <a:avLst/>
                <a:gdLst>
                  <a:gd name="T0" fmla="*/ 11 w 329"/>
                  <a:gd name="T1" fmla="*/ 48 h 171"/>
                  <a:gd name="T2" fmla="*/ 38 w 329"/>
                  <a:gd name="T3" fmla="*/ 36 h 171"/>
                  <a:gd name="T4" fmla="*/ 57 w 329"/>
                  <a:gd name="T5" fmla="*/ 15 h 171"/>
                  <a:gd name="T6" fmla="*/ 75 w 329"/>
                  <a:gd name="T7" fmla="*/ 9 h 171"/>
                  <a:gd name="T8" fmla="*/ 86 w 329"/>
                  <a:gd name="T9" fmla="*/ 7 h 171"/>
                  <a:gd name="T10" fmla="*/ 100 w 329"/>
                  <a:gd name="T11" fmla="*/ 8 h 171"/>
                  <a:gd name="T12" fmla="*/ 122 w 329"/>
                  <a:gd name="T13" fmla="*/ 2 h 171"/>
                  <a:gd name="T14" fmla="*/ 150 w 329"/>
                  <a:gd name="T15" fmla="*/ 3 h 171"/>
                  <a:gd name="T16" fmla="*/ 186 w 329"/>
                  <a:gd name="T17" fmla="*/ 17 h 171"/>
                  <a:gd name="T18" fmla="*/ 213 w 329"/>
                  <a:gd name="T19" fmla="*/ 33 h 171"/>
                  <a:gd name="T20" fmla="*/ 230 w 329"/>
                  <a:gd name="T21" fmla="*/ 37 h 171"/>
                  <a:gd name="T22" fmla="*/ 243 w 329"/>
                  <a:gd name="T23" fmla="*/ 41 h 171"/>
                  <a:gd name="T24" fmla="*/ 258 w 329"/>
                  <a:gd name="T25" fmla="*/ 52 h 171"/>
                  <a:gd name="T26" fmla="*/ 270 w 329"/>
                  <a:gd name="T27" fmla="*/ 75 h 171"/>
                  <a:gd name="T28" fmla="*/ 282 w 329"/>
                  <a:gd name="T29" fmla="*/ 98 h 171"/>
                  <a:gd name="T30" fmla="*/ 299 w 329"/>
                  <a:gd name="T31" fmla="*/ 116 h 171"/>
                  <a:gd name="T32" fmla="*/ 312 w 329"/>
                  <a:gd name="T33" fmla="*/ 147 h 171"/>
                  <a:gd name="T34" fmla="*/ 319 w 329"/>
                  <a:gd name="T35" fmla="*/ 167 h 171"/>
                  <a:gd name="T36" fmla="*/ 296 w 329"/>
                  <a:gd name="T37" fmla="*/ 148 h 171"/>
                  <a:gd name="T38" fmla="*/ 280 w 329"/>
                  <a:gd name="T39" fmla="*/ 124 h 171"/>
                  <a:gd name="T40" fmla="*/ 262 w 329"/>
                  <a:gd name="T41" fmla="*/ 89 h 171"/>
                  <a:gd name="T42" fmla="*/ 236 w 329"/>
                  <a:gd name="T43" fmla="*/ 64 h 171"/>
                  <a:gd name="T44" fmla="*/ 217 w 329"/>
                  <a:gd name="T45" fmla="*/ 42 h 171"/>
                  <a:gd name="T46" fmla="*/ 198 w 329"/>
                  <a:gd name="T47" fmla="*/ 39 h 171"/>
                  <a:gd name="T48" fmla="*/ 179 w 329"/>
                  <a:gd name="T49" fmla="*/ 31 h 171"/>
                  <a:gd name="T50" fmla="*/ 162 w 329"/>
                  <a:gd name="T51" fmla="*/ 25 h 171"/>
                  <a:gd name="T52" fmla="*/ 144 w 329"/>
                  <a:gd name="T53" fmla="*/ 30 h 171"/>
                  <a:gd name="T54" fmla="*/ 143 w 329"/>
                  <a:gd name="T55" fmla="*/ 39 h 171"/>
                  <a:gd name="T56" fmla="*/ 166 w 329"/>
                  <a:gd name="T57" fmla="*/ 47 h 171"/>
                  <a:gd name="T58" fmla="*/ 182 w 329"/>
                  <a:gd name="T59" fmla="*/ 57 h 171"/>
                  <a:gd name="T60" fmla="*/ 196 w 329"/>
                  <a:gd name="T61" fmla="*/ 68 h 171"/>
                  <a:gd name="T62" fmla="*/ 215 w 329"/>
                  <a:gd name="T63" fmla="*/ 79 h 171"/>
                  <a:gd name="T64" fmla="*/ 234 w 329"/>
                  <a:gd name="T65" fmla="*/ 99 h 171"/>
                  <a:gd name="T66" fmla="*/ 231 w 329"/>
                  <a:gd name="T67" fmla="*/ 110 h 171"/>
                  <a:gd name="T68" fmla="*/ 207 w 329"/>
                  <a:gd name="T69" fmla="*/ 92 h 171"/>
                  <a:gd name="T70" fmla="*/ 185 w 329"/>
                  <a:gd name="T71" fmla="*/ 77 h 171"/>
                  <a:gd name="T72" fmla="*/ 162 w 329"/>
                  <a:gd name="T73" fmla="*/ 68 h 171"/>
                  <a:gd name="T74" fmla="*/ 143 w 329"/>
                  <a:gd name="T75" fmla="*/ 60 h 171"/>
                  <a:gd name="T76" fmla="*/ 128 w 329"/>
                  <a:gd name="T77" fmla="*/ 54 h 171"/>
                  <a:gd name="T78" fmla="*/ 99 w 329"/>
                  <a:gd name="T79" fmla="*/ 55 h 171"/>
                  <a:gd name="T80" fmla="*/ 76 w 329"/>
                  <a:gd name="T81" fmla="*/ 54 h 171"/>
                  <a:gd name="T82" fmla="*/ 57 w 329"/>
                  <a:gd name="T83" fmla="*/ 55 h 171"/>
                  <a:gd name="T84" fmla="*/ 31 w 329"/>
                  <a:gd name="T85" fmla="*/ 60 h 171"/>
                  <a:gd name="T86" fmla="*/ 7 w 329"/>
                  <a:gd name="T87" fmla="*/ 6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9" h="171">
                    <a:moveTo>
                      <a:pt x="0" y="64"/>
                    </a:moveTo>
                    <a:lnTo>
                      <a:pt x="4" y="55"/>
                    </a:lnTo>
                    <a:lnTo>
                      <a:pt x="11" y="48"/>
                    </a:lnTo>
                    <a:lnTo>
                      <a:pt x="19" y="44"/>
                    </a:lnTo>
                    <a:lnTo>
                      <a:pt x="29" y="40"/>
                    </a:lnTo>
                    <a:lnTo>
                      <a:pt x="38" y="36"/>
                    </a:lnTo>
                    <a:lnTo>
                      <a:pt x="45" y="29"/>
                    </a:lnTo>
                    <a:lnTo>
                      <a:pt x="51" y="21"/>
                    </a:lnTo>
                    <a:lnTo>
                      <a:pt x="57" y="15"/>
                    </a:lnTo>
                    <a:lnTo>
                      <a:pt x="63" y="13"/>
                    </a:lnTo>
                    <a:lnTo>
                      <a:pt x="69" y="10"/>
                    </a:lnTo>
                    <a:lnTo>
                      <a:pt x="75" y="9"/>
                    </a:lnTo>
                    <a:lnTo>
                      <a:pt x="79" y="8"/>
                    </a:lnTo>
                    <a:lnTo>
                      <a:pt x="83" y="7"/>
                    </a:lnTo>
                    <a:lnTo>
                      <a:pt x="86" y="7"/>
                    </a:lnTo>
                    <a:lnTo>
                      <a:pt x="90" y="7"/>
                    </a:lnTo>
                    <a:lnTo>
                      <a:pt x="93" y="8"/>
                    </a:lnTo>
                    <a:lnTo>
                      <a:pt x="100" y="8"/>
                    </a:lnTo>
                    <a:lnTo>
                      <a:pt x="108" y="7"/>
                    </a:lnTo>
                    <a:lnTo>
                      <a:pt x="116" y="4"/>
                    </a:lnTo>
                    <a:lnTo>
                      <a:pt x="122" y="2"/>
                    </a:lnTo>
                    <a:lnTo>
                      <a:pt x="129" y="0"/>
                    </a:lnTo>
                    <a:lnTo>
                      <a:pt x="138" y="1"/>
                    </a:lnTo>
                    <a:lnTo>
                      <a:pt x="150" y="3"/>
                    </a:lnTo>
                    <a:lnTo>
                      <a:pt x="162" y="7"/>
                    </a:lnTo>
                    <a:lnTo>
                      <a:pt x="175" y="11"/>
                    </a:lnTo>
                    <a:lnTo>
                      <a:pt x="186" y="17"/>
                    </a:lnTo>
                    <a:lnTo>
                      <a:pt x="197" y="22"/>
                    </a:lnTo>
                    <a:lnTo>
                      <a:pt x="204" y="26"/>
                    </a:lnTo>
                    <a:lnTo>
                      <a:pt x="213" y="33"/>
                    </a:lnTo>
                    <a:lnTo>
                      <a:pt x="219" y="36"/>
                    </a:lnTo>
                    <a:lnTo>
                      <a:pt x="224" y="37"/>
                    </a:lnTo>
                    <a:lnTo>
                      <a:pt x="230" y="37"/>
                    </a:lnTo>
                    <a:lnTo>
                      <a:pt x="234" y="37"/>
                    </a:lnTo>
                    <a:lnTo>
                      <a:pt x="237" y="39"/>
                    </a:lnTo>
                    <a:lnTo>
                      <a:pt x="243" y="41"/>
                    </a:lnTo>
                    <a:lnTo>
                      <a:pt x="247" y="44"/>
                    </a:lnTo>
                    <a:lnTo>
                      <a:pt x="252" y="48"/>
                    </a:lnTo>
                    <a:lnTo>
                      <a:pt x="258" y="52"/>
                    </a:lnTo>
                    <a:lnTo>
                      <a:pt x="261" y="57"/>
                    </a:lnTo>
                    <a:lnTo>
                      <a:pt x="265" y="63"/>
                    </a:lnTo>
                    <a:lnTo>
                      <a:pt x="270" y="75"/>
                    </a:lnTo>
                    <a:lnTo>
                      <a:pt x="274" y="84"/>
                    </a:lnTo>
                    <a:lnTo>
                      <a:pt x="278" y="92"/>
                    </a:lnTo>
                    <a:lnTo>
                      <a:pt x="282" y="98"/>
                    </a:lnTo>
                    <a:lnTo>
                      <a:pt x="288" y="104"/>
                    </a:lnTo>
                    <a:lnTo>
                      <a:pt x="293" y="109"/>
                    </a:lnTo>
                    <a:lnTo>
                      <a:pt x="299" y="116"/>
                    </a:lnTo>
                    <a:lnTo>
                      <a:pt x="303" y="123"/>
                    </a:lnTo>
                    <a:lnTo>
                      <a:pt x="306" y="133"/>
                    </a:lnTo>
                    <a:lnTo>
                      <a:pt x="312" y="147"/>
                    </a:lnTo>
                    <a:lnTo>
                      <a:pt x="319" y="161"/>
                    </a:lnTo>
                    <a:lnTo>
                      <a:pt x="329" y="171"/>
                    </a:lnTo>
                    <a:lnTo>
                      <a:pt x="319" y="167"/>
                    </a:lnTo>
                    <a:lnTo>
                      <a:pt x="310" y="162"/>
                    </a:lnTo>
                    <a:lnTo>
                      <a:pt x="303" y="155"/>
                    </a:lnTo>
                    <a:lnTo>
                      <a:pt x="296" y="148"/>
                    </a:lnTo>
                    <a:lnTo>
                      <a:pt x="289" y="142"/>
                    </a:lnTo>
                    <a:lnTo>
                      <a:pt x="284" y="133"/>
                    </a:lnTo>
                    <a:lnTo>
                      <a:pt x="280" y="124"/>
                    </a:lnTo>
                    <a:lnTo>
                      <a:pt x="275" y="116"/>
                    </a:lnTo>
                    <a:lnTo>
                      <a:pt x="268" y="100"/>
                    </a:lnTo>
                    <a:lnTo>
                      <a:pt x="262" y="89"/>
                    </a:lnTo>
                    <a:lnTo>
                      <a:pt x="255" y="80"/>
                    </a:lnTo>
                    <a:lnTo>
                      <a:pt x="246" y="72"/>
                    </a:lnTo>
                    <a:lnTo>
                      <a:pt x="236" y="64"/>
                    </a:lnTo>
                    <a:lnTo>
                      <a:pt x="229" y="56"/>
                    </a:lnTo>
                    <a:lnTo>
                      <a:pt x="223" y="49"/>
                    </a:lnTo>
                    <a:lnTo>
                      <a:pt x="217" y="42"/>
                    </a:lnTo>
                    <a:lnTo>
                      <a:pt x="211" y="42"/>
                    </a:lnTo>
                    <a:lnTo>
                      <a:pt x="205" y="40"/>
                    </a:lnTo>
                    <a:lnTo>
                      <a:pt x="198" y="39"/>
                    </a:lnTo>
                    <a:lnTo>
                      <a:pt x="192" y="36"/>
                    </a:lnTo>
                    <a:lnTo>
                      <a:pt x="185" y="33"/>
                    </a:lnTo>
                    <a:lnTo>
                      <a:pt x="179" y="31"/>
                    </a:lnTo>
                    <a:lnTo>
                      <a:pt x="174" y="29"/>
                    </a:lnTo>
                    <a:lnTo>
                      <a:pt x="168" y="26"/>
                    </a:lnTo>
                    <a:lnTo>
                      <a:pt x="162" y="25"/>
                    </a:lnTo>
                    <a:lnTo>
                      <a:pt x="155" y="26"/>
                    </a:lnTo>
                    <a:lnTo>
                      <a:pt x="150" y="27"/>
                    </a:lnTo>
                    <a:lnTo>
                      <a:pt x="144" y="30"/>
                    </a:lnTo>
                    <a:lnTo>
                      <a:pt x="140" y="33"/>
                    </a:lnTo>
                    <a:lnTo>
                      <a:pt x="140" y="36"/>
                    </a:lnTo>
                    <a:lnTo>
                      <a:pt x="143" y="39"/>
                    </a:lnTo>
                    <a:lnTo>
                      <a:pt x="150" y="41"/>
                    </a:lnTo>
                    <a:lnTo>
                      <a:pt x="158" y="44"/>
                    </a:lnTo>
                    <a:lnTo>
                      <a:pt x="166" y="47"/>
                    </a:lnTo>
                    <a:lnTo>
                      <a:pt x="171" y="51"/>
                    </a:lnTo>
                    <a:lnTo>
                      <a:pt x="177" y="54"/>
                    </a:lnTo>
                    <a:lnTo>
                      <a:pt x="182" y="57"/>
                    </a:lnTo>
                    <a:lnTo>
                      <a:pt x="186" y="61"/>
                    </a:lnTo>
                    <a:lnTo>
                      <a:pt x="191" y="64"/>
                    </a:lnTo>
                    <a:lnTo>
                      <a:pt x="196" y="68"/>
                    </a:lnTo>
                    <a:lnTo>
                      <a:pt x="201" y="71"/>
                    </a:lnTo>
                    <a:lnTo>
                      <a:pt x="208" y="75"/>
                    </a:lnTo>
                    <a:lnTo>
                      <a:pt x="215" y="79"/>
                    </a:lnTo>
                    <a:lnTo>
                      <a:pt x="222" y="85"/>
                    </a:lnTo>
                    <a:lnTo>
                      <a:pt x="229" y="92"/>
                    </a:lnTo>
                    <a:lnTo>
                      <a:pt x="234" y="99"/>
                    </a:lnTo>
                    <a:lnTo>
                      <a:pt x="238" y="107"/>
                    </a:lnTo>
                    <a:lnTo>
                      <a:pt x="240" y="116"/>
                    </a:lnTo>
                    <a:lnTo>
                      <a:pt x="231" y="110"/>
                    </a:lnTo>
                    <a:lnTo>
                      <a:pt x="223" y="105"/>
                    </a:lnTo>
                    <a:lnTo>
                      <a:pt x="215" y="98"/>
                    </a:lnTo>
                    <a:lnTo>
                      <a:pt x="207" y="92"/>
                    </a:lnTo>
                    <a:lnTo>
                      <a:pt x="200" y="86"/>
                    </a:lnTo>
                    <a:lnTo>
                      <a:pt x="192" y="80"/>
                    </a:lnTo>
                    <a:lnTo>
                      <a:pt x="185" y="77"/>
                    </a:lnTo>
                    <a:lnTo>
                      <a:pt x="177" y="74"/>
                    </a:lnTo>
                    <a:lnTo>
                      <a:pt x="169" y="71"/>
                    </a:lnTo>
                    <a:lnTo>
                      <a:pt x="162" y="68"/>
                    </a:lnTo>
                    <a:lnTo>
                      <a:pt x="155" y="66"/>
                    </a:lnTo>
                    <a:lnTo>
                      <a:pt x="148" y="62"/>
                    </a:lnTo>
                    <a:lnTo>
                      <a:pt x="143" y="60"/>
                    </a:lnTo>
                    <a:lnTo>
                      <a:pt x="137" y="57"/>
                    </a:lnTo>
                    <a:lnTo>
                      <a:pt x="132" y="55"/>
                    </a:lnTo>
                    <a:lnTo>
                      <a:pt x="128" y="54"/>
                    </a:lnTo>
                    <a:lnTo>
                      <a:pt x="117" y="55"/>
                    </a:lnTo>
                    <a:lnTo>
                      <a:pt x="108" y="55"/>
                    </a:lnTo>
                    <a:lnTo>
                      <a:pt x="99" y="55"/>
                    </a:lnTo>
                    <a:lnTo>
                      <a:pt x="91" y="55"/>
                    </a:lnTo>
                    <a:lnTo>
                      <a:pt x="83" y="55"/>
                    </a:lnTo>
                    <a:lnTo>
                      <a:pt x="76" y="54"/>
                    </a:lnTo>
                    <a:lnTo>
                      <a:pt x="70" y="53"/>
                    </a:lnTo>
                    <a:lnTo>
                      <a:pt x="65" y="53"/>
                    </a:lnTo>
                    <a:lnTo>
                      <a:pt x="57" y="55"/>
                    </a:lnTo>
                    <a:lnTo>
                      <a:pt x="49" y="56"/>
                    </a:lnTo>
                    <a:lnTo>
                      <a:pt x="40" y="59"/>
                    </a:lnTo>
                    <a:lnTo>
                      <a:pt x="31" y="60"/>
                    </a:lnTo>
                    <a:lnTo>
                      <a:pt x="23" y="62"/>
                    </a:lnTo>
                    <a:lnTo>
                      <a:pt x="14" y="63"/>
                    </a:lnTo>
                    <a:lnTo>
                      <a:pt x="7" y="64"/>
                    </a:lnTo>
                    <a:lnTo>
                      <a:pt x="0" y="64"/>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18" name="Freeform 222"/>
              <p:cNvSpPr>
                <a:spLocks noChangeAspect="1"/>
              </p:cNvSpPr>
              <p:nvPr/>
            </p:nvSpPr>
            <p:spPr bwMode="auto">
              <a:xfrm>
                <a:off x="554" y="462"/>
                <a:ext cx="17" cy="14"/>
              </a:xfrm>
              <a:custGeom>
                <a:avLst/>
                <a:gdLst>
                  <a:gd name="T0" fmla="*/ 31 w 34"/>
                  <a:gd name="T1" fmla="*/ 0 h 29"/>
                  <a:gd name="T2" fmla="*/ 31 w 34"/>
                  <a:gd name="T3" fmla="*/ 0 h 29"/>
                  <a:gd name="T4" fmla="*/ 22 w 34"/>
                  <a:gd name="T5" fmla="*/ 3 h 29"/>
                  <a:gd name="T6" fmla="*/ 13 w 34"/>
                  <a:gd name="T7" fmla="*/ 8 h 29"/>
                  <a:gd name="T8" fmla="*/ 5 w 34"/>
                  <a:gd name="T9" fmla="*/ 16 h 29"/>
                  <a:gd name="T10" fmla="*/ 0 w 34"/>
                  <a:gd name="T11" fmla="*/ 26 h 29"/>
                  <a:gd name="T12" fmla="*/ 7 w 34"/>
                  <a:gd name="T13" fmla="*/ 29 h 29"/>
                  <a:gd name="T14" fmla="*/ 12 w 34"/>
                  <a:gd name="T15" fmla="*/ 20 h 29"/>
                  <a:gd name="T16" fmla="*/ 18 w 34"/>
                  <a:gd name="T17" fmla="*/ 15 h 29"/>
                  <a:gd name="T18" fmla="*/ 25 w 34"/>
                  <a:gd name="T19" fmla="*/ 10 h 29"/>
                  <a:gd name="T20" fmla="*/ 34 w 34"/>
                  <a:gd name="T21" fmla="*/ 7 h 29"/>
                  <a:gd name="T22" fmla="*/ 34 w 34"/>
                  <a:gd name="T23" fmla="*/ 7 h 29"/>
                  <a:gd name="T24" fmla="*/ 31 w 3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29">
                    <a:moveTo>
                      <a:pt x="31" y="0"/>
                    </a:moveTo>
                    <a:lnTo>
                      <a:pt x="31" y="0"/>
                    </a:lnTo>
                    <a:lnTo>
                      <a:pt x="22" y="3"/>
                    </a:lnTo>
                    <a:lnTo>
                      <a:pt x="13" y="8"/>
                    </a:lnTo>
                    <a:lnTo>
                      <a:pt x="5" y="16"/>
                    </a:lnTo>
                    <a:lnTo>
                      <a:pt x="0" y="26"/>
                    </a:lnTo>
                    <a:lnTo>
                      <a:pt x="7" y="29"/>
                    </a:lnTo>
                    <a:lnTo>
                      <a:pt x="12" y="20"/>
                    </a:lnTo>
                    <a:lnTo>
                      <a:pt x="18" y="15"/>
                    </a:lnTo>
                    <a:lnTo>
                      <a:pt x="25" y="10"/>
                    </a:lnTo>
                    <a:lnTo>
                      <a:pt x="34" y="7"/>
                    </a:lnTo>
                    <a:lnTo>
                      <a:pt x="34" y="7"/>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19" name="Freeform 223"/>
              <p:cNvSpPr>
                <a:spLocks noChangeAspect="1"/>
              </p:cNvSpPr>
              <p:nvPr/>
            </p:nvSpPr>
            <p:spPr bwMode="auto">
              <a:xfrm>
                <a:off x="570" y="449"/>
                <a:ext cx="17" cy="16"/>
              </a:xfrm>
              <a:custGeom>
                <a:avLst/>
                <a:gdLst>
                  <a:gd name="T0" fmla="*/ 29 w 35"/>
                  <a:gd name="T1" fmla="*/ 0 h 33"/>
                  <a:gd name="T2" fmla="*/ 28 w 35"/>
                  <a:gd name="T3" fmla="*/ 0 h 33"/>
                  <a:gd name="T4" fmla="*/ 21 w 35"/>
                  <a:gd name="T5" fmla="*/ 7 h 33"/>
                  <a:gd name="T6" fmla="*/ 14 w 35"/>
                  <a:gd name="T7" fmla="*/ 15 h 33"/>
                  <a:gd name="T8" fmla="*/ 9 w 35"/>
                  <a:gd name="T9" fmla="*/ 21 h 33"/>
                  <a:gd name="T10" fmla="*/ 0 w 35"/>
                  <a:gd name="T11" fmla="*/ 26 h 33"/>
                  <a:gd name="T12" fmla="*/ 3 w 35"/>
                  <a:gd name="T13" fmla="*/ 33 h 33"/>
                  <a:gd name="T14" fmla="*/ 13 w 35"/>
                  <a:gd name="T15" fmla="*/ 28 h 33"/>
                  <a:gd name="T16" fmla="*/ 21 w 35"/>
                  <a:gd name="T17" fmla="*/ 20 h 33"/>
                  <a:gd name="T18" fmla="*/ 26 w 35"/>
                  <a:gd name="T19" fmla="*/ 12 h 33"/>
                  <a:gd name="T20" fmla="*/ 33 w 35"/>
                  <a:gd name="T21" fmla="*/ 7 h 33"/>
                  <a:gd name="T22" fmla="*/ 32 w 35"/>
                  <a:gd name="T23" fmla="*/ 7 h 33"/>
                  <a:gd name="T24" fmla="*/ 33 w 35"/>
                  <a:gd name="T25" fmla="*/ 7 h 33"/>
                  <a:gd name="T26" fmla="*/ 35 w 35"/>
                  <a:gd name="T27" fmla="*/ 5 h 33"/>
                  <a:gd name="T28" fmla="*/ 34 w 35"/>
                  <a:gd name="T29" fmla="*/ 2 h 33"/>
                  <a:gd name="T30" fmla="*/ 32 w 35"/>
                  <a:gd name="T31" fmla="*/ 0 h 33"/>
                  <a:gd name="T32" fmla="*/ 28 w 35"/>
                  <a:gd name="T33" fmla="*/ 0 h 33"/>
                  <a:gd name="T34" fmla="*/ 29 w 35"/>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33">
                    <a:moveTo>
                      <a:pt x="29" y="0"/>
                    </a:moveTo>
                    <a:lnTo>
                      <a:pt x="28" y="0"/>
                    </a:lnTo>
                    <a:lnTo>
                      <a:pt x="21" y="7"/>
                    </a:lnTo>
                    <a:lnTo>
                      <a:pt x="14" y="15"/>
                    </a:lnTo>
                    <a:lnTo>
                      <a:pt x="9" y="21"/>
                    </a:lnTo>
                    <a:lnTo>
                      <a:pt x="0" y="26"/>
                    </a:lnTo>
                    <a:lnTo>
                      <a:pt x="3" y="33"/>
                    </a:lnTo>
                    <a:lnTo>
                      <a:pt x="13" y="28"/>
                    </a:lnTo>
                    <a:lnTo>
                      <a:pt x="21" y="20"/>
                    </a:lnTo>
                    <a:lnTo>
                      <a:pt x="26" y="12"/>
                    </a:lnTo>
                    <a:lnTo>
                      <a:pt x="33" y="7"/>
                    </a:lnTo>
                    <a:lnTo>
                      <a:pt x="32" y="7"/>
                    </a:lnTo>
                    <a:lnTo>
                      <a:pt x="33" y="7"/>
                    </a:lnTo>
                    <a:lnTo>
                      <a:pt x="35" y="5"/>
                    </a:lnTo>
                    <a:lnTo>
                      <a:pt x="34" y="2"/>
                    </a:lnTo>
                    <a:lnTo>
                      <a:pt x="32" y="0"/>
                    </a:lnTo>
                    <a:lnTo>
                      <a:pt x="28"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20" name="Freeform 224"/>
              <p:cNvSpPr>
                <a:spLocks noChangeAspect="1"/>
              </p:cNvSpPr>
              <p:nvPr/>
            </p:nvSpPr>
            <p:spPr bwMode="auto">
              <a:xfrm>
                <a:off x="584" y="445"/>
                <a:ext cx="19" cy="8"/>
              </a:xfrm>
              <a:custGeom>
                <a:avLst/>
                <a:gdLst>
                  <a:gd name="T0" fmla="*/ 37 w 38"/>
                  <a:gd name="T1" fmla="*/ 2 h 16"/>
                  <a:gd name="T2" fmla="*/ 38 w 38"/>
                  <a:gd name="T3" fmla="*/ 2 h 16"/>
                  <a:gd name="T4" fmla="*/ 34 w 38"/>
                  <a:gd name="T5" fmla="*/ 1 h 16"/>
                  <a:gd name="T6" fmla="*/ 30 w 38"/>
                  <a:gd name="T7" fmla="*/ 0 h 16"/>
                  <a:gd name="T8" fmla="*/ 27 w 38"/>
                  <a:gd name="T9" fmla="*/ 1 h 16"/>
                  <a:gd name="T10" fmla="*/ 22 w 38"/>
                  <a:gd name="T11" fmla="*/ 2 h 16"/>
                  <a:gd name="T12" fmla="*/ 19 w 38"/>
                  <a:gd name="T13" fmla="*/ 4 h 16"/>
                  <a:gd name="T14" fmla="*/ 12 w 38"/>
                  <a:gd name="T15" fmla="*/ 5 h 16"/>
                  <a:gd name="T16" fmla="*/ 6 w 38"/>
                  <a:gd name="T17" fmla="*/ 7 h 16"/>
                  <a:gd name="T18" fmla="*/ 0 w 38"/>
                  <a:gd name="T19" fmla="*/ 9 h 16"/>
                  <a:gd name="T20" fmla="*/ 3 w 38"/>
                  <a:gd name="T21" fmla="*/ 16 h 16"/>
                  <a:gd name="T22" fmla="*/ 8 w 38"/>
                  <a:gd name="T23" fmla="*/ 14 h 16"/>
                  <a:gd name="T24" fmla="*/ 14 w 38"/>
                  <a:gd name="T25" fmla="*/ 12 h 16"/>
                  <a:gd name="T26" fmla="*/ 19 w 38"/>
                  <a:gd name="T27" fmla="*/ 11 h 16"/>
                  <a:gd name="T28" fmla="*/ 24 w 38"/>
                  <a:gd name="T29" fmla="*/ 9 h 16"/>
                  <a:gd name="T30" fmla="*/ 27 w 38"/>
                  <a:gd name="T31" fmla="*/ 8 h 16"/>
                  <a:gd name="T32" fmla="*/ 30 w 38"/>
                  <a:gd name="T33" fmla="*/ 9 h 16"/>
                  <a:gd name="T34" fmla="*/ 34 w 38"/>
                  <a:gd name="T35" fmla="*/ 8 h 16"/>
                  <a:gd name="T36" fmla="*/ 36 w 38"/>
                  <a:gd name="T37" fmla="*/ 9 h 16"/>
                  <a:gd name="T38" fmla="*/ 37 w 38"/>
                  <a:gd name="T39" fmla="*/ 9 h 16"/>
                  <a:gd name="T40" fmla="*/ 37 w 38"/>
                  <a:gd name="T41"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16">
                    <a:moveTo>
                      <a:pt x="37" y="2"/>
                    </a:moveTo>
                    <a:lnTo>
                      <a:pt x="38" y="2"/>
                    </a:lnTo>
                    <a:lnTo>
                      <a:pt x="34" y="1"/>
                    </a:lnTo>
                    <a:lnTo>
                      <a:pt x="30" y="0"/>
                    </a:lnTo>
                    <a:lnTo>
                      <a:pt x="27" y="1"/>
                    </a:lnTo>
                    <a:lnTo>
                      <a:pt x="22" y="2"/>
                    </a:lnTo>
                    <a:lnTo>
                      <a:pt x="19" y="4"/>
                    </a:lnTo>
                    <a:lnTo>
                      <a:pt x="12" y="5"/>
                    </a:lnTo>
                    <a:lnTo>
                      <a:pt x="6" y="7"/>
                    </a:lnTo>
                    <a:lnTo>
                      <a:pt x="0" y="9"/>
                    </a:lnTo>
                    <a:lnTo>
                      <a:pt x="3" y="16"/>
                    </a:lnTo>
                    <a:lnTo>
                      <a:pt x="8" y="14"/>
                    </a:lnTo>
                    <a:lnTo>
                      <a:pt x="14" y="12"/>
                    </a:lnTo>
                    <a:lnTo>
                      <a:pt x="19" y="11"/>
                    </a:lnTo>
                    <a:lnTo>
                      <a:pt x="24" y="9"/>
                    </a:lnTo>
                    <a:lnTo>
                      <a:pt x="27" y="8"/>
                    </a:lnTo>
                    <a:lnTo>
                      <a:pt x="30" y="9"/>
                    </a:lnTo>
                    <a:lnTo>
                      <a:pt x="34" y="8"/>
                    </a:lnTo>
                    <a:lnTo>
                      <a:pt x="36" y="9"/>
                    </a:lnTo>
                    <a:lnTo>
                      <a:pt x="37" y="9"/>
                    </a:lnTo>
                    <a:lnTo>
                      <a:pt x="3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21" name="Freeform 225"/>
              <p:cNvSpPr>
                <a:spLocks noChangeAspect="1"/>
              </p:cNvSpPr>
              <p:nvPr/>
            </p:nvSpPr>
            <p:spPr bwMode="auto">
              <a:xfrm>
                <a:off x="603" y="443"/>
                <a:ext cx="15" cy="6"/>
              </a:xfrm>
              <a:custGeom>
                <a:avLst/>
                <a:gdLst>
                  <a:gd name="T0" fmla="*/ 27 w 31"/>
                  <a:gd name="T1" fmla="*/ 0 h 12"/>
                  <a:gd name="T2" fmla="*/ 28 w 31"/>
                  <a:gd name="T3" fmla="*/ 0 h 12"/>
                  <a:gd name="T4" fmla="*/ 22 w 31"/>
                  <a:gd name="T5" fmla="*/ 2 h 12"/>
                  <a:gd name="T6" fmla="*/ 15 w 31"/>
                  <a:gd name="T7" fmla="*/ 4 h 12"/>
                  <a:gd name="T8" fmla="*/ 7 w 31"/>
                  <a:gd name="T9" fmla="*/ 5 h 12"/>
                  <a:gd name="T10" fmla="*/ 0 w 31"/>
                  <a:gd name="T11" fmla="*/ 5 h 12"/>
                  <a:gd name="T12" fmla="*/ 0 w 31"/>
                  <a:gd name="T13" fmla="*/ 12 h 12"/>
                  <a:gd name="T14" fmla="*/ 7 w 31"/>
                  <a:gd name="T15" fmla="*/ 12 h 12"/>
                  <a:gd name="T16" fmla="*/ 15 w 31"/>
                  <a:gd name="T17" fmla="*/ 11 h 12"/>
                  <a:gd name="T18" fmla="*/ 24 w 31"/>
                  <a:gd name="T19" fmla="*/ 9 h 12"/>
                  <a:gd name="T20" fmla="*/ 30 w 31"/>
                  <a:gd name="T21" fmla="*/ 7 h 12"/>
                  <a:gd name="T22" fmla="*/ 31 w 31"/>
                  <a:gd name="T23" fmla="*/ 7 h 12"/>
                  <a:gd name="T24" fmla="*/ 27 w 3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2">
                    <a:moveTo>
                      <a:pt x="27" y="0"/>
                    </a:moveTo>
                    <a:lnTo>
                      <a:pt x="28" y="0"/>
                    </a:lnTo>
                    <a:lnTo>
                      <a:pt x="22" y="2"/>
                    </a:lnTo>
                    <a:lnTo>
                      <a:pt x="15" y="4"/>
                    </a:lnTo>
                    <a:lnTo>
                      <a:pt x="7" y="5"/>
                    </a:lnTo>
                    <a:lnTo>
                      <a:pt x="0" y="5"/>
                    </a:lnTo>
                    <a:lnTo>
                      <a:pt x="0" y="12"/>
                    </a:lnTo>
                    <a:lnTo>
                      <a:pt x="7" y="12"/>
                    </a:lnTo>
                    <a:lnTo>
                      <a:pt x="15" y="11"/>
                    </a:lnTo>
                    <a:lnTo>
                      <a:pt x="24" y="9"/>
                    </a:lnTo>
                    <a:lnTo>
                      <a:pt x="30" y="7"/>
                    </a:lnTo>
                    <a:lnTo>
                      <a:pt x="31" y="7"/>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22" name="Freeform 226"/>
              <p:cNvSpPr>
                <a:spLocks noChangeAspect="1"/>
              </p:cNvSpPr>
              <p:nvPr/>
            </p:nvSpPr>
            <p:spPr bwMode="auto">
              <a:xfrm>
                <a:off x="616" y="442"/>
                <a:ext cx="43" cy="16"/>
              </a:xfrm>
              <a:custGeom>
                <a:avLst/>
                <a:gdLst>
                  <a:gd name="T0" fmla="*/ 86 w 86"/>
                  <a:gd name="T1" fmla="*/ 27 h 34"/>
                  <a:gd name="T2" fmla="*/ 86 w 86"/>
                  <a:gd name="T3" fmla="*/ 27 h 34"/>
                  <a:gd name="T4" fmla="*/ 78 w 86"/>
                  <a:gd name="T5" fmla="*/ 22 h 34"/>
                  <a:gd name="T6" fmla="*/ 68 w 86"/>
                  <a:gd name="T7" fmla="*/ 18 h 34"/>
                  <a:gd name="T8" fmla="*/ 56 w 86"/>
                  <a:gd name="T9" fmla="*/ 12 h 34"/>
                  <a:gd name="T10" fmla="*/ 43 w 86"/>
                  <a:gd name="T11" fmla="*/ 7 h 34"/>
                  <a:gd name="T12" fmla="*/ 30 w 86"/>
                  <a:gd name="T13" fmla="*/ 4 h 34"/>
                  <a:gd name="T14" fmla="*/ 18 w 86"/>
                  <a:gd name="T15" fmla="*/ 2 h 34"/>
                  <a:gd name="T16" fmla="*/ 9 w 86"/>
                  <a:gd name="T17" fmla="*/ 0 h 34"/>
                  <a:gd name="T18" fmla="*/ 0 w 86"/>
                  <a:gd name="T19" fmla="*/ 3 h 34"/>
                  <a:gd name="T20" fmla="*/ 4 w 86"/>
                  <a:gd name="T21" fmla="*/ 10 h 34"/>
                  <a:gd name="T22" fmla="*/ 9 w 86"/>
                  <a:gd name="T23" fmla="*/ 7 h 34"/>
                  <a:gd name="T24" fmla="*/ 18 w 86"/>
                  <a:gd name="T25" fmla="*/ 8 h 34"/>
                  <a:gd name="T26" fmla="*/ 30 w 86"/>
                  <a:gd name="T27" fmla="*/ 11 h 34"/>
                  <a:gd name="T28" fmla="*/ 41 w 86"/>
                  <a:gd name="T29" fmla="*/ 14 h 34"/>
                  <a:gd name="T30" fmla="*/ 54 w 86"/>
                  <a:gd name="T31" fmla="*/ 19 h 34"/>
                  <a:gd name="T32" fmla="*/ 65 w 86"/>
                  <a:gd name="T33" fmla="*/ 25 h 34"/>
                  <a:gd name="T34" fmla="*/ 76 w 86"/>
                  <a:gd name="T35" fmla="*/ 29 h 34"/>
                  <a:gd name="T36" fmla="*/ 81 w 86"/>
                  <a:gd name="T37" fmla="*/ 34 h 34"/>
                  <a:gd name="T38" fmla="*/ 81 w 86"/>
                  <a:gd name="T39" fmla="*/ 34 h 34"/>
                  <a:gd name="T40" fmla="*/ 86 w 86"/>
                  <a:gd name="T41"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34">
                    <a:moveTo>
                      <a:pt x="86" y="27"/>
                    </a:moveTo>
                    <a:lnTo>
                      <a:pt x="86" y="27"/>
                    </a:lnTo>
                    <a:lnTo>
                      <a:pt x="78" y="22"/>
                    </a:lnTo>
                    <a:lnTo>
                      <a:pt x="68" y="18"/>
                    </a:lnTo>
                    <a:lnTo>
                      <a:pt x="56" y="12"/>
                    </a:lnTo>
                    <a:lnTo>
                      <a:pt x="43" y="7"/>
                    </a:lnTo>
                    <a:lnTo>
                      <a:pt x="30" y="4"/>
                    </a:lnTo>
                    <a:lnTo>
                      <a:pt x="18" y="2"/>
                    </a:lnTo>
                    <a:lnTo>
                      <a:pt x="9" y="0"/>
                    </a:lnTo>
                    <a:lnTo>
                      <a:pt x="0" y="3"/>
                    </a:lnTo>
                    <a:lnTo>
                      <a:pt x="4" y="10"/>
                    </a:lnTo>
                    <a:lnTo>
                      <a:pt x="9" y="7"/>
                    </a:lnTo>
                    <a:lnTo>
                      <a:pt x="18" y="8"/>
                    </a:lnTo>
                    <a:lnTo>
                      <a:pt x="30" y="11"/>
                    </a:lnTo>
                    <a:lnTo>
                      <a:pt x="41" y="14"/>
                    </a:lnTo>
                    <a:lnTo>
                      <a:pt x="54" y="19"/>
                    </a:lnTo>
                    <a:lnTo>
                      <a:pt x="65" y="25"/>
                    </a:lnTo>
                    <a:lnTo>
                      <a:pt x="76" y="29"/>
                    </a:lnTo>
                    <a:lnTo>
                      <a:pt x="81" y="34"/>
                    </a:lnTo>
                    <a:lnTo>
                      <a:pt x="81" y="34"/>
                    </a:lnTo>
                    <a:lnTo>
                      <a:pt x="8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23" name="Freeform 227"/>
              <p:cNvSpPr>
                <a:spLocks noChangeAspect="1"/>
              </p:cNvSpPr>
              <p:nvPr/>
            </p:nvSpPr>
            <p:spPr bwMode="auto">
              <a:xfrm>
                <a:off x="657" y="455"/>
                <a:ext cx="14" cy="9"/>
              </a:xfrm>
              <a:custGeom>
                <a:avLst/>
                <a:gdLst>
                  <a:gd name="T0" fmla="*/ 29 w 29"/>
                  <a:gd name="T1" fmla="*/ 9 h 18"/>
                  <a:gd name="T2" fmla="*/ 29 w 29"/>
                  <a:gd name="T3" fmla="*/ 9 h 18"/>
                  <a:gd name="T4" fmla="*/ 23 w 29"/>
                  <a:gd name="T5" fmla="*/ 10 h 18"/>
                  <a:gd name="T6" fmla="*/ 19 w 29"/>
                  <a:gd name="T7" fmla="*/ 9 h 18"/>
                  <a:gd name="T8" fmla="*/ 14 w 29"/>
                  <a:gd name="T9" fmla="*/ 7 h 18"/>
                  <a:gd name="T10" fmla="*/ 5 w 29"/>
                  <a:gd name="T11" fmla="*/ 0 h 18"/>
                  <a:gd name="T12" fmla="*/ 0 w 29"/>
                  <a:gd name="T13" fmla="*/ 7 h 18"/>
                  <a:gd name="T14" fmla="*/ 10 w 29"/>
                  <a:gd name="T15" fmla="*/ 14 h 18"/>
                  <a:gd name="T16" fmla="*/ 16 w 29"/>
                  <a:gd name="T17" fmla="*/ 16 h 18"/>
                  <a:gd name="T18" fmla="*/ 23 w 29"/>
                  <a:gd name="T19" fmla="*/ 17 h 18"/>
                  <a:gd name="T20" fmla="*/ 29 w 29"/>
                  <a:gd name="T21" fmla="*/ 18 h 18"/>
                  <a:gd name="T22" fmla="*/ 29 w 29"/>
                  <a:gd name="T23" fmla="*/ 18 h 18"/>
                  <a:gd name="T24" fmla="*/ 29 w 29"/>
                  <a:gd name="T2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18">
                    <a:moveTo>
                      <a:pt x="29" y="9"/>
                    </a:moveTo>
                    <a:lnTo>
                      <a:pt x="29" y="9"/>
                    </a:lnTo>
                    <a:lnTo>
                      <a:pt x="23" y="10"/>
                    </a:lnTo>
                    <a:lnTo>
                      <a:pt x="19" y="9"/>
                    </a:lnTo>
                    <a:lnTo>
                      <a:pt x="14" y="7"/>
                    </a:lnTo>
                    <a:lnTo>
                      <a:pt x="5" y="0"/>
                    </a:lnTo>
                    <a:lnTo>
                      <a:pt x="0" y="7"/>
                    </a:lnTo>
                    <a:lnTo>
                      <a:pt x="10" y="14"/>
                    </a:lnTo>
                    <a:lnTo>
                      <a:pt x="16" y="16"/>
                    </a:lnTo>
                    <a:lnTo>
                      <a:pt x="23" y="17"/>
                    </a:lnTo>
                    <a:lnTo>
                      <a:pt x="29" y="18"/>
                    </a:lnTo>
                    <a:lnTo>
                      <a:pt x="29" y="18"/>
                    </a:lnTo>
                    <a:lnTo>
                      <a:pt x="2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24" name="Freeform 228"/>
              <p:cNvSpPr>
                <a:spLocks noChangeAspect="1"/>
              </p:cNvSpPr>
              <p:nvPr/>
            </p:nvSpPr>
            <p:spPr bwMode="auto">
              <a:xfrm>
                <a:off x="671" y="460"/>
                <a:ext cx="19" cy="16"/>
              </a:xfrm>
              <a:custGeom>
                <a:avLst/>
                <a:gdLst>
                  <a:gd name="T0" fmla="*/ 38 w 38"/>
                  <a:gd name="T1" fmla="*/ 30 h 32"/>
                  <a:gd name="T2" fmla="*/ 38 w 38"/>
                  <a:gd name="T3" fmla="*/ 30 h 32"/>
                  <a:gd name="T4" fmla="*/ 35 w 38"/>
                  <a:gd name="T5" fmla="*/ 23 h 32"/>
                  <a:gd name="T6" fmla="*/ 30 w 38"/>
                  <a:gd name="T7" fmla="*/ 17 h 32"/>
                  <a:gd name="T8" fmla="*/ 24 w 38"/>
                  <a:gd name="T9" fmla="*/ 13 h 32"/>
                  <a:gd name="T10" fmla="*/ 20 w 38"/>
                  <a:gd name="T11" fmla="*/ 8 h 32"/>
                  <a:gd name="T12" fmla="*/ 14 w 38"/>
                  <a:gd name="T13" fmla="*/ 6 h 32"/>
                  <a:gd name="T14" fmla="*/ 8 w 38"/>
                  <a:gd name="T15" fmla="*/ 4 h 32"/>
                  <a:gd name="T16" fmla="*/ 5 w 38"/>
                  <a:gd name="T17" fmla="*/ 1 h 32"/>
                  <a:gd name="T18" fmla="*/ 0 w 38"/>
                  <a:gd name="T19" fmla="*/ 0 h 32"/>
                  <a:gd name="T20" fmla="*/ 0 w 38"/>
                  <a:gd name="T21" fmla="*/ 9 h 32"/>
                  <a:gd name="T22" fmla="*/ 2 w 38"/>
                  <a:gd name="T23" fmla="*/ 8 h 32"/>
                  <a:gd name="T24" fmla="*/ 6 w 38"/>
                  <a:gd name="T25" fmla="*/ 10 h 32"/>
                  <a:gd name="T26" fmla="*/ 12 w 38"/>
                  <a:gd name="T27" fmla="*/ 13 h 32"/>
                  <a:gd name="T28" fmla="*/ 15 w 38"/>
                  <a:gd name="T29" fmla="*/ 15 h 32"/>
                  <a:gd name="T30" fmla="*/ 20 w 38"/>
                  <a:gd name="T31" fmla="*/ 20 h 32"/>
                  <a:gd name="T32" fmla="*/ 25 w 38"/>
                  <a:gd name="T33" fmla="*/ 22 h 32"/>
                  <a:gd name="T34" fmla="*/ 28 w 38"/>
                  <a:gd name="T35" fmla="*/ 28 h 32"/>
                  <a:gd name="T36" fmla="*/ 31 w 38"/>
                  <a:gd name="T37" fmla="*/ 32 h 32"/>
                  <a:gd name="T38" fmla="*/ 31 w 38"/>
                  <a:gd name="T39" fmla="*/ 32 h 32"/>
                  <a:gd name="T40" fmla="*/ 38 w 38"/>
                  <a:gd name="T4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32">
                    <a:moveTo>
                      <a:pt x="38" y="30"/>
                    </a:moveTo>
                    <a:lnTo>
                      <a:pt x="38" y="30"/>
                    </a:lnTo>
                    <a:lnTo>
                      <a:pt x="35" y="23"/>
                    </a:lnTo>
                    <a:lnTo>
                      <a:pt x="30" y="17"/>
                    </a:lnTo>
                    <a:lnTo>
                      <a:pt x="24" y="13"/>
                    </a:lnTo>
                    <a:lnTo>
                      <a:pt x="20" y="8"/>
                    </a:lnTo>
                    <a:lnTo>
                      <a:pt x="14" y="6"/>
                    </a:lnTo>
                    <a:lnTo>
                      <a:pt x="8" y="4"/>
                    </a:lnTo>
                    <a:lnTo>
                      <a:pt x="5" y="1"/>
                    </a:lnTo>
                    <a:lnTo>
                      <a:pt x="0" y="0"/>
                    </a:lnTo>
                    <a:lnTo>
                      <a:pt x="0" y="9"/>
                    </a:lnTo>
                    <a:lnTo>
                      <a:pt x="2" y="8"/>
                    </a:lnTo>
                    <a:lnTo>
                      <a:pt x="6" y="10"/>
                    </a:lnTo>
                    <a:lnTo>
                      <a:pt x="12" y="13"/>
                    </a:lnTo>
                    <a:lnTo>
                      <a:pt x="15" y="15"/>
                    </a:lnTo>
                    <a:lnTo>
                      <a:pt x="20" y="20"/>
                    </a:lnTo>
                    <a:lnTo>
                      <a:pt x="25" y="22"/>
                    </a:lnTo>
                    <a:lnTo>
                      <a:pt x="28" y="28"/>
                    </a:lnTo>
                    <a:lnTo>
                      <a:pt x="31" y="32"/>
                    </a:lnTo>
                    <a:lnTo>
                      <a:pt x="31" y="32"/>
                    </a:lnTo>
                    <a:lnTo>
                      <a:pt x="38"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25" name="Freeform 229"/>
              <p:cNvSpPr>
                <a:spLocks noChangeAspect="1"/>
              </p:cNvSpPr>
              <p:nvPr/>
            </p:nvSpPr>
            <p:spPr bwMode="auto">
              <a:xfrm>
                <a:off x="687" y="475"/>
                <a:ext cx="12" cy="19"/>
              </a:xfrm>
              <a:custGeom>
                <a:avLst/>
                <a:gdLst>
                  <a:gd name="T0" fmla="*/ 24 w 24"/>
                  <a:gd name="T1" fmla="*/ 33 h 38"/>
                  <a:gd name="T2" fmla="*/ 24 w 24"/>
                  <a:gd name="T3" fmla="*/ 33 h 38"/>
                  <a:gd name="T4" fmla="*/ 21 w 24"/>
                  <a:gd name="T5" fmla="*/ 28 h 38"/>
                  <a:gd name="T6" fmla="*/ 16 w 24"/>
                  <a:gd name="T7" fmla="*/ 21 h 38"/>
                  <a:gd name="T8" fmla="*/ 13 w 24"/>
                  <a:gd name="T9" fmla="*/ 12 h 38"/>
                  <a:gd name="T10" fmla="*/ 7 w 24"/>
                  <a:gd name="T11" fmla="*/ 0 h 38"/>
                  <a:gd name="T12" fmla="*/ 0 w 24"/>
                  <a:gd name="T13" fmla="*/ 2 h 38"/>
                  <a:gd name="T14" fmla="*/ 6 w 24"/>
                  <a:gd name="T15" fmla="*/ 14 h 38"/>
                  <a:gd name="T16" fmla="*/ 9 w 24"/>
                  <a:gd name="T17" fmla="*/ 23 h 38"/>
                  <a:gd name="T18" fmla="*/ 14 w 24"/>
                  <a:gd name="T19" fmla="*/ 32 h 38"/>
                  <a:gd name="T20" fmla="*/ 17 w 24"/>
                  <a:gd name="T21" fmla="*/ 38 h 38"/>
                  <a:gd name="T22" fmla="*/ 17 w 24"/>
                  <a:gd name="T23" fmla="*/ 38 h 38"/>
                  <a:gd name="T24" fmla="*/ 24 w 24"/>
                  <a:gd name="T25"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8">
                    <a:moveTo>
                      <a:pt x="24" y="33"/>
                    </a:moveTo>
                    <a:lnTo>
                      <a:pt x="24" y="33"/>
                    </a:lnTo>
                    <a:lnTo>
                      <a:pt x="21" y="28"/>
                    </a:lnTo>
                    <a:lnTo>
                      <a:pt x="16" y="21"/>
                    </a:lnTo>
                    <a:lnTo>
                      <a:pt x="13" y="12"/>
                    </a:lnTo>
                    <a:lnTo>
                      <a:pt x="7" y="0"/>
                    </a:lnTo>
                    <a:lnTo>
                      <a:pt x="0" y="2"/>
                    </a:lnTo>
                    <a:lnTo>
                      <a:pt x="6" y="14"/>
                    </a:lnTo>
                    <a:lnTo>
                      <a:pt x="9" y="23"/>
                    </a:lnTo>
                    <a:lnTo>
                      <a:pt x="14" y="32"/>
                    </a:lnTo>
                    <a:lnTo>
                      <a:pt x="17" y="38"/>
                    </a:lnTo>
                    <a:lnTo>
                      <a:pt x="17" y="38"/>
                    </a:lnTo>
                    <a:lnTo>
                      <a:pt x="24"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26" name="Freeform 230"/>
              <p:cNvSpPr>
                <a:spLocks noChangeAspect="1"/>
              </p:cNvSpPr>
              <p:nvPr/>
            </p:nvSpPr>
            <p:spPr bwMode="auto">
              <a:xfrm>
                <a:off x="695" y="491"/>
                <a:ext cx="14" cy="15"/>
              </a:xfrm>
              <a:custGeom>
                <a:avLst/>
                <a:gdLst>
                  <a:gd name="T0" fmla="*/ 28 w 28"/>
                  <a:gd name="T1" fmla="*/ 27 h 29"/>
                  <a:gd name="T2" fmla="*/ 28 w 28"/>
                  <a:gd name="T3" fmla="*/ 28 h 29"/>
                  <a:gd name="T4" fmla="*/ 25 w 28"/>
                  <a:gd name="T5" fmla="*/ 19 h 29"/>
                  <a:gd name="T6" fmla="*/ 18 w 28"/>
                  <a:gd name="T7" fmla="*/ 12 h 29"/>
                  <a:gd name="T8" fmla="*/ 12 w 28"/>
                  <a:gd name="T9" fmla="*/ 6 h 29"/>
                  <a:gd name="T10" fmla="*/ 7 w 28"/>
                  <a:gd name="T11" fmla="*/ 0 h 29"/>
                  <a:gd name="T12" fmla="*/ 0 w 28"/>
                  <a:gd name="T13" fmla="*/ 5 h 29"/>
                  <a:gd name="T14" fmla="*/ 7 w 28"/>
                  <a:gd name="T15" fmla="*/ 11 h 29"/>
                  <a:gd name="T16" fmla="*/ 13 w 28"/>
                  <a:gd name="T17" fmla="*/ 17 h 29"/>
                  <a:gd name="T18" fmla="*/ 18 w 28"/>
                  <a:gd name="T19" fmla="*/ 23 h 29"/>
                  <a:gd name="T20" fmla="*/ 21 w 28"/>
                  <a:gd name="T21" fmla="*/ 28 h 29"/>
                  <a:gd name="T22" fmla="*/ 21 w 28"/>
                  <a:gd name="T23" fmla="*/ 29 h 29"/>
                  <a:gd name="T24" fmla="*/ 28 w 28"/>
                  <a:gd name="T25"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9">
                    <a:moveTo>
                      <a:pt x="28" y="27"/>
                    </a:moveTo>
                    <a:lnTo>
                      <a:pt x="28" y="28"/>
                    </a:lnTo>
                    <a:lnTo>
                      <a:pt x="25" y="19"/>
                    </a:lnTo>
                    <a:lnTo>
                      <a:pt x="18" y="12"/>
                    </a:lnTo>
                    <a:lnTo>
                      <a:pt x="12" y="6"/>
                    </a:lnTo>
                    <a:lnTo>
                      <a:pt x="7" y="0"/>
                    </a:lnTo>
                    <a:lnTo>
                      <a:pt x="0" y="5"/>
                    </a:lnTo>
                    <a:lnTo>
                      <a:pt x="7" y="11"/>
                    </a:lnTo>
                    <a:lnTo>
                      <a:pt x="13" y="17"/>
                    </a:lnTo>
                    <a:lnTo>
                      <a:pt x="18" y="23"/>
                    </a:lnTo>
                    <a:lnTo>
                      <a:pt x="21" y="28"/>
                    </a:lnTo>
                    <a:lnTo>
                      <a:pt x="21" y="29"/>
                    </a:lnTo>
                    <a:lnTo>
                      <a:pt x="2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27" name="Freeform 231"/>
              <p:cNvSpPr>
                <a:spLocks noChangeAspect="1"/>
              </p:cNvSpPr>
              <p:nvPr/>
            </p:nvSpPr>
            <p:spPr bwMode="auto">
              <a:xfrm>
                <a:off x="706" y="504"/>
                <a:ext cx="17" cy="27"/>
              </a:xfrm>
              <a:custGeom>
                <a:avLst/>
                <a:gdLst>
                  <a:gd name="T0" fmla="*/ 29 w 35"/>
                  <a:gd name="T1" fmla="*/ 53 h 53"/>
                  <a:gd name="T2" fmla="*/ 32 w 35"/>
                  <a:gd name="T3" fmla="*/ 46 h 53"/>
                  <a:gd name="T4" fmla="*/ 23 w 35"/>
                  <a:gd name="T5" fmla="*/ 37 h 53"/>
                  <a:gd name="T6" fmla="*/ 16 w 35"/>
                  <a:gd name="T7" fmla="*/ 24 h 53"/>
                  <a:gd name="T8" fmla="*/ 11 w 35"/>
                  <a:gd name="T9" fmla="*/ 10 h 53"/>
                  <a:gd name="T10" fmla="*/ 7 w 35"/>
                  <a:gd name="T11" fmla="*/ 0 h 53"/>
                  <a:gd name="T12" fmla="*/ 0 w 35"/>
                  <a:gd name="T13" fmla="*/ 2 h 53"/>
                  <a:gd name="T14" fmla="*/ 4 w 35"/>
                  <a:gd name="T15" fmla="*/ 13 h 53"/>
                  <a:gd name="T16" fmla="*/ 9 w 35"/>
                  <a:gd name="T17" fmla="*/ 26 h 53"/>
                  <a:gd name="T18" fmla="*/ 16 w 35"/>
                  <a:gd name="T19" fmla="*/ 41 h 53"/>
                  <a:gd name="T20" fmla="*/ 28 w 35"/>
                  <a:gd name="T21" fmla="*/ 53 h 53"/>
                  <a:gd name="T22" fmla="*/ 31 w 35"/>
                  <a:gd name="T23" fmla="*/ 46 h 53"/>
                  <a:gd name="T24" fmla="*/ 28 w 35"/>
                  <a:gd name="T25" fmla="*/ 53 h 53"/>
                  <a:gd name="T26" fmla="*/ 31 w 35"/>
                  <a:gd name="T27" fmla="*/ 53 h 53"/>
                  <a:gd name="T28" fmla="*/ 34 w 35"/>
                  <a:gd name="T29" fmla="*/ 51 h 53"/>
                  <a:gd name="T30" fmla="*/ 35 w 35"/>
                  <a:gd name="T31" fmla="*/ 48 h 53"/>
                  <a:gd name="T32" fmla="*/ 32 w 35"/>
                  <a:gd name="T33" fmla="*/ 46 h 53"/>
                  <a:gd name="T34" fmla="*/ 29 w 35"/>
                  <a:gd name="T3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53">
                    <a:moveTo>
                      <a:pt x="29" y="53"/>
                    </a:moveTo>
                    <a:lnTo>
                      <a:pt x="32" y="46"/>
                    </a:lnTo>
                    <a:lnTo>
                      <a:pt x="23" y="37"/>
                    </a:lnTo>
                    <a:lnTo>
                      <a:pt x="16" y="24"/>
                    </a:lnTo>
                    <a:lnTo>
                      <a:pt x="11" y="10"/>
                    </a:lnTo>
                    <a:lnTo>
                      <a:pt x="7" y="0"/>
                    </a:lnTo>
                    <a:lnTo>
                      <a:pt x="0" y="2"/>
                    </a:lnTo>
                    <a:lnTo>
                      <a:pt x="4" y="13"/>
                    </a:lnTo>
                    <a:lnTo>
                      <a:pt x="9" y="26"/>
                    </a:lnTo>
                    <a:lnTo>
                      <a:pt x="16" y="41"/>
                    </a:lnTo>
                    <a:lnTo>
                      <a:pt x="28" y="53"/>
                    </a:lnTo>
                    <a:lnTo>
                      <a:pt x="31" y="46"/>
                    </a:lnTo>
                    <a:lnTo>
                      <a:pt x="28" y="53"/>
                    </a:lnTo>
                    <a:lnTo>
                      <a:pt x="31" y="53"/>
                    </a:lnTo>
                    <a:lnTo>
                      <a:pt x="34" y="51"/>
                    </a:lnTo>
                    <a:lnTo>
                      <a:pt x="35" y="48"/>
                    </a:lnTo>
                    <a:lnTo>
                      <a:pt x="32" y="46"/>
                    </a:lnTo>
                    <a:lnTo>
                      <a:pt x="2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28" name="Freeform 232"/>
              <p:cNvSpPr>
                <a:spLocks noChangeAspect="1"/>
              </p:cNvSpPr>
              <p:nvPr/>
            </p:nvSpPr>
            <p:spPr bwMode="auto">
              <a:xfrm>
                <a:off x="692" y="501"/>
                <a:ext cx="29" cy="30"/>
              </a:xfrm>
              <a:custGeom>
                <a:avLst/>
                <a:gdLst>
                  <a:gd name="T0" fmla="*/ 0 w 58"/>
                  <a:gd name="T1" fmla="*/ 2 h 60"/>
                  <a:gd name="T2" fmla="*/ 0 w 58"/>
                  <a:gd name="T3" fmla="*/ 2 h 60"/>
                  <a:gd name="T4" fmla="*/ 4 w 58"/>
                  <a:gd name="T5" fmla="*/ 10 h 60"/>
                  <a:gd name="T6" fmla="*/ 9 w 58"/>
                  <a:gd name="T7" fmla="*/ 20 h 60"/>
                  <a:gd name="T8" fmla="*/ 13 w 58"/>
                  <a:gd name="T9" fmla="*/ 29 h 60"/>
                  <a:gd name="T10" fmla="*/ 21 w 58"/>
                  <a:gd name="T11" fmla="*/ 36 h 60"/>
                  <a:gd name="T12" fmla="*/ 28 w 58"/>
                  <a:gd name="T13" fmla="*/ 43 h 60"/>
                  <a:gd name="T14" fmla="*/ 35 w 58"/>
                  <a:gd name="T15" fmla="*/ 51 h 60"/>
                  <a:gd name="T16" fmla="*/ 46 w 58"/>
                  <a:gd name="T17" fmla="*/ 55 h 60"/>
                  <a:gd name="T18" fmla="*/ 56 w 58"/>
                  <a:gd name="T19" fmla="*/ 60 h 60"/>
                  <a:gd name="T20" fmla="*/ 58 w 58"/>
                  <a:gd name="T21" fmla="*/ 53 h 60"/>
                  <a:gd name="T22" fmla="*/ 48 w 58"/>
                  <a:gd name="T23" fmla="*/ 48 h 60"/>
                  <a:gd name="T24" fmla="*/ 40 w 58"/>
                  <a:gd name="T25" fmla="*/ 44 h 60"/>
                  <a:gd name="T26" fmla="*/ 33 w 58"/>
                  <a:gd name="T27" fmla="*/ 38 h 60"/>
                  <a:gd name="T28" fmla="*/ 26 w 58"/>
                  <a:gd name="T29" fmla="*/ 31 h 60"/>
                  <a:gd name="T30" fmla="*/ 20 w 58"/>
                  <a:gd name="T31" fmla="*/ 24 h 60"/>
                  <a:gd name="T32" fmla="*/ 16 w 58"/>
                  <a:gd name="T33" fmla="*/ 17 h 60"/>
                  <a:gd name="T34" fmla="*/ 11 w 58"/>
                  <a:gd name="T35" fmla="*/ 8 h 60"/>
                  <a:gd name="T36" fmla="*/ 6 w 58"/>
                  <a:gd name="T37" fmla="*/ 0 h 60"/>
                  <a:gd name="T38" fmla="*/ 6 w 58"/>
                  <a:gd name="T39" fmla="*/ 0 h 60"/>
                  <a:gd name="T40" fmla="*/ 0 w 58"/>
                  <a:gd name="T41"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60">
                    <a:moveTo>
                      <a:pt x="0" y="2"/>
                    </a:moveTo>
                    <a:lnTo>
                      <a:pt x="0" y="2"/>
                    </a:lnTo>
                    <a:lnTo>
                      <a:pt x="4" y="10"/>
                    </a:lnTo>
                    <a:lnTo>
                      <a:pt x="9" y="20"/>
                    </a:lnTo>
                    <a:lnTo>
                      <a:pt x="13" y="29"/>
                    </a:lnTo>
                    <a:lnTo>
                      <a:pt x="21" y="36"/>
                    </a:lnTo>
                    <a:lnTo>
                      <a:pt x="28" y="43"/>
                    </a:lnTo>
                    <a:lnTo>
                      <a:pt x="35" y="51"/>
                    </a:lnTo>
                    <a:lnTo>
                      <a:pt x="46" y="55"/>
                    </a:lnTo>
                    <a:lnTo>
                      <a:pt x="56" y="60"/>
                    </a:lnTo>
                    <a:lnTo>
                      <a:pt x="58" y="53"/>
                    </a:lnTo>
                    <a:lnTo>
                      <a:pt x="48" y="48"/>
                    </a:lnTo>
                    <a:lnTo>
                      <a:pt x="40" y="44"/>
                    </a:lnTo>
                    <a:lnTo>
                      <a:pt x="33" y="38"/>
                    </a:lnTo>
                    <a:lnTo>
                      <a:pt x="26" y="31"/>
                    </a:lnTo>
                    <a:lnTo>
                      <a:pt x="20" y="24"/>
                    </a:lnTo>
                    <a:lnTo>
                      <a:pt x="16" y="17"/>
                    </a:lnTo>
                    <a:lnTo>
                      <a:pt x="11" y="8"/>
                    </a:lnTo>
                    <a:lnTo>
                      <a:pt x="6" y="0"/>
                    </a:lnTo>
                    <a:lnTo>
                      <a:pt x="6"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29" name="Freeform 233"/>
              <p:cNvSpPr>
                <a:spLocks noChangeAspect="1"/>
              </p:cNvSpPr>
              <p:nvPr/>
            </p:nvSpPr>
            <p:spPr bwMode="auto">
              <a:xfrm>
                <a:off x="678" y="478"/>
                <a:ext cx="17" cy="24"/>
              </a:xfrm>
              <a:custGeom>
                <a:avLst/>
                <a:gdLst>
                  <a:gd name="T0" fmla="*/ 0 w 34"/>
                  <a:gd name="T1" fmla="*/ 7 h 48"/>
                  <a:gd name="T2" fmla="*/ 0 w 34"/>
                  <a:gd name="T3" fmla="*/ 7 h 48"/>
                  <a:gd name="T4" fmla="*/ 9 w 34"/>
                  <a:gd name="T5" fmla="*/ 14 h 48"/>
                  <a:gd name="T6" fmla="*/ 15 w 34"/>
                  <a:gd name="T7" fmla="*/ 22 h 48"/>
                  <a:gd name="T8" fmla="*/ 21 w 34"/>
                  <a:gd name="T9" fmla="*/ 32 h 48"/>
                  <a:gd name="T10" fmla="*/ 28 w 34"/>
                  <a:gd name="T11" fmla="*/ 48 h 48"/>
                  <a:gd name="T12" fmla="*/ 34 w 34"/>
                  <a:gd name="T13" fmla="*/ 46 h 48"/>
                  <a:gd name="T14" fmla="*/ 28 w 34"/>
                  <a:gd name="T15" fmla="*/ 30 h 48"/>
                  <a:gd name="T16" fmla="*/ 22 w 34"/>
                  <a:gd name="T17" fmla="*/ 17 h 48"/>
                  <a:gd name="T18" fmla="*/ 14 w 34"/>
                  <a:gd name="T19" fmla="*/ 9 h 48"/>
                  <a:gd name="T20" fmla="*/ 5 w 34"/>
                  <a:gd name="T21" fmla="*/ 0 h 48"/>
                  <a:gd name="T22" fmla="*/ 5 w 34"/>
                  <a:gd name="T23" fmla="*/ 0 h 48"/>
                  <a:gd name="T24" fmla="*/ 0 w 34"/>
                  <a:gd name="T25" fmla="*/ 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48">
                    <a:moveTo>
                      <a:pt x="0" y="7"/>
                    </a:moveTo>
                    <a:lnTo>
                      <a:pt x="0" y="7"/>
                    </a:lnTo>
                    <a:lnTo>
                      <a:pt x="9" y="14"/>
                    </a:lnTo>
                    <a:lnTo>
                      <a:pt x="15" y="22"/>
                    </a:lnTo>
                    <a:lnTo>
                      <a:pt x="21" y="32"/>
                    </a:lnTo>
                    <a:lnTo>
                      <a:pt x="28" y="48"/>
                    </a:lnTo>
                    <a:lnTo>
                      <a:pt x="34" y="46"/>
                    </a:lnTo>
                    <a:lnTo>
                      <a:pt x="28" y="30"/>
                    </a:lnTo>
                    <a:lnTo>
                      <a:pt x="22" y="17"/>
                    </a:lnTo>
                    <a:lnTo>
                      <a:pt x="14" y="9"/>
                    </a:lnTo>
                    <a:lnTo>
                      <a:pt x="5" y="0"/>
                    </a:lnTo>
                    <a:lnTo>
                      <a:pt x="5"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30" name="Freeform 234"/>
              <p:cNvSpPr>
                <a:spLocks noChangeAspect="1"/>
              </p:cNvSpPr>
              <p:nvPr/>
            </p:nvSpPr>
            <p:spPr bwMode="auto">
              <a:xfrm>
                <a:off x="663" y="462"/>
                <a:ext cx="17" cy="19"/>
              </a:xfrm>
              <a:custGeom>
                <a:avLst/>
                <a:gdLst>
                  <a:gd name="T0" fmla="*/ 3 w 35"/>
                  <a:gd name="T1" fmla="*/ 9 h 38"/>
                  <a:gd name="T2" fmla="*/ 0 w 35"/>
                  <a:gd name="T3" fmla="*/ 7 h 38"/>
                  <a:gd name="T4" fmla="*/ 6 w 35"/>
                  <a:gd name="T5" fmla="*/ 14 h 38"/>
                  <a:gd name="T6" fmla="*/ 12 w 35"/>
                  <a:gd name="T7" fmla="*/ 21 h 38"/>
                  <a:gd name="T8" fmla="*/ 20 w 35"/>
                  <a:gd name="T9" fmla="*/ 29 h 38"/>
                  <a:gd name="T10" fmla="*/ 30 w 35"/>
                  <a:gd name="T11" fmla="*/ 38 h 38"/>
                  <a:gd name="T12" fmla="*/ 35 w 35"/>
                  <a:gd name="T13" fmla="*/ 31 h 38"/>
                  <a:gd name="T14" fmla="*/ 24 w 35"/>
                  <a:gd name="T15" fmla="*/ 24 h 38"/>
                  <a:gd name="T16" fmla="*/ 18 w 35"/>
                  <a:gd name="T17" fmla="*/ 16 h 38"/>
                  <a:gd name="T18" fmla="*/ 13 w 35"/>
                  <a:gd name="T19" fmla="*/ 9 h 38"/>
                  <a:gd name="T20" fmla="*/ 7 w 35"/>
                  <a:gd name="T21" fmla="*/ 2 h 38"/>
                  <a:gd name="T22" fmla="*/ 3 w 35"/>
                  <a:gd name="T23" fmla="*/ 0 h 38"/>
                  <a:gd name="T24" fmla="*/ 7 w 35"/>
                  <a:gd name="T25" fmla="*/ 2 h 38"/>
                  <a:gd name="T26" fmla="*/ 5 w 35"/>
                  <a:gd name="T27" fmla="*/ 0 h 38"/>
                  <a:gd name="T28" fmla="*/ 2 w 35"/>
                  <a:gd name="T29" fmla="*/ 1 h 38"/>
                  <a:gd name="T30" fmla="*/ 0 w 35"/>
                  <a:gd name="T31" fmla="*/ 3 h 38"/>
                  <a:gd name="T32" fmla="*/ 0 w 35"/>
                  <a:gd name="T33" fmla="*/ 7 h 38"/>
                  <a:gd name="T34" fmla="*/ 3 w 35"/>
                  <a:gd name="T35"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38">
                    <a:moveTo>
                      <a:pt x="3" y="9"/>
                    </a:moveTo>
                    <a:lnTo>
                      <a:pt x="0" y="7"/>
                    </a:lnTo>
                    <a:lnTo>
                      <a:pt x="6" y="14"/>
                    </a:lnTo>
                    <a:lnTo>
                      <a:pt x="12" y="21"/>
                    </a:lnTo>
                    <a:lnTo>
                      <a:pt x="20" y="29"/>
                    </a:lnTo>
                    <a:lnTo>
                      <a:pt x="30" y="38"/>
                    </a:lnTo>
                    <a:lnTo>
                      <a:pt x="35" y="31"/>
                    </a:lnTo>
                    <a:lnTo>
                      <a:pt x="24" y="24"/>
                    </a:lnTo>
                    <a:lnTo>
                      <a:pt x="18" y="16"/>
                    </a:lnTo>
                    <a:lnTo>
                      <a:pt x="13" y="9"/>
                    </a:lnTo>
                    <a:lnTo>
                      <a:pt x="7" y="2"/>
                    </a:lnTo>
                    <a:lnTo>
                      <a:pt x="3" y="0"/>
                    </a:lnTo>
                    <a:lnTo>
                      <a:pt x="7" y="2"/>
                    </a:lnTo>
                    <a:lnTo>
                      <a:pt x="5" y="0"/>
                    </a:lnTo>
                    <a:lnTo>
                      <a:pt x="2" y="1"/>
                    </a:lnTo>
                    <a:lnTo>
                      <a:pt x="0" y="3"/>
                    </a:lnTo>
                    <a:lnTo>
                      <a:pt x="0" y="7"/>
                    </a:lnTo>
                    <a:lnTo>
                      <a:pt x="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31" name="Freeform 235"/>
              <p:cNvSpPr>
                <a:spLocks noChangeAspect="1"/>
              </p:cNvSpPr>
              <p:nvPr/>
            </p:nvSpPr>
            <p:spPr bwMode="auto">
              <a:xfrm>
                <a:off x="639" y="455"/>
                <a:ext cx="26" cy="12"/>
              </a:xfrm>
              <a:custGeom>
                <a:avLst/>
                <a:gdLst>
                  <a:gd name="T0" fmla="*/ 0 w 50"/>
                  <a:gd name="T1" fmla="*/ 7 h 24"/>
                  <a:gd name="T2" fmla="*/ 0 w 50"/>
                  <a:gd name="T3" fmla="*/ 7 h 24"/>
                  <a:gd name="T4" fmla="*/ 6 w 50"/>
                  <a:gd name="T5" fmla="*/ 9 h 24"/>
                  <a:gd name="T6" fmla="*/ 11 w 50"/>
                  <a:gd name="T7" fmla="*/ 11 h 24"/>
                  <a:gd name="T8" fmla="*/ 17 w 50"/>
                  <a:gd name="T9" fmla="*/ 14 h 24"/>
                  <a:gd name="T10" fmla="*/ 24 w 50"/>
                  <a:gd name="T11" fmla="*/ 16 h 24"/>
                  <a:gd name="T12" fmla="*/ 30 w 50"/>
                  <a:gd name="T13" fmla="*/ 19 h 24"/>
                  <a:gd name="T14" fmla="*/ 37 w 50"/>
                  <a:gd name="T15" fmla="*/ 21 h 24"/>
                  <a:gd name="T16" fmla="*/ 44 w 50"/>
                  <a:gd name="T17" fmla="*/ 23 h 24"/>
                  <a:gd name="T18" fmla="*/ 50 w 50"/>
                  <a:gd name="T19" fmla="*/ 24 h 24"/>
                  <a:gd name="T20" fmla="*/ 50 w 50"/>
                  <a:gd name="T21" fmla="*/ 15 h 24"/>
                  <a:gd name="T22" fmla="*/ 44 w 50"/>
                  <a:gd name="T23" fmla="*/ 16 h 24"/>
                  <a:gd name="T24" fmla="*/ 39 w 50"/>
                  <a:gd name="T25" fmla="*/ 14 h 24"/>
                  <a:gd name="T26" fmla="*/ 32 w 50"/>
                  <a:gd name="T27" fmla="*/ 13 h 24"/>
                  <a:gd name="T28" fmla="*/ 26 w 50"/>
                  <a:gd name="T29" fmla="*/ 9 h 24"/>
                  <a:gd name="T30" fmla="*/ 19 w 50"/>
                  <a:gd name="T31" fmla="*/ 7 h 24"/>
                  <a:gd name="T32" fmla="*/ 14 w 50"/>
                  <a:gd name="T33" fmla="*/ 4 h 24"/>
                  <a:gd name="T34" fmla="*/ 8 w 50"/>
                  <a:gd name="T35" fmla="*/ 2 h 24"/>
                  <a:gd name="T36" fmla="*/ 2 w 50"/>
                  <a:gd name="T37" fmla="*/ 0 h 24"/>
                  <a:gd name="T38" fmla="*/ 2 w 50"/>
                  <a:gd name="T39" fmla="*/ 0 h 24"/>
                  <a:gd name="T40" fmla="*/ 0 w 50"/>
                  <a:gd name="T41"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24">
                    <a:moveTo>
                      <a:pt x="0" y="7"/>
                    </a:moveTo>
                    <a:lnTo>
                      <a:pt x="0" y="7"/>
                    </a:lnTo>
                    <a:lnTo>
                      <a:pt x="6" y="9"/>
                    </a:lnTo>
                    <a:lnTo>
                      <a:pt x="11" y="11"/>
                    </a:lnTo>
                    <a:lnTo>
                      <a:pt x="17" y="14"/>
                    </a:lnTo>
                    <a:lnTo>
                      <a:pt x="24" y="16"/>
                    </a:lnTo>
                    <a:lnTo>
                      <a:pt x="30" y="19"/>
                    </a:lnTo>
                    <a:lnTo>
                      <a:pt x="37" y="21"/>
                    </a:lnTo>
                    <a:lnTo>
                      <a:pt x="44" y="23"/>
                    </a:lnTo>
                    <a:lnTo>
                      <a:pt x="50" y="24"/>
                    </a:lnTo>
                    <a:lnTo>
                      <a:pt x="50" y="15"/>
                    </a:lnTo>
                    <a:lnTo>
                      <a:pt x="44" y="16"/>
                    </a:lnTo>
                    <a:lnTo>
                      <a:pt x="39" y="14"/>
                    </a:lnTo>
                    <a:lnTo>
                      <a:pt x="32" y="13"/>
                    </a:lnTo>
                    <a:lnTo>
                      <a:pt x="26" y="9"/>
                    </a:lnTo>
                    <a:lnTo>
                      <a:pt x="19" y="7"/>
                    </a:lnTo>
                    <a:lnTo>
                      <a:pt x="14" y="4"/>
                    </a:lnTo>
                    <a:lnTo>
                      <a:pt x="8" y="2"/>
                    </a:lnTo>
                    <a:lnTo>
                      <a:pt x="2" y="0"/>
                    </a:lnTo>
                    <a:lnTo>
                      <a:pt x="2"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32" name="Freeform 236"/>
              <p:cNvSpPr>
                <a:spLocks noChangeAspect="1"/>
              </p:cNvSpPr>
              <p:nvPr/>
            </p:nvSpPr>
            <p:spPr bwMode="auto">
              <a:xfrm>
                <a:off x="624" y="454"/>
                <a:ext cx="17" cy="12"/>
              </a:xfrm>
              <a:custGeom>
                <a:avLst/>
                <a:gdLst>
                  <a:gd name="T0" fmla="*/ 13 w 32"/>
                  <a:gd name="T1" fmla="*/ 17 h 24"/>
                  <a:gd name="T2" fmla="*/ 13 w 32"/>
                  <a:gd name="T3" fmla="*/ 17 h 24"/>
                  <a:gd name="T4" fmla="*/ 8 w 32"/>
                  <a:gd name="T5" fmla="*/ 15 h 24"/>
                  <a:gd name="T6" fmla="*/ 7 w 32"/>
                  <a:gd name="T7" fmla="*/ 13 h 24"/>
                  <a:gd name="T8" fmla="*/ 7 w 32"/>
                  <a:gd name="T9" fmla="*/ 15 h 24"/>
                  <a:gd name="T10" fmla="*/ 9 w 32"/>
                  <a:gd name="T11" fmla="*/ 12 h 24"/>
                  <a:gd name="T12" fmla="*/ 14 w 32"/>
                  <a:gd name="T13" fmla="*/ 10 h 24"/>
                  <a:gd name="T14" fmla="*/ 18 w 32"/>
                  <a:gd name="T15" fmla="*/ 9 h 24"/>
                  <a:gd name="T16" fmla="*/ 25 w 32"/>
                  <a:gd name="T17" fmla="*/ 9 h 24"/>
                  <a:gd name="T18" fmla="*/ 30 w 32"/>
                  <a:gd name="T19" fmla="*/ 9 h 24"/>
                  <a:gd name="T20" fmla="*/ 32 w 32"/>
                  <a:gd name="T21" fmla="*/ 2 h 24"/>
                  <a:gd name="T22" fmla="*/ 25 w 32"/>
                  <a:gd name="T23" fmla="*/ 0 h 24"/>
                  <a:gd name="T24" fmla="*/ 18 w 32"/>
                  <a:gd name="T25" fmla="*/ 2 h 24"/>
                  <a:gd name="T26" fmla="*/ 11 w 32"/>
                  <a:gd name="T27" fmla="*/ 3 h 24"/>
                  <a:gd name="T28" fmla="*/ 4 w 32"/>
                  <a:gd name="T29" fmla="*/ 5 h 24"/>
                  <a:gd name="T30" fmla="*/ 0 w 32"/>
                  <a:gd name="T31" fmla="*/ 10 h 24"/>
                  <a:gd name="T32" fmla="*/ 0 w 32"/>
                  <a:gd name="T33" fmla="*/ 16 h 24"/>
                  <a:gd name="T34" fmla="*/ 3 w 32"/>
                  <a:gd name="T35" fmla="*/ 21 h 24"/>
                  <a:gd name="T36" fmla="*/ 13 w 32"/>
                  <a:gd name="T37" fmla="*/ 24 h 24"/>
                  <a:gd name="T38" fmla="*/ 13 w 32"/>
                  <a:gd name="T39" fmla="*/ 24 h 24"/>
                  <a:gd name="T40" fmla="*/ 13 w 32"/>
                  <a:gd name="T41"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24">
                    <a:moveTo>
                      <a:pt x="13" y="17"/>
                    </a:moveTo>
                    <a:lnTo>
                      <a:pt x="13" y="17"/>
                    </a:lnTo>
                    <a:lnTo>
                      <a:pt x="8" y="15"/>
                    </a:lnTo>
                    <a:lnTo>
                      <a:pt x="7" y="13"/>
                    </a:lnTo>
                    <a:lnTo>
                      <a:pt x="7" y="15"/>
                    </a:lnTo>
                    <a:lnTo>
                      <a:pt x="9" y="12"/>
                    </a:lnTo>
                    <a:lnTo>
                      <a:pt x="14" y="10"/>
                    </a:lnTo>
                    <a:lnTo>
                      <a:pt x="18" y="9"/>
                    </a:lnTo>
                    <a:lnTo>
                      <a:pt x="25" y="9"/>
                    </a:lnTo>
                    <a:lnTo>
                      <a:pt x="30" y="9"/>
                    </a:lnTo>
                    <a:lnTo>
                      <a:pt x="32" y="2"/>
                    </a:lnTo>
                    <a:lnTo>
                      <a:pt x="25" y="0"/>
                    </a:lnTo>
                    <a:lnTo>
                      <a:pt x="18" y="2"/>
                    </a:lnTo>
                    <a:lnTo>
                      <a:pt x="11" y="3"/>
                    </a:lnTo>
                    <a:lnTo>
                      <a:pt x="4" y="5"/>
                    </a:lnTo>
                    <a:lnTo>
                      <a:pt x="0" y="10"/>
                    </a:lnTo>
                    <a:lnTo>
                      <a:pt x="0" y="16"/>
                    </a:lnTo>
                    <a:lnTo>
                      <a:pt x="3" y="21"/>
                    </a:lnTo>
                    <a:lnTo>
                      <a:pt x="13" y="24"/>
                    </a:lnTo>
                    <a:lnTo>
                      <a:pt x="13" y="24"/>
                    </a:lnTo>
                    <a:lnTo>
                      <a:pt x="1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33" name="Freeform 237"/>
              <p:cNvSpPr>
                <a:spLocks noChangeAspect="1"/>
              </p:cNvSpPr>
              <p:nvPr/>
            </p:nvSpPr>
            <p:spPr bwMode="auto">
              <a:xfrm>
                <a:off x="631" y="462"/>
                <a:ext cx="24" cy="17"/>
              </a:xfrm>
              <a:custGeom>
                <a:avLst/>
                <a:gdLst>
                  <a:gd name="T0" fmla="*/ 47 w 48"/>
                  <a:gd name="T1" fmla="*/ 26 h 33"/>
                  <a:gd name="T2" fmla="*/ 48 w 48"/>
                  <a:gd name="T3" fmla="*/ 26 h 33"/>
                  <a:gd name="T4" fmla="*/ 43 w 48"/>
                  <a:gd name="T5" fmla="*/ 23 h 33"/>
                  <a:gd name="T6" fmla="*/ 39 w 48"/>
                  <a:gd name="T7" fmla="*/ 19 h 33"/>
                  <a:gd name="T8" fmla="*/ 34 w 48"/>
                  <a:gd name="T9" fmla="*/ 16 h 33"/>
                  <a:gd name="T10" fmla="*/ 29 w 48"/>
                  <a:gd name="T11" fmla="*/ 13 h 33"/>
                  <a:gd name="T12" fmla="*/ 24 w 48"/>
                  <a:gd name="T13" fmla="*/ 9 h 33"/>
                  <a:gd name="T14" fmla="*/ 17 w 48"/>
                  <a:gd name="T15" fmla="*/ 6 h 33"/>
                  <a:gd name="T16" fmla="*/ 9 w 48"/>
                  <a:gd name="T17" fmla="*/ 2 h 33"/>
                  <a:gd name="T18" fmla="*/ 0 w 48"/>
                  <a:gd name="T19" fmla="*/ 0 h 33"/>
                  <a:gd name="T20" fmla="*/ 0 w 48"/>
                  <a:gd name="T21" fmla="*/ 7 h 33"/>
                  <a:gd name="T22" fmla="*/ 6 w 48"/>
                  <a:gd name="T23" fmla="*/ 9 h 33"/>
                  <a:gd name="T24" fmla="*/ 14 w 48"/>
                  <a:gd name="T25" fmla="*/ 13 h 33"/>
                  <a:gd name="T26" fmla="*/ 19 w 48"/>
                  <a:gd name="T27" fmla="*/ 16 h 33"/>
                  <a:gd name="T28" fmla="*/ 25 w 48"/>
                  <a:gd name="T29" fmla="*/ 19 h 33"/>
                  <a:gd name="T30" fmla="*/ 29 w 48"/>
                  <a:gd name="T31" fmla="*/ 23 h 33"/>
                  <a:gd name="T32" fmla="*/ 34 w 48"/>
                  <a:gd name="T33" fmla="*/ 26 h 33"/>
                  <a:gd name="T34" fmla="*/ 39 w 48"/>
                  <a:gd name="T35" fmla="*/ 30 h 33"/>
                  <a:gd name="T36" fmla="*/ 43 w 48"/>
                  <a:gd name="T37" fmla="*/ 33 h 33"/>
                  <a:gd name="T38" fmla="*/ 44 w 48"/>
                  <a:gd name="T39" fmla="*/ 33 h 33"/>
                  <a:gd name="T40" fmla="*/ 47 w 48"/>
                  <a:gd name="T41"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33">
                    <a:moveTo>
                      <a:pt x="47" y="26"/>
                    </a:moveTo>
                    <a:lnTo>
                      <a:pt x="48" y="26"/>
                    </a:lnTo>
                    <a:lnTo>
                      <a:pt x="43" y="23"/>
                    </a:lnTo>
                    <a:lnTo>
                      <a:pt x="39" y="19"/>
                    </a:lnTo>
                    <a:lnTo>
                      <a:pt x="34" y="16"/>
                    </a:lnTo>
                    <a:lnTo>
                      <a:pt x="29" y="13"/>
                    </a:lnTo>
                    <a:lnTo>
                      <a:pt x="24" y="9"/>
                    </a:lnTo>
                    <a:lnTo>
                      <a:pt x="17" y="6"/>
                    </a:lnTo>
                    <a:lnTo>
                      <a:pt x="9" y="2"/>
                    </a:lnTo>
                    <a:lnTo>
                      <a:pt x="0" y="0"/>
                    </a:lnTo>
                    <a:lnTo>
                      <a:pt x="0" y="7"/>
                    </a:lnTo>
                    <a:lnTo>
                      <a:pt x="6" y="9"/>
                    </a:lnTo>
                    <a:lnTo>
                      <a:pt x="14" y="13"/>
                    </a:lnTo>
                    <a:lnTo>
                      <a:pt x="19" y="16"/>
                    </a:lnTo>
                    <a:lnTo>
                      <a:pt x="25" y="19"/>
                    </a:lnTo>
                    <a:lnTo>
                      <a:pt x="29" y="23"/>
                    </a:lnTo>
                    <a:lnTo>
                      <a:pt x="34" y="26"/>
                    </a:lnTo>
                    <a:lnTo>
                      <a:pt x="39" y="30"/>
                    </a:lnTo>
                    <a:lnTo>
                      <a:pt x="43" y="33"/>
                    </a:lnTo>
                    <a:lnTo>
                      <a:pt x="44" y="33"/>
                    </a:lnTo>
                    <a:lnTo>
                      <a:pt x="47"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34" name="Freeform 238"/>
              <p:cNvSpPr>
                <a:spLocks noChangeAspect="1"/>
              </p:cNvSpPr>
              <p:nvPr/>
            </p:nvSpPr>
            <p:spPr bwMode="auto">
              <a:xfrm>
                <a:off x="653" y="476"/>
                <a:ext cx="25" cy="27"/>
              </a:xfrm>
              <a:custGeom>
                <a:avLst/>
                <a:gdLst>
                  <a:gd name="T0" fmla="*/ 44 w 50"/>
                  <a:gd name="T1" fmla="*/ 56 h 56"/>
                  <a:gd name="T2" fmla="*/ 50 w 50"/>
                  <a:gd name="T3" fmla="*/ 52 h 56"/>
                  <a:gd name="T4" fmla="*/ 48 w 50"/>
                  <a:gd name="T5" fmla="*/ 42 h 56"/>
                  <a:gd name="T6" fmla="*/ 43 w 50"/>
                  <a:gd name="T7" fmla="*/ 33 h 56"/>
                  <a:gd name="T8" fmla="*/ 38 w 50"/>
                  <a:gd name="T9" fmla="*/ 26 h 56"/>
                  <a:gd name="T10" fmla="*/ 30 w 50"/>
                  <a:gd name="T11" fmla="*/ 19 h 56"/>
                  <a:gd name="T12" fmla="*/ 23 w 50"/>
                  <a:gd name="T13" fmla="*/ 12 h 56"/>
                  <a:gd name="T14" fmla="*/ 17 w 50"/>
                  <a:gd name="T15" fmla="*/ 7 h 56"/>
                  <a:gd name="T16" fmla="*/ 8 w 50"/>
                  <a:gd name="T17" fmla="*/ 4 h 56"/>
                  <a:gd name="T18" fmla="*/ 3 w 50"/>
                  <a:gd name="T19" fmla="*/ 0 h 56"/>
                  <a:gd name="T20" fmla="*/ 0 w 50"/>
                  <a:gd name="T21" fmla="*/ 7 h 56"/>
                  <a:gd name="T22" fmla="*/ 6 w 50"/>
                  <a:gd name="T23" fmla="*/ 11 h 56"/>
                  <a:gd name="T24" fmla="*/ 12 w 50"/>
                  <a:gd name="T25" fmla="*/ 14 h 56"/>
                  <a:gd name="T26" fmla="*/ 19 w 50"/>
                  <a:gd name="T27" fmla="*/ 19 h 56"/>
                  <a:gd name="T28" fmla="*/ 26 w 50"/>
                  <a:gd name="T29" fmla="*/ 23 h 56"/>
                  <a:gd name="T30" fmla="*/ 32 w 50"/>
                  <a:gd name="T31" fmla="*/ 30 h 56"/>
                  <a:gd name="T32" fmla="*/ 36 w 50"/>
                  <a:gd name="T33" fmla="*/ 37 h 56"/>
                  <a:gd name="T34" fmla="*/ 41 w 50"/>
                  <a:gd name="T35" fmla="*/ 44 h 56"/>
                  <a:gd name="T36" fmla="*/ 43 w 50"/>
                  <a:gd name="T37" fmla="*/ 52 h 56"/>
                  <a:gd name="T38" fmla="*/ 49 w 50"/>
                  <a:gd name="T39" fmla="*/ 49 h 56"/>
                  <a:gd name="T40" fmla="*/ 43 w 50"/>
                  <a:gd name="T41" fmla="*/ 52 h 56"/>
                  <a:gd name="T42" fmla="*/ 44 w 50"/>
                  <a:gd name="T43" fmla="*/ 54 h 56"/>
                  <a:gd name="T44" fmla="*/ 46 w 50"/>
                  <a:gd name="T45" fmla="*/ 56 h 56"/>
                  <a:gd name="T46" fmla="*/ 49 w 50"/>
                  <a:gd name="T47" fmla="*/ 54 h 56"/>
                  <a:gd name="T48" fmla="*/ 50 w 50"/>
                  <a:gd name="T49" fmla="*/ 52 h 56"/>
                  <a:gd name="T50" fmla="*/ 44 w 50"/>
                  <a:gd name="T5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56">
                    <a:moveTo>
                      <a:pt x="44" y="56"/>
                    </a:moveTo>
                    <a:lnTo>
                      <a:pt x="50" y="52"/>
                    </a:lnTo>
                    <a:lnTo>
                      <a:pt x="48" y="42"/>
                    </a:lnTo>
                    <a:lnTo>
                      <a:pt x="43" y="33"/>
                    </a:lnTo>
                    <a:lnTo>
                      <a:pt x="38" y="26"/>
                    </a:lnTo>
                    <a:lnTo>
                      <a:pt x="30" y="19"/>
                    </a:lnTo>
                    <a:lnTo>
                      <a:pt x="23" y="12"/>
                    </a:lnTo>
                    <a:lnTo>
                      <a:pt x="17" y="7"/>
                    </a:lnTo>
                    <a:lnTo>
                      <a:pt x="8" y="4"/>
                    </a:lnTo>
                    <a:lnTo>
                      <a:pt x="3" y="0"/>
                    </a:lnTo>
                    <a:lnTo>
                      <a:pt x="0" y="7"/>
                    </a:lnTo>
                    <a:lnTo>
                      <a:pt x="6" y="11"/>
                    </a:lnTo>
                    <a:lnTo>
                      <a:pt x="12" y="14"/>
                    </a:lnTo>
                    <a:lnTo>
                      <a:pt x="19" y="19"/>
                    </a:lnTo>
                    <a:lnTo>
                      <a:pt x="26" y="23"/>
                    </a:lnTo>
                    <a:lnTo>
                      <a:pt x="32" y="30"/>
                    </a:lnTo>
                    <a:lnTo>
                      <a:pt x="36" y="37"/>
                    </a:lnTo>
                    <a:lnTo>
                      <a:pt x="41" y="44"/>
                    </a:lnTo>
                    <a:lnTo>
                      <a:pt x="43" y="52"/>
                    </a:lnTo>
                    <a:lnTo>
                      <a:pt x="49" y="49"/>
                    </a:lnTo>
                    <a:lnTo>
                      <a:pt x="43" y="52"/>
                    </a:lnTo>
                    <a:lnTo>
                      <a:pt x="44" y="54"/>
                    </a:lnTo>
                    <a:lnTo>
                      <a:pt x="46" y="56"/>
                    </a:lnTo>
                    <a:lnTo>
                      <a:pt x="49" y="54"/>
                    </a:lnTo>
                    <a:lnTo>
                      <a:pt x="50" y="52"/>
                    </a:lnTo>
                    <a:lnTo>
                      <a:pt x="44"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35" name="Freeform 239"/>
              <p:cNvSpPr>
                <a:spLocks noChangeAspect="1"/>
              </p:cNvSpPr>
              <p:nvPr/>
            </p:nvSpPr>
            <p:spPr bwMode="auto">
              <a:xfrm>
                <a:off x="644" y="479"/>
                <a:ext cx="33" cy="24"/>
              </a:xfrm>
              <a:custGeom>
                <a:avLst/>
                <a:gdLst>
                  <a:gd name="T0" fmla="*/ 0 w 67"/>
                  <a:gd name="T1" fmla="*/ 7 h 50"/>
                  <a:gd name="T2" fmla="*/ 0 w 67"/>
                  <a:gd name="T3" fmla="*/ 7 h 50"/>
                  <a:gd name="T4" fmla="*/ 8 w 67"/>
                  <a:gd name="T5" fmla="*/ 10 h 50"/>
                  <a:gd name="T6" fmla="*/ 14 w 67"/>
                  <a:gd name="T7" fmla="*/ 14 h 50"/>
                  <a:gd name="T8" fmla="*/ 22 w 67"/>
                  <a:gd name="T9" fmla="*/ 20 h 50"/>
                  <a:gd name="T10" fmla="*/ 29 w 67"/>
                  <a:gd name="T11" fmla="*/ 25 h 50"/>
                  <a:gd name="T12" fmla="*/ 37 w 67"/>
                  <a:gd name="T13" fmla="*/ 31 h 50"/>
                  <a:gd name="T14" fmla="*/ 45 w 67"/>
                  <a:gd name="T15" fmla="*/ 38 h 50"/>
                  <a:gd name="T16" fmla="*/ 53 w 67"/>
                  <a:gd name="T17" fmla="*/ 44 h 50"/>
                  <a:gd name="T18" fmla="*/ 62 w 67"/>
                  <a:gd name="T19" fmla="*/ 50 h 50"/>
                  <a:gd name="T20" fmla="*/ 67 w 67"/>
                  <a:gd name="T21" fmla="*/ 43 h 50"/>
                  <a:gd name="T22" fmla="*/ 58 w 67"/>
                  <a:gd name="T23" fmla="*/ 37 h 50"/>
                  <a:gd name="T24" fmla="*/ 50 w 67"/>
                  <a:gd name="T25" fmla="*/ 31 h 50"/>
                  <a:gd name="T26" fmla="*/ 41 w 67"/>
                  <a:gd name="T27" fmla="*/ 24 h 50"/>
                  <a:gd name="T28" fmla="*/ 33 w 67"/>
                  <a:gd name="T29" fmla="*/ 19 h 50"/>
                  <a:gd name="T30" fmla="*/ 26 w 67"/>
                  <a:gd name="T31" fmla="*/ 13 h 50"/>
                  <a:gd name="T32" fmla="*/ 18 w 67"/>
                  <a:gd name="T33" fmla="*/ 7 h 50"/>
                  <a:gd name="T34" fmla="*/ 10 w 67"/>
                  <a:gd name="T35" fmla="*/ 4 h 50"/>
                  <a:gd name="T36" fmla="*/ 2 w 67"/>
                  <a:gd name="T37" fmla="*/ 0 h 50"/>
                  <a:gd name="T38" fmla="*/ 2 w 67"/>
                  <a:gd name="T39" fmla="*/ 0 h 50"/>
                  <a:gd name="T40" fmla="*/ 0 w 67"/>
                  <a:gd name="T41"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50">
                    <a:moveTo>
                      <a:pt x="0" y="7"/>
                    </a:moveTo>
                    <a:lnTo>
                      <a:pt x="0" y="7"/>
                    </a:lnTo>
                    <a:lnTo>
                      <a:pt x="8" y="10"/>
                    </a:lnTo>
                    <a:lnTo>
                      <a:pt x="14" y="14"/>
                    </a:lnTo>
                    <a:lnTo>
                      <a:pt x="22" y="20"/>
                    </a:lnTo>
                    <a:lnTo>
                      <a:pt x="29" y="25"/>
                    </a:lnTo>
                    <a:lnTo>
                      <a:pt x="37" y="31"/>
                    </a:lnTo>
                    <a:lnTo>
                      <a:pt x="45" y="38"/>
                    </a:lnTo>
                    <a:lnTo>
                      <a:pt x="53" y="44"/>
                    </a:lnTo>
                    <a:lnTo>
                      <a:pt x="62" y="50"/>
                    </a:lnTo>
                    <a:lnTo>
                      <a:pt x="67" y="43"/>
                    </a:lnTo>
                    <a:lnTo>
                      <a:pt x="58" y="37"/>
                    </a:lnTo>
                    <a:lnTo>
                      <a:pt x="50" y="31"/>
                    </a:lnTo>
                    <a:lnTo>
                      <a:pt x="41" y="24"/>
                    </a:lnTo>
                    <a:lnTo>
                      <a:pt x="33" y="19"/>
                    </a:lnTo>
                    <a:lnTo>
                      <a:pt x="26" y="13"/>
                    </a:lnTo>
                    <a:lnTo>
                      <a:pt x="18" y="7"/>
                    </a:lnTo>
                    <a:lnTo>
                      <a:pt x="10" y="4"/>
                    </a:lnTo>
                    <a:lnTo>
                      <a:pt x="2" y="0"/>
                    </a:lnTo>
                    <a:lnTo>
                      <a:pt x="2"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36" name="Freeform 240"/>
              <p:cNvSpPr>
                <a:spLocks noChangeAspect="1"/>
              </p:cNvSpPr>
              <p:nvPr/>
            </p:nvSpPr>
            <p:spPr bwMode="auto">
              <a:xfrm>
                <a:off x="618" y="469"/>
                <a:ext cx="27" cy="13"/>
              </a:xfrm>
              <a:custGeom>
                <a:avLst/>
                <a:gdLst>
                  <a:gd name="T0" fmla="*/ 4 w 54"/>
                  <a:gd name="T1" fmla="*/ 6 h 26"/>
                  <a:gd name="T2" fmla="*/ 4 w 54"/>
                  <a:gd name="T3" fmla="*/ 6 h 26"/>
                  <a:gd name="T4" fmla="*/ 7 w 54"/>
                  <a:gd name="T5" fmla="*/ 8 h 26"/>
                  <a:gd name="T6" fmla="*/ 12 w 54"/>
                  <a:gd name="T7" fmla="*/ 10 h 26"/>
                  <a:gd name="T8" fmla="*/ 17 w 54"/>
                  <a:gd name="T9" fmla="*/ 12 h 26"/>
                  <a:gd name="T10" fmla="*/ 23 w 54"/>
                  <a:gd name="T11" fmla="*/ 15 h 26"/>
                  <a:gd name="T12" fmla="*/ 30 w 54"/>
                  <a:gd name="T13" fmla="*/ 18 h 26"/>
                  <a:gd name="T14" fmla="*/ 37 w 54"/>
                  <a:gd name="T15" fmla="*/ 20 h 26"/>
                  <a:gd name="T16" fmla="*/ 44 w 54"/>
                  <a:gd name="T17" fmla="*/ 24 h 26"/>
                  <a:gd name="T18" fmla="*/ 52 w 54"/>
                  <a:gd name="T19" fmla="*/ 26 h 26"/>
                  <a:gd name="T20" fmla="*/ 54 w 54"/>
                  <a:gd name="T21" fmla="*/ 19 h 26"/>
                  <a:gd name="T22" fmla="*/ 46 w 54"/>
                  <a:gd name="T23" fmla="*/ 17 h 26"/>
                  <a:gd name="T24" fmla="*/ 39 w 54"/>
                  <a:gd name="T25" fmla="*/ 13 h 26"/>
                  <a:gd name="T26" fmla="*/ 32 w 54"/>
                  <a:gd name="T27" fmla="*/ 11 h 26"/>
                  <a:gd name="T28" fmla="*/ 26 w 54"/>
                  <a:gd name="T29" fmla="*/ 8 h 26"/>
                  <a:gd name="T30" fmla="*/ 20 w 54"/>
                  <a:gd name="T31" fmla="*/ 5 h 26"/>
                  <a:gd name="T32" fmla="*/ 14 w 54"/>
                  <a:gd name="T33" fmla="*/ 3 h 26"/>
                  <a:gd name="T34" fmla="*/ 9 w 54"/>
                  <a:gd name="T35" fmla="*/ 1 h 26"/>
                  <a:gd name="T36" fmla="*/ 4 w 54"/>
                  <a:gd name="T37" fmla="*/ 0 h 26"/>
                  <a:gd name="T38" fmla="*/ 4 w 54"/>
                  <a:gd name="T39" fmla="*/ 0 h 26"/>
                  <a:gd name="T40" fmla="*/ 4 w 54"/>
                  <a:gd name="T41" fmla="*/ 0 h 26"/>
                  <a:gd name="T42" fmla="*/ 1 w 54"/>
                  <a:gd name="T43" fmla="*/ 1 h 26"/>
                  <a:gd name="T44" fmla="*/ 0 w 54"/>
                  <a:gd name="T45" fmla="*/ 3 h 26"/>
                  <a:gd name="T46" fmla="*/ 1 w 54"/>
                  <a:gd name="T47" fmla="*/ 5 h 26"/>
                  <a:gd name="T48" fmla="*/ 4 w 54"/>
                  <a:gd name="T4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26">
                    <a:moveTo>
                      <a:pt x="4" y="6"/>
                    </a:moveTo>
                    <a:lnTo>
                      <a:pt x="4" y="6"/>
                    </a:lnTo>
                    <a:lnTo>
                      <a:pt x="7" y="8"/>
                    </a:lnTo>
                    <a:lnTo>
                      <a:pt x="12" y="10"/>
                    </a:lnTo>
                    <a:lnTo>
                      <a:pt x="17" y="12"/>
                    </a:lnTo>
                    <a:lnTo>
                      <a:pt x="23" y="15"/>
                    </a:lnTo>
                    <a:lnTo>
                      <a:pt x="30" y="18"/>
                    </a:lnTo>
                    <a:lnTo>
                      <a:pt x="37" y="20"/>
                    </a:lnTo>
                    <a:lnTo>
                      <a:pt x="44" y="24"/>
                    </a:lnTo>
                    <a:lnTo>
                      <a:pt x="52" y="26"/>
                    </a:lnTo>
                    <a:lnTo>
                      <a:pt x="54" y="19"/>
                    </a:lnTo>
                    <a:lnTo>
                      <a:pt x="46" y="17"/>
                    </a:lnTo>
                    <a:lnTo>
                      <a:pt x="39" y="13"/>
                    </a:lnTo>
                    <a:lnTo>
                      <a:pt x="32" y="11"/>
                    </a:lnTo>
                    <a:lnTo>
                      <a:pt x="26" y="8"/>
                    </a:lnTo>
                    <a:lnTo>
                      <a:pt x="20" y="5"/>
                    </a:lnTo>
                    <a:lnTo>
                      <a:pt x="14" y="3"/>
                    </a:lnTo>
                    <a:lnTo>
                      <a:pt x="9" y="1"/>
                    </a:lnTo>
                    <a:lnTo>
                      <a:pt x="4" y="0"/>
                    </a:lnTo>
                    <a:lnTo>
                      <a:pt x="4" y="0"/>
                    </a:lnTo>
                    <a:lnTo>
                      <a:pt x="4" y="0"/>
                    </a:lnTo>
                    <a:lnTo>
                      <a:pt x="1" y="1"/>
                    </a:lnTo>
                    <a:lnTo>
                      <a:pt x="0" y="3"/>
                    </a:lnTo>
                    <a:lnTo>
                      <a:pt x="1" y="5"/>
                    </a:lnTo>
                    <a:lnTo>
                      <a:pt x="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37" name="Freeform 241"/>
              <p:cNvSpPr>
                <a:spLocks noChangeAspect="1"/>
              </p:cNvSpPr>
              <p:nvPr/>
            </p:nvSpPr>
            <p:spPr bwMode="auto">
              <a:xfrm>
                <a:off x="587" y="468"/>
                <a:ext cx="33" cy="5"/>
              </a:xfrm>
              <a:custGeom>
                <a:avLst/>
                <a:gdLst>
                  <a:gd name="T0" fmla="*/ 3 w 66"/>
                  <a:gd name="T1" fmla="*/ 7 h 11"/>
                  <a:gd name="T2" fmla="*/ 3 w 66"/>
                  <a:gd name="T3" fmla="*/ 7 h 11"/>
                  <a:gd name="T4" fmla="*/ 8 w 66"/>
                  <a:gd name="T5" fmla="*/ 7 h 11"/>
                  <a:gd name="T6" fmla="*/ 14 w 66"/>
                  <a:gd name="T7" fmla="*/ 8 h 11"/>
                  <a:gd name="T8" fmla="*/ 21 w 66"/>
                  <a:gd name="T9" fmla="*/ 10 h 11"/>
                  <a:gd name="T10" fmla="*/ 29 w 66"/>
                  <a:gd name="T11" fmla="*/ 11 h 11"/>
                  <a:gd name="T12" fmla="*/ 37 w 66"/>
                  <a:gd name="T13" fmla="*/ 11 h 11"/>
                  <a:gd name="T14" fmla="*/ 46 w 66"/>
                  <a:gd name="T15" fmla="*/ 11 h 11"/>
                  <a:gd name="T16" fmla="*/ 55 w 66"/>
                  <a:gd name="T17" fmla="*/ 11 h 11"/>
                  <a:gd name="T18" fmla="*/ 66 w 66"/>
                  <a:gd name="T19" fmla="*/ 8 h 11"/>
                  <a:gd name="T20" fmla="*/ 66 w 66"/>
                  <a:gd name="T21" fmla="*/ 2 h 11"/>
                  <a:gd name="T22" fmla="*/ 55 w 66"/>
                  <a:gd name="T23" fmla="*/ 2 h 11"/>
                  <a:gd name="T24" fmla="*/ 46 w 66"/>
                  <a:gd name="T25" fmla="*/ 2 h 11"/>
                  <a:gd name="T26" fmla="*/ 37 w 66"/>
                  <a:gd name="T27" fmla="*/ 2 h 11"/>
                  <a:gd name="T28" fmla="*/ 29 w 66"/>
                  <a:gd name="T29" fmla="*/ 2 h 11"/>
                  <a:gd name="T30" fmla="*/ 21 w 66"/>
                  <a:gd name="T31" fmla="*/ 3 h 11"/>
                  <a:gd name="T32" fmla="*/ 14 w 66"/>
                  <a:gd name="T33" fmla="*/ 2 h 11"/>
                  <a:gd name="T34" fmla="*/ 8 w 66"/>
                  <a:gd name="T35" fmla="*/ 0 h 11"/>
                  <a:gd name="T36" fmla="*/ 3 w 66"/>
                  <a:gd name="T37" fmla="*/ 0 h 11"/>
                  <a:gd name="T38" fmla="*/ 3 w 66"/>
                  <a:gd name="T39" fmla="*/ 0 h 11"/>
                  <a:gd name="T40" fmla="*/ 3 w 66"/>
                  <a:gd name="T41" fmla="*/ 0 h 11"/>
                  <a:gd name="T42" fmla="*/ 1 w 66"/>
                  <a:gd name="T43" fmla="*/ 2 h 11"/>
                  <a:gd name="T44" fmla="*/ 0 w 66"/>
                  <a:gd name="T45" fmla="*/ 4 h 11"/>
                  <a:gd name="T46" fmla="*/ 1 w 66"/>
                  <a:gd name="T47" fmla="*/ 6 h 11"/>
                  <a:gd name="T48" fmla="*/ 3 w 66"/>
                  <a:gd name="T4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11">
                    <a:moveTo>
                      <a:pt x="3" y="7"/>
                    </a:moveTo>
                    <a:lnTo>
                      <a:pt x="3" y="7"/>
                    </a:lnTo>
                    <a:lnTo>
                      <a:pt x="8" y="7"/>
                    </a:lnTo>
                    <a:lnTo>
                      <a:pt x="14" y="8"/>
                    </a:lnTo>
                    <a:lnTo>
                      <a:pt x="21" y="10"/>
                    </a:lnTo>
                    <a:lnTo>
                      <a:pt x="29" y="11"/>
                    </a:lnTo>
                    <a:lnTo>
                      <a:pt x="37" y="11"/>
                    </a:lnTo>
                    <a:lnTo>
                      <a:pt x="46" y="11"/>
                    </a:lnTo>
                    <a:lnTo>
                      <a:pt x="55" y="11"/>
                    </a:lnTo>
                    <a:lnTo>
                      <a:pt x="66" y="8"/>
                    </a:lnTo>
                    <a:lnTo>
                      <a:pt x="66" y="2"/>
                    </a:lnTo>
                    <a:lnTo>
                      <a:pt x="55" y="2"/>
                    </a:lnTo>
                    <a:lnTo>
                      <a:pt x="46" y="2"/>
                    </a:lnTo>
                    <a:lnTo>
                      <a:pt x="37" y="2"/>
                    </a:lnTo>
                    <a:lnTo>
                      <a:pt x="29" y="2"/>
                    </a:lnTo>
                    <a:lnTo>
                      <a:pt x="21" y="3"/>
                    </a:lnTo>
                    <a:lnTo>
                      <a:pt x="14" y="2"/>
                    </a:lnTo>
                    <a:lnTo>
                      <a:pt x="8" y="0"/>
                    </a:lnTo>
                    <a:lnTo>
                      <a:pt x="3" y="0"/>
                    </a:lnTo>
                    <a:lnTo>
                      <a:pt x="3" y="0"/>
                    </a:lnTo>
                    <a:lnTo>
                      <a:pt x="3" y="0"/>
                    </a:lnTo>
                    <a:lnTo>
                      <a:pt x="1" y="2"/>
                    </a:lnTo>
                    <a:lnTo>
                      <a:pt x="0" y="4"/>
                    </a:lnTo>
                    <a:lnTo>
                      <a:pt x="1" y="6"/>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38" name="Freeform 242"/>
              <p:cNvSpPr>
                <a:spLocks noChangeAspect="1"/>
              </p:cNvSpPr>
              <p:nvPr/>
            </p:nvSpPr>
            <p:spPr bwMode="auto">
              <a:xfrm>
                <a:off x="554" y="468"/>
                <a:ext cx="35" cy="10"/>
              </a:xfrm>
              <a:custGeom>
                <a:avLst/>
                <a:gdLst>
                  <a:gd name="T0" fmla="*/ 1 w 70"/>
                  <a:gd name="T1" fmla="*/ 14 h 20"/>
                  <a:gd name="T2" fmla="*/ 5 w 70"/>
                  <a:gd name="T3" fmla="*/ 20 h 20"/>
                  <a:gd name="T4" fmla="*/ 12 w 70"/>
                  <a:gd name="T5" fmla="*/ 19 h 20"/>
                  <a:gd name="T6" fmla="*/ 19 w 70"/>
                  <a:gd name="T7" fmla="*/ 18 h 20"/>
                  <a:gd name="T8" fmla="*/ 28 w 70"/>
                  <a:gd name="T9" fmla="*/ 17 h 20"/>
                  <a:gd name="T10" fmla="*/ 36 w 70"/>
                  <a:gd name="T11" fmla="*/ 14 h 20"/>
                  <a:gd name="T12" fmla="*/ 45 w 70"/>
                  <a:gd name="T13" fmla="*/ 13 h 20"/>
                  <a:gd name="T14" fmla="*/ 54 w 70"/>
                  <a:gd name="T15" fmla="*/ 11 h 20"/>
                  <a:gd name="T16" fmla="*/ 62 w 70"/>
                  <a:gd name="T17" fmla="*/ 10 h 20"/>
                  <a:gd name="T18" fmla="*/ 70 w 70"/>
                  <a:gd name="T19" fmla="*/ 7 h 20"/>
                  <a:gd name="T20" fmla="*/ 70 w 70"/>
                  <a:gd name="T21" fmla="*/ 0 h 20"/>
                  <a:gd name="T22" fmla="*/ 62 w 70"/>
                  <a:gd name="T23" fmla="*/ 3 h 20"/>
                  <a:gd name="T24" fmla="*/ 54 w 70"/>
                  <a:gd name="T25" fmla="*/ 4 h 20"/>
                  <a:gd name="T26" fmla="*/ 45 w 70"/>
                  <a:gd name="T27" fmla="*/ 6 h 20"/>
                  <a:gd name="T28" fmla="*/ 36 w 70"/>
                  <a:gd name="T29" fmla="*/ 7 h 20"/>
                  <a:gd name="T30" fmla="*/ 28 w 70"/>
                  <a:gd name="T31" fmla="*/ 10 h 20"/>
                  <a:gd name="T32" fmla="*/ 19 w 70"/>
                  <a:gd name="T33" fmla="*/ 11 h 20"/>
                  <a:gd name="T34" fmla="*/ 12 w 70"/>
                  <a:gd name="T35" fmla="*/ 12 h 20"/>
                  <a:gd name="T36" fmla="*/ 5 w 70"/>
                  <a:gd name="T37" fmla="*/ 11 h 20"/>
                  <a:gd name="T38" fmla="*/ 8 w 70"/>
                  <a:gd name="T39" fmla="*/ 17 h 20"/>
                  <a:gd name="T40" fmla="*/ 5 w 70"/>
                  <a:gd name="T41" fmla="*/ 11 h 20"/>
                  <a:gd name="T42" fmla="*/ 1 w 70"/>
                  <a:gd name="T43" fmla="*/ 12 h 20"/>
                  <a:gd name="T44" fmla="*/ 0 w 70"/>
                  <a:gd name="T45" fmla="*/ 15 h 20"/>
                  <a:gd name="T46" fmla="*/ 1 w 70"/>
                  <a:gd name="T47" fmla="*/ 19 h 20"/>
                  <a:gd name="T48" fmla="*/ 5 w 70"/>
                  <a:gd name="T49" fmla="*/ 20 h 20"/>
                  <a:gd name="T50" fmla="*/ 1 w 70"/>
                  <a:gd name="T5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20">
                    <a:moveTo>
                      <a:pt x="1" y="14"/>
                    </a:moveTo>
                    <a:lnTo>
                      <a:pt x="5" y="20"/>
                    </a:lnTo>
                    <a:lnTo>
                      <a:pt x="12" y="19"/>
                    </a:lnTo>
                    <a:lnTo>
                      <a:pt x="19" y="18"/>
                    </a:lnTo>
                    <a:lnTo>
                      <a:pt x="28" y="17"/>
                    </a:lnTo>
                    <a:lnTo>
                      <a:pt x="36" y="14"/>
                    </a:lnTo>
                    <a:lnTo>
                      <a:pt x="45" y="13"/>
                    </a:lnTo>
                    <a:lnTo>
                      <a:pt x="54" y="11"/>
                    </a:lnTo>
                    <a:lnTo>
                      <a:pt x="62" y="10"/>
                    </a:lnTo>
                    <a:lnTo>
                      <a:pt x="70" y="7"/>
                    </a:lnTo>
                    <a:lnTo>
                      <a:pt x="70" y="0"/>
                    </a:lnTo>
                    <a:lnTo>
                      <a:pt x="62" y="3"/>
                    </a:lnTo>
                    <a:lnTo>
                      <a:pt x="54" y="4"/>
                    </a:lnTo>
                    <a:lnTo>
                      <a:pt x="45" y="6"/>
                    </a:lnTo>
                    <a:lnTo>
                      <a:pt x="36" y="7"/>
                    </a:lnTo>
                    <a:lnTo>
                      <a:pt x="28" y="10"/>
                    </a:lnTo>
                    <a:lnTo>
                      <a:pt x="19" y="11"/>
                    </a:lnTo>
                    <a:lnTo>
                      <a:pt x="12" y="12"/>
                    </a:lnTo>
                    <a:lnTo>
                      <a:pt x="5" y="11"/>
                    </a:lnTo>
                    <a:lnTo>
                      <a:pt x="8" y="17"/>
                    </a:lnTo>
                    <a:lnTo>
                      <a:pt x="5" y="11"/>
                    </a:lnTo>
                    <a:lnTo>
                      <a:pt x="1" y="12"/>
                    </a:lnTo>
                    <a:lnTo>
                      <a:pt x="0" y="15"/>
                    </a:lnTo>
                    <a:lnTo>
                      <a:pt x="1" y="19"/>
                    </a:lnTo>
                    <a:lnTo>
                      <a:pt x="5" y="20"/>
                    </a:lnTo>
                    <a:lnTo>
                      <a:pt x="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39" name="Freeform 243"/>
              <p:cNvSpPr>
                <a:spLocks noChangeAspect="1"/>
              </p:cNvSpPr>
              <p:nvPr/>
            </p:nvSpPr>
            <p:spPr bwMode="auto">
              <a:xfrm>
                <a:off x="593" y="355"/>
                <a:ext cx="171" cy="96"/>
              </a:xfrm>
              <a:custGeom>
                <a:avLst/>
                <a:gdLst>
                  <a:gd name="T0" fmla="*/ 215 w 342"/>
                  <a:gd name="T1" fmla="*/ 1 h 191"/>
                  <a:gd name="T2" fmla="*/ 168 w 342"/>
                  <a:gd name="T3" fmla="*/ 12 h 191"/>
                  <a:gd name="T4" fmla="*/ 139 w 342"/>
                  <a:gd name="T5" fmla="*/ 40 h 191"/>
                  <a:gd name="T6" fmla="*/ 121 w 342"/>
                  <a:gd name="T7" fmla="*/ 34 h 191"/>
                  <a:gd name="T8" fmla="*/ 108 w 342"/>
                  <a:gd name="T9" fmla="*/ 33 h 191"/>
                  <a:gd name="T10" fmla="*/ 96 w 342"/>
                  <a:gd name="T11" fmla="*/ 38 h 191"/>
                  <a:gd name="T12" fmla="*/ 71 w 342"/>
                  <a:gd name="T13" fmla="*/ 46 h 191"/>
                  <a:gd name="T14" fmla="*/ 47 w 342"/>
                  <a:gd name="T15" fmla="*/ 57 h 191"/>
                  <a:gd name="T16" fmla="*/ 34 w 342"/>
                  <a:gd name="T17" fmla="*/ 89 h 191"/>
                  <a:gd name="T18" fmla="*/ 15 w 342"/>
                  <a:gd name="T19" fmla="*/ 127 h 191"/>
                  <a:gd name="T20" fmla="*/ 0 w 342"/>
                  <a:gd name="T21" fmla="*/ 147 h 191"/>
                  <a:gd name="T22" fmla="*/ 49 w 342"/>
                  <a:gd name="T23" fmla="*/ 133 h 191"/>
                  <a:gd name="T24" fmla="*/ 107 w 342"/>
                  <a:gd name="T25" fmla="*/ 126 h 191"/>
                  <a:gd name="T26" fmla="*/ 134 w 342"/>
                  <a:gd name="T27" fmla="*/ 139 h 191"/>
                  <a:gd name="T28" fmla="*/ 155 w 342"/>
                  <a:gd name="T29" fmla="*/ 167 h 191"/>
                  <a:gd name="T30" fmla="*/ 171 w 342"/>
                  <a:gd name="T31" fmla="*/ 189 h 191"/>
                  <a:gd name="T32" fmla="*/ 185 w 342"/>
                  <a:gd name="T33" fmla="*/ 191 h 191"/>
                  <a:gd name="T34" fmla="*/ 190 w 342"/>
                  <a:gd name="T35" fmla="*/ 170 h 191"/>
                  <a:gd name="T36" fmla="*/ 169 w 342"/>
                  <a:gd name="T37" fmla="*/ 111 h 191"/>
                  <a:gd name="T38" fmla="*/ 167 w 342"/>
                  <a:gd name="T39" fmla="*/ 92 h 191"/>
                  <a:gd name="T40" fmla="*/ 184 w 342"/>
                  <a:gd name="T41" fmla="*/ 89 h 191"/>
                  <a:gd name="T42" fmla="*/ 202 w 342"/>
                  <a:gd name="T43" fmla="*/ 84 h 191"/>
                  <a:gd name="T44" fmla="*/ 212 w 342"/>
                  <a:gd name="T45" fmla="*/ 76 h 191"/>
                  <a:gd name="T46" fmla="*/ 216 w 342"/>
                  <a:gd name="T47" fmla="*/ 63 h 191"/>
                  <a:gd name="T48" fmla="*/ 238 w 342"/>
                  <a:gd name="T49" fmla="*/ 53 h 191"/>
                  <a:gd name="T50" fmla="*/ 260 w 342"/>
                  <a:gd name="T51" fmla="*/ 51 h 191"/>
                  <a:gd name="T52" fmla="*/ 238 w 342"/>
                  <a:gd name="T53" fmla="*/ 41 h 191"/>
                  <a:gd name="T54" fmla="*/ 223 w 342"/>
                  <a:gd name="T55" fmla="*/ 30 h 191"/>
                  <a:gd name="T56" fmla="*/ 228 w 342"/>
                  <a:gd name="T57" fmla="*/ 19 h 191"/>
                  <a:gd name="T58" fmla="*/ 239 w 342"/>
                  <a:gd name="T59" fmla="*/ 12 h 191"/>
                  <a:gd name="T60" fmla="*/ 258 w 342"/>
                  <a:gd name="T61" fmla="*/ 12 h 191"/>
                  <a:gd name="T62" fmla="*/ 278 w 342"/>
                  <a:gd name="T63" fmla="*/ 24 h 191"/>
                  <a:gd name="T64" fmla="*/ 297 w 342"/>
                  <a:gd name="T65" fmla="*/ 38 h 191"/>
                  <a:gd name="T66" fmla="*/ 309 w 342"/>
                  <a:gd name="T67" fmla="*/ 48 h 191"/>
                  <a:gd name="T68" fmla="*/ 324 w 342"/>
                  <a:gd name="T69" fmla="*/ 65 h 191"/>
                  <a:gd name="T70" fmla="*/ 339 w 342"/>
                  <a:gd name="T71" fmla="*/ 81 h 191"/>
                  <a:gd name="T72" fmla="*/ 335 w 342"/>
                  <a:gd name="T73" fmla="*/ 56 h 191"/>
                  <a:gd name="T74" fmla="*/ 311 w 342"/>
                  <a:gd name="T75" fmla="*/ 24 h 191"/>
                  <a:gd name="T76" fmla="*/ 294 w 342"/>
                  <a:gd name="T77" fmla="*/ 12 h 191"/>
                  <a:gd name="T78" fmla="*/ 279 w 342"/>
                  <a:gd name="T79" fmla="*/ 7 h 191"/>
                  <a:gd name="T80" fmla="*/ 266 w 342"/>
                  <a:gd name="T81" fmla="*/ 8 h 191"/>
                  <a:gd name="T82" fmla="*/ 250 w 342"/>
                  <a:gd name="T83" fmla="*/ 9 h 191"/>
                  <a:gd name="T84" fmla="*/ 238 w 342"/>
                  <a:gd name="T85" fmla="*/ 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2" h="191">
                    <a:moveTo>
                      <a:pt x="238" y="1"/>
                    </a:moveTo>
                    <a:lnTo>
                      <a:pt x="228" y="0"/>
                    </a:lnTo>
                    <a:lnTo>
                      <a:pt x="215" y="1"/>
                    </a:lnTo>
                    <a:lnTo>
                      <a:pt x="199" y="3"/>
                    </a:lnTo>
                    <a:lnTo>
                      <a:pt x="184" y="7"/>
                    </a:lnTo>
                    <a:lnTo>
                      <a:pt x="168" y="12"/>
                    </a:lnTo>
                    <a:lnTo>
                      <a:pt x="155" y="19"/>
                    </a:lnTo>
                    <a:lnTo>
                      <a:pt x="145" y="28"/>
                    </a:lnTo>
                    <a:lnTo>
                      <a:pt x="139" y="40"/>
                    </a:lnTo>
                    <a:lnTo>
                      <a:pt x="132" y="38"/>
                    </a:lnTo>
                    <a:lnTo>
                      <a:pt x="126" y="36"/>
                    </a:lnTo>
                    <a:lnTo>
                      <a:pt x="121" y="34"/>
                    </a:lnTo>
                    <a:lnTo>
                      <a:pt x="116" y="34"/>
                    </a:lnTo>
                    <a:lnTo>
                      <a:pt x="111" y="33"/>
                    </a:lnTo>
                    <a:lnTo>
                      <a:pt x="108" y="33"/>
                    </a:lnTo>
                    <a:lnTo>
                      <a:pt x="104" y="34"/>
                    </a:lnTo>
                    <a:lnTo>
                      <a:pt x="101" y="35"/>
                    </a:lnTo>
                    <a:lnTo>
                      <a:pt x="96" y="38"/>
                    </a:lnTo>
                    <a:lnTo>
                      <a:pt x="88" y="40"/>
                    </a:lnTo>
                    <a:lnTo>
                      <a:pt x="80" y="43"/>
                    </a:lnTo>
                    <a:lnTo>
                      <a:pt x="71" y="46"/>
                    </a:lnTo>
                    <a:lnTo>
                      <a:pt x="61" y="50"/>
                    </a:lnTo>
                    <a:lnTo>
                      <a:pt x="53" y="54"/>
                    </a:lnTo>
                    <a:lnTo>
                      <a:pt x="47" y="57"/>
                    </a:lnTo>
                    <a:lnTo>
                      <a:pt x="43" y="61"/>
                    </a:lnTo>
                    <a:lnTo>
                      <a:pt x="39" y="72"/>
                    </a:lnTo>
                    <a:lnTo>
                      <a:pt x="34" y="89"/>
                    </a:lnTo>
                    <a:lnTo>
                      <a:pt x="28" y="107"/>
                    </a:lnTo>
                    <a:lnTo>
                      <a:pt x="22" y="119"/>
                    </a:lnTo>
                    <a:lnTo>
                      <a:pt x="15" y="127"/>
                    </a:lnTo>
                    <a:lnTo>
                      <a:pt x="8" y="134"/>
                    </a:lnTo>
                    <a:lnTo>
                      <a:pt x="2" y="141"/>
                    </a:lnTo>
                    <a:lnTo>
                      <a:pt x="0" y="147"/>
                    </a:lnTo>
                    <a:lnTo>
                      <a:pt x="12" y="142"/>
                    </a:lnTo>
                    <a:lnTo>
                      <a:pt x="30" y="138"/>
                    </a:lnTo>
                    <a:lnTo>
                      <a:pt x="49" y="133"/>
                    </a:lnTo>
                    <a:lnTo>
                      <a:pt x="70" y="130"/>
                    </a:lnTo>
                    <a:lnTo>
                      <a:pt x="88" y="127"/>
                    </a:lnTo>
                    <a:lnTo>
                      <a:pt x="107" y="126"/>
                    </a:lnTo>
                    <a:lnTo>
                      <a:pt x="119" y="127"/>
                    </a:lnTo>
                    <a:lnTo>
                      <a:pt x="129" y="132"/>
                    </a:lnTo>
                    <a:lnTo>
                      <a:pt x="134" y="139"/>
                    </a:lnTo>
                    <a:lnTo>
                      <a:pt x="141" y="148"/>
                    </a:lnTo>
                    <a:lnTo>
                      <a:pt x="148" y="157"/>
                    </a:lnTo>
                    <a:lnTo>
                      <a:pt x="155" y="167"/>
                    </a:lnTo>
                    <a:lnTo>
                      <a:pt x="161" y="176"/>
                    </a:lnTo>
                    <a:lnTo>
                      <a:pt x="167" y="184"/>
                    </a:lnTo>
                    <a:lnTo>
                      <a:pt x="171" y="189"/>
                    </a:lnTo>
                    <a:lnTo>
                      <a:pt x="175" y="191"/>
                    </a:lnTo>
                    <a:lnTo>
                      <a:pt x="180" y="191"/>
                    </a:lnTo>
                    <a:lnTo>
                      <a:pt x="185" y="191"/>
                    </a:lnTo>
                    <a:lnTo>
                      <a:pt x="189" y="189"/>
                    </a:lnTo>
                    <a:lnTo>
                      <a:pt x="191" y="184"/>
                    </a:lnTo>
                    <a:lnTo>
                      <a:pt x="190" y="170"/>
                    </a:lnTo>
                    <a:lnTo>
                      <a:pt x="184" y="148"/>
                    </a:lnTo>
                    <a:lnTo>
                      <a:pt x="177" y="125"/>
                    </a:lnTo>
                    <a:lnTo>
                      <a:pt x="169" y="111"/>
                    </a:lnTo>
                    <a:lnTo>
                      <a:pt x="164" y="104"/>
                    </a:lnTo>
                    <a:lnTo>
                      <a:pt x="164" y="96"/>
                    </a:lnTo>
                    <a:lnTo>
                      <a:pt x="167" y="92"/>
                    </a:lnTo>
                    <a:lnTo>
                      <a:pt x="174" y="89"/>
                    </a:lnTo>
                    <a:lnTo>
                      <a:pt x="178" y="89"/>
                    </a:lnTo>
                    <a:lnTo>
                      <a:pt x="184" y="89"/>
                    </a:lnTo>
                    <a:lnTo>
                      <a:pt x="191" y="88"/>
                    </a:lnTo>
                    <a:lnTo>
                      <a:pt x="197" y="86"/>
                    </a:lnTo>
                    <a:lnTo>
                      <a:pt x="202" y="84"/>
                    </a:lnTo>
                    <a:lnTo>
                      <a:pt x="207" y="81"/>
                    </a:lnTo>
                    <a:lnTo>
                      <a:pt x="210" y="79"/>
                    </a:lnTo>
                    <a:lnTo>
                      <a:pt x="212" y="76"/>
                    </a:lnTo>
                    <a:lnTo>
                      <a:pt x="213" y="72"/>
                    </a:lnTo>
                    <a:lnTo>
                      <a:pt x="214" y="68"/>
                    </a:lnTo>
                    <a:lnTo>
                      <a:pt x="216" y="63"/>
                    </a:lnTo>
                    <a:lnTo>
                      <a:pt x="221" y="58"/>
                    </a:lnTo>
                    <a:lnTo>
                      <a:pt x="228" y="55"/>
                    </a:lnTo>
                    <a:lnTo>
                      <a:pt x="238" y="53"/>
                    </a:lnTo>
                    <a:lnTo>
                      <a:pt x="251" y="53"/>
                    </a:lnTo>
                    <a:lnTo>
                      <a:pt x="268" y="55"/>
                    </a:lnTo>
                    <a:lnTo>
                      <a:pt x="260" y="51"/>
                    </a:lnTo>
                    <a:lnTo>
                      <a:pt x="252" y="48"/>
                    </a:lnTo>
                    <a:lnTo>
                      <a:pt x="245" y="45"/>
                    </a:lnTo>
                    <a:lnTo>
                      <a:pt x="238" y="41"/>
                    </a:lnTo>
                    <a:lnTo>
                      <a:pt x="231" y="38"/>
                    </a:lnTo>
                    <a:lnTo>
                      <a:pt x="227" y="33"/>
                    </a:lnTo>
                    <a:lnTo>
                      <a:pt x="223" y="30"/>
                    </a:lnTo>
                    <a:lnTo>
                      <a:pt x="222" y="25"/>
                    </a:lnTo>
                    <a:lnTo>
                      <a:pt x="224" y="23"/>
                    </a:lnTo>
                    <a:lnTo>
                      <a:pt x="228" y="19"/>
                    </a:lnTo>
                    <a:lnTo>
                      <a:pt x="231" y="17"/>
                    </a:lnTo>
                    <a:lnTo>
                      <a:pt x="235" y="13"/>
                    </a:lnTo>
                    <a:lnTo>
                      <a:pt x="239" y="12"/>
                    </a:lnTo>
                    <a:lnTo>
                      <a:pt x="245" y="11"/>
                    </a:lnTo>
                    <a:lnTo>
                      <a:pt x="251" y="11"/>
                    </a:lnTo>
                    <a:lnTo>
                      <a:pt x="258" y="12"/>
                    </a:lnTo>
                    <a:lnTo>
                      <a:pt x="265" y="15"/>
                    </a:lnTo>
                    <a:lnTo>
                      <a:pt x="271" y="19"/>
                    </a:lnTo>
                    <a:lnTo>
                      <a:pt x="278" y="24"/>
                    </a:lnTo>
                    <a:lnTo>
                      <a:pt x="285" y="28"/>
                    </a:lnTo>
                    <a:lnTo>
                      <a:pt x="291" y="33"/>
                    </a:lnTo>
                    <a:lnTo>
                      <a:pt x="297" y="38"/>
                    </a:lnTo>
                    <a:lnTo>
                      <a:pt x="303" y="42"/>
                    </a:lnTo>
                    <a:lnTo>
                      <a:pt x="306" y="45"/>
                    </a:lnTo>
                    <a:lnTo>
                      <a:pt x="309" y="48"/>
                    </a:lnTo>
                    <a:lnTo>
                      <a:pt x="314" y="53"/>
                    </a:lnTo>
                    <a:lnTo>
                      <a:pt x="320" y="60"/>
                    </a:lnTo>
                    <a:lnTo>
                      <a:pt x="324" y="65"/>
                    </a:lnTo>
                    <a:lnTo>
                      <a:pt x="330" y="72"/>
                    </a:lnTo>
                    <a:lnTo>
                      <a:pt x="335" y="78"/>
                    </a:lnTo>
                    <a:lnTo>
                      <a:pt x="339" y="81"/>
                    </a:lnTo>
                    <a:lnTo>
                      <a:pt x="342" y="83"/>
                    </a:lnTo>
                    <a:lnTo>
                      <a:pt x="341" y="70"/>
                    </a:lnTo>
                    <a:lnTo>
                      <a:pt x="335" y="56"/>
                    </a:lnTo>
                    <a:lnTo>
                      <a:pt x="326" y="42"/>
                    </a:lnTo>
                    <a:lnTo>
                      <a:pt x="315" y="30"/>
                    </a:lnTo>
                    <a:lnTo>
                      <a:pt x="311" y="24"/>
                    </a:lnTo>
                    <a:lnTo>
                      <a:pt x="305" y="19"/>
                    </a:lnTo>
                    <a:lnTo>
                      <a:pt x="299" y="16"/>
                    </a:lnTo>
                    <a:lnTo>
                      <a:pt x="294" y="12"/>
                    </a:lnTo>
                    <a:lnTo>
                      <a:pt x="289" y="10"/>
                    </a:lnTo>
                    <a:lnTo>
                      <a:pt x="284" y="8"/>
                    </a:lnTo>
                    <a:lnTo>
                      <a:pt x="279" y="7"/>
                    </a:lnTo>
                    <a:lnTo>
                      <a:pt x="275" y="7"/>
                    </a:lnTo>
                    <a:lnTo>
                      <a:pt x="270" y="7"/>
                    </a:lnTo>
                    <a:lnTo>
                      <a:pt x="266" y="8"/>
                    </a:lnTo>
                    <a:lnTo>
                      <a:pt x="260" y="9"/>
                    </a:lnTo>
                    <a:lnTo>
                      <a:pt x="255" y="9"/>
                    </a:lnTo>
                    <a:lnTo>
                      <a:pt x="250" y="9"/>
                    </a:lnTo>
                    <a:lnTo>
                      <a:pt x="245" y="8"/>
                    </a:lnTo>
                    <a:lnTo>
                      <a:pt x="240" y="5"/>
                    </a:lnTo>
                    <a:lnTo>
                      <a:pt x="238" y="1"/>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40" name="Freeform 244"/>
              <p:cNvSpPr>
                <a:spLocks noChangeAspect="1"/>
              </p:cNvSpPr>
              <p:nvPr/>
            </p:nvSpPr>
            <p:spPr bwMode="auto">
              <a:xfrm>
                <a:off x="661" y="353"/>
                <a:ext cx="52" cy="24"/>
              </a:xfrm>
              <a:custGeom>
                <a:avLst/>
                <a:gdLst>
                  <a:gd name="T0" fmla="*/ 2 w 102"/>
                  <a:gd name="T1" fmla="*/ 48 h 48"/>
                  <a:gd name="T2" fmla="*/ 6 w 102"/>
                  <a:gd name="T3" fmla="*/ 45 h 48"/>
                  <a:gd name="T4" fmla="*/ 12 w 102"/>
                  <a:gd name="T5" fmla="*/ 36 h 48"/>
                  <a:gd name="T6" fmla="*/ 21 w 102"/>
                  <a:gd name="T7" fmla="*/ 28 h 48"/>
                  <a:gd name="T8" fmla="*/ 33 w 102"/>
                  <a:gd name="T9" fmla="*/ 21 h 48"/>
                  <a:gd name="T10" fmla="*/ 49 w 102"/>
                  <a:gd name="T11" fmla="*/ 15 h 48"/>
                  <a:gd name="T12" fmla="*/ 63 w 102"/>
                  <a:gd name="T13" fmla="*/ 12 h 48"/>
                  <a:gd name="T14" fmla="*/ 79 w 102"/>
                  <a:gd name="T15" fmla="*/ 9 h 48"/>
                  <a:gd name="T16" fmla="*/ 92 w 102"/>
                  <a:gd name="T17" fmla="*/ 9 h 48"/>
                  <a:gd name="T18" fmla="*/ 102 w 102"/>
                  <a:gd name="T19" fmla="*/ 9 h 48"/>
                  <a:gd name="T20" fmla="*/ 102 w 102"/>
                  <a:gd name="T21" fmla="*/ 2 h 48"/>
                  <a:gd name="T22" fmla="*/ 92 w 102"/>
                  <a:gd name="T23" fmla="*/ 0 h 48"/>
                  <a:gd name="T24" fmla="*/ 79 w 102"/>
                  <a:gd name="T25" fmla="*/ 2 h 48"/>
                  <a:gd name="T26" fmla="*/ 63 w 102"/>
                  <a:gd name="T27" fmla="*/ 5 h 48"/>
                  <a:gd name="T28" fmla="*/ 47 w 102"/>
                  <a:gd name="T29" fmla="*/ 8 h 48"/>
                  <a:gd name="T30" fmla="*/ 31 w 102"/>
                  <a:gd name="T31" fmla="*/ 14 h 48"/>
                  <a:gd name="T32" fmla="*/ 17 w 102"/>
                  <a:gd name="T33" fmla="*/ 21 h 48"/>
                  <a:gd name="T34" fmla="*/ 5 w 102"/>
                  <a:gd name="T35" fmla="*/ 31 h 48"/>
                  <a:gd name="T36" fmla="*/ 0 w 102"/>
                  <a:gd name="T37" fmla="*/ 45 h 48"/>
                  <a:gd name="T38" fmla="*/ 4 w 102"/>
                  <a:gd name="T39" fmla="*/ 41 h 48"/>
                  <a:gd name="T40" fmla="*/ 0 w 102"/>
                  <a:gd name="T41" fmla="*/ 45 h 48"/>
                  <a:gd name="T42" fmla="*/ 1 w 102"/>
                  <a:gd name="T43" fmla="*/ 47 h 48"/>
                  <a:gd name="T44" fmla="*/ 3 w 102"/>
                  <a:gd name="T45" fmla="*/ 48 h 48"/>
                  <a:gd name="T46" fmla="*/ 5 w 102"/>
                  <a:gd name="T47" fmla="*/ 47 h 48"/>
                  <a:gd name="T48" fmla="*/ 6 w 102"/>
                  <a:gd name="T49" fmla="*/ 45 h 48"/>
                  <a:gd name="T50" fmla="*/ 2 w 102"/>
                  <a:gd name="T5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48">
                    <a:moveTo>
                      <a:pt x="2" y="48"/>
                    </a:moveTo>
                    <a:lnTo>
                      <a:pt x="6" y="45"/>
                    </a:lnTo>
                    <a:lnTo>
                      <a:pt x="12" y="36"/>
                    </a:lnTo>
                    <a:lnTo>
                      <a:pt x="21" y="28"/>
                    </a:lnTo>
                    <a:lnTo>
                      <a:pt x="33" y="21"/>
                    </a:lnTo>
                    <a:lnTo>
                      <a:pt x="49" y="15"/>
                    </a:lnTo>
                    <a:lnTo>
                      <a:pt x="63" y="12"/>
                    </a:lnTo>
                    <a:lnTo>
                      <a:pt x="79" y="9"/>
                    </a:lnTo>
                    <a:lnTo>
                      <a:pt x="92" y="9"/>
                    </a:lnTo>
                    <a:lnTo>
                      <a:pt x="102" y="9"/>
                    </a:lnTo>
                    <a:lnTo>
                      <a:pt x="102" y="2"/>
                    </a:lnTo>
                    <a:lnTo>
                      <a:pt x="92" y="0"/>
                    </a:lnTo>
                    <a:lnTo>
                      <a:pt x="79" y="2"/>
                    </a:lnTo>
                    <a:lnTo>
                      <a:pt x="63" y="5"/>
                    </a:lnTo>
                    <a:lnTo>
                      <a:pt x="47" y="8"/>
                    </a:lnTo>
                    <a:lnTo>
                      <a:pt x="31" y="14"/>
                    </a:lnTo>
                    <a:lnTo>
                      <a:pt x="17" y="21"/>
                    </a:lnTo>
                    <a:lnTo>
                      <a:pt x="5" y="31"/>
                    </a:lnTo>
                    <a:lnTo>
                      <a:pt x="0" y="45"/>
                    </a:lnTo>
                    <a:lnTo>
                      <a:pt x="4" y="41"/>
                    </a:lnTo>
                    <a:lnTo>
                      <a:pt x="0" y="45"/>
                    </a:lnTo>
                    <a:lnTo>
                      <a:pt x="1" y="47"/>
                    </a:lnTo>
                    <a:lnTo>
                      <a:pt x="3" y="48"/>
                    </a:lnTo>
                    <a:lnTo>
                      <a:pt x="5" y="47"/>
                    </a:lnTo>
                    <a:lnTo>
                      <a:pt x="6" y="45"/>
                    </a:lnTo>
                    <a:lnTo>
                      <a:pt x="2"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41" name="Freeform 245"/>
              <p:cNvSpPr>
                <a:spLocks noChangeAspect="1"/>
              </p:cNvSpPr>
              <p:nvPr/>
            </p:nvSpPr>
            <p:spPr bwMode="auto">
              <a:xfrm>
                <a:off x="643" y="370"/>
                <a:ext cx="21" cy="7"/>
              </a:xfrm>
              <a:custGeom>
                <a:avLst/>
                <a:gdLst>
                  <a:gd name="T0" fmla="*/ 2 w 40"/>
                  <a:gd name="T1" fmla="*/ 9 h 13"/>
                  <a:gd name="T2" fmla="*/ 2 w 40"/>
                  <a:gd name="T3" fmla="*/ 9 h 13"/>
                  <a:gd name="T4" fmla="*/ 6 w 40"/>
                  <a:gd name="T5" fmla="*/ 8 h 13"/>
                  <a:gd name="T6" fmla="*/ 8 w 40"/>
                  <a:gd name="T7" fmla="*/ 6 h 13"/>
                  <a:gd name="T8" fmla="*/ 11 w 40"/>
                  <a:gd name="T9" fmla="*/ 6 h 13"/>
                  <a:gd name="T10" fmla="*/ 16 w 40"/>
                  <a:gd name="T11" fmla="*/ 8 h 13"/>
                  <a:gd name="T12" fmla="*/ 21 w 40"/>
                  <a:gd name="T13" fmla="*/ 8 h 13"/>
                  <a:gd name="T14" fmla="*/ 25 w 40"/>
                  <a:gd name="T15" fmla="*/ 10 h 13"/>
                  <a:gd name="T16" fmla="*/ 31 w 40"/>
                  <a:gd name="T17" fmla="*/ 11 h 13"/>
                  <a:gd name="T18" fmla="*/ 38 w 40"/>
                  <a:gd name="T19" fmla="*/ 13 h 13"/>
                  <a:gd name="T20" fmla="*/ 40 w 40"/>
                  <a:gd name="T21" fmla="*/ 6 h 13"/>
                  <a:gd name="T22" fmla="*/ 33 w 40"/>
                  <a:gd name="T23" fmla="*/ 4 h 13"/>
                  <a:gd name="T24" fmla="*/ 27 w 40"/>
                  <a:gd name="T25" fmla="*/ 3 h 13"/>
                  <a:gd name="T26" fmla="*/ 21 w 40"/>
                  <a:gd name="T27" fmla="*/ 1 h 13"/>
                  <a:gd name="T28" fmla="*/ 16 w 40"/>
                  <a:gd name="T29" fmla="*/ 1 h 13"/>
                  <a:gd name="T30" fmla="*/ 11 w 40"/>
                  <a:gd name="T31" fmla="*/ 0 h 13"/>
                  <a:gd name="T32" fmla="*/ 8 w 40"/>
                  <a:gd name="T33" fmla="*/ 0 h 13"/>
                  <a:gd name="T34" fmla="*/ 3 w 40"/>
                  <a:gd name="T35" fmla="*/ 1 h 13"/>
                  <a:gd name="T36" fmla="*/ 0 w 40"/>
                  <a:gd name="T37" fmla="*/ 2 h 13"/>
                  <a:gd name="T38" fmla="*/ 0 w 40"/>
                  <a:gd name="T39" fmla="*/ 2 h 13"/>
                  <a:gd name="T40" fmla="*/ 2 w 40"/>
                  <a:gd name="T4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3">
                    <a:moveTo>
                      <a:pt x="2" y="9"/>
                    </a:moveTo>
                    <a:lnTo>
                      <a:pt x="2" y="9"/>
                    </a:lnTo>
                    <a:lnTo>
                      <a:pt x="6" y="8"/>
                    </a:lnTo>
                    <a:lnTo>
                      <a:pt x="8" y="6"/>
                    </a:lnTo>
                    <a:lnTo>
                      <a:pt x="11" y="6"/>
                    </a:lnTo>
                    <a:lnTo>
                      <a:pt x="16" y="8"/>
                    </a:lnTo>
                    <a:lnTo>
                      <a:pt x="21" y="8"/>
                    </a:lnTo>
                    <a:lnTo>
                      <a:pt x="25" y="10"/>
                    </a:lnTo>
                    <a:lnTo>
                      <a:pt x="31" y="11"/>
                    </a:lnTo>
                    <a:lnTo>
                      <a:pt x="38" y="13"/>
                    </a:lnTo>
                    <a:lnTo>
                      <a:pt x="40" y="6"/>
                    </a:lnTo>
                    <a:lnTo>
                      <a:pt x="33" y="4"/>
                    </a:lnTo>
                    <a:lnTo>
                      <a:pt x="27" y="3"/>
                    </a:lnTo>
                    <a:lnTo>
                      <a:pt x="21" y="1"/>
                    </a:lnTo>
                    <a:lnTo>
                      <a:pt x="16" y="1"/>
                    </a:lnTo>
                    <a:lnTo>
                      <a:pt x="11" y="0"/>
                    </a:lnTo>
                    <a:lnTo>
                      <a:pt x="8" y="0"/>
                    </a:lnTo>
                    <a:lnTo>
                      <a:pt x="3" y="1"/>
                    </a:lnTo>
                    <a:lnTo>
                      <a:pt x="0" y="2"/>
                    </a:lnTo>
                    <a:lnTo>
                      <a:pt x="0" y="2"/>
                    </a:lnTo>
                    <a:lnTo>
                      <a:pt x="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42" name="Freeform 246"/>
              <p:cNvSpPr>
                <a:spLocks noChangeAspect="1"/>
              </p:cNvSpPr>
              <p:nvPr/>
            </p:nvSpPr>
            <p:spPr bwMode="auto">
              <a:xfrm>
                <a:off x="613" y="371"/>
                <a:ext cx="32" cy="15"/>
              </a:xfrm>
              <a:custGeom>
                <a:avLst/>
                <a:gdLst>
                  <a:gd name="T0" fmla="*/ 7 w 62"/>
                  <a:gd name="T1" fmla="*/ 30 h 30"/>
                  <a:gd name="T2" fmla="*/ 7 w 62"/>
                  <a:gd name="T3" fmla="*/ 30 h 30"/>
                  <a:gd name="T4" fmla="*/ 9 w 62"/>
                  <a:gd name="T5" fmla="*/ 29 h 30"/>
                  <a:gd name="T6" fmla="*/ 14 w 62"/>
                  <a:gd name="T7" fmla="*/ 25 h 30"/>
                  <a:gd name="T8" fmla="*/ 22 w 62"/>
                  <a:gd name="T9" fmla="*/ 22 h 30"/>
                  <a:gd name="T10" fmla="*/ 32 w 62"/>
                  <a:gd name="T11" fmla="*/ 17 h 30"/>
                  <a:gd name="T12" fmla="*/ 41 w 62"/>
                  <a:gd name="T13" fmla="*/ 15 h 30"/>
                  <a:gd name="T14" fmla="*/ 49 w 62"/>
                  <a:gd name="T15" fmla="*/ 11 h 30"/>
                  <a:gd name="T16" fmla="*/ 58 w 62"/>
                  <a:gd name="T17" fmla="*/ 9 h 30"/>
                  <a:gd name="T18" fmla="*/ 62 w 62"/>
                  <a:gd name="T19" fmla="*/ 7 h 30"/>
                  <a:gd name="T20" fmla="*/ 60 w 62"/>
                  <a:gd name="T21" fmla="*/ 0 h 30"/>
                  <a:gd name="T22" fmla="*/ 55 w 62"/>
                  <a:gd name="T23" fmla="*/ 2 h 30"/>
                  <a:gd name="T24" fmla="*/ 47 w 62"/>
                  <a:gd name="T25" fmla="*/ 4 h 30"/>
                  <a:gd name="T26" fmla="*/ 39 w 62"/>
                  <a:gd name="T27" fmla="*/ 8 h 30"/>
                  <a:gd name="T28" fmla="*/ 30 w 62"/>
                  <a:gd name="T29" fmla="*/ 10 h 30"/>
                  <a:gd name="T30" fmla="*/ 20 w 62"/>
                  <a:gd name="T31" fmla="*/ 15 h 30"/>
                  <a:gd name="T32" fmla="*/ 12 w 62"/>
                  <a:gd name="T33" fmla="*/ 18 h 30"/>
                  <a:gd name="T34" fmla="*/ 5 w 62"/>
                  <a:gd name="T35" fmla="*/ 22 h 30"/>
                  <a:gd name="T36" fmla="*/ 0 w 62"/>
                  <a:gd name="T37" fmla="*/ 28 h 30"/>
                  <a:gd name="T38" fmla="*/ 0 w 62"/>
                  <a:gd name="T39" fmla="*/ 28 h 30"/>
                  <a:gd name="T40" fmla="*/ 7 w 62"/>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30">
                    <a:moveTo>
                      <a:pt x="7" y="30"/>
                    </a:moveTo>
                    <a:lnTo>
                      <a:pt x="7" y="30"/>
                    </a:lnTo>
                    <a:lnTo>
                      <a:pt x="9" y="29"/>
                    </a:lnTo>
                    <a:lnTo>
                      <a:pt x="14" y="25"/>
                    </a:lnTo>
                    <a:lnTo>
                      <a:pt x="22" y="22"/>
                    </a:lnTo>
                    <a:lnTo>
                      <a:pt x="32" y="17"/>
                    </a:lnTo>
                    <a:lnTo>
                      <a:pt x="41" y="15"/>
                    </a:lnTo>
                    <a:lnTo>
                      <a:pt x="49" y="11"/>
                    </a:lnTo>
                    <a:lnTo>
                      <a:pt x="58" y="9"/>
                    </a:lnTo>
                    <a:lnTo>
                      <a:pt x="62" y="7"/>
                    </a:lnTo>
                    <a:lnTo>
                      <a:pt x="60" y="0"/>
                    </a:lnTo>
                    <a:lnTo>
                      <a:pt x="55" y="2"/>
                    </a:lnTo>
                    <a:lnTo>
                      <a:pt x="47" y="4"/>
                    </a:lnTo>
                    <a:lnTo>
                      <a:pt x="39" y="8"/>
                    </a:lnTo>
                    <a:lnTo>
                      <a:pt x="30" y="10"/>
                    </a:lnTo>
                    <a:lnTo>
                      <a:pt x="20" y="15"/>
                    </a:lnTo>
                    <a:lnTo>
                      <a:pt x="12" y="18"/>
                    </a:lnTo>
                    <a:lnTo>
                      <a:pt x="5" y="22"/>
                    </a:lnTo>
                    <a:lnTo>
                      <a:pt x="0" y="28"/>
                    </a:lnTo>
                    <a:lnTo>
                      <a:pt x="0" y="28"/>
                    </a:lnTo>
                    <a:lnTo>
                      <a:pt x="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43" name="Freeform 247"/>
              <p:cNvSpPr>
                <a:spLocks noChangeAspect="1"/>
              </p:cNvSpPr>
              <p:nvPr/>
            </p:nvSpPr>
            <p:spPr bwMode="auto">
              <a:xfrm>
                <a:off x="603" y="385"/>
                <a:ext cx="14" cy="31"/>
              </a:xfrm>
              <a:custGeom>
                <a:avLst/>
                <a:gdLst>
                  <a:gd name="T0" fmla="*/ 5 w 28"/>
                  <a:gd name="T1" fmla="*/ 62 h 62"/>
                  <a:gd name="T2" fmla="*/ 5 w 28"/>
                  <a:gd name="T3" fmla="*/ 62 h 62"/>
                  <a:gd name="T4" fmla="*/ 13 w 28"/>
                  <a:gd name="T5" fmla="*/ 48 h 62"/>
                  <a:gd name="T6" fmla="*/ 19 w 28"/>
                  <a:gd name="T7" fmla="*/ 31 h 62"/>
                  <a:gd name="T8" fmla="*/ 23 w 28"/>
                  <a:gd name="T9" fmla="*/ 13 h 62"/>
                  <a:gd name="T10" fmla="*/ 28 w 28"/>
                  <a:gd name="T11" fmla="*/ 2 h 62"/>
                  <a:gd name="T12" fmla="*/ 21 w 28"/>
                  <a:gd name="T13" fmla="*/ 0 h 62"/>
                  <a:gd name="T14" fmla="*/ 16 w 28"/>
                  <a:gd name="T15" fmla="*/ 11 h 62"/>
                  <a:gd name="T16" fmla="*/ 12 w 28"/>
                  <a:gd name="T17" fmla="*/ 28 h 62"/>
                  <a:gd name="T18" fmla="*/ 6 w 28"/>
                  <a:gd name="T19" fmla="*/ 46 h 62"/>
                  <a:gd name="T20" fmla="*/ 0 w 28"/>
                  <a:gd name="T21" fmla="*/ 57 h 62"/>
                  <a:gd name="T22" fmla="*/ 0 w 28"/>
                  <a:gd name="T23" fmla="*/ 57 h 62"/>
                  <a:gd name="T24" fmla="*/ 5 w 28"/>
                  <a:gd name="T2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62">
                    <a:moveTo>
                      <a:pt x="5" y="62"/>
                    </a:moveTo>
                    <a:lnTo>
                      <a:pt x="5" y="62"/>
                    </a:lnTo>
                    <a:lnTo>
                      <a:pt x="13" y="48"/>
                    </a:lnTo>
                    <a:lnTo>
                      <a:pt x="19" y="31"/>
                    </a:lnTo>
                    <a:lnTo>
                      <a:pt x="23" y="13"/>
                    </a:lnTo>
                    <a:lnTo>
                      <a:pt x="28" y="2"/>
                    </a:lnTo>
                    <a:lnTo>
                      <a:pt x="21" y="0"/>
                    </a:lnTo>
                    <a:lnTo>
                      <a:pt x="16" y="11"/>
                    </a:lnTo>
                    <a:lnTo>
                      <a:pt x="12" y="28"/>
                    </a:lnTo>
                    <a:lnTo>
                      <a:pt x="6" y="46"/>
                    </a:lnTo>
                    <a:lnTo>
                      <a:pt x="0" y="57"/>
                    </a:lnTo>
                    <a:lnTo>
                      <a:pt x="0" y="57"/>
                    </a:lnTo>
                    <a:lnTo>
                      <a:pt x="5"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44" name="Freeform 248"/>
              <p:cNvSpPr>
                <a:spLocks noChangeAspect="1"/>
              </p:cNvSpPr>
              <p:nvPr/>
            </p:nvSpPr>
            <p:spPr bwMode="auto">
              <a:xfrm>
                <a:off x="591" y="414"/>
                <a:ext cx="14" cy="17"/>
              </a:xfrm>
              <a:custGeom>
                <a:avLst/>
                <a:gdLst>
                  <a:gd name="T0" fmla="*/ 4 w 29"/>
                  <a:gd name="T1" fmla="*/ 27 h 35"/>
                  <a:gd name="T2" fmla="*/ 9 w 29"/>
                  <a:gd name="T3" fmla="*/ 30 h 35"/>
                  <a:gd name="T4" fmla="*/ 10 w 29"/>
                  <a:gd name="T5" fmla="*/ 27 h 35"/>
                  <a:gd name="T6" fmla="*/ 15 w 29"/>
                  <a:gd name="T7" fmla="*/ 20 h 35"/>
                  <a:gd name="T8" fmla="*/ 22 w 29"/>
                  <a:gd name="T9" fmla="*/ 13 h 35"/>
                  <a:gd name="T10" fmla="*/ 29 w 29"/>
                  <a:gd name="T11" fmla="*/ 5 h 35"/>
                  <a:gd name="T12" fmla="*/ 24 w 29"/>
                  <a:gd name="T13" fmla="*/ 0 h 35"/>
                  <a:gd name="T14" fmla="*/ 17 w 29"/>
                  <a:gd name="T15" fmla="*/ 8 h 35"/>
                  <a:gd name="T16" fmla="*/ 10 w 29"/>
                  <a:gd name="T17" fmla="*/ 15 h 35"/>
                  <a:gd name="T18" fmla="*/ 4 w 29"/>
                  <a:gd name="T19" fmla="*/ 22 h 35"/>
                  <a:gd name="T20" fmla="*/ 0 w 29"/>
                  <a:gd name="T21" fmla="*/ 30 h 35"/>
                  <a:gd name="T22" fmla="*/ 6 w 29"/>
                  <a:gd name="T23" fmla="*/ 34 h 35"/>
                  <a:gd name="T24" fmla="*/ 0 w 29"/>
                  <a:gd name="T25" fmla="*/ 30 h 35"/>
                  <a:gd name="T26" fmla="*/ 1 w 29"/>
                  <a:gd name="T27" fmla="*/ 34 h 35"/>
                  <a:gd name="T28" fmla="*/ 5 w 29"/>
                  <a:gd name="T29" fmla="*/ 35 h 35"/>
                  <a:gd name="T30" fmla="*/ 8 w 29"/>
                  <a:gd name="T31" fmla="*/ 34 h 35"/>
                  <a:gd name="T32" fmla="*/ 9 w 29"/>
                  <a:gd name="T33" fmla="*/ 30 h 35"/>
                  <a:gd name="T34" fmla="*/ 4 w 29"/>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5">
                    <a:moveTo>
                      <a:pt x="4" y="27"/>
                    </a:moveTo>
                    <a:lnTo>
                      <a:pt x="9" y="30"/>
                    </a:lnTo>
                    <a:lnTo>
                      <a:pt x="10" y="27"/>
                    </a:lnTo>
                    <a:lnTo>
                      <a:pt x="15" y="20"/>
                    </a:lnTo>
                    <a:lnTo>
                      <a:pt x="22" y="13"/>
                    </a:lnTo>
                    <a:lnTo>
                      <a:pt x="29" y="5"/>
                    </a:lnTo>
                    <a:lnTo>
                      <a:pt x="24" y="0"/>
                    </a:lnTo>
                    <a:lnTo>
                      <a:pt x="17" y="8"/>
                    </a:lnTo>
                    <a:lnTo>
                      <a:pt x="10" y="15"/>
                    </a:lnTo>
                    <a:lnTo>
                      <a:pt x="4" y="22"/>
                    </a:lnTo>
                    <a:lnTo>
                      <a:pt x="0" y="30"/>
                    </a:lnTo>
                    <a:lnTo>
                      <a:pt x="6" y="34"/>
                    </a:lnTo>
                    <a:lnTo>
                      <a:pt x="0" y="30"/>
                    </a:lnTo>
                    <a:lnTo>
                      <a:pt x="1" y="34"/>
                    </a:lnTo>
                    <a:lnTo>
                      <a:pt x="5" y="35"/>
                    </a:lnTo>
                    <a:lnTo>
                      <a:pt x="8" y="34"/>
                    </a:lnTo>
                    <a:lnTo>
                      <a:pt x="9" y="30"/>
                    </a:lnTo>
                    <a:lnTo>
                      <a:pt x="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45" name="Freeform 249"/>
              <p:cNvSpPr>
                <a:spLocks noChangeAspect="1"/>
              </p:cNvSpPr>
              <p:nvPr/>
            </p:nvSpPr>
            <p:spPr bwMode="auto">
              <a:xfrm>
                <a:off x="593" y="416"/>
                <a:ext cx="67" cy="15"/>
              </a:xfrm>
              <a:custGeom>
                <a:avLst/>
                <a:gdLst>
                  <a:gd name="T0" fmla="*/ 133 w 133"/>
                  <a:gd name="T1" fmla="*/ 8 h 29"/>
                  <a:gd name="T2" fmla="*/ 132 w 133"/>
                  <a:gd name="T3" fmla="*/ 8 h 29"/>
                  <a:gd name="T4" fmla="*/ 122 w 133"/>
                  <a:gd name="T5" fmla="*/ 2 h 29"/>
                  <a:gd name="T6" fmla="*/ 108 w 133"/>
                  <a:gd name="T7" fmla="*/ 0 h 29"/>
                  <a:gd name="T8" fmla="*/ 89 w 133"/>
                  <a:gd name="T9" fmla="*/ 2 h 29"/>
                  <a:gd name="T10" fmla="*/ 71 w 133"/>
                  <a:gd name="T11" fmla="*/ 4 h 29"/>
                  <a:gd name="T12" fmla="*/ 50 w 133"/>
                  <a:gd name="T13" fmla="*/ 8 h 29"/>
                  <a:gd name="T14" fmla="*/ 31 w 133"/>
                  <a:gd name="T15" fmla="*/ 12 h 29"/>
                  <a:gd name="T16" fmla="*/ 12 w 133"/>
                  <a:gd name="T17" fmla="*/ 17 h 29"/>
                  <a:gd name="T18" fmla="*/ 0 w 133"/>
                  <a:gd name="T19" fmla="*/ 22 h 29"/>
                  <a:gd name="T20" fmla="*/ 2 w 133"/>
                  <a:gd name="T21" fmla="*/ 29 h 29"/>
                  <a:gd name="T22" fmla="*/ 15 w 133"/>
                  <a:gd name="T23" fmla="*/ 24 h 29"/>
                  <a:gd name="T24" fmla="*/ 31 w 133"/>
                  <a:gd name="T25" fmla="*/ 19 h 29"/>
                  <a:gd name="T26" fmla="*/ 50 w 133"/>
                  <a:gd name="T27" fmla="*/ 15 h 29"/>
                  <a:gd name="T28" fmla="*/ 71 w 133"/>
                  <a:gd name="T29" fmla="*/ 11 h 29"/>
                  <a:gd name="T30" fmla="*/ 89 w 133"/>
                  <a:gd name="T31" fmla="*/ 9 h 29"/>
                  <a:gd name="T32" fmla="*/ 108 w 133"/>
                  <a:gd name="T33" fmla="*/ 9 h 29"/>
                  <a:gd name="T34" fmla="*/ 119 w 133"/>
                  <a:gd name="T35" fmla="*/ 9 h 29"/>
                  <a:gd name="T36" fmla="*/ 127 w 133"/>
                  <a:gd name="T37" fmla="*/ 12 h 29"/>
                  <a:gd name="T38" fmla="*/ 126 w 133"/>
                  <a:gd name="T39" fmla="*/ 12 h 29"/>
                  <a:gd name="T40" fmla="*/ 133 w 133"/>
                  <a:gd name="T41"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29">
                    <a:moveTo>
                      <a:pt x="133" y="8"/>
                    </a:moveTo>
                    <a:lnTo>
                      <a:pt x="132" y="8"/>
                    </a:lnTo>
                    <a:lnTo>
                      <a:pt x="122" y="2"/>
                    </a:lnTo>
                    <a:lnTo>
                      <a:pt x="108" y="0"/>
                    </a:lnTo>
                    <a:lnTo>
                      <a:pt x="89" y="2"/>
                    </a:lnTo>
                    <a:lnTo>
                      <a:pt x="71" y="4"/>
                    </a:lnTo>
                    <a:lnTo>
                      <a:pt x="50" y="8"/>
                    </a:lnTo>
                    <a:lnTo>
                      <a:pt x="31" y="12"/>
                    </a:lnTo>
                    <a:lnTo>
                      <a:pt x="12" y="17"/>
                    </a:lnTo>
                    <a:lnTo>
                      <a:pt x="0" y="22"/>
                    </a:lnTo>
                    <a:lnTo>
                      <a:pt x="2" y="29"/>
                    </a:lnTo>
                    <a:lnTo>
                      <a:pt x="15" y="24"/>
                    </a:lnTo>
                    <a:lnTo>
                      <a:pt x="31" y="19"/>
                    </a:lnTo>
                    <a:lnTo>
                      <a:pt x="50" y="15"/>
                    </a:lnTo>
                    <a:lnTo>
                      <a:pt x="71" y="11"/>
                    </a:lnTo>
                    <a:lnTo>
                      <a:pt x="89" y="9"/>
                    </a:lnTo>
                    <a:lnTo>
                      <a:pt x="108" y="9"/>
                    </a:lnTo>
                    <a:lnTo>
                      <a:pt x="119" y="9"/>
                    </a:lnTo>
                    <a:lnTo>
                      <a:pt x="127" y="12"/>
                    </a:lnTo>
                    <a:lnTo>
                      <a:pt x="126" y="12"/>
                    </a:lnTo>
                    <a:lnTo>
                      <a:pt x="13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46" name="Freeform 250"/>
              <p:cNvSpPr>
                <a:spLocks noChangeAspect="1"/>
              </p:cNvSpPr>
              <p:nvPr/>
            </p:nvSpPr>
            <p:spPr bwMode="auto">
              <a:xfrm>
                <a:off x="656" y="420"/>
                <a:ext cx="25" cy="33"/>
              </a:xfrm>
              <a:custGeom>
                <a:avLst/>
                <a:gdLst>
                  <a:gd name="T0" fmla="*/ 50 w 50"/>
                  <a:gd name="T1" fmla="*/ 57 h 64"/>
                  <a:gd name="T2" fmla="*/ 50 w 50"/>
                  <a:gd name="T3" fmla="*/ 57 h 64"/>
                  <a:gd name="T4" fmla="*/ 49 w 50"/>
                  <a:gd name="T5" fmla="*/ 55 h 64"/>
                  <a:gd name="T6" fmla="*/ 45 w 50"/>
                  <a:gd name="T7" fmla="*/ 52 h 64"/>
                  <a:gd name="T8" fmla="*/ 39 w 50"/>
                  <a:gd name="T9" fmla="*/ 44 h 64"/>
                  <a:gd name="T10" fmla="*/ 34 w 50"/>
                  <a:gd name="T11" fmla="*/ 34 h 64"/>
                  <a:gd name="T12" fmla="*/ 27 w 50"/>
                  <a:gd name="T13" fmla="*/ 25 h 64"/>
                  <a:gd name="T14" fmla="*/ 20 w 50"/>
                  <a:gd name="T15" fmla="*/ 16 h 64"/>
                  <a:gd name="T16" fmla="*/ 13 w 50"/>
                  <a:gd name="T17" fmla="*/ 7 h 64"/>
                  <a:gd name="T18" fmla="*/ 7 w 50"/>
                  <a:gd name="T19" fmla="*/ 0 h 64"/>
                  <a:gd name="T20" fmla="*/ 0 w 50"/>
                  <a:gd name="T21" fmla="*/ 4 h 64"/>
                  <a:gd name="T22" fmla="*/ 6 w 50"/>
                  <a:gd name="T23" fmla="*/ 11 h 64"/>
                  <a:gd name="T24" fmla="*/ 13 w 50"/>
                  <a:gd name="T25" fmla="*/ 21 h 64"/>
                  <a:gd name="T26" fmla="*/ 20 w 50"/>
                  <a:gd name="T27" fmla="*/ 30 h 64"/>
                  <a:gd name="T28" fmla="*/ 27 w 50"/>
                  <a:gd name="T29" fmla="*/ 39 h 64"/>
                  <a:gd name="T30" fmla="*/ 32 w 50"/>
                  <a:gd name="T31" fmla="*/ 48 h 64"/>
                  <a:gd name="T32" fmla="*/ 38 w 50"/>
                  <a:gd name="T33" fmla="*/ 56 h 64"/>
                  <a:gd name="T34" fmla="*/ 44 w 50"/>
                  <a:gd name="T35" fmla="*/ 62 h 64"/>
                  <a:gd name="T36" fmla="*/ 50 w 50"/>
                  <a:gd name="T37" fmla="*/ 64 h 64"/>
                  <a:gd name="T38" fmla="*/ 50 w 50"/>
                  <a:gd name="T39" fmla="*/ 64 h 64"/>
                  <a:gd name="T40" fmla="*/ 50 w 50"/>
                  <a:gd name="T41"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64">
                    <a:moveTo>
                      <a:pt x="50" y="57"/>
                    </a:moveTo>
                    <a:lnTo>
                      <a:pt x="50" y="57"/>
                    </a:lnTo>
                    <a:lnTo>
                      <a:pt x="49" y="55"/>
                    </a:lnTo>
                    <a:lnTo>
                      <a:pt x="45" y="52"/>
                    </a:lnTo>
                    <a:lnTo>
                      <a:pt x="39" y="44"/>
                    </a:lnTo>
                    <a:lnTo>
                      <a:pt x="34" y="34"/>
                    </a:lnTo>
                    <a:lnTo>
                      <a:pt x="27" y="25"/>
                    </a:lnTo>
                    <a:lnTo>
                      <a:pt x="20" y="16"/>
                    </a:lnTo>
                    <a:lnTo>
                      <a:pt x="13" y="7"/>
                    </a:lnTo>
                    <a:lnTo>
                      <a:pt x="7" y="0"/>
                    </a:lnTo>
                    <a:lnTo>
                      <a:pt x="0" y="4"/>
                    </a:lnTo>
                    <a:lnTo>
                      <a:pt x="6" y="11"/>
                    </a:lnTo>
                    <a:lnTo>
                      <a:pt x="13" y="21"/>
                    </a:lnTo>
                    <a:lnTo>
                      <a:pt x="20" y="30"/>
                    </a:lnTo>
                    <a:lnTo>
                      <a:pt x="27" y="39"/>
                    </a:lnTo>
                    <a:lnTo>
                      <a:pt x="32" y="48"/>
                    </a:lnTo>
                    <a:lnTo>
                      <a:pt x="38" y="56"/>
                    </a:lnTo>
                    <a:lnTo>
                      <a:pt x="44" y="62"/>
                    </a:lnTo>
                    <a:lnTo>
                      <a:pt x="50" y="64"/>
                    </a:lnTo>
                    <a:lnTo>
                      <a:pt x="50" y="64"/>
                    </a:lnTo>
                    <a:lnTo>
                      <a:pt x="50"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47" name="Freeform 251"/>
              <p:cNvSpPr>
                <a:spLocks noChangeAspect="1"/>
              </p:cNvSpPr>
              <p:nvPr/>
            </p:nvSpPr>
            <p:spPr bwMode="auto">
              <a:xfrm>
                <a:off x="681" y="447"/>
                <a:ext cx="10" cy="6"/>
              </a:xfrm>
              <a:custGeom>
                <a:avLst/>
                <a:gdLst>
                  <a:gd name="T0" fmla="*/ 12 w 19"/>
                  <a:gd name="T1" fmla="*/ 0 h 12"/>
                  <a:gd name="T2" fmla="*/ 12 w 19"/>
                  <a:gd name="T3" fmla="*/ 1 h 12"/>
                  <a:gd name="T4" fmla="*/ 10 w 19"/>
                  <a:gd name="T5" fmla="*/ 3 h 12"/>
                  <a:gd name="T6" fmla="*/ 9 w 19"/>
                  <a:gd name="T7" fmla="*/ 4 h 12"/>
                  <a:gd name="T8" fmla="*/ 5 w 19"/>
                  <a:gd name="T9" fmla="*/ 3 h 12"/>
                  <a:gd name="T10" fmla="*/ 0 w 19"/>
                  <a:gd name="T11" fmla="*/ 4 h 12"/>
                  <a:gd name="T12" fmla="*/ 0 w 19"/>
                  <a:gd name="T13" fmla="*/ 11 h 12"/>
                  <a:gd name="T14" fmla="*/ 5 w 19"/>
                  <a:gd name="T15" fmla="*/ 12 h 12"/>
                  <a:gd name="T16" fmla="*/ 11 w 19"/>
                  <a:gd name="T17" fmla="*/ 11 h 12"/>
                  <a:gd name="T18" fmla="*/ 17 w 19"/>
                  <a:gd name="T19" fmla="*/ 8 h 12"/>
                  <a:gd name="T20" fmla="*/ 19 w 19"/>
                  <a:gd name="T21" fmla="*/ 1 h 12"/>
                  <a:gd name="T22" fmla="*/ 19 w 19"/>
                  <a:gd name="T23" fmla="*/ 2 h 12"/>
                  <a:gd name="T24" fmla="*/ 12 w 19"/>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2">
                    <a:moveTo>
                      <a:pt x="12" y="0"/>
                    </a:moveTo>
                    <a:lnTo>
                      <a:pt x="12" y="1"/>
                    </a:lnTo>
                    <a:lnTo>
                      <a:pt x="10" y="3"/>
                    </a:lnTo>
                    <a:lnTo>
                      <a:pt x="9" y="4"/>
                    </a:lnTo>
                    <a:lnTo>
                      <a:pt x="5" y="3"/>
                    </a:lnTo>
                    <a:lnTo>
                      <a:pt x="0" y="4"/>
                    </a:lnTo>
                    <a:lnTo>
                      <a:pt x="0" y="11"/>
                    </a:lnTo>
                    <a:lnTo>
                      <a:pt x="5" y="12"/>
                    </a:lnTo>
                    <a:lnTo>
                      <a:pt x="11" y="11"/>
                    </a:lnTo>
                    <a:lnTo>
                      <a:pt x="17" y="8"/>
                    </a:lnTo>
                    <a:lnTo>
                      <a:pt x="19" y="1"/>
                    </a:lnTo>
                    <a:lnTo>
                      <a:pt x="19" y="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48" name="Freeform 252"/>
              <p:cNvSpPr>
                <a:spLocks noChangeAspect="1"/>
              </p:cNvSpPr>
              <p:nvPr/>
            </p:nvSpPr>
            <p:spPr bwMode="auto">
              <a:xfrm>
                <a:off x="677" y="410"/>
                <a:ext cx="14" cy="38"/>
              </a:xfrm>
              <a:custGeom>
                <a:avLst/>
                <a:gdLst>
                  <a:gd name="T0" fmla="*/ 0 w 27"/>
                  <a:gd name="T1" fmla="*/ 5 h 76"/>
                  <a:gd name="T2" fmla="*/ 0 w 27"/>
                  <a:gd name="T3" fmla="*/ 5 h 76"/>
                  <a:gd name="T4" fmla="*/ 7 w 27"/>
                  <a:gd name="T5" fmla="*/ 17 h 76"/>
                  <a:gd name="T6" fmla="*/ 13 w 27"/>
                  <a:gd name="T7" fmla="*/ 40 h 76"/>
                  <a:gd name="T8" fmla="*/ 19 w 27"/>
                  <a:gd name="T9" fmla="*/ 61 h 76"/>
                  <a:gd name="T10" fmla="*/ 20 w 27"/>
                  <a:gd name="T11" fmla="*/ 74 h 76"/>
                  <a:gd name="T12" fmla="*/ 27 w 27"/>
                  <a:gd name="T13" fmla="*/ 76 h 76"/>
                  <a:gd name="T14" fmla="*/ 26 w 27"/>
                  <a:gd name="T15" fmla="*/ 61 h 76"/>
                  <a:gd name="T16" fmla="*/ 20 w 27"/>
                  <a:gd name="T17" fmla="*/ 38 h 76"/>
                  <a:gd name="T18" fmla="*/ 13 w 27"/>
                  <a:gd name="T19" fmla="*/ 15 h 76"/>
                  <a:gd name="T20" fmla="*/ 4 w 27"/>
                  <a:gd name="T21" fmla="*/ 0 h 76"/>
                  <a:gd name="T22" fmla="*/ 4 w 27"/>
                  <a:gd name="T23" fmla="*/ 0 h 76"/>
                  <a:gd name="T24" fmla="*/ 0 w 27"/>
                  <a:gd name="T25" fmla="*/ 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76">
                    <a:moveTo>
                      <a:pt x="0" y="5"/>
                    </a:moveTo>
                    <a:lnTo>
                      <a:pt x="0" y="5"/>
                    </a:lnTo>
                    <a:lnTo>
                      <a:pt x="7" y="17"/>
                    </a:lnTo>
                    <a:lnTo>
                      <a:pt x="13" y="40"/>
                    </a:lnTo>
                    <a:lnTo>
                      <a:pt x="19" y="61"/>
                    </a:lnTo>
                    <a:lnTo>
                      <a:pt x="20" y="74"/>
                    </a:lnTo>
                    <a:lnTo>
                      <a:pt x="27" y="76"/>
                    </a:lnTo>
                    <a:lnTo>
                      <a:pt x="26" y="61"/>
                    </a:lnTo>
                    <a:lnTo>
                      <a:pt x="20" y="38"/>
                    </a:lnTo>
                    <a:lnTo>
                      <a:pt x="13" y="15"/>
                    </a:lnTo>
                    <a:lnTo>
                      <a:pt x="4" y="0"/>
                    </a:lnTo>
                    <a:lnTo>
                      <a:pt x="4"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49" name="Freeform 253"/>
              <p:cNvSpPr>
                <a:spLocks noChangeAspect="1"/>
              </p:cNvSpPr>
              <p:nvPr/>
            </p:nvSpPr>
            <p:spPr bwMode="auto">
              <a:xfrm>
                <a:off x="674" y="399"/>
                <a:ext cx="6" cy="13"/>
              </a:xfrm>
              <a:custGeom>
                <a:avLst/>
                <a:gdLst>
                  <a:gd name="T0" fmla="*/ 13 w 13"/>
                  <a:gd name="T1" fmla="*/ 0 h 28"/>
                  <a:gd name="T2" fmla="*/ 13 w 13"/>
                  <a:gd name="T3" fmla="*/ 0 h 28"/>
                  <a:gd name="T4" fmla="*/ 3 w 13"/>
                  <a:gd name="T5" fmla="*/ 2 h 28"/>
                  <a:gd name="T6" fmla="*/ 0 w 13"/>
                  <a:gd name="T7" fmla="*/ 10 h 28"/>
                  <a:gd name="T8" fmla="*/ 0 w 13"/>
                  <a:gd name="T9" fmla="*/ 20 h 28"/>
                  <a:gd name="T10" fmla="*/ 6 w 13"/>
                  <a:gd name="T11" fmla="*/ 28 h 28"/>
                  <a:gd name="T12" fmla="*/ 10 w 13"/>
                  <a:gd name="T13" fmla="*/ 23 h 28"/>
                  <a:gd name="T14" fmla="*/ 7 w 13"/>
                  <a:gd name="T15" fmla="*/ 17 h 28"/>
                  <a:gd name="T16" fmla="*/ 7 w 13"/>
                  <a:gd name="T17" fmla="*/ 10 h 28"/>
                  <a:gd name="T18" fmla="*/ 8 w 13"/>
                  <a:gd name="T19" fmla="*/ 9 h 28"/>
                  <a:gd name="T20" fmla="*/ 13 w 13"/>
                  <a:gd name="T21" fmla="*/ 7 h 28"/>
                  <a:gd name="T22" fmla="*/ 13 w 13"/>
                  <a:gd name="T23" fmla="*/ 7 h 28"/>
                  <a:gd name="T24" fmla="*/ 13 w 13"/>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8">
                    <a:moveTo>
                      <a:pt x="13" y="0"/>
                    </a:moveTo>
                    <a:lnTo>
                      <a:pt x="13" y="0"/>
                    </a:lnTo>
                    <a:lnTo>
                      <a:pt x="3" y="2"/>
                    </a:lnTo>
                    <a:lnTo>
                      <a:pt x="0" y="10"/>
                    </a:lnTo>
                    <a:lnTo>
                      <a:pt x="0" y="20"/>
                    </a:lnTo>
                    <a:lnTo>
                      <a:pt x="6" y="28"/>
                    </a:lnTo>
                    <a:lnTo>
                      <a:pt x="10" y="23"/>
                    </a:lnTo>
                    <a:lnTo>
                      <a:pt x="7" y="17"/>
                    </a:lnTo>
                    <a:lnTo>
                      <a:pt x="7" y="10"/>
                    </a:lnTo>
                    <a:lnTo>
                      <a:pt x="8" y="9"/>
                    </a:lnTo>
                    <a:lnTo>
                      <a:pt x="13" y="7"/>
                    </a:lnTo>
                    <a:lnTo>
                      <a:pt x="13" y="7"/>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50" name="Freeform 254"/>
              <p:cNvSpPr>
                <a:spLocks noChangeAspect="1"/>
              </p:cNvSpPr>
              <p:nvPr/>
            </p:nvSpPr>
            <p:spPr bwMode="auto">
              <a:xfrm>
                <a:off x="680" y="393"/>
                <a:ext cx="21" cy="10"/>
              </a:xfrm>
              <a:custGeom>
                <a:avLst/>
                <a:gdLst>
                  <a:gd name="T0" fmla="*/ 34 w 41"/>
                  <a:gd name="T1" fmla="*/ 0 h 18"/>
                  <a:gd name="T2" fmla="*/ 34 w 41"/>
                  <a:gd name="T3" fmla="*/ 0 h 18"/>
                  <a:gd name="T4" fmla="*/ 33 w 41"/>
                  <a:gd name="T5" fmla="*/ 1 h 18"/>
                  <a:gd name="T6" fmla="*/ 32 w 41"/>
                  <a:gd name="T7" fmla="*/ 2 h 18"/>
                  <a:gd name="T8" fmla="*/ 27 w 41"/>
                  <a:gd name="T9" fmla="*/ 4 h 18"/>
                  <a:gd name="T10" fmla="*/ 21 w 41"/>
                  <a:gd name="T11" fmla="*/ 7 h 18"/>
                  <a:gd name="T12" fmla="*/ 16 w 41"/>
                  <a:gd name="T13" fmla="*/ 9 h 18"/>
                  <a:gd name="T14" fmla="*/ 10 w 41"/>
                  <a:gd name="T15" fmla="*/ 10 h 18"/>
                  <a:gd name="T16" fmla="*/ 4 w 41"/>
                  <a:gd name="T17" fmla="*/ 9 h 18"/>
                  <a:gd name="T18" fmla="*/ 0 w 41"/>
                  <a:gd name="T19" fmla="*/ 10 h 18"/>
                  <a:gd name="T20" fmla="*/ 0 w 41"/>
                  <a:gd name="T21" fmla="*/ 17 h 18"/>
                  <a:gd name="T22" fmla="*/ 4 w 41"/>
                  <a:gd name="T23" fmla="*/ 18 h 18"/>
                  <a:gd name="T24" fmla="*/ 10 w 41"/>
                  <a:gd name="T25" fmla="*/ 17 h 18"/>
                  <a:gd name="T26" fmla="*/ 18 w 41"/>
                  <a:gd name="T27" fmla="*/ 16 h 18"/>
                  <a:gd name="T28" fmla="*/ 24 w 41"/>
                  <a:gd name="T29" fmla="*/ 13 h 18"/>
                  <a:gd name="T30" fmla="*/ 29 w 41"/>
                  <a:gd name="T31" fmla="*/ 11 h 18"/>
                  <a:gd name="T32" fmla="*/ 34 w 41"/>
                  <a:gd name="T33" fmla="*/ 9 h 18"/>
                  <a:gd name="T34" fmla="*/ 40 w 41"/>
                  <a:gd name="T35" fmla="*/ 5 h 18"/>
                  <a:gd name="T36" fmla="*/ 41 w 41"/>
                  <a:gd name="T37" fmla="*/ 0 h 18"/>
                  <a:gd name="T38" fmla="*/ 41 w 41"/>
                  <a:gd name="T39" fmla="*/ 0 h 18"/>
                  <a:gd name="T40" fmla="*/ 34 w 41"/>
                  <a:gd name="T4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18">
                    <a:moveTo>
                      <a:pt x="34" y="0"/>
                    </a:moveTo>
                    <a:lnTo>
                      <a:pt x="34" y="0"/>
                    </a:lnTo>
                    <a:lnTo>
                      <a:pt x="33" y="1"/>
                    </a:lnTo>
                    <a:lnTo>
                      <a:pt x="32" y="2"/>
                    </a:lnTo>
                    <a:lnTo>
                      <a:pt x="27" y="4"/>
                    </a:lnTo>
                    <a:lnTo>
                      <a:pt x="21" y="7"/>
                    </a:lnTo>
                    <a:lnTo>
                      <a:pt x="16" y="9"/>
                    </a:lnTo>
                    <a:lnTo>
                      <a:pt x="10" y="10"/>
                    </a:lnTo>
                    <a:lnTo>
                      <a:pt x="4" y="9"/>
                    </a:lnTo>
                    <a:lnTo>
                      <a:pt x="0" y="10"/>
                    </a:lnTo>
                    <a:lnTo>
                      <a:pt x="0" y="17"/>
                    </a:lnTo>
                    <a:lnTo>
                      <a:pt x="4" y="18"/>
                    </a:lnTo>
                    <a:lnTo>
                      <a:pt x="10" y="17"/>
                    </a:lnTo>
                    <a:lnTo>
                      <a:pt x="18" y="16"/>
                    </a:lnTo>
                    <a:lnTo>
                      <a:pt x="24" y="13"/>
                    </a:lnTo>
                    <a:lnTo>
                      <a:pt x="29" y="11"/>
                    </a:lnTo>
                    <a:lnTo>
                      <a:pt x="34" y="9"/>
                    </a:lnTo>
                    <a:lnTo>
                      <a:pt x="40" y="5"/>
                    </a:lnTo>
                    <a:lnTo>
                      <a:pt x="41" y="0"/>
                    </a:lnTo>
                    <a:lnTo>
                      <a:pt x="41" y="0"/>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51" name="Freeform 255"/>
              <p:cNvSpPr>
                <a:spLocks noChangeAspect="1"/>
              </p:cNvSpPr>
              <p:nvPr/>
            </p:nvSpPr>
            <p:spPr bwMode="auto">
              <a:xfrm>
                <a:off x="698" y="380"/>
                <a:ext cx="31" cy="13"/>
              </a:xfrm>
              <a:custGeom>
                <a:avLst/>
                <a:gdLst>
                  <a:gd name="T0" fmla="*/ 59 w 63"/>
                  <a:gd name="T1" fmla="*/ 9 h 27"/>
                  <a:gd name="T2" fmla="*/ 60 w 63"/>
                  <a:gd name="T3" fmla="*/ 2 h 27"/>
                  <a:gd name="T4" fmla="*/ 43 w 63"/>
                  <a:gd name="T5" fmla="*/ 0 h 27"/>
                  <a:gd name="T6" fmla="*/ 30 w 63"/>
                  <a:gd name="T7" fmla="*/ 0 h 27"/>
                  <a:gd name="T8" fmla="*/ 19 w 63"/>
                  <a:gd name="T9" fmla="*/ 2 h 27"/>
                  <a:gd name="T10" fmla="*/ 10 w 63"/>
                  <a:gd name="T11" fmla="*/ 6 h 27"/>
                  <a:gd name="T12" fmla="*/ 5 w 63"/>
                  <a:gd name="T13" fmla="*/ 12 h 27"/>
                  <a:gd name="T14" fmla="*/ 2 w 63"/>
                  <a:gd name="T15" fmla="*/ 17 h 27"/>
                  <a:gd name="T16" fmla="*/ 1 w 63"/>
                  <a:gd name="T17" fmla="*/ 22 h 27"/>
                  <a:gd name="T18" fmla="*/ 0 w 63"/>
                  <a:gd name="T19" fmla="*/ 27 h 27"/>
                  <a:gd name="T20" fmla="*/ 7 w 63"/>
                  <a:gd name="T21" fmla="*/ 27 h 27"/>
                  <a:gd name="T22" fmla="*/ 8 w 63"/>
                  <a:gd name="T23" fmla="*/ 24 h 27"/>
                  <a:gd name="T24" fmla="*/ 9 w 63"/>
                  <a:gd name="T25" fmla="*/ 20 h 27"/>
                  <a:gd name="T26" fmla="*/ 12 w 63"/>
                  <a:gd name="T27" fmla="*/ 16 h 27"/>
                  <a:gd name="T28" fmla="*/ 15 w 63"/>
                  <a:gd name="T29" fmla="*/ 13 h 27"/>
                  <a:gd name="T30" fmla="*/ 21 w 63"/>
                  <a:gd name="T31" fmla="*/ 9 h 27"/>
                  <a:gd name="T32" fmla="*/ 30 w 63"/>
                  <a:gd name="T33" fmla="*/ 7 h 27"/>
                  <a:gd name="T34" fmla="*/ 43 w 63"/>
                  <a:gd name="T35" fmla="*/ 7 h 27"/>
                  <a:gd name="T36" fmla="*/ 60 w 63"/>
                  <a:gd name="T37" fmla="*/ 9 h 27"/>
                  <a:gd name="T38" fmla="*/ 61 w 63"/>
                  <a:gd name="T39" fmla="*/ 2 h 27"/>
                  <a:gd name="T40" fmla="*/ 60 w 63"/>
                  <a:gd name="T41" fmla="*/ 9 h 27"/>
                  <a:gd name="T42" fmla="*/ 62 w 63"/>
                  <a:gd name="T43" fmla="*/ 8 h 27"/>
                  <a:gd name="T44" fmla="*/ 63 w 63"/>
                  <a:gd name="T45" fmla="*/ 6 h 27"/>
                  <a:gd name="T46" fmla="*/ 62 w 63"/>
                  <a:gd name="T47" fmla="*/ 4 h 27"/>
                  <a:gd name="T48" fmla="*/ 60 w 63"/>
                  <a:gd name="T49" fmla="*/ 2 h 27"/>
                  <a:gd name="T50" fmla="*/ 59 w 63"/>
                  <a:gd name="T51"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59" y="9"/>
                    </a:moveTo>
                    <a:lnTo>
                      <a:pt x="60" y="2"/>
                    </a:lnTo>
                    <a:lnTo>
                      <a:pt x="43" y="0"/>
                    </a:lnTo>
                    <a:lnTo>
                      <a:pt x="30" y="0"/>
                    </a:lnTo>
                    <a:lnTo>
                      <a:pt x="19" y="2"/>
                    </a:lnTo>
                    <a:lnTo>
                      <a:pt x="10" y="6"/>
                    </a:lnTo>
                    <a:lnTo>
                      <a:pt x="5" y="12"/>
                    </a:lnTo>
                    <a:lnTo>
                      <a:pt x="2" y="17"/>
                    </a:lnTo>
                    <a:lnTo>
                      <a:pt x="1" y="22"/>
                    </a:lnTo>
                    <a:lnTo>
                      <a:pt x="0" y="27"/>
                    </a:lnTo>
                    <a:lnTo>
                      <a:pt x="7" y="27"/>
                    </a:lnTo>
                    <a:lnTo>
                      <a:pt x="8" y="24"/>
                    </a:lnTo>
                    <a:lnTo>
                      <a:pt x="9" y="20"/>
                    </a:lnTo>
                    <a:lnTo>
                      <a:pt x="12" y="16"/>
                    </a:lnTo>
                    <a:lnTo>
                      <a:pt x="15" y="13"/>
                    </a:lnTo>
                    <a:lnTo>
                      <a:pt x="21" y="9"/>
                    </a:lnTo>
                    <a:lnTo>
                      <a:pt x="30" y="7"/>
                    </a:lnTo>
                    <a:lnTo>
                      <a:pt x="43" y="7"/>
                    </a:lnTo>
                    <a:lnTo>
                      <a:pt x="60" y="9"/>
                    </a:lnTo>
                    <a:lnTo>
                      <a:pt x="61" y="2"/>
                    </a:lnTo>
                    <a:lnTo>
                      <a:pt x="60" y="9"/>
                    </a:lnTo>
                    <a:lnTo>
                      <a:pt x="62" y="8"/>
                    </a:lnTo>
                    <a:lnTo>
                      <a:pt x="63" y="6"/>
                    </a:lnTo>
                    <a:lnTo>
                      <a:pt x="62" y="4"/>
                    </a:lnTo>
                    <a:lnTo>
                      <a:pt x="60" y="2"/>
                    </a:lnTo>
                    <a:lnTo>
                      <a:pt x="5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52" name="Freeform 256"/>
              <p:cNvSpPr>
                <a:spLocks noChangeAspect="1"/>
              </p:cNvSpPr>
              <p:nvPr/>
            </p:nvSpPr>
            <p:spPr bwMode="auto">
              <a:xfrm>
                <a:off x="703" y="366"/>
                <a:ext cx="25" cy="19"/>
              </a:xfrm>
              <a:custGeom>
                <a:avLst/>
                <a:gdLst>
                  <a:gd name="T0" fmla="*/ 0 w 51"/>
                  <a:gd name="T1" fmla="*/ 1 h 36"/>
                  <a:gd name="T2" fmla="*/ 0 w 51"/>
                  <a:gd name="T3" fmla="*/ 3 h 36"/>
                  <a:gd name="T4" fmla="*/ 2 w 51"/>
                  <a:gd name="T5" fmla="*/ 9 h 36"/>
                  <a:gd name="T6" fmla="*/ 6 w 51"/>
                  <a:gd name="T7" fmla="*/ 13 h 36"/>
                  <a:gd name="T8" fmla="*/ 11 w 51"/>
                  <a:gd name="T9" fmla="*/ 19 h 36"/>
                  <a:gd name="T10" fmla="*/ 19 w 51"/>
                  <a:gd name="T11" fmla="*/ 23 h 36"/>
                  <a:gd name="T12" fmla="*/ 26 w 51"/>
                  <a:gd name="T13" fmla="*/ 26 h 36"/>
                  <a:gd name="T14" fmla="*/ 33 w 51"/>
                  <a:gd name="T15" fmla="*/ 29 h 36"/>
                  <a:gd name="T16" fmla="*/ 41 w 51"/>
                  <a:gd name="T17" fmla="*/ 33 h 36"/>
                  <a:gd name="T18" fmla="*/ 49 w 51"/>
                  <a:gd name="T19" fmla="*/ 36 h 36"/>
                  <a:gd name="T20" fmla="*/ 51 w 51"/>
                  <a:gd name="T21" fmla="*/ 29 h 36"/>
                  <a:gd name="T22" fmla="*/ 43 w 51"/>
                  <a:gd name="T23" fmla="*/ 26 h 36"/>
                  <a:gd name="T24" fmla="*/ 35 w 51"/>
                  <a:gd name="T25" fmla="*/ 23 h 36"/>
                  <a:gd name="T26" fmla="*/ 28 w 51"/>
                  <a:gd name="T27" fmla="*/ 19 h 36"/>
                  <a:gd name="T28" fmla="*/ 21 w 51"/>
                  <a:gd name="T29" fmla="*/ 16 h 36"/>
                  <a:gd name="T30" fmla="*/ 15 w 51"/>
                  <a:gd name="T31" fmla="*/ 12 h 36"/>
                  <a:gd name="T32" fmla="*/ 11 w 51"/>
                  <a:gd name="T33" fmla="*/ 9 h 36"/>
                  <a:gd name="T34" fmla="*/ 9 w 51"/>
                  <a:gd name="T35" fmla="*/ 6 h 36"/>
                  <a:gd name="T36" fmla="*/ 7 w 51"/>
                  <a:gd name="T37" fmla="*/ 3 h 36"/>
                  <a:gd name="T38" fmla="*/ 7 w 51"/>
                  <a:gd name="T39" fmla="*/ 5 h 36"/>
                  <a:gd name="T40" fmla="*/ 7 w 51"/>
                  <a:gd name="T41" fmla="*/ 3 h 36"/>
                  <a:gd name="T42" fmla="*/ 6 w 51"/>
                  <a:gd name="T43" fmla="*/ 1 h 36"/>
                  <a:gd name="T44" fmla="*/ 4 w 51"/>
                  <a:gd name="T45" fmla="*/ 0 h 36"/>
                  <a:gd name="T46" fmla="*/ 2 w 51"/>
                  <a:gd name="T47" fmla="*/ 1 h 36"/>
                  <a:gd name="T48" fmla="*/ 0 w 51"/>
                  <a:gd name="T49" fmla="*/ 3 h 36"/>
                  <a:gd name="T50" fmla="*/ 0 w 51"/>
                  <a:gd name="T51"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36">
                    <a:moveTo>
                      <a:pt x="0" y="1"/>
                    </a:moveTo>
                    <a:lnTo>
                      <a:pt x="0" y="3"/>
                    </a:lnTo>
                    <a:lnTo>
                      <a:pt x="2" y="9"/>
                    </a:lnTo>
                    <a:lnTo>
                      <a:pt x="6" y="13"/>
                    </a:lnTo>
                    <a:lnTo>
                      <a:pt x="11" y="19"/>
                    </a:lnTo>
                    <a:lnTo>
                      <a:pt x="19" y="23"/>
                    </a:lnTo>
                    <a:lnTo>
                      <a:pt x="26" y="26"/>
                    </a:lnTo>
                    <a:lnTo>
                      <a:pt x="33" y="29"/>
                    </a:lnTo>
                    <a:lnTo>
                      <a:pt x="41" y="33"/>
                    </a:lnTo>
                    <a:lnTo>
                      <a:pt x="49" y="36"/>
                    </a:lnTo>
                    <a:lnTo>
                      <a:pt x="51" y="29"/>
                    </a:lnTo>
                    <a:lnTo>
                      <a:pt x="43" y="26"/>
                    </a:lnTo>
                    <a:lnTo>
                      <a:pt x="35" y="23"/>
                    </a:lnTo>
                    <a:lnTo>
                      <a:pt x="28" y="19"/>
                    </a:lnTo>
                    <a:lnTo>
                      <a:pt x="21" y="16"/>
                    </a:lnTo>
                    <a:lnTo>
                      <a:pt x="15" y="12"/>
                    </a:lnTo>
                    <a:lnTo>
                      <a:pt x="11" y="9"/>
                    </a:lnTo>
                    <a:lnTo>
                      <a:pt x="9" y="6"/>
                    </a:lnTo>
                    <a:lnTo>
                      <a:pt x="7" y="3"/>
                    </a:lnTo>
                    <a:lnTo>
                      <a:pt x="7" y="5"/>
                    </a:lnTo>
                    <a:lnTo>
                      <a:pt x="7" y="3"/>
                    </a:lnTo>
                    <a:lnTo>
                      <a:pt x="6" y="1"/>
                    </a:lnTo>
                    <a:lnTo>
                      <a:pt x="4" y="0"/>
                    </a:lnTo>
                    <a:lnTo>
                      <a:pt x="2" y="1"/>
                    </a:lnTo>
                    <a:lnTo>
                      <a:pt x="0" y="3"/>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53" name="Freeform 257"/>
              <p:cNvSpPr>
                <a:spLocks noChangeAspect="1"/>
              </p:cNvSpPr>
              <p:nvPr/>
            </p:nvSpPr>
            <p:spPr bwMode="auto">
              <a:xfrm>
                <a:off x="703" y="359"/>
                <a:ext cx="20" cy="10"/>
              </a:xfrm>
              <a:custGeom>
                <a:avLst/>
                <a:gdLst>
                  <a:gd name="T0" fmla="*/ 41 w 41"/>
                  <a:gd name="T1" fmla="*/ 1 h 19"/>
                  <a:gd name="T2" fmla="*/ 41 w 41"/>
                  <a:gd name="T3" fmla="*/ 1 h 19"/>
                  <a:gd name="T4" fmla="*/ 33 w 41"/>
                  <a:gd name="T5" fmla="*/ 0 h 19"/>
                  <a:gd name="T6" fmla="*/ 27 w 41"/>
                  <a:gd name="T7" fmla="*/ 0 h 19"/>
                  <a:gd name="T8" fmla="*/ 21 w 41"/>
                  <a:gd name="T9" fmla="*/ 1 h 19"/>
                  <a:gd name="T10" fmla="*/ 15 w 41"/>
                  <a:gd name="T11" fmla="*/ 2 h 19"/>
                  <a:gd name="T12" fmla="*/ 11 w 41"/>
                  <a:gd name="T13" fmla="*/ 5 h 19"/>
                  <a:gd name="T14" fmla="*/ 7 w 41"/>
                  <a:gd name="T15" fmla="*/ 8 h 19"/>
                  <a:gd name="T16" fmla="*/ 4 w 41"/>
                  <a:gd name="T17" fmla="*/ 12 h 19"/>
                  <a:gd name="T18" fmla="*/ 0 w 41"/>
                  <a:gd name="T19" fmla="*/ 15 h 19"/>
                  <a:gd name="T20" fmla="*/ 7 w 41"/>
                  <a:gd name="T21" fmla="*/ 19 h 19"/>
                  <a:gd name="T22" fmla="*/ 9 w 41"/>
                  <a:gd name="T23" fmla="*/ 17 h 19"/>
                  <a:gd name="T24" fmla="*/ 12 w 41"/>
                  <a:gd name="T25" fmla="*/ 15 h 19"/>
                  <a:gd name="T26" fmla="*/ 15 w 41"/>
                  <a:gd name="T27" fmla="*/ 12 h 19"/>
                  <a:gd name="T28" fmla="*/ 18 w 41"/>
                  <a:gd name="T29" fmla="*/ 9 h 19"/>
                  <a:gd name="T30" fmla="*/ 21 w 41"/>
                  <a:gd name="T31" fmla="*/ 8 h 19"/>
                  <a:gd name="T32" fmla="*/ 27 w 41"/>
                  <a:gd name="T33" fmla="*/ 7 h 19"/>
                  <a:gd name="T34" fmla="*/ 33 w 41"/>
                  <a:gd name="T35" fmla="*/ 7 h 19"/>
                  <a:gd name="T36" fmla="*/ 38 w 41"/>
                  <a:gd name="T37" fmla="*/ 8 h 19"/>
                  <a:gd name="T38" fmla="*/ 38 w 41"/>
                  <a:gd name="T39" fmla="*/ 8 h 19"/>
                  <a:gd name="T40" fmla="*/ 41 w 41"/>
                  <a:gd name="T4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19">
                    <a:moveTo>
                      <a:pt x="41" y="1"/>
                    </a:moveTo>
                    <a:lnTo>
                      <a:pt x="41" y="1"/>
                    </a:lnTo>
                    <a:lnTo>
                      <a:pt x="33" y="0"/>
                    </a:lnTo>
                    <a:lnTo>
                      <a:pt x="27" y="0"/>
                    </a:lnTo>
                    <a:lnTo>
                      <a:pt x="21" y="1"/>
                    </a:lnTo>
                    <a:lnTo>
                      <a:pt x="15" y="2"/>
                    </a:lnTo>
                    <a:lnTo>
                      <a:pt x="11" y="5"/>
                    </a:lnTo>
                    <a:lnTo>
                      <a:pt x="7" y="8"/>
                    </a:lnTo>
                    <a:lnTo>
                      <a:pt x="4" y="12"/>
                    </a:lnTo>
                    <a:lnTo>
                      <a:pt x="0" y="15"/>
                    </a:lnTo>
                    <a:lnTo>
                      <a:pt x="7" y="19"/>
                    </a:lnTo>
                    <a:lnTo>
                      <a:pt x="9" y="17"/>
                    </a:lnTo>
                    <a:lnTo>
                      <a:pt x="12" y="15"/>
                    </a:lnTo>
                    <a:lnTo>
                      <a:pt x="15" y="12"/>
                    </a:lnTo>
                    <a:lnTo>
                      <a:pt x="18" y="9"/>
                    </a:lnTo>
                    <a:lnTo>
                      <a:pt x="21" y="8"/>
                    </a:lnTo>
                    <a:lnTo>
                      <a:pt x="27" y="7"/>
                    </a:lnTo>
                    <a:lnTo>
                      <a:pt x="33" y="7"/>
                    </a:lnTo>
                    <a:lnTo>
                      <a:pt x="38" y="8"/>
                    </a:lnTo>
                    <a:lnTo>
                      <a:pt x="38" y="8"/>
                    </a:lnTo>
                    <a:lnTo>
                      <a:pt x="4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54" name="Freeform 258"/>
              <p:cNvSpPr>
                <a:spLocks noChangeAspect="1"/>
              </p:cNvSpPr>
              <p:nvPr/>
            </p:nvSpPr>
            <p:spPr bwMode="auto">
              <a:xfrm>
                <a:off x="722" y="360"/>
                <a:ext cx="26" cy="20"/>
              </a:xfrm>
              <a:custGeom>
                <a:avLst/>
                <a:gdLst>
                  <a:gd name="T0" fmla="*/ 52 w 52"/>
                  <a:gd name="T1" fmla="*/ 32 h 39"/>
                  <a:gd name="T2" fmla="*/ 52 w 52"/>
                  <a:gd name="T3" fmla="*/ 32 h 39"/>
                  <a:gd name="T4" fmla="*/ 49 w 52"/>
                  <a:gd name="T5" fmla="*/ 30 h 39"/>
                  <a:gd name="T6" fmla="*/ 43 w 52"/>
                  <a:gd name="T7" fmla="*/ 25 h 39"/>
                  <a:gd name="T8" fmla="*/ 37 w 52"/>
                  <a:gd name="T9" fmla="*/ 21 h 39"/>
                  <a:gd name="T10" fmla="*/ 32 w 52"/>
                  <a:gd name="T11" fmla="*/ 16 h 39"/>
                  <a:gd name="T12" fmla="*/ 25 w 52"/>
                  <a:gd name="T13" fmla="*/ 11 h 39"/>
                  <a:gd name="T14" fmla="*/ 18 w 52"/>
                  <a:gd name="T15" fmla="*/ 7 h 39"/>
                  <a:gd name="T16" fmla="*/ 10 w 52"/>
                  <a:gd name="T17" fmla="*/ 2 h 39"/>
                  <a:gd name="T18" fmla="*/ 3 w 52"/>
                  <a:gd name="T19" fmla="*/ 0 h 39"/>
                  <a:gd name="T20" fmla="*/ 0 w 52"/>
                  <a:gd name="T21" fmla="*/ 7 h 39"/>
                  <a:gd name="T22" fmla="*/ 7 w 52"/>
                  <a:gd name="T23" fmla="*/ 9 h 39"/>
                  <a:gd name="T24" fmla="*/ 13 w 52"/>
                  <a:gd name="T25" fmla="*/ 14 h 39"/>
                  <a:gd name="T26" fmla="*/ 20 w 52"/>
                  <a:gd name="T27" fmla="*/ 18 h 39"/>
                  <a:gd name="T28" fmla="*/ 27 w 52"/>
                  <a:gd name="T29" fmla="*/ 23 h 39"/>
                  <a:gd name="T30" fmla="*/ 33 w 52"/>
                  <a:gd name="T31" fmla="*/ 27 h 39"/>
                  <a:gd name="T32" fmla="*/ 38 w 52"/>
                  <a:gd name="T33" fmla="*/ 32 h 39"/>
                  <a:gd name="T34" fmla="*/ 44 w 52"/>
                  <a:gd name="T35" fmla="*/ 37 h 39"/>
                  <a:gd name="T36" fmla="*/ 48 w 52"/>
                  <a:gd name="T37" fmla="*/ 39 h 39"/>
                  <a:gd name="T38" fmla="*/ 48 w 52"/>
                  <a:gd name="T39" fmla="*/ 39 h 39"/>
                  <a:gd name="T40" fmla="*/ 52 w 52"/>
                  <a:gd name="T41"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39">
                    <a:moveTo>
                      <a:pt x="52" y="32"/>
                    </a:moveTo>
                    <a:lnTo>
                      <a:pt x="52" y="32"/>
                    </a:lnTo>
                    <a:lnTo>
                      <a:pt x="49" y="30"/>
                    </a:lnTo>
                    <a:lnTo>
                      <a:pt x="43" y="25"/>
                    </a:lnTo>
                    <a:lnTo>
                      <a:pt x="37" y="21"/>
                    </a:lnTo>
                    <a:lnTo>
                      <a:pt x="32" y="16"/>
                    </a:lnTo>
                    <a:lnTo>
                      <a:pt x="25" y="11"/>
                    </a:lnTo>
                    <a:lnTo>
                      <a:pt x="18" y="7"/>
                    </a:lnTo>
                    <a:lnTo>
                      <a:pt x="10" y="2"/>
                    </a:lnTo>
                    <a:lnTo>
                      <a:pt x="3" y="0"/>
                    </a:lnTo>
                    <a:lnTo>
                      <a:pt x="0" y="7"/>
                    </a:lnTo>
                    <a:lnTo>
                      <a:pt x="7" y="9"/>
                    </a:lnTo>
                    <a:lnTo>
                      <a:pt x="13" y="14"/>
                    </a:lnTo>
                    <a:lnTo>
                      <a:pt x="20" y="18"/>
                    </a:lnTo>
                    <a:lnTo>
                      <a:pt x="27" y="23"/>
                    </a:lnTo>
                    <a:lnTo>
                      <a:pt x="33" y="27"/>
                    </a:lnTo>
                    <a:lnTo>
                      <a:pt x="38" y="32"/>
                    </a:lnTo>
                    <a:lnTo>
                      <a:pt x="44" y="37"/>
                    </a:lnTo>
                    <a:lnTo>
                      <a:pt x="48" y="39"/>
                    </a:lnTo>
                    <a:lnTo>
                      <a:pt x="48" y="39"/>
                    </a:lnTo>
                    <a:lnTo>
                      <a:pt x="5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55" name="Freeform 259"/>
              <p:cNvSpPr>
                <a:spLocks noChangeAspect="1"/>
              </p:cNvSpPr>
              <p:nvPr/>
            </p:nvSpPr>
            <p:spPr bwMode="auto">
              <a:xfrm>
                <a:off x="745" y="376"/>
                <a:ext cx="22" cy="23"/>
              </a:xfrm>
              <a:custGeom>
                <a:avLst/>
                <a:gdLst>
                  <a:gd name="T0" fmla="*/ 34 w 42"/>
                  <a:gd name="T1" fmla="*/ 42 h 46"/>
                  <a:gd name="T2" fmla="*/ 38 w 42"/>
                  <a:gd name="T3" fmla="*/ 37 h 46"/>
                  <a:gd name="T4" fmla="*/ 38 w 42"/>
                  <a:gd name="T5" fmla="*/ 37 h 46"/>
                  <a:gd name="T6" fmla="*/ 33 w 42"/>
                  <a:gd name="T7" fmla="*/ 35 h 46"/>
                  <a:gd name="T8" fmla="*/ 30 w 42"/>
                  <a:gd name="T9" fmla="*/ 29 h 46"/>
                  <a:gd name="T10" fmla="*/ 24 w 42"/>
                  <a:gd name="T11" fmla="*/ 22 h 46"/>
                  <a:gd name="T12" fmla="*/ 19 w 42"/>
                  <a:gd name="T13" fmla="*/ 16 h 46"/>
                  <a:gd name="T14" fmla="*/ 12 w 42"/>
                  <a:gd name="T15" fmla="*/ 9 h 46"/>
                  <a:gd name="T16" fmla="*/ 8 w 42"/>
                  <a:gd name="T17" fmla="*/ 5 h 46"/>
                  <a:gd name="T18" fmla="*/ 4 w 42"/>
                  <a:gd name="T19" fmla="*/ 0 h 46"/>
                  <a:gd name="T20" fmla="*/ 0 w 42"/>
                  <a:gd name="T21" fmla="*/ 7 h 46"/>
                  <a:gd name="T22" fmla="*/ 3 w 42"/>
                  <a:gd name="T23" fmla="*/ 9 h 46"/>
                  <a:gd name="T24" fmla="*/ 8 w 42"/>
                  <a:gd name="T25" fmla="*/ 14 h 46"/>
                  <a:gd name="T26" fmla="*/ 12 w 42"/>
                  <a:gd name="T27" fmla="*/ 21 h 46"/>
                  <a:gd name="T28" fmla="*/ 17 w 42"/>
                  <a:gd name="T29" fmla="*/ 27 h 46"/>
                  <a:gd name="T30" fmla="*/ 23 w 42"/>
                  <a:gd name="T31" fmla="*/ 34 h 46"/>
                  <a:gd name="T32" fmla="*/ 28 w 42"/>
                  <a:gd name="T33" fmla="*/ 39 h 46"/>
                  <a:gd name="T34" fmla="*/ 33 w 42"/>
                  <a:gd name="T35" fmla="*/ 44 h 46"/>
                  <a:gd name="T36" fmla="*/ 38 w 42"/>
                  <a:gd name="T37" fmla="*/ 46 h 46"/>
                  <a:gd name="T38" fmla="*/ 41 w 42"/>
                  <a:gd name="T39" fmla="*/ 42 h 46"/>
                  <a:gd name="T40" fmla="*/ 38 w 42"/>
                  <a:gd name="T41" fmla="*/ 46 h 46"/>
                  <a:gd name="T42" fmla="*/ 41 w 42"/>
                  <a:gd name="T43" fmla="*/ 45 h 46"/>
                  <a:gd name="T44" fmla="*/ 42 w 42"/>
                  <a:gd name="T45" fmla="*/ 42 h 46"/>
                  <a:gd name="T46" fmla="*/ 41 w 42"/>
                  <a:gd name="T47" fmla="*/ 38 h 46"/>
                  <a:gd name="T48" fmla="*/ 38 w 42"/>
                  <a:gd name="T49" fmla="*/ 37 h 46"/>
                  <a:gd name="T50" fmla="*/ 34 w 42"/>
                  <a:gd name="T51"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46">
                    <a:moveTo>
                      <a:pt x="34" y="42"/>
                    </a:moveTo>
                    <a:lnTo>
                      <a:pt x="38" y="37"/>
                    </a:lnTo>
                    <a:lnTo>
                      <a:pt x="38" y="37"/>
                    </a:lnTo>
                    <a:lnTo>
                      <a:pt x="33" y="35"/>
                    </a:lnTo>
                    <a:lnTo>
                      <a:pt x="30" y="29"/>
                    </a:lnTo>
                    <a:lnTo>
                      <a:pt x="24" y="22"/>
                    </a:lnTo>
                    <a:lnTo>
                      <a:pt x="19" y="16"/>
                    </a:lnTo>
                    <a:lnTo>
                      <a:pt x="12" y="9"/>
                    </a:lnTo>
                    <a:lnTo>
                      <a:pt x="8" y="5"/>
                    </a:lnTo>
                    <a:lnTo>
                      <a:pt x="4" y="0"/>
                    </a:lnTo>
                    <a:lnTo>
                      <a:pt x="0" y="7"/>
                    </a:lnTo>
                    <a:lnTo>
                      <a:pt x="3" y="9"/>
                    </a:lnTo>
                    <a:lnTo>
                      <a:pt x="8" y="14"/>
                    </a:lnTo>
                    <a:lnTo>
                      <a:pt x="12" y="21"/>
                    </a:lnTo>
                    <a:lnTo>
                      <a:pt x="17" y="27"/>
                    </a:lnTo>
                    <a:lnTo>
                      <a:pt x="23" y="34"/>
                    </a:lnTo>
                    <a:lnTo>
                      <a:pt x="28" y="39"/>
                    </a:lnTo>
                    <a:lnTo>
                      <a:pt x="33" y="44"/>
                    </a:lnTo>
                    <a:lnTo>
                      <a:pt x="38" y="46"/>
                    </a:lnTo>
                    <a:lnTo>
                      <a:pt x="41" y="42"/>
                    </a:lnTo>
                    <a:lnTo>
                      <a:pt x="38" y="46"/>
                    </a:lnTo>
                    <a:lnTo>
                      <a:pt x="41" y="45"/>
                    </a:lnTo>
                    <a:lnTo>
                      <a:pt x="42" y="42"/>
                    </a:lnTo>
                    <a:lnTo>
                      <a:pt x="41" y="38"/>
                    </a:lnTo>
                    <a:lnTo>
                      <a:pt x="38" y="37"/>
                    </a:lnTo>
                    <a:lnTo>
                      <a:pt x="34"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56" name="Freeform 260"/>
              <p:cNvSpPr>
                <a:spLocks noChangeAspect="1"/>
              </p:cNvSpPr>
              <p:nvPr/>
            </p:nvSpPr>
            <p:spPr bwMode="auto">
              <a:xfrm>
                <a:off x="749" y="369"/>
                <a:ext cx="17" cy="28"/>
              </a:xfrm>
              <a:custGeom>
                <a:avLst/>
                <a:gdLst>
                  <a:gd name="T0" fmla="*/ 0 w 33"/>
                  <a:gd name="T1" fmla="*/ 5 h 56"/>
                  <a:gd name="T2" fmla="*/ 1 w 33"/>
                  <a:gd name="T3" fmla="*/ 5 h 56"/>
                  <a:gd name="T4" fmla="*/ 10 w 33"/>
                  <a:gd name="T5" fmla="*/ 18 h 56"/>
                  <a:gd name="T6" fmla="*/ 19 w 33"/>
                  <a:gd name="T7" fmla="*/ 30 h 56"/>
                  <a:gd name="T8" fmla="*/ 25 w 33"/>
                  <a:gd name="T9" fmla="*/ 44 h 56"/>
                  <a:gd name="T10" fmla="*/ 26 w 33"/>
                  <a:gd name="T11" fmla="*/ 56 h 56"/>
                  <a:gd name="T12" fmla="*/ 33 w 33"/>
                  <a:gd name="T13" fmla="*/ 56 h 56"/>
                  <a:gd name="T14" fmla="*/ 32 w 33"/>
                  <a:gd name="T15" fmla="*/ 42 h 56"/>
                  <a:gd name="T16" fmla="*/ 26 w 33"/>
                  <a:gd name="T17" fmla="*/ 28 h 56"/>
                  <a:gd name="T18" fmla="*/ 17 w 33"/>
                  <a:gd name="T19" fmla="*/ 13 h 56"/>
                  <a:gd name="T20" fmla="*/ 5 w 33"/>
                  <a:gd name="T21" fmla="*/ 0 h 56"/>
                  <a:gd name="T22" fmla="*/ 7 w 33"/>
                  <a:gd name="T23" fmla="*/ 0 h 56"/>
                  <a:gd name="T24" fmla="*/ 0 w 33"/>
                  <a:gd name="T25"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56">
                    <a:moveTo>
                      <a:pt x="0" y="5"/>
                    </a:moveTo>
                    <a:lnTo>
                      <a:pt x="1" y="5"/>
                    </a:lnTo>
                    <a:lnTo>
                      <a:pt x="10" y="18"/>
                    </a:lnTo>
                    <a:lnTo>
                      <a:pt x="19" y="30"/>
                    </a:lnTo>
                    <a:lnTo>
                      <a:pt x="25" y="44"/>
                    </a:lnTo>
                    <a:lnTo>
                      <a:pt x="26" y="56"/>
                    </a:lnTo>
                    <a:lnTo>
                      <a:pt x="33" y="56"/>
                    </a:lnTo>
                    <a:lnTo>
                      <a:pt x="32" y="42"/>
                    </a:lnTo>
                    <a:lnTo>
                      <a:pt x="26" y="28"/>
                    </a:lnTo>
                    <a:lnTo>
                      <a:pt x="17" y="13"/>
                    </a:lnTo>
                    <a:lnTo>
                      <a:pt x="5" y="0"/>
                    </a:lnTo>
                    <a:lnTo>
                      <a:pt x="7"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57" name="Freeform 261"/>
              <p:cNvSpPr>
                <a:spLocks noChangeAspect="1"/>
              </p:cNvSpPr>
              <p:nvPr/>
            </p:nvSpPr>
            <p:spPr bwMode="auto">
              <a:xfrm>
                <a:off x="731" y="356"/>
                <a:ext cx="22" cy="15"/>
              </a:xfrm>
              <a:custGeom>
                <a:avLst/>
                <a:gdLst>
                  <a:gd name="T0" fmla="*/ 0 w 44"/>
                  <a:gd name="T1" fmla="*/ 9 h 30"/>
                  <a:gd name="T2" fmla="*/ 0 w 44"/>
                  <a:gd name="T3" fmla="*/ 9 h 30"/>
                  <a:gd name="T4" fmla="*/ 4 w 44"/>
                  <a:gd name="T5" fmla="*/ 8 h 30"/>
                  <a:gd name="T6" fmla="*/ 8 w 44"/>
                  <a:gd name="T7" fmla="*/ 9 h 30"/>
                  <a:gd name="T8" fmla="*/ 13 w 44"/>
                  <a:gd name="T9" fmla="*/ 11 h 30"/>
                  <a:gd name="T10" fmla="*/ 18 w 44"/>
                  <a:gd name="T11" fmla="*/ 14 h 30"/>
                  <a:gd name="T12" fmla="*/ 22 w 44"/>
                  <a:gd name="T13" fmla="*/ 17 h 30"/>
                  <a:gd name="T14" fmla="*/ 28 w 44"/>
                  <a:gd name="T15" fmla="*/ 21 h 30"/>
                  <a:gd name="T16" fmla="*/ 33 w 44"/>
                  <a:gd name="T17" fmla="*/ 24 h 30"/>
                  <a:gd name="T18" fmla="*/ 37 w 44"/>
                  <a:gd name="T19" fmla="*/ 30 h 30"/>
                  <a:gd name="T20" fmla="*/ 44 w 44"/>
                  <a:gd name="T21" fmla="*/ 25 h 30"/>
                  <a:gd name="T22" fmla="*/ 38 w 44"/>
                  <a:gd name="T23" fmla="*/ 20 h 30"/>
                  <a:gd name="T24" fmla="*/ 32 w 44"/>
                  <a:gd name="T25" fmla="*/ 14 h 30"/>
                  <a:gd name="T26" fmla="*/ 26 w 44"/>
                  <a:gd name="T27" fmla="*/ 10 h 30"/>
                  <a:gd name="T28" fmla="*/ 21 w 44"/>
                  <a:gd name="T29" fmla="*/ 7 h 30"/>
                  <a:gd name="T30" fmla="*/ 15 w 44"/>
                  <a:gd name="T31" fmla="*/ 5 h 30"/>
                  <a:gd name="T32" fmla="*/ 10 w 44"/>
                  <a:gd name="T33" fmla="*/ 2 h 30"/>
                  <a:gd name="T34" fmla="*/ 4 w 44"/>
                  <a:gd name="T35" fmla="*/ 1 h 30"/>
                  <a:gd name="T36" fmla="*/ 0 w 44"/>
                  <a:gd name="T37" fmla="*/ 0 h 30"/>
                  <a:gd name="T38" fmla="*/ 0 w 44"/>
                  <a:gd name="T39" fmla="*/ 0 h 30"/>
                  <a:gd name="T40" fmla="*/ 0 w 44"/>
                  <a:gd name="T41"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0">
                    <a:moveTo>
                      <a:pt x="0" y="9"/>
                    </a:moveTo>
                    <a:lnTo>
                      <a:pt x="0" y="9"/>
                    </a:lnTo>
                    <a:lnTo>
                      <a:pt x="4" y="8"/>
                    </a:lnTo>
                    <a:lnTo>
                      <a:pt x="8" y="9"/>
                    </a:lnTo>
                    <a:lnTo>
                      <a:pt x="13" y="11"/>
                    </a:lnTo>
                    <a:lnTo>
                      <a:pt x="18" y="14"/>
                    </a:lnTo>
                    <a:lnTo>
                      <a:pt x="22" y="17"/>
                    </a:lnTo>
                    <a:lnTo>
                      <a:pt x="28" y="21"/>
                    </a:lnTo>
                    <a:lnTo>
                      <a:pt x="33" y="24"/>
                    </a:lnTo>
                    <a:lnTo>
                      <a:pt x="37" y="30"/>
                    </a:lnTo>
                    <a:lnTo>
                      <a:pt x="44" y="25"/>
                    </a:lnTo>
                    <a:lnTo>
                      <a:pt x="38" y="20"/>
                    </a:lnTo>
                    <a:lnTo>
                      <a:pt x="32" y="14"/>
                    </a:lnTo>
                    <a:lnTo>
                      <a:pt x="26" y="10"/>
                    </a:lnTo>
                    <a:lnTo>
                      <a:pt x="21" y="7"/>
                    </a:lnTo>
                    <a:lnTo>
                      <a:pt x="15" y="5"/>
                    </a:lnTo>
                    <a:lnTo>
                      <a:pt x="10" y="2"/>
                    </a:lnTo>
                    <a:lnTo>
                      <a:pt x="4" y="1"/>
                    </a:lnTo>
                    <a:lnTo>
                      <a:pt x="0" y="0"/>
                    </a:lnTo>
                    <a:lnTo>
                      <a:pt x="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58" name="Freeform 262"/>
              <p:cNvSpPr>
                <a:spLocks noChangeAspect="1"/>
              </p:cNvSpPr>
              <p:nvPr/>
            </p:nvSpPr>
            <p:spPr bwMode="auto">
              <a:xfrm>
                <a:off x="711" y="354"/>
                <a:ext cx="20" cy="8"/>
              </a:xfrm>
              <a:custGeom>
                <a:avLst/>
                <a:gdLst>
                  <a:gd name="T0" fmla="*/ 3 w 40"/>
                  <a:gd name="T1" fmla="*/ 7 h 16"/>
                  <a:gd name="T2" fmla="*/ 0 w 40"/>
                  <a:gd name="T3" fmla="*/ 5 h 16"/>
                  <a:gd name="T4" fmla="*/ 3 w 40"/>
                  <a:gd name="T5" fmla="*/ 11 h 16"/>
                  <a:gd name="T6" fmla="*/ 9 w 40"/>
                  <a:gd name="T7" fmla="*/ 14 h 16"/>
                  <a:gd name="T8" fmla="*/ 15 w 40"/>
                  <a:gd name="T9" fmla="*/ 15 h 16"/>
                  <a:gd name="T10" fmla="*/ 20 w 40"/>
                  <a:gd name="T11" fmla="*/ 16 h 16"/>
                  <a:gd name="T12" fmla="*/ 25 w 40"/>
                  <a:gd name="T13" fmla="*/ 15 h 16"/>
                  <a:gd name="T14" fmla="*/ 31 w 40"/>
                  <a:gd name="T15" fmla="*/ 14 h 16"/>
                  <a:gd name="T16" fmla="*/ 35 w 40"/>
                  <a:gd name="T17" fmla="*/ 13 h 16"/>
                  <a:gd name="T18" fmla="*/ 40 w 40"/>
                  <a:gd name="T19" fmla="*/ 14 h 16"/>
                  <a:gd name="T20" fmla="*/ 40 w 40"/>
                  <a:gd name="T21" fmla="*/ 5 h 16"/>
                  <a:gd name="T22" fmla="*/ 35 w 40"/>
                  <a:gd name="T23" fmla="*/ 6 h 16"/>
                  <a:gd name="T24" fmla="*/ 31 w 40"/>
                  <a:gd name="T25" fmla="*/ 7 h 16"/>
                  <a:gd name="T26" fmla="*/ 25 w 40"/>
                  <a:gd name="T27" fmla="*/ 8 h 16"/>
                  <a:gd name="T28" fmla="*/ 20 w 40"/>
                  <a:gd name="T29" fmla="*/ 7 h 16"/>
                  <a:gd name="T30" fmla="*/ 15 w 40"/>
                  <a:gd name="T31" fmla="*/ 8 h 16"/>
                  <a:gd name="T32" fmla="*/ 11 w 40"/>
                  <a:gd name="T33" fmla="*/ 7 h 16"/>
                  <a:gd name="T34" fmla="*/ 8 w 40"/>
                  <a:gd name="T35" fmla="*/ 6 h 16"/>
                  <a:gd name="T36" fmla="*/ 6 w 40"/>
                  <a:gd name="T37" fmla="*/ 3 h 16"/>
                  <a:gd name="T38" fmla="*/ 3 w 40"/>
                  <a:gd name="T39" fmla="*/ 0 h 16"/>
                  <a:gd name="T40" fmla="*/ 6 w 40"/>
                  <a:gd name="T41" fmla="*/ 3 h 16"/>
                  <a:gd name="T42" fmla="*/ 5 w 40"/>
                  <a:gd name="T43" fmla="*/ 0 h 16"/>
                  <a:gd name="T44" fmla="*/ 2 w 40"/>
                  <a:gd name="T45" fmla="*/ 0 h 16"/>
                  <a:gd name="T46" fmla="*/ 0 w 40"/>
                  <a:gd name="T47" fmla="*/ 1 h 16"/>
                  <a:gd name="T48" fmla="*/ 0 w 40"/>
                  <a:gd name="T49" fmla="*/ 5 h 16"/>
                  <a:gd name="T50" fmla="*/ 3 w 40"/>
                  <a:gd name="T51"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16">
                    <a:moveTo>
                      <a:pt x="3" y="7"/>
                    </a:moveTo>
                    <a:lnTo>
                      <a:pt x="0" y="5"/>
                    </a:lnTo>
                    <a:lnTo>
                      <a:pt x="3" y="11"/>
                    </a:lnTo>
                    <a:lnTo>
                      <a:pt x="9" y="14"/>
                    </a:lnTo>
                    <a:lnTo>
                      <a:pt x="15" y="15"/>
                    </a:lnTo>
                    <a:lnTo>
                      <a:pt x="20" y="16"/>
                    </a:lnTo>
                    <a:lnTo>
                      <a:pt x="25" y="15"/>
                    </a:lnTo>
                    <a:lnTo>
                      <a:pt x="31" y="14"/>
                    </a:lnTo>
                    <a:lnTo>
                      <a:pt x="35" y="13"/>
                    </a:lnTo>
                    <a:lnTo>
                      <a:pt x="40" y="14"/>
                    </a:lnTo>
                    <a:lnTo>
                      <a:pt x="40" y="5"/>
                    </a:lnTo>
                    <a:lnTo>
                      <a:pt x="35" y="6"/>
                    </a:lnTo>
                    <a:lnTo>
                      <a:pt x="31" y="7"/>
                    </a:lnTo>
                    <a:lnTo>
                      <a:pt x="25" y="8"/>
                    </a:lnTo>
                    <a:lnTo>
                      <a:pt x="20" y="7"/>
                    </a:lnTo>
                    <a:lnTo>
                      <a:pt x="15" y="8"/>
                    </a:lnTo>
                    <a:lnTo>
                      <a:pt x="11" y="7"/>
                    </a:lnTo>
                    <a:lnTo>
                      <a:pt x="8" y="6"/>
                    </a:lnTo>
                    <a:lnTo>
                      <a:pt x="6" y="3"/>
                    </a:lnTo>
                    <a:lnTo>
                      <a:pt x="3" y="0"/>
                    </a:lnTo>
                    <a:lnTo>
                      <a:pt x="6" y="3"/>
                    </a:lnTo>
                    <a:lnTo>
                      <a:pt x="5" y="0"/>
                    </a:lnTo>
                    <a:lnTo>
                      <a:pt x="2" y="0"/>
                    </a:lnTo>
                    <a:lnTo>
                      <a:pt x="0" y="1"/>
                    </a:lnTo>
                    <a:lnTo>
                      <a:pt x="0" y="5"/>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59" name="Freeform 263"/>
              <p:cNvSpPr>
                <a:spLocks noChangeAspect="1"/>
              </p:cNvSpPr>
              <p:nvPr/>
            </p:nvSpPr>
            <p:spPr bwMode="auto">
              <a:xfrm>
                <a:off x="524" y="486"/>
                <a:ext cx="494" cy="446"/>
              </a:xfrm>
              <a:custGeom>
                <a:avLst/>
                <a:gdLst>
                  <a:gd name="T0" fmla="*/ 897 w 988"/>
                  <a:gd name="T1" fmla="*/ 880 h 893"/>
                  <a:gd name="T2" fmla="*/ 870 w 988"/>
                  <a:gd name="T3" fmla="*/ 893 h 893"/>
                  <a:gd name="T4" fmla="*/ 844 w 988"/>
                  <a:gd name="T5" fmla="*/ 890 h 893"/>
                  <a:gd name="T6" fmla="*/ 820 w 988"/>
                  <a:gd name="T7" fmla="*/ 887 h 893"/>
                  <a:gd name="T8" fmla="*/ 798 w 988"/>
                  <a:gd name="T9" fmla="*/ 889 h 893"/>
                  <a:gd name="T10" fmla="*/ 772 w 988"/>
                  <a:gd name="T11" fmla="*/ 890 h 893"/>
                  <a:gd name="T12" fmla="*/ 744 w 988"/>
                  <a:gd name="T13" fmla="*/ 893 h 893"/>
                  <a:gd name="T14" fmla="*/ 703 w 988"/>
                  <a:gd name="T15" fmla="*/ 881 h 893"/>
                  <a:gd name="T16" fmla="*/ 669 w 988"/>
                  <a:gd name="T17" fmla="*/ 873 h 893"/>
                  <a:gd name="T18" fmla="*/ 645 w 988"/>
                  <a:gd name="T19" fmla="*/ 863 h 893"/>
                  <a:gd name="T20" fmla="*/ 585 w 988"/>
                  <a:gd name="T21" fmla="*/ 844 h 893"/>
                  <a:gd name="T22" fmla="*/ 551 w 988"/>
                  <a:gd name="T23" fmla="*/ 811 h 893"/>
                  <a:gd name="T24" fmla="*/ 487 w 988"/>
                  <a:gd name="T25" fmla="*/ 776 h 893"/>
                  <a:gd name="T26" fmla="*/ 417 w 988"/>
                  <a:gd name="T27" fmla="*/ 742 h 893"/>
                  <a:gd name="T28" fmla="*/ 354 w 988"/>
                  <a:gd name="T29" fmla="*/ 708 h 893"/>
                  <a:gd name="T30" fmla="*/ 299 w 988"/>
                  <a:gd name="T31" fmla="*/ 657 h 893"/>
                  <a:gd name="T32" fmla="*/ 205 w 988"/>
                  <a:gd name="T33" fmla="*/ 526 h 893"/>
                  <a:gd name="T34" fmla="*/ 157 w 988"/>
                  <a:gd name="T35" fmla="*/ 432 h 893"/>
                  <a:gd name="T36" fmla="*/ 118 w 988"/>
                  <a:gd name="T37" fmla="*/ 405 h 893"/>
                  <a:gd name="T38" fmla="*/ 78 w 988"/>
                  <a:gd name="T39" fmla="*/ 364 h 893"/>
                  <a:gd name="T40" fmla="*/ 50 w 988"/>
                  <a:gd name="T41" fmla="*/ 253 h 893"/>
                  <a:gd name="T42" fmla="*/ 4 w 988"/>
                  <a:gd name="T43" fmla="*/ 183 h 893"/>
                  <a:gd name="T44" fmla="*/ 20 w 988"/>
                  <a:gd name="T45" fmla="*/ 91 h 893"/>
                  <a:gd name="T46" fmla="*/ 44 w 988"/>
                  <a:gd name="T47" fmla="*/ 39 h 893"/>
                  <a:gd name="T48" fmla="*/ 68 w 988"/>
                  <a:gd name="T49" fmla="*/ 16 h 893"/>
                  <a:gd name="T50" fmla="*/ 101 w 988"/>
                  <a:gd name="T51" fmla="*/ 5 h 893"/>
                  <a:gd name="T52" fmla="*/ 132 w 988"/>
                  <a:gd name="T53" fmla="*/ 0 h 893"/>
                  <a:gd name="T54" fmla="*/ 163 w 988"/>
                  <a:gd name="T55" fmla="*/ 0 h 893"/>
                  <a:gd name="T56" fmla="*/ 86 w 988"/>
                  <a:gd name="T57" fmla="*/ 36 h 893"/>
                  <a:gd name="T58" fmla="*/ 44 w 988"/>
                  <a:gd name="T59" fmla="*/ 112 h 893"/>
                  <a:gd name="T60" fmla="*/ 79 w 988"/>
                  <a:gd name="T61" fmla="*/ 200 h 893"/>
                  <a:gd name="T62" fmla="*/ 150 w 988"/>
                  <a:gd name="T63" fmla="*/ 291 h 893"/>
                  <a:gd name="T64" fmla="*/ 168 w 988"/>
                  <a:gd name="T65" fmla="*/ 228 h 893"/>
                  <a:gd name="T66" fmla="*/ 196 w 988"/>
                  <a:gd name="T67" fmla="*/ 237 h 893"/>
                  <a:gd name="T68" fmla="*/ 211 w 988"/>
                  <a:gd name="T69" fmla="*/ 222 h 893"/>
                  <a:gd name="T70" fmla="*/ 253 w 988"/>
                  <a:gd name="T71" fmla="*/ 215 h 893"/>
                  <a:gd name="T72" fmla="*/ 269 w 988"/>
                  <a:gd name="T73" fmla="*/ 226 h 893"/>
                  <a:gd name="T74" fmla="*/ 225 w 988"/>
                  <a:gd name="T75" fmla="*/ 285 h 893"/>
                  <a:gd name="T76" fmla="*/ 201 w 988"/>
                  <a:gd name="T77" fmla="*/ 329 h 893"/>
                  <a:gd name="T78" fmla="*/ 219 w 988"/>
                  <a:gd name="T79" fmla="*/ 409 h 893"/>
                  <a:gd name="T80" fmla="*/ 254 w 988"/>
                  <a:gd name="T81" fmla="*/ 488 h 893"/>
                  <a:gd name="T82" fmla="*/ 346 w 988"/>
                  <a:gd name="T83" fmla="*/ 597 h 893"/>
                  <a:gd name="T84" fmla="*/ 438 w 988"/>
                  <a:gd name="T85" fmla="*/ 668 h 893"/>
                  <a:gd name="T86" fmla="*/ 497 w 988"/>
                  <a:gd name="T87" fmla="*/ 698 h 893"/>
                  <a:gd name="T88" fmla="*/ 583 w 988"/>
                  <a:gd name="T89" fmla="*/ 697 h 893"/>
                  <a:gd name="T90" fmla="*/ 679 w 988"/>
                  <a:gd name="T91" fmla="*/ 658 h 893"/>
                  <a:gd name="T92" fmla="*/ 630 w 988"/>
                  <a:gd name="T93" fmla="*/ 749 h 893"/>
                  <a:gd name="T94" fmla="*/ 659 w 988"/>
                  <a:gd name="T95" fmla="*/ 760 h 893"/>
                  <a:gd name="T96" fmla="*/ 682 w 988"/>
                  <a:gd name="T97" fmla="*/ 769 h 893"/>
                  <a:gd name="T98" fmla="*/ 712 w 988"/>
                  <a:gd name="T99" fmla="*/ 771 h 893"/>
                  <a:gd name="T100" fmla="*/ 735 w 988"/>
                  <a:gd name="T101" fmla="*/ 759 h 893"/>
                  <a:gd name="T102" fmla="*/ 786 w 988"/>
                  <a:gd name="T103" fmla="*/ 764 h 893"/>
                  <a:gd name="T104" fmla="*/ 826 w 988"/>
                  <a:gd name="T105" fmla="*/ 772 h 893"/>
                  <a:gd name="T106" fmla="*/ 859 w 988"/>
                  <a:gd name="T107" fmla="*/ 780 h 893"/>
                  <a:gd name="T108" fmla="*/ 884 w 988"/>
                  <a:gd name="T109" fmla="*/ 786 h 893"/>
                  <a:gd name="T110" fmla="*/ 927 w 988"/>
                  <a:gd name="T111" fmla="*/ 745 h 893"/>
                  <a:gd name="T112" fmla="*/ 942 w 988"/>
                  <a:gd name="T113" fmla="*/ 685 h 893"/>
                  <a:gd name="T114" fmla="*/ 948 w 988"/>
                  <a:gd name="T115" fmla="*/ 605 h 893"/>
                  <a:gd name="T116" fmla="*/ 986 w 988"/>
                  <a:gd name="T117" fmla="*/ 730 h 893"/>
                  <a:gd name="T118" fmla="*/ 961 w 988"/>
                  <a:gd name="T119" fmla="*/ 784 h 893"/>
                  <a:gd name="T120" fmla="*/ 923 w 988"/>
                  <a:gd name="T121" fmla="*/ 859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8" h="893">
                    <a:moveTo>
                      <a:pt x="923" y="859"/>
                    </a:moveTo>
                    <a:lnTo>
                      <a:pt x="916" y="865"/>
                    </a:lnTo>
                    <a:lnTo>
                      <a:pt x="910" y="871"/>
                    </a:lnTo>
                    <a:lnTo>
                      <a:pt x="903" y="875"/>
                    </a:lnTo>
                    <a:lnTo>
                      <a:pt x="897" y="880"/>
                    </a:lnTo>
                    <a:lnTo>
                      <a:pt x="892" y="885"/>
                    </a:lnTo>
                    <a:lnTo>
                      <a:pt x="886" y="888"/>
                    </a:lnTo>
                    <a:lnTo>
                      <a:pt x="880" y="890"/>
                    </a:lnTo>
                    <a:lnTo>
                      <a:pt x="874" y="892"/>
                    </a:lnTo>
                    <a:lnTo>
                      <a:pt x="870" y="893"/>
                    </a:lnTo>
                    <a:lnTo>
                      <a:pt x="864" y="893"/>
                    </a:lnTo>
                    <a:lnTo>
                      <a:pt x="859" y="893"/>
                    </a:lnTo>
                    <a:lnTo>
                      <a:pt x="855" y="892"/>
                    </a:lnTo>
                    <a:lnTo>
                      <a:pt x="849" y="892"/>
                    </a:lnTo>
                    <a:lnTo>
                      <a:pt x="844" y="890"/>
                    </a:lnTo>
                    <a:lnTo>
                      <a:pt x="839" y="890"/>
                    </a:lnTo>
                    <a:lnTo>
                      <a:pt x="834" y="889"/>
                    </a:lnTo>
                    <a:lnTo>
                      <a:pt x="829" y="888"/>
                    </a:lnTo>
                    <a:lnTo>
                      <a:pt x="825" y="887"/>
                    </a:lnTo>
                    <a:lnTo>
                      <a:pt x="820" y="887"/>
                    </a:lnTo>
                    <a:lnTo>
                      <a:pt x="816" y="886"/>
                    </a:lnTo>
                    <a:lnTo>
                      <a:pt x="811" y="886"/>
                    </a:lnTo>
                    <a:lnTo>
                      <a:pt x="806" y="887"/>
                    </a:lnTo>
                    <a:lnTo>
                      <a:pt x="803" y="888"/>
                    </a:lnTo>
                    <a:lnTo>
                      <a:pt x="798" y="889"/>
                    </a:lnTo>
                    <a:lnTo>
                      <a:pt x="793" y="890"/>
                    </a:lnTo>
                    <a:lnTo>
                      <a:pt x="788" y="892"/>
                    </a:lnTo>
                    <a:lnTo>
                      <a:pt x="782" y="892"/>
                    </a:lnTo>
                    <a:lnTo>
                      <a:pt x="776" y="892"/>
                    </a:lnTo>
                    <a:lnTo>
                      <a:pt x="772" y="890"/>
                    </a:lnTo>
                    <a:lnTo>
                      <a:pt x="767" y="890"/>
                    </a:lnTo>
                    <a:lnTo>
                      <a:pt x="764" y="889"/>
                    </a:lnTo>
                    <a:lnTo>
                      <a:pt x="760" y="888"/>
                    </a:lnTo>
                    <a:lnTo>
                      <a:pt x="752" y="892"/>
                    </a:lnTo>
                    <a:lnTo>
                      <a:pt x="744" y="893"/>
                    </a:lnTo>
                    <a:lnTo>
                      <a:pt x="735" y="893"/>
                    </a:lnTo>
                    <a:lnTo>
                      <a:pt x="728" y="892"/>
                    </a:lnTo>
                    <a:lnTo>
                      <a:pt x="720" y="889"/>
                    </a:lnTo>
                    <a:lnTo>
                      <a:pt x="711" y="886"/>
                    </a:lnTo>
                    <a:lnTo>
                      <a:pt x="703" y="881"/>
                    </a:lnTo>
                    <a:lnTo>
                      <a:pt x="698" y="875"/>
                    </a:lnTo>
                    <a:lnTo>
                      <a:pt x="691" y="875"/>
                    </a:lnTo>
                    <a:lnTo>
                      <a:pt x="683" y="875"/>
                    </a:lnTo>
                    <a:lnTo>
                      <a:pt x="676" y="874"/>
                    </a:lnTo>
                    <a:lnTo>
                      <a:pt x="669" y="873"/>
                    </a:lnTo>
                    <a:lnTo>
                      <a:pt x="664" y="872"/>
                    </a:lnTo>
                    <a:lnTo>
                      <a:pt x="659" y="870"/>
                    </a:lnTo>
                    <a:lnTo>
                      <a:pt x="657" y="867"/>
                    </a:lnTo>
                    <a:lnTo>
                      <a:pt x="654" y="864"/>
                    </a:lnTo>
                    <a:lnTo>
                      <a:pt x="645" y="863"/>
                    </a:lnTo>
                    <a:lnTo>
                      <a:pt x="632" y="862"/>
                    </a:lnTo>
                    <a:lnTo>
                      <a:pt x="620" y="859"/>
                    </a:lnTo>
                    <a:lnTo>
                      <a:pt x="607" y="855"/>
                    </a:lnTo>
                    <a:lnTo>
                      <a:pt x="594" y="850"/>
                    </a:lnTo>
                    <a:lnTo>
                      <a:pt x="585" y="844"/>
                    </a:lnTo>
                    <a:lnTo>
                      <a:pt x="577" y="837"/>
                    </a:lnTo>
                    <a:lnTo>
                      <a:pt x="574" y="830"/>
                    </a:lnTo>
                    <a:lnTo>
                      <a:pt x="568" y="826"/>
                    </a:lnTo>
                    <a:lnTo>
                      <a:pt x="560" y="819"/>
                    </a:lnTo>
                    <a:lnTo>
                      <a:pt x="551" y="811"/>
                    </a:lnTo>
                    <a:lnTo>
                      <a:pt x="540" y="803"/>
                    </a:lnTo>
                    <a:lnTo>
                      <a:pt x="528" y="796"/>
                    </a:lnTo>
                    <a:lnTo>
                      <a:pt x="515" y="788"/>
                    </a:lnTo>
                    <a:lnTo>
                      <a:pt x="501" y="781"/>
                    </a:lnTo>
                    <a:lnTo>
                      <a:pt x="487" y="776"/>
                    </a:lnTo>
                    <a:lnTo>
                      <a:pt x="472" y="771"/>
                    </a:lnTo>
                    <a:lnTo>
                      <a:pt x="459" y="765"/>
                    </a:lnTo>
                    <a:lnTo>
                      <a:pt x="444" y="757"/>
                    </a:lnTo>
                    <a:lnTo>
                      <a:pt x="430" y="750"/>
                    </a:lnTo>
                    <a:lnTo>
                      <a:pt x="417" y="742"/>
                    </a:lnTo>
                    <a:lnTo>
                      <a:pt x="406" y="735"/>
                    </a:lnTo>
                    <a:lnTo>
                      <a:pt x="395" y="730"/>
                    </a:lnTo>
                    <a:lnTo>
                      <a:pt x="388" y="727"/>
                    </a:lnTo>
                    <a:lnTo>
                      <a:pt x="369" y="718"/>
                    </a:lnTo>
                    <a:lnTo>
                      <a:pt x="354" y="708"/>
                    </a:lnTo>
                    <a:lnTo>
                      <a:pt x="340" y="699"/>
                    </a:lnTo>
                    <a:lnTo>
                      <a:pt x="330" y="688"/>
                    </a:lnTo>
                    <a:lnTo>
                      <a:pt x="319" y="677"/>
                    </a:lnTo>
                    <a:lnTo>
                      <a:pt x="309" y="667"/>
                    </a:lnTo>
                    <a:lnTo>
                      <a:pt x="299" y="657"/>
                    </a:lnTo>
                    <a:lnTo>
                      <a:pt x="286" y="646"/>
                    </a:lnTo>
                    <a:lnTo>
                      <a:pt x="261" y="622"/>
                    </a:lnTo>
                    <a:lnTo>
                      <a:pt x="239" y="593"/>
                    </a:lnTo>
                    <a:lnTo>
                      <a:pt x="220" y="560"/>
                    </a:lnTo>
                    <a:lnTo>
                      <a:pt x="205" y="526"/>
                    </a:lnTo>
                    <a:lnTo>
                      <a:pt x="192" y="494"/>
                    </a:lnTo>
                    <a:lnTo>
                      <a:pt x="181" y="468"/>
                    </a:lnTo>
                    <a:lnTo>
                      <a:pt x="171" y="447"/>
                    </a:lnTo>
                    <a:lnTo>
                      <a:pt x="163" y="435"/>
                    </a:lnTo>
                    <a:lnTo>
                      <a:pt x="157" y="432"/>
                    </a:lnTo>
                    <a:lnTo>
                      <a:pt x="151" y="427"/>
                    </a:lnTo>
                    <a:lnTo>
                      <a:pt x="143" y="423"/>
                    </a:lnTo>
                    <a:lnTo>
                      <a:pt x="135" y="417"/>
                    </a:lnTo>
                    <a:lnTo>
                      <a:pt x="127" y="411"/>
                    </a:lnTo>
                    <a:lnTo>
                      <a:pt x="118" y="405"/>
                    </a:lnTo>
                    <a:lnTo>
                      <a:pt x="109" y="399"/>
                    </a:lnTo>
                    <a:lnTo>
                      <a:pt x="101" y="392"/>
                    </a:lnTo>
                    <a:lnTo>
                      <a:pt x="91" y="382"/>
                    </a:lnTo>
                    <a:lnTo>
                      <a:pt x="84" y="373"/>
                    </a:lnTo>
                    <a:lnTo>
                      <a:pt x="78" y="364"/>
                    </a:lnTo>
                    <a:lnTo>
                      <a:pt x="74" y="355"/>
                    </a:lnTo>
                    <a:lnTo>
                      <a:pt x="69" y="328"/>
                    </a:lnTo>
                    <a:lnTo>
                      <a:pt x="68" y="302"/>
                    </a:lnTo>
                    <a:lnTo>
                      <a:pt x="63" y="275"/>
                    </a:lnTo>
                    <a:lnTo>
                      <a:pt x="50" y="253"/>
                    </a:lnTo>
                    <a:lnTo>
                      <a:pt x="41" y="243"/>
                    </a:lnTo>
                    <a:lnTo>
                      <a:pt x="30" y="230"/>
                    </a:lnTo>
                    <a:lnTo>
                      <a:pt x="20" y="215"/>
                    </a:lnTo>
                    <a:lnTo>
                      <a:pt x="11" y="200"/>
                    </a:lnTo>
                    <a:lnTo>
                      <a:pt x="4" y="183"/>
                    </a:lnTo>
                    <a:lnTo>
                      <a:pt x="0" y="166"/>
                    </a:lnTo>
                    <a:lnTo>
                      <a:pt x="0" y="148"/>
                    </a:lnTo>
                    <a:lnTo>
                      <a:pt x="6" y="129"/>
                    </a:lnTo>
                    <a:lnTo>
                      <a:pt x="14" y="109"/>
                    </a:lnTo>
                    <a:lnTo>
                      <a:pt x="20" y="91"/>
                    </a:lnTo>
                    <a:lnTo>
                      <a:pt x="25" y="76"/>
                    </a:lnTo>
                    <a:lnTo>
                      <a:pt x="27" y="63"/>
                    </a:lnTo>
                    <a:lnTo>
                      <a:pt x="33" y="55"/>
                    </a:lnTo>
                    <a:lnTo>
                      <a:pt x="38" y="47"/>
                    </a:lnTo>
                    <a:lnTo>
                      <a:pt x="44" y="39"/>
                    </a:lnTo>
                    <a:lnTo>
                      <a:pt x="51" y="32"/>
                    </a:lnTo>
                    <a:lnTo>
                      <a:pt x="57" y="27"/>
                    </a:lnTo>
                    <a:lnTo>
                      <a:pt x="61" y="21"/>
                    </a:lnTo>
                    <a:lnTo>
                      <a:pt x="66" y="17"/>
                    </a:lnTo>
                    <a:lnTo>
                      <a:pt x="68" y="16"/>
                    </a:lnTo>
                    <a:lnTo>
                      <a:pt x="74" y="15"/>
                    </a:lnTo>
                    <a:lnTo>
                      <a:pt x="80" y="13"/>
                    </a:lnTo>
                    <a:lnTo>
                      <a:pt x="87" y="10"/>
                    </a:lnTo>
                    <a:lnTo>
                      <a:pt x="94" y="8"/>
                    </a:lnTo>
                    <a:lnTo>
                      <a:pt x="101" y="5"/>
                    </a:lnTo>
                    <a:lnTo>
                      <a:pt x="107" y="2"/>
                    </a:lnTo>
                    <a:lnTo>
                      <a:pt x="113" y="1"/>
                    </a:lnTo>
                    <a:lnTo>
                      <a:pt x="119" y="0"/>
                    </a:lnTo>
                    <a:lnTo>
                      <a:pt x="125" y="0"/>
                    </a:lnTo>
                    <a:lnTo>
                      <a:pt x="132" y="0"/>
                    </a:lnTo>
                    <a:lnTo>
                      <a:pt x="139" y="0"/>
                    </a:lnTo>
                    <a:lnTo>
                      <a:pt x="145" y="0"/>
                    </a:lnTo>
                    <a:lnTo>
                      <a:pt x="152" y="0"/>
                    </a:lnTo>
                    <a:lnTo>
                      <a:pt x="158" y="0"/>
                    </a:lnTo>
                    <a:lnTo>
                      <a:pt x="163" y="0"/>
                    </a:lnTo>
                    <a:lnTo>
                      <a:pt x="166" y="0"/>
                    </a:lnTo>
                    <a:lnTo>
                      <a:pt x="151" y="7"/>
                    </a:lnTo>
                    <a:lnTo>
                      <a:pt x="130" y="15"/>
                    </a:lnTo>
                    <a:lnTo>
                      <a:pt x="109" y="24"/>
                    </a:lnTo>
                    <a:lnTo>
                      <a:pt x="86" y="36"/>
                    </a:lnTo>
                    <a:lnTo>
                      <a:pt x="65" y="48"/>
                    </a:lnTo>
                    <a:lnTo>
                      <a:pt x="48" y="61"/>
                    </a:lnTo>
                    <a:lnTo>
                      <a:pt x="38" y="76"/>
                    </a:lnTo>
                    <a:lnTo>
                      <a:pt x="37" y="91"/>
                    </a:lnTo>
                    <a:lnTo>
                      <a:pt x="44" y="112"/>
                    </a:lnTo>
                    <a:lnTo>
                      <a:pt x="51" y="138"/>
                    </a:lnTo>
                    <a:lnTo>
                      <a:pt x="56" y="165"/>
                    </a:lnTo>
                    <a:lnTo>
                      <a:pt x="53" y="186"/>
                    </a:lnTo>
                    <a:lnTo>
                      <a:pt x="65" y="190"/>
                    </a:lnTo>
                    <a:lnTo>
                      <a:pt x="79" y="200"/>
                    </a:lnTo>
                    <a:lnTo>
                      <a:pt x="94" y="214"/>
                    </a:lnTo>
                    <a:lnTo>
                      <a:pt x="109" y="230"/>
                    </a:lnTo>
                    <a:lnTo>
                      <a:pt x="122" y="250"/>
                    </a:lnTo>
                    <a:lnTo>
                      <a:pt x="137" y="271"/>
                    </a:lnTo>
                    <a:lnTo>
                      <a:pt x="150" y="291"/>
                    </a:lnTo>
                    <a:lnTo>
                      <a:pt x="160" y="311"/>
                    </a:lnTo>
                    <a:lnTo>
                      <a:pt x="158" y="289"/>
                    </a:lnTo>
                    <a:lnTo>
                      <a:pt x="157" y="259"/>
                    </a:lnTo>
                    <a:lnTo>
                      <a:pt x="159" y="234"/>
                    </a:lnTo>
                    <a:lnTo>
                      <a:pt x="168" y="228"/>
                    </a:lnTo>
                    <a:lnTo>
                      <a:pt x="175" y="232"/>
                    </a:lnTo>
                    <a:lnTo>
                      <a:pt x="181" y="234"/>
                    </a:lnTo>
                    <a:lnTo>
                      <a:pt x="187" y="236"/>
                    </a:lnTo>
                    <a:lnTo>
                      <a:pt x="192" y="237"/>
                    </a:lnTo>
                    <a:lnTo>
                      <a:pt x="196" y="237"/>
                    </a:lnTo>
                    <a:lnTo>
                      <a:pt x="200" y="236"/>
                    </a:lnTo>
                    <a:lnTo>
                      <a:pt x="202" y="234"/>
                    </a:lnTo>
                    <a:lnTo>
                      <a:pt x="203" y="230"/>
                    </a:lnTo>
                    <a:lnTo>
                      <a:pt x="205" y="227"/>
                    </a:lnTo>
                    <a:lnTo>
                      <a:pt x="211" y="222"/>
                    </a:lnTo>
                    <a:lnTo>
                      <a:pt x="218" y="219"/>
                    </a:lnTo>
                    <a:lnTo>
                      <a:pt x="227" y="217"/>
                    </a:lnTo>
                    <a:lnTo>
                      <a:pt x="236" y="215"/>
                    </a:lnTo>
                    <a:lnTo>
                      <a:pt x="246" y="214"/>
                    </a:lnTo>
                    <a:lnTo>
                      <a:pt x="253" y="215"/>
                    </a:lnTo>
                    <a:lnTo>
                      <a:pt x="258" y="218"/>
                    </a:lnTo>
                    <a:lnTo>
                      <a:pt x="263" y="220"/>
                    </a:lnTo>
                    <a:lnTo>
                      <a:pt x="265" y="222"/>
                    </a:lnTo>
                    <a:lnTo>
                      <a:pt x="267" y="225"/>
                    </a:lnTo>
                    <a:lnTo>
                      <a:pt x="269" y="226"/>
                    </a:lnTo>
                    <a:lnTo>
                      <a:pt x="257" y="237"/>
                    </a:lnTo>
                    <a:lnTo>
                      <a:pt x="247" y="249"/>
                    </a:lnTo>
                    <a:lnTo>
                      <a:pt x="239" y="262"/>
                    </a:lnTo>
                    <a:lnTo>
                      <a:pt x="232" y="273"/>
                    </a:lnTo>
                    <a:lnTo>
                      <a:pt x="225" y="285"/>
                    </a:lnTo>
                    <a:lnTo>
                      <a:pt x="220" y="294"/>
                    </a:lnTo>
                    <a:lnTo>
                      <a:pt x="216" y="301"/>
                    </a:lnTo>
                    <a:lnTo>
                      <a:pt x="211" y="304"/>
                    </a:lnTo>
                    <a:lnTo>
                      <a:pt x="204" y="313"/>
                    </a:lnTo>
                    <a:lnTo>
                      <a:pt x="201" y="329"/>
                    </a:lnTo>
                    <a:lnTo>
                      <a:pt x="201" y="348"/>
                    </a:lnTo>
                    <a:lnTo>
                      <a:pt x="204" y="365"/>
                    </a:lnTo>
                    <a:lnTo>
                      <a:pt x="208" y="376"/>
                    </a:lnTo>
                    <a:lnTo>
                      <a:pt x="212" y="391"/>
                    </a:lnTo>
                    <a:lnTo>
                      <a:pt x="219" y="409"/>
                    </a:lnTo>
                    <a:lnTo>
                      <a:pt x="226" y="429"/>
                    </a:lnTo>
                    <a:lnTo>
                      <a:pt x="233" y="447"/>
                    </a:lnTo>
                    <a:lnTo>
                      <a:pt x="240" y="464"/>
                    </a:lnTo>
                    <a:lnTo>
                      <a:pt x="247" y="479"/>
                    </a:lnTo>
                    <a:lnTo>
                      <a:pt x="254" y="488"/>
                    </a:lnTo>
                    <a:lnTo>
                      <a:pt x="263" y="500"/>
                    </a:lnTo>
                    <a:lnTo>
                      <a:pt x="278" y="518"/>
                    </a:lnTo>
                    <a:lnTo>
                      <a:pt x="297" y="543"/>
                    </a:lnTo>
                    <a:lnTo>
                      <a:pt x="320" y="569"/>
                    </a:lnTo>
                    <a:lnTo>
                      <a:pt x="346" y="597"/>
                    </a:lnTo>
                    <a:lnTo>
                      <a:pt x="371" y="622"/>
                    </a:lnTo>
                    <a:lnTo>
                      <a:pt x="395" y="643"/>
                    </a:lnTo>
                    <a:lnTo>
                      <a:pt x="417" y="657"/>
                    </a:lnTo>
                    <a:lnTo>
                      <a:pt x="428" y="661"/>
                    </a:lnTo>
                    <a:lnTo>
                      <a:pt x="438" y="668"/>
                    </a:lnTo>
                    <a:lnTo>
                      <a:pt x="449" y="674"/>
                    </a:lnTo>
                    <a:lnTo>
                      <a:pt x="460" y="681"/>
                    </a:lnTo>
                    <a:lnTo>
                      <a:pt x="471" y="688"/>
                    </a:lnTo>
                    <a:lnTo>
                      <a:pt x="484" y="693"/>
                    </a:lnTo>
                    <a:lnTo>
                      <a:pt x="497" y="698"/>
                    </a:lnTo>
                    <a:lnTo>
                      <a:pt x="512" y="703"/>
                    </a:lnTo>
                    <a:lnTo>
                      <a:pt x="527" y="705"/>
                    </a:lnTo>
                    <a:lnTo>
                      <a:pt x="544" y="705"/>
                    </a:lnTo>
                    <a:lnTo>
                      <a:pt x="562" y="703"/>
                    </a:lnTo>
                    <a:lnTo>
                      <a:pt x="583" y="697"/>
                    </a:lnTo>
                    <a:lnTo>
                      <a:pt x="606" y="689"/>
                    </a:lnTo>
                    <a:lnTo>
                      <a:pt x="630" y="677"/>
                    </a:lnTo>
                    <a:lnTo>
                      <a:pt x="657" y="662"/>
                    </a:lnTo>
                    <a:lnTo>
                      <a:pt x="687" y="643"/>
                    </a:lnTo>
                    <a:lnTo>
                      <a:pt x="679" y="658"/>
                    </a:lnTo>
                    <a:lnTo>
                      <a:pt x="667" y="676"/>
                    </a:lnTo>
                    <a:lnTo>
                      <a:pt x="656" y="696"/>
                    </a:lnTo>
                    <a:lnTo>
                      <a:pt x="644" y="715"/>
                    </a:lnTo>
                    <a:lnTo>
                      <a:pt x="635" y="734"/>
                    </a:lnTo>
                    <a:lnTo>
                      <a:pt x="630" y="749"/>
                    </a:lnTo>
                    <a:lnTo>
                      <a:pt x="632" y="758"/>
                    </a:lnTo>
                    <a:lnTo>
                      <a:pt x="642" y="760"/>
                    </a:lnTo>
                    <a:lnTo>
                      <a:pt x="647" y="760"/>
                    </a:lnTo>
                    <a:lnTo>
                      <a:pt x="653" y="760"/>
                    </a:lnTo>
                    <a:lnTo>
                      <a:pt x="659" y="760"/>
                    </a:lnTo>
                    <a:lnTo>
                      <a:pt x="664" y="761"/>
                    </a:lnTo>
                    <a:lnTo>
                      <a:pt x="668" y="763"/>
                    </a:lnTo>
                    <a:lnTo>
                      <a:pt x="673" y="765"/>
                    </a:lnTo>
                    <a:lnTo>
                      <a:pt x="677" y="767"/>
                    </a:lnTo>
                    <a:lnTo>
                      <a:pt x="682" y="769"/>
                    </a:lnTo>
                    <a:lnTo>
                      <a:pt x="688" y="772"/>
                    </a:lnTo>
                    <a:lnTo>
                      <a:pt x="694" y="773"/>
                    </a:lnTo>
                    <a:lnTo>
                      <a:pt x="699" y="773"/>
                    </a:lnTo>
                    <a:lnTo>
                      <a:pt x="706" y="772"/>
                    </a:lnTo>
                    <a:lnTo>
                      <a:pt x="712" y="771"/>
                    </a:lnTo>
                    <a:lnTo>
                      <a:pt x="717" y="768"/>
                    </a:lnTo>
                    <a:lnTo>
                      <a:pt x="721" y="766"/>
                    </a:lnTo>
                    <a:lnTo>
                      <a:pt x="723" y="764"/>
                    </a:lnTo>
                    <a:lnTo>
                      <a:pt x="727" y="761"/>
                    </a:lnTo>
                    <a:lnTo>
                      <a:pt x="735" y="759"/>
                    </a:lnTo>
                    <a:lnTo>
                      <a:pt x="743" y="758"/>
                    </a:lnTo>
                    <a:lnTo>
                      <a:pt x="755" y="758"/>
                    </a:lnTo>
                    <a:lnTo>
                      <a:pt x="765" y="759"/>
                    </a:lnTo>
                    <a:lnTo>
                      <a:pt x="775" y="760"/>
                    </a:lnTo>
                    <a:lnTo>
                      <a:pt x="786" y="764"/>
                    </a:lnTo>
                    <a:lnTo>
                      <a:pt x="793" y="767"/>
                    </a:lnTo>
                    <a:lnTo>
                      <a:pt x="803" y="774"/>
                    </a:lnTo>
                    <a:lnTo>
                      <a:pt x="813" y="776"/>
                    </a:lnTo>
                    <a:lnTo>
                      <a:pt x="820" y="775"/>
                    </a:lnTo>
                    <a:lnTo>
                      <a:pt x="826" y="772"/>
                    </a:lnTo>
                    <a:lnTo>
                      <a:pt x="832" y="769"/>
                    </a:lnTo>
                    <a:lnTo>
                      <a:pt x="841" y="771"/>
                    </a:lnTo>
                    <a:lnTo>
                      <a:pt x="850" y="774"/>
                    </a:lnTo>
                    <a:lnTo>
                      <a:pt x="857" y="777"/>
                    </a:lnTo>
                    <a:lnTo>
                      <a:pt x="859" y="780"/>
                    </a:lnTo>
                    <a:lnTo>
                      <a:pt x="863" y="782"/>
                    </a:lnTo>
                    <a:lnTo>
                      <a:pt x="867" y="786"/>
                    </a:lnTo>
                    <a:lnTo>
                      <a:pt x="872" y="787"/>
                    </a:lnTo>
                    <a:lnTo>
                      <a:pt x="877" y="787"/>
                    </a:lnTo>
                    <a:lnTo>
                      <a:pt x="884" y="786"/>
                    </a:lnTo>
                    <a:lnTo>
                      <a:pt x="892" y="782"/>
                    </a:lnTo>
                    <a:lnTo>
                      <a:pt x="901" y="775"/>
                    </a:lnTo>
                    <a:lnTo>
                      <a:pt x="910" y="766"/>
                    </a:lnTo>
                    <a:lnTo>
                      <a:pt x="919" y="757"/>
                    </a:lnTo>
                    <a:lnTo>
                      <a:pt x="927" y="745"/>
                    </a:lnTo>
                    <a:lnTo>
                      <a:pt x="934" y="734"/>
                    </a:lnTo>
                    <a:lnTo>
                      <a:pt x="939" y="722"/>
                    </a:lnTo>
                    <a:lnTo>
                      <a:pt x="942" y="710"/>
                    </a:lnTo>
                    <a:lnTo>
                      <a:pt x="943" y="697"/>
                    </a:lnTo>
                    <a:lnTo>
                      <a:pt x="942" y="685"/>
                    </a:lnTo>
                    <a:lnTo>
                      <a:pt x="940" y="659"/>
                    </a:lnTo>
                    <a:lnTo>
                      <a:pt x="940" y="629"/>
                    </a:lnTo>
                    <a:lnTo>
                      <a:pt x="941" y="604"/>
                    </a:lnTo>
                    <a:lnTo>
                      <a:pt x="942" y="587"/>
                    </a:lnTo>
                    <a:lnTo>
                      <a:pt x="948" y="605"/>
                    </a:lnTo>
                    <a:lnTo>
                      <a:pt x="956" y="628"/>
                    </a:lnTo>
                    <a:lnTo>
                      <a:pt x="964" y="654"/>
                    </a:lnTo>
                    <a:lnTo>
                      <a:pt x="973" y="681"/>
                    </a:lnTo>
                    <a:lnTo>
                      <a:pt x="980" y="707"/>
                    </a:lnTo>
                    <a:lnTo>
                      <a:pt x="986" y="730"/>
                    </a:lnTo>
                    <a:lnTo>
                      <a:pt x="988" y="749"/>
                    </a:lnTo>
                    <a:lnTo>
                      <a:pt x="986" y="758"/>
                    </a:lnTo>
                    <a:lnTo>
                      <a:pt x="980" y="765"/>
                    </a:lnTo>
                    <a:lnTo>
                      <a:pt x="971" y="773"/>
                    </a:lnTo>
                    <a:lnTo>
                      <a:pt x="961" y="784"/>
                    </a:lnTo>
                    <a:lnTo>
                      <a:pt x="949" y="798"/>
                    </a:lnTo>
                    <a:lnTo>
                      <a:pt x="939" y="813"/>
                    </a:lnTo>
                    <a:lnTo>
                      <a:pt x="931" y="828"/>
                    </a:lnTo>
                    <a:lnTo>
                      <a:pt x="925" y="844"/>
                    </a:lnTo>
                    <a:lnTo>
                      <a:pt x="923" y="859"/>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60" name="Freeform 264"/>
              <p:cNvSpPr>
                <a:spLocks noChangeAspect="1"/>
              </p:cNvSpPr>
              <p:nvPr/>
            </p:nvSpPr>
            <p:spPr bwMode="auto">
              <a:xfrm>
                <a:off x="961" y="914"/>
                <a:ext cx="25" cy="19"/>
              </a:xfrm>
              <a:custGeom>
                <a:avLst/>
                <a:gdLst>
                  <a:gd name="T0" fmla="*/ 0 w 51"/>
                  <a:gd name="T1" fmla="*/ 39 h 39"/>
                  <a:gd name="T2" fmla="*/ 0 w 51"/>
                  <a:gd name="T3" fmla="*/ 39 h 39"/>
                  <a:gd name="T4" fmla="*/ 7 w 51"/>
                  <a:gd name="T5" fmla="*/ 38 h 39"/>
                  <a:gd name="T6" fmla="*/ 13 w 51"/>
                  <a:gd name="T7" fmla="*/ 36 h 39"/>
                  <a:gd name="T8" fmla="*/ 20 w 51"/>
                  <a:gd name="T9" fmla="*/ 32 h 39"/>
                  <a:gd name="T10" fmla="*/ 26 w 51"/>
                  <a:gd name="T11" fmla="*/ 27 h 39"/>
                  <a:gd name="T12" fmla="*/ 31 w 51"/>
                  <a:gd name="T13" fmla="*/ 23 h 39"/>
                  <a:gd name="T14" fmla="*/ 38 w 51"/>
                  <a:gd name="T15" fmla="*/ 18 h 39"/>
                  <a:gd name="T16" fmla="*/ 44 w 51"/>
                  <a:gd name="T17" fmla="*/ 11 h 39"/>
                  <a:gd name="T18" fmla="*/ 51 w 51"/>
                  <a:gd name="T19" fmla="*/ 7 h 39"/>
                  <a:gd name="T20" fmla="*/ 46 w 51"/>
                  <a:gd name="T21" fmla="*/ 0 h 39"/>
                  <a:gd name="T22" fmla="*/ 39 w 51"/>
                  <a:gd name="T23" fmla="*/ 7 h 39"/>
                  <a:gd name="T24" fmla="*/ 34 w 51"/>
                  <a:gd name="T25" fmla="*/ 11 h 39"/>
                  <a:gd name="T26" fmla="*/ 27 w 51"/>
                  <a:gd name="T27" fmla="*/ 16 h 39"/>
                  <a:gd name="T28" fmla="*/ 21 w 51"/>
                  <a:gd name="T29" fmla="*/ 21 h 39"/>
                  <a:gd name="T30" fmla="*/ 15 w 51"/>
                  <a:gd name="T31" fmla="*/ 25 h 39"/>
                  <a:gd name="T32" fmla="*/ 11 w 51"/>
                  <a:gd name="T33" fmla="*/ 29 h 39"/>
                  <a:gd name="T34" fmla="*/ 5 w 51"/>
                  <a:gd name="T35" fmla="*/ 31 h 39"/>
                  <a:gd name="T36" fmla="*/ 0 w 51"/>
                  <a:gd name="T37" fmla="*/ 32 h 39"/>
                  <a:gd name="T38" fmla="*/ 0 w 51"/>
                  <a:gd name="T39" fmla="*/ 32 h 39"/>
                  <a:gd name="T40" fmla="*/ 0 w 51"/>
                  <a:gd name="T4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39">
                    <a:moveTo>
                      <a:pt x="0" y="39"/>
                    </a:moveTo>
                    <a:lnTo>
                      <a:pt x="0" y="39"/>
                    </a:lnTo>
                    <a:lnTo>
                      <a:pt x="7" y="38"/>
                    </a:lnTo>
                    <a:lnTo>
                      <a:pt x="13" y="36"/>
                    </a:lnTo>
                    <a:lnTo>
                      <a:pt x="20" y="32"/>
                    </a:lnTo>
                    <a:lnTo>
                      <a:pt x="26" y="27"/>
                    </a:lnTo>
                    <a:lnTo>
                      <a:pt x="31" y="23"/>
                    </a:lnTo>
                    <a:lnTo>
                      <a:pt x="38" y="18"/>
                    </a:lnTo>
                    <a:lnTo>
                      <a:pt x="44" y="11"/>
                    </a:lnTo>
                    <a:lnTo>
                      <a:pt x="51" y="7"/>
                    </a:lnTo>
                    <a:lnTo>
                      <a:pt x="46" y="0"/>
                    </a:lnTo>
                    <a:lnTo>
                      <a:pt x="39" y="7"/>
                    </a:lnTo>
                    <a:lnTo>
                      <a:pt x="34" y="11"/>
                    </a:lnTo>
                    <a:lnTo>
                      <a:pt x="27" y="16"/>
                    </a:lnTo>
                    <a:lnTo>
                      <a:pt x="21" y="21"/>
                    </a:lnTo>
                    <a:lnTo>
                      <a:pt x="15" y="25"/>
                    </a:lnTo>
                    <a:lnTo>
                      <a:pt x="11" y="29"/>
                    </a:lnTo>
                    <a:lnTo>
                      <a:pt x="5" y="31"/>
                    </a:lnTo>
                    <a:lnTo>
                      <a:pt x="0" y="32"/>
                    </a:lnTo>
                    <a:lnTo>
                      <a:pt x="0" y="32"/>
                    </a:lnTo>
                    <a:lnTo>
                      <a:pt x="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61" name="Freeform 265"/>
              <p:cNvSpPr>
                <a:spLocks noChangeAspect="1"/>
              </p:cNvSpPr>
              <p:nvPr/>
            </p:nvSpPr>
            <p:spPr bwMode="auto">
              <a:xfrm>
                <a:off x="940" y="929"/>
                <a:ext cx="21" cy="6"/>
              </a:xfrm>
              <a:custGeom>
                <a:avLst/>
                <a:gdLst>
                  <a:gd name="T0" fmla="*/ 0 w 40"/>
                  <a:gd name="T1" fmla="*/ 7 h 11"/>
                  <a:gd name="T2" fmla="*/ 0 w 40"/>
                  <a:gd name="T3" fmla="*/ 7 h 11"/>
                  <a:gd name="T4" fmla="*/ 5 w 40"/>
                  <a:gd name="T5" fmla="*/ 8 h 11"/>
                  <a:gd name="T6" fmla="*/ 10 w 40"/>
                  <a:gd name="T7" fmla="*/ 8 h 11"/>
                  <a:gd name="T8" fmla="*/ 15 w 40"/>
                  <a:gd name="T9" fmla="*/ 9 h 11"/>
                  <a:gd name="T10" fmla="*/ 21 w 40"/>
                  <a:gd name="T11" fmla="*/ 9 h 11"/>
                  <a:gd name="T12" fmla="*/ 25 w 40"/>
                  <a:gd name="T13" fmla="*/ 10 h 11"/>
                  <a:gd name="T14" fmla="*/ 30 w 40"/>
                  <a:gd name="T15" fmla="*/ 11 h 11"/>
                  <a:gd name="T16" fmla="*/ 36 w 40"/>
                  <a:gd name="T17" fmla="*/ 10 h 11"/>
                  <a:gd name="T18" fmla="*/ 40 w 40"/>
                  <a:gd name="T19" fmla="*/ 9 h 11"/>
                  <a:gd name="T20" fmla="*/ 40 w 40"/>
                  <a:gd name="T21" fmla="*/ 2 h 11"/>
                  <a:gd name="T22" fmla="*/ 36 w 40"/>
                  <a:gd name="T23" fmla="*/ 3 h 11"/>
                  <a:gd name="T24" fmla="*/ 30 w 40"/>
                  <a:gd name="T25" fmla="*/ 2 h 11"/>
                  <a:gd name="T26" fmla="*/ 25 w 40"/>
                  <a:gd name="T27" fmla="*/ 3 h 11"/>
                  <a:gd name="T28" fmla="*/ 21 w 40"/>
                  <a:gd name="T29" fmla="*/ 2 h 11"/>
                  <a:gd name="T30" fmla="*/ 15 w 40"/>
                  <a:gd name="T31" fmla="*/ 2 h 11"/>
                  <a:gd name="T32" fmla="*/ 10 w 40"/>
                  <a:gd name="T33" fmla="*/ 1 h 11"/>
                  <a:gd name="T34" fmla="*/ 5 w 40"/>
                  <a:gd name="T35" fmla="*/ 1 h 11"/>
                  <a:gd name="T36" fmla="*/ 0 w 40"/>
                  <a:gd name="T37" fmla="*/ 0 h 11"/>
                  <a:gd name="T38" fmla="*/ 0 w 40"/>
                  <a:gd name="T39" fmla="*/ 0 h 11"/>
                  <a:gd name="T40" fmla="*/ 0 w 40"/>
                  <a:gd name="T4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1">
                    <a:moveTo>
                      <a:pt x="0" y="7"/>
                    </a:moveTo>
                    <a:lnTo>
                      <a:pt x="0" y="7"/>
                    </a:lnTo>
                    <a:lnTo>
                      <a:pt x="5" y="8"/>
                    </a:lnTo>
                    <a:lnTo>
                      <a:pt x="10" y="8"/>
                    </a:lnTo>
                    <a:lnTo>
                      <a:pt x="15" y="9"/>
                    </a:lnTo>
                    <a:lnTo>
                      <a:pt x="21" y="9"/>
                    </a:lnTo>
                    <a:lnTo>
                      <a:pt x="25" y="10"/>
                    </a:lnTo>
                    <a:lnTo>
                      <a:pt x="30" y="11"/>
                    </a:lnTo>
                    <a:lnTo>
                      <a:pt x="36" y="10"/>
                    </a:lnTo>
                    <a:lnTo>
                      <a:pt x="40" y="9"/>
                    </a:lnTo>
                    <a:lnTo>
                      <a:pt x="40" y="2"/>
                    </a:lnTo>
                    <a:lnTo>
                      <a:pt x="36" y="3"/>
                    </a:lnTo>
                    <a:lnTo>
                      <a:pt x="30" y="2"/>
                    </a:lnTo>
                    <a:lnTo>
                      <a:pt x="25" y="3"/>
                    </a:lnTo>
                    <a:lnTo>
                      <a:pt x="21" y="2"/>
                    </a:lnTo>
                    <a:lnTo>
                      <a:pt x="15" y="2"/>
                    </a:lnTo>
                    <a:lnTo>
                      <a:pt x="10" y="1"/>
                    </a:lnTo>
                    <a:lnTo>
                      <a:pt x="5" y="1"/>
                    </a:lnTo>
                    <a:lnTo>
                      <a:pt x="0" y="0"/>
                    </a:lnTo>
                    <a:lnTo>
                      <a:pt x="0"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62" name="Freeform 266"/>
              <p:cNvSpPr>
                <a:spLocks noChangeAspect="1"/>
              </p:cNvSpPr>
              <p:nvPr/>
            </p:nvSpPr>
            <p:spPr bwMode="auto">
              <a:xfrm>
                <a:off x="922" y="927"/>
                <a:ext cx="18" cy="5"/>
              </a:xfrm>
              <a:custGeom>
                <a:avLst/>
                <a:gdLst>
                  <a:gd name="T0" fmla="*/ 2 w 37"/>
                  <a:gd name="T1" fmla="*/ 11 h 11"/>
                  <a:gd name="T2" fmla="*/ 2 w 37"/>
                  <a:gd name="T3" fmla="*/ 11 h 11"/>
                  <a:gd name="T4" fmla="*/ 7 w 37"/>
                  <a:gd name="T5" fmla="*/ 10 h 11"/>
                  <a:gd name="T6" fmla="*/ 11 w 37"/>
                  <a:gd name="T7" fmla="*/ 8 h 11"/>
                  <a:gd name="T8" fmla="*/ 14 w 37"/>
                  <a:gd name="T9" fmla="*/ 7 h 11"/>
                  <a:gd name="T10" fmla="*/ 19 w 37"/>
                  <a:gd name="T11" fmla="*/ 7 h 11"/>
                  <a:gd name="T12" fmla="*/ 23 w 37"/>
                  <a:gd name="T13" fmla="*/ 8 h 11"/>
                  <a:gd name="T14" fmla="*/ 28 w 37"/>
                  <a:gd name="T15" fmla="*/ 8 h 11"/>
                  <a:gd name="T16" fmla="*/ 32 w 37"/>
                  <a:gd name="T17" fmla="*/ 10 h 11"/>
                  <a:gd name="T18" fmla="*/ 37 w 37"/>
                  <a:gd name="T19" fmla="*/ 11 h 11"/>
                  <a:gd name="T20" fmla="*/ 37 w 37"/>
                  <a:gd name="T21" fmla="*/ 4 h 11"/>
                  <a:gd name="T22" fmla="*/ 32 w 37"/>
                  <a:gd name="T23" fmla="*/ 3 h 11"/>
                  <a:gd name="T24" fmla="*/ 28 w 37"/>
                  <a:gd name="T25" fmla="*/ 1 h 11"/>
                  <a:gd name="T26" fmla="*/ 23 w 37"/>
                  <a:gd name="T27" fmla="*/ 1 h 11"/>
                  <a:gd name="T28" fmla="*/ 19 w 37"/>
                  <a:gd name="T29" fmla="*/ 0 h 11"/>
                  <a:gd name="T30" fmla="*/ 14 w 37"/>
                  <a:gd name="T31" fmla="*/ 0 h 11"/>
                  <a:gd name="T32" fmla="*/ 8 w 37"/>
                  <a:gd name="T33" fmla="*/ 1 h 11"/>
                  <a:gd name="T34" fmla="*/ 5 w 37"/>
                  <a:gd name="T35" fmla="*/ 3 h 11"/>
                  <a:gd name="T36" fmla="*/ 0 w 37"/>
                  <a:gd name="T37" fmla="*/ 4 h 11"/>
                  <a:gd name="T38" fmla="*/ 0 w 37"/>
                  <a:gd name="T39" fmla="*/ 4 h 11"/>
                  <a:gd name="T40" fmla="*/ 2 w 37"/>
                  <a:gd name="T4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11">
                    <a:moveTo>
                      <a:pt x="2" y="11"/>
                    </a:moveTo>
                    <a:lnTo>
                      <a:pt x="2" y="11"/>
                    </a:lnTo>
                    <a:lnTo>
                      <a:pt x="7" y="10"/>
                    </a:lnTo>
                    <a:lnTo>
                      <a:pt x="11" y="8"/>
                    </a:lnTo>
                    <a:lnTo>
                      <a:pt x="14" y="7"/>
                    </a:lnTo>
                    <a:lnTo>
                      <a:pt x="19" y="7"/>
                    </a:lnTo>
                    <a:lnTo>
                      <a:pt x="23" y="8"/>
                    </a:lnTo>
                    <a:lnTo>
                      <a:pt x="28" y="8"/>
                    </a:lnTo>
                    <a:lnTo>
                      <a:pt x="32" y="10"/>
                    </a:lnTo>
                    <a:lnTo>
                      <a:pt x="37" y="11"/>
                    </a:lnTo>
                    <a:lnTo>
                      <a:pt x="37" y="4"/>
                    </a:lnTo>
                    <a:lnTo>
                      <a:pt x="32" y="3"/>
                    </a:lnTo>
                    <a:lnTo>
                      <a:pt x="28" y="1"/>
                    </a:lnTo>
                    <a:lnTo>
                      <a:pt x="23" y="1"/>
                    </a:lnTo>
                    <a:lnTo>
                      <a:pt x="19" y="0"/>
                    </a:lnTo>
                    <a:lnTo>
                      <a:pt x="14" y="0"/>
                    </a:lnTo>
                    <a:lnTo>
                      <a:pt x="8" y="1"/>
                    </a:lnTo>
                    <a:lnTo>
                      <a:pt x="5" y="3"/>
                    </a:lnTo>
                    <a:lnTo>
                      <a:pt x="0" y="4"/>
                    </a:lnTo>
                    <a:lnTo>
                      <a:pt x="0" y="4"/>
                    </a:lnTo>
                    <a:lnTo>
                      <a:pt x="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63" name="Freeform 267"/>
              <p:cNvSpPr>
                <a:spLocks noChangeAspect="1"/>
              </p:cNvSpPr>
              <p:nvPr/>
            </p:nvSpPr>
            <p:spPr bwMode="auto">
              <a:xfrm>
                <a:off x="902" y="928"/>
                <a:ext cx="21" cy="6"/>
              </a:xfrm>
              <a:custGeom>
                <a:avLst/>
                <a:gdLst>
                  <a:gd name="T0" fmla="*/ 4 w 42"/>
                  <a:gd name="T1" fmla="*/ 7 h 11"/>
                  <a:gd name="T2" fmla="*/ 2 w 42"/>
                  <a:gd name="T3" fmla="*/ 7 h 11"/>
                  <a:gd name="T4" fmla="*/ 6 w 42"/>
                  <a:gd name="T5" fmla="*/ 8 h 11"/>
                  <a:gd name="T6" fmla="*/ 10 w 42"/>
                  <a:gd name="T7" fmla="*/ 9 h 11"/>
                  <a:gd name="T8" fmla="*/ 15 w 42"/>
                  <a:gd name="T9" fmla="*/ 9 h 11"/>
                  <a:gd name="T10" fmla="*/ 19 w 42"/>
                  <a:gd name="T11" fmla="*/ 10 h 11"/>
                  <a:gd name="T12" fmla="*/ 25 w 42"/>
                  <a:gd name="T13" fmla="*/ 11 h 11"/>
                  <a:gd name="T14" fmla="*/ 31 w 42"/>
                  <a:gd name="T15" fmla="*/ 10 h 11"/>
                  <a:gd name="T16" fmla="*/ 36 w 42"/>
                  <a:gd name="T17" fmla="*/ 9 h 11"/>
                  <a:gd name="T18" fmla="*/ 42 w 42"/>
                  <a:gd name="T19" fmla="*/ 8 h 11"/>
                  <a:gd name="T20" fmla="*/ 40 w 42"/>
                  <a:gd name="T21" fmla="*/ 1 h 11"/>
                  <a:gd name="T22" fmla="*/ 36 w 42"/>
                  <a:gd name="T23" fmla="*/ 2 h 11"/>
                  <a:gd name="T24" fmla="*/ 31 w 42"/>
                  <a:gd name="T25" fmla="*/ 3 h 11"/>
                  <a:gd name="T26" fmla="*/ 25 w 42"/>
                  <a:gd name="T27" fmla="*/ 2 h 11"/>
                  <a:gd name="T28" fmla="*/ 19 w 42"/>
                  <a:gd name="T29" fmla="*/ 3 h 11"/>
                  <a:gd name="T30" fmla="*/ 15 w 42"/>
                  <a:gd name="T31" fmla="*/ 2 h 11"/>
                  <a:gd name="T32" fmla="*/ 10 w 42"/>
                  <a:gd name="T33" fmla="*/ 2 h 11"/>
                  <a:gd name="T34" fmla="*/ 8 w 42"/>
                  <a:gd name="T35" fmla="*/ 1 h 11"/>
                  <a:gd name="T36" fmla="*/ 4 w 42"/>
                  <a:gd name="T37" fmla="*/ 0 h 11"/>
                  <a:gd name="T38" fmla="*/ 2 w 42"/>
                  <a:gd name="T39" fmla="*/ 0 h 11"/>
                  <a:gd name="T40" fmla="*/ 4 w 42"/>
                  <a:gd name="T41" fmla="*/ 0 h 11"/>
                  <a:gd name="T42" fmla="*/ 1 w 42"/>
                  <a:gd name="T43" fmla="*/ 0 h 11"/>
                  <a:gd name="T44" fmla="*/ 0 w 42"/>
                  <a:gd name="T45" fmla="*/ 2 h 11"/>
                  <a:gd name="T46" fmla="*/ 0 w 42"/>
                  <a:gd name="T47" fmla="*/ 4 h 11"/>
                  <a:gd name="T48" fmla="*/ 2 w 42"/>
                  <a:gd name="T49" fmla="*/ 7 h 11"/>
                  <a:gd name="T50" fmla="*/ 4 w 42"/>
                  <a:gd name="T5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11">
                    <a:moveTo>
                      <a:pt x="4" y="7"/>
                    </a:moveTo>
                    <a:lnTo>
                      <a:pt x="2" y="7"/>
                    </a:lnTo>
                    <a:lnTo>
                      <a:pt x="6" y="8"/>
                    </a:lnTo>
                    <a:lnTo>
                      <a:pt x="10" y="9"/>
                    </a:lnTo>
                    <a:lnTo>
                      <a:pt x="15" y="9"/>
                    </a:lnTo>
                    <a:lnTo>
                      <a:pt x="19" y="10"/>
                    </a:lnTo>
                    <a:lnTo>
                      <a:pt x="25" y="11"/>
                    </a:lnTo>
                    <a:lnTo>
                      <a:pt x="31" y="10"/>
                    </a:lnTo>
                    <a:lnTo>
                      <a:pt x="36" y="9"/>
                    </a:lnTo>
                    <a:lnTo>
                      <a:pt x="42" y="8"/>
                    </a:lnTo>
                    <a:lnTo>
                      <a:pt x="40" y="1"/>
                    </a:lnTo>
                    <a:lnTo>
                      <a:pt x="36" y="2"/>
                    </a:lnTo>
                    <a:lnTo>
                      <a:pt x="31" y="3"/>
                    </a:lnTo>
                    <a:lnTo>
                      <a:pt x="25" y="2"/>
                    </a:lnTo>
                    <a:lnTo>
                      <a:pt x="19" y="3"/>
                    </a:lnTo>
                    <a:lnTo>
                      <a:pt x="15" y="2"/>
                    </a:lnTo>
                    <a:lnTo>
                      <a:pt x="10" y="2"/>
                    </a:lnTo>
                    <a:lnTo>
                      <a:pt x="8" y="1"/>
                    </a:lnTo>
                    <a:lnTo>
                      <a:pt x="4" y="0"/>
                    </a:lnTo>
                    <a:lnTo>
                      <a:pt x="2" y="0"/>
                    </a:lnTo>
                    <a:lnTo>
                      <a:pt x="4" y="0"/>
                    </a:lnTo>
                    <a:lnTo>
                      <a:pt x="1" y="0"/>
                    </a:lnTo>
                    <a:lnTo>
                      <a:pt x="0" y="2"/>
                    </a:lnTo>
                    <a:lnTo>
                      <a:pt x="0" y="4"/>
                    </a:lnTo>
                    <a:lnTo>
                      <a:pt x="2" y="7"/>
                    </a:lnTo>
                    <a:lnTo>
                      <a:pt x="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64" name="Freeform 268"/>
              <p:cNvSpPr>
                <a:spLocks noChangeAspect="1"/>
              </p:cNvSpPr>
              <p:nvPr/>
            </p:nvSpPr>
            <p:spPr bwMode="auto">
              <a:xfrm>
                <a:off x="888" y="928"/>
                <a:ext cx="16" cy="6"/>
              </a:xfrm>
              <a:custGeom>
                <a:avLst/>
                <a:gdLst>
                  <a:gd name="T0" fmla="*/ 0 w 33"/>
                  <a:gd name="T1" fmla="*/ 10 h 11"/>
                  <a:gd name="T2" fmla="*/ 0 w 33"/>
                  <a:gd name="T3" fmla="*/ 10 h 11"/>
                  <a:gd name="T4" fmla="*/ 7 w 33"/>
                  <a:gd name="T5" fmla="*/ 11 h 11"/>
                  <a:gd name="T6" fmla="*/ 16 w 33"/>
                  <a:gd name="T7" fmla="*/ 11 h 11"/>
                  <a:gd name="T8" fmla="*/ 25 w 33"/>
                  <a:gd name="T9" fmla="*/ 10 h 11"/>
                  <a:gd name="T10" fmla="*/ 33 w 33"/>
                  <a:gd name="T11" fmla="*/ 7 h 11"/>
                  <a:gd name="T12" fmla="*/ 31 w 33"/>
                  <a:gd name="T13" fmla="*/ 0 h 11"/>
                  <a:gd name="T14" fmla="*/ 23 w 33"/>
                  <a:gd name="T15" fmla="*/ 3 h 11"/>
                  <a:gd name="T16" fmla="*/ 16 w 33"/>
                  <a:gd name="T17" fmla="*/ 4 h 11"/>
                  <a:gd name="T18" fmla="*/ 7 w 33"/>
                  <a:gd name="T19" fmla="*/ 4 h 11"/>
                  <a:gd name="T20" fmla="*/ 0 w 33"/>
                  <a:gd name="T21" fmla="*/ 3 h 11"/>
                  <a:gd name="T22" fmla="*/ 0 w 33"/>
                  <a:gd name="T23" fmla="*/ 3 h 11"/>
                  <a:gd name="T24" fmla="*/ 0 w 33"/>
                  <a:gd name="T25"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1">
                    <a:moveTo>
                      <a:pt x="0" y="10"/>
                    </a:moveTo>
                    <a:lnTo>
                      <a:pt x="0" y="10"/>
                    </a:lnTo>
                    <a:lnTo>
                      <a:pt x="7" y="11"/>
                    </a:lnTo>
                    <a:lnTo>
                      <a:pt x="16" y="11"/>
                    </a:lnTo>
                    <a:lnTo>
                      <a:pt x="25" y="10"/>
                    </a:lnTo>
                    <a:lnTo>
                      <a:pt x="33" y="7"/>
                    </a:lnTo>
                    <a:lnTo>
                      <a:pt x="31" y="0"/>
                    </a:lnTo>
                    <a:lnTo>
                      <a:pt x="23" y="3"/>
                    </a:lnTo>
                    <a:lnTo>
                      <a:pt x="16" y="4"/>
                    </a:lnTo>
                    <a:lnTo>
                      <a:pt x="7" y="4"/>
                    </a:lnTo>
                    <a:lnTo>
                      <a:pt x="0" y="3"/>
                    </a:lnTo>
                    <a:lnTo>
                      <a:pt x="0" y="3"/>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65" name="Freeform 269"/>
              <p:cNvSpPr>
                <a:spLocks noChangeAspect="1"/>
              </p:cNvSpPr>
              <p:nvPr/>
            </p:nvSpPr>
            <p:spPr bwMode="auto">
              <a:xfrm>
                <a:off x="871" y="921"/>
                <a:ext cx="17" cy="12"/>
              </a:xfrm>
              <a:custGeom>
                <a:avLst/>
                <a:gdLst>
                  <a:gd name="T0" fmla="*/ 3 w 33"/>
                  <a:gd name="T1" fmla="*/ 9 h 24"/>
                  <a:gd name="T2" fmla="*/ 0 w 33"/>
                  <a:gd name="T3" fmla="*/ 6 h 24"/>
                  <a:gd name="T4" fmla="*/ 5 w 33"/>
                  <a:gd name="T5" fmla="*/ 14 h 24"/>
                  <a:gd name="T6" fmla="*/ 15 w 33"/>
                  <a:gd name="T7" fmla="*/ 18 h 24"/>
                  <a:gd name="T8" fmla="*/ 24 w 33"/>
                  <a:gd name="T9" fmla="*/ 22 h 24"/>
                  <a:gd name="T10" fmla="*/ 33 w 33"/>
                  <a:gd name="T11" fmla="*/ 24 h 24"/>
                  <a:gd name="T12" fmla="*/ 33 w 33"/>
                  <a:gd name="T13" fmla="*/ 17 h 24"/>
                  <a:gd name="T14" fmla="*/ 26 w 33"/>
                  <a:gd name="T15" fmla="*/ 15 h 24"/>
                  <a:gd name="T16" fmla="*/ 17 w 33"/>
                  <a:gd name="T17" fmla="*/ 11 h 24"/>
                  <a:gd name="T18" fmla="*/ 10 w 33"/>
                  <a:gd name="T19" fmla="*/ 7 h 24"/>
                  <a:gd name="T20" fmla="*/ 7 w 33"/>
                  <a:gd name="T21" fmla="*/ 3 h 24"/>
                  <a:gd name="T22" fmla="*/ 3 w 33"/>
                  <a:gd name="T23" fmla="*/ 0 h 24"/>
                  <a:gd name="T24" fmla="*/ 7 w 33"/>
                  <a:gd name="T25" fmla="*/ 3 h 24"/>
                  <a:gd name="T26" fmla="*/ 5 w 33"/>
                  <a:gd name="T27" fmla="*/ 1 h 24"/>
                  <a:gd name="T28" fmla="*/ 2 w 33"/>
                  <a:gd name="T29" fmla="*/ 1 h 24"/>
                  <a:gd name="T30" fmla="*/ 0 w 33"/>
                  <a:gd name="T31" fmla="*/ 2 h 24"/>
                  <a:gd name="T32" fmla="*/ 0 w 33"/>
                  <a:gd name="T33" fmla="*/ 6 h 24"/>
                  <a:gd name="T34" fmla="*/ 3 w 33"/>
                  <a:gd name="T35"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24">
                    <a:moveTo>
                      <a:pt x="3" y="9"/>
                    </a:moveTo>
                    <a:lnTo>
                      <a:pt x="0" y="6"/>
                    </a:lnTo>
                    <a:lnTo>
                      <a:pt x="5" y="14"/>
                    </a:lnTo>
                    <a:lnTo>
                      <a:pt x="15" y="18"/>
                    </a:lnTo>
                    <a:lnTo>
                      <a:pt x="24" y="22"/>
                    </a:lnTo>
                    <a:lnTo>
                      <a:pt x="33" y="24"/>
                    </a:lnTo>
                    <a:lnTo>
                      <a:pt x="33" y="17"/>
                    </a:lnTo>
                    <a:lnTo>
                      <a:pt x="26" y="15"/>
                    </a:lnTo>
                    <a:lnTo>
                      <a:pt x="17" y="11"/>
                    </a:lnTo>
                    <a:lnTo>
                      <a:pt x="10" y="7"/>
                    </a:lnTo>
                    <a:lnTo>
                      <a:pt x="7" y="3"/>
                    </a:lnTo>
                    <a:lnTo>
                      <a:pt x="3" y="0"/>
                    </a:lnTo>
                    <a:lnTo>
                      <a:pt x="7" y="3"/>
                    </a:lnTo>
                    <a:lnTo>
                      <a:pt x="5" y="1"/>
                    </a:lnTo>
                    <a:lnTo>
                      <a:pt x="2" y="1"/>
                    </a:lnTo>
                    <a:lnTo>
                      <a:pt x="0" y="2"/>
                    </a:lnTo>
                    <a:lnTo>
                      <a:pt x="0" y="6"/>
                    </a:lnTo>
                    <a:lnTo>
                      <a:pt x="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66" name="Freeform 270"/>
              <p:cNvSpPr>
                <a:spLocks noChangeAspect="1"/>
              </p:cNvSpPr>
              <p:nvPr/>
            </p:nvSpPr>
            <p:spPr bwMode="auto">
              <a:xfrm>
                <a:off x="849" y="916"/>
                <a:ext cx="24" cy="10"/>
              </a:xfrm>
              <a:custGeom>
                <a:avLst/>
                <a:gdLst>
                  <a:gd name="T0" fmla="*/ 3 w 47"/>
                  <a:gd name="T1" fmla="*/ 9 h 21"/>
                  <a:gd name="T2" fmla="*/ 0 w 47"/>
                  <a:gd name="T3" fmla="*/ 5 h 21"/>
                  <a:gd name="T4" fmla="*/ 2 w 47"/>
                  <a:gd name="T5" fmla="*/ 11 h 21"/>
                  <a:gd name="T6" fmla="*/ 6 w 47"/>
                  <a:gd name="T7" fmla="*/ 14 h 21"/>
                  <a:gd name="T8" fmla="*/ 11 w 47"/>
                  <a:gd name="T9" fmla="*/ 16 h 21"/>
                  <a:gd name="T10" fmla="*/ 18 w 47"/>
                  <a:gd name="T11" fmla="*/ 18 h 21"/>
                  <a:gd name="T12" fmla="*/ 25 w 47"/>
                  <a:gd name="T13" fmla="*/ 19 h 21"/>
                  <a:gd name="T14" fmla="*/ 32 w 47"/>
                  <a:gd name="T15" fmla="*/ 20 h 21"/>
                  <a:gd name="T16" fmla="*/ 40 w 47"/>
                  <a:gd name="T17" fmla="*/ 21 h 21"/>
                  <a:gd name="T18" fmla="*/ 47 w 47"/>
                  <a:gd name="T19" fmla="*/ 21 h 21"/>
                  <a:gd name="T20" fmla="*/ 47 w 47"/>
                  <a:gd name="T21" fmla="*/ 12 h 21"/>
                  <a:gd name="T22" fmla="*/ 40 w 47"/>
                  <a:gd name="T23" fmla="*/ 12 h 21"/>
                  <a:gd name="T24" fmla="*/ 32 w 47"/>
                  <a:gd name="T25" fmla="*/ 13 h 21"/>
                  <a:gd name="T26" fmla="*/ 25 w 47"/>
                  <a:gd name="T27" fmla="*/ 12 h 21"/>
                  <a:gd name="T28" fmla="*/ 18 w 47"/>
                  <a:gd name="T29" fmla="*/ 11 h 21"/>
                  <a:gd name="T30" fmla="*/ 14 w 47"/>
                  <a:gd name="T31" fmla="*/ 9 h 21"/>
                  <a:gd name="T32" fmla="*/ 10 w 47"/>
                  <a:gd name="T33" fmla="*/ 7 h 21"/>
                  <a:gd name="T34" fmla="*/ 9 w 47"/>
                  <a:gd name="T35" fmla="*/ 6 h 21"/>
                  <a:gd name="T36" fmla="*/ 7 w 47"/>
                  <a:gd name="T37" fmla="*/ 5 h 21"/>
                  <a:gd name="T38" fmla="*/ 3 w 47"/>
                  <a:gd name="T39" fmla="*/ 0 h 21"/>
                  <a:gd name="T40" fmla="*/ 7 w 47"/>
                  <a:gd name="T41" fmla="*/ 5 h 21"/>
                  <a:gd name="T42" fmla="*/ 6 w 47"/>
                  <a:gd name="T43" fmla="*/ 3 h 21"/>
                  <a:gd name="T44" fmla="*/ 3 w 47"/>
                  <a:gd name="T45" fmla="*/ 1 h 21"/>
                  <a:gd name="T46" fmla="*/ 1 w 47"/>
                  <a:gd name="T47" fmla="*/ 3 h 21"/>
                  <a:gd name="T48" fmla="*/ 0 w 47"/>
                  <a:gd name="T49" fmla="*/ 5 h 21"/>
                  <a:gd name="T50" fmla="*/ 3 w 47"/>
                  <a:gd name="T51"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21">
                    <a:moveTo>
                      <a:pt x="3" y="9"/>
                    </a:moveTo>
                    <a:lnTo>
                      <a:pt x="0" y="5"/>
                    </a:lnTo>
                    <a:lnTo>
                      <a:pt x="2" y="11"/>
                    </a:lnTo>
                    <a:lnTo>
                      <a:pt x="6" y="14"/>
                    </a:lnTo>
                    <a:lnTo>
                      <a:pt x="11" y="16"/>
                    </a:lnTo>
                    <a:lnTo>
                      <a:pt x="18" y="18"/>
                    </a:lnTo>
                    <a:lnTo>
                      <a:pt x="25" y="19"/>
                    </a:lnTo>
                    <a:lnTo>
                      <a:pt x="32" y="20"/>
                    </a:lnTo>
                    <a:lnTo>
                      <a:pt x="40" y="21"/>
                    </a:lnTo>
                    <a:lnTo>
                      <a:pt x="47" y="21"/>
                    </a:lnTo>
                    <a:lnTo>
                      <a:pt x="47" y="12"/>
                    </a:lnTo>
                    <a:lnTo>
                      <a:pt x="40" y="12"/>
                    </a:lnTo>
                    <a:lnTo>
                      <a:pt x="32" y="13"/>
                    </a:lnTo>
                    <a:lnTo>
                      <a:pt x="25" y="12"/>
                    </a:lnTo>
                    <a:lnTo>
                      <a:pt x="18" y="11"/>
                    </a:lnTo>
                    <a:lnTo>
                      <a:pt x="14" y="9"/>
                    </a:lnTo>
                    <a:lnTo>
                      <a:pt x="10" y="7"/>
                    </a:lnTo>
                    <a:lnTo>
                      <a:pt x="9" y="6"/>
                    </a:lnTo>
                    <a:lnTo>
                      <a:pt x="7" y="5"/>
                    </a:lnTo>
                    <a:lnTo>
                      <a:pt x="3" y="0"/>
                    </a:lnTo>
                    <a:lnTo>
                      <a:pt x="7" y="5"/>
                    </a:lnTo>
                    <a:lnTo>
                      <a:pt x="6" y="3"/>
                    </a:lnTo>
                    <a:lnTo>
                      <a:pt x="3" y="1"/>
                    </a:lnTo>
                    <a:lnTo>
                      <a:pt x="1" y="3"/>
                    </a:lnTo>
                    <a:lnTo>
                      <a:pt x="0" y="5"/>
                    </a:lnTo>
                    <a:lnTo>
                      <a:pt x="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67" name="Freeform 271"/>
              <p:cNvSpPr>
                <a:spLocks noChangeAspect="1"/>
              </p:cNvSpPr>
              <p:nvPr/>
            </p:nvSpPr>
            <p:spPr bwMode="auto">
              <a:xfrm>
                <a:off x="809" y="900"/>
                <a:ext cx="42" cy="20"/>
              </a:xfrm>
              <a:custGeom>
                <a:avLst/>
                <a:gdLst>
                  <a:gd name="T0" fmla="*/ 1 w 84"/>
                  <a:gd name="T1" fmla="*/ 6 h 41"/>
                  <a:gd name="T2" fmla="*/ 0 w 84"/>
                  <a:gd name="T3" fmla="*/ 3 h 41"/>
                  <a:gd name="T4" fmla="*/ 4 w 84"/>
                  <a:gd name="T5" fmla="*/ 13 h 41"/>
                  <a:gd name="T6" fmla="*/ 13 w 84"/>
                  <a:gd name="T7" fmla="*/ 21 h 41"/>
                  <a:gd name="T8" fmla="*/ 23 w 84"/>
                  <a:gd name="T9" fmla="*/ 27 h 41"/>
                  <a:gd name="T10" fmla="*/ 36 w 84"/>
                  <a:gd name="T11" fmla="*/ 31 h 41"/>
                  <a:gd name="T12" fmla="*/ 49 w 84"/>
                  <a:gd name="T13" fmla="*/ 36 h 41"/>
                  <a:gd name="T14" fmla="*/ 62 w 84"/>
                  <a:gd name="T15" fmla="*/ 38 h 41"/>
                  <a:gd name="T16" fmla="*/ 75 w 84"/>
                  <a:gd name="T17" fmla="*/ 39 h 41"/>
                  <a:gd name="T18" fmla="*/ 84 w 84"/>
                  <a:gd name="T19" fmla="*/ 41 h 41"/>
                  <a:gd name="T20" fmla="*/ 84 w 84"/>
                  <a:gd name="T21" fmla="*/ 32 h 41"/>
                  <a:gd name="T22" fmla="*/ 75 w 84"/>
                  <a:gd name="T23" fmla="*/ 32 h 41"/>
                  <a:gd name="T24" fmla="*/ 62 w 84"/>
                  <a:gd name="T25" fmla="*/ 31 h 41"/>
                  <a:gd name="T26" fmla="*/ 51 w 84"/>
                  <a:gd name="T27" fmla="*/ 29 h 41"/>
                  <a:gd name="T28" fmla="*/ 38 w 84"/>
                  <a:gd name="T29" fmla="*/ 24 h 41"/>
                  <a:gd name="T30" fmla="*/ 26 w 84"/>
                  <a:gd name="T31" fmla="*/ 20 h 41"/>
                  <a:gd name="T32" fmla="*/ 18 w 84"/>
                  <a:gd name="T33" fmla="*/ 14 h 41"/>
                  <a:gd name="T34" fmla="*/ 11 w 84"/>
                  <a:gd name="T35" fmla="*/ 8 h 41"/>
                  <a:gd name="T36" fmla="*/ 7 w 84"/>
                  <a:gd name="T37" fmla="*/ 3 h 41"/>
                  <a:gd name="T38" fmla="*/ 6 w 84"/>
                  <a:gd name="T39" fmla="*/ 1 h 41"/>
                  <a:gd name="T40" fmla="*/ 7 w 84"/>
                  <a:gd name="T41" fmla="*/ 3 h 41"/>
                  <a:gd name="T42" fmla="*/ 6 w 84"/>
                  <a:gd name="T43" fmla="*/ 1 h 41"/>
                  <a:gd name="T44" fmla="*/ 4 w 84"/>
                  <a:gd name="T45" fmla="*/ 0 h 41"/>
                  <a:gd name="T46" fmla="*/ 1 w 84"/>
                  <a:gd name="T47" fmla="*/ 1 h 41"/>
                  <a:gd name="T48" fmla="*/ 0 w 84"/>
                  <a:gd name="T49" fmla="*/ 3 h 41"/>
                  <a:gd name="T50" fmla="*/ 1 w 84"/>
                  <a:gd name="T5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41">
                    <a:moveTo>
                      <a:pt x="1" y="6"/>
                    </a:moveTo>
                    <a:lnTo>
                      <a:pt x="0" y="3"/>
                    </a:lnTo>
                    <a:lnTo>
                      <a:pt x="4" y="13"/>
                    </a:lnTo>
                    <a:lnTo>
                      <a:pt x="13" y="21"/>
                    </a:lnTo>
                    <a:lnTo>
                      <a:pt x="23" y="27"/>
                    </a:lnTo>
                    <a:lnTo>
                      <a:pt x="36" y="31"/>
                    </a:lnTo>
                    <a:lnTo>
                      <a:pt x="49" y="36"/>
                    </a:lnTo>
                    <a:lnTo>
                      <a:pt x="62" y="38"/>
                    </a:lnTo>
                    <a:lnTo>
                      <a:pt x="75" y="39"/>
                    </a:lnTo>
                    <a:lnTo>
                      <a:pt x="84" y="41"/>
                    </a:lnTo>
                    <a:lnTo>
                      <a:pt x="84" y="32"/>
                    </a:lnTo>
                    <a:lnTo>
                      <a:pt x="75" y="32"/>
                    </a:lnTo>
                    <a:lnTo>
                      <a:pt x="62" y="31"/>
                    </a:lnTo>
                    <a:lnTo>
                      <a:pt x="51" y="29"/>
                    </a:lnTo>
                    <a:lnTo>
                      <a:pt x="38" y="24"/>
                    </a:lnTo>
                    <a:lnTo>
                      <a:pt x="26" y="20"/>
                    </a:lnTo>
                    <a:lnTo>
                      <a:pt x="18" y="14"/>
                    </a:lnTo>
                    <a:lnTo>
                      <a:pt x="11" y="8"/>
                    </a:lnTo>
                    <a:lnTo>
                      <a:pt x="7" y="3"/>
                    </a:lnTo>
                    <a:lnTo>
                      <a:pt x="6" y="1"/>
                    </a:lnTo>
                    <a:lnTo>
                      <a:pt x="7" y="3"/>
                    </a:lnTo>
                    <a:lnTo>
                      <a:pt x="6" y="1"/>
                    </a:lnTo>
                    <a:lnTo>
                      <a:pt x="4" y="0"/>
                    </a:lnTo>
                    <a:lnTo>
                      <a:pt x="1" y="1"/>
                    </a:lnTo>
                    <a:lnTo>
                      <a:pt x="0" y="3"/>
                    </a:lnTo>
                    <a:lnTo>
                      <a:pt x="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68" name="Freeform 272"/>
              <p:cNvSpPr>
                <a:spLocks noChangeAspect="1"/>
              </p:cNvSpPr>
              <p:nvPr/>
            </p:nvSpPr>
            <p:spPr bwMode="auto">
              <a:xfrm>
                <a:off x="767" y="872"/>
                <a:ext cx="45" cy="30"/>
              </a:xfrm>
              <a:custGeom>
                <a:avLst/>
                <a:gdLst>
                  <a:gd name="T0" fmla="*/ 0 w 90"/>
                  <a:gd name="T1" fmla="*/ 7 h 60"/>
                  <a:gd name="T2" fmla="*/ 0 w 90"/>
                  <a:gd name="T3" fmla="*/ 7 h 60"/>
                  <a:gd name="T4" fmla="*/ 14 w 90"/>
                  <a:gd name="T5" fmla="*/ 11 h 60"/>
                  <a:gd name="T6" fmla="*/ 28 w 90"/>
                  <a:gd name="T7" fmla="*/ 18 h 60"/>
                  <a:gd name="T8" fmla="*/ 39 w 90"/>
                  <a:gd name="T9" fmla="*/ 26 h 60"/>
                  <a:gd name="T10" fmla="*/ 52 w 90"/>
                  <a:gd name="T11" fmla="*/ 33 h 60"/>
                  <a:gd name="T12" fmla="*/ 62 w 90"/>
                  <a:gd name="T13" fmla="*/ 41 h 60"/>
                  <a:gd name="T14" fmla="*/ 72 w 90"/>
                  <a:gd name="T15" fmla="*/ 49 h 60"/>
                  <a:gd name="T16" fmla="*/ 80 w 90"/>
                  <a:gd name="T17" fmla="*/ 56 h 60"/>
                  <a:gd name="T18" fmla="*/ 85 w 90"/>
                  <a:gd name="T19" fmla="*/ 60 h 60"/>
                  <a:gd name="T20" fmla="*/ 90 w 90"/>
                  <a:gd name="T21" fmla="*/ 55 h 60"/>
                  <a:gd name="T22" fmla="*/ 84 w 90"/>
                  <a:gd name="T23" fmla="*/ 49 h 60"/>
                  <a:gd name="T24" fmla="*/ 76 w 90"/>
                  <a:gd name="T25" fmla="*/ 42 h 60"/>
                  <a:gd name="T26" fmla="*/ 67 w 90"/>
                  <a:gd name="T27" fmla="*/ 34 h 60"/>
                  <a:gd name="T28" fmla="*/ 57 w 90"/>
                  <a:gd name="T29" fmla="*/ 26 h 60"/>
                  <a:gd name="T30" fmla="*/ 44 w 90"/>
                  <a:gd name="T31" fmla="*/ 19 h 60"/>
                  <a:gd name="T32" fmla="*/ 30 w 90"/>
                  <a:gd name="T33" fmla="*/ 11 h 60"/>
                  <a:gd name="T34" fmla="*/ 16 w 90"/>
                  <a:gd name="T35" fmla="*/ 4 h 60"/>
                  <a:gd name="T36" fmla="*/ 3 w 90"/>
                  <a:gd name="T37" fmla="*/ 0 h 60"/>
                  <a:gd name="T38" fmla="*/ 3 w 90"/>
                  <a:gd name="T39" fmla="*/ 0 h 60"/>
                  <a:gd name="T40" fmla="*/ 0 w 90"/>
                  <a:gd name="T41" fmla="*/ 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60">
                    <a:moveTo>
                      <a:pt x="0" y="7"/>
                    </a:moveTo>
                    <a:lnTo>
                      <a:pt x="0" y="7"/>
                    </a:lnTo>
                    <a:lnTo>
                      <a:pt x="14" y="11"/>
                    </a:lnTo>
                    <a:lnTo>
                      <a:pt x="28" y="18"/>
                    </a:lnTo>
                    <a:lnTo>
                      <a:pt x="39" y="26"/>
                    </a:lnTo>
                    <a:lnTo>
                      <a:pt x="52" y="33"/>
                    </a:lnTo>
                    <a:lnTo>
                      <a:pt x="62" y="41"/>
                    </a:lnTo>
                    <a:lnTo>
                      <a:pt x="72" y="49"/>
                    </a:lnTo>
                    <a:lnTo>
                      <a:pt x="80" y="56"/>
                    </a:lnTo>
                    <a:lnTo>
                      <a:pt x="85" y="60"/>
                    </a:lnTo>
                    <a:lnTo>
                      <a:pt x="90" y="55"/>
                    </a:lnTo>
                    <a:lnTo>
                      <a:pt x="84" y="49"/>
                    </a:lnTo>
                    <a:lnTo>
                      <a:pt x="76" y="42"/>
                    </a:lnTo>
                    <a:lnTo>
                      <a:pt x="67" y="34"/>
                    </a:lnTo>
                    <a:lnTo>
                      <a:pt x="57" y="26"/>
                    </a:lnTo>
                    <a:lnTo>
                      <a:pt x="44" y="19"/>
                    </a:lnTo>
                    <a:lnTo>
                      <a:pt x="30" y="11"/>
                    </a:lnTo>
                    <a:lnTo>
                      <a:pt x="16" y="4"/>
                    </a:lnTo>
                    <a:lnTo>
                      <a:pt x="3" y="0"/>
                    </a:lnTo>
                    <a:lnTo>
                      <a:pt x="3"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69" name="Freeform 273"/>
              <p:cNvSpPr>
                <a:spLocks noChangeAspect="1"/>
              </p:cNvSpPr>
              <p:nvPr/>
            </p:nvSpPr>
            <p:spPr bwMode="auto">
              <a:xfrm>
                <a:off x="717" y="848"/>
                <a:ext cx="51" cy="28"/>
              </a:xfrm>
              <a:custGeom>
                <a:avLst/>
                <a:gdLst>
                  <a:gd name="T0" fmla="*/ 0 w 102"/>
                  <a:gd name="T1" fmla="*/ 7 h 57"/>
                  <a:gd name="T2" fmla="*/ 0 w 102"/>
                  <a:gd name="T3" fmla="*/ 7 h 57"/>
                  <a:gd name="T4" fmla="*/ 7 w 102"/>
                  <a:gd name="T5" fmla="*/ 11 h 57"/>
                  <a:gd name="T6" fmla="*/ 18 w 102"/>
                  <a:gd name="T7" fmla="*/ 15 h 57"/>
                  <a:gd name="T8" fmla="*/ 28 w 102"/>
                  <a:gd name="T9" fmla="*/ 22 h 57"/>
                  <a:gd name="T10" fmla="*/ 42 w 102"/>
                  <a:gd name="T11" fmla="*/ 30 h 57"/>
                  <a:gd name="T12" fmla="*/ 56 w 102"/>
                  <a:gd name="T13" fmla="*/ 37 h 57"/>
                  <a:gd name="T14" fmla="*/ 70 w 102"/>
                  <a:gd name="T15" fmla="*/ 45 h 57"/>
                  <a:gd name="T16" fmla="*/ 84 w 102"/>
                  <a:gd name="T17" fmla="*/ 51 h 57"/>
                  <a:gd name="T18" fmla="*/ 99 w 102"/>
                  <a:gd name="T19" fmla="*/ 57 h 57"/>
                  <a:gd name="T20" fmla="*/ 102 w 102"/>
                  <a:gd name="T21" fmla="*/ 50 h 57"/>
                  <a:gd name="T22" fmla="*/ 87 w 102"/>
                  <a:gd name="T23" fmla="*/ 44 h 57"/>
                  <a:gd name="T24" fmla="*/ 73 w 102"/>
                  <a:gd name="T25" fmla="*/ 38 h 57"/>
                  <a:gd name="T26" fmla="*/ 58 w 102"/>
                  <a:gd name="T27" fmla="*/ 30 h 57"/>
                  <a:gd name="T28" fmla="*/ 44 w 102"/>
                  <a:gd name="T29" fmla="*/ 23 h 57"/>
                  <a:gd name="T30" fmla="*/ 32 w 102"/>
                  <a:gd name="T31" fmla="*/ 15 h 57"/>
                  <a:gd name="T32" fmla="*/ 20 w 102"/>
                  <a:gd name="T33" fmla="*/ 8 h 57"/>
                  <a:gd name="T34" fmla="*/ 9 w 102"/>
                  <a:gd name="T35" fmla="*/ 4 h 57"/>
                  <a:gd name="T36" fmla="*/ 3 w 102"/>
                  <a:gd name="T37" fmla="*/ 0 h 57"/>
                  <a:gd name="T38" fmla="*/ 3 w 102"/>
                  <a:gd name="T39" fmla="*/ 0 h 57"/>
                  <a:gd name="T40" fmla="*/ 0 w 102"/>
                  <a:gd name="T41" fmla="*/ 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57">
                    <a:moveTo>
                      <a:pt x="0" y="7"/>
                    </a:moveTo>
                    <a:lnTo>
                      <a:pt x="0" y="7"/>
                    </a:lnTo>
                    <a:lnTo>
                      <a:pt x="7" y="11"/>
                    </a:lnTo>
                    <a:lnTo>
                      <a:pt x="18" y="15"/>
                    </a:lnTo>
                    <a:lnTo>
                      <a:pt x="28" y="22"/>
                    </a:lnTo>
                    <a:lnTo>
                      <a:pt x="42" y="30"/>
                    </a:lnTo>
                    <a:lnTo>
                      <a:pt x="56" y="37"/>
                    </a:lnTo>
                    <a:lnTo>
                      <a:pt x="70" y="45"/>
                    </a:lnTo>
                    <a:lnTo>
                      <a:pt x="84" y="51"/>
                    </a:lnTo>
                    <a:lnTo>
                      <a:pt x="99" y="57"/>
                    </a:lnTo>
                    <a:lnTo>
                      <a:pt x="102" y="50"/>
                    </a:lnTo>
                    <a:lnTo>
                      <a:pt x="87" y="44"/>
                    </a:lnTo>
                    <a:lnTo>
                      <a:pt x="73" y="38"/>
                    </a:lnTo>
                    <a:lnTo>
                      <a:pt x="58" y="30"/>
                    </a:lnTo>
                    <a:lnTo>
                      <a:pt x="44" y="23"/>
                    </a:lnTo>
                    <a:lnTo>
                      <a:pt x="32" y="15"/>
                    </a:lnTo>
                    <a:lnTo>
                      <a:pt x="20" y="8"/>
                    </a:lnTo>
                    <a:lnTo>
                      <a:pt x="9" y="4"/>
                    </a:lnTo>
                    <a:lnTo>
                      <a:pt x="3" y="0"/>
                    </a:lnTo>
                    <a:lnTo>
                      <a:pt x="3"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70" name="Freeform 274"/>
              <p:cNvSpPr>
                <a:spLocks noChangeAspect="1"/>
              </p:cNvSpPr>
              <p:nvPr/>
            </p:nvSpPr>
            <p:spPr bwMode="auto">
              <a:xfrm>
                <a:off x="665" y="807"/>
                <a:ext cx="53" cy="44"/>
              </a:xfrm>
              <a:custGeom>
                <a:avLst/>
                <a:gdLst>
                  <a:gd name="T0" fmla="*/ 0 w 106"/>
                  <a:gd name="T1" fmla="*/ 7 h 87"/>
                  <a:gd name="T2" fmla="*/ 0 w 106"/>
                  <a:gd name="T3" fmla="*/ 7 h 87"/>
                  <a:gd name="T4" fmla="*/ 12 w 106"/>
                  <a:gd name="T5" fmla="*/ 16 h 87"/>
                  <a:gd name="T6" fmla="*/ 23 w 106"/>
                  <a:gd name="T7" fmla="*/ 26 h 87"/>
                  <a:gd name="T8" fmla="*/ 33 w 106"/>
                  <a:gd name="T9" fmla="*/ 37 h 87"/>
                  <a:gd name="T10" fmla="*/ 43 w 106"/>
                  <a:gd name="T11" fmla="*/ 47 h 87"/>
                  <a:gd name="T12" fmla="*/ 54 w 106"/>
                  <a:gd name="T13" fmla="*/ 60 h 87"/>
                  <a:gd name="T14" fmla="*/ 68 w 106"/>
                  <a:gd name="T15" fmla="*/ 69 h 87"/>
                  <a:gd name="T16" fmla="*/ 84 w 106"/>
                  <a:gd name="T17" fmla="*/ 78 h 87"/>
                  <a:gd name="T18" fmla="*/ 103 w 106"/>
                  <a:gd name="T19" fmla="*/ 87 h 87"/>
                  <a:gd name="T20" fmla="*/ 106 w 106"/>
                  <a:gd name="T21" fmla="*/ 80 h 87"/>
                  <a:gd name="T22" fmla="*/ 86 w 106"/>
                  <a:gd name="T23" fmla="*/ 71 h 87"/>
                  <a:gd name="T24" fmla="*/ 72 w 106"/>
                  <a:gd name="T25" fmla="*/ 62 h 87"/>
                  <a:gd name="T26" fmla="*/ 58 w 106"/>
                  <a:gd name="T27" fmla="*/ 53 h 87"/>
                  <a:gd name="T28" fmla="*/ 48 w 106"/>
                  <a:gd name="T29" fmla="*/ 42 h 87"/>
                  <a:gd name="T30" fmla="*/ 38 w 106"/>
                  <a:gd name="T31" fmla="*/ 32 h 87"/>
                  <a:gd name="T32" fmla="*/ 27 w 106"/>
                  <a:gd name="T33" fmla="*/ 22 h 87"/>
                  <a:gd name="T34" fmla="*/ 17 w 106"/>
                  <a:gd name="T35" fmla="*/ 11 h 87"/>
                  <a:gd name="T36" fmla="*/ 4 w 106"/>
                  <a:gd name="T37" fmla="*/ 0 h 87"/>
                  <a:gd name="T38" fmla="*/ 4 w 106"/>
                  <a:gd name="T39" fmla="*/ 0 h 87"/>
                  <a:gd name="T40" fmla="*/ 0 w 106"/>
                  <a:gd name="T41"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 h="87">
                    <a:moveTo>
                      <a:pt x="0" y="7"/>
                    </a:moveTo>
                    <a:lnTo>
                      <a:pt x="0" y="7"/>
                    </a:lnTo>
                    <a:lnTo>
                      <a:pt x="12" y="16"/>
                    </a:lnTo>
                    <a:lnTo>
                      <a:pt x="23" y="26"/>
                    </a:lnTo>
                    <a:lnTo>
                      <a:pt x="33" y="37"/>
                    </a:lnTo>
                    <a:lnTo>
                      <a:pt x="43" y="47"/>
                    </a:lnTo>
                    <a:lnTo>
                      <a:pt x="54" y="60"/>
                    </a:lnTo>
                    <a:lnTo>
                      <a:pt x="68" y="69"/>
                    </a:lnTo>
                    <a:lnTo>
                      <a:pt x="84" y="78"/>
                    </a:lnTo>
                    <a:lnTo>
                      <a:pt x="103" y="87"/>
                    </a:lnTo>
                    <a:lnTo>
                      <a:pt x="106" y="80"/>
                    </a:lnTo>
                    <a:lnTo>
                      <a:pt x="86" y="71"/>
                    </a:lnTo>
                    <a:lnTo>
                      <a:pt x="72" y="62"/>
                    </a:lnTo>
                    <a:lnTo>
                      <a:pt x="58" y="53"/>
                    </a:lnTo>
                    <a:lnTo>
                      <a:pt x="48" y="42"/>
                    </a:lnTo>
                    <a:lnTo>
                      <a:pt x="38" y="32"/>
                    </a:lnTo>
                    <a:lnTo>
                      <a:pt x="27" y="22"/>
                    </a:lnTo>
                    <a:lnTo>
                      <a:pt x="17" y="11"/>
                    </a:lnTo>
                    <a:lnTo>
                      <a:pt x="4" y="0"/>
                    </a:lnTo>
                    <a:lnTo>
                      <a:pt x="4"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71" name="Freeform 275"/>
              <p:cNvSpPr>
                <a:spLocks noChangeAspect="1"/>
              </p:cNvSpPr>
              <p:nvPr/>
            </p:nvSpPr>
            <p:spPr bwMode="auto">
              <a:xfrm>
                <a:off x="604" y="702"/>
                <a:ext cx="64" cy="109"/>
              </a:xfrm>
              <a:custGeom>
                <a:avLst/>
                <a:gdLst>
                  <a:gd name="T0" fmla="*/ 0 w 128"/>
                  <a:gd name="T1" fmla="*/ 7 h 218"/>
                  <a:gd name="T2" fmla="*/ 0 w 128"/>
                  <a:gd name="T3" fmla="*/ 7 h 218"/>
                  <a:gd name="T4" fmla="*/ 7 w 128"/>
                  <a:gd name="T5" fmla="*/ 16 h 218"/>
                  <a:gd name="T6" fmla="*/ 18 w 128"/>
                  <a:gd name="T7" fmla="*/ 37 h 218"/>
                  <a:gd name="T8" fmla="*/ 28 w 128"/>
                  <a:gd name="T9" fmla="*/ 63 h 218"/>
                  <a:gd name="T10" fmla="*/ 42 w 128"/>
                  <a:gd name="T11" fmla="*/ 96 h 218"/>
                  <a:gd name="T12" fmla="*/ 57 w 128"/>
                  <a:gd name="T13" fmla="*/ 129 h 218"/>
                  <a:gd name="T14" fmla="*/ 75 w 128"/>
                  <a:gd name="T15" fmla="*/ 164 h 218"/>
                  <a:gd name="T16" fmla="*/ 98 w 128"/>
                  <a:gd name="T17" fmla="*/ 192 h 218"/>
                  <a:gd name="T18" fmla="*/ 124 w 128"/>
                  <a:gd name="T19" fmla="*/ 218 h 218"/>
                  <a:gd name="T20" fmla="*/ 128 w 128"/>
                  <a:gd name="T21" fmla="*/ 211 h 218"/>
                  <a:gd name="T22" fmla="*/ 103 w 128"/>
                  <a:gd name="T23" fmla="*/ 188 h 218"/>
                  <a:gd name="T24" fmla="*/ 82 w 128"/>
                  <a:gd name="T25" fmla="*/ 159 h 218"/>
                  <a:gd name="T26" fmla="*/ 64 w 128"/>
                  <a:gd name="T27" fmla="*/ 127 h 218"/>
                  <a:gd name="T28" fmla="*/ 49 w 128"/>
                  <a:gd name="T29" fmla="*/ 93 h 218"/>
                  <a:gd name="T30" fmla="*/ 35 w 128"/>
                  <a:gd name="T31" fmla="*/ 61 h 218"/>
                  <a:gd name="T32" fmla="*/ 25 w 128"/>
                  <a:gd name="T33" fmla="*/ 35 h 218"/>
                  <a:gd name="T34" fmla="*/ 14 w 128"/>
                  <a:gd name="T35" fmla="*/ 14 h 218"/>
                  <a:gd name="T36" fmla="*/ 5 w 128"/>
                  <a:gd name="T37" fmla="*/ 0 h 218"/>
                  <a:gd name="T38" fmla="*/ 5 w 128"/>
                  <a:gd name="T39" fmla="*/ 0 h 218"/>
                  <a:gd name="T40" fmla="*/ 0 w 128"/>
                  <a:gd name="T41" fmla="*/ 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218">
                    <a:moveTo>
                      <a:pt x="0" y="7"/>
                    </a:moveTo>
                    <a:lnTo>
                      <a:pt x="0" y="7"/>
                    </a:lnTo>
                    <a:lnTo>
                      <a:pt x="7" y="16"/>
                    </a:lnTo>
                    <a:lnTo>
                      <a:pt x="18" y="37"/>
                    </a:lnTo>
                    <a:lnTo>
                      <a:pt x="28" y="63"/>
                    </a:lnTo>
                    <a:lnTo>
                      <a:pt x="42" y="96"/>
                    </a:lnTo>
                    <a:lnTo>
                      <a:pt x="57" y="129"/>
                    </a:lnTo>
                    <a:lnTo>
                      <a:pt x="75" y="164"/>
                    </a:lnTo>
                    <a:lnTo>
                      <a:pt x="98" y="192"/>
                    </a:lnTo>
                    <a:lnTo>
                      <a:pt x="124" y="218"/>
                    </a:lnTo>
                    <a:lnTo>
                      <a:pt x="128" y="211"/>
                    </a:lnTo>
                    <a:lnTo>
                      <a:pt x="103" y="188"/>
                    </a:lnTo>
                    <a:lnTo>
                      <a:pt x="82" y="159"/>
                    </a:lnTo>
                    <a:lnTo>
                      <a:pt x="64" y="127"/>
                    </a:lnTo>
                    <a:lnTo>
                      <a:pt x="49" y="93"/>
                    </a:lnTo>
                    <a:lnTo>
                      <a:pt x="35" y="61"/>
                    </a:lnTo>
                    <a:lnTo>
                      <a:pt x="25" y="35"/>
                    </a:lnTo>
                    <a:lnTo>
                      <a:pt x="14" y="14"/>
                    </a:lnTo>
                    <a:lnTo>
                      <a:pt x="5" y="0"/>
                    </a:lnTo>
                    <a:lnTo>
                      <a:pt x="5"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72" name="Freeform 276"/>
              <p:cNvSpPr>
                <a:spLocks noChangeAspect="1"/>
              </p:cNvSpPr>
              <p:nvPr/>
            </p:nvSpPr>
            <p:spPr bwMode="auto">
              <a:xfrm>
                <a:off x="571" y="680"/>
                <a:ext cx="35" cy="25"/>
              </a:xfrm>
              <a:custGeom>
                <a:avLst/>
                <a:gdLst>
                  <a:gd name="T0" fmla="*/ 2 w 69"/>
                  <a:gd name="T1" fmla="*/ 6 h 51"/>
                  <a:gd name="T2" fmla="*/ 2 w 69"/>
                  <a:gd name="T3" fmla="*/ 7 h 51"/>
                  <a:gd name="T4" fmla="*/ 10 w 69"/>
                  <a:gd name="T5" fmla="*/ 14 h 51"/>
                  <a:gd name="T6" fmla="*/ 20 w 69"/>
                  <a:gd name="T7" fmla="*/ 21 h 51"/>
                  <a:gd name="T8" fmla="*/ 29 w 69"/>
                  <a:gd name="T9" fmla="*/ 27 h 51"/>
                  <a:gd name="T10" fmla="*/ 37 w 69"/>
                  <a:gd name="T11" fmla="*/ 32 h 51"/>
                  <a:gd name="T12" fmla="*/ 45 w 69"/>
                  <a:gd name="T13" fmla="*/ 38 h 51"/>
                  <a:gd name="T14" fmla="*/ 53 w 69"/>
                  <a:gd name="T15" fmla="*/ 43 h 51"/>
                  <a:gd name="T16" fmla="*/ 59 w 69"/>
                  <a:gd name="T17" fmla="*/ 47 h 51"/>
                  <a:gd name="T18" fmla="*/ 64 w 69"/>
                  <a:gd name="T19" fmla="*/ 51 h 51"/>
                  <a:gd name="T20" fmla="*/ 69 w 69"/>
                  <a:gd name="T21" fmla="*/ 44 h 51"/>
                  <a:gd name="T22" fmla="*/ 63 w 69"/>
                  <a:gd name="T23" fmla="*/ 41 h 51"/>
                  <a:gd name="T24" fmla="*/ 58 w 69"/>
                  <a:gd name="T25" fmla="*/ 36 h 51"/>
                  <a:gd name="T26" fmla="*/ 49 w 69"/>
                  <a:gd name="T27" fmla="*/ 31 h 51"/>
                  <a:gd name="T28" fmla="*/ 41 w 69"/>
                  <a:gd name="T29" fmla="*/ 26 h 51"/>
                  <a:gd name="T30" fmla="*/ 33 w 69"/>
                  <a:gd name="T31" fmla="*/ 20 h 51"/>
                  <a:gd name="T32" fmla="*/ 24 w 69"/>
                  <a:gd name="T33" fmla="*/ 14 h 51"/>
                  <a:gd name="T34" fmla="*/ 15 w 69"/>
                  <a:gd name="T35" fmla="*/ 7 h 51"/>
                  <a:gd name="T36" fmla="*/ 7 w 69"/>
                  <a:gd name="T37" fmla="*/ 0 h 51"/>
                  <a:gd name="T38" fmla="*/ 7 w 69"/>
                  <a:gd name="T39" fmla="*/ 1 h 51"/>
                  <a:gd name="T40" fmla="*/ 7 w 69"/>
                  <a:gd name="T41" fmla="*/ 0 h 51"/>
                  <a:gd name="T42" fmla="*/ 3 w 69"/>
                  <a:gd name="T43" fmla="*/ 0 h 51"/>
                  <a:gd name="T44" fmla="*/ 1 w 69"/>
                  <a:gd name="T45" fmla="*/ 1 h 51"/>
                  <a:gd name="T46" fmla="*/ 0 w 69"/>
                  <a:gd name="T47" fmla="*/ 5 h 51"/>
                  <a:gd name="T48" fmla="*/ 2 w 69"/>
                  <a:gd name="T49" fmla="*/ 7 h 51"/>
                  <a:gd name="T50" fmla="*/ 2 w 69"/>
                  <a:gd name="T51"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 h="51">
                    <a:moveTo>
                      <a:pt x="2" y="6"/>
                    </a:moveTo>
                    <a:lnTo>
                      <a:pt x="2" y="7"/>
                    </a:lnTo>
                    <a:lnTo>
                      <a:pt x="10" y="14"/>
                    </a:lnTo>
                    <a:lnTo>
                      <a:pt x="20" y="21"/>
                    </a:lnTo>
                    <a:lnTo>
                      <a:pt x="29" y="27"/>
                    </a:lnTo>
                    <a:lnTo>
                      <a:pt x="37" y="32"/>
                    </a:lnTo>
                    <a:lnTo>
                      <a:pt x="45" y="38"/>
                    </a:lnTo>
                    <a:lnTo>
                      <a:pt x="53" y="43"/>
                    </a:lnTo>
                    <a:lnTo>
                      <a:pt x="59" y="47"/>
                    </a:lnTo>
                    <a:lnTo>
                      <a:pt x="64" y="51"/>
                    </a:lnTo>
                    <a:lnTo>
                      <a:pt x="69" y="44"/>
                    </a:lnTo>
                    <a:lnTo>
                      <a:pt x="63" y="41"/>
                    </a:lnTo>
                    <a:lnTo>
                      <a:pt x="58" y="36"/>
                    </a:lnTo>
                    <a:lnTo>
                      <a:pt x="49" y="31"/>
                    </a:lnTo>
                    <a:lnTo>
                      <a:pt x="41" y="26"/>
                    </a:lnTo>
                    <a:lnTo>
                      <a:pt x="33" y="20"/>
                    </a:lnTo>
                    <a:lnTo>
                      <a:pt x="24" y="14"/>
                    </a:lnTo>
                    <a:lnTo>
                      <a:pt x="15" y="7"/>
                    </a:lnTo>
                    <a:lnTo>
                      <a:pt x="7" y="0"/>
                    </a:lnTo>
                    <a:lnTo>
                      <a:pt x="7" y="1"/>
                    </a:lnTo>
                    <a:lnTo>
                      <a:pt x="7" y="0"/>
                    </a:lnTo>
                    <a:lnTo>
                      <a:pt x="3" y="0"/>
                    </a:lnTo>
                    <a:lnTo>
                      <a:pt x="1" y="1"/>
                    </a:lnTo>
                    <a:lnTo>
                      <a:pt x="0" y="5"/>
                    </a:lnTo>
                    <a:lnTo>
                      <a:pt x="2" y="7"/>
                    </a:ln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73" name="Freeform 277"/>
              <p:cNvSpPr>
                <a:spLocks noChangeAspect="1"/>
              </p:cNvSpPr>
              <p:nvPr/>
            </p:nvSpPr>
            <p:spPr bwMode="auto">
              <a:xfrm>
                <a:off x="559" y="663"/>
                <a:ext cx="16" cy="20"/>
              </a:xfrm>
              <a:custGeom>
                <a:avLst/>
                <a:gdLst>
                  <a:gd name="T0" fmla="*/ 0 w 32"/>
                  <a:gd name="T1" fmla="*/ 2 h 40"/>
                  <a:gd name="T2" fmla="*/ 0 w 32"/>
                  <a:gd name="T3" fmla="*/ 2 h 40"/>
                  <a:gd name="T4" fmla="*/ 3 w 32"/>
                  <a:gd name="T5" fmla="*/ 11 h 40"/>
                  <a:gd name="T6" fmla="*/ 10 w 32"/>
                  <a:gd name="T7" fmla="*/ 22 h 40"/>
                  <a:gd name="T8" fmla="*/ 17 w 32"/>
                  <a:gd name="T9" fmla="*/ 31 h 40"/>
                  <a:gd name="T10" fmla="*/ 27 w 32"/>
                  <a:gd name="T11" fmla="*/ 40 h 40"/>
                  <a:gd name="T12" fmla="*/ 32 w 32"/>
                  <a:gd name="T13" fmla="*/ 35 h 40"/>
                  <a:gd name="T14" fmla="*/ 24 w 32"/>
                  <a:gd name="T15" fmla="*/ 26 h 40"/>
                  <a:gd name="T16" fmla="*/ 17 w 32"/>
                  <a:gd name="T17" fmla="*/ 17 h 40"/>
                  <a:gd name="T18" fmla="*/ 10 w 32"/>
                  <a:gd name="T19" fmla="*/ 9 h 40"/>
                  <a:gd name="T20" fmla="*/ 7 w 32"/>
                  <a:gd name="T21" fmla="*/ 0 h 40"/>
                  <a:gd name="T22" fmla="*/ 7 w 32"/>
                  <a:gd name="T23" fmla="*/ 0 h 40"/>
                  <a:gd name="T24" fmla="*/ 0 w 32"/>
                  <a:gd name="T25"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0">
                    <a:moveTo>
                      <a:pt x="0" y="2"/>
                    </a:moveTo>
                    <a:lnTo>
                      <a:pt x="0" y="2"/>
                    </a:lnTo>
                    <a:lnTo>
                      <a:pt x="3" y="11"/>
                    </a:lnTo>
                    <a:lnTo>
                      <a:pt x="10" y="22"/>
                    </a:lnTo>
                    <a:lnTo>
                      <a:pt x="17" y="31"/>
                    </a:lnTo>
                    <a:lnTo>
                      <a:pt x="27" y="40"/>
                    </a:lnTo>
                    <a:lnTo>
                      <a:pt x="32" y="35"/>
                    </a:lnTo>
                    <a:lnTo>
                      <a:pt x="24" y="26"/>
                    </a:lnTo>
                    <a:lnTo>
                      <a:pt x="17" y="17"/>
                    </a:lnTo>
                    <a:lnTo>
                      <a:pt x="10" y="9"/>
                    </a:lnTo>
                    <a:lnTo>
                      <a:pt x="7" y="0"/>
                    </a:lnTo>
                    <a:lnTo>
                      <a:pt x="7"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74" name="Freeform 278"/>
              <p:cNvSpPr>
                <a:spLocks noChangeAspect="1"/>
              </p:cNvSpPr>
              <p:nvPr/>
            </p:nvSpPr>
            <p:spPr bwMode="auto">
              <a:xfrm>
                <a:off x="547" y="612"/>
                <a:ext cx="15" cy="52"/>
              </a:xfrm>
              <a:custGeom>
                <a:avLst/>
                <a:gdLst>
                  <a:gd name="T0" fmla="*/ 0 w 30"/>
                  <a:gd name="T1" fmla="*/ 5 h 105"/>
                  <a:gd name="T2" fmla="*/ 0 w 30"/>
                  <a:gd name="T3" fmla="*/ 5 h 105"/>
                  <a:gd name="T4" fmla="*/ 11 w 30"/>
                  <a:gd name="T5" fmla="*/ 25 h 105"/>
                  <a:gd name="T6" fmla="*/ 17 w 30"/>
                  <a:gd name="T7" fmla="*/ 51 h 105"/>
                  <a:gd name="T8" fmla="*/ 18 w 30"/>
                  <a:gd name="T9" fmla="*/ 77 h 105"/>
                  <a:gd name="T10" fmla="*/ 23 w 30"/>
                  <a:gd name="T11" fmla="*/ 105 h 105"/>
                  <a:gd name="T12" fmla="*/ 30 w 30"/>
                  <a:gd name="T13" fmla="*/ 103 h 105"/>
                  <a:gd name="T14" fmla="*/ 25 w 30"/>
                  <a:gd name="T15" fmla="*/ 77 h 105"/>
                  <a:gd name="T16" fmla="*/ 24 w 30"/>
                  <a:gd name="T17" fmla="*/ 51 h 105"/>
                  <a:gd name="T18" fmla="*/ 18 w 30"/>
                  <a:gd name="T19" fmla="*/ 23 h 105"/>
                  <a:gd name="T20" fmla="*/ 4 w 30"/>
                  <a:gd name="T21" fmla="*/ 0 h 105"/>
                  <a:gd name="T22" fmla="*/ 4 w 30"/>
                  <a:gd name="T23" fmla="*/ 0 h 105"/>
                  <a:gd name="T24" fmla="*/ 0 w 30"/>
                  <a:gd name="T25" fmla="*/ 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05">
                    <a:moveTo>
                      <a:pt x="0" y="5"/>
                    </a:moveTo>
                    <a:lnTo>
                      <a:pt x="0" y="5"/>
                    </a:lnTo>
                    <a:lnTo>
                      <a:pt x="11" y="25"/>
                    </a:lnTo>
                    <a:lnTo>
                      <a:pt x="17" y="51"/>
                    </a:lnTo>
                    <a:lnTo>
                      <a:pt x="18" y="77"/>
                    </a:lnTo>
                    <a:lnTo>
                      <a:pt x="23" y="105"/>
                    </a:lnTo>
                    <a:lnTo>
                      <a:pt x="30" y="103"/>
                    </a:lnTo>
                    <a:lnTo>
                      <a:pt x="25" y="77"/>
                    </a:lnTo>
                    <a:lnTo>
                      <a:pt x="24" y="51"/>
                    </a:lnTo>
                    <a:lnTo>
                      <a:pt x="18" y="23"/>
                    </a:lnTo>
                    <a:lnTo>
                      <a:pt x="4" y="0"/>
                    </a:lnTo>
                    <a:lnTo>
                      <a:pt x="4"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75" name="Freeform 279"/>
              <p:cNvSpPr>
                <a:spLocks noChangeAspect="1"/>
              </p:cNvSpPr>
              <p:nvPr/>
            </p:nvSpPr>
            <p:spPr bwMode="auto">
              <a:xfrm>
                <a:off x="522" y="550"/>
                <a:ext cx="28" cy="64"/>
              </a:xfrm>
              <a:custGeom>
                <a:avLst/>
                <a:gdLst>
                  <a:gd name="T0" fmla="*/ 6 w 55"/>
                  <a:gd name="T1" fmla="*/ 0 h 128"/>
                  <a:gd name="T2" fmla="*/ 6 w 55"/>
                  <a:gd name="T3" fmla="*/ 0 h 128"/>
                  <a:gd name="T4" fmla="*/ 0 w 55"/>
                  <a:gd name="T5" fmla="*/ 20 h 128"/>
                  <a:gd name="T6" fmla="*/ 0 w 55"/>
                  <a:gd name="T7" fmla="*/ 38 h 128"/>
                  <a:gd name="T8" fmla="*/ 3 w 55"/>
                  <a:gd name="T9" fmla="*/ 56 h 128"/>
                  <a:gd name="T10" fmla="*/ 10 w 55"/>
                  <a:gd name="T11" fmla="*/ 74 h 128"/>
                  <a:gd name="T12" fmla="*/ 19 w 55"/>
                  <a:gd name="T13" fmla="*/ 90 h 128"/>
                  <a:gd name="T14" fmla="*/ 30 w 55"/>
                  <a:gd name="T15" fmla="*/ 105 h 128"/>
                  <a:gd name="T16" fmla="*/ 40 w 55"/>
                  <a:gd name="T17" fmla="*/ 117 h 128"/>
                  <a:gd name="T18" fmla="*/ 51 w 55"/>
                  <a:gd name="T19" fmla="*/ 128 h 128"/>
                  <a:gd name="T20" fmla="*/ 55 w 55"/>
                  <a:gd name="T21" fmla="*/ 123 h 128"/>
                  <a:gd name="T22" fmla="*/ 47 w 55"/>
                  <a:gd name="T23" fmla="*/ 113 h 128"/>
                  <a:gd name="T24" fmla="*/ 37 w 55"/>
                  <a:gd name="T25" fmla="*/ 100 h 128"/>
                  <a:gd name="T26" fmla="*/ 26 w 55"/>
                  <a:gd name="T27" fmla="*/ 85 h 128"/>
                  <a:gd name="T28" fmla="*/ 17 w 55"/>
                  <a:gd name="T29" fmla="*/ 71 h 128"/>
                  <a:gd name="T30" fmla="*/ 10 w 55"/>
                  <a:gd name="T31" fmla="*/ 54 h 128"/>
                  <a:gd name="T32" fmla="*/ 7 w 55"/>
                  <a:gd name="T33" fmla="*/ 38 h 128"/>
                  <a:gd name="T34" fmla="*/ 7 w 55"/>
                  <a:gd name="T35" fmla="*/ 20 h 128"/>
                  <a:gd name="T36" fmla="*/ 13 w 55"/>
                  <a:gd name="T37" fmla="*/ 2 h 128"/>
                  <a:gd name="T38" fmla="*/ 13 w 55"/>
                  <a:gd name="T39" fmla="*/ 2 h 128"/>
                  <a:gd name="T40" fmla="*/ 6 w 55"/>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28">
                    <a:moveTo>
                      <a:pt x="6" y="0"/>
                    </a:moveTo>
                    <a:lnTo>
                      <a:pt x="6" y="0"/>
                    </a:lnTo>
                    <a:lnTo>
                      <a:pt x="0" y="20"/>
                    </a:lnTo>
                    <a:lnTo>
                      <a:pt x="0" y="38"/>
                    </a:lnTo>
                    <a:lnTo>
                      <a:pt x="3" y="56"/>
                    </a:lnTo>
                    <a:lnTo>
                      <a:pt x="10" y="74"/>
                    </a:lnTo>
                    <a:lnTo>
                      <a:pt x="19" y="90"/>
                    </a:lnTo>
                    <a:lnTo>
                      <a:pt x="30" y="105"/>
                    </a:lnTo>
                    <a:lnTo>
                      <a:pt x="40" y="117"/>
                    </a:lnTo>
                    <a:lnTo>
                      <a:pt x="51" y="128"/>
                    </a:lnTo>
                    <a:lnTo>
                      <a:pt x="55" y="123"/>
                    </a:lnTo>
                    <a:lnTo>
                      <a:pt x="47" y="113"/>
                    </a:lnTo>
                    <a:lnTo>
                      <a:pt x="37" y="100"/>
                    </a:lnTo>
                    <a:lnTo>
                      <a:pt x="26" y="85"/>
                    </a:lnTo>
                    <a:lnTo>
                      <a:pt x="17" y="71"/>
                    </a:lnTo>
                    <a:lnTo>
                      <a:pt x="10" y="54"/>
                    </a:lnTo>
                    <a:lnTo>
                      <a:pt x="7" y="38"/>
                    </a:lnTo>
                    <a:lnTo>
                      <a:pt x="7" y="20"/>
                    </a:lnTo>
                    <a:lnTo>
                      <a:pt x="13" y="2"/>
                    </a:lnTo>
                    <a:lnTo>
                      <a:pt x="13" y="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76" name="Freeform 280"/>
              <p:cNvSpPr>
                <a:spLocks noChangeAspect="1"/>
              </p:cNvSpPr>
              <p:nvPr/>
            </p:nvSpPr>
            <p:spPr bwMode="auto">
              <a:xfrm>
                <a:off x="525" y="516"/>
                <a:ext cx="14" cy="35"/>
              </a:xfrm>
              <a:custGeom>
                <a:avLst/>
                <a:gdLst>
                  <a:gd name="T0" fmla="*/ 20 w 27"/>
                  <a:gd name="T1" fmla="*/ 1 h 70"/>
                  <a:gd name="T2" fmla="*/ 20 w 27"/>
                  <a:gd name="T3" fmla="*/ 3 h 70"/>
                  <a:gd name="T4" fmla="*/ 18 w 27"/>
                  <a:gd name="T5" fmla="*/ 16 h 70"/>
                  <a:gd name="T6" fmla="*/ 13 w 27"/>
                  <a:gd name="T7" fmla="*/ 30 h 70"/>
                  <a:gd name="T8" fmla="*/ 8 w 27"/>
                  <a:gd name="T9" fmla="*/ 48 h 70"/>
                  <a:gd name="T10" fmla="*/ 0 w 27"/>
                  <a:gd name="T11" fmla="*/ 68 h 70"/>
                  <a:gd name="T12" fmla="*/ 7 w 27"/>
                  <a:gd name="T13" fmla="*/ 70 h 70"/>
                  <a:gd name="T14" fmla="*/ 15 w 27"/>
                  <a:gd name="T15" fmla="*/ 51 h 70"/>
                  <a:gd name="T16" fmla="*/ 20 w 27"/>
                  <a:gd name="T17" fmla="*/ 32 h 70"/>
                  <a:gd name="T18" fmla="*/ 25 w 27"/>
                  <a:gd name="T19" fmla="*/ 16 h 70"/>
                  <a:gd name="T20" fmla="*/ 27 w 27"/>
                  <a:gd name="T21" fmla="*/ 3 h 70"/>
                  <a:gd name="T22" fmla="*/ 27 w 27"/>
                  <a:gd name="T23" fmla="*/ 6 h 70"/>
                  <a:gd name="T24" fmla="*/ 27 w 27"/>
                  <a:gd name="T25" fmla="*/ 3 h 70"/>
                  <a:gd name="T26" fmla="*/ 26 w 27"/>
                  <a:gd name="T27" fmla="*/ 1 h 70"/>
                  <a:gd name="T28" fmla="*/ 24 w 27"/>
                  <a:gd name="T29" fmla="*/ 0 h 70"/>
                  <a:gd name="T30" fmla="*/ 22 w 27"/>
                  <a:gd name="T31" fmla="*/ 1 h 70"/>
                  <a:gd name="T32" fmla="*/ 20 w 27"/>
                  <a:gd name="T33" fmla="*/ 3 h 70"/>
                  <a:gd name="T34" fmla="*/ 20 w 27"/>
                  <a:gd name="T35"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70">
                    <a:moveTo>
                      <a:pt x="20" y="1"/>
                    </a:moveTo>
                    <a:lnTo>
                      <a:pt x="20" y="3"/>
                    </a:lnTo>
                    <a:lnTo>
                      <a:pt x="18" y="16"/>
                    </a:lnTo>
                    <a:lnTo>
                      <a:pt x="13" y="30"/>
                    </a:lnTo>
                    <a:lnTo>
                      <a:pt x="8" y="48"/>
                    </a:lnTo>
                    <a:lnTo>
                      <a:pt x="0" y="68"/>
                    </a:lnTo>
                    <a:lnTo>
                      <a:pt x="7" y="70"/>
                    </a:lnTo>
                    <a:lnTo>
                      <a:pt x="15" y="51"/>
                    </a:lnTo>
                    <a:lnTo>
                      <a:pt x="20" y="32"/>
                    </a:lnTo>
                    <a:lnTo>
                      <a:pt x="25" y="16"/>
                    </a:lnTo>
                    <a:lnTo>
                      <a:pt x="27" y="3"/>
                    </a:lnTo>
                    <a:lnTo>
                      <a:pt x="27" y="6"/>
                    </a:lnTo>
                    <a:lnTo>
                      <a:pt x="27" y="3"/>
                    </a:lnTo>
                    <a:lnTo>
                      <a:pt x="26" y="1"/>
                    </a:lnTo>
                    <a:lnTo>
                      <a:pt x="24" y="0"/>
                    </a:lnTo>
                    <a:lnTo>
                      <a:pt x="22" y="1"/>
                    </a:lnTo>
                    <a:lnTo>
                      <a:pt x="20" y="3"/>
                    </a:lnTo>
                    <a:lnTo>
                      <a:pt x="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77" name="Freeform 281"/>
              <p:cNvSpPr>
                <a:spLocks noChangeAspect="1"/>
              </p:cNvSpPr>
              <p:nvPr/>
            </p:nvSpPr>
            <p:spPr bwMode="auto">
              <a:xfrm>
                <a:off x="535" y="492"/>
                <a:ext cx="24" cy="27"/>
              </a:xfrm>
              <a:custGeom>
                <a:avLst/>
                <a:gdLst>
                  <a:gd name="T0" fmla="*/ 45 w 49"/>
                  <a:gd name="T1" fmla="*/ 0 h 53"/>
                  <a:gd name="T2" fmla="*/ 45 w 49"/>
                  <a:gd name="T3" fmla="*/ 0 h 53"/>
                  <a:gd name="T4" fmla="*/ 41 w 49"/>
                  <a:gd name="T5" fmla="*/ 1 h 53"/>
                  <a:gd name="T6" fmla="*/ 36 w 49"/>
                  <a:gd name="T7" fmla="*/ 6 h 53"/>
                  <a:gd name="T8" fmla="*/ 31 w 49"/>
                  <a:gd name="T9" fmla="*/ 11 h 53"/>
                  <a:gd name="T10" fmla="*/ 26 w 49"/>
                  <a:gd name="T11" fmla="*/ 17 h 53"/>
                  <a:gd name="T12" fmla="*/ 18 w 49"/>
                  <a:gd name="T13" fmla="*/ 24 h 53"/>
                  <a:gd name="T14" fmla="*/ 12 w 49"/>
                  <a:gd name="T15" fmla="*/ 32 h 53"/>
                  <a:gd name="T16" fmla="*/ 6 w 49"/>
                  <a:gd name="T17" fmla="*/ 40 h 53"/>
                  <a:gd name="T18" fmla="*/ 0 w 49"/>
                  <a:gd name="T19" fmla="*/ 48 h 53"/>
                  <a:gd name="T20" fmla="*/ 7 w 49"/>
                  <a:gd name="T21" fmla="*/ 53 h 53"/>
                  <a:gd name="T22" fmla="*/ 13 w 49"/>
                  <a:gd name="T23" fmla="*/ 45 h 53"/>
                  <a:gd name="T24" fmla="*/ 19 w 49"/>
                  <a:gd name="T25" fmla="*/ 37 h 53"/>
                  <a:gd name="T26" fmla="*/ 25 w 49"/>
                  <a:gd name="T27" fmla="*/ 29 h 53"/>
                  <a:gd name="T28" fmla="*/ 30 w 49"/>
                  <a:gd name="T29" fmla="*/ 22 h 53"/>
                  <a:gd name="T30" fmla="*/ 36 w 49"/>
                  <a:gd name="T31" fmla="*/ 16 h 53"/>
                  <a:gd name="T32" fmla="*/ 41 w 49"/>
                  <a:gd name="T33" fmla="*/ 10 h 53"/>
                  <a:gd name="T34" fmla="*/ 45 w 49"/>
                  <a:gd name="T35" fmla="*/ 8 h 53"/>
                  <a:gd name="T36" fmla="*/ 45 w 49"/>
                  <a:gd name="T37" fmla="*/ 7 h 53"/>
                  <a:gd name="T38" fmla="*/ 45 w 49"/>
                  <a:gd name="T39" fmla="*/ 7 h 53"/>
                  <a:gd name="T40" fmla="*/ 45 w 49"/>
                  <a:gd name="T41" fmla="*/ 7 h 53"/>
                  <a:gd name="T42" fmla="*/ 48 w 49"/>
                  <a:gd name="T43" fmla="*/ 6 h 53"/>
                  <a:gd name="T44" fmla="*/ 49 w 49"/>
                  <a:gd name="T45" fmla="*/ 3 h 53"/>
                  <a:gd name="T46" fmla="*/ 48 w 49"/>
                  <a:gd name="T47" fmla="*/ 1 h 53"/>
                  <a:gd name="T48" fmla="*/ 45 w 49"/>
                  <a:gd name="T4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53">
                    <a:moveTo>
                      <a:pt x="45" y="0"/>
                    </a:moveTo>
                    <a:lnTo>
                      <a:pt x="45" y="0"/>
                    </a:lnTo>
                    <a:lnTo>
                      <a:pt x="41" y="1"/>
                    </a:lnTo>
                    <a:lnTo>
                      <a:pt x="36" y="6"/>
                    </a:lnTo>
                    <a:lnTo>
                      <a:pt x="31" y="11"/>
                    </a:lnTo>
                    <a:lnTo>
                      <a:pt x="26" y="17"/>
                    </a:lnTo>
                    <a:lnTo>
                      <a:pt x="18" y="24"/>
                    </a:lnTo>
                    <a:lnTo>
                      <a:pt x="12" y="32"/>
                    </a:lnTo>
                    <a:lnTo>
                      <a:pt x="6" y="40"/>
                    </a:lnTo>
                    <a:lnTo>
                      <a:pt x="0" y="48"/>
                    </a:lnTo>
                    <a:lnTo>
                      <a:pt x="7" y="53"/>
                    </a:lnTo>
                    <a:lnTo>
                      <a:pt x="13" y="45"/>
                    </a:lnTo>
                    <a:lnTo>
                      <a:pt x="19" y="37"/>
                    </a:lnTo>
                    <a:lnTo>
                      <a:pt x="25" y="29"/>
                    </a:lnTo>
                    <a:lnTo>
                      <a:pt x="30" y="22"/>
                    </a:lnTo>
                    <a:lnTo>
                      <a:pt x="36" y="16"/>
                    </a:lnTo>
                    <a:lnTo>
                      <a:pt x="41" y="10"/>
                    </a:lnTo>
                    <a:lnTo>
                      <a:pt x="45" y="8"/>
                    </a:lnTo>
                    <a:lnTo>
                      <a:pt x="45" y="7"/>
                    </a:lnTo>
                    <a:lnTo>
                      <a:pt x="45" y="7"/>
                    </a:lnTo>
                    <a:lnTo>
                      <a:pt x="45" y="7"/>
                    </a:lnTo>
                    <a:lnTo>
                      <a:pt x="48" y="6"/>
                    </a:lnTo>
                    <a:lnTo>
                      <a:pt x="49" y="3"/>
                    </a:lnTo>
                    <a:lnTo>
                      <a:pt x="48" y="1"/>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78" name="Freeform 282"/>
              <p:cNvSpPr>
                <a:spLocks noChangeAspect="1"/>
              </p:cNvSpPr>
              <p:nvPr/>
            </p:nvSpPr>
            <p:spPr bwMode="auto">
              <a:xfrm>
                <a:off x="558" y="484"/>
                <a:ext cx="25" cy="12"/>
              </a:xfrm>
              <a:custGeom>
                <a:avLst/>
                <a:gdLst>
                  <a:gd name="T0" fmla="*/ 51 w 51"/>
                  <a:gd name="T1" fmla="*/ 0 h 25"/>
                  <a:gd name="T2" fmla="*/ 51 w 51"/>
                  <a:gd name="T3" fmla="*/ 0 h 25"/>
                  <a:gd name="T4" fmla="*/ 45 w 51"/>
                  <a:gd name="T5" fmla="*/ 3 h 25"/>
                  <a:gd name="T6" fmla="*/ 38 w 51"/>
                  <a:gd name="T7" fmla="*/ 4 h 25"/>
                  <a:gd name="T8" fmla="*/ 31 w 51"/>
                  <a:gd name="T9" fmla="*/ 6 h 25"/>
                  <a:gd name="T10" fmla="*/ 24 w 51"/>
                  <a:gd name="T11" fmla="*/ 10 h 25"/>
                  <a:gd name="T12" fmla="*/ 18 w 51"/>
                  <a:gd name="T13" fmla="*/ 12 h 25"/>
                  <a:gd name="T14" fmla="*/ 11 w 51"/>
                  <a:gd name="T15" fmla="*/ 14 h 25"/>
                  <a:gd name="T16" fmla="*/ 5 w 51"/>
                  <a:gd name="T17" fmla="*/ 17 h 25"/>
                  <a:gd name="T18" fmla="*/ 0 w 51"/>
                  <a:gd name="T19" fmla="*/ 18 h 25"/>
                  <a:gd name="T20" fmla="*/ 0 w 51"/>
                  <a:gd name="T21" fmla="*/ 25 h 25"/>
                  <a:gd name="T22" fmla="*/ 7 w 51"/>
                  <a:gd name="T23" fmla="*/ 24 h 25"/>
                  <a:gd name="T24" fmla="*/ 13 w 51"/>
                  <a:gd name="T25" fmla="*/ 21 h 25"/>
                  <a:gd name="T26" fmla="*/ 20 w 51"/>
                  <a:gd name="T27" fmla="*/ 19 h 25"/>
                  <a:gd name="T28" fmla="*/ 27 w 51"/>
                  <a:gd name="T29" fmla="*/ 17 h 25"/>
                  <a:gd name="T30" fmla="*/ 34 w 51"/>
                  <a:gd name="T31" fmla="*/ 13 h 25"/>
                  <a:gd name="T32" fmla="*/ 41 w 51"/>
                  <a:gd name="T33" fmla="*/ 11 h 25"/>
                  <a:gd name="T34" fmla="*/ 45 w 51"/>
                  <a:gd name="T35" fmla="*/ 10 h 25"/>
                  <a:gd name="T36" fmla="*/ 51 w 51"/>
                  <a:gd name="T37" fmla="*/ 10 h 25"/>
                  <a:gd name="T38" fmla="*/ 51 w 51"/>
                  <a:gd name="T39" fmla="*/ 10 h 25"/>
                  <a:gd name="T40" fmla="*/ 51 w 51"/>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25">
                    <a:moveTo>
                      <a:pt x="51" y="0"/>
                    </a:moveTo>
                    <a:lnTo>
                      <a:pt x="51" y="0"/>
                    </a:lnTo>
                    <a:lnTo>
                      <a:pt x="45" y="3"/>
                    </a:lnTo>
                    <a:lnTo>
                      <a:pt x="38" y="4"/>
                    </a:lnTo>
                    <a:lnTo>
                      <a:pt x="31" y="6"/>
                    </a:lnTo>
                    <a:lnTo>
                      <a:pt x="24" y="10"/>
                    </a:lnTo>
                    <a:lnTo>
                      <a:pt x="18" y="12"/>
                    </a:lnTo>
                    <a:lnTo>
                      <a:pt x="11" y="14"/>
                    </a:lnTo>
                    <a:lnTo>
                      <a:pt x="5" y="17"/>
                    </a:lnTo>
                    <a:lnTo>
                      <a:pt x="0" y="18"/>
                    </a:lnTo>
                    <a:lnTo>
                      <a:pt x="0" y="25"/>
                    </a:lnTo>
                    <a:lnTo>
                      <a:pt x="7" y="24"/>
                    </a:lnTo>
                    <a:lnTo>
                      <a:pt x="13" y="21"/>
                    </a:lnTo>
                    <a:lnTo>
                      <a:pt x="20" y="19"/>
                    </a:lnTo>
                    <a:lnTo>
                      <a:pt x="27" y="17"/>
                    </a:lnTo>
                    <a:lnTo>
                      <a:pt x="34" y="13"/>
                    </a:lnTo>
                    <a:lnTo>
                      <a:pt x="41" y="11"/>
                    </a:lnTo>
                    <a:lnTo>
                      <a:pt x="45" y="10"/>
                    </a:lnTo>
                    <a:lnTo>
                      <a:pt x="51" y="10"/>
                    </a:lnTo>
                    <a:lnTo>
                      <a:pt x="51" y="10"/>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79" name="Freeform 283"/>
              <p:cNvSpPr>
                <a:spLocks noChangeAspect="1"/>
              </p:cNvSpPr>
              <p:nvPr/>
            </p:nvSpPr>
            <p:spPr bwMode="auto">
              <a:xfrm>
                <a:off x="583" y="484"/>
                <a:ext cx="26" cy="4"/>
              </a:xfrm>
              <a:custGeom>
                <a:avLst/>
                <a:gdLst>
                  <a:gd name="T0" fmla="*/ 48 w 52"/>
                  <a:gd name="T1" fmla="*/ 9 h 10"/>
                  <a:gd name="T2" fmla="*/ 47 w 52"/>
                  <a:gd name="T3" fmla="*/ 0 h 10"/>
                  <a:gd name="T4" fmla="*/ 44 w 52"/>
                  <a:gd name="T5" fmla="*/ 0 h 10"/>
                  <a:gd name="T6" fmla="*/ 39 w 52"/>
                  <a:gd name="T7" fmla="*/ 0 h 10"/>
                  <a:gd name="T8" fmla="*/ 33 w 52"/>
                  <a:gd name="T9" fmla="*/ 0 h 10"/>
                  <a:gd name="T10" fmla="*/ 26 w 52"/>
                  <a:gd name="T11" fmla="*/ 0 h 10"/>
                  <a:gd name="T12" fmla="*/ 20 w 52"/>
                  <a:gd name="T13" fmla="*/ 0 h 10"/>
                  <a:gd name="T14" fmla="*/ 13 w 52"/>
                  <a:gd name="T15" fmla="*/ 0 h 10"/>
                  <a:gd name="T16" fmla="*/ 6 w 52"/>
                  <a:gd name="T17" fmla="*/ 0 h 10"/>
                  <a:gd name="T18" fmla="*/ 0 w 52"/>
                  <a:gd name="T19" fmla="*/ 0 h 10"/>
                  <a:gd name="T20" fmla="*/ 0 w 52"/>
                  <a:gd name="T21" fmla="*/ 10 h 10"/>
                  <a:gd name="T22" fmla="*/ 6 w 52"/>
                  <a:gd name="T23" fmla="*/ 10 h 10"/>
                  <a:gd name="T24" fmla="*/ 13 w 52"/>
                  <a:gd name="T25" fmla="*/ 10 h 10"/>
                  <a:gd name="T26" fmla="*/ 20 w 52"/>
                  <a:gd name="T27" fmla="*/ 10 h 10"/>
                  <a:gd name="T28" fmla="*/ 26 w 52"/>
                  <a:gd name="T29" fmla="*/ 10 h 10"/>
                  <a:gd name="T30" fmla="*/ 33 w 52"/>
                  <a:gd name="T31" fmla="*/ 10 h 10"/>
                  <a:gd name="T32" fmla="*/ 39 w 52"/>
                  <a:gd name="T33" fmla="*/ 10 h 10"/>
                  <a:gd name="T34" fmla="*/ 44 w 52"/>
                  <a:gd name="T35" fmla="*/ 10 h 10"/>
                  <a:gd name="T36" fmla="*/ 47 w 52"/>
                  <a:gd name="T37" fmla="*/ 10 h 10"/>
                  <a:gd name="T38" fmla="*/ 46 w 52"/>
                  <a:gd name="T39" fmla="*/ 2 h 10"/>
                  <a:gd name="T40" fmla="*/ 47 w 52"/>
                  <a:gd name="T41" fmla="*/ 10 h 10"/>
                  <a:gd name="T42" fmla="*/ 51 w 52"/>
                  <a:gd name="T43" fmla="*/ 9 h 10"/>
                  <a:gd name="T44" fmla="*/ 52 w 52"/>
                  <a:gd name="T45" fmla="*/ 5 h 10"/>
                  <a:gd name="T46" fmla="*/ 51 w 52"/>
                  <a:gd name="T47" fmla="*/ 2 h 10"/>
                  <a:gd name="T48" fmla="*/ 47 w 52"/>
                  <a:gd name="T49" fmla="*/ 0 h 10"/>
                  <a:gd name="T50" fmla="*/ 48 w 52"/>
                  <a:gd name="T5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10">
                    <a:moveTo>
                      <a:pt x="48" y="9"/>
                    </a:moveTo>
                    <a:lnTo>
                      <a:pt x="47" y="0"/>
                    </a:lnTo>
                    <a:lnTo>
                      <a:pt x="44" y="0"/>
                    </a:lnTo>
                    <a:lnTo>
                      <a:pt x="39" y="0"/>
                    </a:lnTo>
                    <a:lnTo>
                      <a:pt x="33" y="0"/>
                    </a:lnTo>
                    <a:lnTo>
                      <a:pt x="26" y="0"/>
                    </a:lnTo>
                    <a:lnTo>
                      <a:pt x="20" y="0"/>
                    </a:lnTo>
                    <a:lnTo>
                      <a:pt x="13" y="0"/>
                    </a:lnTo>
                    <a:lnTo>
                      <a:pt x="6" y="0"/>
                    </a:lnTo>
                    <a:lnTo>
                      <a:pt x="0" y="0"/>
                    </a:lnTo>
                    <a:lnTo>
                      <a:pt x="0" y="10"/>
                    </a:lnTo>
                    <a:lnTo>
                      <a:pt x="6" y="10"/>
                    </a:lnTo>
                    <a:lnTo>
                      <a:pt x="13" y="10"/>
                    </a:lnTo>
                    <a:lnTo>
                      <a:pt x="20" y="10"/>
                    </a:lnTo>
                    <a:lnTo>
                      <a:pt x="26" y="10"/>
                    </a:lnTo>
                    <a:lnTo>
                      <a:pt x="33" y="10"/>
                    </a:lnTo>
                    <a:lnTo>
                      <a:pt x="39" y="10"/>
                    </a:lnTo>
                    <a:lnTo>
                      <a:pt x="44" y="10"/>
                    </a:lnTo>
                    <a:lnTo>
                      <a:pt x="47" y="10"/>
                    </a:lnTo>
                    <a:lnTo>
                      <a:pt x="46" y="2"/>
                    </a:lnTo>
                    <a:lnTo>
                      <a:pt x="47" y="10"/>
                    </a:lnTo>
                    <a:lnTo>
                      <a:pt x="51" y="9"/>
                    </a:lnTo>
                    <a:lnTo>
                      <a:pt x="52" y="5"/>
                    </a:lnTo>
                    <a:lnTo>
                      <a:pt x="51" y="2"/>
                    </a:lnTo>
                    <a:lnTo>
                      <a:pt x="47" y="0"/>
                    </a:lnTo>
                    <a:lnTo>
                      <a:pt x="4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80" name="Freeform 284"/>
              <p:cNvSpPr>
                <a:spLocks noChangeAspect="1"/>
              </p:cNvSpPr>
              <p:nvPr/>
            </p:nvSpPr>
            <p:spPr bwMode="auto">
              <a:xfrm>
                <a:off x="540" y="484"/>
                <a:ext cx="67" cy="48"/>
              </a:xfrm>
              <a:custGeom>
                <a:avLst/>
                <a:gdLst>
                  <a:gd name="T0" fmla="*/ 7 w 133"/>
                  <a:gd name="T1" fmla="*/ 93 h 95"/>
                  <a:gd name="T2" fmla="*/ 7 w 133"/>
                  <a:gd name="T3" fmla="*/ 93 h 95"/>
                  <a:gd name="T4" fmla="*/ 8 w 133"/>
                  <a:gd name="T5" fmla="*/ 80 h 95"/>
                  <a:gd name="T6" fmla="*/ 16 w 133"/>
                  <a:gd name="T7" fmla="*/ 66 h 95"/>
                  <a:gd name="T8" fmla="*/ 33 w 133"/>
                  <a:gd name="T9" fmla="*/ 55 h 95"/>
                  <a:gd name="T10" fmla="*/ 53 w 133"/>
                  <a:gd name="T11" fmla="*/ 42 h 95"/>
                  <a:gd name="T12" fmla="*/ 76 w 133"/>
                  <a:gd name="T13" fmla="*/ 31 h 95"/>
                  <a:gd name="T14" fmla="*/ 98 w 133"/>
                  <a:gd name="T15" fmla="*/ 22 h 95"/>
                  <a:gd name="T16" fmla="*/ 118 w 133"/>
                  <a:gd name="T17" fmla="*/ 13 h 95"/>
                  <a:gd name="T18" fmla="*/ 133 w 133"/>
                  <a:gd name="T19" fmla="*/ 7 h 95"/>
                  <a:gd name="T20" fmla="*/ 131 w 133"/>
                  <a:gd name="T21" fmla="*/ 0 h 95"/>
                  <a:gd name="T22" fmla="*/ 116 w 133"/>
                  <a:gd name="T23" fmla="*/ 7 h 95"/>
                  <a:gd name="T24" fmla="*/ 95 w 133"/>
                  <a:gd name="T25" fmla="*/ 15 h 95"/>
                  <a:gd name="T26" fmla="*/ 73 w 133"/>
                  <a:gd name="T27" fmla="*/ 24 h 95"/>
                  <a:gd name="T28" fmla="*/ 50 w 133"/>
                  <a:gd name="T29" fmla="*/ 35 h 95"/>
                  <a:gd name="T30" fmla="*/ 29 w 133"/>
                  <a:gd name="T31" fmla="*/ 48 h 95"/>
                  <a:gd name="T32" fmla="*/ 11 w 133"/>
                  <a:gd name="T33" fmla="*/ 62 h 95"/>
                  <a:gd name="T34" fmla="*/ 1 w 133"/>
                  <a:gd name="T35" fmla="*/ 78 h 95"/>
                  <a:gd name="T36" fmla="*/ 0 w 133"/>
                  <a:gd name="T37" fmla="*/ 95 h 95"/>
                  <a:gd name="T38" fmla="*/ 0 w 133"/>
                  <a:gd name="T39" fmla="*/ 95 h 95"/>
                  <a:gd name="T40" fmla="*/ 7 w 133"/>
                  <a:gd name="T41"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95">
                    <a:moveTo>
                      <a:pt x="7" y="93"/>
                    </a:moveTo>
                    <a:lnTo>
                      <a:pt x="7" y="93"/>
                    </a:lnTo>
                    <a:lnTo>
                      <a:pt x="8" y="80"/>
                    </a:lnTo>
                    <a:lnTo>
                      <a:pt x="16" y="66"/>
                    </a:lnTo>
                    <a:lnTo>
                      <a:pt x="33" y="55"/>
                    </a:lnTo>
                    <a:lnTo>
                      <a:pt x="53" y="42"/>
                    </a:lnTo>
                    <a:lnTo>
                      <a:pt x="76" y="31"/>
                    </a:lnTo>
                    <a:lnTo>
                      <a:pt x="98" y="22"/>
                    </a:lnTo>
                    <a:lnTo>
                      <a:pt x="118" y="13"/>
                    </a:lnTo>
                    <a:lnTo>
                      <a:pt x="133" y="7"/>
                    </a:lnTo>
                    <a:lnTo>
                      <a:pt x="131" y="0"/>
                    </a:lnTo>
                    <a:lnTo>
                      <a:pt x="116" y="7"/>
                    </a:lnTo>
                    <a:lnTo>
                      <a:pt x="95" y="15"/>
                    </a:lnTo>
                    <a:lnTo>
                      <a:pt x="73" y="24"/>
                    </a:lnTo>
                    <a:lnTo>
                      <a:pt x="50" y="35"/>
                    </a:lnTo>
                    <a:lnTo>
                      <a:pt x="29" y="48"/>
                    </a:lnTo>
                    <a:lnTo>
                      <a:pt x="11" y="62"/>
                    </a:lnTo>
                    <a:lnTo>
                      <a:pt x="1" y="78"/>
                    </a:lnTo>
                    <a:lnTo>
                      <a:pt x="0" y="95"/>
                    </a:lnTo>
                    <a:lnTo>
                      <a:pt x="0" y="95"/>
                    </a:lnTo>
                    <a:lnTo>
                      <a:pt x="7"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81" name="Freeform 285"/>
              <p:cNvSpPr>
                <a:spLocks noChangeAspect="1"/>
              </p:cNvSpPr>
              <p:nvPr/>
            </p:nvSpPr>
            <p:spPr bwMode="auto">
              <a:xfrm>
                <a:off x="540" y="531"/>
                <a:ext cx="13" cy="49"/>
              </a:xfrm>
              <a:custGeom>
                <a:avLst/>
                <a:gdLst>
                  <a:gd name="T0" fmla="*/ 19 w 25"/>
                  <a:gd name="T1" fmla="*/ 92 h 99"/>
                  <a:gd name="T2" fmla="*/ 23 w 25"/>
                  <a:gd name="T3" fmla="*/ 97 h 99"/>
                  <a:gd name="T4" fmla="*/ 25 w 25"/>
                  <a:gd name="T5" fmla="*/ 75 h 99"/>
                  <a:gd name="T6" fmla="*/ 20 w 25"/>
                  <a:gd name="T7" fmla="*/ 48 h 99"/>
                  <a:gd name="T8" fmla="*/ 14 w 25"/>
                  <a:gd name="T9" fmla="*/ 21 h 99"/>
                  <a:gd name="T10" fmla="*/ 7 w 25"/>
                  <a:gd name="T11" fmla="*/ 0 h 99"/>
                  <a:gd name="T12" fmla="*/ 0 w 25"/>
                  <a:gd name="T13" fmla="*/ 2 h 99"/>
                  <a:gd name="T14" fmla="*/ 7 w 25"/>
                  <a:gd name="T15" fmla="*/ 23 h 99"/>
                  <a:gd name="T16" fmla="*/ 14 w 25"/>
                  <a:gd name="T17" fmla="*/ 48 h 99"/>
                  <a:gd name="T18" fmla="*/ 18 w 25"/>
                  <a:gd name="T19" fmla="*/ 75 h 99"/>
                  <a:gd name="T20" fmla="*/ 16 w 25"/>
                  <a:gd name="T21" fmla="*/ 94 h 99"/>
                  <a:gd name="T22" fmla="*/ 19 w 25"/>
                  <a:gd name="T23" fmla="*/ 99 h 99"/>
                  <a:gd name="T24" fmla="*/ 16 w 25"/>
                  <a:gd name="T25" fmla="*/ 94 h 99"/>
                  <a:gd name="T26" fmla="*/ 16 w 25"/>
                  <a:gd name="T27" fmla="*/ 98 h 99"/>
                  <a:gd name="T28" fmla="*/ 18 w 25"/>
                  <a:gd name="T29" fmla="*/ 99 h 99"/>
                  <a:gd name="T30" fmla="*/ 22 w 25"/>
                  <a:gd name="T31" fmla="*/ 99 h 99"/>
                  <a:gd name="T32" fmla="*/ 23 w 25"/>
                  <a:gd name="T33" fmla="*/ 97 h 99"/>
                  <a:gd name="T34" fmla="*/ 19 w 25"/>
                  <a:gd name="T35" fmla="*/ 9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99">
                    <a:moveTo>
                      <a:pt x="19" y="92"/>
                    </a:moveTo>
                    <a:lnTo>
                      <a:pt x="23" y="97"/>
                    </a:lnTo>
                    <a:lnTo>
                      <a:pt x="25" y="75"/>
                    </a:lnTo>
                    <a:lnTo>
                      <a:pt x="20" y="48"/>
                    </a:lnTo>
                    <a:lnTo>
                      <a:pt x="14" y="21"/>
                    </a:lnTo>
                    <a:lnTo>
                      <a:pt x="7" y="0"/>
                    </a:lnTo>
                    <a:lnTo>
                      <a:pt x="0" y="2"/>
                    </a:lnTo>
                    <a:lnTo>
                      <a:pt x="7" y="23"/>
                    </a:lnTo>
                    <a:lnTo>
                      <a:pt x="14" y="48"/>
                    </a:lnTo>
                    <a:lnTo>
                      <a:pt x="18" y="75"/>
                    </a:lnTo>
                    <a:lnTo>
                      <a:pt x="16" y="94"/>
                    </a:lnTo>
                    <a:lnTo>
                      <a:pt x="19" y="99"/>
                    </a:lnTo>
                    <a:lnTo>
                      <a:pt x="16" y="94"/>
                    </a:lnTo>
                    <a:lnTo>
                      <a:pt x="16" y="98"/>
                    </a:lnTo>
                    <a:lnTo>
                      <a:pt x="18" y="99"/>
                    </a:lnTo>
                    <a:lnTo>
                      <a:pt x="22" y="99"/>
                    </a:lnTo>
                    <a:lnTo>
                      <a:pt x="23" y="97"/>
                    </a:lnTo>
                    <a:lnTo>
                      <a:pt x="19"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82" name="Freeform 286"/>
              <p:cNvSpPr>
                <a:spLocks noChangeAspect="1"/>
              </p:cNvSpPr>
              <p:nvPr/>
            </p:nvSpPr>
            <p:spPr bwMode="auto">
              <a:xfrm>
                <a:off x="550" y="577"/>
                <a:ext cx="55" cy="66"/>
              </a:xfrm>
              <a:custGeom>
                <a:avLst/>
                <a:gdLst>
                  <a:gd name="T0" fmla="*/ 104 w 111"/>
                  <a:gd name="T1" fmla="*/ 129 h 132"/>
                  <a:gd name="T2" fmla="*/ 111 w 111"/>
                  <a:gd name="T3" fmla="*/ 128 h 132"/>
                  <a:gd name="T4" fmla="*/ 101 w 111"/>
                  <a:gd name="T5" fmla="*/ 108 h 132"/>
                  <a:gd name="T6" fmla="*/ 88 w 111"/>
                  <a:gd name="T7" fmla="*/ 86 h 132"/>
                  <a:gd name="T8" fmla="*/ 73 w 111"/>
                  <a:gd name="T9" fmla="*/ 66 h 132"/>
                  <a:gd name="T10" fmla="*/ 59 w 111"/>
                  <a:gd name="T11" fmla="*/ 46 h 132"/>
                  <a:gd name="T12" fmla="*/ 43 w 111"/>
                  <a:gd name="T13" fmla="*/ 30 h 132"/>
                  <a:gd name="T14" fmla="*/ 28 w 111"/>
                  <a:gd name="T15" fmla="*/ 15 h 132"/>
                  <a:gd name="T16" fmla="*/ 14 w 111"/>
                  <a:gd name="T17" fmla="*/ 5 h 132"/>
                  <a:gd name="T18" fmla="*/ 0 w 111"/>
                  <a:gd name="T19" fmla="*/ 0 h 132"/>
                  <a:gd name="T20" fmla="*/ 0 w 111"/>
                  <a:gd name="T21" fmla="*/ 7 h 132"/>
                  <a:gd name="T22" fmla="*/ 10 w 111"/>
                  <a:gd name="T23" fmla="*/ 12 h 132"/>
                  <a:gd name="T24" fmla="*/ 23 w 111"/>
                  <a:gd name="T25" fmla="*/ 22 h 132"/>
                  <a:gd name="T26" fmla="*/ 38 w 111"/>
                  <a:gd name="T27" fmla="*/ 35 h 132"/>
                  <a:gd name="T28" fmla="*/ 52 w 111"/>
                  <a:gd name="T29" fmla="*/ 51 h 132"/>
                  <a:gd name="T30" fmla="*/ 66 w 111"/>
                  <a:gd name="T31" fmla="*/ 70 h 132"/>
                  <a:gd name="T32" fmla="*/ 81 w 111"/>
                  <a:gd name="T33" fmla="*/ 91 h 132"/>
                  <a:gd name="T34" fmla="*/ 94 w 111"/>
                  <a:gd name="T35" fmla="*/ 111 h 132"/>
                  <a:gd name="T36" fmla="*/ 104 w 111"/>
                  <a:gd name="T37" fmla="*/ 130 h 132"/>
                  <a:gd name="T38" fmla="*/ 111 w 111"/>
                  <a:gd name="T39" fmla="*/ 129 h 132"/>
                  <a:gd name="T40" fmla="*/ 104 w 111"/>
                  <a:gd name="T41" fmla="*/ 130 h 132"/>
                  <a:gd name="T42" fmla="*/ 106 w 111"/>
                  <a:gd name="T43" fmla="*/ 132 h 132"/>
                  <a:gd name="T44" fmla="*/ 109 w 111"/>
                  <a:gd name="T45" fmla="*/ 132 h 132"/>
                  <a:gd name="T46" fmla="*/ 111 w 111"/>
                  <a:gd name="T47" fmla="*/ 131 h 132"/>
                  <a:gd name="T48" fmla="*/ 111 w 111"/>
                  <a:gd name="T49" fmla="*/ 128 h 132"/>
                  <a:gd name="T50" fmla="*/ 104 w 111"/>
                  <a:gd name="T51" fmla="*/ 1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32">
                    <a:moveTo>
                      <a:pt x="104" y="129"/>
                    </a:moveTo>
                    <a:lnTo>
                      <a:pt x="111" y="128"/>
                    </a:lnTo>
                    <a:lnTo>
                      <a:pt x="101" y="108"/>
                    </a:lnTo>
                    <a:lnTo>
                      <a:pt x="88" y="86"/>
                    </a:lnTo>
                    <a:lnTo>
                      <a:pt x="73" y="66"/>
                    </a:lnTo>
                    <a:lnTo>
                      <a:pt x="59" y="46"/>
                    </a:lnTo>
                    <a:lnTo>
                      <a:pt x="43" y="30"/>
                    </a:lnTo>
                    <a:lnTo>
                      <a:pt x="28" y="15"/>
                    </a:lnTo>
                    <a:lnTo>
                      <a:pt x="14" y="5"/>
                    </a:lnTo>
                    <a:lnTo>
                      <a:pt x="0" y="0"/>
                    </a:lnTo>
                    <a:lnTo>
                      <a:pt x="0" y="7"/>
                    </a:lnTo>
                    <a:lnTo>
                      <a:pt x="10" y="12"/>
                    </a:lnTo>
                    <a:lnTo>
                      <a:pt x="23" y="22"/>
                    </a:lnTo>
                    <a:lnTo>
                      <a:pt x="38" y="35"/>
                    </a:lnTo>
                    <a:lnTo>
                      <a:pt x="52" y="51"/>
                    </a:lnTo>
                    <a:lnTo>
                      <a:pt x="66" y="70"/>
                    </a:lnTo>
                    <a:lnTo>
                      <a:pt x="81" y="91"/>
                    </a:lnTo>
                    <a:lnTo>
                      <a:pt x="94" y="111"/>
                    </a:lnTo>
                    <a:lnTo>
                      <a:pt x="104" y="130"/>
                    </a:lnTo>
                    <a:lnTo>
                      <a:pt x="111" y="129"/>
                    </a:lnTo>
                    <a:lnTo>
                      <a:pt x="104" y="130"/>
                    </a:lnTo>
                    <a:lnTo>
                      <a:pt x="106" y="132"/>
                    </a:lnTo>
                    <a:lnTo>
                      <a:pt x="109" y="132"/>
                    </a:lnTo>
                    <a:lnTo>
                      <a:pt x="111" y="131"/>
                    </a:lnTo>
                    <a:lnTo>
                      <a:pt x="111" y="128"/>
                    </a:lnTo>
                    <a:lnTo>
                      <a:pt x="104"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83" name="Freeform 287"/>
              <p:cNvSpPr>
                <a:spLocks noChangeAspect="1"/>
              </p:cNvSpPr>
              <p:nvPr/>
            </p:nvSpPr>
            <p:spPr bwMode="auto">
              <a:xfrm>
                <a:off x="600" y="598"/>
                <a:ext cx="9" cy="44"/>
              </a:xfrm>
              <a:custGeom>
                <a:avLst/>
                <a:gdLst>
                  <a:gd name="T0" fmla="*/ 18 w 19"/>
                  <a:gd name="T1" fmla="*/ 0 h 86"/>
                  <a:gd name="T2" fmla="*/ 19 w 19"/>
                  <a:gd name="T3" fmla="*/ 0 h 86"/>
                  <a:gd name="T4" fmla="*/ 4 w 19"/>
                  <a:gd name="T5" fmla="*/ 8 h 86"/>
                  <a:gd name="T6" fmla="*/ 0 w 19"/>
                  <a:gd name="T7" fmla="*/ 34 h 86"/>
                  <a:gd name="T8" fmla="*/ 3 w 19"/>
                  <a:gd name="T9" fmla="*/ 64 h 86"/>
                  <a:gd name="T10" fmla="*/ 5 w 19"/>
                  <a:gd name="T11" fmla="*/ 86 h 86"/>
                  <a:gd name="T12" fmla="*/ 12 w 19"/>
                  <a:gd name="T13" fmla="*/ 86 h 86"/>
                  <a:gd name="T14" fmla="*/ 10 w 19"/>
                  <a:gd name="T15" fmla="*/ 64 h 86"/>
                  <a:gd name="T16" fmla="*/ 10 w 19"/>
                  <a:gd name="T17" fmla="*/ 34 h 86"/>
                  <a:gd name="T18" fmla="*/ 11 w 19"/>
                  <a:gd name="T19" fmla="*/ 10 h 86"/>
                  <a:gd name="T20" fmla="*/ 14 w 19"/>
                  <a:gd name="T21" fmla="*/ 7 h 86"/>
                  <a:gd name="T22" fmla="*/ 15 w 19"/>
                  <a:gd name="T23" fmla="*/ 7 h 86"/>
                  <a:gd name="T24" fmla="*/ 18 w 19"/>
                  <a:gd name="T2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86">
                    <a:moveTo>
                      <a:pt x="18" y="0"/>
                    </a:moveTo>
                    <a:lnTo>
                      <a:pt x="19" y="0"/>
                    </a:lnTo>
                    <a:lnTo>
                      <a:pt x="4" y="8"/>
                    </a:lnTo>
                    <a:lnTo>
                      <a:pt x="0" y="34"/>
                    </a:lnTo>
                    <a:lnTo>
                      <a:pt x="3" y="64"/>
                    </a:lnTo>
                    <a:lnTo>
                      <a:pt x="5" y="86"/>
                    </a:lnTo>
                    <a:lnTo>
                      <a:pt x="12" y="86"/>
                    </a:lnTo>
                    <a:lnTo>
                      <a:pt x="10" y="64"/>
                    </a:lnTo>
                    <a:lnTo>
                      <a:pt x="10" y="34"/>
                    </a:lnTo>
                    <a:lnTo>
                      <a:pt x="11" y="10"/>
                    </a:lnTo>
                    <a:lnTo>
                      <a:pt x="14" y="7"/>
                    </a:lnTo>
                    <a:lnTo>
                      <a:pt x="15" y="7"/>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84" name="Freeform 288"/>
              <p:cNvSpPr>
                <a:spLocks noChangeAspect="1"/>
              </p:cNvSpPr>
              <p:nvPr/>
            </p:nvSpPr>
            <p:spPr bwMode="auto">
              <a:xfrm>
                <a:off x="607" y="598"/>
                <a:ext cx="20" cy="8"/>
              </a:xfrm>
              <a:custGeom>
                <a:avLst/>
                <a:gdLst>
                  <a:gd name="T0" fmla="*/ 33 w 39"/>
                  <a:gd name="T1" fmla="*/ 5 h 16"/>
                  <a:gd name="T2" fmla="*/ 33 w 39"/>
                  <a:gd name="T3" fmla="*/ 5 h 16"/>
                  <a:gd name="T4" fmla="*/ 31 w 39"/>
                  <a:gd name="T5" fmla="*/ 7 h 16"/>
                  <a:gd name="T6" fmla="*/ 30 w 39"/>
                  <a:gd name="T7" fmla="*/ 8 h 16"/>
                  <a:gd name="T8" fmla="*/ 29 w 39"/>
                  <a:gd name="T9" fmla="*/ 9 h 16"/>
                  <a:gd name="T10" fmla="*/ 25 w 39"/>
                  <a:gd name="T11" fmla="*/ 9 h 16"/>
                  <a:gd name="T12" fmla="*/ 21 w 39"/>
                  <a:gd name="T13" fmla="*/ 8 h 16"/>
                  <a:gd name="T14" fmla="*/ 15 w 39"/>
                  <a:gd name="T15" fmla="*/ 5 h 16"/>
                  <a:gd name="T16" fmla="*/ 10 w 39"/>
                  <a:gd name="T17" fmla="*/ 3 h 16"/>
                  <a:gd name="T18" fmla="*/ 3 w 39"/>
                  <a:gd name="T19" fmla="*/ 0 h 16"/>
                  <a:gd name="T20" fmla="*/ 0 w 39"/>
                  <a:gd name="T21" fmla="*/ 7 h 16"/>
                  <a:gd name="T22" fmla="*/ 7 w 39"/>
                  <a:gd name="T23" fmla="*/ 10 h 16"/>
                  <a:gd name="T24" fmla="*/ 13 w 39"/>
                  <a:gd name="T25" fmla="*/ 12 h 16"/>
                  <a:gd name="T26" fmla="*/ 19 w 39"/>
                  <a:gd name="T27" fmla="*/ 15 h 16"/>
                  <a:gd name="T28" fmla="*/ 25 w 39"/>
                  <a:gd name="T29" fmla="*/ 16 h 16"/>
                  <a:gd name="T30" fmla="*/ 29 w 39"/>
                  <a:gd name="T31" fmla="*/ 16 h 16"/>
                  <a:gd name="T32" fmla="*/ 35 w 39"/>
                  <a:gd name="T33" fmla="*/ 15 h 16"/>
                  <a:gd name="T34" fmla="*/ 38 w 39"/>
                  <a:gd name="T35" fmla="*/ 11 h 16"/>
                  <a:gd name="T36" fmla="*/ 39 w 39"/>
                  <a:gd name="T37" fmla="*/ 5 h 16"/>
                  <a:gd name="T38" fmla="*/ 39 w 39"/>
                  <a:gd name="T39" fmla="*/ 5 h 16"/>
                  <a:gd name="T40" fmla="*/ 33 w 39"/>
                  <a:gd name="T4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16">
                    <a:moveTo>
                      <a:pt x="33" y="5"/>
                    </a:moveTo>
                    <a:lnTo>
                      <a:pt x="33" y="5"/>
                    </a:lnTo>
                    <a:lnTo>
                      <a:pt x="31" y="7"/>
                    </a:lnTo>
                    <a:lnTo>
                      <a:pt x="30" y="8"/>
                    </a:lnTo>
                    <a:lnTo>
                      <a:pt x="29" y="9"/>
                    </a:lnTo>
                    <a:lnTo>
                      <a:pt x="25" y="9"/>
                    </a:lnTo>
                    <a:lnTo>
                      <a:pt x="21" y="8"/>
                    </a:lnTo>
                    <a:lnTo>
                      <a:pt x="15" y="5"/>
                    </a:lnTo>
                    <a:lnTo>
                      <a:pt x="10" y="3"/>
                    </a:lnTo>
                    <a:lnTo>
                      <a:pt x="3" y="0"/>
                    </a:lnTo>
                    <a:lnTo>
                      <a:pt x="0" y="7"/>
                    </a:lnTo>
                    <a:lnTo>
                      <a:pt x="7" y="10"/>
                    </a:lnTo>
                    <a:lnTo>
                      <a:pt x="13" y="12"/>
                    </a:lnTo>
                    <a:lnTo>
                      <a:pt x="19" y="15"/>
                    </a:lnTo>
                    <a:lnTo>
                      <a:pt x="25" y="16"/>
                    </a:lnTo>
                    <a:lnTo>
                      <a:pt x="29" y="16"/>
                    </a:lnTo>
                    <a:lnTo>
                      <a:pt x="35" y="15"/>
                    </a:lnTo>
                    <a:lnTo>
                      <a:pt x="38" y="11"/>
                    </a:lnTo>
                    <a:lnTo>
                      <a:pt x="39" y="5"/>
                    </a:lnTo>
                    <a:lnTo>
                      <a:pt x="39" y="5"/>
                    </a:lnTo>
                    <a:lnTo>
                      <a:pt x="3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85" name="Freeform 289"/>
              <p:cNvSpPr>
                <a:spLocks noChangeAspect="1"/>
              </p:cNvSpPr>
              <p:nvPr/>
            </p:nvSpPr>
            <p:spPr bwMode="auto">
              <a:xfrm>
                <a:off x="623" y="591"/>
                <a:ext cx="31" cy="10"/>
              </a:xfrm>
              <a:custGeom>
                <a:avLst/>
                <a:gdLst>
                  <a:gd name="T0" fmla="*/ 59 w 62"/>
                  <a:gd name="T1" fmla="*/ 4 h 20"/>
                  <a:gd name="T2" fmla="*/ 61 w 62"/>
                  <a:gd name="T3" fmla="*/ 5 h 20"/>
                  <a:gd name="T4" fmla="*/ 54 w 62"/>
                  <a:gd name="T5" fmla="*/ 2 h 20"/>
                  <a:gd name="T6" fmla="*/ 46 w 62"/>
                  <a:gd name="T7" fmla="*/ 0 h 20"/>
                  <a:gd name="T8" fmla="*/ 36 w 62"/>
                  <a:gd name="T9" fmla="*/ 2 h 20"/>
                  <a:gd name="T10" fmla="*/ 27 w 62"/>
                  <a:gd name="T11" fmla="*/ 3 h 20"/>
                  <a:gd name="T12" fmla="*/ 17 w 62"/>
                  <a:gd name="T13" fmla="*/ 5 h 20"/>
                  <a:gd name="T14" fmla="*/ 9 w 62"/>
                  <a:gd name="T15" fmla="*/ 9 h 20"/>
                  <a:gd name="T16" fmla="*/ 3 w 62"/>
                  <a:gd name="T17" fmla="*/ 15 h 20"/>
                  <a:gd name="T18" fmla="*/ 0 w 62"/>
                  <a:gd name="T19" fmla="*/ 20 h 20"/>
                  <a:gd name="T20" fmla="*/ 6 w 62"/>
                  <a:gd name="T21" fmla="*/ 20 h 20"/>
                  <a:gd name="T22" fmla="*/ 8 w 62"/>
                  <a:gd name="T23" fmla="*/ 19 h 20"/>
                  <a:gd name="T24" fmla="*/ 13 w 62"/>
                  <a:gd name="T25" fmla="*/ 16 h 20"/>
                  <a:gd name="T26" fmla="*/ 19 w 62"/>
                  <a:gd name="T27" fmla="*/ 12 h 20"/>
                  <a:gd name="T28" fmla="*/ 27 w 62"/>
                  <a:gd name="T29" fmla="*/ 10 h 20"/>
                  <a:gd name="T30" fmla="*/ 36 w 62"/>
                  <a:gd name="T31" fmla="*/ 9 h 20"/>
                  <a:gd name="T32" fmla="*/ 46 w 62"/>
                  <a:gd name="T33" fmla="*/ 9 h 20"/>
                  <a:gd name="T34" fmla="*/ 51 w 62"/>
                  <a:gd name="T35" fmla="*/ 9 h 20"/>
                  <a:gd name="T36" fmla="*/ 56 w 62"/>
                  <a:gd name="T37" fmla="*/ 10 h 20"/>
                  <a:gd name="T38" fmla="*/ 57 w 62"/>
                  <a:gd name="T39" fmla="*/ 11 h 20"/>
                  <a:gd name="T40" fmla="*/ 56 w 62"/>
                  <a:gd name="T41" fmla="*/ 10 h 20"/>
                  <a:gd name="T42" fmla="*/ 58 w 62"/>
                  <a:gd name="T43" fmla="*/ 10 h 20"/>
                  <a:gd name="T44" fmla="*/ 61 w 62"/>
                  <a:gd name="T45" fmla="*/ 9 h 20"/>
                  <a:gd name="T46" fmla="*/ 62 w 62"/>
                  <a:gd name="T47" fmla="*/ 8 h 20"/>
                  <a:gd name="T48" fmla="*/ 61 w 62"/>
                  <a:gd name="T49" fmla="*/ 5 h 20"/>
                  <a:gd name="T50" fmla="*/ 59 w 62"/>
                  <a:gd name="T51"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20">
                    <a:moveTo>
                      <a:pt x="59" y="4"/>
                    </a:moveTo>
                    <a:lnTo>
                      <a:pt x="61" y="5"/>
                    </a:lnTo>
                    <a:lnTo>
                      <a:pt x="54" y="2"/>
                    </a:lnTo>
                    <a:lnTo>
                      <a:pt x="46" y="0"/>
                    </a:lnTo>
                    <a:lnTo>
                      <a:pt x="36" y="2"/>
                    </a:lnTo>
                    <a:lnTo>
                      <a:pt x="27" y="3"/>
                    </a:lnTo>
                    <a:lnTo>
                      <a:pt x="17" y="5"/>
                    </a:lnTo>
                    <a:lnTo>
                      <a:pt x="9" y="9"/>
                    </a:lnTo>
                    <a:lnTo>
                      <a:pt x="3" y="15"/>
                    </a:lnTo>
                    <a:lnTo>
                      <a:pt x="0" y="20"/>
                    </a:lnTo>
                    <a:lnTo>
                      <a:pt x="6" y="20"/>
                    </a:lnTo>
                    <a:lnTo>
                      <a:pt x="8" y="19"/>
                    </a:lnTo>
                    <a:lnTo>
                      <a:pt x="13" y="16"/>
                    </a:lnTo>
                    <a:lnTo>
                      <a:pt x="19" y="12"/>
                    </a:lnTo>
                    <a:lnTo>
                      <a:pt x="27" y="10"/>
                    </a:lnTo>
                    <a:lnTo>
                      <a:pt x="36" y="9"/>
                    </a:lnTo>
                    <a:lnTo>
                      <a:pt x="46" y="9"/>
                    </a:lnTo>
                    <a:lnTo>
                      <a:pt x="51" y="9"/>
                    </a:lnTo>
                    <a:lnTo>
                      <a:pt x="56" y="10"/>
                    </a:lnTo>
                    <a:lnTo>
                      <a:pt x="57" y="11"/>
                    </a:lnTo>
                    <a:lnTo>
                      <a:pt x="56" y="10"/>
                    </a:lnTo>
                    <a:lnTo>
                      <a:pt x="58" y="10"/>
                    </a:lnTo>
                    <a:lnTo>
                      <a:pt x="61" y="9"/>
                    </a:lnTo>
                    <a:lnTo>
                      <a:pt x="62" y="8"/>
                    </a:lnTo>
                    <a:lnTo>
                      <a:pt x="61" y="5"/>
                    </a:lnTo>
                    <a:lnTo>
                      <a:pt x="5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86" name="Freeform 290"/>
              <p:cNvSpPr>
                <a:spLocks noChangeAspect="1"/>
              </p:cNvSpPr>
              <p:nvPr/>
            </p:nvSpPr>
            <p:spPr bwMode="auto">
              <a:xfrm>
                <a:off x="652" y="593"/>
                <a:ext cx="8" cy="8"/>
              </a:xfrm>
              <a:custGeom>
                <a:avLst/>
                <a:gdLst>
                  <a:gd name="T0" fmla="*/ 14 w 15"/>
                  <a:gd name="T1" fmla="*/ 15 h 16"/>
                  <a:gd name="T2" fmla="*/ 15 w 15"/>
                  <a:gd name="T3" fmla="*/ 10 h 16"/>
                  <a:gd name="T4" fmla="*/ 13 w 15"/>
                  <a:gd name="T5" fmla="*/ 8 h 16"/>
                  <a:gd name="T6" fmla="*/ 10 w 15"/>
                  <a:gd name="T7" fmla="*/ 6 h 16"/>
                  <a:gd name="T8" fmla="*/ 8 w 15"/>
                  <a:gd name="T9" fmla="*/ 3 h 16"/>
                  <a:gd name="T10" fmla="*/ 2 w 15"/>
                  <a:gd name="T11" fmla="*/ 0 h 16"/>
                  <a:gd name="T12" fmla="*/ 0 w 15"/>
                  <a:gd name="T13" fmla="*/ 7 h 16"/>
                  <a:gd name="T14" fmla="*/ 4 w 15"/>
                  <a:gd name="T15" fmla="*/ 10 h 16"/>
                  <a:gd name="T16" fmla="*/ 6 w 15"/>
                  <a:gd name="T17" fmla="*/ 11 h 16"/>
                  <a:gd name="T18" fmla="*/ 8 w 15"/>
                  <a:gd name="T19" fmla="*/ 13 h 16"/>
                  <a:gd name="T20" fmla="*/ 8 w 15"/>
                  <a:gd name="T21" fmla="*/ 14 h 16"/>
                  <a:gd name="T22" fmla="*/ 9 w 15"/>
                  <a:gd name="T23" fmla="*/ 8 h 16"/>
                  <a:gd name="T24" fmla="*/ 8 w 15"/>
                  <a:gd name="T25" fmla="*/ 14 h 16"/>
                  <a:gd name="T26" fmla="*/ 10 w 15"/>
                  <a:gd name="T27" fmla="*/ 16 h 16"/>
                  <a:gd name="T28" fmla="*/ 14 w 15"/>
                  <a:gd name="T29" fmla="*/ 15 h 16"/>
                  <a:gd name="T30" fmla="*/ 15 w 15"/>
                  <a:gd name="T31" fmla="*/ 13 h 16"/>
                  <a:gd name="T32" fmla="*/ 15 w 15"/>
                  <a:gd name="T33" fmla="*/ 10 h 16"/>
                  <a:gd name="T34" fmla="*/ 14 w 15"/>
                  <a:gd name="T35"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6">
                    <a:moveTo>
                      <a:pt x="14" y="15"/>
                    </a:moveTo>
                    <a:lnTo>
                      <a:pt x="15" y="10"/>
                    </a:lnTo>
                    <a:lnTo>
                      <a:pt x="13" y="8"/>
                    </a:lnTo>
                    <a:lnTo>
                      <a:pt x="10" y="6"/>
                    </a:lnTo>
                    <a:lnTo>
                      <a:pt x="8" y="3"/>
                    </a:lnTo>
                    <a:lnTo>
                      <a:pt x="2" y="0"/>
                    </a:lnTo>
                    <a:lnTo>
                      <a:pt x="0" y="7"/>
                    </a:lnTo>
                    <a:lnTo>
                      <a:pt x="4" y="10"/>
                    </a:lnTo>
                    <a:lnTo>
                      <a:pt x="6" y="11"/>
                    </a:lnTo>
                    <a:lnTo>
                      <a:pt x="8" y="13"/>
                    </a:lnTo>
                    <a:lnTo>
                      <a:pt x="8" y="14"/>
                    </a:lnTo>
                    <a:lnTo>
                      <a:pt x="9" y="8"/>
                    </a:lnTo>
                    <a:lnTo>
                      <a:pt x="8" y="14"/>
                    </a:lnTo>
                    <a:lnTo>
                      <a:pt x="10" y="16"/>
                    </a:lnTo>
                    <a:lnTo>
                      <a:pt x="14" y="15"/>
                    </a:lnTo>
                    <a:lnTo>
                      <a:pt x="15" y="13"/>
                    </a:lnTo>
                    <a:lnTo>
                      <a:pt x="15" y="10"/>
                    </a:lnTo>
                    <a:lnTo>
                      <a:pt x="1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87" name="Freeform 291"/>
              <p:cNvSpPr>
                <a:spLocks noChangeAspect="1"/>
              </p:cNvSpPr>
              <p:nvPr/>
            </p:nvSpPr>
            <p:spPr bwMode="auto">
              <a:xfrm>
                <a:off x="628" y="597"/>
                <a:ext cx="31" cy="43"/>
              </a:xfrm>
              <a:custGeom>
                <a:avLst/>
                <a:gdLst>
                  <a:gd name="T0" fmla="*/ 4 w 62"/>
                  <a:gd name="T1" fmla="*/ 86 h 86"/>
                  <a:gd name="T2" fmla="*/ 3 w 62"/>
                  <a:gd name="T3" fmla="*/ 86 h 86"/>
                  <a:gd name="T4" fmla="*/ 9 w 62"/>
                  <a:gd name="T5" fmla="*/ 81 h 86"/>
                  <a:gd name="T6" fmla="*/ 15 w 62"/>
                  <a:gd name="T7" fmla="*/ 73 h 86"/>
                  <a:gd name="T8" fmla="*/ 19 w 62"/>
                  <a:gd name="T9" fmla="*/ 64 h 86"/>
                  <a:gd name="T10" fmla="*/ 26 w 62"/>
                  <a:gd name="T11" fmla="*/ 53 h 86"/>
                  <a:gd name="T12" fmla="*/ 33 w 62"/>
                  <a:gd name="T13" fmla="*/ 42 h 86"/>
                  <a:gd name="T14" fmla="*/ 41 w 62"/>
                  <a:gd name="T15" fmla="*/ 29 h 86"/>
                  <a:gd name="T16" fmla="*/ 50 w 62"/>
                  <a:gd name="T17" fmla="*/ 18 h 86"/>
                  <a:gd name="T18" fmla="*/ 62 w 62"/>
                  <a:gd name="T19" fmla="*/ 7 h 86"/>
                  <a:gd name="T20" fmla="*/ 57 w 62"/>
                  <a:gd name="T21" fmla="*/ 0 h 86"/>
                  <a:gd name="T22" fmla="*/ 46 w 62"/>
                  <a:gd name="T23" fmla="*/ 13 h 86"/>
                  <a:gd name="T24" fmla="*/ 34 w 62"/>
                  <a:gd name="T25" fmla="*/ 25 h 86"/>
                  <a:gd name="T26" fmla="*/ 26 w 62"/>
                  <a:gd name="T27" fmla="*/ 37 h 86"/>
                  <a:gd name="T28" fmla="*/ 19 w 62"/>
                  <a:gd name="T29" fmla="*/ 49 h 86"/>
                  <a:gd name="T30" fmla="*/ 12 w 62"/>
                  <a:gd name="T31" fmla="*/ 61 h 86"/>
                  <a:gd name="T32" fmla="*/ 8 w 62"/>
                  <a:gd name="T33" fmla="*/ 71 h 86"/>
                  <a:gd name="T34" fmla="*/ 4 w 62"/>
                  <a:gd name="T35" fmla="*/ 76 h 86"/>
                  <a:gd name="T36" fmla="*/ 1 w 62"/>
                  <a:gd name="T37" fmla="*/ 79 h 86"/>
                  <a:gd name="T38" fmla="*/ 0 w 62"/>
                  <a:gd name="T39" fmla="*/ 79 h 86"/>
                  <a:gd name="T40" fmla="*/ 4 w 62"/>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86">
                    <a:moveTo>
                      <a:pt x="4" y="86"/>
                    </a:moveTo>
                    <a:lnTo>
                      <a:pt x="3" y="86"/>
                    </a:lnTo>
                    <a:lnTo>
                      <a:pt x="9" y="81"/>
                    </a:lnTo>
                    <a:lnTo>
                      <a:pt x="15" y="73"/>
                    </a:lnTo>
                    <a:lnTo>
                      <a:pt x="19" y="64"/>
                    </a:lnTo>
                    <a:lnTo>
                      <a:pt x="26" y="53"/>
                    </a:lnTo>
                    <a:lnTo>
                      <a:pt x="33" y="42"/>
                    </a:lnTo>
                    <a:lnTo>
                      <a:pt x="41" y="29"/>
                    </a:lnTo>
                    <a:lnTo>
                      <a:pt x="50" y="18"/>
                    </a:lnTo>
                    <a:lnTo>
                      <a:pt x="62" y="7"/>
                    </a:lnTo>
                    <a:lnTo>
                      <a:pt x="57" y="0"/>
                    </a:lnTo>
                    <a:lnTo>
                      <a:pt x="46" y="13"/>
                    </a:lnTo>
                    <a:lnTo>
                      <a:pt x="34" y="25"/>
                    </a:lnTo>
                    <a:lnTo>
                      <a:pt x="26" y="37"/>
                    </a:lnTo>
                    <a:lnTo>
                      <a:pt x="19" y="49"/>
                    </a:lnTo>
                    <a:lnTo>
                      <a:pt x="12" y="61"/>
                    </a:lnTo>
                    <a:lnTo>
                      <a:pt x="8" y="71"/>
                    </a:lnTo>
                    <a:lnTo>
                      <a:pt x="4" y="76"/>
                    </a:lnTo>
                    <a:lnTo>
                      <a:pt x="1" y="79"/>
                    </a:lnTo>
                    <a:lnTo>
                      <a:pt x="0" y="79"/>
                    </a:lnTo>
                    <a:lnTo>
                      <a:pt x="4"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88" name="Freeform 292"/>
              <p:cNvSpPr>
                <a:spLocks noChangeAspect="1"/>
              </p:cNvSpPr>
              <p:nvPr/>
            </p:nvSpPr>
            <p:spPr bwMode="auto">
              <a:xfrm>
                <a:off x="622" y="636"/>
                <a:ext cx="8" cy="33"/>
              </a:xfrm>
              <a:custGeom>
                <a:avLst/>
                <a:gdLst>
                  <a:gd name="T0" fmla="*/ 11 w 16"/>
                  <a:gd name="T1" fmla="*/ 63 h 65"/>
                  <a:gd name="T2" fmla="*/ 11 w 16"/>
                  <a:gd name="T3" fmla="*/ 63 h 65"/>
                  <a:gd name="T4" fmla="*/ 7 w 16"/>
                  <a:gd name="T5" fmla="*/ 47 h 65"/>
                  <a:gd name="T6" fmla="*/ 7 w 16"/>
                  <a:gd name="T7" fmla="*/ 28 h 65"/>
                  <a:gd name="T8" fmla="*/ 11 w 16"/>
                  <a:gd name="T9" fmla="*/ 13 h 65"/>
                  <a:gd name="T10" fmla="*/ 16 w 16"/>
                  <a:gd name="T11" fmla="*/ 7 h 65"/>
                  <a:gd name="T12" fmla="*/ 12 w 16"/>
                  <a:gd name="T13" fmla="*/ 0 h 65"/>
                  <a:gd name="T14" fmla="*/ 4 w 16"/>
                  <a:gd name="T15" fmla="*/ 11 h 65"/>
                  <a:gd name="T16" fmla="*/ 0 w 16"/>
                  <a:gd name="T17" fmla="*/ 28 h 65"/>
                  <a:gd name="T18" fmla="*/ 0 w 16"/>
                  <a:gd name="T19" fmla="*/ 47 h 65"/>
                  <a:gd name="T20" fmla="*/ 4 w 16"/>
                  <a:gd name="T21" fmla="*/ 65 h 65"/>
                  <a:gd name="T22" fmla="*/ 4 w 16"/>
                  <a:gd name="T23" fmla="*/ 65 h 65"/>
                  <a:gd name="T24" fmla="*/ 11 w 16"/>
                  <a:gd name="T25"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65">
                    <a:moveTo>
                      <a:pt x="11" y="63"/>
                    </a:moveTo>
                    <a:lnTo>
                      <a:pt x="11" y="63"/>
                    </a:lnTo>
                    <a:lnTo>
                      <a:pt x="7" y="47"/>
                    </a:lnTo>
                    <a:lnTo>
                      <a:pt x="7" y="28"/>
                    </a:lnTo>
                    <a:lnTo>
                      <a:pt x="11" y="13"/>
                    </a:lnTo>
                    <a:lnTo>
                      <a:pt x="16" y="7"/>
                    </a:lnTo>
                    <a:lnTo>
                      <a:pt x="12" y="0"/>
                    </a:lnTo>
                    <a:lnTo>
                      <a:pt x="4" y="11"/>
                    </a:lnTo>
                    <a:lnTo>
                      <a:pt x="0" y="28"/>
                    </a:lnTo>
                    <a:lnTo>
                      <a:pt x="0" y="47"/>
                    </a:lnTo>
                    <a:lnTo>
                      <a:pt x="4" y="65"/>
                    </a:lnTo>
                    <a:lnTo>
                      <a:pt x="4" y="65"/>
                    </a:lnTo>
                    <a:lnTo>
                      <a:pt x="11"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89" name="Freeform 293"/>
              <p:cNvSpPr>
                <a:spLocks noChangeAspect="1"/>
              </p:cNvSpPr>
              <p:nvPr/>
            </p:nvSpPr>
            <p:spPr bwMode="auto">
              <a:xfrm>
                <a:off x="624" y="668"/>
                <a:ext cx="28" cy="63"/>
              </a:xfrm>
              <a:custGeom>
                <a:avLst/>
                <a:gdLst>
                  <a:gd name="T0" fmla="*/ 55 w 56"/>
                  <a:gd name="T1" fmla="*/ 122 h 127"/>
                  <a:gd name="T2" fmla="*/ 56 w 56"/>
                  <a:gd name="T3" fmla="*/ 122 h 127"/>
                  <a:gd name="T4" fmla="*/ 49 w 56"/>
                  <a:gd name="T5" fmla="*/ 114 h 127"/>
                  <a:gd name="T6" fmla="*/ 42 w 56"/>
                  <a:gd name="T7" fmla="*/ 99 h 127"/>
                  <a:gd name="T8" fmla="*/ 35 w 56"/>
                  <a:gd name="T9" fmla="*/ 82 h 127"/>
                  <a:gd name="T10" fmla="*/ 28 w 56"/>
                  <a:gd name="T11" fmla="*/ 63 h 127"/>
                  <a:gd name="T12" fmla="*/ 22 w 56"/>
                  <a:gd name="T13" fmla="*/ 44 h 127"/>
                  <a:gd name="T14" fmla="*/ 15 w 56"/>
                  <a:gd name="T15" fmla="*/ 25 h 127"/>
                  <a:gd name="T16" fmla="*/ 10 w 56"/>
                  <a:gd name="T17" fmla="*/ 10 h 127"/>
                  <a:gd name="T18" fmla="*/ 7 w 56"/>
                  <a:gd name="T19" fmla="*/ 0 h 127"/>
                  <a:gd name="T20" fmla="*/ 0 w 56"/>
                  <a:gd name="T21" fmla="*/ 2 h 127"/>
                  <a:gd name="T22" fmla="*/ 3 w 56"/>
                  <a:gd name="T23" fmla="*/ 13 h 127"/>
                  <a:gd name="T24" fmla="*/ 8 w 56"/>
                  <a:gd name="T25" fmla="*/ 28 h 127"/>
                  <a:gd name="T26" fmla="*/ 15 w 56"/>
                  <a:gd name="T27" fmla="*/ 46 h 127"/>
                  <a:gd name="T28" fmla="*/ 22 w 56"/>
                  <a:gd name="T29" fmla="*/ 66 h 127"/>
                  <a:gd name="T30" fmla="*/ 28 w 56"/>
                  <a:gd name="T31" fmla="*/ 84 h 127"/>
                  <a:gd name="T32" fmla="*/ 35 w 56"/>
                  <a:gd name="T33" fmla="*/ 101 h 127"/>
                  <a:gd name="T34" fmla="*/ 42 w 56"/>
                  <a:gd name="T35" fmla="*/ 116 h 127"/>
                  <a:gd name="T36" fmla="*/ 49 w 56"/>
                  <a:gd name="T37" fmla="*/ 127 h 127"/>
                  <a:gd name="T38" fmla="*/ 50 w 56"/>
                  <a:gd name="T39" fmla="*/ 127 h 127"/>
                  <a:gd name="T40" fmla="*/ 55 w 56"/>
                  <a:gd name="T41"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127">
                    <a:moveTo>
                      <a:pt x="55" y="122"/>
                    </a:moveTo>
                    <a:lnTo>
                      <a:pt x="56" y="122"/>
                    </a:lnTo>
                    <a:lnTo>
                      <a:pt x="49" y="114"/>
                    </a:lnTo>
                    <a:lnTo>
                      <a:pt x="42" y="99"/>
                    </a:lnTo>
                    <a:lnTo>
                      <a:pt x="35" y="82"/>
                    </a:lnTo>
                    <a:lnTo>
                      <a:pt x="28" y="63"/>
                    </a:lnTo>
                    <a:lnTo>
                      <a:pt x="22" y="44"/>
                    </a:lnTo>
                    <a:lnTo>
                      <a:pt x="15" y="25"/>
                    </a:lnTo>
                    <a:lnTo>
                      <a:pt x="10" y="10"/>
                    </a:lnTo>
                    <a:lnTo>
                      <a:pt x="7" y="0"/>
                    </a:lnTo>
                    <a:lnTo>
                      <a:pt x="0" y="2"/>
                    </a:lnTo>
                    <a:lnTo>
                      <a:pt x="3" y="13"/>
                    </a:lnTo>
                    <a:lnTo>
                      <a:pt x="8" y="28"/>
                    </a:lnTo>
                    <a:lnTo>
                      <a:pt x="15" y="46"/>
                    </a:lnTo>
                    <a:lnTo>
                      <a:pt x="22" y="66"/>
                    </a:lnTo>
                    <a:lnTo>
                      <a:pt x="28" y="84"/>
                    </a:lnTo>
                    <a:lnTo>
                      <a:pt x="35" y="101"/>
                    </a:lnTo>
                    <a:lnTo>
                      <a:pt x="42" y="116"/>
                    </a:lnTo>
                    <a:lnTo>
                      <a:pt x="49" y="127"/>
                    </a:lnTo>
                    <a:lnTo>
                      <a:pt x="50" y="127"/>
                    </a:lnTo>
                    <a:lnTo>
                      <a:pt x="55"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90" name="Freeform 294"/>
              <p:cNvSpPr>
                <a:spLocks noChangeAspect="1"/>
              </p:cNvSpPr>
              <p:nvPr/>
            </p:nvSpPr>
            <p:spPr bwMode="auto">
              <a:xfrm>
                <a:off x="649" y="729"/>
                <a:ext cx="84" cy="87"/>
              </a:xfrm>
              <a:custGeom>
                <a:avLst/>
                <a:gdLst>
                  <a:gd name="T0" fmla="*/ 167 w 167"/>
                  <a:gd name="T1" fmla="*/ 167 h 174"/>
                  <a:gd name="T2" fmla="*/ 167 w 167"/>
                  <a:gd name="T3" fmla="*/ 167 h 174"/>
                  <a:gd name="T4" fmla="*/ 147 w 167"/>
                  <a:gd name="T5" fmla="*/ 153 h 174"/>
                  <a:gd name="T6" fmla="*/ 122 w 167"/>
                  <a:gd name="T7" fmla="*/ 134 h 174"/>
                  <a:gd name="T8" fmla="*/ 97 w 167"/>
                  <a:gd name="T9" fmla="*/ 108 h 174"/>
                  <a:gd name="T10" fmla="*/ 72 w 167"/>
                  <a:gd name="T11" fmla="*/ 81 h 174"/>
                  <a:gd name="T12" fmla="*/ 50 w 167"/>
                  <a:gd name="T13" fmla="*/ 54 h 174"/>
                  <a:gd name="T14" fmla="*/ 30 w 167"/>
                  <a:gd name="T15" fmla="*/ 30 h 174"/>
                  <a:gd name="T16" fmla="*/ 15 w 167"/>
                  <a:gd name="T17" fmla="*/ 12 h 174"/>
                  <a:gd name="T18" fmla="*/ 5 w 167"/>
                  <a:gd name="T19" fmla="*/ 0 h 174"/>
                  <a:gd name="T20" fmla="*/ 0 w 167"/>
                  <a:gd name="T21" fmla="*/ 5 h 174"/>
                  <a:gd name="T22" fmla="*/ 8 w 167"/>
                  <a:gd name="T23" fmla="*/ 16 h 174"/>
                  <a:gd name="T24" fmla="*/ 23 w 167"/>
                  <a:gd name="T25" fmla="*/ 35 h 174"/>
                  <a:gd name="T26" fmla="*/ 43 w 167"/>
                  <a:gd name="T27" fmla="*/ 59 h 174"/>
                  <a:gd name="T28" fmla="*/ 67 w 167"/>
                  <a:gd name="T29" fmla="*/ 85 h 174"/>
                  <a:gd name="T30" fmla="*/ 92 w 167"/>
                  <a:gd name="T31" fmla="*/ 113 h 174"/>
                  <a:gd name="T32" fmla="*/ 118 w 167"/>
                  <a:gd name="T33" fmla="*/ 138 h 174"/>
                  <a:gd name="T34" fmla="*/ 142 w 167"/>
                  <a:gd name="T35" fmla="*/ 160 h 174"/>
                  <a:gd name="T36" fmla="*/ 165 w 167"/>
                  <a:gd name="T37" fmla="*/ 174 h 174"/>
                  <a:gd name="T38" fmla="*/ 165 w 167"/>
                  <a:gd name="T39" fmla="*/ 174 h 174"/>
                  <a:gd name="T40" fmla="*/ 167 w 167"/>
                  <a:gd name="T41" fmla="*/ 16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7" h="174">
                    <a:moveTo>
                      <a:pt x="167" y="167"/>
                    </a:moveTo>
                    <a:lnTo>
                      <a:pt x="167" y="167"/>
                    </a:lnTo>
                    <a:lnTo>
                      <a:pt x="147" y="153"/>
                    </a:lnTo>
                    <a:lnTo>
                      <a:pt x="122" y="134"/>
                    </a:lnTo>
                    <a:lnTo>
                      <a:pt x="97" y="108"/>
                    </a:lnTo>
                    <a:lnTo>
                      <a:pt x="72" y="81"/>
                    </a:lnTo>
                    <a:lnTo>
                      <a:pt x="50" y="54"/>
                    </a:lnTo>
                    <a:lnTo>
                      <a:pt x="30" y="30"/>
                    </a:lnTo>
                    <a:lnTo>
                      <a:pt x="15" y="12"/>
                    </a:lnTo>
                    <a:lnTo>
                      <a:pt x="5" y="0"/>
                    </a:lnTo>
                    <a:lnTo>
                      <a:pt x="0" y="5"/>
                    </a:lnTo>
                    <a:lnTo>
                      <a:pt x="8" y="16"/>
                    </a:lnTo>
                    <a:lnTo>
                      <a:pt x="23" y="35"/>
                    </a:lnTo>
                    <a:lnTo>
                      <a:pt x="43" y="59"/>
                    </a:lnTo>
                    <a:lnTo>
                      <a:pt x="67" y="85"/>
                    </a:lnTo>
                    <a:lnTo>
                      <a:pt x="92" y="113"/>
                    </a:lnTo>
                    <a:lnTo>
                      <a:pt x="118" y="138"/>
                    </a:lnTo>
                    <a:lnTo>
                      <a:pt x="142" y="160"/>
                    </a:lnTo>
                    <a:lnTo>
                      <a:pt x="165" y="174"/>
                    </a:lnTo>
                    <a:lnTo>
                      <a:pt x="165" y="174"/>
                    </a:lnTo>
                    <a:lnTo>
                      <a:pt x="167"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91" name="Freeform 295"/>
              <p:cNvSpPr>
                <a:spLocks noChangeAspect="1"/>
              </p:cNvSpPr>
              <p:nvPr/>
            </p:nvSpPr>
            <p:spPr bwMode="auto">
              <a:xfrm>
                <a:off x="732" y="806"/>
                <a:ext cx="137" cy="34"/>
              </a:xfrm>
              <a:custGeom>
                <a:avLst/>
                <a:gdLst>
                  <a:gd name="T0" fmla="*/ 274 w 275"/>
                  <a:gd name="T1" fmla="*/ 5 h 69"/>
                  <a:gd name="T2" fmla="*/ 268 w 275"/>
                  <a:gd name="T3" fmla="*/ 0 h 69"/>
                  <a:gd name="T4" fmla="*/ 238 w 275"/>
                  <a:gd name="T5" fmla="*/ 20 h 69"/>
                  <a:gd name="T6" fmla="*/ 213 w 275"/>
                  <a:gd name="T7" fmla="*/ 35 h 69"/>
                  <a:gd name="T8" fmla="*/ 189 w 275"/>
                  <a:gd name="T9" fmla="*/ 46 h 69"/>
                  <a:gd name="T10" fmla="*/ 166 w 275"/>
                  <a:gd name="T11" fmla="*/ 54 h 69"/>
                  <a:gd name="T12" fmla="*/ 146 w 275"/>
                  <a:gd name="T13" fmla="*/ 60 h 69"/>
                  <a:gd name="T14" fmla="*/ 128 w 275"/>
                  <a:gd name="T15" fmla="*/ 62 h 69"/>
                  <a:gd name="T16" fmla="*/ 111 w 275"/>
                  <a:gd name="T17" fmla="*/ 62 h 69"/>
                  <a:gd name="T18" fmla="*/ 96 w 275"/>
                  <a:gd name="T19" fmla="*/ 60 h 69"/>
                  <a:gd name="T20" fmla="*/ 82 w 275"/>
                  <a:gd name="T21" fmla="*/ 56 h 69"/>
                  <a:gd name="T22" fmla="*/ 69 w 275"/>
                  <a:gd name="T23" fmla="*/ 51 h 69"/>
                  <a:gd name="T24" fmla="*/ 56 w 275"/>
                  <a:gd name="T25" fmla="*/ 45 h 69"/>
                  <a:gd name="T26" fmla="*/ 46 w 275"/>
                  <a:gd name="T27" fmla="*/ 38 h 69"/>
                  <a:gd name="T28" fmla="*/ 36 w 275"/>
                  <a:gd name="T29" fmla="*/ 31 h 69"/>
                  <a:gd name="T30" fmla="*/ 24 w 275"/>
                  <a:gd name="T31" fmla="*/ 26 h 69"/>
                  <a:gd name="T32" fmla="*/ 13 w 275"/>
                  <a:gd name="T33" fmla="*/ 19 h 69"/>
                  <a:gd name="T34" fmla="*/ 2 w 275"/>
                  <a:gd name="T35" fmla="*/ 14 h 69"/>
                  <a:gd name="T36" fmla="*/ 0 w 275"/>
                  <a:gd name="T37" fmla="*/ 21 h 69"/>
                  <a:gd name="T38" fmla="*/ 10 w 275"/>
                  <a:gd name="T39" fmla="*/ 26 h 69"/>
                  <a:gd name="T40" fmla="*/ 20 w 275"/>
                  <a:gd name="T41" fmla="*/ 33 h 69"/>
                  <a:gd name="T42" fmla="*/ 31 w 275"/>
                  <a:gd name="T43" fmla="*/ 38 h 69"/>
                  <a:gd name="T44" fmla="*/ 41 w 275"/>
                  <a:gd name="T45" fmla="*/ 45 h 69"/>
                  <a:gd name="T46" fmla="*/ 54 w 275"/>
                  <a:gd name="T47" fmla="*/ 52 h 69"/>
                  <a:gd name="T48" fmla="*/ 67 w 275"/>
                  <a:gd name="T49" fmla="*/ 58 h 69"/>
                  <a:gd name="T50" fmla="*/ 79 w 275"/>
                  <a:gd name="T51" fmla="*/ 62 h 69"/>
                  <a:gd name="T52" fmla="*/ 96 w 275"/>
                  <a:gd name="T53" fmla="*/ 67 h 69"/>
                  <a:gd name="T54" fmla="*/ 111 w 275"/>
                  <a:gd name="T55" fmla="*/ 69 h 69"/>
                  <a:gd name="T56" fmla="*/ 128 w 275"/>
                  <a:gd name="T57" fmla="*/ 69 h 69"/>
                  <a:gd name="T58" fmla="*/ 146 w 275"/>
                  <a:gd name="T59" fmla="*/ 67 h 69"/>
                  <a:gd name="T60" fmla="*/ 168 w 275"/>
                  <a:gd name="T61" fmla="*/ 61 h 69"/>
                  <a:gd name="T62" fmla="*/ 191 w 275"/>
                  <a:gd name="T63" fmla="*/ 53 h 69"/>
                  <a:gd name="T64" fmla="*/ 215 w 275"/>
                  <a:gd name="T65" fmla="*/ 42 h 69"/>
                  <a:gd name="T66" fmla="*/ 243 w 275"/>
                  <a:gd name="T67" fmla="*/ 27 h 69"/>
                  <a:gd name="T68" fmla="*/ 273 w 275"/>
                  <a:gd name="T69" fmla="*/ 7 h 69"/>
                  <a:gd name="T70" fmla="*/ 267 w 275"/>
                  <a:gd name="T71" fmla="*/ 3 h 69"/>
                  <a:gd name="T72" fmla="*/ 273 w 275"/>
                  <a:gd name="T73" fmla="*/ 7 h 69"/>
                  <a:gd name="T74" fmla="*/ 275 w 275"/>
                  <a:gd name="T75" fmla="*/ 5 h 69"/>
                  <a:gd name="T76" fmla="*/ 274 w 275"/>
                  <a:gd name="T77" fmla="*/ 1 h 69"/>
                  <a:gd name="T78" fmla="*/ 272 w 275"/>
                  <a:gd name="T79" fmla="*/ 0 h 69"/>
                  <a:gd name="T80" fmla="*/ 268 w 275"/>
                  <a:gd name="T81" fmla="*/ 0 h 69"/>
                  <a:gd name="T82" fmla="*/ 274 w 275"/>
                  <a:gd name="T83"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5" h="69">
                    <a:moveTo>
                      <a:pt x="274" y="5"/>
                    </a:moveTo>
                    <a:lnTo>
                      <a:pt x="268" y="0"/>
                    </a:lnTo>
                    <a:lnTo>
                      <a:pt x="238" y="20"/>
                    </a:lnTo>
                    <a:lnTo>
                      <a:pt x="213" y="35"/>
                    </a:lnTo>
                    <a:lnTo>
                      <a:pt x="189" y="46"/>
                    </a:lnTo>
                    <a:lnTo>
                      <a:pt x="166" y="54"/>
                    </a:lnTo>
                    <a:lnTo>
                      <a:pt x="146" y="60"/>
                    </a:lnTo>
                    <a:lnTo>
                      <a:pt x="128" y="62"/>
                    </a:lnTo>
                    <a:lnTo>
                      <a:pt x="111" y="62"/>
                    </a:lnTo>
                    <a:lnTo>
                      <a:pt x="96" y="60"/>
                    </a:lnTo>
                    <a:lnTo>
                      <a:pt x="82" y="56"/>
                    </a:lnTo>
                    <a:lnTo>
                      <a:pt x="69" y="51"/>
                    </a:lnTo>
                    <a:lnTo>
                      <a:pt x="56" y="45"/>
                    </a:lnTo>
                    <a:lnTo>
                      <a:pt x="46" y="38"/>
                    </a:lnTo>
                    <a:lnTo>
                      <a:pt x="36" y="31"/>
                    </a:lnTo>
                    <a:lnTo>
                      <a:pt x="24" y="26"/>
                    </a:lnTo>
                    <a:lnTo>
                      <a:pt x="13" y="19"/>
                    </a:lnTo>
                    <a:lnTo>
                      <a:pt x="2" y="14"/>
                    </a:lnTo>
                    <a:lnTo>
                      <a:pt x="0" y="21"/>
                    </a:lnTo>
                    <a:lnTo>
                      <a:pt x="10" y="26"/>
                    </a:lnTo>
                    <a:lnTo>
                      <a:pt x="20" y="33"/>
                    </a:lnTo>
                    <a:lnTo>
                      <a:pt x="31" y="38"/>
                    </a:lnTo>
                    <a:lnTo>
                      <a:pt x="41" y="45"/>
                    </a:lnTo>
                    <a:lnTo>
                      <a:pt x="54" y="52"/>
                    </a:lnTo>
                    <a:lnTo>
                      <a:pt x="67" y="58"/>
                    </a:lnTo>
                    <a:lnTo>
                      <a:pt x="79" y="62"/>
                    </a:lnTo>
                    <a:lnTo>
                      <a:pt x="96" y="67"/>
                    </a:lnTo>
                    <a:lnTo>
                      <a:pt x="111" y="69"/>
                    </a:lnTo>
                    <a:lnTo>
                      <a:pt x="128" y="69"/>
                    </a:lnTo>
                    <a:lnTo>
                      <a:pt x="146" y="67"/>
                    </a:lnTo>
                    <a:lnTo>
                      <a:pt x="168" y="61"/>
                    </a:lnTo>
                    <a:lnTo>
                      <a:pt x="191" y="53"/>
                    </a:lnTo>
                    <a:lnTo>
                      <a:pt x="215" y="42"/>
                    </a:lnTo>
                    <a:lnTo>
                      <a:pt x="243" y="27"/>
                    </a:lnTo>
                    <a:lnTo>
                      <a:pt x="273" y="7"/>
                    </a:lnTo>
                    <a:lnTo>
                      <a:pt x="267" y="3"/>
                    </a:lnTo>
                    <a:lnTo>
                      <a:pt x="273" y="7"/>
                    </a:lnTo>
                    <a:lnTo>
                      <a:pt x="275" y="5"/>
                    </a:lnTo>
                    <a:lnTo>
                      <a:pt x="274" y="1"/>
                    </a:lnTo>
                    <a:lnTo>
                      <a:pt x="272" y="0"/>
                    </a:lnTo>
                    <a:lnTo>
                      <a:pt x="268" y="0"/>
                    </a:lnTo>
                    <a:lnTo>
                      <a:pt x="27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92" name="Freeform 296"/>
              <p:cNvSpPr>
                <a:spLocks noChangeAspect="1"/>
              </p:cNvSpPr>
              <p:nvPr/>
            </p:nvSpPr>
            <p:spPr bwMode="auto">
              <a:xfrm>
                <a:off x="837" y="807"/>
                <a:ext cx="32" cy="61"/>
              </a:xfrm>
              <a:custGeom>
                <a:avLst/>
                <a:gdLst>
                  <a:gd name="T0" fmla="*/ 15 w 63"/>
                  <a:gd name="T1" fmla="*/ 115 h 122"/>
                  <a:gd name="T2" fmla="*/ 15 w 63"/>
                  <a:gd name="T3" fmla="*/ 115 h 122"/>
                  <a:gd name="T4" fmla="*/ 8 w 63"/>
                  <a:gd name="T5" fmla="*/ 114 h 122"/>
                  <a:gd name="T6" fmla="*/ 7 w 63"/>
                  <a:gd name="T7" fmla="*/ 107 h 122"/>
                  <a:gd name="T8" fmla="*/ 11 w 63"/>
                  <a:gd name="T9" fmla="*/ 93 h 122"/>
                  <a:gd name="T10" fmla="*/ 20 w 63"/>
                  <a:gd name="T11" fmla="*/ 74 h 122"/>
                  <a:gd name="T12" fmla="*/ 32 w 63"/>
                  <a:gd name="T13" fmla="*/ 56 h 122"/>
                  <a:gd name="T14" fmla="*/ 43 w 63"/>
                  <a:gd name="T15" fmla="*/ 36 h 122"/>
                  <a:gd name="T16" fmla="*/ 55 w 63"/>
                  <a:gd name="T17" fmla="*/ 18 h 122"/>
                  <a:gd name="T18" fmla="*/ 63 w 63"/>
                  <a:gd name="T19" fmla="*/ 2 h 122"/>
                  <a:gd name="T20" fmla="*/ 56 w 63"/>
                  <a:gd name="T21" fmla="*/ 0 h 122"/>
                  <a:gd name="T22" fmla="*/ 48 w 63"/>
                  <a:gd name="T23" fmla="*/ 13 h 122"/>
                  <a:gd name="T24" fmla="*/ 37 w 63"/>
                  <a:gd name="T25" fmla="*/ 32 h 122"/>
                  <a:gd name="T26" fmla="*/ 25 w 63"/>
                  <a:gd name="T27" fmla="*/ 51 h 122"/>
                  <a:gd name="T28" fmla="*/ 14 w 63"/>
                  <a:gd name="T29" fmla="*/ 72 h 122"/>
                  <a:gd name="T30" fmla="*/ 4 w 63"/>
                  <a:gd name="T31" fmla="*/ 91 h 122"/>
                  <a:gd name="T32" fmla="*/ 0 w 63"/>
                  <a:gd name="T33" fmla="*/ 107 h 122"/>
                  <a:gd name="T34" fmla="*/ 3 w 63"/>
                  <a:gd name="T35" fmla="*/ 118 h 122"/>
                  <a:gd name="T36" fmla="*/ 15 w 63"/>
                  <a:gd name="T37" fmla="*/ 122 h 122"/>
                  <a:gd name="T38" fmla="*/ 15 w 63"/>
                  <a:gd name="T39" fmla="*/ 122 h 122"/>
                  <a:gd name="T40" fmla="*/ 15 w 63"/>
                  <a:gd name="T41" fmla="*/ 11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22">
                    <a:moveTo>
                      <a:pt x="15" y="115"/>
                    </a:moveTo>
                    <a:lnTo>
                      <a:pt x="15" y="115"/>
                    </a:lnTo>
                    <a:lnTo>
                      <a:pt x="8" y="114"/>
                    </a:lnTo>
                    <a:lnTo>
                      <a:pt x="7" y="107"/>
                    </a:lnTo>
                    <a:lnTo>
                      <a:pt x="11" y="93"/>
                    </a:lnTo>
                    <a:lnTo>
                      <a:pt x="20" y="74"/>
                    </a:lnTo>
                    <a:lnTo>
                      <a:pt x="32" y="56"/>
                    </a:lnTo>
                    <a:lnTo>
                      <a:pt x="43" y="36"/>
                    </a:lnTo>
                    <a:lnTo>
                      <a:pt x="55" y="18"/>
                    </a:lnTo>
                    <a:lnTo>
                      <a:pt x="63" y="2"/>
                    </a:lnTo>
                    <a:lnTo>
                      <a:pt x="56" y="0"/>
                    </a:lnTo>
                    <a:lnTo>
                      <a:pt x="48" y="13"/>
                    </a:lnTo>
                    <a:lnTo>
                      <a:pt x="37" y="32"/>
                    </a:lnTo>
                    <a:lnTo>
                      <a:pt x="25" y="51"/>
                    </a:lnTo>
                    <a:lnTo>
                      <a:pt x="14" y="72"/>
                    </a:lnTo>
                    <a:lnTo>
                      <a:pt x="4" y="91"/>
                    </a:lnTo>
                    <a:lnTo>
                      <a:pt x="0" y="107"/>
                    </a:lnTo>
                    <a:lnTo>
                      <a:pt x="3" y="118"/>
                    </a:lnTo>
                    <a:lnTo>
                      <a:pt x="15" y="122"/>
                    </a:lnTo>
                    <a:lnTo>
                      <a:pt x="15" y="122"/>
                    </a:lnTo>
                    <a:lnTo>
                      <a:pt x="15"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60393" name="Group 297"/>
            <p:cNvGrpSpPr>
              <a:grpSpLocks noChangeAspect="1"/>
            </p:cNvGrpSpPr>
            <p:nvPr/>
          </p:nvGrpSpPr>
          <p:grpSpPr bwMode="auto">
            <a:xfrm>
              <a:off x="568" y="231"/>
              <a:ext cx="758" cy="698"/>
              <a:chOff x="568" y="231"/>
              <a:chExt cx="758" cy="698"/>
            </a:xfrm>
          </p:grpSpPr>
          <p:sp>
            <p:nvSpPr>
              <p:cNvPr id="260394" name="Freeform 298"/>
              <p:cNvSpPr>
                <a:spLocks noChangeAspect="1"/>
              </p:cNvSpPr>
              <p:nvPr/>
            </p:nvSpPr>
            <p:spPr bwMode="auto">
              <a:xfrm>
                <a:off x="844" y="864"/>
                <a:ext cx="22" cy="8"/>
              </a:xfrm>
              <a:custGeom>
                <a:avLst/>
                <a:gdLst>
                  <a:gd name="T0" fmla="*/ 41 w 42"/>
                  <a:gd name="T1" fmla="*/ 10 h 17"/>
                  <a:gd name="T2" fmla="*/ 42 w 42"/>
                  <a:gd name="T3" fmla="*/ 10 h 17"/>
                  <a:gd name="T4" fmla="*/ 37 w 42"/>
                  <a:gd name="T5" fmla="*/ 8 h 17"/>
                  <a:gd name="T6" fmla="*/ 32 w 42"/>
                  <a:gd name="T7" fmla="*/ 5 h 17"/>
                  <a:gd name="T8" fmla="*/ 27 w 42"/>
                  <a:gd name="T9" fmla="*/ 3 h 17"/>
                  <a:gd name="T10" fmla="*/ 22 w 42"/>
                  <a:gd name="T11" fmla="*/ 2 h 17"/>
                  <a:gd name="T12" fmla="*/ 17 w 42"/>
                  <a:gd name="T13" fmla="*/ 1 h 17"/>
                  <a:gd name="T14" fmla="*/ 11 w 42"/>
                  <a:gd name="T15" fmla="*/ 0 h 17"/>
                  <a:gd name="T16" fmla="*/ 5 w 42"/>
                  <a:gd name="T17" fmla="*/ 0 h 17"/>
                  <a:gd name="T18" fmla="*/ 0 w 42"/>
                  <a:gd name="T19" fmla="*/ 1 h 17"/>
                  <a:gd name="T20" fmla="*/ 0 w 42"/>
                  <a:gd name="T21" fmla="*/ 8 h 17"/>
                  <a:gd name="T22" fmla="*/ 5 w 42"/>
                  <a:gd name="T23" fmla="*/ 9 h 17"/>
                  <a:gd name="T24" fmla="*/ 11 w 42"/>
                  <a:gd name="T25" fmla="*/ 9 h 17"/>
                  <a:gd name="T26" fmla="*/ 17 w 42"/>
                  <a:gd name="T27" fmla="*/ 8 h 17"/>
                  <a:gd name="T28" fmla="*/ 22 w 42"/>
                  <a:gd name="T29" fmla="*/ 9 h 17"/>
                  <a:gd name="T30" fmla="*/ 25 w 42"/>
                  <a:gd name="T31" fmla="*/ 10 h 17"/>
                  <a:gd name="T32" fmla="*/ 30 w 42"/>
                  <a:gd name="T33" fmla="*/ 12 h 17"/>
                  <a:gd name="T34" fmla="*/ 34 w 42"/>
                  <a:gd name="T35" fmla="*/ 15 h 17"/>
                  <a:gd name="T36" fmla="*/ 38 w 42"/>
                  <a:gd name="T37" fmla="*/ 17 h 17"/>
                  <a:gd name="T38" fmla="*/ 39 w 42"/>
                  <a:gd name="T39" fmla="*/ 17 h 17"/>
                  <a:gd name="T40" fmla="*/ 41 w 42"/>
                  <a:gd name="T41"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17">
                    <a:moveTo>
                      <a:pt x="41" y="10"/>
                    </a:moveTo>
                    <a:lnTo>
                      <a:pt x="42" y="10"/>
                    </a:lnTo>
                    <a:lnTo>
                      <a:pt x="37" y="8"/>
                    </a:lnTo>
                    <a:lnTo>
                      <a:pt x="32" y="5"/>
                    </a:lnTo>
                    <a:lnTo>
                      <a:pt x="27" y="3"/>
                    </a:lnTo>
                    <a:lnTo>
                      <a:pt x="22" y="2"/>
                    </a:lnTo>
                    <a:lnTo>
                      <a:pt x="17" y="1"/>
                    </a:lnTo>
                    <a:lnTo>
                      <a:pt x="11" y="0"/>
                    </a:lnTo>
                    <a:lnTo>
                      <a:pt x="5" y="0"/>
                    </a:lnTo>
                    <a:lnTo>
                      <a:pt x="0" y="1"/>
                    </a:lnTo>
                    <a:lnTo>
                      <a:pt x="0" y="8"/>
                    </a:lnTo>
                    <a:lnTo>
                      <a:pt x="5" y="9"/>
                    </a:lnTo>
                    <a:lnTo>
                      <a:pt x="11" y="9"/>
                    </a:lnTo>
                    <a:lnTo>
                      <a:pt x="17" y="8"/>
                    </a:lnTo>
                    <a:lnTo>
                      <a:pt x="22" y="9"/>
                    </a:lnTo>
                    <a:lnTo>
                      <a:pt x="25" y="10"/>
                    </a:lnTo>
                    <a:lnTo>
                      <a:pt x="30" y="12"/>
                    </a:lnTo>
                    <a:lnTo>
                      <a:pt x="34" y="15"/>
                    </a:lnTo>
                    <a:lnTo>
                      <a:pt x="38" y="17"/>
                    </a:lnTo>
                    <a:lnTo>
                      <a:pt x="39" y="17"/>
                    </a:lnTo>
                    <a:lnTo>
                      <a:pt x="4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95" name="Freeform 299"/>
              <p:cNvSpPr>
                <a:spLocks noChangeAspect="1"/>
              </p:cNvSpPr>
              <p:nvPr/>
            </p:nvSpPr>
            <p:spPr bwMode="auto">
              <a:xfrm>
                <a:off x="864" y="867"/>
                <a:ext cx="23" cy="7"/>
              </a:xfrm>
              <a:custGeom>
                <a:avLst/>
                <a:gdLst>
                  <a:gd name="T0" fmla="*/ 39 w 46"/>
                  <a:gd name="T1" fmla="*/ 0 h 15"/>
                  <a:gd name="T2" fmla="*/ 39 w 46"/>
                  <a:gd name="T3" fmla="*/ 0 h 15"/>
                  <a:gd name="T4" fmla="*/ 38 w 46"/>
                  <a:gd name="T5" fmla="*/ 2 h 15"/>
                  <a:gd name="T6" fmla="*/ 34 w 46"/>
                  <a:gd name="T7" fmla="*/ 4 h 15"/>
                  <a:gd name="T8" fmla="*/ 30 w 46"/>
                  <a:gd name="T9" fmla="*/ 6 h 15"/>
                  <a:gd name="T10" fmla="*/ 25 w 46"/>
                  <a:gd name="T11" fmla="*/ 7 h 15"/>
                  <a:gd name="T12" fmla="*/ 18 w 46"/>
                  <a:gd name="T13" fmla="*/ 8 h 15"/>
                  <a:gd name="T14" fmla="*/ 13 w 46"/>
                  <a:gd name="T15" fmla="*/ 8 h 15"/>
                  <a:gd name="T16" fmla="*/ 8 w 46"/>
                  <a:gd name="T17" fmla="*/ 7 h 15"/>
                  <a:gd name="T18" fmla="*/ 2 w 46"/>
                  <a:gd name="T19" fmla="*/ 5 h 15"/>
                  <a:gd name="T20" fmla="*/ 0 w 46"/>
                  <a:gd name="T21" fmla="*/ 12 h 15"/>
                  <a:gd name="T22" fmla="*/ 6 w 46"/>
                  <a:gd name="T23" fmla="*/ 14 h 15"/>
                  <a:gd name="T24" fmla="*/ 13 w 46"/>
                  <a:gd name="T25" fmla="*/ 15 h 15"/>
                  <a:gd name="T26" fmla="*/ 18 w 46"/>
                  <a:gd name="T27" fmla="*/ 15 h 15"/>
                  <a:gd name="T28" fmla="*/ 25 w 46"/>
                  <a:gd name="T29" fmla="*/ 14 h 15"/>
                  <a:gd name="T30" fmla="*/ 32 w 46"/>
                  <a:gd name="T31" fmla="*/ 13 h 15"/>
                  <a:gd name="T32" fmla="*/ 37 w 46"/>
                  <a:gd name="T33" fmla="*/ 11 h 15"/>
                  <a:gd name="T34" fmla="*/ 42 w 46"/>
                  <a:gd name="T35" fmla="*/ 8 h 15"/>
                  <a:gd name="T36" fmla="*/ 46 w 46"/>
                  <a:gd name="T37" fmla="*/ 5 h 15"/>
                  <a:gd name="T38" fmla="*/ 46 w 46"/>
                  <a:gd name="T39" fmla="*/ 5 h 15"/>
                  <a:gd name="T40" fmla="*/ 3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39" y="0"/>
                    </a:moveTo>
                    <a:lnTo>
                      <a:pt x="39" y="0"/>
                    </a:lnTo>
                    <a:lnTo>
                      <a:pt x="38" y="2"/>
                    </a:lnTo>
                    <a:lnTo>
                      <a:pt x="34" y="4"/>
                    </a:lnTo>
                    <a:lnTo>
                      <a:pt x="30" y="6"/>
                    </a:lnTo>
                    <a:lnTo>
                      <a:pt x="25" y="7"/>
                    </a:lnTo>
                    <a:lnTo>
                      <a:pt x="18" y="8"/>
                    </a:lnTo>
                    <a:lnTo>
                      <a:pt x="13" y="8"/>
                    </a:lnTo>
                    <a:lnTo>
                      <a:pt x="8" y="7"/>
                    </a:lnTo>
                    <a:lnTo>
                      <a:pt x="2" y="5"/>
                    </a:lnTo>
                    <a:lnTo>
                      <a:pt x="0" y="12"/>
                    </a:lnTo>
                    <a:lnTo>
                      <a:pt x="6" y="14"/>
                    </a:lnTo>
                    <a:lnTo>
                      <a:pt x="13" y="15"/>
                    </a:lnTo>
                    <a:lnTo>
                      <a:pt x="18" y="15"/>
                    </a:lnTo>
                    <a:lnTo>
                      <a:pt x="25" y="14"/>
                    </a:lnTo>
                    <a:lnTo>
                      <a:pt x="32" y="13"/>
                    </a:lnTo>
                    <a:lnTo>
                      <a:pt x="37" y="11"/>
                    </a:lnTo>
                    <a:lnTo>
                      <a:pt x="42" y="8"/>
                    </a:lnTo>
                    <a:lnTo>
                      <a:pt x="46" y="5"/>
                    </a:lnTo>
                    <a:lnTo>
                      <a:pt x="46" y="5"/>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96" name="Freeform 300"/>
              <p:cNvSpPr>
                <a:spLocks noChangeAspect="1"/>
              </p:cNvSpPr>
              <p:nvPr/>
            </p:nvSpPr>
            <p:spPr bwMode="auto">
              <a:xfrm>
                <a:off x="884" y="863"/>
                <a:ext cx="37" cy="8"/>
              </a:xfrm>
              <a:custGeom>
                <a:avLst/>
                <a:gdLst>
                  <a:gd name="T0" fmla="*/ 75 w 75"/>
                  <a:gd name="T1" fmla="*/ 11 h 18"/>
                  <a:gd name="T2" fmla="*/ 75 w 75"/>
                  <a:gd name="T3" fmla="*/ 11 h 18"/>
                  <a:gd name="T4" fmla="*/ 67 w 75"/>
                  <a:gd name="T5" fmla="*/ 7 h 18"/>
                  <a:gd name="T6" fmla="*/ 55 w 75"/>
                  <a:gd name="T7" fmla="*/ 4 h 18"/>
                  <a:gd name="T8" fmla="*/ 45 w 75"/>
                  <a:gd name="T9" fmla="*/ 3 h 18"/>
                  <a:gd name="T10" fmla="*/ 35 w 75"/>
                  <a:gd name="T11" fmla="*/ 0 h 18"/>
                  <a:gd name="T12" fmla="*/ 23 w 75"/>
                  <a:gd name="T13" fmla="*/ 0 h 18"/>
                  <a:gd name="T14" fmla="*/ 15 w 75"/>
                  <a:gd name="T15" fmla="*/ 3 h 18"/>
                  <a:gd name="T16" fmla="*/ 6 w 75"/>
                  <a:gd name="T17" fmla="*/ 5 h 18"/>
                  <a:gd name="T18" fmla="*/ 0 w 75"/>
                  <a:gd name="T19" fmla="*/ 8 h 18"/>
                  <a:gd name="T20" fmla="*/ 7 w 75"/>
                  <a:gd name="T21" fmla="*/ 13 h 18"/>
                  <a:gd name="T22" fmla="*/ 8 w 75"/>
                  <a:gd name="T23" fmla="*/ 12 h 18"/>
                  <a:gd name="T24" fmla="*/ 15 w 75"/>
                  <a:gd name="T25" fmla="*/ 10 h 18"/>
                  <a:gd name="T26" fmla="*/ 23 w 75"/>
                  <a:gd name="T27" fmla="*/ 10 h 18"/>
                  <a:gd name="T28" fmla="*/ 35 w 75"/>
                  <a:gd name="T29" fmla="*/ 10 h 18"/>
                  <a:gd name="T30" fmla="*/ 45 w 75"/>
                  <a:gd name="T31" fmla="*/ 10 h 18"/>
                  <a:gd name="T32" fmla="*/ 55 w 75"/>
                  <a:gd name="T33" fmla="*/ 11 h 18"/>
                  <a:gd name="T34" fmla="*/ 64 w 75"/>
                  <a:gd name="T35" fmla="*/ 14 h 18"/>
                  <a:gd name="T36" fmla="*/ 70 w 75"/>
                  <a:gd name="T37" fmla="*/ 18 h 18"/>
                  <a:gd name="T38" fmla="*/ 70 w 75"/>
                  <a:gd name="T39" fmla="*/ 18 h 18"/>
                  <a:gd name="T40" fmla="*/ 75 w 75"/>
                  <a:gd name="T4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18">
                    <a:moveTo>
                      <a:pt x="75" y="11"/>
                    </a:moveTo>
                    <a:lnTo>
                      <a:pt x="75" y="11"/>
                    </a:lnTo>
                    <a:lnTo>
                      <a:pt x="67" y="7"/>
                    </a:lnTo>
                    <a:lnTo>
                      <a:pt x="55" y="4"/>
                    </a:lnTo>
                    <a:lnTo>
                      <a:pt x="45" y="3"/>
                    </a:lnTo>
                    <a:lnTo>
                      <a:pt x="35" y="0"/>
                    </a:lnTo>
                    <a:lnTo>
                      <a:pt x="23" y="0"/>
                    </a:lnTo>
                    <a:lnTo>
                      <a:pt x="15" y="3"/>
                    </a:lnTo>
                    <a:lnTo>
                      <a:pt x="6" y="5"/>
                    </a:lnTo>
                    <a:lnTo>
                      <a:pt x="0" y="8"/>
                    </a:lnTo>
                    <a:lnTo>
                      <a:pt x="7" y="13"/>
                    </a:lnTo>
                    <a:lnTo>
                      <a:pt x="8" y="12"/>
                    </a:lnTo>
                    <a:lnTo>
                      <a:pt x="15" y="10"/>
                    </a:lnTo>
                    <a:lnTo>
                      <a:pt x="23" y="10"/>
                    </a:lnTo>
                    <a:lnTo>
                      <a:pt x="35" y="10"/>
                    </a:lnTo>
                    <a:lnTo>
                      <a:pt x="45" y="10"/>
                    </a:lnTo>
                    <a:lnTo>
                      <a:pt x="55" y="11"/>
                    </a:lnTo>
                    <a:lnTo>
                      <a:pt x="64" y="14"/>
                    </a:lnTo>
                    <a:lnTo>
                      <a:pt x="70" y="18"/>
                    </a:lnTo>
                    <a:lnTo>
                      <a:pt x="70" y="18"/>
                    </a:lnTo>
                    <a:lnTo>
                      <a:pt x="7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97" name="Freeform 301"/>
              <p:cNvSpPr>
                <a:spLocks noChangeAspect="1"/>
              </p:cNvSpPr>
              <p:nvPr/>
            </p:nvSpPr>
            <p:spPr bwMode="auto">
              <a:xfrm>
                <a:off x="919" y="868"/>
                <a:ext cx="19" cy="8"/>
              </a:xfrm>
              <a:custGeom>
                <a:avLst/>
                <a:gdLst>
                  <a:gd name="T0" fmla="*/ 34 w 38"/>
                  <a:gd name="T1" fmla="*/ 4 h 16"/>
                  <a:gd name="T2" fmla="*/ 34 w 38"/>
                  <a:gd name="T3" fmla="*/ 4 h 16"/>
                  <a:gd name="T4" fmla="*/ 29 w 38"/>
                  <a:gd name="T5" fmla="*/ 8 h 16"/>
                  <a:gd name="T6" fmla="*/ 23 w 38"/>
                  <a:gd name="T7" fmla="*/ 9 h 16"/>
                  <a:gd name="T8" fmla="*/ 14 w 38"/>
                  <a:gd name="T9" fmla="*/ 7 h 16"/>
                  <a:gd name="T10" fmla="*/ 5 w 38"/>
                  <a:gd name="T11" fmla="*/ 0 h 16"/>
                  <a:gd name="T12" fmla="*/ 0 w 38"/>
                  <a:gd name="T13" fmla="*/ 7 h 16"/>
                  <a:gd name="T14" fmla="*/ 12 w 38"/>
                  <a:gd name="T15" fmla="*/ 13 h 16"/>
                  <a:gd name="T16" fmla="*/ 23 w 38"/>
                  <a:gd name="T17" fmla="*/ 16 h 16"/>
                  <a:gd name="T18" fmla="*/ 31 w 38"/>
                  <a:gd name="T19" fmla="*/ 15 h 16"/>
                  <a:gd name="T20" fmla="*/ 38 w 38"/>
                  <a:gd name="T21" fmla="*/ 11 h 16"/>
                  <a:gd name="T22" fmla="*/ 38 w 38"/>
                  <a:gd name="T23" fmla="*/ 11 h 16"/>
                  <a:gd name="T24" fmla="*/ 34 w 38"/>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16">
                    <a:moveTo>
                      <a:pt x="34" y="4"/>
                    </a:moveTo>
                    <a:lnTo>
                      <a:pt x="34" y="4"/>
                    </a:lnTo>
                    <a:lnTo>
                      <a:pt x="29" y="8"/>
                    </a:lnTo>
                    <a:lnTo>
                      <a:pt x="23" y="9"/>
                    </a:lnTo>
                    <a:lnTo>
                      <a:pt x="14" y="7"/>
                    </a:lnTo>
                    <a:lnTo>
                      <a:pt x="5" y="0"/>
                    </a:lnTo>
                    <a:lnTo>
                      <a:pt x="0" y="7"/>
                    </a:lnTo>
                    <a:lnTo>
                      <a:pt x="12" y="13"/>
                    </a:lnTo>
                    <a:lnTo>
                      <a:pt x="23" y="16"/>
                    </a:lnTo>
                    <a:lnTo>
                      <a:pt x="31" y="15"/>
                    </a:lnTo>
                    <a:lnTo>
                      <a:pt x="38" y="11"/>
                    </a:lnTo>
                    <a:lnTo>
                      <a:pt x="38" y="11"/>
                    </a:lnTo>
                    <a:lnTo>
                      <a:pt x="3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98" name="Freeform 302"/>
              <p:cNvSpPr>
                <a:spLocks noChangeAspect="1"/>
              </p:cNvSpPr>
              <p:nvPr/>
            </p:nvSpPr>
            <p:spPr bwMode="auto">
              <a:xfrm>
                <a:off x="935" y="869"/>
                <a:ext cx="18" cy="7"/>
              </a:xfrm>
              <a:custGeom>
                <a:avLst/>
                <a:gdLst>
                  <a:gd name="T0" fmla="*/ 35 w 35"/>
                  <a:gd name="T1" fmla="*/ 8 h 15"/>
                  <a:gd name="T2" fmla="*/ 35 w 35"/>
                  <a:gd name="T3" fmla="*/ 8 h 15"/>
                  <a:gd name="T4" fmla="*/ 27 w 35"/>
                  <a:gd name="T5" fmla="*/ 5 h 15"/>
                  <a:gd name="T6" fmla="*/ 17 w 35"/>
                  <a:gd name="T7" fmla="*/ 1 h 15"/>
                  <a:gd name="T8" fmla="*/ 8 w 35"/>
                  <a:gd name="T9" fmla="*/ 0 h 15"/>
                  <a:gd name="T10" fmla="*/ 0 w 35"/>
                  <a:gd name="T11" fmla="*/ 2 h 15"/>
                  <a:gd name="T12" fmla="*/ 4 w 35"/>
                  <a:gd name="T13" fmla="*/ 9 h 15"/>
                  <a:gd name="T14" fmla="*/ 8 w 35"/>
                  <a:gd name="T15" fmla="*/ 7 h 15"/>
                  <a:gd name="T16" fmla="*/ 17 w 35"/>
                  <a:gd name="T17" fmla="*/ 8 h 15"/>
                  <a:gd name="T18" fmla="*/ 25 w 35"/>
                  <a:gd name="T19" fmla="*/ 11 h 15"/>
                  <a:gd name="T20" fmla="*/ 31 w 35"/>
                  <a:gd name="T21" fmla="*/ 15 h 15"/>
                  <a:gd name="T22" fmla="*/ 31 w 35"/>
                  <a:gd name="T23" fmla="*/ 15 h 15"/>
                  <a:gd name="T24" fmla="*/ 35 w 35"/>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5">
                    <a:moveTo>
                      <a:pt x="35" y="8"/>
                    </a:moveTo>
                    <a:lnTo>
                      <a:pt x="35" y="8"/>
                    </a:lnTo>
                    <a:lnTo>
                      <a:pt x="27" y="5"/>
                    </a:lnTo>
                    <a:lnTo>
                      <a:pt x="17" y="1"/>
                    </a:lnTo>
                    <a:lnTo>
                      <a:pt x="8" y="0"/>
                    </a:lnTo>
                    <a:lnTo>
                      <a:pt x="0" y="2"/>
                    </a:lnTo>
                    <a:lnTo>
                      <a:pt x="4" y="9"/>
                    </a:lnTo>
                    <a:lnTo>
                      <a:pt x="8" y="7"/>
                    </a:lnTo>
                    <a:lnTo>
                      <a:pt x="17" y="8"/>
                    </a:lnTo>
                    <a:lnTo>
                      <a:pt x="25" y="11"/>
                    </a:lnTo>
                    <a:lnTo>
                      <a:pt x="31" y="15"/>
                    </a:lnTo>
                    <a:lnTo>
                      <a:pt x="31" y="15"/>
                    </a:lnTo>
                    <a:lnTo>
                      <a:pt x="3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399" name="Freeform 303"/>
              <p:cNvSpPr>
                <a:spLocks noChangeAspect="1"/>
              </p:cNvSpPr>
              <p:nvPr/>
            </p:nvSpPr>
            <p:spPr bwMode="auto">
              <a:xfrm>
                <a:off x="951" y="872"/>
                <a:ext cx="24" cy="9"/>
              </a:xfrm>
              <a:custGeom>
                <a:avLst/>
                <a:gdLst>
                  <a:gd name="T0" fmla="*/ 43 w 48"/>
                  <a:gd name="T1" fmla="*/ 0 h 18"/>
                  <a:gd name="T2" fmla="*/ 43 w 48"/>
                  <a:gd name="T3" fmla="*/ 0 h 18"/>
                  <a:gd name="T4" fmla="*/ 34 w 48"/>
                  <a:gd name="T5" fmla="*/ 7 h 18"/>
                  <a:gd name="T6" fmla="*/ 27 w 48"/>
                  <a:gd name="T7" fmla="*/ 10 h 18"/>
                  <a:gd name="T8" fmla="*/ 22 w 48"/>
                  <a:gd name="T9" fmla="*/ 11 h 18"/>
                  <a:gd name="T10" fmla="*/ 17 w 48"/>
                  <a:gd name="T11" fmla="*/ 11 h 18"/>
                  <a:gd name="T12" fmla="*/ 14 w 48"/>
                  <a:gd name="T13" fmla="*/ 10 h 18"/>
                  <a:gd name="T14" fmla="*/ 10 w 48"/>
                  <a:gd name="T15" fmla="*/ 7 h 18"/>
                  <a:gd name="T16" fmla="*/ 7 w 48"/>
                  <a:gd name="T17" fmla="*/ 4 h 18"/>
                  <a:gd name="T18" fmla="*/ 4 w 48"/>
                  <a:gd name="T19" fmla="*/ 2 h 18"/>
                  <a:gd name="T20" fmla="*/ 0 w 48"/>
                  <a:gd name="T21" fmla="*/ 9 h 18"/>
                  <a:gd name="T22" fmla="*/ 2 w 48"/>
                  <a:gd name="T23" fmla="*/ 11 h 18"/>
                  <a:gd name="T24" fmla="*/ 5 w 48"/>
                  <a:gd name="T25" fmla="*/ 14 h 18"/>
                  <a:gd name="T26" fmla="*/ 11 w 48"/>
                  <a:gd name="T27" fmla="*/ 17 h 18"/>
                  <a:gd name="T28" fmla="*/ 17 w 48"/>
                  <a:gd name="T29" fmla="*/ 18 h 18"/>
                  <a:gd name="T30" fmla="*/ 22 w 48"/>
                  <a:gd name="T31" fmla="*/ 18 h 18"/>
                  <a:gd name="T32" fmla="*/ 30 w 48"/>
                  <a:gd name="T33" fmla="*/ 17 h 18"/>
                  <a:gd name="T34" fmla="*/ 39 w 48"/>
                  <a:gd name="T35" fmla="*/ 14 h 18"/>
                  <a:gd name="T36" fmla="*/ 48 w 48"/>
                  <a:gd name="T37" fmla="*/ 7 h 18"/>
                  <a:gd name="T38" fmla="*/ 48 w 48"/>
                  <a:gd name="T39" fmla="*/ 7 h 18"/>
                  <a:gd name="T40" fmla="*/ 43 w 48"/>
                  <a:gd name="T4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18">
                    <a:moveTo>
                      <a:pt x="43" y="0"/>
                    </a:moveTo>
                    <a:lnTo>
                      <a:pt x="43" y="0"/>
                    </a:lnTo>
                    <a:lnTo>
                      <a:pt x="34" y="7"/>
                    </a:lnTo>
                    <a:lnTo>
                      <a:pt x="27" y="10"/>
                    </a:lnTo>
                    <a:lnTo>
                      <a:pt x="22" y="11"/>
                    </a:lnTo>
                    <a:lnTo>
                      <a:pt x="17" y="11"/>
                    </a:lnTo>
                    <a:lnTo>
                      <a:pt x="14" y="10"/>
                    </a:lnTo>
                    <a:lnTo>
                      <a:pt x="10" y="7"/>
                    </a:lnTo>
                    <a:lnTo>
                      <a:pt x="7" y="4"/>
                    </a:lnTo>
                    <a:lnTo>
                      <a:pt x="4" y="2"/>
                    </a:lnTo>
                    <a:lnTo>
                      <a:pt x="0" y="9"/>
                    </a:lnTo>
                    <a:lnTo>
                      <a:pt x="2" y="11"/>
                    </a:lnTo>
                    <a:lnTo>
                      <a:pt x="5" y="14"/>
                    </a:lnTo>
                    <a:lnTo>
                      <a:pt x="11" y="17"/>
                    </a:lnTo>
                    <a:lnTo>
                      <a:pt x="17" y="18"/>
                    </a:lnTo>
                    <a:lnTo>
                      <a:pt x="22" y="18"/>
                    </a:lnTo>
                    <a:lnTo>
                      <a:pt x="30" y="17"/>
                    </a:lnTo>
                    <a:lnTo>
                      <a:pt x="39" y="14"/>
                    </a:lnTo>
                    <a:lnTo>
                      <a:pt x="48" y="7"/>
                    </a:lnTo>
                    <a:lnTo>
                      <a:pt x="48" y="7"/>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00" name="Freeform 304"/>
              <p:cNvSpPr>
                <a:spLocks noChangeAspect="1"/>
              </p:cNvSpPr>
              <p:nvPr/>
            </p:nvSpPr>
            <p:spPr bwMode="auto">
              <a:xfrm>
                <a:off x="973" y="829"/>
                <a:ext cx="24" cy="46"/>
              </a:xfrm>
              <a:custGeom>
                <a:avLst/>
                <a:gdLst>
                  <a:gd name="T0" fmla="*/ 41 w 50"/>
                  <a:gd name="T1" fmla="*/ 0 h 94"/>
                  <a:gd name="T2" fmla="*/ 41 w 50"/>
                  <a:gd name="T3" fmla="*/ 0 h 94"/>
                  <a:gd name="T4" fmla="*/ 41 w 50"/>
                  <a:gd name="T5" fmla="*/ 12 h 94"/>
                  <a:gd name="T6" fmla="*/ 41 w 50"/>
                  <a:gd name="T7" fmla="*/ 25 h 94"/>
                  <a:gd name="T8" fmla="*/ 37 w 50"/>
                  <a:gd name="T9" fmla="*/ 36 h 94"/>
                  <a:gd name="T10" fmla="*/ 33 w 50"/>
                  <a:gd name="T11" fmla="*/ 48 h 94"/>
                  <a:gd name="T12" fmla="*/ 26 w 50"/>
                  <a:gd name="T13" fmla="*/ 58 h 94"/>
                  <a:gd name="T14" fmla="*/ 18 w 50"/>
                  <a:gd name="T15" fmla="*/ 69 h 94"/>
                  <a:gd name="T16" fmla="*/ 10 w 50"/>
                  <a:gd name="T17" fmla="*/ 79 h 94"/>
                  <a:gd name="T18" fmla="*/ 0 w 50"/>
                  <a:gd name="T19" fmla="*/ 87 h 94"/>
                  <a:gd name="T20" fmla="*/ 5 w 50"/>
                  <a:gd name="T21" fmla="*/ 94 h 94"/>
                  <a:gd name="T22" fmla="*/ 14 w 50"/>
                  <a:gd name="T23" fmla="*/ 83 h 94"/>
                  <a:gd name="T24" fmla="*/ 25 w 50"/>
                  <a:gd name="T25" fmla="*/ 74 h 94"/>
                  <a:gd name="T26" fmla="*/ 33 w 50"/>
                  <a:gd name="T27" fmla="*/ 63 h 94"/>
                  <a:gd name="T28" fmla="*/ 40 w 50"/>
                  <a:gd name="T29" fmla="*/ 50 h 94"/>
                  <a:gd name="T30" fmla="*/ 44 w 50"/>
                  <a:gd name="T31" fmla="*/ 38 h 94"/>
                  <a:gd name="T32" fmla="*/ 48 w 50"/>
                  <a:gd name="T33" fmla="*/ 25 h 94"/>
                  <a:gd name="T34" fmla="*/ 50 w 50"/>
                  <a:gd name="T35" fmla="*/ 12 h 94"/>
                  <a:gd name="T36" fmla="*/ 48 w 50"/>
                  <a:gd name="T37" fmla="*/ 0 h 94"/>
                  <a:gd name="T38" fmla="*/ 48 w 50"/>
                  <a:gd name="T39" fmla="*/ 0 h 94"/>
                  <a:gd name="T40" fmla="*/ 41 w 50"/>
                  <a:gd name="T4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94">
                    <a:moveTo>
                      <a:pt x="41" y="0"/>
                    </a:moveTo>
                    <a:lnTo>
                      <a:pt x="41" y="0"/>
                    </a:lnTo>
                    <a:lnTo>
                      <a:pt x="41" y="12"/>
                    </a:lnTo>
                    <a:lnTo>
                      <a:pt x="41" y="25"/>
                    </a:lnTo>
                    <a:lnTo>
                      <a:pt x="37" y="36"/>
                    </a:lnTo>
                    <a:lnTo>
                      <a:pt x="33" y="48"/>
                    </a:lnTo>
                    <a:lnTo>
                      <a:pt x="26" y="58"/>
                    </a:lnTo>
                    <a:lnTo>
                      <a:pt x="18" y="69"/>
                    </a:lnTo>
                    <a:lnTo>
                      <a:pt x="10" y="79"/>
                    </a:lnTo>
                    <a:lnTo>
                      <a:pt x="0" y="87"/>
                    </a:lnTo>
                    <a:lnTo>
                      <a:pt x="5" y="94"/>
                    </a:lnTo>
                    <a:lnTo>
                      <a:pt x="14" y="83"/>
                    </a:lnTo>
                    <a:lnTo>
                      <a:pt x="25" y="74"/>
                    </a:lnTo>
                    <a:lnTo>
                      <a:pt x="33" y="63"/>
                    </a:lnTo>
                    <a:lnTo>
                      <a:pt x="40" y="50"/>
                    </a:lnTo>
                    <a:lnTo>
                      <a:pt x="44" y="38"/>
                    </a:lnTo>
                    <a:lnTo>
                      <a:pt x="48" y="25"/>
                    </a:lnTo>
                    <a:lnTo>
                      <a:pt x="50" y="12"/>
                    </a:lnTo>
                    <a:lnTo>
                      <a:pt x="48" y="0"/>
                    </a:lnTo>
                    <a:lnTo>
                      <a:pt x="48" y="0"/>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01" name="Freeform 305"/>
              <p:cNvSpPr>
                <a:spLocks noChangeAspect="1"/>
              </p:cNvSpPr>
              <p:nvPr/>
            </p:nvSpPr>
            <p:spPr bwMode="auto">
              <a:xfrm>
                <a:off x="991" y="777"/>
                <a:ext cx="6" cy="52"/>
              </a:xfrm>
              <a:custGeom>
                <a:avLst/>
                <a:gdLst>
                  <a:gd name="T0" fmla="*/ 11 w 12"/>
                  <a:gd name="T1" fmla="*/ 3 h 102"/>
                  <a:gd name="T2" fmla="*/ 3 w 12"/>
                  <a:gd name="T3" fmla="*/ 4 h 102"/>
                  <a:gd name="T4" fmla="*/ 3 w 12"/>
                  <a:gd name="T5" fmla="*/ 21 h 102"/>
                  <a:gd name="T6" fmla="*/ 0 w 12"/>
                  <a:gd name="T7" fmla="*/ 46 h 102"/>
                  <a:gd name="T8" fmla="*/ 1 w 12"/>
                  <a:gd name="T9" fmla="*/ 76 h 102"/>
                  <a:gd name="T10" fmla="*/ 4 w 12"/>
                  <a:gd name="T11" fmla="*/ 102 h 102"/>
                  <a:gd name="T12" fmla="*/ 11 w 12"/>
                  <a:gd name="T13" fmla="*/ 102 h 102"/>
                  <a:gd name="T14" fmla="*/ 8 w 12"/>
                  <a:gd name="T15" fmla="*/ 76 h 102"/>
                  <a:gd name="T16" fmla="*/ 10 w 12"/>
                  <a:gd name="T17" fmla="*/ 46 h 102"/>
                  <a:gd name="T18" fmla="*/ 10 w 12"/>
                  <a:gd name="T19" fmla="*/ 21 h 102"/>
                  <a:gd name="T20" fmla="*/ 12 w 12"/>
                  <a:gd name="T21" fmla="*/ 4 h 102"/>
                  <a:gd name="T22" fmla="*/ 4 w 12"/>
                  <a:gd name="T23" fmla="*/ 6 h 102"/>
                  <a:gd name="T24" fmla="*/ 12 w 12"/>
                  <a:gd name="T25" fmla="*/ 4 h 102"/>
                  <a:gd name="T26" fmla="*/ 11 w 12"/>
                  <a:gd name="T27" fmla="*/ 1 h 102"/>
                  <a:gd name="T28" fmla="*/ 7 w 12"/>
                  <a:gd name="T29" fmla="*/ 0 h 102"/>
                  <a:gd name="T30" fmla="*/ 4 w 12"/>
                  <a:gd name="T31" fmla="*/ 1 h 102"/>
                  <a:gd name="T32" fmla="*/ 3 w 12"/>
                  <a:gd name="T33" fmla="*/ 4 h 102"/>
                  <a:gd name="T34" fmla="*/ 11 w 12"/>
                  <a:gd name="T35"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02">
                    <a:moveTo>
                      <a:pt x="11" y="3"/>
                    </a:moveTo>
                    <a:lnTo>
                      <a:pt x="3" y="4"/>
                    </a:lnTo>
                    <a:lnTo>
                      <a:pt x="3" y="21"/>
                    </a:lnTo>
                    <a:lnTo>
                      <a:pt x="0" y="46"/>
                    </a:lnTo>
                    <a:lnTo>
                      <a:pt x="1" y="76"/>
                    </a:lnTo>
                    <a:lnTo>
                      <a:pt x="4" y="102"/>
                    </a:lnTo>
                    <a:lnTo>
                      <a:pt x="11" y="102"/>
                    </a:lnTo>
                    <a:lnTo>
                      <a:pt x="8" y="76"/>
                    </a:lnTo>
                    <a:lnTo>
                      <a:pt x="10" y="46"/>
                    </a:lnTo>
                    <a:lnTo>
                      <a:pt x="10" y="21"/>
                    </a:lnTo>
                    <a:lnTo>
                      <a:pt x="12" y="4"/>
                    </a:lnTo>
                    <a:lnTo>
                      <a:pt x="4" y="6"/>
                    </a:lnTo>
                    <a:lnTo>
                      <a:pt x="12" y="4"/>
                    </a:lnTo>
                    <a:lnTo>
                      <a:pt x="11" y="1"/>
                    </a:lnTo>
                    <a:lnTo>
                      <a:pt x="7" y="0"/>
                    </a:lnTo>
                    <a:lnTo>
                      <a:pt x="4" y="1"/>
                    </a:lnTo>
                    <a:lnTo>
                      <a:pt x="3" y="4"/>
                    </a:lnTo>
                    <a:lnTo>
                      <a:pt x="1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02" name="Freeform 306"/>
              <p:cNvSpPr>
                <a:spLocks noChangeAspect="1"/>
              </p:cNvSpPr>
              <p:nvPr/>
            </p:nvSpPr>
            <p:spPr bwMode="auto">
              <a:xfrm>
                <a:off x="993" y="779"/>
                <a:ext cx="27" cy="87"/>
              </a:xfrm>
              <a:custGeom>
                <a:avLst/>
                <a:gdLst>
                  <a:gd name="T0" fmla="*/ 49 w 54"/>
                  <a:gd name="T1" fmla="*/ 174 h 174"/>
                  <a:gd name="T2" fmla="*/ 50 w 54"/>
                  <a:gd name="T3" fmla="*/ 174 h 174"/>
                  <a:gd name="T4" fmla="*/ 54 w 54"/>
                  <a:gd name="T5" fmla="*/ 163 h 174"/>
                  <a:gd name="T6" fmla="*/ 50 w 54"/>
                  <a:gd name="T7" fmla="*/ 144 h 174"/>
                  <a:gd name="T8" fmla="*/ 45 w 54"/>
                  <a:gd name="T9" fmla="*/ 121 h 174"/>
                  <a:gd name="T10" fmla="*/ 38 w 54"/>
                  <a:gd name="T11" fmla="*/ 94 h 174"/>
                  <a:gd name="T12" fmla="*/ 29 w 54"/>
                  <a:gd name="T13" fmla="*/ 67 h 174"/>
                  <a:gd name="T14" fmla="*/ 20 w 54"/>
                  <a:gd name="T15" fmla="*/ 41 h 174"/>
                  <a:gd name="T16" fmla="*/ 12 w 54"/>
                  <a:gd name="T17" fmla="*/ 18 h 174"/>
                  <a:gd name="T18" fmla="*/ 7 w 54"/>
                  <a:gd name="T19" fmla="*/ 0 h 174"/>
                  <a:gd name="T20" fmla="*/ 0 w 54"/>
                  <a:gd name="T21" fmla="*/ 3 h 174"/>
                  <a:gd name="T22" fmla="*/ 6 w 54"/>
                  <a:gd name="T23" fmla="*/ 20 h 174"/>
                  <a:gd name="T24" fmla="*/ 14 w 54"/>
                  <a:gd name="T25" fmla="*/ 43 h 174"/>
                  <a:gd name="T26" fmla="*/ 22 w 54"/>
                  <a:gd name="T27" fmla="*/ 69 h 174"/>
                  <a:gd name="T28" fmla="*/ 31 w 54"/>
                  <a:gd name="T29" fmla="*/ 96 h 174"/>
                  <a:gd name="T30" fmla="*/ 38 w 54"/>
                  <a:gd name="T31" fmla="*/ 121 h 174"/>
                  <a:gd name="T32" fmla="*/ 44 w 54"/>
                  <a:gd name="T33" fmla="*/ 144 h 174"/>
                  <a:gd name="T34" fmla="*/ 45 w 54"/>
                  <a:gd name="T35" fmla="*/ 163 h 174"/>
                  <a:gd name="T36" fmla="*/ 44 w 54"/>
                  <a:gd name="T37" fmla="*/ 170 h 174"/>
                  <a:gd name="T38" fmla="*/ 45 w 54"/>
                  <a:gd name="T39" fmla="*/ 170 h 174"/>
                  <a:gd name="T40" fmla="*/ 49 w 54"/>
                  <a:gd name="T4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174">
                    <a:moveTo>
                      <a:pt x="49" y="174"/>
                    </a:moveTo>
                    <a:lnTo>
                      <a:pt x="50" y="174"/>
                    </a:lnTo>
                    <a:lnTo>
                      <a:pt x="54" y="163"/>
                    </a:lnTo>
                    <a:lnTo>
                      <a:pt x="50" y="144"/>
                    </a:lnTo>
                    <a:lnTo>
                      <a:pt x="45" y="121"/>
                    </a:lnTo>
                    <a:lnTo>
                      <a:pt x="38" y="94"/>
                    </a:lnTo>
                    <a:lnTo>
                      <a:pt x="29" y="67"/>
                    </a:lnTo>
                    <a:lnTo>
                      <a:pt x="20" y="41"/>
                    </a:lnTo>
                    <a:lnTo>
                      <a:pt x="12" y="18"/>
                    </a:lnTo>
                    <a:lnTo>
                      <a:pt x="7" y="0"/>
                    </a:lnTo>
                    <a:lnTo>
                      <a:pt x="0" y="3"/>
                    </a:lnTo>
                    <a:lnTo>
                      <a:pt x="6" y="20"/>
                    </a:lnTo>
                    <a:lnTo>
                      <a:pt x="14" y="43"/>
                    </a:lnTo>
                    <a:lnTo>
                      <a:pt x="22" y="69"/>
                    </a:lnTo>
                    <a:lnTo>
                      <a:pt x="31" y="96"/>
                    </a:lnTo>
                    <a:lnTo>
                      <a:pt x="38" y="121"/>
                    </a:lnTo>
                    <a:lnTo>
                      <a:pt x="44" y="144"/>
                    </a:lnTo>
                    <a:lnTo>
                      <a:pt x="45" y="163"/>
                    </a:lnTo>
                    <a:lnTo>
                      <a:pt x="44" y="170"/>
                    </a:lnTo>
                    <a:lnTo>
                      <a:pt x="45" y="170"/>
                    </a:lnTo>
                    <a:lnTo>
                      <a:pt x="49" y="1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03" name="Freeform 307"/>
              <p:cNvSpPr>
                <a:spLocks noChangeAspect="1"/>
              </p:cNvSpPr>
              <p:nvPr/>
            </p:nvSpPr>
            <p:spPr bwMode="auto">
              <a:xfrm>
                <a:off x="983" y="864"/>
                <a:ext cx="35" cy="54"/>
              </a:xfrm>
              <a:custGeom>
                <a:avLst/>
                <a:gdLst>
                  <a:gd name="T0" fmla="*/ 7 w 70"/>
                  <a:gd name="T1" fmla="*/ 107 h 108"/>
                  <a:gd name="T2" fmla="*/ 8 w 70"/>
                  <a:gd name="T3" fmla="*/ 103 h 108"/>
                  <a:gd name="T4" fmla="*/ 10 w 70"/>
                  <a:gd name="T5" fmla="*/ 89 h 108"/>
                  <a:gd name="T6" fmla="*/ 16 w 70"/>
                  <a:gd name="T7" fmla="*/ 73 h 108"/>
                  <a:gd name="T8" fmla="*/ 24 w 70"/>
                  <a:gd name="T9" fmla="*/ 59 h 108"/>
                  <a:gd name="T10" fmla="*/ 35 w 70"/>
                  <a:gd name="T11" fmla="*/ 45 h 108"/>
                  <a:gd name="T12" fmla="*/ 46 w 70"/>
                  <a:gd name="T13" fmla="*/ 31 h 108"/>
                  <a:gd name="T14" fmla="*/ 55 w 70"/>
                  <a:gd name="T15" fmla="*/ 19 h 108"/>
                  <a:gd name="T16" fmla="*/ 65 w 70"/>
                  <a:gd name="T17" fmla="*/ 11 h 108"/>
                  <a:gd name="T18" fmla="*/ 70 w 70"/>
                  <a:gd name="T19" fmla="*/ 4 h 108"/>
                  <a:gd name="T20" fmla="*/ 66 w 70"/>
                  <a:gd name="T21" fmla="*/ 0 h 108"/>
                  <a:gd name="T22" fmla="*/ 60 w 70"/>
                  <a:gd name="T23" fmla="*/ 7 h 108"/>
                  <a:gd name="T24" fmla="*/ 51 w 70"/>
                  <a:gd name="T25" fmla="*/ 15 h 108"/>
                  <a:gd name="T26" fmla="*/ 39 w 70"/>
                  <a:gd name="T27" fmla="*/ 26 h 108"/>
                  <a:gd name="T28" fmla="*/ 28 w 70"/>
                  <a:gd name="T29" fmla="*/ 40 h 108"/>
                  <a:gd name="T30" fmla="*/ 17 w 70"/>
                  <a:gd name="T31" fmla="*/ 55 h 108"/>
                  <a:gd name="T32" fmla="*/ 9 w 70"/>
                  <a:gd name="T33" fmla="*/ 71 h 108"/>
                  <a:gd name="T34" fmla="*/ 4 w 70"/>
                  <a:gd name="T35" fmla="*/ 87 h 108"/>
                  <a:gd name="T36" fmla="*/ 1 w 70"/>
                  <a:gd name="T37" fmla="*/ 103 h 108"/>
                  <a:gd name="T38" fmla="*/ 2 w 70"/>
                  <a:gd name="T39" fmla="*/ 100 h 108"/>
                  <a:gd name="T40" fmla="*/ 0 w 70"/>
                  <a:gd name="T41" fmla="*/ 103 h 108"/>
                  <a:gd name="T42" fmla="*/ 1 w 70"/>
                  <a:gd name="T43" fmla="*/ 107 h 108"/>
                  <a:gd name="T44" fmla="*/ 5 w 70"/>
                  <a:gd name="T45" fmla="*/ 108 h 108"/>
                  <a:gd name="T46" fmla="*/ 8 w 70"/>
                  <a:gd name="T47" fmla="*/ 107 h 108"/>
                  <a:gd name="T48" fmla="*/ 9 w 70"/>
                  <a:gd name="T49" fmla="*/ 103 h 108"/>
                  <a:gd name="T50" fmla="*/ 7 w 70"/>
                  <a:gd name="T51" fmla="*/ 10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108">
                    <a:moveTo>
                      <a:pt x="7" y="107"/>
                    </a:moveTo>
                    <a:lnTo>
                      <a:pt x="8" y="103"/>
                    </a:lnTo>
                    <a:lnTo>
                      <a:pt x="10" y="89"/>
                    </a:lnTo>
                    <a:lnTo>
                      <a:pt x="16" y="73"/>
                    </a:lnTo>
                    <a:lnTo>
                      <a:pt x="24" y="59"/>
                    </a:lnTo>
                    <a:lnTo>
                      <a:pt x="35" y="45"/>
                    </a:lnTo>
                    <a:lnTo>
                      <a:pt x="46" y="31"/>
                    </a:lnTo>
                    <a:lnTo>
                      <a:pt x="55" y="19"/>
                    </a:lnTo>
                    <a:lnTo>
                      <a:pt x="65" y="11"/>
                    </a:lnTo>
                    <a:lnTo>
                      <a:pt x="70" y="4"/>
                    </a:lnTo>
                    <a:lnTo>
                      <a:pt x="66" y="0"/>
                    </a:lnTo>
                    <a:lnTo>
                      <a:pt x="60" y="7"/>
                    </a:lnTo>
                    <a:lnTo>
                      <a:pt x="51" y="15"/>
                    </a:lnTo>
                    <a:lnTo>
                      <a:pt x="39" y="26"/>
                    </a:lnTo>
                    <a:lnTo>
                      <a:pt x="28" y="40"/>
                    </a:lnTo>
                    <a:lnTo>
                      <a:pt x="17" y="55"/>
                    </a:lnTo>
                    <a:lnTo>
                      <a:pt x="9" y="71"/>
                    </a:lnTo>
                    <a:lnTo>
                      <a:pt x="4" y="87"/>
                    </a:lnTo>
                    <a:lnTo>
                      <a:pt x="1" y="103"/>
                    </a:lnTo>
                    <a:lnTo>
                      <a:pt x="2" y="100"/>
                    </a:lnTo>
                    <a:lnTo>
                      <a:pt x="0" y="103"/>
                    </a:lnTo>
                    <a:lnTo>
                      <a:pt x="1" y="107"/>
                    </a:lnTo>
                    <a:lnTo>
                      <a:pt x="5" y="108"/>
                    </a:lnTo>
                    <a:lnTo>
                      <a:pt x="8" y="107"/>
                    </a:lnTo>
                    <a:lnTo>
                      <a:pt x="9" y="103"/>
                    </a:lnTo>
                    <a:lnTo>
                      <a:pt x="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04" name="Freeform 308"/>
              <p:cNvSpPr>
                <a:spLocks noChangeAspect="1"/>
              </p:cNvSpPr>
              <p:nvPr/>
            </p:nvSpPr>
            <p:spPr bwMode="auto">
              <a:xfrm>
                <a:off x="985" y="663"/>
                <a:ext cx="339" cy="264"/>
              </a:xfrm>
              <a:custGeom>
                <a:avLst/>
                <a:gdLst>
                  <a:gd name="T0" fmla="*/ 674 w 679"/>
                  <a:gd name="T1" fmla="*/ 34 h 528"/>
                  <a:gd name="T2" fmla="*/ 646 w 679"/>
                  <a:gd name="T3" fmla="*/ 136 h 528"/>
                  <a:gd name="T4" fmla="*/ 631 w 679"/>
                  <a:gd name="T5" fmla="*/ 260 h 528"/>
                  <a:gd name="T6" fmla="*/ 605 w 679"/>
                  <a:gd name="T7" fmla="*/ 298 h 528"/>
                  <a:gd name="T8" fmla="*/ 572 w 679"/>
                  <a:gd name="T9" fmla="*/ 320 h 528"/>
                  <a:gd name="T10" fmla="*/ 535 w 679"/>
                  <a:gd name="T11" fmla="*/ 337 h 528"/>
                  <a:gd name="T12" fmla="*/ 513 w 679"/>
                  <a:gd name="T13" fmla="*/ 353 h 528"/>
                  <a:gd name="T14" fmla="*/ 487 w 679"/>
                  <a:gd name="T15" fmla="*/ 374 h 528"/>
                  <a:gd name="T16" fmla="*/ 435 w 679"/>
                  <a:gd name="T17" fmla="*/ 391 h 528"/>
                  <a:gd name="T18" fmla="*/ 384 w 679"/>
                  <a:gd name="T19" fmla="*/ 414 h 528"/>
                  <a:gd name="T20" fmla="*/ 315 w 679"/>
                  <a:gd name="T21" fmla="*/ 447 h 528"/>
                  <a:gd name="T22" fmla="*/ 253 w 679"/>
                  <a:gd name="T23" fmla="*/ 466 h 528"/>
                  <a:gd name="T24" fmla="*/ 175 w 679"/>
                  <a:gd name="T25" fmla="*/ 502 h 528"/>
                  <a:gd name="T26" fmla="*/ 115 w 679"/>
                  <a:gd name="T27" fmla="*/ 517 h 528"/>
                  <a:gd name="T28" fmla="*/ 39 w 679"/>
                  <a:gd name="T29" fmla="*/ 527 h 528"/>
                  <a:gd name="T30" fmla="*/ 1 w 679"/>
                  <a:gd name="T31" fmla="*/ 516 h 528"/>
                  <a:gd name="T32" fmla="*/ 39 w 679"/>
                  <a:gd name="T33" fmla="*/ 505 h 528"/>
                  <a:gd name="T34" fmla="*/ 83 w 679"/>
                  <a:gd name="T35" fmla="*/ 493 h 528"/>
                  <a:gd name="T36" fmla="*/ 106 w 679"/>
                  <a:gd name="T37" fmla="*/ 471 h 528"/>
                  <a:gd name="T38" fmla="*/ 136 w 679"/>
                  <a:gd name="T39" fmla="*/ 449 h 528"/>
                  <a:gd name="T40" fmla="*/ 179 w 679"/>
                  <a:gd name="T41" fmla="*/ 427 h 528"/>
                  <a:gd name="T42" fmla="*/ 230 w 679"/>
                  <a:gd name="T43" fmla="*/ 400 h 528"/>
                  <a:gd name="T44" fmla="*/ 255 w 679"/>
                  <a:gd name="T45" fmla="*/ 383 h 528"/>
                  <a:gd name="T46" fmla="*/ 245 w 679"/>
                  <a:gd name="T47" fmla="*/ 407 h 528"/>
                  <a:gd name="T48" fmla="*/ 291 w 679"/>
                  <a:gd name="T49" fmla="*/ 404 h 528"/>
                  <a:gd name="T50" fmla="*/ 327 w 679"/>
                  <a:gd name="T51" fmla="*/ 379 h 528"/>
                  <a:gd name="T52" fmla="*/ 354 w 679"/>
                  <a:gd name="T53" fmla="*/ 328 h 528"/>
                  <a:gd name="T54" fmla="*/ 359 w 679"/>
                  <a:gd name="T55" fmla="*/ 259 h 528"/>
                  <a:gd name="T56" fmla="*/ 374 w 679"/>
                  <a:gd name="T57" fmla="*/ 256 h 528"/>
                  <a:gd name="T58" fmla="*/ 399 w 679"/>
                  <a:gd name="T59" fmla="*/ 271 h 528"/>
                  <a:gd name="T60" fmla="*/ 406 w 679"/>
                  <a:gd name="T61" fmla="*/ 246 h 528"/>
                  <a:gd name="T62" fmla="*/ 410 w 679"/>
                  <a:gd name="T63" fmla="*/ 237 h 528"/>
                  <a:gd name="T64" fmla="*/ 425 w 679"/>
                  <a:gd name="T65" fmla="*/ 244 h 528"/>
                  <a:gd name="T66" fmla="*/ 437 w 679"/>
                  <a:gd name="T67" fmla="*/ 228 h 528"/>
                  <a:gd name="T68" fmla="*/ 473 w 679"/>
                  <a:gd name="T69" fmla="*/ 253 h 528"/>
                  <a:gd name="T70" fmla="*/ 530 w 679"/>
                  <a:gd name="T71" fmla="*/ 282 h 528"/>
                  <a:gd name="T72" fmla="*/ 521 w 679"/>
                  <a:gd name="T73" fmla="*/ 261 h 528"/>
                  <a:gd name="T74" fmla="*/ 498 w 679"/>
                  <a:gd name="T75" fmla="*/ 238 h 528"/>
                  <a:gd name="T76" fmla="*/ 469 w 679"/>
                  <a:gd name="T77" fmla="*/ 215 h 528"/>
                  <a:gd name="T78" fmla="*/ 489 w 679"/>
                  <a:gd name="T79" fmla="*/ 209 h 528"/>
                  <a:gd name="T80" fmla="*/ 504 w 679"/>
                  <a:gd name="T81" fmla="*/ 210 h 528"/>
                  <a:gd name="T82" fmla="*/ 521 w 679"/>
                  <a:gd name="T83" fmla="*/ 215 h 528"/>
                  <a:gd name="T84" fmla="*/ 549 w 679"/>
                  <a:gd name="T85" fmla="*/ 216 h 528"/>
                  <a:gd name="T86" fmla="*/ 578 w 679"/>
                  <a:gd name="T87" fmla="*/ 220 h 528"/>
                  <a:gd name="T88" fmla="*/ 608 w 679"/>
                  <a:gd name="T89" fmla="*/ 207 h 528"/>
                  <a:gd name="T90" fmla="*/ 606 w 679"/>
                  <a:gd name="T91" fmla="*/ 163 h 528"/>
                  <a:gd name="T92" fmla="*/ 612 w 679"/>
                  <a:gd name="T93" fmla="*/ 111 h 528"/>
                  <a:gd name="T94" fmla="*/ 604 w 679"/>
                  <a:gd name="T95" fmla="*/ 83 h 528"/>
                  <a:gd name="T96" fmla="*/ 590 w 679"/>
                  <a:gd name="T97" fmla="*/ 56 h 528"/>
                  <a:gd name="T98" fmla="*/ 577 w 679"/>
                  <a:gd name="T99" fmla="*/ 17 h 528"/>
                  <a:gd name="T100" fmla="*/ 611 w 679"/>
                  <a:gd name="T101" fmla="*/ 2 h 528"/>
                  <a:gd name="T102" fmla="*/ 667 w 679"/>
                  <a:gd name="T103" fmla="*/ 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9" h="528">
                    <a:moveTo>
                      <a:pt x="679" y="2"/>
                    </a:moveTo>
                    <a:lnTo>
                      <a:pt x="677" y="11"/>
                    </a:lnTo>
                    <a:lnTo>
                      <a:pt x="676" y="23"/>
                    </a:lnTo>
                    <a:lnTo>
                      <a:pt x="674" y="34"/>
                    </a:lnTo>
                    <a:lnTo>
                      <a:pt x="671" y="43"/>
                    </a:lnTo>
                    <a:lnTo>
                      <a:pt x="658" y="68"/>
                    </a:lnTo>
                    <a:lnTo>
                      <a:pt x="650" y="100"/>
                    </a:lnTo>
                    <a:lnTo>
                      <a:pt x="646" y="136"/>
                    </a:lnTo>
                    <a:lnTo>
                      <a:pt x="644" y="172"/>
                    </a:lnTo>
                    <a:lnTo>
                      <a:pt x="644" y="205"/>
                    </a:lnTo>
                    <a:lnTo>
                      <a:pt x="640" y="235"/>
                    </a:lnTo>
                    <a:lnTo>
                      <a:pt x="631" y="260"/>
                    </a:lnTo>
                    <a:lnTo>
                      <a:pt x="613" y="276"/>
                    </a:lnTo>
                    <a:lnTo>
                      <a:pt x="613" y="284"/>
                    </a:lnTo>
                    <a:lnTo>
                      <a:pt x="610" y="291"/>
                    </a:lnTo>
                    <a:lnTo>
                      <a:pt x="605" y="298"/>
                    </a:lnTo>
                    <a:lnTo>
                      <a:pt x="598" y="304"/>
                    </a:lnTo>
                    <a:lnTo>
                      <a:pt x="590" y="309"/>
                    </a:lnTo>
                    <a:lnTo>
                      <a:pt x="581" y="315"/>
                    </a:lnTo>
                    <a:lnTo>
                      <a:pt x="572" y="320"/>
                    </a:lnTo>
                    <a:lnTo>
                      <a:pt x="562" y="324"/>
                    </a:lnTo>
                    <a:lnTo>
                      <a:pt x="552" y="329"/>
                    </a:lnTo>
                    <a:lnTo>
                      <a:pt x="543" y="333"/>
                    </a:lnTo>
                    <a:lnTo>
                      <a:pt x="535" y="337"/>
                    </a:lnTo>
                    <a:lnTo>
                      <a:pt x="528" y="341"/>
                    </a:lnTo>
                    <a:lnTo>
                      <a:pt x="522" y="345"/>
                    </a:lnTo>
                    <a:lnTo>
                      <a:pt x="518" y="349"/>
                    </a:lnTo>
                    <a:lnTo>
                      <a:pt x="513" y="353"/>
                    </a:lnTo>
                    <a:lnTo>
                      <a:pt x="511" y="358"/>
                    </a:lnTo>
                    <a:lnTo>
                      <a:pt x="506" y="364"/>
                    </a:lnTo>
                    <a:lnTo>
                      <a:pt x="498" y="368"/>
                    </a:lnTo>
                    <a:lnTo>
                      <a:pt x="487" y="374"/>
                    </a:lnTo>
                    <a:lnTo>
                      <a:pt x="474" y="379"/>
                    </a:lnTo>
                    <a:lnTo>
                      <a:pt x="460" y="383"/>
                    </a:lnTo>
                    <a:lnTo>
                      <a:pt x="446" y="388"/>
                    </a:lnTo>
                    <a:lnTo>
                      <a:pt x="435" y="391"/>
                    </a:lnTo>
                    <a:lnTo>
                      <a:pt x="425" y="395"/>
                    </a:lnTo>
                    <a:lnTo>
                      <a:pt x="414" y="399"/>
                    </a:lnTo>
                    <a:lnTo>
                      <a:pt x="400" y="405"/>
                    </a:lnTo>
                    <a:lnTo>
                      <a:pt x="384" y="414"/>
                    </a:lnTo>
                    <a:lnTo>
                      <a:pt x="366" y="423"/>
                    </a:lnTo>
                    <a:lnTo>
                      <a:pt x="349" y="433"/>
                    </a:lnTo>
                    <a:lnTo>
                      <a:pt x="331" y="441"/>
                    </a:lnTo>
                    <a:lnTo>
                      <a:pt x="315" y="447"/>
                    </a:lnTo>
                    <a:lnTo>
                      <a:pt x="302" y="450"/>
                    </a:lnTo>
                    <a:lnTo>
                      <a:pt x="290" y="453"/>
                    </a:lnTo>
                    <a:lnTo>
                      <a:pt x="273" y="459"/>
                    </a:lnTo>
                    <a:lnTo>
                      <a:pt x="253" y="466"/>
                    </a:lnTo>
                    <a:lnTo>
                      <a:pt x="232" y="474"/>
                    </a:lnTo>
                    <a:lnTo>
                      <a:pt x="212" y="483"/>
                    </a:lnTo>
                    <a:lnTo>
                      <a:pt x="192" y="493"/>
                    </a:lnTo>
                    <a:lnTo>
                      <a:pt x="175" y="502"/>
                    </a:lnTo>
                    <a:lnTo>
                      <a:pt x="162" y="509"/>
                    </a:lnTo>
                    <a:lnTo>
                      <a:pt x="150" y="511"/>
                    </a:lnTo>
                    <a:lnTo>
                      <a:pt x="134" y="513"/>
                    </a:lnTo>
                    <a:lnTo>
                      <a:pt x="115" y="517"/>
                    </a:lnTo>
                    <a:lnTo>
                      <a:pt x="94" y="519"/>
                    </a:lnTo>
                    <a:lnTo>
                      <a:pt x="73" y="523"/>
                    </a:lnTo>
                    <a:lnTo>
                      <a:pt x="54" y="525"/>
                    </a:lnTo>
                    <a:lnTo>
                      <a:pt x="39" y="527"/>
                    </a:lnTo>
                    <a:lnTo>
                      <a:pt x="27" y="528"/>
                    </a:lnTo>
                    <a:lnTo>
                      <a:pt x="13" y="527"/>
                    </a:lnTo>
                    <a:lnTo>
                      <a:pt x="5" y="523"/>
                    </a:lnTo>
                    <a:lnTo>
                      <a:pt x="1" y="516"/>
                    </a:lnTo>
                    <a:lnTo>
                      <a:pt x="0" y="505"/>
                    </a:lnTo>
                    <a:lnTo>
                      <a:pt x="12" y="506"/>
                    </a:lnTo>
                    <a:lnTo>
                      <a:pt x="26" y="506"/>
                    </a:lnTo>
                    <a:lnTo>
                      <a:pt x="39" y="505"/>
                    </a:lnTo>
                    <a:lnTo>
                      <a:pt x="51" y="503"/>
                    </a:lnTo>
                    <a:lnTo>
                      <a:pt x="63" y="501"/>
                    </a:lnTo>
                    <a:lnTo>
                      <a:pt x="73" y="497"/>
                    </a:lnTo>
                    <a:lnTo>
                      <a:pt x="83" y="493"/>
                    </a:lnTo>
                    <a:lnTo>
                      <a:pt x="88" y="488"/>
                    </a:lnTo>
                    <a:lnTo>
                      <a:pt x="93" y="482"/>
                    </a:lnTo>
                    <a:lnTo>
                      <a:pt x="99" y="476"/>
                    </a:lnTo>
                    <a:lnTo>
                      <a:pt x="106" y="471"/>
                    </a:lnTo>
                    <a:lnTo>
                      <a:pt x="112" y="465"/>
                    </a:lnTo>
                    <a:lnTo>
                      <a:pt x="119" y="459"/>
                    </a:lnTo>
                    <a:lnTo>
                      <a:pt x="127" y="453"/>
                    </a:lnTo>
                    <a:lnTo>
                      <a:pt x="136" y="449"/>
                    </a:lnTo>
                    <a:lnTo>
                      <a:pt x="144" y="445"/>
                    </a:lnTo>
                    <a:lnTo>
                      <a:pt x="153" y="441"/>
                    </a:lnTo>
                    <a:lnTo>
                      <a:pt x="165" y="435"/>
                    </a:lnTo>
                    <a:lnTo>
                      <a:pt x="179" y="427"/>
                    </a:lnTo>
                    <a:lnTo>
                      <a:pt x="193" y="419"/>
                    </a:lnTo>
                    <a:lnTo>
                      <a:pt x="207" y="412"/>
                    </a:lnTo>
                    <a:lnTo>
                      <a:pt x="220" y="405"/>
                    </a:lnTo>
                    <a:lnTo>
                      <a:pt x="230" y="400"/>
                    </a:lnTo>
                    <a:lnTo>
                      <a:pt x="237" y="399"/>
                    </a:lnTo>
                    <a:lnTo>
                      <a:pt x="243" y="397"/>
                    </a:lnTo>
                    <a:lnTo>
                      <a:pt x="250" y="391"/>
                    </a:lnTo>
                    <a:lnTo>
                      <a:pt x="255" y="383"/>
                    </a:lnTo>
                    <a:lnTo>
                      <a:pt x="261" y="375"/>
                    </a:lnTo>
                    <a:lnTo>
                      <a:pt x="253" y="387"/>
                    </a:lnTo>
                    <a:lnTo>
                      <a:pt x="245" y="398"/>
                    </a:lnTo>
                    <a:lnTo>
                      <a:pt x="245" y="407"/>
                    </a:lnTo>
                    <a:lnTo>
                      <a:pt x="256" y="411"/>
                    </a:lnTo>
                    <a:lnTo>
                      <a:pt x="267" y="410"/>
                    </a:lnTo>
                    <a:lnTo>
                      <a:pt x="278" y="407"/>
                    </a:lnTo>
                    <a:lnTo>
                      <a:pt x="291" y="404"/>
                    </a:lnTo>
                    <a:lnTo>
                      <a:pt x="301" y="399"/>
                    </a:lnTo>
                    <a:lnTo>
                      <a:pt x="312" y="394"/>
                    </a:lnTo>
                    <a:lnTo>
                      <a:pt x="321" y="385"/>
                    </a:lnTo>
                    <a:lnTo>
                      <a:pt x="327" y="379"/>
                    </a:lnTo>
                    <a:lnTo>
                      <a:pt x="331" y="369"/>
                    </a:lnTo>
                    <a:lnTo>
                      <a:pt x="337" y="353"/>
                    </a:lnTo>
                    <a:lnTo>
                      <a:pt x="345" y="339"/>
                    </a:lnTo>
                    <a:lnTo>
                      <a:pt x="354" y="328"/>
                    </a:lnTo>
                    <a:lnTo>
                      <a:pt x="361" y="319"/>
                    </a:lnTo>
                    <a:lnTo>
                      <a:pt x="361" y="299"/>
                    </a:lnTo>
                    <a:lnTo>
                      <a:pt x="361" y="278"/>
                    </a:lnTo>
                    <a:lnTo>
                      <a:pt x="359" y="259"/>
                    </a:lnTo>
                    <a:lnTo>
                      <a:pt x="355" y="245"/>
                    </a:lnTo>
                    <a:lnTo>
                      <a:pt x="360" y="247"/>
                    </a:lnTo>
                    <a:lnTo>
                      <a:pt x="367" y="252"/>
                    </a:lnTo>
                    <a:lnTo>
                      <a:pt x="374" y="256"/>
                    </a:lnTo>
                    <a:lnTo>
                      <a:pt x="381" y="262"/>
                    </a:lnTo>
                    <a:lnTo>
                      <a:pt x="388" y="267"/>
                    </a:lnTo>
                    <a:lnTo>
                      <a:pt x="393" y="270"/>
                    </a:lnTo>
                    <a:lnTo>
                      <a:pt x="399" y="271"/>
                    </a:lnTo>
                    <a:lnTo>
                      <a:pt x="404" y="269"/>
                    </a:lnTo>
                    <a:lnTo>
                      <a:pt x="408" y="261"/>
                    </a:lnTo>
                    <a:lnTo>
                      <a:pt x="408" y="253"/>
                    </a:lnTo>
                    <a:lnTo>
                      <a:pt x="406" y="246"/>
                    </a:lnTo>
                    <a:lnTo>
                      <a:pt x="403" y="240"/>
                    </a:lnTo>
                    <a:lnTo>
                      <a:pt x="406" y="238"/>
                    </a:lnTo>
                    <a:lnTo>
                      <a:pt x="408" y="237"/>
                    </a:lnTo>
                    <a:lnTo>
                      <a:pt x="410" y="237"/>
                    </a:lnTo>
                    <a:lnTo>
                      <a:pt x="413" y="237"/>
                    </a:lnTo>
                    <a:lnTo>
                      <a:pt x="418" y="240"/>
                    </a:lnTo>
                    <a:lnTo>
                      <a:pt x="422" y="243"/>
                    </a:lnTo>
                    <a:lnTo>
                      <a:pt x="425" y="244"/>
                    </a:lnTo>
                    <a:lnTo>
                      <a:pt x="427" y="246"/>
                    </a:lnTo>
                    <a:lnTo>
                      <a:pt x="430" y="240"/>
                    </a:lnTo>
                    <a:lnTo>
                      <a:pt x="434" y="233"/>
                    </a:lnTo>
                    <a:lnTo>
                      <a:pt x="437" y="228"/>
                    </a:lnTo>
                    <a:lnTo>
                      <a:pt x="439" y="222"/>
                    </a:lnTo>
                    <a:lnTo>
                      <a:pt x="449" y="230"/>
                    </a:lnTo>
                    <a:lnTo>
                      <a:pt x="460" y="240"/>
                    </a:lnTo>
                    <a:lnTo>
                      <a:pt x="473" y="253"/>
                    </a:lnTo>
                    <a:lnTo>
                      <a:pt x="488" y="263"/>
                    </a:lnTo>
                    <a:lnTo>
                      <a:pt x="502" y="274"/>
                    </a:lnTo>
                    <a:lnTo>
                      <a:pt x="517" y="280"/>
                    </a:lnTo>
                    <a:lnTo>
                      <a:pt x="530" y="282"/>
                    </a:lnTo>
                    <a:lnTo>
                      <a:pt x="543" y="277"/>
                    </a:lnTo>
                    <a:lnTo>
                      <a:pt x="536" y="273"/>
                    </a:lnTo>
                    <a:lnTo>
                      <a:pt x="528" y="267"/>
                    </a:lnTo>
                    <a:lnTo>
                      <a:pt x="521" y="261"/>
                    </a:lnTo>
                    <a:lnTo>
                      <a:pt x="514" y="254"/>
                    </a:lnTo>
                    <a:lnTo>
                      <a:pt x="507" y="248"/>
                    </a:lnTo>
                    <a:lnTo>
                      <a:pt x="502" y="243"/>
                    </a:lnTo>
                    <a:lnTo>
                      <a:pt x="498" y="238"/>
                    </a:lnTo>
                    <a:lnTo>
                      <a:pt x="495" y="235"/>
                    </a:lnTo>
                    <a:lnTo>
                      <a:pt x="488" y="229"/>
                    </a:lnTo>
                    <a:lnTo>
                      <a:pt x="479" y="222"/>
                    </a:lnTo>
                    <a:lnTo>
                      <a:pt x="469" y="215"/>
                    </a:lnTo>
                    <a:lnTo>
                      <a:pt x="465" y="207"/>
                    </a:lnTo>
                    <a:lnTo>
                      <a:pt x="475" y="208"/>
                    </a:lnTo>
                    <a:lnTo>
                      <a:pt x="482" y="208"/>
                    </a:lnTo>
                    <a:lnTo>
                      <a:pt x="489" y="209"/>
                    </a:lnTo>
                    <a:lnTo>
                      <a:pt x="495" y="209"/>
                    </a:lnTo>
                    <a:lnTo>
                      <a:pt x="498" y="209"/>
                    </a:lnTo>
                    <a:lnTo>
                      <a:pt x="502" y="209"/>
                    </a:lnTo>
                    <a:lnTo>
                      <a:pt x="504" y="210"/>
                    </a:lnTo>
                    <a:lnTo>
                      <a:pt x="506" y="212"/>
                    </a:lnTo>
                    <a:lnTo>
                      <a:pt x="511" y="214"/>
                    </a:lnTo>
                    <a:lnTo>
                      <a:pt x="517" y="215"/>
                    </a:lnTo>
                    <a:lnTo>
                      <a:pt x="521" y="215"/>
                    </a:lnTo>
                    <a:lnTo>
                      <a:pt x="526" y="213"/>
                    </a:lnTo>
                    <a:lnTo>
                      <a:pt x="532" y="213"/>
                    </a:lnTo>
                    <a:lnTo>
                      <a:pt x="540" y="214"/>
                    </a:lnTo>
                    <a:lnTo>
                      <a:pt x="549" y="216"/>
                    </a:lnTo>
                    <a:lnTo>
                      <a:pt x="556" y="218"/>
                    </a:lnTo>
                    <a:lnTo>
                      <a:pt x="560" y="220"/>
                    </a:lnTo>
                    <a:lnTo>
                      <a:pt x="568" y="221"/>
                    </a:lnTo>
                    <a:lnTo>
                      <a:pt x="578" y="220"/>
                    </a:lnTo>
                    <a:lnTo>
                      <a:pt x="588" y="218"/>
                    </a:lnTo>
                    <a:lnTo>
                      <a:pt x="597" y="216"/>
                    </a:lnTo>
                    <a:lnTo>
                      <a:pt x="604" y="213"/>
                    </a:lnTo>
                    <a:lnTo>
                      <a:pt x="608" y="207"/>
                    </a:lnTo>
                    <a:lnTo>
                      <a:pt x="608" y="200"/>
                    </a:lnTo>
                    <a:lnTo>
                      <a:pt x="604" y="186"/>
                    </a:lnTo>
                    <a:lnTo>
                      <a:pt x="604" y="174"/>
                    </a:lnTo>
                    <a:lnTo>
                      <a:pt x="606" y="163"/>
                    </a:lnTo>
                    <a:lnTo>
                      <a:pt x="612" y="152"/>
                    </a:lnTo>
                    <a:lnTo>
                      <a:pt x="616" y="139"/>
                    </a:lnTo>
                    <a:lnTo>
                      <a:pt x="616" y="124"/>
                    </a:lnTo>
                    <a:lnTo>
                      <a:pt x="612" y="111"/>
                    </a:lnTo>
                    <a:lnTo>
                      <a:pt x="608" y="103"/>
                    </a:lnTo>
                    <a:lnTo>
                      <a:pt x="604" y="98"/>
                    </a:lnTo>
                    <a:lnTo>
                      <a:pt x="604" y="89"/>
                    </a:lnTo>
                    <a:lnTo>
                      <a:pt x="604" y="83"/>
                    </a:lnTo>
                    <a:lnTo>
                      <a:pt x="603" y="77"/>
                    </a:lnTo>
                    <a:lnTo>
                      <a:pt x="601" y="73"/>
                    </a:lnTo>
                    <a:lnTo>
                      <a:pt x="596" y="65"/>
                    </a:lnTo>
                    <a:lnTo>
                      <a:pt x="590" y="56"/>
                    </a:lnTo>
                    <a:lnTo>
                      <a:pt x="585" y="46"/>
                    </a:lnTo>
                    <a:lnTo>
                      <a:pt x="579" y="35"/>
                    </a:lnTo>
                    <a:lnTo>
                      <a:pt x="577" y="25"/>
                    </a:lnTo>
                    <a:lnTo>
                      <a:pt x="577" y="17"/>
                    </a:lnTo>
                    <a:lnTo>
                      <a:pt x="580" y="11"/>
                    </a:lnTo>
                    <a:lnTo>
                      <a:pt x="588" y="8"/>
                    </a:lnTo>
                    <a:lnTo>
                      <a:pt x="598" y="4"/>
                    </a:lnTo>
                    <a:lnTo>
                      <a:pt x="611" y="2"/>
                    </a:lnTo>
                    <a:lnTo>
                      <a:pt x="625" y="1"/>
                    </a:lnTo>
                    <a:lnTo>
                      <a:pt x="640" y="0"/>
                    </a:lnTo>
                    <a:lnTo>
                      <a:pt x="654" y="0"/>
                    </a:lnTo>
                    <a:lnTo>
                      <a:pt x="667" y="1"/>
                    </a:lnTo>
                    <a:lnTo>
                      <a:pt x="679" y="2"/>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05" name="Freeform 309"/>
              <p:cNvSpPr>
                <a:spLocks noChangeAspect="1"/>
              </p:cNvSpPr>
              <p:nvPr/>
            </p:nvSpPr>
            <p:spPr bwMode="auto">
              <a:xfrm>
                <a:off x="1319" y="663"/>
                <a:ext cx="7" cy="23"/>
              </a:xfrm>
              <a:custGeom>
                <a:avLst/>
                <a:gdLst>
                  <a:gd name="T0" fmla="*/ 7 w 15"/>
                  <a:gd name="T1" fmla="*/ 45 h 45"/>
                  <a:gd name="T2" fmla="*/ 7 w 15"/>
                  <a:gd name="T3" fmla="*/ 45 h 45"/>
                  <a:gd name="T4" fmla="*/ 11 w 15"/>
                  <a:gd name="T5" fmla="*/ 33 h 45"/>
                  <a:gd name="T6" fmla="*/ 12 w 15"/>
                  <a:gd name="T7" fmla="*/ 22 h 45"/>
                  <a:gd name="T8" fmla="*/ 13 w 15"/>
                  <a:gd name="T9" fmla="*/ 10 h 45"/>
                  <a:gd name="T10" fmla="*/ 15 w 15"/>
                  <a:gd name="T11" fmla="*/ 2 h 45"/>
                  <a:gd name="T12" fmla="*/ 9 w 15"/>
                  <a:gd name="T13" fmla="*/ 0 h 45"/>
                  <a:gd name="T14" fmla="*/ 6 w 15"/>
                  <a:gd name="T15" fmla="*/ 10 h 45"/>
                  <a:gd name="T16" fmla="*/ 5 w 15"/>
                  <a:gd name="T17" fmla="*/ 22 h 45"/>
                  <a:gd name="T18" fmla="*/ 4 w 15"/>
                  <a:gd name="T19" fmla="*/ 33 h 45"/>
                  <a:gd name="T20" fmla="*/ 0 w 15"/>
                  <a:gd name="T21" fmla="*/ 40 h 45"/>
                  <a:gd name="T22" fmla="*/ 0 w 15"/>
                  <a:gd name="T23" fmla="*/ 40 h 45"/>
                  <a:gd name="T24" fmla="*/ 7 w 15"/>
                  <a:gd name="T2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45">
                    <a:moveTo>
                      <a:pt x="7" y="45"/>
                    </a:moveTo>
                    <a:lnTo>
                      <a:pt x="7" y="45"/>
                    </a:lnTo>
                    <a:lnTo>
                      <a:pt x="11" y="33"/>
                    </a:lnTo>
                    <a:lnTo>
                      <a:pt x="12" y="22"/>
                    </a:lnTo>
                    <a:lnTo>
                      <a:pt x="13" y="10"/>
                    </a:lnTo>
                    <a:lnTo>
                      <a:pt x="15" y="2"/>
                    </a:lnTo>
                    <a:lnTo>
                      <a:pt x="9" y="0"/>
                    </a:lnTo>
                    <a:lnTo>
                      <a:pt x="6" y="10"/>
                    </a:lnTo>
                    <a:lnTo>
                      <a:pt x="5" y="22"/>
                    </a:lnTo>
                    <a:lnTo>
                      <a:pt x="4" y="33"/>
                    </a:lnTo>
                    <a:lnTo>
                      <a:pt x="0" y="40"/>
                    </a:lnTo>
                    <a:lnTo>
                      <a:pt x="0" y="40"/>
                    </a:lnTo>
                    <a:lnTo>
                      <a:pt x="7"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06" name="Freeform 310"/>
              <p:cNvSpPr>
                <a:spLocks noChangeAspect="1"/>
              </p:cNvSpPr>
              <p:nvPr/>
            </p:nvSpPr>
            <p:spPr bwMode="auto">
              <a:xfrm>
                <a:off x="1305" y="684"/>
                <a:ext cx="17" cy="65"/>
              </a:xfrm>
              <a:custGeom>
                <a:avLst/>
                <a:gdLst>
                  <a:gd name="T0" fmla="*/ 7 w 33"/>
                  <a:gd name="T1" fmla="*/ 131 h 131"/>
                  <a:gd name="T2" fmla="*/ 7 w 33"/>
                  <a:gd name="T3" fmla="*/ 131 h 131"/>
                  <a:gd name="T4" fmla="*/ 8 w 33"/>
                  <a:gd name="T5" fmla="*/ 95 h 131"/>
                  <a:gd name="T6" fmla="*/ 13 w 33"/>
                  <a:gd name="T7" fmla="*/ 59 h 131"/>
                  <a:gd name="T8" fmla="*/ 21 w 33"/>
                  <a:gd name="T9" fmla="*/ 28 h 131"/>
                  <a:gd name="T10" fmla="*/ 33 w 33"/>
                  <a:gd name="T11" fmla="*/ 5 h 131"/>
                  <a:gd name="T12" fmla="*/ 26 w 33"/>
                  <a:gd name="T13" fmla="*/ 0 h 131"/>
                  <a:gd name="T14" fmla="*/ 14 w 33"/>
                  <a:gd name="T15" fmla="*/ 25 h 131"/>
                  <a:gd name="T16" fmla="*/ 6 w 33"/>
                  <a:gd name="T17" fmla="*/ 59 h 131"/>
                  <a:gd name="T18" fmla="*/ 1 w 33"/>
                  <a:gd name="T19" fmla="*/ 95 h 131"/>
                  <a:gd name="T20" fmla="*/ 0 w 33"/>
                  <a:gd name="T21" fmla="*/ 131 h 131"/>
                  <a:gd name="T22" fmla="*/ 0 w 33"/>
                  <a:gd name="T23" fmla="*/ 131 h 131"/>
                  <a:gd name="T24" fmla="*/ 7 w 33"/>
                  <a:gd name="T25"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31">
                    <a:moveTo>
                      <a:pt x="7" y="131"/>
                    </a:moveTo>
                    <a:lnTo>
                      <a:pt x="7" y="131"/>
                    </a:lnTo>
                    <a:lnTo>
                      <a:pt x="8" y="95"/>
                    </a:lnTo>
                    <a:lnTo>
                      <a:pt x="13" y="59"/>
                    </a:lnTo>
                    <a:lnTo>
                      <a:pt x="21" y="28"/>
                    </a:lnTo>
                    <a:lnTo>
                      <a:pt x="33" y="5"/>
                    </a:lnTo>
                    <a:lnTo>
                      <a:pt x="26" y="0"/>
                    </a:lnTo>
                    <a:lnTo>
                      <a:pt x="14" y="25"/>
                    </a:lnTo>
                    <a:lnTo>
                      <a:pt x="6" y="59"/>
                    </a:lnTo>
                    <a:lnTo>
                      <a:pt x="1" y="95"/>
                    </a:lnTo>
                    <a:lnTo>
                      <a:pt x="0" y="131"/>
                    </a:lnTo>
                    <a:lnTo>
                      <a:pt x="0" y="131"/>
                    </a:lnTo>
                    <a:lnTo>
                      <a:pt x="7" y="1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07" name="Freeform 311"/>
              <p:cNvSpPr>
                <a:spLocks noChangeAspect="1"/>
              </p:cNvSpPr>
              <p:nvPr/>
            </p:nvSpPr>
            <p:spPr bwMode="auto">
              <a:xfrm>
                <a:off x="1290" y="749"/>
                <a:ext cx="19" cy="54"/>
              </a:xfrm>
              <a:custGeom>
                <a:avLst/>
                <a:gdLst>
                  <a:gd name="T0" fmla="*/ 7 w 38"/>
                  <a:gd name="T1" fmla="*/ 104 h 108"/>
                  <a:gd name="T2" fmla="*/ 5 w 38"/>
                  <a:gd name="T3" fmla="*/ 108 h 108"/>
                  <a:gd name="T4" fmla="*/ 24 w 38"/>
                  <a:gd name="T5" fmla="*/ 90 h 108"/>
                  <a:gd name="T6" fmla="*/ 33 w 38"/>
                  <a:gd name="T7" fmla="*/ 63 h 108"/>
                  <a:gd name="T8" fmla="*/ 38 w 38"/>
                  <a:gd name="T9" fmla="*/ 33 h 108"/>
                  <a:gd name="T10" fmla="*/ 38 w 38"/>
                  <a:gd name="T11" fmla="*/ 0 h 108"/>
                  <a:gd name="T12" fmla="*/ 31 w 38"/>
                  <a:gd name="T13" fmla="*/ 0 h 108"/>
                  <a:gd name="T14" fmla="*/ 31 w 38"/>
                  <a:gd name="T15" fmla="*/ 33 h 108"/>
                  <a:gd name="T16" fmla="*/ 26 w 38"/>
                  <a:gd name="T17" fmla="*/ 63 h 108"/>
                  <a:gd name="T18" fmla="*/ 17 w 38"/>
                  <a:gd name="T19" fmla="*/ 86 h 108"/>
                  <a:gd name="T20" fmla="*/ 2 w 38"/>
                  <a:gd name="T21" fmla="*/ 101 h 108"/>
                  <a:gd name="T22" fmla="*/ 0 w 38"/>
                  <a:gd name="T23" fmla="*/ 104 h 108"/>
                  <a:gd name="T24" fmla="*/ 2 w 38"/>
                  <a:gd name="T25" fmla="*/ 101 h 108"/>
                  <a:gd name="T26" fmla="*/ 0 w 38"/>
                  <a:gd name="T27" fmla="*/ 102 h 108"/>
                  <a:gd name="T28" fmla="*/ 0 w 38"/>
                  <a:gd name="T29" fmla="*/ 105 h 108"/>
                  <a:gd name="T30" fmla="*/ 1 w 38"/>
                  <a:gd name="T31" fmla="*/ 108 h 108"/>
                  <a:gd name="T32" fmla="*/ 5 w 38"/>
                  <a:gd name="T33" fmla="*/ 108 h 108"/>
                  <a:gd name="T34" fmla="*/ 7 w 38"/>
                  <a:gd name="T35" fmla="*/ 10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108">
                    <a:moveTo>
                      <a:pt x="7" y="104"/>
                    </a:moveTo>
                    <a:lnTo>
                      <a:pt x="5" y="108"/>
                    </a:lnTo>
                    <a:lnTo>
                      <a:pt x="24" y="90"/>
                    </a:lnTo>
                    <a:lnTo>
                      <a:pt x="33" y="63"/>
                    </a:lnTo>
                    <a:lnTo>
                      <a:pt x="38" y="33"/>
                    </a:lnTo>
                    <a:lnTo>
                      <a:pt x="38" y="0"/>
                    </a:lnTo>
                    <a:lnTo>
                      <a:pt x="31" y="0"/>
                    </a:lnTo>
                    <a:lnTo>
                      <a:pt x="31" y="33"/>
                    </a:lnTo>
                    <a:lnTo>
                      <a:pt x="26" y="63"/>
                    </a:lnTo>
                    <a:lnTo>
                      <a:pt x="17" y="86"/>
                    </a:lnTo>
                    <a:lnTo>
                      <a:pt x="2" y="101"/>
                    </a:lnTo>
                    <a:lnTo>
                      <a:pt x="0" y="104"/>
                    </a:lnTo>
                    <a:lnTo>
                      <a:pt x="2" y="101"/>
                    </a:lnTo>
                    <a:lnTo>
                      <a:pt x="0" y="102"/>
                    </a:lnTo>
                    <a:lnTo>
                      <a:pt x="0" y="105"/>
                    </a:lnTo>
                    <a:lnTo>
                      <a:pt x="1" y="108"/>
                    </a:lnTo>
                    <a:lnTo>
                      <a:pt x="5" y="108"/>
                    </a:lnTo>
                    <a:lnTo>
                      <a:pt x="7"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08" name="Freeform 312"/>
              <p:cNvSpPr>
                <a:spLocks noChangeAspect="1"/>
              </p:cNvSpPr>
              <p:nvPr/>
            </p:nvSpPr>
            <p:spPr bwMode="auto">
              <a:xfrm>
                <a:off x="1265" y="801"/>
                <a:ext cx="28" cy="26"/>
              </a:xfrm>
              <a:custGeom>
                <a:avLst/>
                <a:gdLst>
                  <a:gd name="T0" fmla="*/ 3 w 57"/>
                  <a:gd name="T1" fmla="*/ 52 h 52"/>
                  <a:gd name="T2" fmla="*/ 3 w 57"/>
                  <a:gd name="T3" fmla="*/ 52 h 52"/>
                  <a:gd name="T4" fmla="*/ 13 w 57"/>
                  <a:gd name="T5" fmla="*/ 47 h 52"/>
                  <a:gd name="T6" fmla="*/ 22 w 57"/>
                  <a:gd name="T7" fmla="*/ 43 h 52"/>
                  <a:gd name="T8" fmla="*/ 33 w 57"/>
                  <a:gd name="T9" fmla="*/ 37 h 52"/>
                  <a:gd name="T10" fmla="*/ 41 w 57"/>
                  <a:gd name="T11" fmla="*/ 31 h 52"/>
                  <a:gd name="T12" fmla="*/ 48 w 57"/>
                  <a:gd name="T13" fmla="*/ 24 h 52"/>
                  <a:gd name="T14" fmla="*/ 53 w 57"/>
                  <a:gd name="T15" fmla="*/ 17 h 52"/>
                  <a:gd name="T16" fmla="*/ 57 w 57"/>
                  <a:gd name="T17" fmla="*/ 8 h 52"/>
                  <a:gd name="T18" fmla="*/ 57 w 57"/>
                  <a:gd name="T19" fmla="*/ 0 h 52"/>
                  <a:gd name="T20" fmla="*/ 50 w 57"/>
                  <a:gd name="T21" fmla="*/ 0 h 52"/>
                  <a:gd name="T22" fmla="*/ 50 w 57"/>
                  <a:gd name="T23" fmla="*/ 8 h 52"/>
                  <a:gd name="T24" fmla="*/ 46 w 57"/>
                  <a:gd name="T25" fmla="*/ 13 h 52"/>
                  <a:gd name="T26" fmla="*/ 43 w 57"/>
                  <a:gd name="T27" fmla="*/ 20 h 52"/>
                  <a:gd name="T28" fmla="*/ 36 w 57"/>
                  <a:gd name="T29" fmla="*/ 24 h 52"/>
                  <a:gd name="T30" fmla="*/ 28 w 57"/>
                  <a:gd name="T31" fmla="*/ 30 h 52"/>
                  <a:gd name="T32" fmla="*/ 20 w 57"/>
                  <a:gd name="T33" fmla="*/ 36 h 52"/>
                  <a:gd name="T34" fmla="*/ 11 w 57"/>
                  <a:gd name="T35" fmla="*/ 40 h 52"/>
                  <a:gd name="T36" fmla="*/ 0 w 57"/>
                  <a:gd name="T37" fmla="*/ 45 h 52"/>
                  <a:gd name="T38" fmla="*/ 0 w 57"/>
                  <a:gd name="T39" fmla="*/ 45 h 52"/>
                  <a:gd name="T40" fmla="*/ 3 w 57"/>
                  <a:gd name="T4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2">
                    <a:moveTo>
                      <a:pt x="3" y="52"/>
                    </a:moveTo>
                    <a:lnTo>
                      <a:pt x="3" y="52"/>
                    </a:lnTo>
                    <a:lnTo>
                      <a:pt x="13" y="47"/>
                    </a:lnTo>
                    <a:lnTo>
                      <a:pt x="22" y="43"/>
                    </a:lnTo>
                    <a:lnTo>
                      <a:pt x="33" y="37"/>
                    </a:lnTo>
                    <a:lnTo>
                      <a:pt x="41" y="31"/>
                    </a:lnTo>
                    <a:lnTo>
                      <a:pt x="48" y="24"/>
                    </a:lnTo>
                    <a:lnTo>
                      <a:pt x="53" y="17"/>
                    </a:lnTo>
                    <a:lnTo>
                      <a:pt x="57" y="8"/>
                    </a:lnTo>
                    <a:lnTo>
                      <a:pt x="57" y="0"/>
                    </a:lnTo>
                    <a:lnTo>
                      <a:pt x="50" y="0"/>
                    </a:lnTo>
                    <a:lnTo>
                      <a:pt x="50" y="8"/>
                    </a:lnTo>
                    <a:lnTo>
                      <a:pt x="46" y="13"/>
                    </a:lnTo>
                    <a:lnTo>
                      <a:pt x="43" y="20"/>
                    </a:lnTo>
                    <a:lnTo>
                      <a:pt x="36" y="24"/>
                    </a:lnTo>
                    <a:lnTo>
                      <a:pt x="28" y="30"/>
                    </a:lnTo>
                    <a:lnTo>
                      <a:pt x="20" y="36"/>
                    </a:lnTo>
                    <a:lnTo>
                      <a:pt x="11" y="40"/>
                    </a:lnTo>
                    <a:lnTo>
                      <a:pt x="0" y="45"/>
                    </a:lnTo>
                    <a:lnTo>
                      <a:pt x="0" y="45"/>
                    </a:lnTo>
                    <a:lnTo>
                      <a:pt x="3"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09" name="Freeform 313"/>
              <p:cNvSpPr>
                <a:spLocks noChangeAspect="1"/>
              </p:cNvSpPr>
              <p:nvPr/>
            </p:nvSpPr>
            <p:spPr bwMode="auto">
              <a:xfrm>
                <a:off x="1239" y="823"/>
                <a:ext cx="27" cy="19"/>
              </a:xfrm>
              <a:custGeom>
                <a:avLst/>
                <a:gdLst>
                  <a:gd name="T0" fmla="*/ 7 w 56"/>
                  <a:gd name="T1" fmla="*/ 38 h 38"/>
                  <a:gd name="T2" fmla="*/ 7 w 56"/>
                  <a:gd name="T3" fmla="*/ 38 h 38"/>
                  <a:gd name="T4" fmla="*/ 10 w 56"/>
                  <a:gd name="T5" fmla="*/ 35 h 38"/>
                  <a:gd name="T6" fmla="*/ 13 w 56"/>
                  <a:gd name="T7" fmla="*/ 31 h 38"/>
                  <a:gd name="T8" fmla="*/ 18 w 56"/>
                  <a:gd name="T9" fmla="*/ 28 h 38"/>
                  <a:gd name="T10" fmla="*/ 23 w 56"/>
                  <a:gd name="T11" fmla="*/ 23 h 38"/>
                  <a:gd name="T12" fmla="*/ 29 w 56"/>
                  <a:gd name="T13" fmla="*/ 20 h 38"/>
                  <a:gd name="T14" fmla="*/ 37 w 56"/>
                  <a:gd name="T15" fmla="*/ 15 h 38"/>
                  <a:gd name="T16" fmla="*/ 46 w 56"/>
                  <a:gd name="T17" fmla="*/ 12 h 38"/>
                  <a:gd name="T18" fmla="*/ 56 w 56"/>
                  <a:gd name="T19" fmla="*/ 7 h 38"/>
                  <a:gd name="T20" fmla="*/ 53 w 56"/>
                  <a:gd name="T21" fmla="*/ 0 h 38"/>
                  <a:gd name="T22" fmla="*/ 44 w 56"/>
                  <a:gd name="T23" fmla="*/ 5 h 38"/>
                  <a:gd name="T24" fmla="*/ 35 w 56"/>
                  <a:gd name="T25" fmla="*/ 8 h 38"/>
                  <a:gd name="T26" fmla="*/ 27 w 56"/>
                  <a:gd name="T27" fmla="*/ 13 h 38"/>
                  <a:gd name="T28" fmla="*/ 19 w 56"/>
                  <a:gd name="T29" fmla="*/ 16 h 38"/>
                  <a:gd name="T30" fmla="*/ 13 w 56"/>
                  <a:gd name="T31" fmla="*/ 21 h 38"/>
                  <a:gd name="T32" fmla="*/ 8 w 56"/>
                  <a:gd name="T33" fmla="*/ 24 h 38"/>
                  <a:gd name="T34" fmla="*/ 3 w 56"/>
                  <a:gd name="T35" fmla="*/ 30 h 38"/>
                  <a:gd name="T36" fmla="*/ 0 w 56"/>
                  <a:gd name="T37" fmla="*/ 36 h 38"/>
                  <a:gd name="T38" fmla="*/ 0 w 56"/>
                  <a:gd name="T39" fmla="*/ 36 h 38"/>
                  <a:gd name="T40" fmla="*/ 7 w 56"/>
                  <a:gd name="T4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38">
                    <a:moveTo>
                      <a:pt x="7" y="38"/>
                    </a:moveTo>
                    <a:lnTo>
                      <a:pt x="7" y="38"/>
                    </a:lnTo>
                    <a:lnTo>
                      <a:pt x="10" y="35"/>
                    </a:lnTo>
                    <a:lnTo>
                      <a:pt x="13" y="31"/>
                    </a:lnTo>
                    <a:lnTo>
                      <a:pt x="18" y="28"/>
                    </a:lnTo>
                    <a:lnTo>
                      <a:pt x="23" y="23"/>
                    </a:lnTo>
                    <a:lnTo>
                      <a:pt x="29" y="20"/>
                    </a:lnTo>
                    <a:lnTo>
                      <a:pt x="37" y="15"/>
                    </a:lnTo>
                    <a:lnTo>
                      <a:pt x="46" y="12"/>
                    </a:lnTo>
                    <a:lnTo>
                      <a:pt x="56" y="7"/>
                    </a:lnTo>
                    <a:lnTo>
                      <a:pt x="53" y="0"/>
                    </a:lnTo>
                    <a:lnTo>
                      <a:pt x="44" y="5"/>
                    </a:lnTo>
                    <a:lnTo>
                      <a:pt x="35" y="8"/>
                    </a:lnTo>
                    <a:lnTo>
                      <a:pt x="27" y="13"/>
                    </a:lnTo>
                    <a:lnTo>
                      <a:pt x="19" y="16"/>
                    </a:lnTo>
                    <a:lnTo>
                      <a:pt x="13" y="21"/>
                    </a:lnTo>
                    <a:lnTo>
                      <a:pt x="8" y="24"/>
                    </a:lnTo>
                    <a:lnTo>
                      <a:pt x="3" y="30"/>
                    </a:lnTo>
                    <a:lnTo>
                      <a:pt x="0" y="36"/>
                    </a:lnTo>
                    <a:lnTo>
                      <a:pt x="0" y="36"/>
                    </a:lnTo>
                    <a:lnTo>
                      <a:pt x="7"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10" name="Freeform 314"/>
              <p:cNvSpPr>
                <a:spLocks noChangeAspect="1"/>
              </p:cNvSpPr>
              <p:nvPr/>
            </p:nvSpPr>
            <p:spPr bwMode="auto">
              <a:xfrm>
                <a:off x="1197" y="841"/>
                <a:ext cx="45" cy="21"/>
              </a:xfrm>
              <a:custGeom>
                <a:avLst/>
                <a:gdLst>
                  <a:gd name="T0" fmla="*/ 3 w 91"/>
                  <a:gd name="T1" fmla="*/ 41 h 41"/>
                  <a:gd name="T2" fmla="*/ 3 w 91"/>
                  <a:gd name="T3" fmla="*/ 41 h 41"/>
                  <a:gd name="T4" fmla="*/ 13 w 91"/>
                  <a:gd name="T5" fmla="*/ 38 h 41"/>
                  <a:gd name="T6" fmla="*/ 25 w 91"/>
                  <a:gd name="T7" fmla="*/ 34 h 41"/>
                  <a:gd name="T8" fmla="*/ 38 w 91"/>
                  <a:gd name="T9" fmla="*/ 30 h 41"/>
                  <a:gd name="T10" fmla="*/ 52 w 91"/>
                  <a:gd name="T11" fmla="*/ 25 h 41"/>
                  <a:gd name="T12" fmla="*/ 65 w 91"/>
                  <a:gd name="T13" fmla="*/ 20 h 41"/>
                  <a:gd name="T14" fmla="*/ 76 w 91"/>
                  <a:gd name="T15" fmla="*/ 15 h 41"/>
                  <a:gd name="T16" fmla="*/ 86 w 91"/>
                  <a:gd name="T17" fmla="*/ 10 h 41"/>
                  <a:gd name="T18" fmla="*/ 91 w 91"/>
                  <a:gd name="T19" fmla="*/ 2 h 41"/>
                  <a:gd name="T20" fmla="*/ 84 w 91"/>
                  <a:gd name="T21" fmla="*/ 0 h 41"/>
                  <a:gd name="T22" fmla="*/ 81 w 91"/>
                  <a:gd name="T23" fmla="*/ 3 h 41"/>
                  <a:gd name="T24" fmla="*/ 74 w 91"/>
                  <a:gd name="T25" fmla="*/ 8 h 41"/>
                  <a:gd name="T26" fmla="*/ 63 w 91"/>
                  <a:gd name="T27" fmla="*/ 14 h 41"/>
                  <a:gd name="T28" fmla="*/ 50 w 91"/>
                  <a:gd name="T29" fmla="*/ 18 h 41"/>
                  <a:gd name="T30" fmla="*/ 36 w 91"/>
                  <a:gd name="T31" fmla="*/ 23 h 41"/>
                  <a:gd name="T32" fmla="*/ 22 w 91"/>
                  <a:gd name="T33" fmla="*/ 27 h 41"/>
                  <a:gd name="T34" fmla="*/ 11 w 91"/>
                  <a:gd name="T35" fmla="*/ 31 h 41"/>
                  <a:gd name="T36" fmla="*/ 0 w 91"/>
                  <a:gd name="T37" fmla="*/ 34 h 41"/>
                  <a:gd name="T38" fmla="*/ 0 w 91"/>
                  <a:gd name="T39" fmla="*/ 34 h 41"/>
                  <a:gd name="T40" fmla="*/ 3 w 91"/>
                  <a:gd name="T4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41">
                    <a:moveTo>
                      <a:pt x="3" y="41"/>
                    </a:moveTo>
                    <a:lnTo>
                      <a:pt x="3" y="41"/>
                    </a:lnTo>
                    <a:lnTo>
                      <a:pt x="13" y="38"/>
                    </a:lnTo>
                    <a:lnTo>
                      <a:pt x="25" y="34"/>
                    </a:lnTo>
                    <a:lnTo>
                      <a:pt x="38" y="30"/>
                    </a:lnTo>
                    <a:lnTo>
                      <a:pt x="52" y="25"/>
                    </a:lnTo>
                    <a:lnTo>
                      <a:pt x="65" y="20"/>
                    </a:lnTo>
                    <a:lnTo>
                      <a:pt x="76" y="15"/>
                    </a:lnTo>
                    <a:lnTo>
                      <a:pt x="86" y="10"/>
                    </a:lnTo>
                    <a:lnTo>
                      <a:pt x="91" y="2"/>
                    </a:lnTo>
                    <a:lnTo>
                      <a:pt x="84" y="0"/>
                    </a:lnTo>
                    <a:lnTo>
                      <a:pt x="81" y="3"/>
                    </a:lnTo>
                    <a:lnTo>
                      <a:pt x="74" y="8"/>
                    </a:lnTo>
                    <a:lnTo>
                      <a:pt x="63" y="14"/>
                    </a:lnTo>
                    <a:lnTo>
                      <a:pt x="50" y="18"/>
                    </a:lnTo>
                    <a:lnTo>
                      <a:pt x="36" y="23"/>
                    </a:lnTo>
                    <a:lnTo>
                      <a:pt x="22" y="27"/>
                    </a:lnTo>
                    <a:lnTo>
                      <a:pt x="11" y="31"/>
                    </a:lnTo>
                    <a:lnTo>
                      <a:pt x="0" y="34"/>
                    </a:lnTo>
                    <a:lnTo>
                      <a:pt x="0" y="34"/>
                    </a:lnTo>
                    <a:lnTo>
                      <a:pt x="3"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11" name="Freeform 315"/>
              <p:cNvSpPr>
                <a:spLocks noChangeAspect="1"/>
              </p:cNvSpPr>
              <p:nvPr/>
            </p:nvSpPr>
            <p:spPr bwMode="auto">
              <a:xfrm>
                <a:off x="1136" y="859"/>
                <a:ext cx="62" cy="31"/>
              </a:xfrm>
              <a:custGeom>
                <a:avLst/>
                <a:gdLst>
                  <a:gd name="T0" fmla="*/ 0 w 124"/>
                  <a:gd name="T1" fmla="*/ 62 h 62"/>
                  <a:gd name="T2" fmla="*/ 0 w 124"/>
                  <a:gd name="T3" fmla="*/ 62 h 62"/>
                  <a:gd name="T4" fmla="*/ 14 w 124"/>
                  <a:gd name="T5" fmla="*/ 59 h 62"/>
                  <a:gd name="T6" fmla="*/ 30 w 124"/>
                  <a:gd name="T7" fmla="*/ 53 h 62"/>
                  <a:gd name="T8" fmla="*/ 48 w 124"/>
                  <a:gd name="T9" fmla="*/ 45 h 62"/>
                  <a:gd name="T10" fmla="*/ 65 w 124"/>
                  <a:gd name="T11" fmla="*/ 36 h 62"/>
                  <a:gd name="T12" fmla="*/ 83 w 124"/>
                  <a:gd name="T13" fmla="*/ 27 h 62"/>
                  <a:gd name="T14" fmla="*/ 100 w 124"/>
                  <a:gd name="T15" fmla="*/ 18 h 62"/>
                  <a:gd name="T16" fmla="*/ 113 w 124"/>
                  <a:gd name="T17" fmla="*/ 12 h 62"/>
                  <a:gd name="T18" fmla="*/ 124 w 124"/>
                  <a:gd name="T19" fmla="*/ 7 h 62"/>
                  <a:gd name="T20" fmla="*/ 121 w 124"/>
                  <a:gd name="T21" fmla="*/ 0 h 62"/>
                  <a:gd name="T22" fmla="*/ 111 w 124"/>
                  <a:gd name="T23" fmla="*/ 5 h 62"/>
                  <a:gd name="T24" fmla="*/ 97 w 124"/>
                  <a:gd name="T25" fmla="*/ 11 h 62"/>
                  <a:gd name="T26" fmla="*/ 81 w 124"/>
                  <a:gd name="T27" fmla="*/ 20 h 62"/>
                  <a:gd name="T28" fmla="*/ 63 w 124"/>
                  <a:gd name="T29" fmla="*/ 29 h 62"/>
                  <a:gd name="T30" fmla="*/ 45 w 124"/>
                  <a:gd name="T31" fmla="*/ 38 h 62"/>
                  <a:gd name="T32" fmla="*/ 28 w 124"/>
                  <a:gd name="T33" fmla="*/ 46 h 62"/>
                  <a:gd name="T34" fmla="*/ 12 w 124"/>
                  <a:gd name="T35" fmla="*/ 52 h 62"/>
                  <a:gd name="T36" fmla="*/ 0 w 124"/>
                  <a:gd name="T37" fmla="*/ 56 h 62"/>
                  <a:gd name="T38" fmla="*/ 0 w 124"/>
                  <a:gd name="T39" fmla="*/ 56 h 62"/>
                  <a:gd name="T40" fmla="*/ 0 w 124"/>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62">
                    <a:moveTo>
                      <a:pt x="0" y="62"/>
                    </a:moveTo>
                    <a:lnTo>
                      <a:pt x="0" y="62"/>
                    </a:lnTo>
                    <a:lnTo>
                      <a:pt x="14" y="59"/>
                    </a:lnTo>
                    <a:lnTo>
                      <a:pt x="30" y="53"/>
                    </a:lnTo>
                    <a:lnTo>
                      <a:pt x="48" y="45"/>
                    </a:lnTo>
                    <a:lnTo>
                      <a:pt x="65" y="36"/>
                    </a:lnTo>
                    <a:lnTo>
                      <a:pt x="83" y="27"/>
                    </a:lnTo>
                    <a:lnTo>
                      <a:pt x="100" y="18"/>
                    </a:lnTo>
                    <a:lnTo>
                      <a:pt x="113" y="12"/>
                    </a:lnTo>
                    <a:lnTo>
                      <a:pt x="124" y="7"/>
                    </a:lnTo>
                    <a:lnTo>
                      <a:pt x="121" y="0"/>
                    </a:lnTo>
                    <a:lnTo>
                      <a:pt x="111" y="5"/>
                    </a:lnTo>
                    <a:lnTo>
                      <a:pt x="97" y="11"/>
                    </a:lnTo>
                    <a:lnTo>
                      <a:pt x="81" y="20"/>
                    </a:lnTo>
                    <a:lnTo>
                      <a:pt x="63" y="29"/>
                    </a:lnTo>
                    <a:lnTo>
                      <a:pt x="45" y="38"/>
                    </a:lnTo>
                    <a:lnTo>
                      <a:pt x="28" y="46"/>
                    </a:lnTo>
                    <a:lnTo>
                      <a:pt x="12" y="52"/>
                    </a:lnTo>
                    <a:lnTo>
                      <a:pt x="0" y="56"/>
                    </a:lnTo>
                    <a:lnTo>
                      <a:pt x="0" y="56"/>
                    </a:lnTo>
                    <a:lnTo>
                      <a:pt x="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12" name="Freeform 316"/>
              <p:cNvSpPr>
                <a:spLocks noChangeAspect="1"/>
              </p:cNvSpPr>
              <p:nvPr/>
            </p:nvSpPr>
            <p:spPr bwMode="auto">
              <a:xfrm>
                <a:off x="1064" y="886"/>
                <a:ext cx="72" cy="33"/>
              </a:xfrm>
              <a:custGeom>
                <a:avLst/>
                <a:gdLst>
                  <a:gd name="T0" fmla="*/ 5 w 145"/>
                  <a:gd name="T1" fmla="*/ 65 h 65"/>
                  <a:gd name="T2" fmla="*/ 7 w 145"/>
                  <a:gd name="T3" fmla="*/ 65 h 65"/>
                  <a:gd name="T4" fmla="*/ 19 w 145"/>
                  <a:gd name="T5" fmla="*/ 58 h 65"/>
                  <a:gd name="T6" fmla="*/ 36 w 145"/>
                  <a:gd name="T7" fmla="*/ 49 h 65"/>
                  <a:gd name="T8" fmla="*/ 56 w 145"/>
                  <a:gd name="T9" fmla="*/ 40 h 65"/>
                  <a:gd name="T10" fmla="*/ 76 w 145"/>
                  <a:gd name="T11" fmla="*/ 31 h 65"/>
                  <a:gd name="T12" fmla="*/ 97 w 145"/>
                  <a:gd name="T13" fmla="*/ 23 h 65"/>
                  <a:gd name="T14" fmla="*/ 117 w 145"/>
                  <a:gd name="T15" fmla="*/ 16 h 65"/>
                  <a:gd name="T16" fmla="*/ 134 w 145"/>
                  <a:gd name="T17" fmla="*/ 10 h 65"/>
                  <a:gd name="T18" fmla="*/ 145 w 145"/>
                  <a:gd name="T19" fmla="*/ 6 h 65"/>
                  <a:gd name="T20" fmla="*/ 145 w 145"/>
                  <a:gd name="T21" fmla="*/ 0 h 65"/>
                  <a:gd name="T22" fmla="*/ 132 w 145"/>
                  <a:gd name="T23" fmla="*/ 3 h 65"/>
                  <a:gd name="T24" fmla="*/ 114 w 145"/>
                  <a:gd name="T25" fmla="*/ 9 h 65"/>
                  <a:gd name="T26" fmla="*/ 95 w 145"/>
                  <a:gd name="T27" fmla="*/ 16 h 65"/>
                  <a:gd name="T28" fmla="*/ 74 w 145"/>
                  <a:gd name="T29" fmla="*/ 24 h 65"/>
                  <a:gd name="T30" fmla="*/ 53 w 145"/>
                  <a:gd name="T31" fmla="*/ 33 h 65"/>
                  <a:gd name="T32" fmla="*/ 34 w 145"/>
                  <a:gd name="T33" fmla="*/ 42 h 65"/>
                  <a:gd name="T34" fmla="*/ 17 w 145"/>
                  <a:gd name="T35" fmla="*/ 51 h 65"/>
                  <a:gd name="T36" fmla="*/ 3 w 145"/>
                  <a:gd name="T37" fmla="*/ 58 h 65"/>
                  <a:gd name="T38" fmla="*/ 5 w 145"/>
                  <a:gd name="T39" fmla="*/ 58 h 65"/>
                  <a:gd name="T40" fmla="*/ 3 w 145"/>
                  <a:gd name="T41" fmla="*/ 58 h 65"/>
                  <a:gd name="T42" fmla="*/ 0 w 145"/>
                  <a:gd name="T43" fmla="*/ 61 h 65"/>
                  <a:gd name="T44" fmla="*/ 2 w 145"/>
                  <a:gd name="T45" fmla="*/ 63 h 65"/>
                  <a:gd name="T46" fmla="*/ 4 w 145"/>
                  <a:gd name="T47" fmla="*/ 65 h 65"/>
                  <a:gd name="T48" fmla="*/ 7 w 145"/>
                  <a:gd name="T49" fmla="*/ 65 h 65"/>
                  <a:gd name="T50" fmla="*/ 5 w 145"/>
                  <a:gd name="T5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65">
                    <a:moveTo>
                      <a:pt x="5" y="65"/>
                    </a:moveTo>
                    <a:lnTo>
                      <a:pt x="7" y="65"/>
                    </a:lnTo>
                    <a:lnTo>
                      <a:pt x="19" y="58"/>
                    </a:lnTo>
                    <a:lnTo>
                      <a:pt x="36" y="49"/>
                    </a:lnTo>
                    <a:lnTo>
                      <a:pt x="56" y="40"/>
                    </a:lnTo>
                    <a:lnTo>
                      <a:pt x="76" y="31"/>
                    </a:lnTo>
                    <a:lnTo>
                      <a:pt x="97" y="23"/>
                    </a:lnTo>
                    <a:lnTo>
                      <a:pt x="117" y="16"/>
                    </a:lnTo>
                    <a:lnTo>
                      <a:pt x="134" y="10"/>
                    </a:lnTo>
                    <a:lnTo>
                      <a:pt x="145" y="6"/>
                    </a:lnTo>
                    <a:lnTo>
                      <a:pt x="145" y="0"/>
                    </a:lnTo>
                    <a:lnTo>
                      <a:pt x="132" y="3"/>
                    </a:lnTo>
                    <a:lnTo>
                      <a:pt x="114" y="9"/>
                    </a:lnTo>
                    <a:lnTo>
                      <a:pt x="95" y="16"/>
                    </a:lnTo>
                    <a:lnTo>
                      <a:pt x="74" y="24"/>
                    </a:lnTo>
                    <a:lnTo>
                      <a:pt x="53" y="33"/>
                    </a:lnTo>
                    <a:lnTo>
                      <a:pt x="34" y="42"/>
                    </a:lnTo>
                    <a:lnTo>
                      <a:pt x="17" y="51"/>
                    </a:lnTo>
                    <a:lnTo>
                      <a:pt x="3" y="58"/>
                    </a:lnTo>
                    <a:lnTo>
                      <a:pt x="5" y="58"/>
                    </a:lnTo>
                    <a:lnTo>
                      <a:pt x="3" y="58"/>
                    </a:lnTo>
                    <a:lnTo>
                      <a:pt x="0" y="61"/>
                    </a:lnTo>
                    <a:lnTo>
                      <a:pt x="2" y="63"/>
                    </a:lnTo>
                    <a:lnTo>
                      <a:pt x="4" y="65"/>
                    </a:lnTo>
                    <a:lnTo>
                      <a:pt x="7" y="65"/>
                    </a:lnTo>
                    <a:lnTo>
                      <a:pt x="5"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13" name="Freeform 317"/>
              <p:cNvSpPr>
                <a:spLocks noChangeAspect="1"/>
              </p:cNvSpPr>
              <p:nvPr/>
            </p:nvSpPr>
            <p:spPr bwMode="auto">
              <a:xfrm>
                <a:off x="999" y="916"/>
                <a:ext cx="67" cy="13"/>
              </a:xfrm>
              <a:custGeom>
                <a:avLst/>
                <a:gdLst>
                  <a:gd name="T0" fmla="*/ 0 w 135"/>
                  <a:gd name="T1" fmla="*/ 27 h 27"/>
                  <a:gd name="T2" fmla="*/ 0 w 135"/>
                  <a:gd name="T3" fmla="*/ 27 h 27"/>
                  <a:gd name="T4" fmla="*/ 12 w 135"/>
                  <a:gd name="T5" fmla="*/ 26 h 27"/>
                  <a:gd name="T6" fmla="*/ 27 w 135"/>
                  <a:gd name="T7" fmla="*/ 23 h 27"/>
                  <a:gd name="T8" fmla="*/ 46 w 135"/>
                  <a:gd name="T9" fmla="*/ 21 h 27"/>
                  <a:gd name="T10" fmla="*/ 67 w 135"/>
                  <a:gd name="T11" fmla="*/ 18 h 27"/>
                  <a:gd name="T12" fmla="*/ 88 w 135"/>
                  <a:gd name="T13" fmla="*/ 15 h 27"/>
                  <a:gd name="T14" fmla="*/ 107 w 135"/>
                  <a:gd name="T15" fmla="*/ 12 h 27"/>
                  <a:gd name="T16" fmla="*/ 123 w 135"/>
                  <a:gd name="T17" fmla="*/ 9 h 27"/>
                  <a:gd name="T18" fmla="*/ 135 w 135"/>
                  <a:gd name="T19" fmla="*/ 7 h 27"/>
                  <a:gd name="T20" fmla="*/ 135 w 135"/>
                  <a:gd name="T21" fmla="*/ 0 h 27"/>
                  <a:gd name="T22" fmla="*/ 123 w 135"/>
                  <a:gd name="T23" fmla="*/ 3 h 27"/>
                  <a:gd name="T24" fmla="*/ 107 w 135"/>
                  <a:gd name="T25" fmla="*/ 5 h 27"/>
                  <a:gd name="T26" fmla="*/ 88 w 135"/>
                  <a:gd name="T27" fmla="*/ 8 h 27"/>
                  <a:gd name="T28" fmla="*/ 67 w 135"/>
                  <a:gd name="T29" fmla="*/ 11 h 27"/>
                  <a:gd name="T30" fmla="*/ 46 w 135"/>
                  <a:gd name="T31" fmla="*/ 14 h 27"/>
                  <a:gd name="T32" fmla="*/ 27 w 135"/>
                  <a:gd name="T33" fmla="*/ 16 h 27"/>
                  <a:gd name="T34" fmla="*/ 12 w 135"/>
                  <a:gd name="T35" fmla="*/ 19 h 27"/>
                  <a:gd name="T36" fmla="*/ 0 w 135"/>
                  <a:gd name="T37" fmla="*/ 20 h 27"/>
                  <a:gd name="T38" fmla="*/ 0 w 135"/>
                  <a:gd name="T39" fmla="*/ 20 h 27"/>
                  <a:gd name="T40" fmla="*/ 0 w 135"/>
                  <a:gd name="T4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27">
                    <a:moveTo>
                      <a:pt x="0" y="27"/>
                    </a:moveTo>
                    <a:lnTo>
                      <a:pt x="0" y="27"/>
                    </a:lnTo>
                    <a:lnTo>
                      <a:pt x="12" y="26"/>
                    </a:lnTo>
                    <a:lnTo>
                      <a:pt x="27" y="23"/>
                    </a:lnTo>
                    <a:lnTo>
                      <a:pt x="46" y="21"/>
                    </a:lnTo>
                    <a:lnTo>
                      <a:pt x="67" y="18"/>
                    </a:lnTo>
                    <a:lnTo>
                      <a:pt x="88" y="15"/>
                    </a:lnTo>
                    <a:lnTo>
                      <a:pt x="107" y="12"/>
                    </a:lnTo>
                    <a:lnTo>
                      <a:pt x="123" y="9"/>
                    </a:lnTo>
                    <a:lnTo>
                      <a:pt x="135" y="7"/>
                    </a:lnTo>
                    <a:lnTo>
                      <a:pt x="135" y="0"/>
                    </a:lnTo>
                    <a:lnTo>
                      <a:pt x="123" y="3"/>
                    </a:lnTo>
                    <a:lnTo>
                      <a:pt x="107" y="5"/>
                    </a:lnTo>
                    <a:lnTo>
                      <a:pt x="88" y="8"/>
                    </a:lnTo>
                    <a:lnTo>
                      <a:pt x="67" y="11"/>
                    </a:lnTo>
                    <a:lnTo>
                      <a:pt x="46" y="14"/>
                    </a:lnTo>
                    <a:lnTo>
                      <a:pt x="27" y="16"/>
                    </a:lnTo>
                    <a:lnTo>
                      <a:pt x="12" y="19"/>
                    </a:lnTo>
                    <a:lnTo>
                      <a:pt x="0" y="20"/>
                    </a:lnTo>
                    <a:lnTo>
                      <a:pt x="0" y="2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14" name="Freeform 318"/>
              <p:cNvSpPr>
                <a:spLocks noChangeAspect="1"/>
              </p:cNvSpPr>
              <p:nvPr/>
            </p:nvSpPr>
            <p:spPr bwMode="auto">
              <a:xfrm>
                <a:off x="983" y="913"/>
                <a:ext cx="16" cy="16"/>
              </a:xfrm>
              <a:custGeom>
                <a:avLst/>
                <a:gdLst>
                  <a:gd name="T0" fmla="*/ 5 w 32"/>
                  <a:gd name="T1" fmla="*/ 1 h 31"/>
                  <a:gd name="T2" fmla="*/ 0 w 32"/>
                  <a:gd name="T3" fmla="*/ 4 h 31"/>
                  <a:gd name="T4" fmla="*/ 2 w 32"/>
                  <a:gd name="T5" fmla="*/ 16 h 31"/>
                  <a:gd name="T6" fmla="*/ 8 w 32"/>
                  <a:gd name="T7" fmla="*/ 24 h 31"/>
                  <a:gd name="T8" fmla="*/ 17 w 32"/>
                  <a:gd name="T9" fmla="*/ 30 h 31"/>
                  <a:gd name="T10" fmla="*/ 32 w 32"/>
                  <a:gd name="T11" fmla="*/ 31 h 31"/>
                  <a:gd name="T12" fmla="*/ 32 w 32"/>
                  <a:gd name="T13" fmla="*/ 24 h 31"/>
                  <a:gd name="T14" fmla="*/ 20 w 32"/>
                  <a:gd name="T15" fmla="*/ 23 h 31"/>
                  <a:gd name="T16" fmla="*/ 13 w 32"/>
                  <a:gd name="T17" fmla="*/ 19 h 31"/>
                  <a:gd name="T18" fmla="*/ 9 w 32"/>
                  <a:gd name="T19" fmla="*/ 13 h 31"/>
                  <a:gd name="T20" fmla="*/ 9 w 32"/>
                  <a:gd name="T21" fmla="*/ 4 h 31"/>
                  <a:gd name="T22" fmla="*/ 5 w 32"/>
                  <a:gd name="T23" fmla="*/ 8 h 31"/>
                  <a:gd name="T24" fmla="*/ 9 w 32"/>
                  <a:gd name="T25" fmla="*/ 4 h 31"/>
                  <a:gd name="T26" fmla="*/ 8 w 32"/>
                  <a:gd name="T27" fmla="*/ 1 h 31"/>
                  <a:gd name="T28" fmla="*/ 5 w 32"/>
                  <a:gd name="T29" fmla="*/ 0 h 31"/>
                  <a:gd name="T30" fmla="*/ 1 w 32"/>
                  <a:gd name="T31" fmla="*/ 1 h 31"/>
                  <a:gd name="T32" fmla="*/ 0 w 32"/>
                  <a:gd name="T33" fmla="*/ 4 h 31"/>
                  <a:gd name="T34" fmla="*/ 5 w 32"/>
                  <a:gd name="T3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1">
                    <a:moveTo>
                      <a:pt x="5" y="1"/>
                    </a:moveTo>
                    <a:lnTo>
                      <a:pt x="0" y="4"/>
                    </a:lnTo>
                    <a:lnTo>
                      <a:pt x="2" y="16"/>
                    </a:lnTo>
                    <a:lnTo>
                      <a:pt x="8" y="24"/>
                    </a:lnTo>
                    <a:lnTo>
                      <a:pt x="17" y="30"/>
                    </a:lnTo>
                    <a:lnTo>
                      <a:pt x="32" y="31"/>
                    </a:lnTo>
                    <a:lnTo>
                      <a:pt x="32" y="24"/>
                    </a:lnTo>
                    <a:lnTo>
                      <a:pt x="20" y="23"/>
                    </a:lnTo>
                    <a:lnTo>
                      <a:pt x="13" y="19"/>
                    </a:lnTo>
                    <a:lnTo>
                      <a:pt x="9" y="13"/>
                    </a:lnTo>
                    <a:lnTo>
                      <a:pt x="9" y="4"/>
                    </a:lnTo>
                    <a:lnTo>
                      <a:pt x="5" y="8"/>
                    </a:lnTo>
                    <a:lnTo>
                      <a:pt x="9" y="4"/>
                    </a:lnTo>
                    <a:lnTo>
                      <a:pt x="8" y="1"/>
                    </a:lnTo>
                    <a:lnTo>
                      <a:pt x="5" y="0"/>
                    </a:lnTo>
                    <a:lnTo>
                      <a:pt x="1" y="1"/>
                    </a:lnTo>
                    <a:lnTo>
                      <a:pt x="0" y="4"/>
                    </a:lnTo>
                    <a:lnTo>
                      <a:pt x="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15" name="Freeform 319"/>
              <p:cNvSpPr>
                <a:spLocks noChangeAspect="1"/>
              </p:cNvSpPr>
              <p:nvPr/>
            </p:nvSpPr>
            <p:spPr bwMode="auto">
              <a:xfrm>
                <a:off x="985" y="906"/>
                <a:ext cx="46" cy="13"/>
              </a:xfrm>
              <a:custGeom>
                <a:avLst/>
                <a:gdLst>
                  <a:gd name="T0" fmla="*/ 85 w 92"/>
                  <a:gd name="T1" fmla="*/ 0 h 25"/>
                  <a:gd name="T2" fmla="*/ 85 w 92"/>
                  <a:gd name="T3" fmla="*/ 0 h 25"/>
                  <a:gd name="T4" fmla="*/ 80 w 92"/>
                  <a:gd name="T5" fmla="*/ 3 h 25"/>
                  <a:gd name="T6" fmla="*/ 72 w 92"/>
                  <a:gd name="T7" fmla="*/ 8 h 25"/>
                  <a:gd name="T8" fmla="*/ 62 w 92"/>
                  <a:gd name="T9" fmla="*/ 11 h 25"/>
                  <a:gd name="T10" fmla="*/ 51 w 92"/>
                  <a:gd name="T11" fmla="*/ 14 h 25"/>
                  <a:gd name="T12" fmla="*/ 39 w 92"/>
                  <a:gd name="T13" fmla="*/ 16 h 25"/>
                  <a:gd name="T14" fmla="*/ 26 w 92"/>
                  <a:gd name="T15" fmla="*/ 16 h 25"/>
                  <a:gd name="T16" fmla="*/ 12 w 92"/>
                  <a:gd name="T17" fmla="*/ 16 h 25"/>
                  <a:gd name="T18" fmla="*/ 0 w 92"/>
                  <a:gd name="T19" fmla="*/ 16 h 25"/>
                  <a:gd name="T20" fmla="*/ 0 w 92"/>
                  <a:gd name="T21" fmla="*/ 23 h 25"/>
                  <a:gd name="T22" fmla="*/ 12 w 92"/>
                  <a:gd name="T23" fmla="*/ 25 h 25"/>
                  <a:gd name="T24" fmla="*/ 26 w 92"/>
                  <a:gd name="T25" fmla="*/ 25 h 25"/>
                  <a:gd name="T26" fmla="*/ 39 w 92"/>
                  <a:gd name="T27" fmla="*/ 23 h 25"/>
                  <a:gd name="T28" fmla="*/ 51 w 92"/>
                  <a:gd name="T29" fmla="*/ 20 h 25"/>
                  <a:gd name="T30" fmla="*/ 64 w 92"/>
                  <a:gd name="T31" fmla="*/ 18 h 25"/>
                  <a:gd name="T32" fmla="*/ 74 w 92"/>
                  <a:gd name="T33" fmla="*/ 15 h 25"/>
                  <a:gd name="T34" fmla="*/ 85 w 92"/>
                  <a:gd name="T35" fmla="*/ 10 h 25"/>
                  <a:gd name="T36" fmla="*/ 92 w 92"/>
                  <a:gd name="T37" fmla="*/ 4 h 25"/>
                  <a:gd name="T38" fmla="*/ 92 w 92"/>
                  <a:gd name="T39" fmla="*/ 4 h 25"/>
                  <a:gd name="T40" fmla="*/ 85 w 92"/>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25">
                    <a:moveTo>
                      <a:pt x="85" y="0"/>
                    </a:moveTo>
                    <a:lnTo>
                      <a:pt x="85" y="0"/>
                    </a:lnTo>
                    <a:lnTo>
                      <a:pt x="80" y="3"/>
                    </a:lnTo>
                    <a:lnTo>
                      <a:pt x="72" y="8"/>
                    </a:lnTo>
                    <a:lnTo>
                      <a:pt x="62" y="11"/>
                    </a:lnTo>
                    <a:lnTo>
                      <a:pt x="51" y="14"/>
                    </a:lnTo>
                    <a:lnTo>
                      <a:pt x="39" y="16"/>
                    </a:lnTo>
                    <a:lnTo>
                      <a:pt x="26" y="16"/>
                    </a:lnTo>
                    <a:lnTo>
                      <a:pt x="12" y="16"/>
                    </a:lnTo>
                    <a:lnTo>
                      <a:pt x="0" y="16"/>
                    </a:lnTo>
                    <a:lnTo>
                      <a:pt x="0" y="23"/>
                    </a:lnTo>
                    <a:lnTo>
                      <a:pt x="12" y="25"/>
                    </a:lnTo>
                    <a:lnTo>
                      <a:pt x="26" y="25"/>
                    </a:lnTo>
                    <a:lnTo>
                      <a:pt x="39" y="23"/>
                    </a:lnTo>
                    <a:lnTo>
                      <a:pt x="51" y="20"/>
                    </a:lnTo>
                    <a:lnTo>
                      <a:pt x="64" y="18"/>
                    </a:lnTo>
                    <a:lnTo>
                      <a:pt x="74" y="15"/>
                    </a:lnTo>
                    <a:lnTo>
                      <a:pt x="85" y="10"/>
                    </a:lnTo>
                    <a:lnTo>
                      <a:pt x="92" y="4"/>
                    </a:lnTo>
                    <a:lnTo>
                      <a:pt x="92" y="4"/>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16" name="Freeform 320"/>
              <p:cNvSpPr>
                <a:spLocks noChangeAspect="1"/>
              </p:cNvSpPr>
              <p:nvPr/>
            </p:nvSpPr>
            <p:spPr bwMode="auto">
              <a:xfrm>
                <a:off x="1027" y="884"/>
                <a:ext cx="30" cy="24"/>
              </a:xfrm>
              <a:custGeom>
                <a:avLst/>
                <a:gdLst>
                  <a:gd name="T0" fmla="*/ 57 w 60"/>
                  <a:gd name="T1" fmla="*/ 0 h 48"/>
                  <a:gd name="T2" fmla="*/ 57 w 60"/>
                  <a:gd name="T3" fmla="*/ 0 h 48"/>
                  <a:gd name="T4" fmla="*/ 49 w 60"/>
                  <a:gd name="T5" fmla="*/ 3 h 48"/>
                  <a:gd name="T6" fmla="*/ 40 w 60"/>
                  <a:gd name="T7" fmla="*/ 8 h 48"/>
                  <a:gd name="T8" fmla="*/ 32 w 60"/>
                  <a:gd name="T9" fmla="*/ 14 h 48"/>
                  <a:gd name="T10" fmla="*/ 25 w 60"/>
                  <a:gd name="T11" fmla="*/ 19 h 48"/>
                  <a:gd name="T12" fmla="*/ 18 w 60"/>
                  <a:gd name="T13" fmla="*/ 25 h 48"/>
                  <a:gd name="T14" fmla="*/ 11 w 60"/>
                  <a:gd name="T15" fmla="*/ 32 h 48"/>
                  <a:gd name="T16" fmla="*/ 6 w 60"/>
                  <a:gd name="T17" fmla="*/ 38 h 48"/>
                  <a:gd name="T18" fmla="*/ 0 w 60"/>
                  <a:gd name="T19" fmla="*/ 44 h 48"/>
                  <a:gd name="T20" fmla="*/ 7 w 60"/>
                  <a:gd name="T21" fmla="*/ 48 h 48"/>
                  <a:gd name="T22" fmla="*/ 10 w 60"/>
                  <a:gd name="T23" fmla="*/ 43 h 48"/>
                  <a:gd name="T24" fmla="*/ 16 w 60"/>
                  <a:gd name="T25" fmla="*/ 37 h 48"/>
                  <a:gd name="T26" fmla="*/ 23 w 60"/>
                  <a:gd name="T27" fmla="*/ 32 h 48"/>
                  <a:gd name="T28" fmla="*/ 30 w 60"/>
                  <a:gd name="T29" fmla="*/ 26 h 48"/>
                  <a:gd name="T30" fmla="*/ 37 w 60"/>
                  <a:gd name="T31" fmla="*/ 21 h 48"/>
                  <a:gd name="T32" fmla="*/ 45 w 60"/>
                  <a:gd name="T33" fmla="*/ 15 h 48"/>
                  <a:gd name="T34" fmla="*/ 52 w 60"/>
                  <a:gd name="T35" fmla="*/ 10 h 48"/>
                  <a:gd name="T36" fmla="*/ 60 w 60"/>
                  <a:gd name="T37" fmla="*/ 7 h 48"/>
                  <a:gd name="T38" fmla="*/ 60 w 60"/>
                  <a:gd name="T39" fmla="*/ 7 h 48"/>
                  <a:gd name="T40" fmla="*/ 57 w 60"/>
                  <a:gd name="T4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48">
                    <a:moveTo>
                      <a:pt x="57" y="0"/>
                    </a:moveTo>
                    <a:lnTo>
                      <a:pt x="57" y="0"/>
                    </a:lnTo>
                    <a:lnTo>
                      <a:pt x="49" y="3"/>
                    </a:lnTo>
                    <a:lnTo>
                      <a:pt x="40" y="8"/>
                    </a:lnTo>
                    <a:lnTo>
                      <a:pt x="32" y="14"/>
                    </a:lnTo>
                    <a:lnTo>
                      <a:pt x="25" y="19"/>
                    </a:lnTo>
                    <a:lnTo>
                      <a:pt x="18" y="25"/>
                    </a:lnTo>
                    <a:lnTo>
                      <a:pt x="11" y="32"/>
                    </a:lnTo>
                    <a:lnTo>
                      <a:pt x="6" y="38"/>
                    </a:lnTo>
                    <a:lnTo>
                      <a:pt x="0" y="44"/>
                    </a:lnTo>
                    <a:lnTo>
                      <a:pt x="7" y="48"/>
                    </a:lnTo>
                    <a:lnTo>
                      <a:pt x="10" y="43"/>
                    </a:lnTo>
                    <a:lnTo>
                      <a:pt x="16" y="37"/>
                    </a:lnTo>
                    <a:lnTo>
                      <a:pt x="23" y="32"/>
                    </a:lnTo>
                    <a:lnTo>
                      <a:pt x="30" y="26"/>
                    </a:lnTo>
                    <a:lnTo>
                      <a:pt x="37" y="21"/>
                    </a:lnTo>
                    <a:lnTo>
                      <a:pt x="45" y="15"/>
                    </a:lnTo>
                    <a:lnTo>
                      <a:pt x="52" y="10"/>
                    </a:lnTo>
                    <a:lnTo>
                      <a:pt x="60" y="7"/>
                    </a:lnTo>
                    <a:lnTo>
                      <a:pt x="60" y="7"/>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17" name="Freeform 321"/>
              <p:cNvSpPr>
                <a:spLocks noChangeAspect="1"/>
              </p:cNvSpPr>
              <p:nvPr/>
            </p:nvSpPr>
            <p:spPr bwMode="auto">
              <a:xfrm>
                <a:off x="1056" y="860"/>
                <a:ext cx="47" cy="27"/>
              </a:xfrm>
              <a:custGeom>
                <a:avLst/>
                <a:gdLst>
                  <a:gd name="T0" fmla="*/ 95 w 95"/>
                  <a:gd name="T1" fmla="*/ 0 h 54"/>
                  <a:gd name="T2" fmla="*/ 95 w 95"/>
                  <a:gd name="T3" fmla="*/ 0 h 54"/>
                  <a:gd name="T4" fmla="*/ 87 w 95"/>
                  <a:gd name="T5" fmla="*/ 2 h 54"/>
                  <a:gd name="T6" fmla="*/ 76 w 95"/>
                  <a:gd name="T7" fmla="*/ 7 h 54"/>
                  <a:gd name="T8" fmla="*/ 64 w 95"/>
                  <a:gd name="T9" fmla="*/ 14 h 54"/>
                  <a:gd name="T10" fmla="*/ 50 w 95"/>
                  <a:gd name="T11" fmla="*/ 20 h 54"/>
                  <a:gd name="T12" fmla="*/ 35 w 95"/>
                  <a:gd name="T13" fmla="*/ 28 h 54"/>
                  <a:gd name="T14" fmla="*/ 22 w 95"/>
                  <a:gd name="T15" fmla="*/ 37 h 54"/>
                  <a:gd name="T16" fmla="*/ 10 w 95"/>
                  <a:gd name="T17" fmla="*/ 42 h 54"/>
                  <a:gd name="T18" fmla="*/ 0 w 95"/>
                  <a:gd name="T19" fmla="*/ 47 h 54"/>
                  <a:gd name="T20" fmla="*/ 3 w 95"/>
                  <a:gd name="T21" fmla="*/ 54 h 54"/>
                  <a:gd name="T22" fmla="*/ 12 w 95"/>
                  <a:gd name="T23" fmla="*/ 49 h 54"/>
                  <a:gd name="T24" fmla="*/ 25 w 95"/>
                  <a:gd name="T25" fmla="*/ 43 h 54"/>
                  <a:gd name="T26" fmla="*/ 40 w 95"/>
                  <a:gd name="T27" fmla="*/ 35 h 54"/>
                  <a:gd name="T28" fmla="*/ 52 w 95"/>
                  <a:gd name="T29" fmla="*/ 27 h 54"/>
                  <a:gd name="T30" fmla="*/ 66 w 95"/>
                  <a:gd name="T31" fmla="*/ 20 h 54"/>
                  <a:gd name="T32" fmla="*/ 79 w 95"/>
                  <a:gd name="T33" fmla="*/ 14 h 54"/>
                  <a:gd name="T34" fmla="*/ 89 w 95"/>
                  <a:gd name="T35" fmla="*/ 9 h 54"/>
                  <a:gd name="T36" fmla="*/ 95 w 95"/>
                  <a:gd name="T37" fmla="*/ 9 h 54"/>
                  <a:gd name="T38" fmla="*/ 95 w 95"/>
                  <a:gd name="T39" fmla="*/ 9 h 54"/>
                  <a:gd name="T40" fmla="*/ 95 w 95"/>
                  <a:gd name="T4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54">
                    <a:moveTo>
                      <a:pt x="95" y="0"/>
                    </a:moveTo>
                    <a:lnTo>
                      <a:pt x="95" y="0"/>
                    </a:lnTo>
                    <a:lnTo>
                      <a:pt x="87" y="2"/>
                    </a:lnTo>
                    <a:lnTo>
                      <a:pt x="76" y="7"/>
                    </a:lnTo>
                    <a:lnTo>
                      <a:pt x="64" y="14"/>
                    </a:lnTo>
                    <a:lnTo>
                      <a:pt x="50" y="20"/>
                    </a:lnTo>
                    <a:lnTo>
                      <a:pt x="35" y="28"/>
                    </a:lnTo>
                    <a:lnTo>
                      <a:pt x="22" y="37"/>
                    </a:lnTo>
                    <a:lnTo>
                      <a:pt x="10" y="42"/>
                    </a:lnTo>
                    <a:lnTo>
                      <a:pt x="0" y="47"/>
                    </a:lnTo>
                    <a:lnTo>
                      <a:pt x="3" y="54"/>
                    </a:lnTo>
                    <a:lnTo>
                      <a:pt x="12" y="49"/>
                    </a:lnTo>
                    <a:lnTo>
                      <a:pt x="25" y="43"/>
                    </a:lnTo>
                    <a:lnTo>
                      <a:pt x="40" y="35"/>
                    </a:lnTo>
                    <a:lnTo>
                      <a:pt x="52" y="27"/>
                    </a:lnTo>
                    <a:lnTo>
                      <a:pt x="66" y="20"/>
                    </a:lnTo>
                    <a:lnTo>
                      <a:pt x="79" y="14"/>
                    </a:lnTo>
                    <a:lnTo>
                      <a:pt x="89" y="9"/>
                    </a:lnTo>
                    <a:lnTo>
                      <a:pt x="95" y="9"/>
                    </a:lnTo>
                    <a:lnTo>
                      <a:pt x="95" y="9"/>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18" name="Freeform 322"/>
              <p:cNvSpPr>
                <a:spLocks noChangeAspect="1"/>
              </p:cNvSpPr>
              <p:nvPr/>
            </p:nvSpPr>
            <p:spPr bwMode="auto">
              <a:xfrm>
                <a:off x="1103" y="848"/>
                <a:ext cx="14" cy="17"/>
              </a:xfrm>
              <a:custGeom>
                <a:avLst/>
                <a:gdLst>
                  <a:gd name="T0" fmla="*/ 27 w 27"/>
                  <a:gd name="T1" fmla="*/ 5 h 33"/>
                  <a:gd name="T2" fmla="*/ 21 w 27"/>
                  <a:gd name="T3" fmla="*/ 2 h 33"/>
                  <a:gd name="T4" fmla="*/ 15 w 27"/>
                  <a:gd name="T5" fmla="*/ 10 h 33"/>
                  <a:gd name="T6" fmla="*/ 10 w 27"/>
                  <a:gd name="T7" fmla="*/ 18 h 33"/>
                  <a:gd name="T8" fmla="*/ 3 w 27"/>
                  <a:gd name="T9" fmla="*/ 23 h 33"/>
                  <a:gd name="T10" fmla="*/ 0 w 27"/>
                  <a:gd name="T11" fmla="*/ 24 h 33"/>
                  <a:gd name="T12" fmla="*/ 0 w 27"/>
                  <a:gd name="T13" fmla="*/ 33 h 33"/>
                  <a:gd name="T14" fmla="*/ 8 w 27"/>
                  <a:gd name="T15" fmla="*/ 29 h 33"/>
                  <a:gd name="T16" fmla="*/ 15 w 27"/>
                  <a:gd name="T17" fmla="*/ 23 h 33"/>
                  <a:gd name="T18" fmla="*/ 22 w 27"/>
                  <a:gd name="T19" fmla="*/ 14 h 33"/>
                  <a:gd name="T20" fmla="*/ 27 w 27"/>
                  <a:gd name="T21" fmla="*/ 6 h 33"/>
                  <a:gd name="T22" fmla="*/ 21 w 27"/>
                  <a:gd name="T23" fmla="*/ 3 h 33"/>
                  <a:gd name="T24" fmla="*/ 27 w 27"/>
                  <a:gd name="T25" fmla="*/ 6 h 33"/>
                  <a:gd name="T26" fmla="*/ 27 w 27"/>
                  <a:gd name="T27" fmla="*/ 3 h 33"/>
                  <a:gd name="T28" fmla="*/ 26 w 27"/>
                  <a:gd name="T29" fmla="*/ 1 h 33"/>
                  <a:gd name="T30" fmla="*/ 23 w 27"/>
                  <a:gd name="T31" fmla="*/ 0 h 33"/>
                  <a:gd name="T32" fmla="*/ 21 w 27"/>
                  <a:gd name="T33" fmla="*/ 2 h 33"/>
                  <a:gd name="T34" fmla="*/ 27 w 27"/>
                  <a:gd name="T35"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3">
                    <a:moveTo>
                      <a:pt x="27" y="5"/>
                    </a:moveTo>
                    <a:lnTo>
                      <a:pt x="21" y="2"/>
                    </a:lnTo>
                    <a:lnTo>
                      <a:pt x="15" y="10"/>
                    </a:lnTo>
                    <a:lnTo>
                      <a:pt x="10" y="18"/>
                    </a:lnTo>
                    <a:lnTo>
                      <a:pt x="3" y="23"/>
                    </a:lnTo>
                    <a:lnTo>
                      <a:pt x="0" y="24"/>
                    </a:lnTo>
                    <a:lnTo>
                      <a:pt x="0" y="33"/>
                    </a:lnTo>
                    <a:lnTo>
                      <a:pt x="8" y="29"/>
                    </a:lnTo>
                    <a:lnTo>
                      <a:pt x="15" y="23"/>
                    </a:lnTo>
                    <a:lnTo>
                      <a:pt x="22" y="14"/>
                    </a:lnTo>
                    <a:lnTo>
                      <a:pt x="27" y="6"/>
                    </a:lnTo>
                    <a:lnTo>
                      <a:pt x="21" y="3"/>
                    </a:lnTo>
                    <a:lnTo>
                      <a:pt x="27" y="6"/>
                    </a:lnTo>
                    <a:lnTo>
                      <a:pt x="27" y="3"/>
                    </a:lnTo>
                    <a:lnTo>
                      <a:pt x="26" y="1"/>
                    </a:lnTo>
                    <a:lnTo>
                      <a:pt x="23" y="0"/>
                    </a:lnTo>
                    <a:lnTo>
                      <a:pt x="21" y="2"/>
                    </a:lnTo>
                    <a:lnTo>
                      <a:pt x="2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19" name="Freeform 323"/>
              <p:cNvSpPr>
                <a:spLocks noChangeAspect="1"/>
              </p:cNvSpPr>
              <p:nvPr/>
            </p:nvSpPr>
            <p:spPr bwMode="auto">
              <a:xfrm>
                <a:off x="1106" y="850"/>
                <a:ext cx="11" cy="21"/>
              </a:xfrm>
              <a:custGeom>
                <a:avLst/>
                <a:gdLst>
                  <a:gd name="T0" fmla="*/ 15 w 23"/>
                  <a:gd name="T1" fmla="*/ 32 h 41"/>
                  <a:gd name="T2" fmla="*/ 15 w 23"/>
                  <a:gd name="T3" fmla="*/ 32 h 41"/>
                  <a:gd name="T4" fmla="*/ 6 w 23"/>
                  <a:gd name="T5" fmla="*/ 31 h 41"/>
                  <a:gd name="T6" fmla="*/ 7 w 23"/>
                  <a:gd name="T7" fmla="*/ 25 h 41"/>
                  <a:gd name="T8" fmla="*/ 15 w 23"/>
                  <a:gd name="T9" fmla="*/ 15 h 41"/>
                  <a:gd name="T10" fmla="*/ 23 w 23"/>
                  <a:gd name="T11" fmla="*/ 2 h 41"/>
                  <a:gd name="T12" fmla="*/ 17 w 23"/>
                  <a:gd name="T13" fmla="*/ 0 h 41"/>
                  <a:gd name="T14" fmla="*/ 9 w 23"/>
                  <a:gd name="T15" fmla="*/ 10 h 41"/>
                  <a:gd name="T16" fmla="*/ 0 w 23"/>
                  <a:gd name="T17" fmla="*/ 23 h 41"/>
                  <a:gd name="T18" fmla="*/ 2 w 23"/>
                  <a:gd name="T19" fmla="*/ 36 h 41"/>
                  <a:gd name="T20" fmla="*/ 15 w 23"/>
                  <a:gd name="T21" fmla="*/ 41 h 41"/>
                  <a:gd name="T22" fmla="*/ 15 w 23"/>
                  <a:gd name="T23" fmla="*/ 41 h 41"/>
                  <a:gd name="T24" fmla="*/ 15 w 23"/>
                  <a:gd name="T25" fmla="*/ 3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41">
                    <a:moveTo>
                      <a:pt x="15" y="32"/>
                    </a:moveTo>
                    <a:lnTo>
                      <a:pt x="15" y="32"/>
                    </a:lnTo>
                    <a:lnTo>
                      <a:pt x="6" y="31"/>
                    </a:lnTo>
                    <a:lnTo>
                      <a:pt x="7" y="25"/>
                    </a:lnTo>
                    <a:lnTo>
                      <a:pt x="15" y="15"/>
                    </a:lnTo>
                    <a:lnTo>
                      <a:pt x="23" y="2"/>
                    </a:lnTo>
                    <a:lnTo>
                      <a:pt x="17" y="0"/>
                    </a:lnTo>
                    <a:lnTo>
                      <a:pt x="9" y="10"/>
                    </a:lnTo>
                    <a:lnTo>
                      <a:pt x="0" y="23"/>
                    </a:lnTo>
                    <a:lnTo>
                      <a:pt x="2" y="36"/>
                    </a:lnTo>
                    <a:lnTo>
                      <a:pt x="15" y="41"/>
                    </a:lnTo>
                    <a:lnTo>
                      <a:pt x="15" y="41"/>
                    </a:lnTo>
                    <a:lnTo>
                      <a:pt x="1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20" name="Freeform 324"/>
              <p:cNvSpPr>
                <a:spLocks noChangeAspect="1"/>
              </p:cNvSpPr>
              <p:nvPr/>
            </p:nvSpPr>
            <p:spPr bwMode="auto">
              <a:xfrm>
                <a:off x="1113" y="847"/>
                <a:ext cx="39" cy="24"/>
              </a:xfrm>
              <a:custGeom>
                <a:avLst/>
                <a:gdLst>
                  <a:gd name="T0" fmla="*/ 72 w 79"/>
                  <a:gd name="T1" fmla="*/ 1 h 47"/>
                  <a:gd name="T2" fmla="*/ 72 w 79"/>
                  <a:gd name="T3" fmla="*/ 0 h 47"/>
                  <a:gd name="T4" fmla="*/ 67 w 79"/>
                  <a:gd name="T5" fmla="*/ 8 h 47"/>
                  <a:gd name="T6" fmla="*/ 63 w 79"/>
                  <a:gd name="T7" fmla="*/ 15 h 47"/>
                  <a:gd name="T8" fmla="*/ 53 w 79"/>
                  <a:gd name="T9" fmla="*/ 22 h 47"/>
                  <a:gd name="T10" fmla="*/ 44 w 79"/>
                  <a:gd name="T11" fmla="*/ 28 h 47"/>
                  <a:gd name="T12" fmla="*/ 34 w 79"/>
                  <a:gd name="T13" fmla="*/ 32 h 47"/>
                  <a:gd name="T14" fmla="*/ 22 w 79"/>
                  <a:gd name="T15" fmla="*/ 36 h 47"/>
                  <a:gd name="T16" fmla="*/ 11 w 79"/>
                  <a:gd name="T17" fmla="*/ 38 h 47"/>
                  <a:gd name="T18" fmla="*/ 0 w 79"/>
                  <a:gd name="T19" fmla="*/ 38 h 47"/>
                  <a:gd name="T20" fmla="*/ 0 w 79"/>
                  <a:gd name="T21" fmla="*/ 47 h 47"/>
                  <a:gd name="T22" fmla="*/ 11 w 79"/>
                  <a:gd name="T23" fmla="*/ 45 h 47"/>
                  <a:gd name="T24" fmla="*/ 22 w 79"/>
                  <a:gd name="T25" fmla="*/ 43 h 47"/>
                  <a:gd name="T26" fmla="*/ 36 w 79"/>
                  <a:gd name="T27" fmla="*/ 39 h 47"/>
                  <a:gd name="T28" fmla="*/ 46 w 79"/>
                  <a:gd name="T29" fmla="*/ 35 h 47"/>
                  <a:gd name="T30" fmla="*/ 58 w 79"/>
                  <a:gd name="T31" fmla="*/ 29 h 47"/>
                  <a:gd name="T32" fmla="*/ 67 w 79"/>
                  <a:gd name="T33" fmla="*/ 20 h 47"/>
                  <a:gd name="T34" fmla="*/ 74 w 79"/>
                  <a:gd name="T35" fmla="*/ 13 h 47"/>
                  <a:gd name="T36" fmla="*/ 79 w 79"/>
                  <a:gd name="T37" fmla="*/ 3 h 47"/>
                  <a:gd name="T38" fmla="*/ 79 w 79"/>
                  <a:gd name="T39" fmla="*/ 1 h 47"/>
                  <a:gd name="T40" fmla="*/ 72 w 79"/>
                  <a:gd name="T4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47">
                    <a:moveTo>
                      <a:pt x="72" y="1"/>
                    </a:moveTo>
                    <a:lnTo>
                      <a:pt x="72" y="0"/>
                    </a:lnTo>
                    <a:lnTo>
                      <a:pt x="67" y="8"/>
                    </a:lnTo>
                    <a:lnTo>
                      <a:pt x="63" y="15"/>
                    </a:lnTo>
                    <a:lnTo>
                      <a:pt x="53" y="22"/>
                    </a:lnTo>
                    <a:lnTo>
                      <a:pt x="44" y="28"/>
                    </a:lnTo>
                    <a:lnTo>
                      <a:pt x="34" y="32"/>
                    </a:lnTo>
                    <a:lnTo>
                      <a:pt x="22" y="36"/>
                    </a:lnTo>
                    <a:lnTo>
                      <a:pt x="11" y="38"/>
                    </a:lnTo>
                    <a:lnTo>
                      <a:pt x="0" y="38"/>
                    </a:lnTo>
                    <a:lnTo>
                      <a:pt x="0" y="47"/>
                    </a:lnTo>
                    <a:lnTo>
                      <a:pt x="11" y="45"/>
                    </a:lnTo>
                    <a:lnTo>
                      <a:pt x="22" y="43"/>
                    </a:lnTo>
                    <a:lnTo>
                      <a:pt x="36" y="39"/>
                    </a:lnTo>
                    <a:lnTo>
                      <a:pt x="46" y="35"/>
                    </a:lnTo>
                    <a:lnTo>
                      <a:pt x="58" y="29"/>
                    </a:lnTo>
                    <a:lnTo>
                      <a:pt x="67" y="20"/>
                    </a:lnTo>
                    <a:lnTo>
                      <a:pt x="74" y="13"/>
                    </a:lnTo>
                    <a:lnTo>
                      <a:pt x="79" y="3"/>
                    </a:lnTo>
                    <a:lnTo>
                      <a:pt x="79" y="1"/>
                    </a:lnTo>
                    <a:lnTo>
                      <a:pt x="7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21" name="Freeform 325"/>
              <p:cNvSpPr>
                <a:spLocks noChangeAspect="1"/>
              </p:cNvSpPr>
              <p:nvPr/>
            </p:nvSpPr>
            <p:spPr bwMode="auto">
              <a:xfrm>
                <a:off x="1149" y="820"/>
                <a:ext cx="19" cy="28"/>
              </a:xfrm>
              <a:custGeom>
                <a:avLst/>
                <a:gdLst>
                  <a:gd name="T0" fmla="*/ 29 w 38"/>
                  <a:gd name="T1" fmla="*/ 5 h 55"/>
                  <a:gd name="T2" fmla="*/ 30 w 38"/>
                  <a:gd name="T3" fmla="*/ 2 h 55"/>
                  <a:gd name="T4" fmla="*/ 23 w 38"/>
                  <a:gd name="T5" fmla="*/ 12 h 55"/>
                  <a:gd name="T6" fmla="*/ 14 w 38"/>
                  <a:gd name="T7" fmla="*/ 23 h 55"/>
                  <a:gd name="T8" fmla="*/ 6 w 38"/>
                  <a:gd name="T9" fmla="*/ 38 h 55"/>
                  <a:gd name="T10" fmla="*/ 0 w 38"/>
                  <a:gd name="T11" fmla="*/ 55 h 55"/>
                  <a:gd name="T12" fmla="*/ 7 w 38"/>
                  <a:gd name="T13" fmla="*/ 55 h 55"/>
                  <a:gd name="T14" fmla="*/ 12 w 38"/>
                  <a:gd name="T15" fmla="*/ 40 h 55"/>
                  <a:gd name="T16" fmla="*/ 21 w 38"/>
                  <a:gd name="T17" fmla="*/ 28 h 55"/>
                  <a:gd name="T18" fmla="*/ 30 w 38"/>
                  <a:gd name="T19" fmla="*/ 16 h 55"/>
                  <a:gd name="T20" fmla="*/ 37 w 38"/>
                  <a:gd name="T21" fmla="*/ 7 h 55"/>
                  <a:gd name="T22" fmla="*/ 38 w 38"/>
                  <a:gd name="T23" fmla="*/ 5 h 55"/>
                  <a:gd name="T24" fmla="*/ 37 w 38"/>
                  <a:gd name="T25" fmla="*/ 7 h 55"/>
                  <a:gd name="T26" fmla="*/ 37 w 38"/>
                  <a:gd name="T27" fmla="*/ 4 h 55"/>
                  <a:gd name="T28" fmla="*/ 36 w 38"/>
                  <a:gd name="T29" fmla="*/ 1 h 55"/>
                  <a:gd name="T30" fmla="*/ 32 w 38"/>
                  <a:gd name="T31" fmla="*/ 0 h 55"/>
                  <a:gd name="T32" fmla="*/ 30 w 38"/>
                  <a:gd name="T33" fmla="*/ 2 h 55"/>
                  <a:gd name="T34" fmla="*/ 29 w 38"/>
                  <a:gd name="T35" fmla="*/ 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5">
                    <a:moveTo>
                      <a:pt x="29" y="5"/>
                    </a:moveTo>
                    <a:lnTo>
                      <a:pt x="30" y="2"/>
                    </a:lnTo>
                    <a:lnTo>
                      <a:pt x="23" y="12"/>
                    </a:lnTo>
                    <a:lnTo>
                      <a:pt x="14" y="23"/>
                    </a:lnTo>
                    <a:lnTo>
                      <a:pt x="6" y="38"/>
                    </a:lnTo>
                    <a:lnTo>
                      <a:pt x="0" y="55"/>
                    </a:lnTo>
                    <a:lnTo>
                      <a:pt x="7" y="55"/>
                    </a:lnTo>
                    <a:lnTo>
                      <a:pt x="12" y="40"/>
                    </a:lnTo>
                    <a:lnTo>
                      <a:pt x="21" y="28"/>
                    </a:lnTo>
                    <a:lnTo>
                      <a:pt x="30" y="16"/>
                    </a:lnTo>
                    <a:lnTo>
                      <a:pt x="37" y="7"/>
                    </a:lnTo>
                    <a:lnTo>
                      <a:pt x="38" y="5"/>
                    </a:lnTo>
                    <a:lnTo>
                      <a:pt x="37" y="7"/>
                    </a:lnTo>
                    <a:lnTo>
                      <a:pt x="37" y="4"/>
                    </a:lnTo>
                    <a:lnTo>
                      <a:pt x="36" y="1"/>
                    </a:lnTo>
                    <a:lnTo>
                      <a:pt x="32" y="0"/>
                    </a:lnTo>
                    <a:lnTo>
                      <a:pt x="30" y="2"/>
                    </a:lnTo>
                    <a:lnTo>
                      <a:pt x="2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22" name="Freeform 326"/>
              <p:cNvSpPr>
                <a:spLocks noChangeAspect="1"/>
              </p:cNvSpPr>
              <p:nvPr/>
            </p:nvSpPr>
            <p:spPr bwMode="auto">
              <a:xfrm>
                <a:off x="1161" y="784"/>
                <a:ext cx="7" cy="38"/>
              </a:xfrm>
              <a:custGeom>
                <a:avLst/>
                <a:gdLst>
                  <a:gd name="T0" fmla="*/ 5 w 14"/>
                  <a:gd name="T1" fmla="*/ 0 h 77"/>
                  <a:gd name="T2" fmla="*/ 0 w 14"/>
                  <a:gd name="T3" fmla="*/ 4 h 77"/>
                  <a:gd name="T4" fmla="*/ 3 w 14"/>
                  <a:gd name="T5" fmla="*/ 17 h 77"/>
                  <a:gd name="T6" fmla="*/ 6 w 14"/>
                  <a:gd name="T7" fmla="*/ 36 h 77"/>
                  <a:gd name="T8" fmla="*/ 5 w 14"/>
                  <a:gd name="T9" fmla="*/ 57 h 77"/>
                  <a:gd name="T10" fmla="*/ 5 w 14"/>
                  <a:gd name="T11" fmla="*/ 77 h 77"/>
                  <a:gd name="T12" fmla="*/ 14 w 14"/>
                  <a:gd name="T13" fmla="*/ 77 h 77"/>
                  <a:gd name="T14" fmla="*/ 14 w 14"/>
                  <a:gd name="T15" fmla="*/ 57 h 77"/>
                  <a:gd name="T16" fmla="*/ 13 w 14"/>
                  <a:gd name="T17" fmla="*/ 36 h 77"/>
                  <a:gd name="T18" fmla="*/ 10 w 14"/>
                  <a:gd name="T19" fmla="*/ 17 h 77"/>
                  <a:gd name="T20" fmla="*/ 7 w 14"/>
                  <a:gd name="T21" fmla="*/ 2 h 77"/>
                  <a:gd name="T22" fmla="*/ 2 w 14"/>
                  <a:gd name="T23" fmla="*/ 6 h 77"/>
                  <a:gd name="T24" fmla="*/ 7 w 14"/>
                  <a:gd name="T25" fmla="*/ 2 h 77"/>
                  <a:gd name="T26" fmla="*/ 6 w 14"/>
                  <a:gd name="T27" fmla="*/ 0 h 77"/>
                  <a:gd name="T28" fmla="*/ 2 w 14"/>
                  <a:gd name="T29" fmla="*/ 0 h 77"/>
                  <a:gd name="T30" fmla="*/ 0 w 14"/>
                  <a:gd name="T31" fmla="*/ 1 h 77"/>
                  <a:gd name="T32" fmla="*/ 0 w 14"/>
                  <a:gd name="T33" fmla="*/ 4 h 77"/>
                  <a:gd name="T34" fmla="*/ 5 w 14"/>
                  <a:gd name="T3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77">
                    <a:moveTo>
                      <a:pt x="5" y="0"/>
                    </a:moveTo>
                    <a:lnTo>
                      <a:pt x="0" y="4"/>
                    </a:lnTo>
                    <a:lnTo>
                      <a:pt x="3" y="17"/>
                    </a:lnTo>
                    <a:lnTo>
                      <a:pt x="6" y="36"/>
                    </a:lnTo>
                    <a:lnTo>
                      <a:pt x="5" y="57"/>
                    </a:lnTo>
                    <a:lnTo>
                      <a:pt x="5" y="77"/>
                    </a:lnTo>
                    <a:lnTo>
                      <a:pt x="14" y="77"/>
                    </a:lnTo>
                    <a:lnTo>
                      <a:pt x="14" y="57"/>
                    </a:lnTo>
                    <a:lnTo>
                      <a:pt x="13" y="36"/>
                    </a:lnTo>
                    <a:lnTo>
                      <a:pt x="10" y="17"/>
                    </a:lnTo>
                    <a:lnTo>
                      <a:pt x="7" y="2"/>
                    </a:lnTo>
                    <a:lnTo>
                      <a:pt x="2" y="6"/>
                    </a:lnTo>
                    <a:lnTo>
                      <a:pt x="7" y="2"/>
                    </a:lnTo>
                    <a:lnTo>
                      <a:pt x="6" y="0"/>
                    </a:lnTo>
                    <a:lnTo>
                      <a:pt x="2" y="0"/>
                    </a:lnTo>
                    <a:lnTo>
                      <a:pt x="0" y="1"/>
                    </a:lnTo>
                    <a:lnTo>
                      <a:pt x="0" y="4"/>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23" name="Freeform 327"/>
              <p:cNvSpPr>
                <a:spLocks noChangeAspect="1"/>
              </p:cNvSpPr>
              <p:nvPr/>
            </p:nvSpPr>
            <p:spPr bwMode="auto">
              <a:xfrm>
                <a:off x="1162" y="784"/>
                <a:ext cx="26" cy="16"/>
              </a:xfrm>
              <a:custGeom>
                <a:avLst/>
                <a:gdLst>
                  <a:gd name="T0" fmla="*/ 48 w 52"/>
                  <a:gd name="T1" fmla="*/ 25 h 33"/>
                  <a:gd name="T2" fmla="*/ 48 w 52"/>
                  <a:gd name="T3" fmla="*/ 25 h 33"/>
                  <a:gd name="T4" fmla="*/ 45 w 52"/>
                  <a:gd name="T5" fmla="*/ 26 h 33"/>
                  <a:gd name="T6" fmla="*/ 41 w 52"/>
                  <a:gd name="T7" fmla="*/ 25 h 33"/>
                  <a:gd name="T8" fmla="*/ 36 w 52"/>
                  <a:gd name="T9" fmla="*/ 21 h 33"/>
                  <a:gd name="T10" fmla="*/ 29 w 52"/>
                  <a:gd name="T11" fmla="*/ 17 h 33"/>
                  <a:gd name="T12" fmla="*/ 22 w 52"/>
                  <a:gd name="T13" fmla="*/ 11 h 33"/>
                  <a:gd name="T14" fmla="*/ 15 w 52"/>
                  <a:gd name="T15" fmla="*/ 6 h 33"/>
                  <a:gd name="T16" fmla="*/ 8 w 52"/>
                  <a:gd name="T17" fmla="*/ 2 h 33"/>
                  <a:gd name="T18" fmla="*/ 3 w 52"/>
                  <a:gd name="T19" fmla="*/ 0 h 33"/>
                  <a:gd name="T20" fmla="*/ 0 w 52"/>
                  <a:gd name="T21" fmla="*/ 6 h 33"/>
                  <a:gd name="T22" fmla="*/ 4 w 52"/>
                  <a:gd name="T23" fmla="*/ 9 h 33"/>
                  <a:gd name="T24" fmla="*/ 11 w 52"/>
                  <a:gd name="T25" fmla="*/ 13 h 33"/>
                  <a:gd name="T26" fmla="*/ 18 w 52"/>
                  <a:gd name="T27" fmla="*/ 18 h 33"/>
                  <a:gd name="T28" fmla="*/ 24 w 52"/>
                  <a:gd name="T29" fmla="*/ 24 h 33"/>
                  <a:gd name="T30" fmla="*/ 31 w 52"/>
                  <a:gd name="T31" fmla="*/ 28 h 33"/>
                  <a:gd name="T32" fmla="*/ 38 w 52"/>
                  <a:gd name="T33" fmla="*/ 32 h 33"/>
                  <a:gd name="T34" fmla="*/ 45 w 52"/>
                  <a:gd name="T35" fmla="*/ 33 h 33"/>
                  <a:gd name="T36" fmla="*/ 52 w 52"/>
                  <a:gd name="T37" fmla="*/ 29 h 33"/>
                  <a:gd name="T38" fmla="*/ 52 w 52"/>
                  <a:gd name="T39" fmla="*/ 29 h 33"/>
                  <a:gd name="T40" fmla="*/ 48 w 52"/>
                  <a:gd name="T41"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33">
                    <a:moveTo>
                      <a:pt x="48" y="25"/>
                    </a:moveTo>
                    <a:lnTo>
                      <a:pt x="48" y="25"/>
                    </a:lnTo>
                    <a:lnTo>
                      <a:pt x="45" y="26"/>
                    </a:lnTo>
                    <a:lnTo>
                      <a:pt x="41" y="25"/>
                    </a:lnTo>
                    <a:lnTo>
                      <a:pt x="36" y="21"/>
                    </a:lnTo>
                    <a:lnTo>
                      <a:pt x="29" y="17"/>
                    </a:lnTo>
                    <a:lnTo>
                      <a:pt x="22" y="11"/>
                    </a:lnTo>
                    <a:lnTo>
                      <a:pt x="15" y="6"/>
                    </a:lnTo>
                    <a:lnTo>
                      <a:pt x="8" y="2"/>
                    </a:lnTo>
                    <a:lnTo>
                      <a:pt x="3" y="0"/>
                    </a:lnTo>
                    <a:lnTo>
                      <a:pt x="0" y="6"/>
                    </a:lnTo>
                    <a:lnTo>
                      <a:pt x="4" y="9"/>
                    </a:lnTo>
                    <a:lnTo>
                      <a:pt x="11" y="13"/>
                    </a:lnTo>
                    <a:lnTo>
                      <a:pt x="18" y="18"/>
                    </a:lnTo>
                    <a:lnTo>
                      <a:pt x="24" y="24"/>
                    </a:lnTo>
                    <a:lnTo>
                      <a:pt x="31" y="28"/>
                    </a:lnTo>
                    <a:lnTo>
                      <a:pt x="38" y="32"/>
                    </a:lnTo>
                    <a:lnTo>
                      <a:pt x="45" y="33"/>
                    </a:lnTo>
                    <a:lnTo>
                      <a:pt x="52" y="29"/>
                    </a:lnTo>
                    <a:lnTo>
                      <a:pt x="52" y="29"/>
                    </a:lnTo>
                    <a:lnTo>
                      <a:pt x="48"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24" name="Freeform 328"/>
              <p:cNvSpPr>
                <a:spLocks noChangeAspect="1"/>
              </p:cNvSpPr>
              <p:nvPr/>
            </p:nvSpPr>
            <p:spPr bwMode="auto">
              <a:xfrm>
                <a:off x="1185" y="781"/>
                <a:ext cx="6" cy="18"/>
              </a:xfrm>
              <a:custGeom>
                <a:avLst/>
                <a:gdLst>
                  <a:gd name="T0" fmla="*/ 1 w 13"/>
                  <a:gd name="T1" fmla="*/ 1 h 35"/>
                  <a:gd name="T2" fmla="*/ 0 w 13"/>
                  <a:gd name="T3" fmla="*/ 7 h 35"/>
                  <a:gd name="T4" fmla="*/ 4 w 13"/>
                  <a:gd name="T5" fmla="*/ 11 h 35"/>
                  <a:gd name="T6" fmla="*/ 6 w 13"/>
                  <a:gd name="T7" fmla="*/ 17 h 35"/>
                  <a:gd name="T8" fmla="*/ 6 w 13"/>
                  <a:gd name="T9" fmla="*/ 24 h 35"/>
                  <a:gd name="T10" fmla="*/ 3 w 13"/>
                  <a:gd name="T11" fmla="*/ 31 h 35"/>
                  <a:gd name="T12" fmla="*/ 7 w 13"/>
                  <a:gd name="T13" fmla="*/ 35 h 35"/>
                  <a:gd name="T14" fmla="*/ 13 w 13"/>
                  <a:gd name="T15" fmla="*/ 26 h 35"/>
                  <a:gd name="T16" fmla="*/ 13 w 13"/>
                  <a:gd name="T17" fmla="*/ 17 h 35"/>
                  <a:gd name="T18" fmla="*/ 11 w 13"/>
                  <a:gd name="T19" fmla="*/ 9 h 35"/>
                  <a:gd name="T20" fmla="*/ 7 w 13"/>
                  <a:gd name="T21" fmla="*/ 2 h 35"/>
                  <a:gd name="T22" fmla="*/ 6 w 13"/>
                  <a:gd name="T23" fmla="*/ 8 h 35"/>
                  <a:gd name="T24" fmla="*/ 7 w 13"/>
                  <a:gd name="T25" fmla="*/ 2 h 35"/>
                  <a:gd name="T26" fmla="*/ 5 w 13"/>
                  <a:gd name="T27" fmla="*/ 0 h 35"/>
                  <a:gd name="T28" fmla="*/ 3 w 13"/>
                  <a:gd name="T29" fmla="*/ 1 h 35"/>
                  <a:gd name="T30" fmla="*/ 0 w 13"/>
                  <a:gd name="T31" fmla="*/ 3 h 35"/>
                  <a:gd name="T32" fmla="*/ 0 w 13"/>
                  <a:gd name="T33" fmla="*/ 7 h 35"/>
                  <a:gd name="T34" fmla="*/ 1 w 13"/>
                  <a:gd name="T35"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5">
                    <a:moveTo>
                      <a:pt x="1" y="1"/>
                    </a:moveTo>
                    <a:lnTo>
                      <a:pt x="0" y="7"/>
                    </a:lnTo>
                    <a:lnTo>
                      <a:pt x="4" y="11"/>
                    </a:lnTo>
                    <a:lnTo>
                      <a:pt x="6" y="17"/>
                    </a:lnTo>
                    <a:lnTo>
                      <a:pt x="6" y="24"/>
                    </a:lnTo>
                    <a:lnTo>
                      <a:pt x="3" y="31"/>
                    </a:lnTo>
                    <a:lnTo>
                      <a:pt x="7" y="35"/>
                    </a:lnTo>
                    <a:lnTo>
                      <a:pt x="13" y="26"/>
                    </a:lnTo>
                    <a:lnTo>
                      <a:pt x="13" y="17"/>
                    </a:lnTo>
                    <a:lnTo>
                      <a:pt x="11" y="9"/>
                    </a:lnTo>
                    <a:lnTo>
                      <a:pt x="7" y="2"/>
                    </a:lnTo>
                    <a:lnTo>
                      <a:pt x="6" y="8"/>
                    </a:lnTo>
                    <a:lnTo>
                      <a:pt x="7" y="2"/>
                    </a:lnTo>
                    <a:lnTo>
                      <a:pt x="5" y="0"/>
                    </a:lnTo>
                    <a:lnTo>
                      <a:pt x="3" y="1"/>
                    </a:lnTo>
                    <a:lnTo>
                      <a:pt x="0" y="3"/>
                    </a:lnTo>
                    <a:lnTo>
                      <a:pt x="0" y="7"/>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25" name="Freeform 329"/>
              <p:cNvSpPr>
                <a:spLocks noChangeAspect="1"/>
              </p:cNvSpPr>
              <p:nvPr/>
            </p:nvSpPr>
            <p:spPr bwMode="auto">
              <a:xfrm>
                <a:off x="1185" y="779"/>
                <a:ext cx="9" cy="6"/>
              </a:xfrm>
              <a:custGeom>
                <a:avLst/>
                <a:gdLst>
                  <a:gd name="T0" fmla="*/ 15 w 18"/>
                  <a:gd name="T1" fmla="*/ 1 h 12"/>
                  <a:gd name="T2" fmla="*/ 13 w 18"/>
                  <a:gd name="T3" fmla="*/ 0 h 12"/>
                  <a:gd name="T4" fmla="*/ 10 w 18"/>
                  <a:gd name="T5" fmla="*/ 0 h 12"/>
                  <a:gd name="T6" fmla="*/ 7 w 18"/>
                  <a:gd name="T7" fmla="*/ 1 h 12"/>
                  <a:gd name="T8" fmla="*/ 4 w 18"/>
                  <a:gd name="T9" fmla="*/ 3 h 12"/>
                  <a:gd name="T10" fmla="*/ 0 w 18"/>
                  <a:gd name="T11" fmla="*/ 5 h 12"/>
                  <a:gd name="T12" fmla="*/ 5 w 18"/>
                  <a:gd name="T13" fmla="*/ 12 h 12"/>
                  <a:gd name="T14" fmla="*/ 8 w 18"/>
                  <a:gd name="T15" fmla="*/ 10 h 12"/>
                  <a:gd name="T16" fmla="*/ 10 w 18"/>
                  <a:gd name="T17" fmla="*/ 8 h 12"/>
                  <a:gd name="T18" fmla="*/ 10 w 18"/>
                  <a:gd name="T19" fmla="*/ 10 h 12"/>
                  <a:gd name="T20" fmla="*/ 13 w 18"/>
                  <a:gd name="T21" fmla="*/ 10 h 12"/>
                  <a:gd name="T22" fmla="*/ 11 w 18"/>
                  <a:gd name="T23" fmla="*/ 8 h 12"/>
                  <a:gd name="T24" fmla="*/ 13 w 18"/>
                  <a:gd name="T25" fmla="*/ 10 h 12"/>
                  <a:gd name="T26" fmla="*/ 16 w 18"/>
                  <a:gd name="T27" fmla="*/ 8 h 12"/>
                  <a:gd name="T28" fmla="*/ 18 w 18"/>
                  <a:gd name="T29" fmla="*/ 5 h 12"/>
                  <a:gd name="T30" fmla="*/ 16 w 18"/>
                  <a:gd name="T31" fmla="*/ 1 h 12"/>
                  <a:gd name="T32" fmla="*/ 13 w 18"/>
                  <a:gd name="T33" fmla="*/ 0 h 12"/>
                  <a:gd name="T34" fmla="*/ 15 w 18"/>
                  <a:gd name="T35"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2">
                    <a:moveTo>
                      <a:pt x="15" y="1"/>
                    </a:moveTo>
                    <a:lnTo>
                      <a:pt x="13" y="0"/>
                    </a:lnTo>
                    <a:lnTo>
                      <a:pt x="10" y="0"/>
                    </a:lnTo>
                    <a:lnTo>
                      <a:pt x="7" y="1"/>
                    </a:lnTo>
                    <a:lnTo>
                      <a:pt x="4" y="3"/>
                    </a:lnTo>
                    <a:lnTo>
                      <a:pt x="0" y="5"/>
                    </a:lnTo>
                    <a:lnTo>
                      <a:pt x="5" y="12"/>
                    </a:lnTo>
                    <a:lnTo>
                      <a:pt x="8" y="10"/>
                    </a:lnTo>
                    <a:lnTo>
                      <a:pt x="10" y="8"/>
                    </a:lnTo>
                    <a:lnTo>
                      <a:pt x="10" y="10"/>
                    </a:lnTo>
                    <a:lnTo>
                      <a:pt x="13" y="10"/>
                    </a:lnTo>
                    <a:lnTo>
                      <a:pt x="11" y="8"/>
                    </a:lnTo>
                    <a:lnTo>
                      <a:pt x="13" y="10"/>
                    </a:lnTo>
                    <a:lnTo>
                      <a:pt x="16" y="8"/>
                    </a:lnTo>
                    <a:lnTo>
                      <a:pt x="18" y="5"/>
                    </a:lnTo>
                    <a:lnTo>
                      <a:pt x="16" y="1"/>
                    </a:lnTo>
                    <a:lnTo>
                      <a:pt x="13" y="0"/>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26" name="Freeform 330"/>
              <p:cNvSpPr>
                <a:spLocks noChangeAspect="1"/>
              </p:cNvSpPr>
              <p:nvPr/>
            </p:nvSpPr>
            <p:spPr bwMode="auto">
              <a:xfrm>
                <a:off x="1190" y="780"/>
                <a:ext cx="10" cy="7"/>
              </a:xfrm>
              <a:custGeom>
                <a:avLst/>
                <a:gdLst>
                  <a:gd name="T0" fmla="*/ 12 w 19"/>
                  <a:gd name="T1" fmla="*/ 12 h 15"/>
                  <a:gd name="T2" fmla="*/ 18 w 19"/>
                  <a:gd name="T3" fmla="*/ 11 h 15"/>
                  <a:gd name="T4" fmla="*/ 16 w 19"/>
                  <a:gd name="T5" fmla="*/ 7 h 15"/>
                  <a:gd name="T6" fmla="*/ 12 w 19"/>
                  <a:gd name="T7" fmla="*/ 6 h 15"/>
                  <a:gd name="T8" fmla="*/ 9 w 19"/>
                  <a:gd name="T9" fmla="*/ 4 h 15"/>
                  <a:gd name="T10" fmla="*/ 4 w 19"/>
                  <a:gd name="T11" fmla="*/ 0 h 15"/>
                  <a:gd name="T12" fmla="*/ 0 w 19"/>
                  <a:gd name="T13" fmla="*/ 7 h 15"/>
                  <a:gd name="T14" fmla="*/ 4 w 19"/>
                  <a:gd name="T15" fmla="*/ 11 h 15"/>
                  <a:gd name="T16" fmla="*/ 10 w 19"/>
                  <a:gd name="T17" fmla="*/ 13 h 15"/>
                  <a:gd name="T18" fmla="*/ 11 w 19"/>
                  <a:gd name="T19" fmla="*/ 14 h 15"/>
                  <a:gd name="T20" fmla="*/ 14 w 19"/>
                  <a:gd name="T21" fmla="*/ 15 h 15"/>
                  <a:gd name="T22" fmla="*/ 19 w 19"/>
                  <a:gd name="T23" fmla="*/ 14 h 15"/>
                  <a:gd name="T24" fmla="*/ 14 w 19"/>
                  <a:gd name="T25" fmla="*/ 15 h 15"/>
                  <a:gd name="T26" fmla="*/ 16 w 19"/>
                  <a:gd name="T27" fmla="*/ 15 h 15"/>
                  <a:gd name="T28" fmla="*/ 18 w 19"/>
                  <a:gd name="T29" fmla="*/ 14 h 15"/>
                  <a:gd name="T30" fmla="*/ 19 w 19"/>
                  <a:gd name="T31" fmla="*/ 13 h 15"/>
                  <a:gd name="T32" fmla="*/ 18 w 19"/>
                  <a:gd name="T33" fmla="*/ 11 h 15"/>
                  <a:gd name="T34" fmla="*/ 12 w 19"/>
                  <a:gd name="T3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5">
                    <a:moveTo>
                      <a:pt x="12" y="12"/>
                    </a:moveTo>
                    <a:lnTo>
                      <a:pt x="18" y="11"/>
                    </a:lnTo>
                    <a:lnTo>
                      <a:pt x="16" y="7"/>
                    </a:lnTo>
                    <a:lnTo>
                      <a:pt x="12" y="6"/>
                    </a:lnTo>
                    <a:lnTo>
                      <a:pt x="9" y="4"/>
                    </a:lnTo>
                    <a:lnTo>
                      <a:pt x="4" y="0"/>
                    </a:lnTo>
                    <a:lnTo>
                      <a:pt x="0" y="7"/>
                    </a:lnTo>
                    <a:lnTo>
                      <a:pt x="4" y="11"/>
                    </a:lnTo>
                    <a:lnTo>
                      <a:pt x="10" y="13"/>
                    </a:lnTo>
                    <a:lnTo>
                      <a:pt x="11" y="14"/>
                    </a:lnTo>
                    <a:lnTo>
                      <a:pt x="14" y="15"/>
                    </a:lnTo>
                    <a:lnTo>
                      <a:pt x="19" y="14"/>
                    </a:lnTo>
                    <a:lnTo>
                      <a:pt x="14" y="15"/>
                    </a:lnTo>
                    <a:lnTo>
                      <a:pt x="16" y="15"/>
                    </a:lnTo>
                    <a:lnTo>
                      <a:pt x="18" y="14"/>
                    </a:lnTo>
                    <a:lnTo>
                      <a:pt x="19" y="13"/>
                    </a:lnTo>
                    <a:lnTo>
                      <a:pt x="18" y="11"/>
                    </a:lnTo>
                    <a:lnTo>
                      <a:pt x="1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27" name="Freeform 331"/>
              <p:cNvSpPr>
                <a:spLocks noChangeAspect="1"/>
              </p:cNvSpPr>
              <p:nvPr/>
            </p:nvSpPr>
            <p:spPr bwMode="auto">
              <a:xfrm>
                <a:off x="1197" y="772"/>
                <a:ext cx="9" cy="15"/>
              </a:xfrm>
              <a:custGeom>
                <a:avLst/>
                <a:gdLst>
                  <a:gd name="T0" fmla="*/ 19 w 20"/>
                  <a:gd name="T1" fmla="*/ 0 h 29"/>
                  <a:gd name="T2" fmla="*/ 13 w 20"/>
                  <a:gd name="T3" fmla="*/ 3 h 29"/>
                  <a:gd name="T4" fmla="*/ 11 w 20"/>
                  <a:gd name="T5" fmla="*/ 9 h 29"/>
                  <a:gd name="T6" fmla="*/ 7 w 20"/>
                  <a:gd name="T7" fmla="*/ 14 h 29"/>
                  <a:gd name="T8" fmla="*/ 4 w 20"/>
                  <a:gd name="T9" fmla="*/ 21 h 29"/>
                  <a:gd name="T10" fmla="*/ 0 w 20"/>
                  <a:gd name="T11" fmla="*/ 27 h 29"/>
                  <a:gd name="T12" fmla="*/ 7 w 20"/>
                  <a:gd name="T13" fmla="*/ 29 h 29"/>
                  <a:gd name="T14" fmla="*/ 11 w 20"/>
                  <a:gd name="T15" fmla="*/ 24 h 29"/>
                  <a:gd name="T16" fmla="*/ 14 w 20"/>
                  <a:gd name="T17" fmla="*/ 17 h 29"/>
                  <a:gd name="T18" fmla="*/ 18 w 20"/>
                  <a:gd name="T19" fmla="*/ 11 h 29"/>
                  <a:gd name="T20" fmla="*/ 20 w 20"/>
                  <a:gd name="T21" fmla="*/ 5 h 29"/>
                  <a:gd name="T22" fmla="*/ 14 w 20"/>
                  <a:gd name="T23" fmla="*/ 7 h 29"/>
                  <a:gd name="T24" fmla="*/ 20 w 20"/>
                  <a:gd name="T25" fmla="*/ 5 h 29"/>
                  <a:gd name="T26" fmla="*/ 20 w 20"/>
                  <a:gd name="T27" fmla="*/ 2 h 29"/>
                  <a:gd name="T28" fmla="*/ 18 w 20"/>
                  <a:gd name="T29" fmla="*/ 0 h 29"/>
                  <a:gd name="T30" fmla="*/ 15 w 20"/>
                  <a:gd name="T31" fmla="*/ 0 h 29"/>
                  <a:gd name="T32" fmla="*/ 13 w 20"/>
                  <a:gd name="T33" fmla="*/ 3 h 29"/>
                  <a:gd name="T34" fmla="*/ 19 w 20"/>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9">
                    <a:moveTo>
                      <a:pt x="19" y="0"/>
                    </a:moveTo>
                    <a:lnTo>
                      <a:pt x="13" y="3"/>
                    </a:lnTo>
                    <a:lnTo>
                      <a:pt x="11" y="9"/>
                    </a:lnTo>
                    <a:lnTo>
                      <a:pt x="7" y="14"/>
                    </a:lnTo>
                    <a:lnTo>
                      <a:pt x="4" y="21"/>
                    </a:lnTo>
                    <a:lnTo>
                      <a:pt x="0" y="27"/>
                    </a:lnTo>
                    <a:lnTo>
                      <a:pt x="7" y="29"/>
                    </a:lnTo>
                    <a:lnTo>
                      <a:pt x="11" y="24"/>
                    </a:lnTo>
                    <a:lnTo>
                      <a:pt x="14" y="17"/>
                    </a:lnTo>
                    <a:lnTo>
                      <a:pt x="18" y="11"/>
                    </a:lnTo>
                    <a:lnTo>
                      <a:pt x="20" y="5"/>
                    </a:lnTo>
                    <a:lnTo>
                      <a:pt x="14" y="7"/>
                    </a:lnTo>
                    <a:lnTo>
                      <a:pt x="20" y="5"/>
                    </a:lnTo>
                    <a:lnTo>
                      <a:pt x="20" y="2"/>
                    </a:lnTo>
                    <a:lnTo>
                      <a:pt x="18" y="0"/>
                    </a:lnTo>
                    <a:lnTo>
                      <a:pt x="15" y="0"/>
                    </a:lnTo>
                    <a:lnTo>
                      <a:pt x="13" y="3"/>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28" name="Freeform 332"/>
              <p:cNvSpPr>
                <a:spLocks noChangeAspect="1"/>
              </p:cNvSpPr>
              <p:nvPr/>
            </p:nvSpPr>
            <p:spPr bwMode="auto">
              <a:xfrm>
                <a:off x="1204" y="772"/>
                <a:ext cx="55" cy="34"/>
              </a:xfrm>
              <a:custGeom>
                <a:avLst/>
                <a:gdLst>
                  <a:gd name="T0" fmla="*/ 104 w 111"/>
                  <a:gd name="T1" fmla="*/ 63 h 67"/>
                  <a:gd name="T2" fmla="*/ 104 w 111"/>
                  <a:gd name="T3" fmla="*/ 56 h 67"/>
                  <a:gd name="T4" fmla="*/ 93 w 111"/>
                  <a:gd name="T5" fmla="*/ 60 h 67"/>
                  <a:gd name="T6" fmla="*/ 81 w 111"/>
                  <a:gd name="T7" fmla="*/ 58 h 67"/>
                  <a:gd name="T8" fmla="*/ 66 w 111"/>
                  <a:gd name="T9" fmla="*/ 52 h 67"/>
                  <a:gd name="T10" fmla="*/ 53 w 111"/>
                  <a:gd name="T11" fmla="*/ 42 h 67"/>
                  <a:gd name="T12" fmla="*/ 38 w 111"/>
                  <a:gd name="T13" fmla="*/ 32 h 67"/>
                  <a:gd name="T14" fmla="*/ 26 w 111"/>
                  <a:gd name="T15" fmla="*/ 20 h 67"/>
                  <a:gd name="T16" fmla="*/ 14 w 111"/>
                  <a:gd name="T17" fmla="*/ 10 h 67"/>
                  <a:gd name="T18" fmla="*/ 5 w 111"/>
                  <a:gd name="T19" fmla="*/ 0 h 67"/>
                  <a:gd name="T20" fmla="*/ 0 w 111"/>
                  <a:gd name="T21" fmla="*/ 7 h 67"/>
                  <a:gd name="T22" fmla="*/ 9 w 111"/>
                  <a:gd name="T23" fmla="*/ 14 h 67"/>
                  <a:gd name="T24" fmla="*/ 21 w 111"/>
                  <a:gd name="T25" fmla="*/ 25 h 67"/>
                  <a:gd name="T26" fmla="*/ 34 w 111"/>
                  <a:gd name="T27" fmla="*/ 38 h 67"/>
                  <a:gd name="T28" fmla="*/ 49 w 111"/>
                  <a:gd name="T29" fmla="*/ 49 h 67"/>
                  <a:gd name="T30" fmla="*/ 64 w 111"/>
                  <a:gd name="T31" fmla="*/ 59 h 67"/>
                  <a:gd name="T32" fmla="*/ 78 w 111"/>
                  <a:gd name="T33" fmla="*/ 65 h 67"/>
                  <a:gd name="T34" fmla="*/ 93 w 111"/>
                  <a:gd name="T35" fmla="*/ 67 h 67"/>
                  <a:gd name="T36" fmla="*/ 108 w 111"/>
                  <a:gd name="T37" fmla="*/ 63 h 67"/>
                  <a:gd name="T38" fmla="*/ 108 w 111"/>
                  <a:gd name="T39" fmla="*/ 56 h 67"/>
                  <a:gd name="T40" fmla="*/ 108 w 111"/>
                  <a:gd name="T41" fmla="*/ 63 h 67"/>
                  <a:gd name="T42" fmla="*/ 111 w 111"/>
                  <a:gd name="T43" fmla="*/ 60 h 67"/>
                  <a:gd name="T44" fmla="*/ 110 w 111"/>
                  <a:gd name="T45" fmla="*/ 57 h 67"/>
                  <a:gd name="T46" fmla="*/ 107 w 111"/>
                  <a:gd name="T47" fmla="*/ 56 h 67"/>
                  <a:gd name="T48" fmla="*/ 104 w 111"/>
                  <a:gd name="T49" fmla="*/ 56 h 67"/>
                  <a:gd name="T50" fmla="*/ 104 w 111"/>
                  <a:gd name="T51"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67">
                    <a:moveTo>
                      <a:pt x="104" y="63"/>
                    </a:moveTo>
                    <a:lnTo>
                      <a:pt x="104" y="56"/>
                    </a:lnTo>
                    <a:lnTo>
                      <a:pt x="93" y="60"/>
                    </a:lnTo>
                    <a:lnTo>
                      <a:pt x="81" y="58"/>
                    </a:lnTo>
                    <a:lnTo>
                      <a:pt x="66" y="52"/>
                    </a:lnTo>
                    <a:lnTo>
                      <a:pt x="53" y="42"/>
                    </a:lnTo>
                    <a:lnTo>
                      <a:pt x="38" y="32"/>
                    </a:lnTo>
                    <a:lnTo>
                      <a:pt x="26" y="20"/>
                    </a:lnTo>
                    <a:lnTo>
                      <a:pt x="14" y="10"/>
                    </a:lnTo>
                    <a:lnTo>
                      <a:pt x="5" y="0"/>
                    </a:lnTo>
                    <a:lnTo>
                      <a:pt x="0" y="7"/>
                    </a:lnTo>
                    <a:lnTo>
                      <a:pt x="9" y="14"/>
                    </a:lnTo>
                    <a:lnTo>
                      <a:pt x="21" y="25"/>
                    </a:lnTo>
                    <a:lnTo>
                      <a:pt x="34" y="38"/>
                    </a:lnTo>
                    <a:lnTo>
                      <a:pt x="49" y="49"/>
                    </a:lnTo>
                    <a:lnTo>
                      <a:pt x="64" y="59"/>
                    </a:lnTo>
                    <a:lnTo>
                      <a:pt x="78" y="65"/>
                    </a:lnTo>
                    <a:lnTo>
                      <a:pt x="93" y="67"/>
                    </a:lnTo>
                    <a:lnTo>
                      <a:pt x="108" y="63"/>
                    </a:lnTo>
                    <a:lnTo>
                      <a:pt x="108" y="56"/>
                    </a:lnTo>
                    <a:lnTo>
                      <a:pt x="108" y="63"/>
                    </a:lnTo>
                    <a:lnTo>
                      <a:pt x="111" y="60"/>
                    </a:lnTo>
                    <a:lnTo>
                      <a:pt x="110" y="57"/>
                    </a:lnTo>
                    <a:lnTo>
                      <a:pt x="107" y="56"/>
                    </a:lnTo>
                    <a:lnTo>
                      <a:pt x="104" y="56"/>
                    </a:lnTo>
                    <a:lnTo>
                      <a:pt x="10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29" name="Freeform 333"/>
              <p:cNvSpPr>
                <a:spLocks noChangeAspect="1"/>
              </p:cNvSpPr>
              <p:nvPr/>
            </p:nvSpPr>
            <p:spPr bwMode="auto">
              <a:xfrm>
                <a:off x="1231" y="779"/>
                <a:ext cx="27" cy="24"/>
              </a:xfrm>
              <a:custGeom>
                <a:avLst/>
                <a:gdLst>
                  <a:gd name="T0" fmla="*/ 0 w 54"/>
                  <a:gd name="T1" fmla="*/ 5 h 49"/>
                  <a:gd name="T2" fmla="*/ 0 w 54"/>
                  <a:gd name="T3" fmla="*/ 5 h 49"/>
                  <a:gd name="T4" fmla="*/ 4 w 54"/>
                  <a:gd name="T5" fmla="*/ 8 h 49"/>
                  <a:gd name="T6" fmla="*/ 8 w 54"/>
                  <a:gd name="T7" fmla="*/ 13 h 49"/>
                  <a:gd name="T8" fmla="*/ 14 w 54"/>
                  <a:gd name="T9" fmla="*/ 19 h 49"/>
                  <a:gd name="T10" fmla="*/ 21 w 54"/>
                  <a:gd name="T11" fmla="*/ 24 h 49"/>
                  <a:gd name="T12" fmla="*/ 28 w 54"/>
                  <a:gd name="T13" fmla="*/ 31 h 49"/>
                  <a:gd name="T14" fmla="*/ 35 w 54"/>
                  <a:gd name="T15" fmla="*/ 38 h 49"/>
                  <a:gd name="T16" fmla="*/ 43 w 54"/>
                  <a:gd name="T17" fmla="*/ 44 h 49"/>
                  <a:gd name="T18" fmla="*/ 50 w 54"/>
                  <a:gd name="T19" fmla="*/ 49 h 49"/>
                  <a:gd name="T20" fmla="*/ 54 w 54"/>
                  <a:gd name="T21" fmla="*/ 42 h 49"/>
                  <a:gd name="T22" fmla="*/ 48 w 54"/>
                  <a:gd name="T23" fmla="*/ 37 h 49"/>
                  <a:gd name="T24" fmla="*/ 39 w 54"/>
                  <a:gd name="T25" fmla="*/ 31 h 49"/>
                  <a:gd name="T26" fmla="*/ 33 w 54"/>
                  <a:gd name="T27" fmla="*/ 27 h 49"/>
                  <a:gd name="T28" fmla="*/ 26 w 54"/>
                  <a:gd name="T29" fmla="*/ 20 h 49"/>
                  <a:gd name="T30" fmla="*/ 19 w 54"/>
                  <a:gd name="T31" fmla="*/ 14 h 49"/>
                  <a:gd name="T32" fmla="*/ 13 w 54"/>
                  <a:gd name="T33" fmla="*/ 8 h 49"/>
                  <a:gd name="T34" fmla="*/ 11 w 54"/>
                  <a:gd name="T35" fmla="*/ 4 h 49"/>
                  <a:gd name="T36" fmla="*/ 7 w 54"/>
                  <a:gd name="T37" fmla="*/ 0 h 49"/>
                  <a:gd name="T38" fmla="*/ 7 w 54"/>
                  <a:gd name="T39" fmla="*/ 0 h 49"/>
                  <a:gd name="T40" fmla="*/ 0 w 54"/>
                  <a:gd name="T41"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49">
                    <a:moveTo>
                      <a:pt x="0" y="5"/>
                    </a:moveTo>
                    <a:lnTo>
                      <a:pt x="0" y="5"/>
                    </a:lnTo>
                    <a:lnTo>
                      <a:pt x="4" y="8"/>
                    </a:lnTo>
                    <a:lnTo>
                      <a:pt x="8" y="13"/>
                    </a:lnTo>
                    <a:lnTo>
                      <a:pt x="14" y="19"/>
                    </a:lnTo>
                    <a:lnTo>
                      <a:pt x="21" y="24"/>
                    </a:lnTo>
                    <a:lnTo>
                      <a:pt x="28" y="31"/>
                    </a:lnTo>
                    <a:lnTo>
                      <a:pt x="35" y="38"/>
                    </a:lnTo>
                    <a:lnTo>
                      <a:pt x="43" y="44"/>
                    </a:lnTo>
                    <a:lnTo>
                      <a:pt x="50" y="49"/>
                    </a:lnTo>
                    <a:lnTo>
                      <a:pt x="54" y="42"/>
                    </a:lnTo>
                    <a:lnTo>
                      <a:pt x="48" y="37"/>
                    </a:lnTo>
                    <a:lnTo>
                      <a:pt x="39" y="31"/>
                    </a:lnTo>
                    <a:lnTo>
                      <a:pt x="33" y="27"/>
                    </a:lnTo>
                    <a:lnTo>
                      <a:pt x="26" y="20"/>
                    </a:lnTo>
                    <a:lnTo>
                      <a:pt x="19" y="14"/>
                    </a:lnTo>
                    <a:lnTo>
                      <a:pt x="13" y="8"/>
                    </a:lnTo>
                    <a:lnTo>
                      <a:pt x="11" y="4"/>
                    </a:lnTo>
                    <a:lnTo>
                      <a:pt x="7" y="0"/>
                    </a:lnTo>
                    <a:lnTo>
                      <a:pt x="7"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30" name="Freeform 334"/>
              <p:cNvSpPr>
                <a:spLocks noChangeAspect="1"/>
              </p:cNvSpPr>
              <p:nvPr/>
            </p:nvSpPr>
            <p:spPr bwMode="auto">
              <a:xfrm>
                <a:off x="1216" y="765"/>
                <a:ext cx="18" cy="16"/>
              </a:xfrm>
              <a:custGeom>
                <a:avLst/>
                <a:gdLst>
                  <a:gd name="T0" fmla="*/ 4 w 37"/>
                  <a:gd name="T1" fmla="*/ 0 h 33"/>
                  <a:gd name="T2" fmla="*/ 0 w 37"/>
                  <a:gd name="T3" fmla="*/ 3 h 33"/>
                  <a:gd name="T4" fmla="*/ 6 w 37"/>
                  <a:gd name="T5" fmla="*/ 13 h 33"/>
                  <a:gd name="T6" fmla="*/ 15 w 37"/>
                  <a:gd name="T7" fmla="*/ 21 h 33"/>
                  <a:gd name="T8" fmla="*/ 25 w 37"/>
                  <a:gd name="T9" fmla="*/ 28 h 33"/>
                  <a:gd name="T10" fmla="*/ 30 w 37"/>
                  <a:gd name="T11" fmla="*/ 33 h 33"/>
                  <a:gd name="T12" fmla="*/ 37 w 37"/>
                  <a:gd name="T13" fmla="*/ 28 h 33"/>
                  <a:gd name="T14" fmla="*/ 29 w 37"/>
                  <a:gd name="T15" fmla="*/ 21 h 33"/>
                  <a:gd name="T16" fmla="*/ 20 w 37"/>
                  <a:gd name="T17" fmla="*/ 14 h 33"/>
                  <a:gd name="T18" fmla="*/ 11 w 37"/>
                  <a:gd name="T19" fmla="*/ 9 h 33"/>
                  <a:gd name="T20" fmla="*/ 7 w 37"/>
                  <a:gd name="T21" fmla="*/ 3 h 33"/>
                  <a:gd name="T22" fmla="*/ 4 w 37"/>
                  <a:gd name="T23" fmla="*/ 6 h 33"/>
                  <a:gd name="T24" fmla="*/ 7 w 37"/>
                  <a:gd name="T25" fmla="*/ 3 h 33"/>
                  <a:gd name="T26" fmla="*/ 6 w 37"/>
                  <a:gd name="T27" fmla="*/ 1 h 33"/>
                  <a:gd name="T28" fmla="*/ 4 w 37"/>
                  <a:gd name="T29" fmla="*/ 0 h 33"/>
                  <a:gd name="T30" fmla="*/ 2 w 37"/>
                  <a:gd name="T31" fmla="*/ 1 h 33"/>
                  <a:gd name="T32" fmla="*/ 0 w 37"/>
                  <a:gd name="T33" fmla="*/ 3 h 33"/>
                  <a:gd name="T34" fmla="*/ 4 w 37"/>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33">
                    <a:moveTo>
                      <a:pt x="4" y="0"/>
                    </a:moveTo>
                    <a:lnTo>
                      <a:pt x="0" y="3"/>
                    </a:lnTo>
                    <a:lnTo>
                      <a:pt x="6" y="13"/>
                    </a:lnTo>
                    <a:lnTo>
                      <a:pt x="15" y="21"/>
                    </a:lnTo>
                    <a:lnTo>
                      <a:pt x="25" y="28"/>
                    </a:lnTo>
                    <a:lnTo>
                      <a:pt x="30" y="33"/>
                    </a:lnTo>
                    <a:lnTo>
                      <a:pt x="37" y="28"/>
                    </a:lnTo>
                    <a:lnTo>
                      <a:pt x="29" y="21"/>
                    </a:lnTo>
                    <a:lnTo>
                      <a:pt x="20" y="14"/>
                    </a:lnTo>
                    <a:lnTo>
                      <a:pt x="11" y="9"/>
                    </a:lnTo>
                    <a:lnTo>
                      <a:pt x="7" y="3"/>
                    </a:lnTo>
                    <a:lnTo>
                      <a:pt x="4" y="6"/>
                    </a:lnTo>
                    <a:lnTo>
                      <a:pt x="7" y="3"/>
                    </a:lnTo>
                    <a:lnTo>
                      <a:pt x="6" y="1"/>
                    </a:lnTo>
                    <a:lnTo>
                      <a:pt x="4" y="0"/>
                    </a:lnTo>
                    <a:lnTo>
                      <a:pt x="2" y="1"/>
                    </a:lnTo>
                    <a:lnTo>
                      <a:pt x="0" y="3"/>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31" name="Freeform 335"/>
              <p:cNvSpPr>
                <a:spLocks noChangeAspect="1"/>
              </p:cNvSpPr>
              <p:nvPr/>
            </p:nvSpPr>
            <p:spPr bwMode="auto">
              <a:xfrm>
                <a:off x="1217" y="765"/>
                <a:ext cx="22" cy="6"/>
              </a:xfrm>
              <a:custGeom>
                <a:avLst/>
                <a:gdLst>
                  <a:gd name="T0" fmla="*/ 44 w 44"/>
                  <a:gd name="T1" fmla="*/ 4 h 11"/>
                  <a:gd name="T2" fmla="*/ 44 w 44"/>
                  <a:gd name="T3" fmla="*/ 4 h 11"/>
                  <a:gd name="T4" fmla="*/ 40 w 44"/>
                  <a:gd name="T5" fmla="*/ 3 h 11"/>
                  <a:gd name="T6" fmla="*/ 37 w 44"/>
                  <a:gd name="T7" fmla="*/ 2 h 11"/>
                  <a:gd name="T8" fmla="*/ 33 w 44"/>
                  <a:gd name="T9" fmla="*/ 1 h 11"/>
                  <a:gd name="T10" fmla="*/ 30 w 44"/>
                  <a:gd name="T11" fmla="*/ 1 h 11"/>
                  <a:gd name="T12" fmla="*/ 24 w 44"/>
                  <a:gd name="T13" fmla="*/ 2 h 11"/>
                  <a:gd name="T14" fmla="*/ 17 w 44"/>
                  <a:gd name="T15" fmla="*/ 1 h 11"/>
                  <a:gd name="T16" fmla="*/ 10 w 44"/>
                  <a:gd name="T17" fmla="*/ 1 h 11"/>
                  <a:gd name="T18" fmla="*/ 0 w 44"/>
                  <a:gd name="T19" fmla="*/ 0 h 11"/>
                  <a:gd name="T20" fmla="*/ 0 w 44"/>
                  <a:gd name="T21" fmla="*/ 6 h 11"/>
                  <a:gd name="T22" fmla="*/ 10 w 44"/>
                  <a:gd name="T23" fmla="*/ 8 h 11"/>
                  <a:gd name="T24" fmla="*/ 17 w 44"/>
                  <a:gd name="T25" fmla="*/ 8 h 11"/>
                  <a:gd name="T26" fmla="*/ 24 w 44"/>
                  <a:gd name="T27" fmla="*/ 9 h 11"/>
                  <a:gd name="T28" fmla="*/ 30 w 44"/>
                  <a:gd name="T29" fmla="*/ 10 h 11"/>
                  <a:gd name="T30" fmla="*/ 33 w 44"/>
                  <a:gd name="T31" fmla="*/ 10 h 11"/>
                  <a:gd name="T32" fmla="*/ 37 w 44"/>
                  <a:gd name="T33" fmla="*/ 9 h 11"/>
                  <a:gd name="T34" fmla="*/ 38 w 44"/>
                  <a:gd name="T35" fmla="*/ 10 h 11"/>
                  <a:gd name="T36" fmla="*/ 39 w 44"/>
                  <a:gd name="T37" fmla="*/ 11 h 11"/>
                  <a:gd name="T38" fmla="*/ 39 w 44"/>
                  <a:gd name="T39" fmla="*/ 11 h 11"/>
                  <a:gd name="T40" fmla="*/ 44 w 44"/>
                  <a:gd name="T41"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11">
                    <a:moveTo>
                      <a:pt x="44" y="4"/>
                    </a:moveTo>
                    <a:lnTo>
                      <a:pt x="44" y="4"/>
                    </a:lnTo>
                    <a:lnTo>
                      <a:pt x="40" y="3"/>
                    </a:lnTo>
                    <a:lnTo>
                      <a:pt x="37" y="2"/>
                    </a:lnTo>
                    <a:lnTo>
                      <a:pt x="33" y="1"/>
                    </a:lnTo>
                    <a:lnTo>
                      <a:pt x="30" y="1"/>
                    </a:lnTo>
                    <a:lnTo>
                      <a:pt x="24" y="2"/>
                    </a:lnTo>
                    <a:lnTo>
                      <a:pt x="17" y="1"/>
                    </a:lnTo>
                    <a:lnTo>
                      <a:pt x="10" y="1"/>
                    </a:lnTo>
                    <a:lnTo>
                      <a:pt x="0" y="0"/>
                    </a:lnTo>
                    <a:lnTo>
                      <a:pt x="0" y="6"/>
                    </a:lnTo>
                    <a:lnTo>
                      <a:pt x="10" y="8"/>
                    </a:lnTo>
                    <a:lnTo>
                      <a:pt x="17" y="8"/>
                    </a:lnTo>
                    <a:lnTo>
                      <a:pt x="24" y="9"/>
                    </a:lnTo>
                    <a:lnTo>
                      <a:pt x="30" y="10"/>
                    </a:lnTo>
                    <a:lnTo>
                      <a:pt x="33" y="10"/>
                    </a:lnTo>
                    <a:lnTo>
                      <a:pt x="37" y="9"/>
                    </a:lnTo>
                    <a:lnTo>
                      <a:pt x="38" y="10"/>
                    </a:lnTo>
                    <a:lnTo>
                      <a:pt x="39" y="11"/>
                    </a:lnTo>
                    <a:lnTo>
                      <a:pt x="39" y="11"/>
                    </a:lnTo>
                    <a:lnTo>
                      <a:pt x="4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32" name="Freeform 336"/>
              <p:cNvSpPr>
                <a:spLocks noChangeAspect="1"/>
              </p:cNvSpPr>
              <p:nvPr/>
            </p:nvSpPr>
            <p:spPr bwMode="auto">
              <a:xfrm>
                <a:off x="1237" y="767"/>
                <a:ext cx="12" cy="5"/>
              </a:xfrm>
              <a:custGeom>
                <a:avLst/>
                <a:gdLst>
                  <a:gd name="T0" fmla="*/ 21 w 24"/>
                  <a:gd name="T1" fmla="*/ 1 h 10"/>
                  <a:gd name="T2" fmla="*/ 20 w 24"/>
                  <a:gd name="T3" fmla="*/ 1 h 10"/>
                  <a:gd name="T4" fmla="*/ 17 w 24"/>
                  <a:gd name="T5" fmla="*/ 4 h 10"/>
                  <a:gd name="T6" fmla="*/ 13 w 24"/>
                  <a:gd name="T7" fmla="*/ 4 h 10"/>
                  <a:gd name="T8" fmla="*/ 8 w 24"/>
                  <a:gd name="T9" fmla="*/ 2 h 10"/>
                  <a:gd name="T10" fmla="*/ 5 w 24"/>
                  <a:gd name="T11" fmla="*/ 0 h 10"/>
                  <a:gd name="T12" fmla="*/ 0 w 24"/>
                  <a:gd name="T13" fmla="*/ 7 h 10"/>
                  <a:gd name="T14" fmla="*/ 6 w 24"/>
                  <a:gd name="T15" fmla="*/ 9 h 10"/>
                  <a:gd name="T16" fmla="*/ 13 w 24"/>
                  <a:gd name="T17" fmla="*/ 10 h 10"/>
                  <a:gd name="T18" fmla="*/ 17 w 24"/>
                  <a:gd name="T19" fmla="*/ 10 h 10"/>
                  <a:gd name="T20" fmla="*/ 24 w 24"/>
                  <a:gd name="T21" fmla="*/ 8 h 10"/>
                  <a:gd name="T22" fmla="*/ 23 w 24"/>
                  <a:gd name="T23" fmla="*/ 8 h 10"/>
                  <a:gd name="T24" fmla="*/ 21 w 24"/>
                  <a:gd name="T25"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10">
                    <a:moveTo>
                      <a:pt x="21" y="1"/>
                    </a:moveTo>
                    <a:lnTo>
                      <a:pt x="20" y="1"/>
                    </a:lnTo>
                    <a:lnTo>
                      <a:pt x="17" y="4"/>
                    </a:lnTo>
                    <a:lnTo>
                      <a:pt x="13" y="4"/>
                    </a:lnTo>
                    <a:lnTo>
                      <a:pt x="8" y="2"/>
                    </a:lnTo>
                    <a:lnTo>
                      <a:pt x="5" y="0"/>
                    </a:lnTo>
                    <a:lnTo>
                      <a:pt x="0" y="7"/>
                    </a:lnTo>
                    <a:lnTo>
                      <a:pt x="6" y="9"/>
                    </a:lnTo>
                    <a:lnTo>
                      <a:pt x="13" y="10"/>
                    </a:lnTo>
                    <a:lnTo>
                      <a:pt x="17" y="10"/>
                    </a:lnTo>
                    <a:lnTo>
                      <a:pt x="24" y="8"/>
                    </a:lnTo>
                    <a:lnTo>
                      <a:pt x="23" y="8"/>
                    </a:lnTo>
                    <a:lnTo>
                      <a:pt x="2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33" name="Freeform 337"/>
              <p:cNvSpPr>
                <a:spLocks noChangeAspect="1"/>
              </p:cNvSpPr>
              <p:nvPr/>
            </p:nvSpPr>
            <p:spPr bwMode="auto">
              <a:xfrm>
                <a:off x="1247" y="768"/>
                <a:ext cx="16" cy="6"/>
              </a:xfrm>
              <a:custGeom>
                <a:avLst/>
                <a:gdLst>
                  <a:gd name="T0" fmla="*/ 32 w 32"/>
                  <a:gd name="T1" fmla="*/ 6 h 13"/>
                  <a:gd name="T2" fmla="*/ 32 w 32"/>
                  <a:gd name="T3" fmla="*/ 6 h 13"/>
                  <a:gd name="T4" fmla="*/ 25 w 32"/>
                  <a:gd name="T5" fmla="*/ 4 h 13"/>
                  <a:gd name="T6" fmla="*/ 15 w 32"/>
                  <a:gd name="T7" fmla="*/ 1 h 13"/>
                  <a:gd name="T8" fmla="*/ 7 w 32"/>
                  <a:gd name="T9" fmla="*/ 0 h 13"/>
                  <a:gd name="T10" fmla="*/ 0 w 32"/>
                  <a:gd name="T11" fmla="*/ 0 h 13"/>
                  <a:gd name="T12" fmla="*/ 2 w 32"/>
                  <a:gd name="T13" fmla="*/ 7 h 13"/>
                  <a:gd name="T14" fmla="*/ 7 w 32"/>
                  <a:gd name="T15" fmla="*/ 7 h 13"/>
                  <a:gd name="T16" fmla="*/ 15 w 32"/>
                  <a:gd name="T17" fmla="*/ 8 h 13"/>
                  <a:gd name="T18" fmla="*/ 23 w 32"/>
                  <a:gd name="T19" fmla="*/ 11 h 13"/>
                  <a:gd name="T20" fmla="*/ 30 w 32"/>
                  <a:gd name="T21" fmla="*/ 13 h 13"/>
                  <a:gd name="T22" fmla="*/ 30 w 32"/>
                  <a:gd name="T23" fmla="*/ 13 h 13"/>
                  <a:gd name="T24" fmla="*/ 32 w 32"/>
                  <a:gd name="T25"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3">
                    <a:moveTo>
                      <a:pt x="32" y="6"/>
                    </a:moveTo>
                    <a:lnTo>
                      <a:pt x="32" y="6"/>
                    </a:lnTo>
                    <a:lnTo>
                      <a:pt x="25" y="4"/>
                    </a:lnTo>
                    <a:lnTo>
                      <a:pt x="15" y="1"/>
                    </a:lnTo>
                    <a:lnTo>
                      <a:pt x="7" y="0"/>
                    </a:lnTo>
                    <a:lnTo>
                      <a:pt x="0" y="0"/>
                    </a:lnTo>
                    <a:lnTo>
                      <a:pt x="2" y="7"/>
                    </a:lnTo>
                    <a:lnTo>
                      <a:pt x="7" y="7"/>
                    </a:lnTo>
                    <a:lnTo>
                      <a:pt x="15" y="8"/>
                    </a:lnTo>
                    <a:lnTo>
                      <a:pt x="23" y="11"/>
                    </a:lnTo>
                    <a:lnTo>
                      <a:pt x="30" y="13"/>
                    </a:lnTo>
                    <a:lnTo>
                      <a:pt x="30" y="13"/>
                    </a:lnTo>
                    <a:lnTo>
                      <a:pt x="3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34" name="Freeform 338"/>
              <p:cNvSpPr>
                <a:spLocks noChangeAspect="1"/>
              </p:cNvSpPr>
              <p:nvPr/>
            </p:nvSpPr>
            <p:spPr bwMode="auto">
              <a:xfrm>
                <a:off x="1262" y="762"/>
                <a:ext cx="29" cy="14"/>
              </a:xfrm>
              <a:custGeom>
                <a:avLst/>
                <a:gdLst>
                  <a:gd name="T0" fmla="*/ 49 w 56"/>
                  <a:gd name="T1" fmla="*/ 2 h 26"/>
                  <a:gd name="T2" fmla="*/ 49 w 56"/>
                  <a:gd name="T3" fmla="*/ 2 h 26"/>
                  <a:gd name="T4" fmla="*/ 49 w 56"/>
                  <a:gd name="T5" fmla="*/ 7 h 26"/>
                  <a:gd name="T6" fmla="*/ 47 w 56"/>
                  <a:gd name="T7" fmla="*/ 11 h 26"/>
                  <a:gd name="T8" fmla="*/ 41 w 56"/>
                  <a:gd name="T9" fmla="*/ 14 h 26"/>
                  <a:gd name="T10" fmla="*/ 33 w 56"/>
                  <a:gd name="T11" fmla="*/ 16 h 26"/>
                  <a:gd name="T12" fmla="*/ 23 w 56"/>
                  <a:gd name="T13" fmla="*/ 17 h 26"/>
                  <a:gd name="T14" fmla="*/ 13 w 56"/>
                  <a:gd name="T15" fmla="*/ 17 h 26"/>
                  <a:gd name="T16" fmla="*/ 5 w 56"/>
                  <a:gd name="T17" fmla="*/ 17 h 26"/>
                  <a:gd name="T18" fmla="*/ 2 w 56"/>
                  <a:gd name="T19" fmla="*/ 16 h 26"/>
                  <a:gd name="T20" fmla="*/ 0 w 56"/>
                  <a:gd name="T21" fmla="*/ 23 h 26"/>
                  <a:gd name="T22" fmla="*/ 5 w 56"/>
                  <a:gd name="T23" fmla="*/ 24 h 26"/>
                  <a:gd name="T24" fmla="*/ 13 w 56"/>
                  <a:gd name="T25" fmla="*/ 26 h 26"/>
                  <a:gd name="T26" fmla="*/ 23 w 56"/>
                  <a:gd name="T27" fmla="*/ 24 h 26"/>
                  <a:gd name="T28" fmla="*/ 33 w 56"/>
                  <a:gd name="T29" fmla="*/ 23 h 26"/>
                  <a:gd name="T30" fmla="*/ 43 w 56"/>
                  <a:gd name="T31" fmla="*/ 21 h 26"/>
                  <a:gd name="T32" fmla="*/ 51 w 56"/>
                  <a:gd name="T33" fmla="*/ 16 h 26"/>
                  <a:gd name="T34" fmla="*/ 56 w 56"/>
                  <a:gd name="T35" fmla="*/ 9 h 26"/>
                  <a:gd name="T36" fmla="*/ 56 w 56"/>
                  <a:gd name="T37" fmla="*/ 0 h 26"/>
                  <a:gd name="T38" fmla="*/ 56 w 56"/>
                  <a:gd name="T39" fmla="*/ 0 h 26"/>
                  <a:gd name="T40" fmla="*/ 49 w 56"/>
                  <a:gd name="T41"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26">
                    <a:moveTo>
                      <a:pt x="49" y="2"/>
                    </a:moveTo>
                    <a:lnTo>
                      <a:pt x="49" y="2"/>
                    </a:lnTo>
                    <a:lnTo>
                      <a:pt x="49" y="7"/>
                    </a:lnTo>
                    <a:lnTo>
                      <a:pt x="47" y="11"/>
                    </a:lnTo>
                    <a:lnTo>
                      <a:pt x="41" y="14"/>
                    </a:lnTo>
                    <a:lnTo>
                      <a:pt x="33" y="16"/>
                    </a:lnTo>
                    <a:lnTo>
                      <a:pt x="23" y="17"/>
                    </a:lnTo>
                    <a:lnTo>
                      <a:pt x="13" y="17"/>
                    </a:lnTo>
                    <a:lnTo>
                      <a:pt x="5" y="17"/>
                    </a:lnTo>
                    <a:lnTo>
                      <a:pt x="2" y="16"/>
                    </a:lnTo>
                    <a:lnTo>
                      <a:pt x="0" y="23"/>
                    </a:lnTo>
                    <a:lnTo>
                      <a:pt x="5" y="24"/>
                    </a:lnTo>
                    <a:lnTo>
                      <a:pt x="13" y="26"/>
                    </a:lnTo>
                    <a:lnTo>
                      <a:pt x="23" y="24"/>
                    </a:lnTo>
                    <a:lnTo>
                      <a:pt x="33" y="23"/>
                    </a:lnTo>
                    <a:lnTo>
                      <a:pt x="43" y="21"/>
                    </a:lnTo>
                    <a:lnTo>
                      <a:pt x="51" y="16"/>
                    </a:lnTo>
                    <a:lnTo>
                      <a:pt x="56" y="9"/>
                    </a:lnTo>
                    <a:lnTo>
                      <a:pt x="56" y="0"/>
                    </a:lnTo>
                    <a:lnTo>
                      <a:pt x="56" y="0"/>
                    </a:lnTo>
                    <a:lnTo>
                      <a:pt x="4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35" name="Freeform 339"/>
              <p:cNvSpPr>
                <a:spLocks noChangeAspect="1"/>
              </p:cNvSpPr>
              <p:nvPr/>
            </p:nvSpPr>
            <p:spPr bwMode="auto">
              <a:xfrm>
                <a:off x="1285" y="738"/>
                <a:ext cx="8" cy="26"/>
              </a:xfrm>
              <a:custGeom>
                <a:avLst/>
                <a:gdLst>
                  <a:gd name="T0" fmla="*/ 8 w 15"/>
                  <a:gd name="T1" fmla="*/ 0 h 50"/>
                  <a:gd name="T2" fmla="*/ 8 w 15"/>
                  <a:gd name="T3" fmla="*/ 0 h 50"/>
                  <a:gd name="T4" fmla="*/ 2 w 15"/>
                  <a:gd name="T5" fmla="*/ 11 h 50"/>
                  <a:gd name="T6" fmla="*/ 0 w 15"/>
                  <a:gd name="T7" fmla="*/ 23 h 50"/>
                  <a:gd name="T8" fmla="*/ 0 w 15"/>
                  <a:gd name="T9" fmla="*/ 35 h 50"/>
                  <a:gd name="T10" fmla="*/ 3 w 15"/>
                  <a:gd name="T11" fmla="*/ 50 h 50"/>
                  <a:gd name="T12" fmla="*/ 10 w 15"/>
                  <a:gd name="T13" fmla="*/ 48 h 50"/>
                  <a:gd name="T14" fmla="*/ 7 w 15"/>
                  <a:gd name="T15" fmla="*/ 35 h 50"/>
                  <a:gd name="T16" fmla="*/ 7 w 15"/>
                  <a:gd name="T17" fmla="*/ 23 h 50"/>
                  <a:gd name="T18" fmla="*/ 9 w 15"/>
                  <a:gd name="T19" fmla="*/ 13 h 50"/>
                  <a:gd name="T20" fmla="*/ 15 w 15"/>
                  <a:gd name="T21" fmla="*/ 2 h 50"/>
                  <a:gd name="T22" fmla="*/ 15 w 15"/>
                  <a:gd name="T23" fmla="*/ 2 h 50"/>
                  <a:gd name="T24" fmla="*/ 8 w 15"/>
                  <a:gd name="T2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50">
                    <a:moveTo>
                      <a:pt x="8" y="0"/>
                    </a:moveTo>
                    <a:lnTo>
                      <a:pt x="8" y="0"/>
                    </a:lnTo>
                    <a:lnTo>
                      <a:pt x="2" y="11"/>
                    </a:lnTo>
                    <a:lnTo>
                      <a:pt x="0" y="23"/>
                    </a:lnTo>
                    <a:lnTo>
                      <a:pt x="0" y="35"/>
                    </a:lnTo>
                    <a:lnTo>
                      <a:pt x="3" y="50"/>
                    </a:lnTo>
                    <a:lnTo>
                      <a:pt x="10" y="48"/>
                    </a:lnTo>
                    <a:lnTo>
                      <a:pt x="7" y="35"/>
                    </a:lnTo>
                    <a:lnTo>
                      <a:pt x="7" y="23"/>
                    </a:lnTo>
                    <a:lnTo>
                      <a:pt x="9" y="13"/>
                    </a:lnTo>
                    <a:lnTo>
                      <a:pt x="15" y="2"/>
                    </a:lnTo>
                    <a:lnTo>
                      <a:pt x="15" y="2"/>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36" name="Freeform 340"/>
              <p:cNvSpPr>
                <a:spLocks noChangeAspect="1"/>
              </p:cNvSpPr>
              <p:nvPr/>
            </p:nvSpPr>
            <p:spPr bwMode="auto">
              <a:xfrm>
                <a:off x="1288" y="713"/>
                <a:ext cx="7" cy="26"/>
              </a:xfrm>
              <a:custGeom>
                <a:avLst/>
                <a:gdLst>
                  <a:gd name="T0" fmla="*/ 0 w 14"/>
                  <a:gd name="T1" fmla="*/ 7 h 53"/>
                  <a:gd name="T2" fmla="*/ 0 w 14"/>
                  <a:gd name="T3" fmla="*/ 6 h 53"/>
                  <a:gd name="T4" fmla="*/ 4 w 14"/>
                  <a:gd name="T5" fmla="*/ 13 h 53"/>
                  <a:gd name="T6" fmla="*/ 7 w 14"/>
                  <a:gd name="T7" fmla="*/ 24 h 53"/>
                  <a:gd name="T8" fmla="*/ 7 w 14"/>
                  <a:gd name="T9" fmla="*/ 39 h 53"/>
                  <a:gd name="T10" fmla="*/ 4 w 14"/>
                  <a:gd name="T11" fmla="*/ 51 h 53"/>
                  <a:gd name="T12" fmla="*/ 11 w 14"/>
                  <a:gd name="T13" fmla="*/ 53 h 53"/>
                  <a:gd name="T14" fmla="*/ 14 w 14"/>
                  <a:gd name="T15" fmla="*/ 39 h 53"/>
                  <a:gd name="T16" fmla="*/ 14 w 14"/>
                  <a:gd name="T17" fmla="*/ 24 h 53"/>
                  <a:gd name="T18" fmla="*/ 11 w 14"/>
                  <a:gd name="T19" fmla="*/ 10 h 53"/>
                  <a:gd name="T20" fmla="*/ 5 w 14"/>
                  <a:gd name="T21" fmla="*/ 1 h 53"/>
                  <a:gd name="T22" fmla="*/ 5 w 14"/>
                  <a:gd name="T23" fmla="*/ 0 h 53"/>
                  <a:gd name="T24" fmla="*/ 0 w 14"/>
                  <a:gd name="T25"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53">
                    <a:moveTo>
                      <a:pt x="0" y="7"/>
                    </a:moveTo>
                    <a:lnTo>
                      <a:pt x="0" y="6"/>
                    </a:lnTo>
                    <a:lnTo>
                      <a:pt x="4" y="13"/>
                    </a:lnTo>
                    <a:lnTo>
                      <a:pt x="7" y="24"/>
                    </a:lnTo>
                    <a:lnTo>
                      <a:pt x="7" y="39"/>
                    </a:lnTo>
                    <a:lnTo>
                      <a:pt x="4" y="51"/>
                    </a:lnTo>
                    <a:lnTo>
                      <a:pt x="11" y="53"/>
                    </a:lnTo>
                    <a:lnTo>
                      <a:pt x="14" y="39"/>
                    </a:lnTo>
                    <a:lnTo>
                      <a:pt x="14" y="24"/>
                    </a:lnTo>
                    <a:lnTo>
                      <a:pt x="11" y="10"/>
                    </a:lnTo>
                    <a:lnTo>
                      <a:pt x="5" y="1"/>
                    </a:lnTo>
                    <a:lnTo>
                      <a:pt x="5"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37" name="Freeform 341"/>
              <p:cNvSpPr>
                <a:spLocks noChangeAspect="1"/>
              </p:cNvSpPr>
              <p:nvPr/>
            </p:nvSpPr>
            <p:spPr bwMode="auto">
              <a:xfrm>
                <a:off x="1285" y="700"/>
                <a:ext cx="5" cy="16"/>
              </a:xfrm>
              <a:custGeom>
                <a:avLst/>
                <a:gdLst>
                  <a:gd name="T0" fmla="*/ 0 w 10"/>
                  <a:gd name="T1" fmla="*/ 4 h 32"/>
                  <a:gd name="T2" fmla="*/ 0 w 10"/>
                  <a:gd name="T3" fmla="*/ 4 h 32"/>
                  <a:gd name="T4" fmla="*/ 1 w 10"/>
                  <a:gd name="T5" fmla="*/ 8 h 32"/>
                  <a:gd name="T6" fmla="*/ 0 w 10"/>
                  <a:gd name="T7" fmla="*/ 14 h 32"/>
                  <a:gd name="T8" fmla="*/ 1 w 10"/>
                  <a:gd name="T9" fmla="*/ 23 h 32"/>
                  <a:gd name="T10" fmla="*/ 5 w 10"/>
                  <a:gd name="T11" fmla="*/ 32 h 32"/>
                  <a:gd name="T12" fmla="*/ 10 w 10"/>
                  <a:gd name="T13" fmla="*/ 25 h 32"/>
                  <a:gd name="T14" fmla="*/ 8 w 10"/>
                  <a:gd name="T15" fmla="*/ 23 h 32"/>
                  <a:gd name="T16" fmla="*/ 9 w 10"/>
                  <a:gd name="T17" fmla="*/ 14 h 32"/>
                  <a:gd name="T18" fmla="*/ 8 w 10"/>
                  <a:gd name="T19" fmla="*/ 8 h 32"/>
                  <a:gd name="T20" fmla="*/ 6 w 10"/>
                  <a:gd name="T21" fmla="*/ 0 h 32"/>
                  <a:gd name="T22" fmla="*/ 6 w 10"/>
                  <a:gd name="T23" fmla="*/ 0 h 32"/>
                  <a:gd name="T24" fmla="*/ 0 w 10"/>
                  <a:gd name="T25"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32">
                    <a:moveTo>
                      <a:pt x="0" y="4"/>
                    </a:moveTo>
                    <a:lnTo>
                      <a:pt x="0" y="4"/>
                    </a:lnTo>
                    <a:lnTo>
                      <a:pt x="1" y="8"/>
                    </a:lnTo>
                    <a:lnTo>
                      <a:pt x="0" y="14"/>
                    </a:lnTo>
                    <a:lnTo>
                      <a:pt x="1" y="23"/>
                    </a:lnTo>
                    <a:lnTo>
                      <a:pt x="5" y="32"/>
                    </a:lnTo>
                    <a:lnTo>
                      <a:pt x="10" y="25"/>
                    </a:lnTo>
                    <a:lnTo>
                      <a:pt x="8" y="23"/>
                    </a:lnTo>
                    <a:lnTo>
                      <a:pt x="9" y="14"/>
                    </a:lnTo>
                    <a:lnTo>
                      <a:pt x="8" y="8"/>
                    </a:lnTo>
                    <a:lnTo>
                      <a:pt x="6" y="0"/>
                    </a:lnTo>
                    <a:lnTo>
                      <a:pt x="6"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38" name="Freeform 342"/>
              <p:cNvSpPr>
                <a:spLocks noChangeAspect="1"/>
              </p:cNvSpPr>
              <p:nvPr/>
            </p:nvSpPr>
            <p:spPr bwMode="auto">
              <a:xfrm>
                <a:off x="1272" y="667"/>
                <a:ext cx="16" cy="36"/>
              </a:xfrm>
              <a:custGeom>
                <a:avLst/>
                <a:gdLst>
                  <a:gd name="T0" fmla="*/ 5 w 33"/>
                  <a:gd name="T1" fmla="*/ 0 h 71"/>
                  <a:gd name="T2" fmla="*/ 5 w 33"/>
                  <a:gd name="T3" fmla="*/ 0 h 71"/>
                  <a:gd name="T4" fmla="*/ 0 w 33"/>
                  <a:gd name="T5" fmla="*/ 9 h 71"/>
                  <a:gd name="T6" fmla="*/ 0 w 33"/>
                  <a:gd name="T7" fmla="*/ 17 h 71"/>
                  <a:gd name="T8" fmla="*/ 2 w 33"/>
                  <a:gd name="T9" fmla="*/ 29 h 71"/>
                  <a:gd name="T10" fmla="*/ 8 w 33"/>
                  <a:gd name="T11" fmla="*/ 39 h 71"/>
                  <a:gd name="T12" fmla="*/ 14 w 33"/>
                  <a:gd name="T13" fmla="*/ 50 h 71"/>
                  <a:gd name="T14" fmla="*/ 20 w 33"/>
                  <a:gd name="T15" fmla="*/ 60 h 71"/>
                  <a:gd name="T16" fmla="*/ 24 w 33"/>
                  <a:gd name="T17" fmla="*/ 68 h 71"/>
                  <a:gd name="T18" fmla="*/ 27 w 33"/>
                  <a:gd name="T19" fmla="*/ 71 h 71"/>
                  <a:gd name="T20" fmla="*/ 33 w 33"/>
                  <a:gd name="T21" fmla="*/ 67 h 71"/>
                  <a:gd name="T22" fmla="*/ 31 w 33"/>
                  <a:gd name="T23" fmla="*/ 63 h 71"/>
                  <a:gd name="T24" fmla="*/ 27 w 33"/>
                  <a:gd name="T25" fmla="*/ 55 h 71"/>
                  <a:gd name="T26" fmla="*/ 21 w 33"/>
                  <a:gd name="T27" fmla="*/ 46 h 71"/>
                  <a:gd name="T28" fmla="*/ 15 w 33"/>
                  <a:gd name="T29" fmla="*/ 37 h 71"/>
                  <a:gd name="T30" fmla="*/ 9 w 33"/>
                  <a:gd name="T31" fmla="*/ 26 h 71"/>
                  <a:gd name="T32" fmla="*/ 7 w 33"/>
                  <a:gd name="T33" fmla="*/ 17 h 71"/>
                  <a:gd name="T34" fmla="*/ 7 w 33"/>
                  <a:gd name="T35" fmla="*/ 9 h 71"/>
                  <a:gd name="T36" fmla="*/ 9 w 33"/>
                  <a:gd name="T37" fmla="*/ 7 h 71"/>
                  <a:gd name="T38" fmla="*/ 9 w 33"/>
                  <a:gd name="T39" fmla="*/ 7 h 71"/>
                  <a:gd name="T40" fmla="*/ 5 w 33"/>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71">
                    <a:moveTo>
                      <a:pt x="5" y="0"/>
                    </a:moveTo>
                    <a:lnTo>
                      <a:pt x="5" y="0"/>
                    </a:lnTo>
                    <a:lnTo>
                      <a:pt x="0" y="9"/>
                    </a:lnTo>
                    <a:lnTo>
                      <a:pt x="0" y="17"/>
                    </a:lnTo>
                    <a:lnTo>
                      <a:pt x="2" y="29"/>
                    </a:lnTo>
                    <a:lnTo>
                      <a:pt x="8" y="39"/>
                    </a:lnTo>
                    <a:lnTo>
                      <a:pt x="14" y="50"/>
                    </a:lnTo>
                    <a:lnTo>
                      <a:pt x="20" y="60"/>
                    </a:lnTo>
                    <a:lnTo>
                      <a:pt x="24" y="68"/>
                    </a:lnTo>
                    <a:lnTo>
                      <a:pt x="27" y="71"/>
                    </a:lnTo>
                    <a:lnTo>
                      <a:pt x="33" y="67"/>
                    </a:lnTo>
                    <a:lnTo>
                      <a:pt x="31" y="63"/>
                    </a:lnTo>
                    <a:lnTo>
                      <a:pt x="27" y="55"/>
                    </a:lnTo>
                    <a:lnTo>
                      <a:pt x="21" y="46"/>
                    </a:lnTo>
                    <a:lnTo>
                      <a:pt x="15" y="37"/>
                    </a:lnTo>
                    <a:lnTo>
                      <a:pt x="9" y="26"/>
                    </a:lnTo>
                    <a:lnTo>
                      <a:pt x="7" y="17"/>
                    </a:lnTo>
                    <a:lnTo>
                      <a:pt x="7" y="9"/>
                    </a:lnTo>
                    <a:lnTo>
                      <a:pt x="9" y="7"/>
                    </a:lnTo>
                    <a:lnTo>
                      <a:pt x="9" y="7"/>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39" name="Freeform 343"/>
              <p:cNvSpPr>
                <a:spLocks noChangeAspect="1"/>
              </p:cNvSpPr>
              <p:nvPr/>
            </p:nvSpPr>
            <p:spPr bwMode="auto">
              <a:xfrm>
                <a:off x="1274" y="661"/>
                <a:ext cx="52" cy="9"/>
              </a:xfrm>
              <a:custGeom>
                <a:avLst/>
                <a:gdLst>
                  <a:gd name="T0" fmla="*/ 104 w 104"/>
                  <a:gd name="T1" fmla="*/ 8 h 20"/>
                  <a:gd name="T2" fmla="*/ 101 w 104"/>
                  <a:gd name="T3" fmla="*/ 4 h 20"/>
                  <a:gd name="T4" fmla="*/ 89 w 104"/>
                  <a:gd name="T5" fmla="*/ 2 h 20"/>
                  <a:gd name="T6" fmla="*/ 76 w 104"/>
                  <a:gd name="T7" fmla="*/ 0 h 20"/>
                  <a:gd name="T8" fmla="*/ 62 w 104"/>
                  <a:gd name="T9" fmla="*/ 0 h 20"/>
                  <a:gd name="T10" fmla="*/ 47 w 104"/>
                  <a:gd name="T11" fmla="*/ 2 h 20"/>
                  <a:gd name="T12" fmla="*/ 33 w 104"/>
                  <a:gd name="T13" fmla="*/ 4 h 20"/>
                  <a:gd name="T14" fmla="*/ 20 w 104"/>
                  <a:gd name="T15" fmla="*/ 6 h 20"/>
                  <a:gd name="T16" fmla="*/ 9 w 104"/>
                  <a:gd name="T17" fmla="*/ 9 h 20"/>
                  <a:gd name="T18" fmla="*/ 0 w 104"/>
                  <a:gd name="T19" fmla="*/ 13 h 20"/>
                  <a:gd name="T20" fmla="*/ 4 w 104"/>
                  <a:gd name="T21" fmla="*/ 20 h 20"/>
                  <a:gd name="T22" fmla="*/ 11 w 104"/>
                  <a:gd name="T23" fmla="*/ 16 h 20"/>
                  <a:gd name="T24" fmla="*/ 20 w 104"/>
                  <a:gd name="T25" fmla="*/ 13 h 20"/>
                  <a:gd name="T26" fmla="*/ 33 w 104"/>
                  <a:gd name="T27" fmla="*/ 10 h 20"/>
                  <a:gd name="T28" fmla="*/ 47 w 104"/>
                  <a:gd name="T29" fmla="*/ 9 h 20"/>
                  <a:gd name="T30" fmla="*/ 62 w 104"/>
                  <a:gd name="T31" fmla="*/ 9 h 20"/>
                  <a:gd name="T32" fmla="*/ 76 w 104"/>
                  <a:gd name="T33" fmla="*/ 9 h 20"/>
                  <a:gd name="T34" fmla="*/ 89 w 104"/>
                  <a:gd name="T35" fmla="*/ 9 h 20"/>
                  <a:gd name="T36" fmla="*/ 101 w 104"/>
                  <a:gd name="T37" fmla="*/ 10 h 20"/>
                  <a:gd name="T38" fmla="*/ 98 w 104"/>
                  <a:gd name="T39" fmla="*/ 6 h 20"/>
                  <a:gd name="T40" fmla="*/ 101 w 104"/>
                  <a:gd name="T41" fmla="*/ 10 h 20"/>
                  <a:gd name="T42" fmla="*/ 103 w 104"/>
                  <a:gd name="T43" fmla="*/ 9 h 20"/>
                  <a:gd name="T44" fmla="*/ 104 w 104"/>
                  <a:gd name="T45" fmla="*/ 7 h 20"/>
                  <a:gd name="T46" fmla="*/ 103 w 104"/>
                  <a:gd name="T47" fmla="*/ 5 h 20"/>
                  <a:gd name="T48" fmla="*/ 101 w 104"/>
                  <a:gd name="T49" fmla="*/ 4 h 20"/>
                  <a:gd name="T50" fmla="*/ 104 w 104"/>
                  <a:gd name="T51"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4" h="20">
                    <a:moveTo>
                      <a:pt x="104" y="8"/>
                    </a:moveTo>
                    <a:lnTo>
                      <a:pt x="101" y="4"/>
                    </a:lnTo>
                    <a:lnTo>
                      <a:pt x="89" y="2"/>
                    </a:lnTo>
                    <a:lnTo>
                      <a:pt x="76" y="0"/>
                    </a:lnTo>
                    <a:lnTo>
                      <a:pt x="62" y="0"/>
                    </a:lnTo>
                    <a:lnTo>
                      <a:pt x="47" y="2"/>
                    </a:lnTo>
                    <a:lnTo>
                      <a:pt x="33" y="4"/>
                    </a:lnTo>
                    <a:lnTo>
                      <a:pt x="20" y="6"/>
                    </a:lnTo>
                    <a:lnTo>
                      <a:pt x="9" y="9"/>
                    </a:lnTo>
                    <a:lnTo>
                      <a:pt x="0" y="13"/>
                    </a:lnTo>
                    <a:lnTo>
                      <a:pt x="4" y="20"/>
                    </a:lnTo>
                    <a:lnTo>
                      <a:pt x="11" y="16"/>
                    </a:lnTo>
                    <a:lnTo>
                      <a:pt x="20" y="13"/>
                    </a:lnTo>
                    <a:lnTo>
                      <a:pt x="33" y="10"/>
                    </a:lnTo>
                    <a:lnTo>
                      <a:pt x="47" y="9"/>
                    </a:lnTo>
                    <a:lnTo>
                      <a:pt x="62" y="9"/>
                    </a:lnTo>
                    <a:lnTo>
                      <a:pt x="76" y="9"/>
                    </a:lnTo>
                    <a:lnTo>
                      <a:pt x="89" y="9"/>
                    </a:lnTo>
                    <a:lnTo>
                      <a:pt x="101" y="10"/>
                    </a:lnTo>
                    <a:lnTo>
                      <a:pt x="98" y="6"/>
                    </a:lnTo>
                    <a:lnTo>
                      <a:pt x="101" y="10"/>
                    </a:lnTo>
                    <a:lnTo>
                      <a:pt x="103" y="9"/>
                    </a:lnTo>
                    <a:lnTo>
                      <a:pt x="104" y="7"/>
                    </a:lnTo>
                    <a:lnTo>
                      <a:pt x="103" y="5"/>
                    </a:lnTo>
                    <a:lnTo>
                      <a:pt x="101" y="4"/>
                    </a:lnTo>
                    <a:lnTo>
                      <a:pt x="10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40" name="Freeform 344"/>
              <p:cNvSpPr>
                <a:spLocks noChangeAspect="1"/>
              </p:cNvSpPr>
              <p:nvPr/>
            </p:nvSpPr>
            <p:spPr bwMode="auto">
              <a:xfrm>
                <a:off x="784" y="370"/>
                <a:ext cx="40" cy="76"/>
              </a:xfrm>
              <a:custGeom>
                <a:avLst/>
                <a:gdLst>
                  <a:gd name="T0" fmla="*/ 32 w 79"/>
                  <a:gd name="T1" fmla="*/ 152 h 152"/>
                  <a:gd name="T2" fmla="*/ 26 w 79"/>
                  <a:gd name="T3" fmla="*/ 140 h 152"/>
                  <a:gd name="T4" fmla="*/ 22 w 79"/>
                  <a:gd name="T5" fmla="*/ 130 h 152"/>
                  <a:gd name="T6" fmla="*/ 18 w 79"/>
                  <a:gd name="T7" fmla="*/ 119 h 152"/>
                  <a:gd name="T8" fmla="*/ 18 w 79"/>
                  <a:gd name="T9" fmla="*/ 110 h 152"/>
                  <a:gd name="T10" fmla="*/ 18 w 79"/>
                  <a:gd name="T11" fmla="*/ 100 h 152"/>
                  <a:gd name="T12" fmla="*/ 17 w 79"/>
                  <a:gd name="T13" fmla="*/ 89 h 152"/>
                  <a:gd name="T14" fmla="*/ 14 w 79"/>
                  <a:gd name="T15" fmla="*/ 81 h 152"/>
                  <a:gd name="T16" fmla="*/ 8 w 79"/>
                  <a:gd name="T17" fmla="*/ 74 h 152"/>
                  <a:gd name="T18" fmla="*/ 5 w 79"/>
                  <a:gd name="T19" fmla="*/ 69 h 152"/>
                  <a:gd name="T20" fmla="*/ 2 w 79"/>
                  <a:gd name="T21" fmla="*/ 63 h 152"/>
                  <a:gd name="T22" fmla="*/ 2 w 79"/>
                  <a:gd name="T23" fmla="*/ 57 h 152"/>
                  <a:gd name="T24" fmla="*/ 3 w 79"/>
                  <a:gd name="T25" fmla="*/ 51 h 152"/>
                  <a:gd name="T26" fmla="*/ 6 w 79"/>
                  <a:gd name="T27" fmla="*/ 43 h 152"/>
                  <a:gd name="T28" fmla="*/ 6 w 79"/>
                  <a:gd name="T29" fmla="*/ 34 h 152"/>
                  <a:gd name="T30" fmla="*/ 3 w 79"/>
                  <a:gd name="T31" fmla="*/ 25 h 152"/>
                  <a:gd name="T32" fmla="*/ 0 w 79"/>
                  <a:gd name="T33" fmla="*/ 19 h 152"/>
                  <a:gd name="T34" fmla="*/ 5 w 79"/>
                  <a:gd name="T35" fmla="*/ 18 h 152"/>
                  <a:gd name="T36" fmla="*/ 10 w 79"/>
                  <a:gd name="T37" fmla="*/ 16 h 152"/>
                  <a:gd name="T38" fmla="*/ 16 w 79"/>
                  <a:gd name="T39" fmla="*/ 13 h 152"/>
                  <a:gd name="T40" fmla="*/ 23 w 79"/>
                  <a:gd name="T41" fmla="*/ 10 h 152"/>
                  <a:gd name="T42" fmla="*/ 29 w 79"/>
                  <a:gd name="T43" fmla="*/ 8 h 152"/>
                  <a:gd name="T44" fmla="*/ 35 w 79"/>
                  <a:gd name="T45" fmla="*/ 4 h 152"/>
                  <a:gd name="T46" fmla="*/ 40 w 79"/>
                  <a:gd name="T47" fmla="*/ 2 h 152"/>
                  <a:gd name="T48" fmla="*/ 46 w 79"/>
                  <a:gd name="T49" fmla="*/ 0 h 152"/>
                  <a:gd name="T50" fmla="*/ 55 w 79"/>
                  <a:gd name="T51" fmla="*/ 10 h 152"/>
                  <a:gd name="T52" fmla="*/ 63 w 79"/>
                  <a:gd name="T53" fmla="*/ 21 h 152"/>
                  <a:gd name="T54" fmla="*/ 70 w 79"/>
                  <a:gd name="T55" fmla="*/ 34 h 152"/>
                  <a:gd name="T56" fmla="*/ 75 w 79"/>
                  <a:gd name="T57" fmla="*/ 48 h 152"/>
                  <a:gd name="T58" fmla="*/ 78 w 79"/>
                  <a:gd name="T59" fmla="*/ 63 h 152"/>
                  <a:gd name="T60" fmla="*/ 79 w 79"/>
                  <a:gd name="T61" fmla="*/ 78 h 152"/>
                  <a:gd name="T62" fmla="*/ 79 w 79"/>
                  <a:gd name="T63" fmla="*/ 94 h 152"/>
                  <a:gd name="T64" fmla="*/ 78 w 79"/>
                  <a:gd name="T65" fmla="*/ 111 h 152"/>
                  <a:gd name="T66" fmla="*/ 75 w 79"/>
                  <a:gd name="T67" fmla="*/ 116 h 152"/>
                  <a:gd name="T68" fmla="*/ 69 w 79"/>
                  <a:gd name="T69" fmla="*/ 122 h 152"/>
                  <a:gd name="T70" fmla="*/ 62 w 79"/>
                  <a:gd name="T71" fmla="*/ 129 h 152"/>
                  <a:gd name="T72" fmla="*/ 55 w 79"/>
                  <a:gd name="T73" fmla="*/ 134 h 152"/>
                  <a:gd name="T74" fmla="*/ 48 w 79"/>
                  <a:gd name="T75" fmla="*/ 140 h 152"/>
                  <a:gd name="T76" fmla="*/ 41 w 79"/>
                  <a:gd name="T77" fmla="*/ 146 h 152"/>
                  <a:gd name="T78" fmla="*/ 36 w 79"/>
                  <a:gd name="T79" fmla="*/ 149 h 152"/>
                  <a:gd name="T80" fmla="*/ 32 w 79"/>
                  <a:gd name="T81"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 h="152">
                    <a:moveTo>
                      <a:pt x="32" y="152"/>
                    </a:moveTo>
                    <a:lnTo>
                      <a:pt x="26" y="140"/>
                    </a:lnTo>
                    <a:lnTo>
                      <a:pt x="22" y="130"/>
                    </a:lnTo>
                    <a:lnTo>
                      <a:pt x="18" y="119"/>
                    </a:lnTo>
                    <a:lnTo>
                      <a:pt x="18" y="110"/>
                    </a:lnTo>
                    <a:lnTo>
                      <a:pt x="18" y="100"/>
                    </a:lnTo>
                    <a:lnTo>
                      <a:pt x="17" y="89"/>
                    </a:lnTo>
                    <a:lnTo>
                      <a:pt x="14" y="81"/>
                    </a:lnTo>
                    <a:lnTo>
                      <a:pt x="8" y="74"/>
                    </a:lnTo>
                    <a:lnTo>
                      <a:pt x="5" y="69"/>
                    </a:lnTo>
                    <a:lnTo>
                      <a:pt x="2" y="63"/>
                    </a:lnTo>
                    <a:lnTo>
                      <a:pt x="2" y="57"/>
                    </a:lnTo>
                    <a:lnTo>
                      <a:pt x="3" y="51"/>
                    </a:lnTo>
                    <a:lnTo>
                      <a:pt x="6" y="43"/>
                    </a:lnTo>
                    <a:lnTo>
                      <a:pt x="6" y="34"/>
                    </a:lnTo>
                    <a:lnTo>
                      <a:pt x="3" y="25"/>
                    </a:lnTo>
                    <a:lnTo>
                      <a:pt x="0" y="19"/>
                    </a:lnTo>
                    <a:lnTo>
                      <a:pt x="5" y="18"/>
                    </a:lnTo>
                    <a:lnTo>
                      <a:pt x="10" y="16"/>
                    </a:lnTo>
                    <a:lnTo>
                      <a:pt x="16" y="13"/>
                    </a:lnTo>
                    <a:lnTo>
                      <a:pt x="23" y="10"/>
                    </a:lnTo>
                    <a:lnTo>
                      <a:pt x="29" y="8"/>
                    </a:lnTo>
                    <a:lnTo>
                      <a:pt x="35" y="4"/>
                    </a:lnTo>
                    <a:lnTo>
                      <a:pt x="40" y="2"/>
                    </a:lnTo>
                    <a:lnTo>
                      <a:pt x="46" y="0"/>
                    </a:lnTo>
                    <a:lnTo>
                      <a:pt x="55" y="10"/>
                    </a:lnTo>
                    <a:lnTo>
                      <a:pt x="63" y="21"/>
                    </a:lnTo>
                    <a:lnTo>
                      <a:pt x="70" y="34"/>
                    </a:lnTo>
                    <a:lnTo>
                      <a:pt x="75" y="48"/>
                    </a:lnTo>
                    <a:lnTo>
                      <a:pt x="78" y="63"/>
                    </a:lnTo>
                    <a:lnTo>
                      <a:pt x="79" y="78"/>
                    </a:lnTo>
                    <a:lnTo>
                      <a:pt x="79" y="94"/>
                    </a:lnTo>
                    <a:lnTo>
                      <a:pt x="78" y="111"/>
                    </a:lnTo>
                    <a:lnTo>
                      <a:pt x="75" y="116"/>
                    </a:lnTo>
                    <a:lnTo>
                      <a:pt x="69" y="122"/>
                    </a:lnTo>
                    <a:lnTo>
                      <a:pt x="62" y="129"/>
                    </a:lnTo>
                    <a:lnTo>
                      <a:pt x="55" y="134"/>
                    </a:lnTo>
                    <a:lnTo>
                      <a:pt x="48" y="140"/>
                    </a:lnTo>
                    <a:lnTo>
                      <a:pt x="41" y="146"/>
                    </a:lnTo>
                    <a:lnTo>
                      <a:pt x="36" y="149"/>
                    </a:lnTo>
                    <a:lnTo>
                      <a:pt x="32" y="152"/>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41" name="Freeform 345"/>
              <p:cNvSpPr>
                <a:spLocks noChangeAspect="1"/>
              </p:cNvSpPr>
              <p:nvPr/>
            </p:nvSpPr>
            <p:spPr bwMode="auto">
              <a:xfrm>
                <a:off x="792" y="426"/>
                <a:ext cx="10" cy="21"/>
              </a:xfrm>
              <a:custGeom>
                <a:avLst/>
                <a:gdLst>
                  <a:gd name="T0" fmla="*/ 0 w 21"/>
                  <a:gd name="T1" fmla="*/ 0 h 43"/>
                  <a:gd name="T2" fmla="*/ 0 w 21"/>
                  <a:gd name="T3" fmla="*/ 0 h 43"/>
                  <a:gd name="T4" fmla="*/ 0 w 21"/>
                  <a:gd name="T5" fmla="*/ 9 h 43"/>
                  <a:gd name="T6" fmla="*/ 3 w 21"/>
                  <a:gd name="T7" fmla="*/ 21 h 43"/>
                  <a:gd name="T8" fmla="*/ 8 w 21"/>
                  <a:gd name="T9" fmla="*/ 31 h 43"/>
                  <a:gd name="T10" fmla="*/ 14 w 21"/>
                  <a:gd name="T11" fmla="*/ 43 h 43"/>
                  <a:gd name="T12" fmla="*/ 21 w 21"/>
                  <a:gd name="T13" fmla="*/ 40 h 43"/>
                  <a:gd name="T14" fmla="*/ 15 w 21"/>
                  <a:gd name="T15" fmla="*/ 29 h 43"/>
                  <a:gd name="T16" fmla="*/ 10 w 21"/>
                  <a:gd name="T17" fmla="*/ 19 h 43"/>
                  <a:gd name="T18" fmla="*/ 7 w 21"/>
                  <a:gd name="T19" fmla="*/ 9 h 43"/>
                  <a:gd name="T20" fmla="*/ 7 w 21"/>
                  <a:gd name="T21" fmla="*/ 0 h 43"/>
                  <a:gd name="T22" fmla="*/ 7 w 21"/>
                  <a:gd name="T23" fmla="*/ 0 h 43"/>
                  <a:gd name="T24" fmla="*/ 0 w 21"/>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43">
                    <a:moveTo>
                      <a:pt x="0" y="0"/>
                    </a:moveTo>
                    <a:lnTo>
                      <a:pt x="0" y="0"/>
                    </a:lnTo>
                    <a:lnTo>
                      <a:pt x="0" y="9"/>
                    </a:lnTo>
                    <a:lnTo>
                      <a:pt x="3" y="21"/>
                    </a:lnTo>
                    <a:lnTo>
                      <a:pt x="8" y="31"/>
                    </a:lnTo>
                    <a:lnTo>
                      <a:pt x="14" y="43"/>
                    </a:lnTo>
                    <a:lnTo>
                      <a:pt x="21" y="40"/>
                    </a:lnTo>
                    <a:lnTo>
                      <a:pt x="15" y="29"/>
                    </a:lnTo>
                    <a:lnTo>
                      <a:pt x="10" y="19"/>
                    </a:lnTo>
                    <a:lnTo>
                      <a:pt x="7" y="9"/>
                    </a:lnTo>
                    <a:lnTo>
                      <a:pt x="7" y="0"/>
                    </a:lnTo>
                    <a:lnTo>
                      <a:pt x="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42" name="Freeform 346"/>
              <p:cNvSpPr>
                <a:spLocks noChangeAspect="1"/>
              </p:cNvSpPr>
              <p:nvPr/>
            </p:nvSpPr>
            <p:spPr bwMode="auto">
              <a:xfrm>
                <a:off x="787" y="406"/>
                <a:ext cx="9" cy="20"/>
              </a:xfrm>
              <a:custGeom>
                <a:avLst/>
                <a:gdLst>
                  <a:gd name="T0" fmla="*/ 0 w 17"/>
                  <a:gd name="T1" fmla="*/ 6 h 39"/>
                  <a:gd name="T2" fmla="*/ 0 w 17"/>
                  <a:gd name="T3" fmla="*/ 7 h 39"/>
                  <a:gd name="T4" fmla="*/ 4 w 17"/>
                  <a:gd name="T5" fmla="*/ 13 h 39"/>
                  <a:gd name="T6" fmla="*/ 8 w 17"/>
                  <a:gd name="T7" fmla="*/ 18 h 39"/>
                  <a:gd name="T8" fmla="*/ 8 w 17"/>
                  <a:gd name="T9" fmla="*/ 29 h 39"/>
                  <a:gd name="T10" fmla="*/ 9 w 17"/>
                  <a:gd name="T11" fmla="*/ 39 h 39"/>
                  <a:gd name="T12" fmla="*/ 16 w 17"/>
                  <a:gd name="T13" fmla="*/ 39 h 39"/>
                  <a:gd name="T14" fmla="*/ 17 w 17"/>
                  <a:gd name="T15" fmla="*/ 29 h 39"/>
                  <a:gd name="T16" fmla="*/ 15 w 17"/>
                  <a:gd name="T17" fmla="*/ 18 h 39"/>
                  <a:gd name="T18" fmla="*/ 11 w 17"/>
                  <a:gd name="T19" fmla="*/ 8 h 39"/>
                  <a:gd name="T20" fmla="*/ 4 w 17"/>
                  <a:gd name="T21" fmla="*/ 0 h 39"/>
                  <a:gd name="T22" fmla="*/ 4 w 17"/>
                  <a:gd name="T23" fmla="*/ 1 h 39"/>
                  <a:gd name="T24" fmla="*/ 0 w 17"/>
                  <a:gd name="T25"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39">
                    <a:moveTo>
                      <a:pt x="0" y="6"/>
                    </a:moveTo>
                    <a:lnTo>
                      <a:pt x="0" y="7"/>
                    </a:lnTo>
                    <a:lnTo>
                      <a:pt x="4" y="13"/>
                    </a:lnTo>
                    <a:lnTo>
                      <a:pt x="8" y="18"/>
                    </a:lnTo>
                    <a:lnTo>
                      <a:pt x="8" y="29"/>
                    </a:lnTo>
                    <a:lnTo>
                      <a:pt x="9" y="39"/>
                    </a:lnTo>
                    <a:lnTo>
                      <a:pt x="16" y="39"/>
                    </a:lnTo>
                    <a:lnTo>
                      <a:pt x="17" y="29"/>
                    </a:lnTo>
                    <a:lnTo>
                      <a:pt x="15" y="18"/>
                    </a:lnTo>
                    <a:lnTo>
                      <a:pt x="11" y="8"/>
                    </a:lnTo>
                    <a:lnTo>
                      <a:pt x="4" y="0"/>
                    </a:lnTo>
                    <a:lnTo>
                      <a:pt x="4" y="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43" name="Freeform 347"/>
              <p:cNvSpPr>
                <a:spLocks noChangeAspect="1"/>
              </p:cNvSpPr>
              <p:nvPr/>
            </p:nvSpPr>
            <p:spPr bwMode="auto">
              <a:xfrm>
                <a:off x="784" y="396"/>
                <a:ext cx="6" cy="13"/>
              </a:xfrm>
              <a:custGeom>
                <a:avLst/>
                <a:gdLst>
                  <a:gd name="T0" fmla="*/ 1 w 11"/>
                  <a:gd name="T1" fmla="*/ 0 h 27"/>
                  <a:gd name="T2" fmla="*/ 1 w 11"/>
                  <a:gd name="T3" fmla="*/ 0 h 27"/>
                  <a:gd name="T4" fmla="*/ 0 w 11"/>
                  <a:gd name="T5" fmla="*/ 7 h 27"/>
                  <a:gd name="T6" fmla="*/ 0 w 11"/>
                  <a:gd name="T7" fmla="*/ 13 h 27"/>
                  <a:gd name="T8" fmla="*/ 2 w 11"/>
                  <a:gd name="T9" fmla="*/ 20 h 27"/>
                  <a:gd name="T10" fmla="*/ 7 w 11"/>
                  <a:gd name="T11" fmla="*/ 27 h 27"/>
                  <a:gd name="T12" fmla="*/ 11 w 11"/>
                  <a:gd name="T13" fmla="*/ 22 h 27"/>
                  <a:gd name="T14" fmla="*/ 9 w 11"/>
                  <a:gd name="T15" fmla="*/ 18 h 27"/>
                  <a:gd name="T16" fmla="*/ 7 w 11"/>
                  <a:gd name="T17" fmla="*/ 13 h 27"/>
                  <a:gd name="T18" fmla="*/ 7 w 11"/>
                  <a:gd name="T19" fmla="*/ 7 h 27"/>
                  <a:gd name="T20" fmla="*/ 8 w 11"/>
                  <a:gd name="T21" fmla="*/ 3 h 27"/>
                  <a:gd name="T22" fmla="*/ 8 w 11"/>
                  <a:gd name="T23" fmla="*/ 3 h 27"/>
                  <a:gd name="T24" fmla="*/ 1 w 11"/>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7">
                    <a:moveTo>
                      <a:pt x="1" y="0"/>
                    </a:moveTo>
                    <a:lnTo>
                      <a:pt x="1" y="0"/>
                    </a:lnTo>
                    <a:lnTo>
                      <a:pt x="0" y="7"/>
                    </a:lnTo>
                    <a:lnTo>
                      <a:pt x="0" y="13"/>
                    </a:lnTo>
                    <a:lnTo>
                      <a:pt x="2" y="20"/>
                    </a:lnTo>
                    <a:lnTo>
                      <a:pt x="7" y="27"/>
                    </a:lnTo>
                    <a:lnTo>
                      <a:pt x="11" y="22"/>
                    </a:lnTo>
                    <a:lnTo>
                      <a:pt x="9" y="18"/>
                    </a:lnTo>
                    <a:lnTo>
                      <a:pt x="7" y="13"/>
                    </a:lnTo>
                    <a:lnTo>
                      <a:pt x="7" y="7"/>
                    </a:lnTo>
                    <a:lnTo>
                      <a:pt x="8" y="3"/>
                    </a:lnTo>
                    <a:lnTo>
                      <a:pt x="8" y="3"/>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44" name="Freeform 348"/>
              <p:cNvSpPr>
                <a:spLocks noChangeAspect="1"/>
              </p:cNvSpPr>
              <p:nvPr/>
            </p:nvSpPr>
            <p:spPr bwMode="auto">
              <a:xfrm>
                <a:off x="783" y="378"/>
                <a:ext cx="6" cy="19"/>
              </a:xfrm>
              <a:custGeom>
                <a:avLst/>
                <a:gdLst>
                  <a:gd name="T0" fmla="*/ 1 w 11"/>
                  <a:gd name="T1" fmla="*/ 0 h 37"/>
                  <a:gd name="T2" fmla="*/ 0 w 11"/>
                  <a:gd name="T3" fmla="*/ 5 h 37"/>
                  <a:gd name="T4" fmla="*/ 2 w 11"/>
                  <a:gd name="T5" fmla="*/ 10 h 37"/>
                  <a:gd name="T6" fmla="*/ 4 w 11"/>
                  <a:gd name="T7" fmla="*/ 18 h 37"/>
                  <a:gd name="T8" fmla="*/ 4 w 11"/>
                  <a:gd name="T9" fmla="*/ 27 h 37"/>
                  <a:gd name="T10" fmla="*/ 2 w 11"/>
                  <a:gd name="T11" fmla="*/ 34 h 37"/>
                  <a:gd name="T12" fmla="*/ 9 w 11"/>
                  <a:gd name="T13" fmla="*/ 37 h 37"/>
                  <a:gd name="T14" fmla="*/ 11 w 11"/>
                  <a:gd name="T15" fmla="*/ 27 h 37"/>
                  <a:gd name="T16" fmla="*/ 11 w 11"/>
                  <a:gd name="T17" fmla="*/ 18 h 37"/>
                  <a:gd name="T18" fmla="*/ 9 w 11"/>
                  <a:gd name="T19" fmla="*/ 8 h 37"/>
                  <a:gd name="T20" fmla="*/ 4 w 11"/>
                  <a:gd name="T21" fmla="*/ 1 h 37"/>
                  <a:gd name="T22" fmla="*/ 3 w 11"/>
                  <a:gd name="T23" fmla="*/ 7 h 37"/>
                  <a:gd name="T24" fmla="*/ 4 w 11"/>
                  <a:gd name="T25" fmla="*/ 1 h 37"/>
                  <a:gd name="T26" fmla="*/ 2 w 11"/>
                  <a:gd name="T27" fmla="*/ 0 h 37"/>
                  <a:gd name="T28" fmla="*/ 1 w 11"/>
                  <a:gd name="T29" fmla="*/ 1 h 37"/>
                  <a:gd name="T30" fmla="*/ 0 w 11"/>
                  <a:gd name="T31" fmla="*/ 3 h 37"/>
                  <a:gd name="T32" fmla="*/ 0 w 11"/>
                  <a:gd name="T33" fmla="*/ 5 h 37"/>
                  <a:gd name="T34" fmla="*/ 1 w 11"/>
                  <a:gd name="T3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37">
                    <a:moveTo>
                      <a:pt x="1" y="0"/>
                    </a:moveTo>
                    <a:lnTo>
                      <a:pt x="0" y="5"/>
                    </a:lnTo>
                    <a:lnTo>
                      <a:pt x="2" y="10"/>
                    </a:lnTo>
                    <a:lnTo>
                      <a:pt x="4" y="18"/>
                    </a:lnTo>
                    <a:lnTo>
                      <a:pt x="4" y="27"/>
                    </a:lnTo>
                    <a:lnTo>
                      <a:pt x="2" y="34"/>
                    </a:lnTo>
                    <a:lnTo>
                      <a:pt x="9" y="37"/>
                    </a:lnTo>
                    <a:lnTo>
                      <a:pt x="11" y="27"/>
                    </a:lnTo>
                    <a:lnTo>
                      <a:pt x="11" y="18"/>
                    </a:lnTo>
                    <a:lnTo>
                      <a:pt x="9" y="8"/>
                    </a:lnTo>
                    <a:lnTo>
                      <a:pt x="4" y="1"/>
                    </a:lnTo>
                    <a:lnTo>
                      <a:pt x="3" y="7"/>
                    </a:lnTo>
                    <a:lnTo>
                      <a:pt x="4" y="1"/>
                    </a:lnTo>
                    <a:lnTo>
                      <a:pt x="2" y="0"/>
                    </a:lnTo>
                    <a:lnTo>
                      <a:pt x="1" y="1"/>
                    </a:lnTo>
                    <a:lnTo>
                      <a:pt x="0" y="3"/>
                    </a:lnTo>
                    <a:lnTo>
                      <a:pt x="0" y="5"/>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45" name="Freeform 349"/>
              <p:cNvSpPr>
                <a:spLocks noChangeAspect="1"/>
              </p:cNvSpPr>
              <p:nvPr/>
            </p:nvSpPr>
            <p:spPr bwMode="auto">
              <a:xfrm>
                <a:off x="784" y="369"/>
                <a:ext cx="25" cy="13"/>
              </a:xfrm>
              <a:custGeom>
                <a:avLst/>
                <a:gdLst>
                  <a:gd name="T0" fmla="*/ 49 w 50"/>
                  <a:gd name="T1" fmla="*/ 1 h 27"/>
                  <a:gd name="T2" fmla="*/ 46 w 50"/>
                  <a:gd name="T3" fmla="*/ 0 h 27"/>
                  <a:gd name="T4" fmla="*/ 40 w 50"/>
                  <a:gd name="T5" fmla="*/ 2 h 27"/>
                  <a:gd name="T6" fmla="*/ 34 w 50"/>
                  <a:gd name="T7" fmla="*/ 5 h 27"/>
                  <a:gd name="T8" fmla="*/ 29 w 50"/>
                  <a:gd name="T9" fmla="*/ 8 h 27"/>
                  <a:gd name="T10" fmla="*/ 23 w 50"/>
                  <a:gd name="T11" fmla="*/ 10 h 27"/>
                  <a:gd name="T12" fmla="*/ 16 w 50"/>
                  <a:gd name="T13" fmla="*/ 14 h 27"/>
                  <a:gd name="T14" fmla="*/ 10 w 50"/>
                  <a:gd name="T15" fmla="*/ 16 h 27"/>
                  <a:gd name="T16" fmla="*/ 4 w 50"/>
                  <a:gd name="T17" fmla="*/ 19 h 27"/>
                  <a:gd name="T18" fmla="*/ 0 w 50"/>
                  <a:gd name="T19" fmla="*/ 20 h 27"/>
                  <a:gd name="T20" fmla="*/ 2 w 50"/>
                  <a:gd name="T21" fmla="*/ 27 h 27"/>
                  <a:gd name="T22" fmla="*/ 7 w 50"/>
                  <a:gd name="T23" fmla="*/ 25 h 27"/>
                  <a:gd name="T24" fmla="*/ 12 w 50"/>
                  <a:gd name="T25" fmla="*/ 23 h 27"/>
                  <a:gd name="T26" fmla="*/ 18 w 50"/>
                  <a:gd name="T27" fmla="*/ 21 h 27"/>
                  <a:gd name="T28" fmla="*/ 25 w 50"/>
                  <a:gd name="T29" fmla="*/ 17 h 27"/>
                  <a:gd name="T30" fmla="*/ 31 w 50"/>
                  <a:gd name="T31" fmla="*/ 15 h 27"/>
                  <a:gd name="T32" fmla="*/ 37 w 50"/>
                  <a:gd name="T33" fmla="*/ 12 h 27"/>
                  <a:gd name="T34" fmla="*/ 42 w 50"/>
                  <a:gd name="T35" fmla="*/ 9 h 27"/>
                  <a:gd name="T36" fmla="*/ 48 w 50"/>
                  <a:gd name="T37" fmla="*/ 7 h 27"/>
                  <a:gd name="T38" fmla="*/ 45 w 50"/>
                  <a:gd name="T39" fmla="*/ 6 h 27"/>
                  <a:gd name="T40" fmla="*/ 48 w 50"/>
                  <a:gd name="T41" fmla="*/ 7 h 27"/>
                  <a:gd name="T42" fmla="*/ 50 w 50"/>
                  <a:gd name="T43" fmla="*/ 5 h 27"/>
                  <a:gd name="T44" fmla="*/ 50 w 50"/>
                  <a:gd name="T45" fmla="*/ 2 h 27"/>
                  <a:gd name="T46" fmla="*/ 49 w 50"/>
                  <a:gd name="T47" fmla="*/ 0 h 27"/>
                  <a:gd name="T48" fmla="*/ 46 w 50"/>
                  <a:gd name="T49" fmla="*/ 0 h 27"/>
                  <a:gd name="T50" fmla="*/ 49 w 50"/>
                  <a:gd name="T51"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27">
                    <a:moveTo>
                      <a:pt x="49" y="1"/>
                    </a:moveTo>
                    <a:lnTo>
                      <a:pt x="46" y="0"/>
                    </a:lnTo>
                    <a:lnTo>
                      <a:pt x="40" y="2"/>
                    </a:lnTo>
                    <a:lnTo>
                      <a:pt x="34" y="5"/>
                    </a:lnTo>
                    <a:lnTo>
                      <a:pt x="29" y="8"/>
                    </a:lnTo>
                    <a:lnTo>
                      <a:pt x="23" y="10"/>
                    </a:lnTo>
                    <a:lnTo>
                      <a:pt x="16" y="14"/>
                    </a:lnTo>
                    <a:lnTo>
                      <a:pt x="10" y="16"/>
                    </a:lnTo>
                    <a:lnTo>
                      <a:pt x="4" y="19"/>
                    </a:lnTo>
                    <a:lnTo>
                      <a:pt x="0" y="20"/>
                    </a:lnTo>
                    <a:lnTo>
                      <a:pt x="2" y="27"/>
                    </a:lnTo>
                    <a:lnTo>
                      <a:pt x="7" y="25"/>
                    </a:lnTo>
                    <a:lnTo>
                      <a:pt x="12" y="23"/>
                    </a:lnTo>
                    <a:lnTo>
                      <a:pt x="18" y="21"/>
                    </a:lnTo>
                    <a:lnTo>
                      <a:pt x="25" y="17"/>
                    </a:lnTo>
                    <a:lnTo>
                      <a:pt x="31" y="15"/>
                    </a:lnTo>
                    <a:lnTo>
                      <a:pt x="37" y="12"/>
                    </a:lnTo>
                    <a:lnTo>
                      <a:pt x="42" y="9"/>
                    </a:lnTo>
                    <a:lnTo>
                      <a:pt x="48" y="7"/>
                    </a:lnTo>
                    <a:lnTo>
                      <a:pt x="45" y="6"/>
                    </a:lnTo>
                    <a:lnTo>
                      <a:pt x="48" y="7"/>
                    </a:lnTo>
                    <a:lnTo>
                      <a:pt x="50" y="5"/>
                    </a:lnTo>
                    <a:lnTo>
                      <a:pt x="50" y="2"/>
                    </a:lnTo>
                    <a:lnTo>
                      <a:pt x="49" y="0"/>
                    </a:lnTo>
                    <a:lnTo>
                      <a:pt x="46" y="0"/>
                    </a:lnTo>
                    <a:lnTo>
                      <a:pt x="4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46" name="Freeform 350"/>
              <p:cNvSpPr>
                <a:spLocks noChangeAspect="1"/>
              </p:cNvSpPr>
              <p:nvPr/>
            </p:nvSpPr>
            <p:spPr bwMode="auto">
              <a:xfrm>
                <a:off x="806" y="369"/>
                <a:ext cx="21" cy="59"/>
              </a:xfrm>
              <a:custGeom>
                <a:avLst/>
                <a:gdLst>
                  <a:gd name="T0" fmla="*/ 38 w 40"/>
                  <a:gd name="T1" fmla="*/ 117 h 118"/>
                  <a:gd name="T2" fmla="*/ 38 w 40"/>
                  <a:gd name="T3" fmla="*/ 114 h 118"/>
                  <a:gd name="T4" fmla="*/ 40 w 40"/>
                  <a:gd name="T5" fmla="*/ 97 h 118"/>
                  <a:gd name="T6" fmla="*/ 40 w 40"/>
                  <a:gd name="T7" fmla="*/ 81 h 118"/>
                  <a:gd name="T8" fmla="*/ 38 w 40"/>
                  <a:gd name="T9" fmla="*/ 66 h 118"/>
                  <a:gd name="T10" fmla="*/ 34 w 40"/>
                  <a:gd name="T11" fmla="*/ 50 h 118"/>
                  <a:gd name="T12" fmla="*/ 30 w 40"/>
                  <a:gd name="T13" fmla="*/ 36 h 118"/>
                  <a:gd name="T14" fmla="*/ 23 w 40"/>
                  <a:gd name="T15" fmla="*/ 22 h 118"/>
                  <a:gd name="T16" fmla="*/ 15 w 40"/>
                  <a:gd name="T17" fmla="*/ 11 h 118"/>
                  <a:gd name="T18" fmla="*/ 4 w 40"/>
                  <a:gd name="T19" fmla="*/ 0 h 118"/>
                  <a:gd name="T20" fmla="*/ 0 w 40"/>
                  <a:gd name="T21" fmla="*/ 5 h 118"/>
                  <a:gd name="T22" fmla="*/ 8 w 40"/>
                  <a:gd name="T23" fmla="*/ 15 h 118"/>
                  <a:gd name="T24" fmla="*/ 16 w 40"/>
                  <a:gd name="T25" fmla="*/ 27 h 118"/>
                  <a:gd name="T26" fmla="*/ 23 w 40"/>
                  <a:gd name="T27" fmla="*/ 38 h 118"/>
                  <a:gd name="T28" fmla="*/ 27 w 40"/>
                  <a:gd name="T29" fmla="*/ 52 h 118"/>
                  <a:gd name="T30" fmla="*/ 31 w 40"/>
                  <a:gd name="T31" fmla="*/ 66 h 118"/>
                  <a:gd name="T32" fmla="*/ 31 w 40"/>
                  <a:gd name="T33" fmla="*/ 81 h 118"/>
                  <a:gd name="T34" fmla="*/ 31 w 40"/>
                  <a:gd name="T35" fmla="*/ 97 h 118"/>
                  <a:gd name="T36" fmla="*/ 31 w 40"/>
                  <a:gd name="T37" fmla="*/ 114 h 118"/>
                  <a:gd name="T38" fmla="*/ 31 w 40"/>
                  <a:gd name="T39" fmla="*/ 112 h 118"/>
                  <a:gd name="T40" fmla="*/ 31 w 40"/>
                  <a:gd name="T41" fmla="*/ 114 h 118"/>
                  <a:gd name="T42" fmla="*/ 32 w 40"/>
                  <a:gd name="T43" fmla="*/ 117 h 118"/>
                  <a:gd name="T44" fmla="*/ 34 w 40"/>
                  <a:gd name="T45" fmla="*/ 118 h 118"/>
                  <a:gd name="T46" fmla="*/ 37 w 40"/>
                  <a:gd name="T47" fmla="*/ 117 h 118"/>
                  <a:gd name="T48" fmla="*/ 38 w 40"/>
                  <a:gd name="T49" fmla="*/ 114 h 118"/>
                  <a:gd name="T50" fmla="*/ 38 w 40"/>
                  <a:gd name="T51" fmla="*/ 1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118">
                    <a:moveTo>
                      <a:pt x="38" y="117"/>
                    </a:moveTo>
                    <a:lnTo>
                      <a:pt x="38" y="114"/>
                    </a:lnTo>
                    <a:lnTo>
                      <a:pt x="40" y="97"/>
                    </a:lnTo>
                    <a:lnTo>
                      <a:pt x="40" y="81"/>
                    </a:lnTo>
                    <a:lnTo>
                      <a:pt x="38" y="66"/>
                    </a:lnTo>
                    <a:lnTo>
                      <a:pt x="34" y="50"/>
                    </a:lnTo>
                    <a:lnTo>
                      <a:pt x="30" y="36"/>
                    </a:lnTo>
                    <a:lnTo>
                      <a:pt x="23" y="22"/>
                    </a:lnTo>
                    <a:lnTo>
                      <a:pt x="15" y="11"/>
                    </a:lnTo>
                    <a:lnTo>
                      <a:pt x="4" y="0"/>
                    </a:lnTo>
                    <a:lnTo>
                      <a:pt x="0" y="5"/>
                    </a:lnTo>
                    <a:lnTo>
                      <a:pt x="8" y="15"/>
                    </a:lnTo>
                    <a:lnTo>
                      <a:pt x="16" y="27"/>
                    </a:lnTo>
                    <a:lnTo>
                      <a:pt x="23" y="38"/>
                    </a:lnTo>
                    <a:lnTo>
                      <a:pt x="27" y="52"/>
                    </a:lnTo>
                    <a:lnTo>
                      <a:pt x="31" y="66"/>
                    </a:lnTo>
                    <a:lnTo>
                      <a:pt x="31" y="81"/>
                    </a:lnTo>
                    <a:lnTo>
                      <a:pt x="31" y="97"/>
                    </a:lnTo>
                    <a:lnTo>
                      <a:pt x="31" y="114"/>
                    </a:lnTo>
                    <a:lnTo>
                      <a:pt x="31" y="112"/>
                    </a:lnTo>
                    <a:lnTo>
                      <a:pt x="31" y="114"/>
                    </a:lnTo>
                    <a:lnTo>
                      <a:pt x="32" y="117"/>
                    </a:lnTo>
                    <a:lnTo>
                      <a:pt x="34" y="118"/>
                    </a:lnTo>
                    <a:lnTo>
                      <a:pt x="37" y="117"/>
                    </a:lnTo>
                    <a:lnTo>
                      <a:pt x="38" y="114"/>
                    </a:lnTo>
                    <a:lnTo>
                      <a:pt x="38"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47" name="Freeform 351"/>
              <p:cNvSpPr>
                <a:spLocks noChangeAspect="1"/>
              </p:cNvSpPr>
              <p:nvPr/>
            </p:nvSpPr>
            <p:spPr bwMode="auto">
              <a:xfrm>
                <a:off x="799" y="425"/>
                <a:ext cx="26" cy="23"/>
              </a:xfrm>
              <a:custGeom>
                <a:avLst/>
                <a:gdLst>
                  <a:gd name="T0" fmla="*/ 0 w 53"/>
                  <a:gd name="T1" fmla="*/ 44 h 46"/>
                  <a:gd name="T2" fmla="*/ 4 w 53"/>
                  <a:gd name="T3" fmla="*/ 46 h 46"/>
                  <a:gd name="T4" fmla="*/ 9 w 53"/>
                  <a:gd name="T5" fmla="*/ 44 h 46"/>
                  <a:gd name="T6" fmla="*/ 15 w 53"/>
                  <a:gd name="T7" fmla="*/ 40 h 46"/>
                  <a:gd name="T8" fmla="*/ 22 w 53"/>
                  <a:gd name="T9" fmla="*/ 35 h 46"/>
                  <a:gd name="T10" fmla="*/ 29 w 53"/>
                  <a:gd name="T11" fmla="*/ 29 h 46"/>
                  <a:gd name="T12" fmla="*/ 35 w 53"/>
                  <a:gd name="T13" fmla="*/ 22 h 46"/>
                  <a:gd name="T14" fmla="*/ 42 w 53"/>
                  <a:gd name="T15" fmla="*/ 15 h 46"/>
                  <a:gd name="T16" fmla="*/ 48 w 53"/>
                  <a:gd name="T17" fmla="*/ 9 h 46"/>
                  <a:gd name="T18" fmla="*/ 53 w 53"/>
                  <a:gd name="T19" fmla="*/ 5 h 46"/>
                  <a:gd name="T20" fmla="*/ 46 w 53"/>
                  <a:gd name="T21" fmla="*/ 0 h 46"/>
                  <a:gd name="T22" fmla="*/ 43 w 53"/>
                  <a:gd name="T23" fmla="*/ 5 h 46"/>
                  <a:gd name="T24" fmla="*/ 38 w 53"/>
                  <a:gd name="T25" fmla="*/ 10 h 46"/>
                  <a:gd name="T26" fmla="*/ 31 w 53"/>
                  <a:gd name="T27" fmla="*/ 17 h 46"/>
                  <a:gd name="T28" fmla="*/ 24 w 53"/>
                  <a:gd name="T29" fmla="*/ 22 h 46"/>
                  <a:gd name="T30" fmla="*/ 17 w 53"/>
                  <a:gd name="T31" fmla="*/ 28 h 46"/>
                  <a:gd name="T32" fmla="*/ 10 w 53"/>
                  <a:gd name="T33" fmla="*/ 33 h 46"/>
                  <a:gd name="T34" fmla="*/ 4 w 53"/>
                  <a:gd name="T35" fmla="*/ 37 h 46"/>
                  <a:gd name="T36" fmla="*/ 2 w 53"/>
                  <a:gd name="T37" fmla="*/ 39 h 46"/>
                  <a:gd name="T38" fmla="*/ 7 w 53"/>
                  <a:gd name="T39" fmla="*/ 41 h 46"/>
                  <a:gd name="T40" fmla="*/ 2 w 53"/>
                  <a:gd name="T41" fmla="*/ 39 h 46"/>
                  <a:gd name="T42" fmla="*/ 0 w 53"/>
                  <a:gd name="T43" fmla="*/ 40 h 46"/>
                  <a:gd name="T44" fmla="*/ 0 w 53"/>
                  <a:gd name="T45" fmla="*/ 44 h 46"/>
                  <a:gd name="T46" fmla="*/ 1 w 53"/>
                  <a:gd name="T47" fmla="*/ 46 h 46"/>
                  <a:gd name="T48" fmla="*/ 4 w 53"/>
                  <a:gd name="T49" fmla="*/ 46 h 46"/>
                  <a:gd name="T50" fmla="*/ 0 w 53"/>
                  <a:gd name="T51"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46">
                    <a:moveTo>
                      <a:pt x="0" y="44"/>
                    </a:moveTo>
                    <a:lnTo>
                      <a:pt x="4" y="46"/>
                    </a:lnTo>
                    <a:lnTo>
                      <a:pt x="9" y="44"/>
                    </a:lnTo>
                    <a:lnTo>
                      <a:pt x="15" y="40"/>
                    </a:lnTo>
                    <a:lnTo>
                      <a:pt x="22" y="35"/>
                    </a:lnTo>
                    <a:lnTo>
                      <a:pt x="29" y="29"/>
                    </a:lnTo>
                    <a:lnTo>
                      <a:pt x="35" y="22"/>
                    </a:lnTo>
                    <a:lnTo>
                      <a:pt x="42" y="15"/>
                    </a:lnTo>
                    <a:lnTo>
                      <a:pt x="48" y="9"/>
                    </a:lnTo>
                    <a:lnTo>
                      <a:pt x="53" y="5"/>
                    </a:lnTo>
                    <a:lnTo>
                      <a:pt x="46" y="0"/>
                    </a:lnTo>
                    <a:lnTo>
                      <a:pt x="43" y="5"/>
                    </a:lnTo>
                    <a:lnTo>
                      <a:pt x="38" y="10"/>
                    </a:lnTo>
                    <a:lnTo>
                      <a:pt x="31" y="17"/>
                    </a:lnTo>
                    <a:lnTo>
                      <a:pt x="24" y="22"/>
                    </a:lnTo>
                    <a:lnTo>
                      <a:pt x="17" y="28"/>
                    </a:lnTo>
                    <a:lnTo>
                      <a:pt x="10" y="33"/>
                    </a:lnTo>
                    <a:lnTo>
                      <a:pt x="4" y="37"/>
                    </a:lnTo>
                    <a:lnTo>
                      <a:pt x="2" y="39"/>
                    </a:lnTo>
                    <a:lnTo>
                      <a:pt x="7" y="41"/>
                    </a:lnTo>
                    <a:lnTo>
                      <a:pt x="2" y="39"/>
                    </a:lnTo>
                    <a:lnTo>
                      <a:pt x="0" y="40"/>
                    </a:lnTo>
                    <a:lnTo>
                      <a:pt x="0" y="44"/>
                    </a:lnTo>
                    <a:lnTo>
                      <a:pt x="1" y="46"/>
                    </a:lnTo>
                    <a:lnTo>
                      <a:pt x="4" y="46"/>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48" name="Freeform 352"/>
              <p:cNvSpPr>
                <a:spLocks noChangeAspect="1"/>
              </p:cNvSpPr>
              <p:nvPr/>
            </p:nvSpPr>
            <p:spPr bwMode="auto">
              <a:xfrm>
                <a:off x="570" y="529"/>
                <a:ext cx="347" cy="369"/>
              </a:xfrm>
              <a:custGeom>
                <a:avLst/>
                <a:gdLst>
                  <a:gd name="T0" fmla="*/ 416 w 695"/>
                  <a:gd name="T1" fmla="*/ 20 h 739"/>
                  <a:gd name="T2" fmla="*/ 372 w 695"/>
                  <a:gd name="T3" fmla="*/ 13 h 739"/>
                  <a:gd name="T4" fmla="*/ 346 w 695"/>
                  <a:gd name="T5" fmla="*/ 0 h 739"/>
                  <a:gd name="T6" fmla="*/ 304 w 695"/>
                  <a:gd name="T7" fmla="*/ 8 h 739"/>
                  <a:gd name="T8" fmla="*/ 271 w 695"/>
                  <a:gd name="T9" fmla="*/ 21 h 739"/>
                  <a:gd name="T10" fmla="*/ 257 w 695"/>
                  <a:gd name="T11" fmla="*/ 39 h 739"/>
                  <a:gd name="T12" fmla="*/ 241 w 695"/>
                  <a:gd name="T13" fmla="*/ 71 h 739"/>
                  <a:gd name="T14" fmla="*/ 216 w 695"/>
                  <a:gd name="T15" fmla="*/ 83 h 739"/>
                  <a:gd name="T16" fmla="*/ 213 w 695"/>
                  <a:gd name="T17" fmla="*/ 110 h 739"/>
                  <a:gd name="T18" fmla="*/ 187 w 695"/>
                  <a:gd name="T19" fmla="*/ 109 h 739"/>
                  <a:gd name="T20" fmla="*/ 169 w 695"/>
                  <a:gd name="T21" fmla="*/ 127 h 739"/>
                  <a:gd name="T22" fmla="*/ 135 w 695"/>
                  <a:gd name="T23" fmla="*/ 151 h 739"/>
                  <a:gd name="T24" fmla="*/ 111 w 695"/>
                  <a:gd name="T25" fmla="*/ 178 h 739"/>
                  <a:gd name="T26" fmla="*/ 82 w 695"/>
                  <a:gd name="T27" fmla="*/ 191 h 739"/>
                  <a:gd name="T28" fmla="*/ 62 w 695"/>
                  <a:gd name="T29" fmla="*/ 219 h 739"/>
                  <a:gd name="T30" fmla="*/ 40 w 695"/>
                  <a:gd name="T31" fmla="*/ 235 h 739"/>
                  <a:gd name="T32" fmla="*/ 30 w 695"/>
                  <a:gd name="T33" fmla="*/ 272 h 739"/>
                  <a:gd name="T34" fmla="*/ 0 w 695"/>
                  <a:gd name="T35" fmla="*/ 292 h 739"/>
                  <a:gd name="T36" fmla="*/ 6 w 695"/>
                  <a:gd name="T37" fmla="*/ 334 h 739"/>
                  <a:gd name="T38" fmla="*/ 17 w 695"/>
                  <a:gd name="T39" fmla="*/ 365 h 739"/>
                  <a:gd name="T40" fmla="*/ 32 w 695"/>
                  <a:gd name="T41" fmla="*/ 405 h 739"/>
                  <a:gd name="T42" fmla="*/ 17 w 695"/>
                  <a:gd name="T43" fmla="*/ 443 h 739"/>
                  <a:gd name="T44" fmla="*/ 28 w 695"/>
                  <a:gd name="T45" fmla="*/ 470 h 739"/>
                  <a:gd name="T46" fmla="*/ 38 w 695"/>
                  <a:gd name="T47" fmla="*/ 507 h 739"/>
                  <a:gd name="T48" fmla="*/ 68 w 695"/>
                  <a:gd name="T49" fmla="*/ 531 h 739"/>
                  <a:gd name="T50" fmla="*/ 93 w 695"/>
                  <a:gd name="T51" fmla="*/ 555 h 739"/>
                  <a:gd name="T52" fmla="*/ 121 w 695"/>
                  <a:gd name="T53" fmla="*/ 595 h 739"/>
                  <a:gd name="T54" fmla="*/ 148 w 695"/>
                  <a:gd name="T55" fmla="*/ 611 h 739"/>
                  <a:gd name="T56" fmla="*/ 167 w 695"/>
                  <a:gd name="T57" fmla="*/ 633 h 739"/>
                  <a:gd name="T58" fmla="*/ 203 w 695"/>
                  <a:gd name="T59" fmla="*/ 642 h 739"/>
                  <a:gd name="T60" fmla="*/ 225 w 695"/>
                  <a:gd name="T61" fmla="*/ 665 h 739"/>
                  <a:gd name="T62" fmla="*/ 280 w 695"/>
                  <a:gd name="T63" fmla="*/ 690 h 739"/>
                  <a:gd name="T64" fmla="*/ 307 w 695"/>
                  <a:gd name="T65" fmla="*/ 688 h 739"/>
                  <a:gd name="T66" fmla="*/ 332 w 695"/>
                  <a:gd name="T67" fmla="*/ 712 h 739"/>
                  <a:gd name="T68" fmla="*/ 362 w 695"/>
                  <a:gd name="T69" fmla="*/ 705 h 739"/>
                  <a:gd name="T70" fmla="*/ 367 w 695"/>
                  <a:gd name="T71" fmla="*/ 733 h 739"/>
                  <a:gd name="T72" fmla="*/ 390 w 695"/>
                  <a:gd name="T73" fmla="*/ 735 h 739"/>
                  <a:gd name="T74" fmla="*/ 407 w 695"/>
                  <a:gd name="T75" fmla="*/ 719 h 739"/>
                  <a:gd name="T76" fmla="*/ 425 w 695"/>
                  <a:gd name="T77" fmla="*/ 722 h 739"/>
                  <a:gd name="T78" fmla="*/ 466 w 695"/>
                  <a:gd name="T79" fmla="*/ 698 h 739"/>
                  <a:gd name="T80" fmla="*/ 458 w 695"/>
                  <a:gd name="T81" fmla="*/ 679 h 739"/>
                  <a:gd name="T82" fmla="*/ 493 w 695"/>
                  <a:gd name="T83" fmla="*/ 669 h 739"/>
                  <a:gd name="T84" fmla="*/ 500 w 695"/>
                  <a:gd name="T85" fmla="*/ 634 h 739"/>
                  <a:gd name="T86" fmla="*/ 532 w 695"/>
                  <a:gd name="T87" fmla="*/ 602 h 739"/>
                  <a:gd name="T88" fmla="*/ 544 w 695"/>
                  <a:gd name="T89" fmla="*/ 580 h 739"/>
                  <a:gd name="T90" fmla="*/ 551 w 695"/>
                  <a:gd name="T91" fmla="*/ 551 h 739"/>
                  <a:gd name="T92" fmla="*/ 575 w 695"/>
                  <a:gd name="T93" fmla="*/ 536 h 739"/>
                  <a:gd name="T94" fmla="*/ 595 w 695"/>
                  <a:gd name="T95" fmla="*/ 486 h 739"/>
                  <a:gd name="T96" fmla="*/ 638 w 695"/>
                  <a:gd name="T97" fmla="*/ 444 h 739"/>
                  <a:gd name="T98" fmla="*/ 663 w 695"/>
                  <a:gd name="T99" fmla="*/ 380 h 739"/>
                  <a:gd name="T100" fmla="*/ 695 w 695"/>
                  <a:gd name="T101" fmla="*/ 335 h 739"/>
                  <a:gd name="T102" fmla="*/ 686 w 695"/>
                  <a:gd name="T103" fmla="*/ 299 h 739"/>
                  <a:gd name="T104" fmla="*/ 683 w 695"/>
                  <a:gd name="T105" fmla="*/ 269 h 739"/>
                  <a:gd name="T106" fmla="*/ 656 w 695"/>
                  <a:gd name="T107" fmla="*/ 251 h 739"/>
                  <a:gd name="T108" fmla="*/ 634 w 695"/>
                  <a:gd name="T109" fmla="*/ 227 h 739"/>
                  <a:gd name="T110" fmla="*/ 621 w 695"/>
                  <a:gd name="T111" fmla="*/ 196 h 739"/>
                  <a:gd name="T112" fmla="*/ 597 w 695"/>
                  <a:gd name="T113" fmla="*/ 170 h 739"/>
                  <a:gd name="T114" fmla="*/ 581 w 695"/>
                  <a:gd name="T115" fmla="*/ 159 h 739"/>
                  <a:gd name="T116" fmla="*/ 567 w 695"/>
                  <a:gd name="T117" fmla="*/ 133 h 739"/>
                  <a:gd name="T118" fmla="*/ 527 w 695"/>
                  <a:gd name="T119" fmla="*/ 120 h 739"/>
                  <a:gd name="T120" fmla="*/ 502 w 695"/>
                  <a:gd name="T121" fmla="*/ 90 h 739"/>
                  <a:gd name="T122" fmla="*/ 467 w 695"/>
                  <a:gd name="T123" fmla="*/ 72 h 739"/>
                  <a:gd name="T124" fmla="*/ 448 w 695"/>
                  <a:gd name="T125" fmla="*/ 46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5" h="739">
                    <a:moveTo>
                      <a:pt x="433" y="46"/>
                    </a:moveTo>
                    <a:lnTo>
                      <a:pt x="431" y="39"/>
                    </a:lnTo>
                    <a:lnTo>
                      <a:pt x="428" y="33"/>
                    </a:lnTo>
                    <a:lnTo>
                      <a:pt x="423" y="26"/>
                    </a:lnTo>
                    <a:lnTo>
                      <a:pt x="416" y="20"/>
                    </a:lnTo>
                    <a:lnTo>
                      <a:pt x="409" y="15"/>
                    </a:lnTo>
                    <a:lnTo>
                      <a:pt x="401" y="13"/>
                    </a:lnTo>
                    <a:lnTo>
                      <a:pt x="394" y="11"/>
                    </a:lnTo>
                    <a:lnTo>
                      <a:pt x="386" y="12"/>
                    </a:lnTo>
                    <a:lnTo>
                      <a:pt x="372" y="13"/>
                    </a:lnTo>
                    <a:lnTo>
                      <a:pt x="364" y="10"/>
                    </a:lnTo>
                    <a:lnTo>
                      <a:pt x="362" y="5"/>
                    </a:lnTo>
                    <a:lnTo>
                      <a:pt x="365" y="0"/>
                    </a:lnTo>
                    <a:lnTo>
                      <a:pt x="356" y="0"/>
                    </a:lnTo>
                    <a:lnTo>
                      <a:pt x="346" y="0"/>
                    </a:lnTo>
                    <a:lnTo>
                      <a:pt x="337" y="1"/>
                    </a:lnTo>
                    <a:lnTo>
                      <a:pt x="326" y="3"/>
                    </a:lnTo>
                    <a:lnTo>
                      <a:pt x="318" y="4"/>
                    </a:lnTo>
                    <a:lnTo>
                      <a:pt x="310" y="6"/>
                    </a:lnTo>
                    <a:lnTo>
                      <a:pt x="304" y="8"/>
                    </a:lnTo>
                    <a:lnTo>
                      <a:pt x="300" y="12"/>
                    </a:lnTo>
                    <a:lnTo>
                      <a:pt x="294" y="18"/>
                    </a:lnTo>
                    <a:lnTo>
                      <a:pt x="289" y="21"/>
                    </a:lnTo>
                    <a:lnTo>
                      <a:pt x="283" y="22"/>
                    </a:lnTo>
                    <a:lnTo>
                      <a:pt x="271" y="21"/>
                    </a:lnTo>
                    <a:lnTo>
                      <a:pt x="266" y="23"/>
                    </a:lnTo>
                    <a:lnTo>
                      <a:pt x="262" y="26"/>
                    </a:lnTo>
                    <a:lnTo>
                      <a:pt x="260" y="29"/>
                    </a:lnTo>
                    <a:lnTo>
                      <a:pt x="263" y="33"/>
                    </a:lnTo>
                    <a:lnTo>
                      <a:pt x="257" y="39"/>
                    </a:lnTo>
                    <a:lnTo>
                      <a:pt x="253" y="46"/>
                    </a:lnTo>
                    <a:lnTo>
                      <a:pt x="249" y="54"/>
                    </a:lnTo>
                    <a:lnTo>
                      <a:pt x="248" y="60"/>
                    </a:lnTo>
                    <a:lnTo>
                      <a:pt x="246" y="66"/>
                    </a:lnTo>
                    <a:lnTo>
                      <a:pt x="241" y="71"/>
                    </a:lnTo>
                    <a:lnTo>
                      <a:pt x="235" y="75"/>
                    </a:lnTo>
                    <a:lnTo>
                      <a:pt x="230" y="76"/>
                    </a:lnTo>
                    <a:lnTo>
                      <a:pt x="224" y="77"/>
                    </a:lnTo>
                    <a:lnTo>
                      <a:pt x="219" y="80"/>
                    </a:lnTo>
                    <a:lnTo>
                      <a:pt x="216" y="83"/>
                    </a:lnTo>
                    <a:lnTo>
                      <a:pt x="215" y="88"/>
                    </a:lnTo>
                    <a:lnTo>
                      <a:pt x="215" y="92"/>
                    </a:lnTo>
                    <a:lnTo>
                      <a:pt x="215" y="97"/>
                    </a:lnTo>
                    <a:lnTo>
                      <a:pt x="213" y="103"/>
                    </a:lnTo>
                    <a:lnTo>
                      <a:pt x="213" y="110"/>
                    </a:lnTo>
                    <a:lnTo>
                      <a:pt x="205" y="109"/>
                    </a:lnTo>
                    <a:lnTo>
                      <a:pt x="200" y="107"/>
                    </a:lnTo>
                    <a:lnTo>
                      <a:pt x="195" y="107"/>
                    </a:lnTo>
                    <a:lnTo>
                      <a:pt x="190" y="109"/>
                    </a:lnTo>
                    <a:lnTo>
                      <a:pt x="187" y="109"/>
                    </a:lnTo>
                    <a:lnTo>
                      <a:pt x="185" y="111"/>
                    </a:lnTo>
                    <a:lnTo>
                      <a:pt x="181" y="112"/>
                    </a:lnTo>
                    <a:lnTo>
                      <a:pt x="179" y="114"/>
                    </a:lnTo>
                    <a:lnTo>
                      <a:pt x="174" y="120"/>
                    </a:lnTo>
                    <a:lnTo>
                      <a:pt x="169" y="127"/>
                    </a:lnTo>
                    <a:lnTo>
                      <a:pt x="163" y="134"/>
                    </a:lnTo>
                    <a:lnTo>
                      <a:pt x="156" y="136"/>
                    </a:lnTo>
                    <a:lnTo>
                      <a:pt x="148" y="137"/>
                    </a:lnTo>
                    <a:lnTo>
                      <a:pt x="141" y="143"/>
                    </a:lnTo>
                    <a:lnTo>
                      <a:pt x="135" y="151"/>
                    </a:lnTo>
                    <a:lnTo>
                      <a:pt x="133" y="162"/>
                    </a:lnTo>
                    <a:lnTo>
                      <a:pt x="126" y="163"/>
                    </a:lnTo>
                    <a:lnTo>
                      <a:pt x="119" y="166"/>
                    </a:lnTo>
                    <a:lnTo>
                      <a:pt x="113" y="171"/>
                    </a:lnTo>
                    <a:lnTo>
                      <a:pt x="111" y="178"/>
                    </a:lnTo>
                    <a:lnTo>
                      <a:pt x="104" y="175"/>
                    </a:lnTo>
                    <a:lnTo>
                      <a:pt x="98" y="177"/>
                    </a:lnTo>
                    <a:lnTo>
                      <a:pt x="91" y="180"/>
                    </a:lnTo>
                    <a:lnTo>
                      <a:pt x="87" y="185"/>
                    </a:lnTo>
                    <a:lnTo>
                      <a:pt x="82" y="191"/>
                    </a:lnTo>
                    <a:lnTo>
                      <a:pt x="79" y="200"/>
                    </a:lnTo>
                    <a:lnTo>
                      <a:pt x="78" y="208"/>
                    </a:lnTo>
                    <a:lnTo>
                      <a:pt x="76" y="217"/>
                    </a:lnTo>
                    <a:lnTo>
                      <a:pt x="68" y="218"/>
                    </a:lnTo>
                    <a:lnTo>
                      <a:pt x="62" y="219"/>
                    </a:lnTo>
                    <a:lnTo>
                      <a:pt x="53" y="220"/>
                    </a:lnTo>
                    <a:lnTo>
                      <a:pt x="48" y="223"/>
                    </a:lnTo>
                    <a:lnTo>
                      <a:pt x="43" y="226"/>
                    </a:lnTo>
                    <a:lnTo>
                      <a:pt x="41" y="231"/>
                    </a:lnTo>
                    <a:lnTo>
                      <a:pt x="40" y="235"/>
                    </a:lnTo>
                    <a:lnTo>
                      <a:pt x="43" y="241"/>
                    </a:lnTo>
                    <a:lnTo>
                      <a:pt x="49" y="253"/>
                    </a:lnTo>
                    <a:lnTo>
                      <a:pt x="49" y="262"/>
                    </a:lnTo>
                    <a:lnTo>
                      <a:pt x="42" y="269"/>
                    </a:lnTo>
                    <a:lnTo>
                      <a:pt x="30" y="272"/>
                    </a:lnTo>
                    <a:lnTo>
                      <a:pt x="24" y="274"/>
                    </a:lnTo>
                    <a:lnTo>
                      <a:pt x="15" y="277"/>
                    </a:lnTo>
                    <a:lnTo>
                      <a:pt x="9" y="280"/>
                    </a:lnTo>
                    <a:lnTo>
                      <a:pt x="3" y="286"/>
                    </a:lnTo>
                    <a:lnTo>
                      <a:pt x="0" y="292"/>
                    </a:lnTo>
                    <a:lnTo>
                      <a:pt x="0" y="297"/>
                    </a:lnTo>
                    <a:lnTo>
                      <a:pt x="6" y="306"/>
                    </a:lnTo>
                    <a:lnTo>
                      <a:pt x="17" y="314"/>
                    </a:lnTo>
                    <a:lnTo>
                      <a:pt x="10" y="325"/>
                    </a:lnTo>
                    <a:lnTo>
                      <a:pt x="6" y="334"/>
                    </a:lnTo>
                    <a:lnTo>
                      <a:pt x="7" y="342"/>
                    </a:lnTo>
                    <a:lnTo>
                      <a:pt x="14" y="349"/>
                    </a:lnTo>
                    <a:lnTo>
                      <a:pt x="20" y="355"/>
                    </a:lnTo>
                    <a:lnTo>
                      <a:pt x="20" y="360"/>
                    </a:lnTo>
                    <a:lnTo>
                      <a:pt x="17" y="365"/>
                    </a:lnTo>
                    <a:lnTo>
                      <a:pt x="12" y="372"/>
                    </a:lnTo>
                    <a:lnTo>
                      <a:pt x="9" y="382"/>
                    </a:lnTo>
                    <a:lnTo>
                      <a:pt x="9" y="393"/>
                    </a:lnTo>
                    <a:lnTo>
                      <a:pt x="14" y="402"/>
                    </a:lnTo>
                    <a:lnTo>
                      <a:pt x="32" y="405"/>
                    </a:lnTo>
                    <a:lnTo>
                      <a:pt x="25" y="415"/>
                    </a:lnTo>
                    <a:lnTo>
                      <a:pt x="19" y="423"/>
                    </a:lnTo>
                    <a:lnTo>
                      <a:pt x="17" y="429"/>
                    </a:lnTo>
                    <a:lnTo>
                      <a:pt x="15" y="436"/>
                    </a:lnTo>
                    <a:lnTo>
                      <a:pt x="17" y="443"/>
                    </a:lnTo>
                    <a:lnTo>
                      <a:pt x="18" y="452"/>
                    </a:lnTo>
                    <a:lnTo>
                      <a:pt x="19" y="461"/>
                    </a:lnTo>
                    <a:lnTo>
                      <a:pt x="18" y="468"/>
                    </a:lnTo>
                    <a:lnTo>
                      <a:pt x="24" y="469"/>
                    </a:lnTo>
                    <a:lnTo>
                      <a:pt x="28" y="470"/>
                    </a:lnTo>
                    <a:lnTo>
                      <a:pt x="32" y="474"/>
                    </a:lnTo>
                    <a:lnTo>
                      <a:pt x="33" y="477"/>
                    </a:lnTo>
                    <a:lnTo>
                      <a:pt x="33" y="485"/>
                    </a:lnTo>
                    <a:lnTo>
                      <a:pt x="34" y="497"/>
                    </a:lnTo>
                    <a:lnTo>
                      <a:pt x="38" y="507"/>
                    </a:lnTo>
                    <a:lnTo>
                      <a:pt x="49" y="512"/>
                    </a:lnTo>
                    <a:lnTo>
                      <a:pt x="53" y="516"/>
                    </a:lnTo>
                    <a:lnTo>
                      <a:pt x="58" y="522"/>
                    </a:lnTo>
                    <a:lnTo>
                      <a:pt x="63" y="527"/>
                    </a:lnTo>
                    <a:lnTo>
                      <a:pt x="68" y="531"/>
                    </a:lnTo>
                    <a:lnTo>
                      <a:pt x="73" y="536"/>
                    </a:lnTo>
                    <a:lnTo>
                      <a:pt x="78" y="539"/>
                    </a:lnTo>
                    <a:lnTo>
                      <a:pt x="83" y="542"/>
                    </a:lnTo>
                    <a:lnTo>
                      <a:pt x="88" y="544"/>
                    </a:lnTo>
                    <a:lnTo>
                      <a:pt x="93" y="555"/>
                    </a:lnTo>
                    <a:lnTo>
                      <a:pt x="97" y="565"/>
                    </a:lnTo>
                    <a:lnTo>
                      <a:pt x="105" y="574"/>
                    </a:lnTo>
                    <a:lnTo>
                      <a:pt x="118" y="583"/>
                    </a:lnTo>
                    <a:lnTo>
                      <a:pt x="119" y="589"/>
                    </a:lnTo>
                    <a:lnTo>
                      <a:pt x="121" y="595"/>
                    </a:lnTo>
                    <a:lnTo>
                      <a:pt x="126" y="599"/>
                    </a:lnTo>
                    <a:lnTo>
                      <a:pt x="129" y="604"/>
                    </a:lnTo>
                    <a:lnTo>
                      <a:pt x="135" y="607"/>
                    </a:lnTo>
                    <a:lnTo>
                      <a:pt x="141" y="610"/>
                    </a:lnTo>
                    <a:lnTo>
                      <a:pt x="148" y="611"/>
                    </a:lnTo>
                    <a:lnTo>
                      <a:pt x="155" y="611"/>
                    </a:lnTo>
                    <a:lnTo>
                      <a:pt x="157" y="618"/>
                    </a:lnTo>
                    <a:lnTo>
                      <a:pt x="161" y="623"/>
                    </a:lnTo>
                    <a:lnTo>
                      <a:pt x="164" y="629"/>
                    </a:lnTo>
                    <a:lnTo>
                      <a:pt x="167" y="633"/>
                    </a:lnTo>
                    <a:lnTo>
                      <a:pt x="172" y="636"/>
                    </a:lnTo>
                    <a:lnTo>
                      <a:pt x="178" y="638"/>
                    </a:lnTo>
                    <a:lnTo>
                      <a:pt x="184" y="641"/>
                    </a:lnTo>
                    <a:lnTo>
                      <a:pt x="190" y="641"/>
                    </a:lnTo>
                    <a:lnTo>
                      <a:pt x="203" y="642"/>
                    </a:lnTo>
                    <a:lnTo>
                      <a:pt x="211" y="645"/>
                    </a:lnTo>
                    <a:lnTo>
                      <a:pt x="215" y="651"/>
                    </a:lnTo>
                    <a:lnTo>
                      <a:pt x="216" y="657"/>
                    </a:lnTo>
                    <a:lnTo>
                      <a:pt x="218" y="660"/>
                    </a:lnTo>
                    <a:lnTo>
                      <a:pt x="225" y="665"/>
                    </a:lnTo>
                    <a:lnTo>
                      <a:pt x="235" y="671"/>
                    </a:lnTo>
                    <a:lnTo>
                      <a:pt x="247" y="676"/>
                    </a:lnTo>
                    <a:lnTo>
                      <a:pt x="260" y="682"/>
                    </a:lnTo>
                    <a:lnTo>
                      <a:pt x="271" y="687"/>
                    </a:lnTo>
                    <a:lnTo>
                      <a:pt x="280" y="690"/>
                    </a:lnTo>
                    <a:lnTo>
                      <a:pt x="287" y="692"/>
                    </a:lnTo>
                    <a:lnTo>
                      <a:pt x="293" y="692"/>
                    </a:lnTo>
                    <a:lnTo>
                      <a:pt x="298" y="692"/>
                    </a:lnTo>
                    <a:lnTo>
                      <a:pt x="302" y="691"/>
                    </a:lnTo>
                    <a:lnTo>
                      <a:pt x="307" y="688"/>
                    </a:lnTo>
                    <a:lnTo>
                      <a:pt x="308" y="692"/>
                    </a:lnTo>
                    <a:lnTo>
                      <a:pt x="311" y="698"/>
                    </a:lnTo>
                    <a:lnTo>
                      <a:pt x="317" y="703"/>
                    </a:lnTo>
                    <a:lnTo>
                      <a:pt x="324" y="707"/>
                    </a:lnTo>
                    <a:lnTo>
                      <a:pt x="332" y="712"/>
                    </a:lnTo>
                    <a:lnTo>
                      <a:pt x="340" y="713"/>
                    </a:lnTo>
                    <a:lnTo>
                      <a:pt x="347" y="712"/>
                    </a:lnTo>
                    <a:lnTo>
                      <a:pt x="354" y="707"/>
                    </a:lnTo>
                    <a:lnTo>
                      <a:pt x="357" y="705"/>
                    </a:lnTo>
                    <a:lnTo>
                      <a:pt x="362" y="705"/>
                    </a:lnTo>
                    <a:lnTo>
                      <a:pt x="365" y="707"/>
                    </a:lnTo>
                    <a:lnTo>
                      <a:pt x="367" y="711"/>
                    </a:lnTo>
                    <a:lnTo>
                      <a:pt x="365" y="717"/>
                    </a:lnTo>
                    <a:lnTo>
                      <a:pt x="365" y="725"/>
                    </a:lnTo>
                    <a:lnTo>
                      <a:pt x="367" y="733"/>
                    </a:lnTo>
                    <a:lnTo>
                      <a:pt x="370" y="736"/>
                    </a:lnTo>
                    <a:lnTo>
                      <a:pt x="376" y="737"/>
                    </a:lnTo>
                    <a:lnTo>
                      <a:pt x="382" y="739"/>
                    </a:lnTo>
                    <a:lnTo>
                      <a:pt x="387" y="737"/>
                    </a:lnTo>
                    <a:lnTo>
                      <a:pt x="390" y="735"/>
                    </a:lnTo>
                    <a:lnTo>
                      <a:pt x="391" y="730"/>
                    </a:lnTo>
                    <a:lnTo>
                      <a:pt x="395" y="725"/>
                    </a:lnTo>
                    <a:lnTo>
                      <a:pt x="400" y="720"/>
                    </a:lnTo>
                    <a:lnTo>
                      <a:pt x="405" y="718"/>
                    </a:lnTo>
                    <a:lnTo>
                      <a:pt x="407" y="719"/>
                    </a:lnTo>
                    <a:lnTo>
                      <a:pt x="408" y="722"/>
                    </a:lnTo>
                    <a:lnTo>
                      <a:pt x="408" y="726"/>
                    </a:lnTo>
                    <a:lnTo>
                      <a:pt x="410" y="727"/>
                    </a:lnTo>
                    <a:lnTo>
                      <a:pt x="416" y="726"/>
                    </a:lnTo>
                    <a:lnTo>
                      <a:pt x="425" y="722"/>
                    </a:lnTo>
                    <a:lnTo>
                      <a:pt x="435" y="718"/>
                    </a:lnTo>
                    <a:lnTo>
                      <a:pt x="441" y="714"/>
                    </a:lnTo>
                    <a:lnTo>
                      <a:pt x="448" y="710"/>
                    </a:lnTo>
                    <a:lnTo>
                      <a:pt x="458" y="704"/>
                    </a:lnTo>
                    <a:lnTo>
                      <a:pt x="466" y="698"/>
                    </a:lnTo>
                    <a:lnTo>
                      <a:pt x="468" y="695"/>
                    </a:lnTo>
                    <a:lnTo>
                      <a:pt x="466" y="690"/>
                    </a:lnTo>
                    <a:lnTo>
                      <a:pt x="463" y="686"/>
                    </a:lnTo>
                    <a:lnTo>
                      <a:pt x="461" y="681"/>
                    </a:lnTo>
                    <a:lnTo>
                      <a:pt x="458" y="679"/>
                    </a:lnTo>
                    <a:lnTo>
                      <a:pt x="468" y="676"/>
                    </a:lnTo>
                    <a:lnTo>
                      <a:pt x="476" y="675"/>
                    </a:lnTo>
                    <a:lnTo>
                      <a:pt x="483" y="673"/>
                    </a:lnTo>
                    <a:lnTo>
                      <a:pt x="489" y="671"/>
                    </a:lnTo>
                    <a:lnTo>
                      <a:pt x="493" y="669"/>
                    </a:lnTo>
                    <a:lnTo>
                      <a:pt x="496" y="666"/>
                    </a:lnTo>
                    <a:lnTo>
                      <a:pt x="498" y="664"/>
                    </a:lnTo>
                    <a:lnTo>
                      <a:pt x="498" y="660"/>
                    </a:lnTo>
                    <a:lnTo>
                      <a:pt x="498" y="650"/>
                    </a:lnTo>
                    <a:lnTo>
                      <a:pt x="500" y="634"/>
                    </a:lnTo>
                    <a:lnTo>
                      <a:pt x="505" y="619"/>
                    </a:lnTo>
                    <a:lnTo>
                      <a:pt x="514" y="611"/>
                    </a:lnTo>
                    <a:lnTo>
                      <a:pt x="520" y="608"/>
                    </a:lnTo>
                    <a:lnTo>
                      <a:pt x="527" y="605"/>
                    </a:lnTo>
                    <a:lnTo>
                      <a:pt x="532" y="602"/>
                    </a:lnTo>
                    <a:lnTo>
                      <a:pt x="537" y="597"/>
                    </a:lnTo>
                    <a:lnTo>
                      <a:pt x="542" y="592"/>
                    </a:lnTo>
                    <a:lnTo>
                      <a:pt x="544" y="588"/>
                    </a:lnTo>
                    <a:lnTo>
                      <a:pt x="545" y="583"/>
                    </a:lnTo>
                    <a:lnTo>
                      <a:pt x="544" y="580"/>
                    </a:lnTo>
                    <a:lnTo>
                      <a:pt x="551" y="575"/>
                    </a:lnTo>
                    <a:lnTo>
                      <a:pt x="554" y="569"/>
                    </a:lnTo>
                    <a:lnTo>
                      <a:pt x="554" y="562"/>
                    </a:lnTo>
                    <a:lnTo>
                      <a:pt x="552" y="557"/>
                    </a:lnTo>
                    <a:lnTo>
                      <a:pt x="551" y="551"/>
                    </a:lnTo>
                    <a:lnTo>
                      <a:pt x="553" y="545"/>
                    </a:lnTo>
                    <a:lnTo>
                      <a:pt x="557" y="540"/>
                    </a:lnTo>
                    <a:lnTo>
                      <a:pt x="562" y="539"/>
                    </a:lnTo>
                    <a:lnTo>
                      <a:pt x="569" y="538"/>
                    </a:lnTo>
                    <a:lnTo>
                      <a:pt x="575" y="536"/>
                    </a:lnTo>
                    <a:lnTo>
                      <a:pt x="580" y="530"/>
                    </a:lnTo>
                    <a:lnTo>
                      <a:pt x="581" y="523"/>
                    </a:lnTo>
                    <a:lnTo>
                      <a:pt x="581" y="513"/>
                    </a:lnTo>
                    <a:lnTo>
                      <a:pt x="587" y="499"/>
                    </a:lnTo>
                    <a:lnTo>
                      <a:pt x="595" y="486"/>
                    </a:lnTo>
                    <a:lnTo>
                      <a:pt x="605" y="477"/>
                    </a:lnTo>
                    <a:lnTo>
                      <a:pt x="616" y="469"/>
                    </a:lnTo>
                    <a:lnTo>
                      <a:pt x="627" y="460"/>
                    </a:lnTo>
                    <a:lnTo>
                      <a:pt x="635" y="451"/>
                    </a:lnTo>
                    <a:lnTo>
                      <a:pt x="638" y="444"/>
                    </a:lnTo>
                    <a:lnTo>
                      <a:pt x="641" y="433"/>
                    </a:lnTo>
                    <a:lnTo>
                      <a:pt x="645" y="415"/>
                    </a:lnTo>
                    <a:lnTo>
                      <a:pt x="651" y="396"/>
                    </a:lnTo>
                    <a:lnTo>
                      <a:pt x="658" y="385"/>
                    </a:lnTo>
                    <a:lnTo>
                      <a:pt x="663" y="380"/>
                    </a:lnTo>
                    <a:lnTo>
                      <a:pt x="671" y="375"/>
                    </a:lnTo>
                    <a:lnTo>
                      <a:pt x="679" y="367"/>
                    </a:lnTo>
                    <a:lnTo>
                      <a:pt x="686" y="356"/>
                    </a:lnTo>
                    <a:lnTo>
                      <a:pt x="692" y="347"/>
                    </a:lnTo>
                    <a:lnTo>
                      <a:pt x="695" y="335"/>
                    </a:lnTo>
                    <a:lnTo>
                      <a:pt x="692" y="325"/>
                    </a:lnTo>
                    <a:lnTo>
                      <a:pt x="686" y="315"/>
                    </a:lnTo>
                    <a:lnTo>
                      <a:pt x="683" y="312"/>
                    </a:lnTo>
                    <a:lnTo>
                      <a:pt x="683" y="306"/>
                    </a:lnTo>
                    <a:lnTo>
                      <a:pt x="686" y="299"/>
                    </a:lnTo>
                    <a:lnTo>
                      <a:pt x="689" y="292"/>
                    </a:lnTo>
                    <a:lnTo>
                      <a:pt x="691" y="286"/>
                    </a:lnTo>
                    <a:lnTo>
                      <a:pt x="691" y="279"/>
                    </a:lnTo>
                    <a:lnTo>
                      <a:pt x="688" y="273"/>
                    </a:lnTo>
                    <a:lnTo>
                      <a:pt x="683" y="269"/>
                    </a:lnTo>
                    <a:lnTo>
                      <a:pt x="676" y="264"/>
                    </a:lnTo>
                    <a:lnTo>
                      <a:pt x="668" y="258"/>
                    </a:lnTo>
                    <a:lnTo>
                      <a:pt x="660" y="255"/>
                    </a:lnTo>
                    <a:lnTo>
                      <a:pt x="657" y="257"/>
                    </a:lnTo>
                    <a:lnTo>
                      <a:pt x="656" y="251"/>
                    </a:lnTo>
                    <a:lnTo>
                      <a:pt x="653" y="246"/>
                    </a:lnTo>
                    <a:lnTo>
                      <a:pt x="650" y="240"/>
                    </a:lnTo>
                    <a:lnTo>
                      <a:pt x="645" y="235"/>
                    </a:lnTo>
                    <a:lnTo>
                      <a:pt x="640" y="231"/>
                    </a:lnTo>
                    <a:lnTo>
                      <a:pt x="634" y="227"/>
                    </a:lnTo>
                    <a:lnTo>
                      <a:pt x="628" y="226"/>
                    </a:lnTo>
                    <a:lnTo>
                      <a:pt x="622" y="226"/>
                    </a:lnTo>
                    <a:lnTo>
                      <a:pt x="622" y="213"/>
                    </a:lnTo>
                    <a:lnTo>
                      <a:pt x="622" y="203"/>
                    </a:lnTo>
                    <a:lnTo>
                      <a:pt x="621" y="196"/>
                    </a:lnTo>
                    <a:lnTo>
                      <a:pt x="619" y="191"/>
                    </a:lnTo>
                    <a:lnTo>
                      <a:pt x="614" y="187"/>
                    </a:lnTo>
                    <a:lnTo>
                      <a:pt x="608" y="180"/>
                    </a:lnTo>
                    <a:lnTo>
                      <a:pt x="603" y="173"/>
                    </a:lnTo>
                    <a:lnTo>
                      <a:pt x="597" y="170"/>
                    </a:lnTo>
                    <a:lnTo>
                      <a:pt x="591" y="170"/>
                    </a:lnTo>
                    <a:lnTo>
                      <a:pt x="587" y="170"/>
                    </a:lnTo>
                    <a:lnTo>
                      <a:pt x="582" y="170"/>
                    </a:lnTo>
                    <a:lnTo>
                      <a:pt x="578" y="170"/>
                    </a:lnTo>
                    <a:lnTo>
                      <a:pt x="581" y="159"/>
                    </a:lnTo>
                    <a:lnTo>
                      <a:pt x="581" y="151"/>
                    </a:lnTo>
                    <a:lnTo>
                      <a:pt x="580" y="145"/>
                    </a:lnTo>
                    <a:lnTo>
                      <a:pt x="576" y="140"/>
                    </a:lnTo>
                    <a:lnTo>
                      <a:pt x="573" y="136"/>
                    </a:lnTo>
                    <a:lnTo>
                      <a:pt x="567" y="133"/>
                    </a:lnTo>
                    <a:lnTo>
                      <a:pt x="561" y="129"/>
                    </a:lnTo>
                    <a:lnTo>
                      <a:pt x="553" y="127"/>
                    </a:lnTo>
                    <a:lnTo>
                      <a:pt x="544" y="124"/>
                    </a:lnTo>
                    <a:lnTo>
                      <a:pt x="536" y="121"/>
                    </a:lnTo>
                    <a:lnTo>
                      <a:pt x="527" y="120"/>
                    </a:lnTo>
                    <a:lnTo>
                      <a:pt x="520" y="119"/>
                    </a:lnTo>
                    <a:lnTo>
                      <a:pt x="517" y="112"/>
                    </a:lnTo>
                    <a:lnTo>
                      <a:pt x="514" y="105"/>
                    </a:lnTo>
                    <a:lnTo>
                      <a:pt x="508" y="97"/>
                    </a:lnTo>
                    <a:lnTo>
                      <a:pt x="502" y="90"/>
                    </a:lnTo>
                    <a:lnTo>
                      <a:pt x="494" y="84"/>
                    </a:lnTo>
                    <a:lnTo>
                      <a:pt x="486" y="80"/>
                    </a:lnTo>
                    <a:lnTo>
                      <a:pt x="477" y="77"/>
                    </a:lnTo>
                    <a:lnTo>
                      <a:pt x="468" y="77"/>
                    </a:lnTo>
                    <a:lnTo>
                      <a:pt x="467" y="72"/>
                    </a:lnTo>
                    <a:lnTo>
                      <a:pt x="465" y="65"/>
                    </a:lnTo>
                    <a:lnTo>
                      <a:pt x="462" y="59"/>
                    </a:lnTo>
                    <a:lnTo>
                      <a:pt x="459" y="53"/>
                    </a:lnTo>
                    <a:lnTo>
                      <a:pt x="454" y="49"/>
                    </a:lnTo>
                    <a:lnTo>
                      <a:pt x="448" y="46"/>
                    </a:lnTo>
                    <a:lnTo>
                      <a:pt x="441" y="45"/>
                    </a:lnTo>
                    <a:lnTo>
                      <a:pt x="433"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49" name="Freeform 353"/>
              <p:cNvSpPr>
                <a:spLocks noChangeAspect="1"/>
              </p:cNvSpPr>
              <p:nvPr/>
            </p:nvSpPr>
            <p:spPr bwMode="auto">
              <a:xfrm>
                <a:off x="763" y="532"/>
                <a:ext cx="25" cy="20"/>
              </a:xfrm>
              <a:custGeom>
                <a:avLst/>
                <a:gdLst>
                  <a:gd name="T0" fmla="*/ 0 w 51"/>
                  <a:gd name="T1" fmla="*/ 8 h 39"/>
                  <a:gd name="T2" fmla="*/ 0 w 51"/>
                  <a:gd name="T3" fmla="*/ 8 h 39"/>
                  <a:gd name="T4" fmla="*/ 8 w 51"/>
                  <a:gd name="T5" fmla="*/ 7 h 39"/>
                  <a:gd name="T6" fmla="*/ 14 w 51"/>
                  <a:gd name="T7" fmla="*/ 9 h 39"/>
                  <a:gd name="T8" fmla="*/ 22 w 51"/>
                  <a:gd name="T9" fmla="*/ 12 h 39"/>
                  <a:gd name="T10" fmla="*/ 28 w 51"/>
                  <a:gd name="T11" fmla="*/ 16 h 39"/>
                  <a:gd name="T12" fmla="*/ 35 w 51"/>
                  <a:gd name="T13" fmla="*/ 21 h 39"/>
                  <a:gd name="T14" fmla="*/ 38 w 51"/>
                  <a:gd name="T15" fmla="*/ 28 h 39"/>
                  <a:gd name="T16" fmla="*/ 42 w 51"/>
                  <a:gd name="T17" fmla="*/ 34 h 39"/>
                  <a:gd name="T18" fmla="*/ 44 w 51"/>
                  <a:gd name="T19" fmla="*/ 39 h 39"/>
                  <a:gd name="T20" fmla="*/ 51 w 51"/>
                  <a:gd name="T21" fmla="*/ 39 h 39"/>
                  <a:gd name="T22" fmla="*/ 49 w 51"/>
                  <a:gd name="T23" fmla="*/ 31 h 39"/>
                  <a:gd name="T24" fmla="*/ 45 w 51"/>
                  <a:gd name="T25" fmla="*/ 23 h 39"/>
                  <a:gd name="T26" fmla="*/ 39 w 51"/>
                  <a:gd name="T27" fmla="*/ 16 h 39"/>
                  <a:gd name="T28" fmla="*/ 32 w 51"/>
                  <a:gd name="T29" fmla="*/ 9 h 39"/>
                  <a:gd name="T30" fmla="*/ 24 w 51"/>
                  <a:gd name="T31" fmla="*/ 5 h 39"/>
                  <a:gd name="T32" fmla="*/ 16 w 51"/>
                  <a:gd name="T33" fmla="*/ 3 h 39"/>
                  <a:gd name="T34" fmla="*/ 8 w 51"/>
                  <a:gd name="T35" fmla="*/ 0 h 39"/>
                  <a:gd name="T36" fmla="*/ 0 w 51"/>
                  <a:gd name="T37" fmla="*/ 1 h 39"/>
                  <a:gd name="T38" fmla="*/ 0 w 51"/>
                  <a:gd name="T39" fmla="*/ 1 h 39"/>
                  <a:gd name="T40" fmla="*/ 0 w 51"/>
                  <a:gd name="T41"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39">
                    <a:moveTo>
                      <a:pt x="0" y="8"/>
                    </a:moveTo>
                    <a:lnTo>
                      <a:pt x="0" y="8"/>
                    </a:lnTo>
                    <a:lnTo>
                      <a:pt x="8" y="7"/>
                    </a:lnTo>
                    <a:lnTo>
                      <a:pt x="14" y="9"/>
                    </a:lnTo>
                    <a:lnTo>
                      <a:pt x="22" y="12"/>
                    </a:lnTo>
                    <a:lnTo>
                      <a:pt x="28" y="16"/>
                    </a:lnTo>
                    <a:lnTo>
                      <a:pt x="35" y="21"/>
                    </a:lnTo>
                    <a:lnTo>
                      <a:pt x="38" y="28"/>
                    </a:lnTo>
                    <a:lnTo>
                      <a:pt x="42" y="34"/>
                    </a:lnTo>
                    <a:lnTo>
                      <a:pt x="44" y="39"/>
                    </a:lnTo>
                    <a:lnTo>
                      <a:pt x="51" y="39"/>
                    </a:lnTo>
                    <a:lnTo>
                      <a:pt x="49" y="31"/>
                    </a:lnTo>
                    <a:lnTo>
                      <a:pt x="45" y="23"/>
                    </a:lnTo>
                    <a:lnTo>
                      <a:pt x="39" y="16"/>
                    </a:lnTo>
                    <a:lnTo>
                      <a:pt x="32" y="9"/>
                    </a:lnTo>
                    <a:lnTo>
                      <a:pt x="24" y="5"/>
                    </a:lnTo>
                    <a:lnTo>
                      <a:pt x="16" y="3"/>
                    </a:lnTo>
                    <a:lnTo>
                      <a:pt x="8" y="0"/>
                    </a:lnTo>
                    <a:lnTo>
                      <a:pt x="0" y="1"/>
                    </a:lnTo>
                    <a:lnTo>
                      <a:pt x="0" y="1"/>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50" name="Freeform 354"/>
              <p:cNvSpPr>
                <a:spLocks noChangeAspect="1"/>
              </p:cNvSpPr>
              <p:nvPr/>
            </p:nvSpPr>
            <p:spPr bwMode="auto">
              <a:xfrm>
                <a:off x="749" y="526"/>
                <a:ext cx="14" cy="11"/>
              </a:xfrm>
              <a:custGeom>
                <a:avLst/>
                <a:gdLst>
                  <a:gd name="T0" fmla="*/ 6 w 27"/>
                  <a:gd name="T1" fmla="*/ 9 h 20"/>
                  <a:gd name="T2" fmla="*/ 4 w 27"/>
                  <a:gd name="T3" fmla="*/ 1 h 20"/>
                  <a:gd name="T4" fmla="*/ 0 w 27"/>
                  <a:gd name="T5" fmla="*/ 9 h 20"/>
                  <a:gd name="T6" fmla="*/ 3 w 27"/>
                  <a:gd name="T7" fmla="*/ 17 h 20"/>
                  <a:gd name="T8" fmla="*/ 13 w 27"/>
                  <a:gd name="T9" fmla="*/ 20 h 20"/>
                  <a:gd name="T10" fmla="*/ 27 w 27"/>
                  <a:gd name="T11" fmla="*/ 19 h 20"/>
                  <a:gd name="T12" fmla="*/ 27 w 27"/>
                  <a:gd name="T13" fmla="*/ 12 h 20"/>
                  <a:gd name="T14" fmla="*/ 13 w 27"/>
                  <a:gd name="T15" fmla="*/ 14 h 20"/>
                  <a:gd name="T16" fmla="*/ 8 w 27"/>
                  <a:gd name="T17" fmla="*/ 10 h 20"/>
                  <a:gd name="T18" fmla="*/ 6 w 27"/>
                  <a:gd name="T19" fmla="*/ 9 h 20"/>
                  <a:gd name="T20" fmla="*/ 9 w 27"/>
                  <a:gd name="T21" fmla="*/ 8 h 20"/>
                  <a:gd name="T22" fmla="*/ 6 w 27"/>
                  <a:gd name="T23" fmla="*/ 0 h 20"/>
                  <a:gd name="T24" fmla="*/ 9 w 27"/>
                  <a:gd name="T25" fmla="*/ 8 h 20"/>
                  <a:gd name="T26" fmla="*/ 11 w 27"/>
                  <a:gd name="T27" fmla="*/ 5 h 20"/>
                  <a:gd name="T28" fmla="*/ 10 w 27"/>
                  <a:gd name="T29" fmla="*/ 2 h 20"/>
                  <a:gd name="T30" fmla="*/ 8 w 27"/>
                  <a:gd name="T31" fmla="*/ 1 h 20"/>
                  <a:gd name="T32" fmla="*/ 4 w 27"/>
                  <a:gd name="T33" fmla="*/ 1 h 20"/>
                  <a:gd name="T34" fmla="*/ 6 w 27"/>
                  <a:gd name="T35"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0">
                    <a:moveTo>
                      <a:pt x="6" y="9"/>
                    </a:moveTo>
                    <a:lnTo>
                      <a:pt x="4" y="1"/>
                    </a:lnTo>
                    <a:lnTo>
                      <a:pt x="0" y="9"/>
                    </a:lnTo>
                    <a:lnTo>
                      <a:pt x="3" y="17"/>
                    </a:lnTo>
                    <a:lnTo>
                      <a:pt x="13" y="20"/>
                    </a:lnTo>
                    <a:lnTo>
                      <a:pt x="27" y="19"/>
                    </a:lnTo>
                    <a:lnTo>
                      <a:pt x="27" y="12"/>
                    </a:lnTo>
                    <a:lnTo>
                      <a:pt x="13" y="14"/>
                    </a:lnTo>
                    <a:lnTo>
                      <a:pt x="8" y="10"/>
                    </a:lnTo>
                    <a:lnTo>
                      <a:pt x="6" y="9"/>
                    </a:lnTo>
                    <a:lnTo>
                      <a:pt x="9" y="8"/>
                    </a:lnTo>
                    <a:lnTo>
                      <a:pt x="6" y="0"/>
                    </a:lnTo>
                    <a:lnTo>
                      <a:pt x="9" y="8"/>
                    </a:lnTo>
                    <a:lnTo>
                      <a:pt x="11" y="5"/>
                    </a:lnTo>
                    <a:lnTo>
                      <a:pt x="10" y="2"/>
                    </a:lnTo>
                    <a:lnTo>
                      <a:pt x="8" y="1"/>
                    </a:lnTo>
                    <a:lnTo>
                      <a:pt x="4" y="1"/>
                    </a:lnTo>
                    <a:lnTo>
                      <a:pt x="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51" name="Freeform 355"/>
              <p:cNvSpPr>
                <a:spLocks noChangeAspect="1"/>
              </p:cNvSpPr>
              <p:nvPr/>
            </p:nvSpPr>
            <p:spPr bwMode="auto">
              <a:xfrm>
                <a:off x="718" y="526"/>
                <a:ext cx="34" cy="10"/>
              </a:xfrm>
              <a:custGeom>
                <a:avLst/>
                <a:gdLst>
                  <a:gd name="T0" fmla="*/ 6 w 69"/>
                  <a:gd name="T1" fmla="*/ 18 h 18"/>
                  <a:gd name="T2" fmla="*/ 7 w 69"/>
                  <a:gd name="T3" fmla="*/ 18 h 18"/>
                  <a:gd name="T4" fmla="*/ 10 w 69"/>
                  <a:gd name="T5" fmla="*/ 16 h 18"/>
                  <a:gd name="T6" fmla="*/ 15 w 69"/>
                  <a:gd name="T7" fmla="*/ 14 h 18"/>
                  <a:gd name="T8" fmla="*/ 22 w 69"/>
                  <a:gd name="T9" fmla="*/ 11 h 18"/>
                  <a:gd name="T10" fmla="*/ 30 w 69"/>
                  <a:gd name="T11" fmla="*/ 10 h 18"/>
                  <a:gd name="T12" fmla="*/ 41 w 69"/>
                  <a:gd name="T13" fmla="*/ 9 h 18"/>
                  <a:gd name="T14" fmla="*/ 50 w 69"/>
                  <a:gd name="T15" fmla="*/ 9 h 18"/>
                  <a:gd name="T16" fmla="*/ 60 w 69"/>
                  <a:gd name="T17" fmla="*/ 9 h 18"/>
                  <a:gd name="T18" fmla="*/ 69 w 69"/>
                  <a:gd name="T19" fmla="*/ 9 h 18"/>
                  <a:gd name="T20" fmla="*/ 69 w 69"/>
                  <a:gd name="T21" fmla="*/ 0 h 18"/>
                  <a:gd name="T22" fmla="*/ 60 w 69"/>
                  <a:gd name="T23" fmla="*/ 0 h 18"/>
                  <a:gd name="T24" fmla="*/ 50 w 69"/>
                  <a:gd name="T25" fmla="*/ 0 h 18"/>
                  <a:gd name="T26" fmla="*/ 41 w 69"/>
                  <a:gd name="T27" fmla="*/ 2 h 18"/>
                  <a:gd name="T28" fmla="*/ 30 w 69"/>
                  <a:gd name="T29" fmla="*/ 3 h 18"/>
                  <a:gd name="T30" fmla="*/ 22 w 69"/>
                  <a:gd name="T31" fmla="*/ 4 h 18"/>
                  <a:gd name="T32" fmla="*/ 13 w 69"/>
                  <a:gd name="T33" fmla="*/ 7 h 18"/>
                  <a:gd name="T34" fmla="*/ 7 w 69"/>
                  <a:gd name="T35" fmla="*/ 9 h 18"/>
                  <a:gd name="T36" fmla="*/ 0 w 69"/>
                  <a:gd name="T37" fmla="*/ 14 h 18"/>
                  <a:gd name="T38" fmla="*/ 2 w 69"/>
                  <a:gd name="T39" fmla="*/ 14 h 18"/>
                  <a:gd name="T40" fmla="*/ 6 w 69"/>
                  <a:gd name="T4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18">
                    <a:moveTo>
                      <a:pt x="6" y="18"/>
                    </a:moveTo>
                    <a:lnTo>
                      <a:pt x="7" y="18"/>
                    </a:lnTo>
                    <a:lnTo>
                      <a:pt x="10" y="16"/>
                    </a:lnTo>
                    <a:lnTo>
                      <a:pt x="15" y="14"/>
                    </a:lnTo>
                    <a:lnTo>
                      <a:pt x="22" y="11"/>
                    </a:lnTo>
                    <a:lnTo>
                      <a:pt x="30" y="10"/>
                    </a:lnTo>
                    <a:lnTo>
                      <a:pt x="41" y="9"/>
                    </a:lnTo>
                    <a:lnTo>
                      <a:pt x="50" y="9"/>
                    </a:lnTo>
                    <a:lnTo>
                      <a:pt x="60" y="9"/>
                    </a:lnTo>
                    <a:lnTo>
                      <a:pt x="69" y="9"/>
                    </a:lnTo>
                    <a:lnTo>
                      <a:pt x="69" y="0"/>
                    </a:lnTo>
                    <a:lnTo>
                      <a:pt x="60" y="0"/>
                    </a:lnTo>
                    <a:lnTo>
                      <a:pt x="50" y="0"/>
                    </a:lnTo>
                    <a:lnTo>
                      <a:pt x="41" y="2"/>
                    </a:lnTo>
                    <a:lnTo>
                      <a:pt x="30" y="3"/>
                    </a:lnTo>
                    <a:lnTo>
                      <a:pt x="22" y="4"/>
                    </a:lnTo>
                    <a:lnTo>
                      <a:pt x="13" y="7"/>
                    </a:lnTo>
                    <a:lnTo>
                      <a:pt x="7" y="9"/>
                    </a:lnTo>
                    <a:lnTo>
                      <a:pt x="0" y="14"/>
                    </a:lnTo>
                    <a:lnTo>
                      <a:pt x="2" y="14"/>
                    </a:lnTo>
                    <a:lnTo>
                      <a:pt x="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52" name="Freeform 356"/>
              <p:cNvSpPr>
                <a:spLocks noChangeAspect="1"/>
              </p:cNvSpPr>
              <p:nvPr/>
            </p:nvSpPr>
            <p:spPr bwMode="auto">
              <a:xfrm>
                <a:off x="703" y="533"/>
                <a:ext cx="18" cy="9"/>
              </a:xfrm>
              <a:custGeom>
                <a:avLst/>
                <a:gdLst>
                  <a:gd name="T0" fmla="*/ 3 w 34"/>
                  <a:gd name="T1" fmla="*/ 14 h 17"/>
                  <a:gd name="T2" fmla="*/ 3 w 34"/>
                  <a:gd name="T3" fmla="*/ 14 h 17"/>
                  <a:gd name="T4" fmla="*/ 15 w 34"/>
                  <a:gd name="T5" fmla="*/ 17 h 17"/>
                  <a:gd name="T6" fmla="*/ 23 w 34"/>
                  <a:gd name="T7" fmla="*/ 14 h 17"/>
                  <a:gd name="T8" fmla="*/ 28 w 34"/>
                  <a:gd name="T9" fmla="*/ 10 h 17"/>
                  <a:gd name="T10" fmla="*/ 34 w 34"/>
                  <a:gd name="T11" fmla="*/ 4 h 17"/>
                  <a:gd name="T12" fmla="*/ 30 w 34"/>
                  <a:gd name="T13" fmla="*/ 0 h 17"/>
                  <a:gd name="T14" fmla="*/ 24 w 34"/>
                  <a:gd name="T15" fmla="*/ 5 h 17"/>
                  <a:gd name="T16" fmla="*/ 20 w 34"/>
                  <a:gd name="T17" fmla="*/ 8 h 17"/>
                  <a:gd name="T18" fmla="*/ 15 w 34"/>
                  <a:gd name="T19" fmla="*/ 8 h 17"/>
                  <a:gd name="T20" fmla="*/ 3 w 34"/>
                  <a:gd name="T21" fmla="*/ 8 h 17"/>
                  <a:gd name="T22" fmla="*/ 3 w 34"/>
                  <a:gd name="T23" fmla="*/ 8 h 17"/>
                  <a:gd name="T24" fmla="*/ 3 w 34"/>
                  <a:gd name="T25" fmla="*/ 8 h 17"/>
                  <a:gd name="T26" fmla="*/ 1 w 34"/>
                  <a:gd name="T27" fmla="*/ 9 h 17"/>
                  <a:gd name="T28" fmla="*/ 0 w 34"/>
                  <a:gd name="T29" fmla="*/ 11 h 17"/>
                  <a:gd name="T30" fmla="*/ 1 w 34"/>
                  <a:gd name="T31" fmla="*/ 13 h 17"/>
                  <a:gd name="T32" fmla="*/ 3 w 34"/>
                  <a:gd name="T33"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7">
                    <a:moveTo>
                      <a:pt x="3" y="14"/>
                    </a:moveTo>
                    <a:lnTo>
                      <a:pt x="3" y="14"/>
                    </a:lnTo>
                    <a:lnTo>
                      <a:pt x="15" y="17"/>
                    </a:lnTo>
                    <a:lnTo>
                      <a:pt x="23" y="14"/>
                    </a:lnTo>
                    <a:lnTo>
                      <a:pt x="28" y="10"/>
                    </a:lnTo>
                    <a:lnTo>
                      <a:pt x="34" y="4"/>
                    </a:lnTo>
                    <a:lnTo>
                      <a:pt x="30" y="0"/>
                    </a:lnTo>
                    <a:lnTo>
                      <a:pt x="24" y="5"/>
                    </a:lnTo>
                    <a:lnTo>
                      <a:pt x="20" y="8"/>
                    </a:lnTo>
                    <a:lnTo>
                      <a:pt x="15" y="8"/>
                    </a:lnTo>
                    <a:lnTo>
                      <a:pt x="3" y="8"/>
                    </a:lnTo>
                    <a:lnTo>
                      <a:pt x="3" y="8"/>
                    </a:lnTo>
                    <a:lnTo>
                      <a:pt x="3" y="8"/>
                    </a:lnTo>
                    <a:lnTo>
                      <a:pt x="1" y="9"/>
                    </a:lnTo>
                    <a:lnTo>
                      <a:pt x="0" y="11"/>
                    </a:lnTo>
                    <a:lnTo>
                      <a:pt x="1" y="13"/>
                    </a:lnTo>
                    <a:lnTo>
                      <a:pt x="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53" name="Freeform 357"/>
              <p:cNvSpPr>
                <a:spLocks noChangeAspect="1"/>
              </p:cNvSpPr>
              <p:nvPr/>
            </p:nvSpPr>
            <p:spPr bwMode="auto">
              <a:xfrm>
                <a:off x="698" y="537"/>
                <a:ext cx="7" cy="10"/>
              </a:xfrm>
              <a:custGeom>
                <a:avLst/>
                <a:gdLst>
                  <a:gd name="T0" fmla="*/ 9 w 15"/>
                  <a:gd name="T1" fmla="*/ 18 h 18"/>
                  <a:gd name="T2" fmla="*/ 8 w 15"/>
                  <a:gd name="T3" fmla="*/ 11 h 18"/>
                  <a:gd name="T4" fmla="*/ 7 w 15"/>
                  <a:gd name="T5" fmla="*/ 11 h 18"/>
                  <a:gd name="T6" fmla="*/ 8 w 15"/>
                  <a:gd name="T7" fmla="*/ 11 h 18"/>
                  <a:gd name="T8" fmla="*/ 12 w 15"/>
                  <a:gd name="T9" fmla="*/ 9 h 18"/>
                  <a:gd name="T10" fmla="*/ 15 w 15"/>
                  <a:gd name="T11" fmla="*/ 6 h 18"/>
                  <a:gd name="T12" fmla="*/ 15 w 15"/>
                  <a:gd name="T13" fmla="*/ 0 h 18"/>
                  <a:gd name="T14" fmla="*/ 9 w 15"/>
                  <a:gd name="T15" fmla="*/ 2 h 18"/>
                  <a:gd name="T16" fmla="*/ 4 w 15"/>
                  <a:gd name="T17" fmla="*/ 4 h 18"/>
                  <a:gd name="T18" fmla="*/ 0 w 15"/>
                  <a:gd name="T19" fmla="*/ 11 h 18"/>
                  <a:gd name="T20" fmla="*/ 6 w 15"/>
                  <a:gd name="T21" fmla="*/ 18 h 18"/>
                  <a:gd name="T22" fmla="*/ 5 w 15"/>
                  <a:gd name="T23" fmla="*/ 11 h 18"/>
                  <a:gd name="T24" fmla="*/ 6 w 15"/>
                  <a:gd name="T25" fmla="*/ 18 h 18"/>
                  <a:gd name="T26" fmla="*/ 9 w 15"/>
                  <a:gd name="T27" fmla="*/ 18 h 18"/>
                  <a:gd name="T28" fmla="*/ 10 w 15"/>
                  <a:gd name="T29" fmla="*/ 16 h 18"/>
                  <a:gd name="T30" fmla="*/ 10 w 15"/>
                  <a:gd name="T31" fmla="*/ 12 h 18"/>
                  <a:gd name="T32" fmla="*/ 8 w 15"/>
                  <a:gd name="T33" fmla="*/ 11 h 18"/>
                  <a:gd name="T34" fmla="*/ 9 w 15"/>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8">
                    <a:moveTo>
                      <a:pt x="9" y="18"/>
                    </a:moveTo>
                    <a:lnTo>
                      <a:pt x="8" y="11"/>
                    </a:lnTo>
                    <a:lnTo>
                      <a:pt x="7" y="11"/>
                    </a:lnTo>
                    <a:lnTo>
                      <a:pt x="8" y="11"/>
                    </a:lnTo>
                    <a:lnTo>
                      <a:pt x="12" y="9"/>
                    </a:lnTo>
                    <a:lnTo>
                      <a:pt x="15" y="6"/>
                    </a:lnTo>
                    <a:lnTo>
                      <a:pt x="15" y="0"/>
                    </a:lnTo>
                    <a:lnTo>
                      <a:pt x="9" y="2"/>
                    </a:lnTo>
                    <a:lnTo>
                      <a:pt x="4" y="4"/>
                    </a:lnTo>
                    <a:lnTo>
                      <a:pt x="0" y="11"/>
                    </a:lnTo>
                    <a:lnTo>
                      <a:pt x="6" y="18"/>
                    </a:lnTo>
                    <a:lnTo>
                      <a:pt x="5" y="11"/>
                    </a:lnTo>
                    <a:lnTo>
                      <a:pt x="6" y="18"/>
                    </a:lnTo>
                    <a:lnTo>
                      <a:pt x="9" y="18"/>
                    </a:lnTo>
                    <a:lnTo>
                      <a:pt x="10" y="16"/>
                    </a:lnTo>
                    <a:lnTo>
                      <a:pt x="10" y="12"/>
                    </a:lnTo>
                    <a:lnTo>
                      <a:pt x="8" y="11"/>
                    </a:lnTo>
                    <a:lnTo>
                      <a:pt x="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54" name="Freeform 358"/>
              <p:cNvSpPr>
                <a:spLocks noChangeAspect="1"/>
              </p:cNvSpPr>
              <p:nvPr/>
            </p:nvSpPr>
            <p:spPr bwMode="auto">
              <a:xfrm>
                <a:off x="691" y="543"/>
                <a:ext cx="11" cy="16"/>
              </a:xfrm>
              <a:custGeom>
                <a:avLst/>
                <a:gdLst>
                  <a:gd name="T0" fmla="*/ 10 w 22"/>
                  <a:gd name="T1" fmla="*/ 31 h 31"/>
                  <a:gd name="T2" fmla="*/ 10 w 22"/>
                  <a:gd name="T3" fmla="*/ 31 h 31"/>
                  <a:gd name="T4" fmla="*/ 10 w 22"/>
                  <a:gd name="T5" fmla="*/ 27 h 31"/>
                  <a:gd name="T6" fmla="*/ 13 w 22"/>
                  <a:gd name="T7" fmla="*/ 19 h 31"/>
                  <a:gd name="T8" fmla="*/ 18 w 22"/>
                  <a:gd name="T9" fmla="*/ 13 h 31"/>
                  <a:gd name="T10" fmla="*/ 22 w 22"/>
                  <a:gd name="T11" fmla="*/ 7 h 31"/>
                  <a:gd name="T12" fmla="*/ 18 w 22"/>
                  <a:gd name="T13" fmla="*/ 0 h 31"/>
                  <a:gd name="T14" fmla="*/ 11 w 22"/>
                  <a:gd name="T15" fmla="*/ 8 h 31"/>
                  <a:gd name="T16" fmla="*/ 6 w 22"/>
                  <a:gd name="T17" fmla="*/ 16 h 31"/>
                  <a:gd name="T18" fmla="*/ 3 w 22"/>
                  <a:gd name="T19" fmla="*/ 24 h 31"/>
                  <a:gd name="T20" fmla="*/ 0 w 22"/>
                  <a:gd name="T21" fmla="*/ 31 h 31"/>
                  <a:gd name="T22" fmla="*/ 0 w 22"/>
                  <a:gd name="T23" fmla="*/ 31 h 31"/>
                  <a:gd name="T24" fmla="*/ 10 w 22"/>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1">
                    <a:moveTo>
                      <a:pt x="10" y="31"/>
                    </a:moveTo>
                    <a:lnTo>
                      <a:pt x="10" y="31"/>
                    </a:lnTo>
                    <a:lnTo>
                      <a:pt x="10" y="27"/>
                    </a:lnTo>
                    <a:lnTo>
                      <a:pt x="13" y="19"/>
                    </a:lnTo>
                    <a:lnTo>
                      <a:pt x="18" y="13"/>
                    </a:lnTo>
                    <a:lnTo>
                      <a:pt x="22" y="7"/>
                    </a:lnTo>
                    <a:lnTo>
                      <a:pt x="18" y="0"/>
                    </a:lnTo>
                    <a:lnTo>
                      <a:pt x="11" y="8"/>
                    </a:lnTo>
                    <a:lnTo>
                      <a:pt x="6" y="16"/>
                    </a:lnTo>
                    <a:lnTo>
                      <a:pt x="3" y="24"/>
                    </a:lnTo>
                    <a:lnTo>
                      <a:pt x="0" y="31"/>
                    </a:lnTo>
                    <a:lnTo>
                      <a:pt x="0" y="31"/>
                    </a:lnTo>
                    <a:lnTo>
                      <a:pt x="1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55" name="Freeform 359"/>
              <p:cNvSpPr>
                <a:spLocks noChangeAspect="1"/>
              </p:cNvSpPr>
              <p:nvPr/>
            </p:nvSpPr>
            <p:spPr bwMode="auto">
              <a:xfrm>
                <a:off x="684" y="559"/>
                <a:ext cx="12" cy="10"/>
              </a:xfrm>
              <a:custGeom>
                <a:avLst/>
                <a:gdLst>
                  <a:gd name="T0" fmla="*/ 0 w 23"/>
                  <a:gd name="T1" fmla="*/ 21 h 21"/>
                  <a:gd name="T2" fmla="*/ 0 w 23"/>
                  <a:gd name="T3" fmla="*/ 21 h 21"/>
                  <a:gd name="T4" fmla="*/ 7 w 23"/>
                  <a:gd name="T5" fmla="*/ 19 h 21"/>
                  <a:gd name="T6" fmla="*/ 13 w 23"/>
                  <a:gd name="T7" fmla="*/ 13 h 21"/>
                  <a:gd name="T8" fmla="*/ 19 w 23"/>
                  <a:gd name="T9" fmla="*/ 8 h 21"/>
                  <a:gd name="T10" fmla="*/ 23 w 23"/>
                  <a:gd name="T11" fmla="*/ 0 h 21"/>
                  <a:gd name="T12" fmla="*/ 13 w 23"/>
                  <a:gd name="T13" fmla="*/ 0 h 21"/>
                  <a:gd name="T14" fmla="*/ 12 w 23"/>
                  <a:gd name="T15" fmla="*/ 4 h 21"/>
                  <a:gd name="T16" fmla="*/ 9 w 23"/>
                  <a:gd name="T17" fmla="*/ 8 h 21"/>
                  <a:gd name="T18" fmla="*/ 4 w 23"/>
                  <a:gd name="T19" fmla="*/ 12 h 21"/>
                  <a:gd name="T20" fmla="*/ 0 w 23"/>
                  <a:gd name="T21" fmla="*/ 12 h 21"/>
                  <a:gd name="T22" fmla="*/ 0 w 23"/>
                  <a:gd name="T23" fmla="*/ 12 h 21"/>
                  <a:gd name="T24" fmla="*/ 0 w 23"/>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1">
                    <a:moveTo>
                      <a:pt x="0" y="21"/>
                    </a:moveTo>
                    <a:lnTo>
                      <a:pt x="0" y="21"/>
                    </a:lnTo>
                    <a:lnTo>
                      <a:pt x="7" y="19"/>
                    </a:lnTo>
                    <a:lnTo>
                      <a:pt x="13" y="13"/>
                    </a:lnTo>
                    <a:lnTo>
                      <a:pt x="19" y="8"/>
                    </a:lnTo>
                    <a:lnTo>
                      <a:pt x="23" y="0"/>
                    </a:lnTo>
                    <a:lnTo>
                      <a:pt x="13" y="0"/>
                    </a:lnTo>
                    <a:lnTo>
                      <a:pt x="12" y="4"/>
                    </a:lnTo>
                    <a:lnTo>
                      <a:pt x="9" y="8"/>
                    </a:lnTo>
                    <a:lnTo>
                      <a:pt x="4" y="12"/>
                    </a:lnTo>
                    <a:lnTo>
                      <a:pt x="0" y="12"/>
                    </a:lnTo>
                    <a:lnTo>
                      <a:pt x="0" y="12"/>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56" name="Freeform 360"/>
              <p:cNvSpPr>
                <a:spLocks noChangeAspect="1"/>
              </p:cNvSpPr>
              <p:nvPr/>
            </p:nvSpPr>
            <p:spPr bwMode="auto">
              <a:xfrm>
                <a:off x="675" y="564"/>
                <a:ext cx="9" cy="8"/>
              </a:xfrm>
              <a:custGeom>
                <a:avLst/>
                <a:gdLst>
                  <a:gd name="T0" fmla="*/ 9 w 20"/>
                  <a:gd name="T1" fmla="*/ 16 h 16"/>
                  <a:gd name="T2" fmla="*/ 9 w 20"/>
                  <a:gd name="T3" fmla="*/ 16 h 16"/>
                  <a:gd name="T4" fmla="*/ 9 w 20"/>
                  <a:gd name="T5" fmla="*/ 12 h 16"/>
                  <a:gd name="T6" fmla="*/ 12 w 20"/>
                  <a:gd name="T7" fmla="*/ 11 h 16"/>
                  <a:gd name="T8" fmla="*/ 15 w 20"/>
                  <a:gd name="T9" fmla="*/ 9 h 16"/>
                  <a:gd name="T10" fmla="*/ 20 w 20"/>
                  <a:gd name="T11" fmla="*/ 9 h 16"/>
                  <a:gd name="T12" fmla="*/ 20 w 20"/>
                  <a:gd name="T13" fmla="*/ 0 h 16"/>
                  <a:gd name="T14" fmla="*/ 13 w 20"/>
                  <a:gd name="T15" fmla="*/ 2 h 16"/>
                  <a:gd name="T16" fmla="*/ 7 w 20"/>
                  <a:gd name="T17" fmla="*/ 4 h 16"/>
                  <a:gd name="T18" fmla="*/ 2 w 20"/>
                  <a:gd name="T19" fmla="*/ 10 h 16"/>
                  <a:gd name="T20" fmla="*/ 0 w 20"/>
                  <a:gd name="T21" fmla="*/ 16 h 16"/>
                  <a:gd name="T22" fmla="*/ 0 w 20"/>
                  <a:gd name="T23" fmla="*/ 16 h 16"/>
                  <a:gd name="T24" fmla="*/ 9 w 20"/>
                  <a:gd name="T2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6">
                    <a:moveTo>
                      <a:pt x="9" y="16"/>
                    </a:moveTo>
                    <a:lnTo>
                      <a:pt x="9" y="16"/>
                    </a:lnTo>
                    <a:lnTo>
                      <a:pt x="9" y="12"/>
                    </a:lnTo>
                    <a:lnTo>
                      <a:pt x="12" y="11"/>
                    </a:lnTo>
                    <a:lnTo>
                      <a:pt x="15" y="9"/>
                    </a:lnTo>
                    <a:lnTo>
                      <a:pt x="20" y="9"/>
                    </a:lnTo>
                    <a:lnTo>
                      <a:pt x="20" y="0"/>
                    </a:lnTo>
                    <a:lnTo>
                      <a:pt x="13" y="2"/>
                    </a:lnTo>
                    <a:lnTo>
                      <a:pt x="7" y="4"/>
                    </a:lnTo>
                    <a:lnTo>
                      <a:pt x="2" y="10"/>
                    </a:lnTo>
                    <a:lnTo>
                      <a:pt x="0" y="16"/>
                    </a:lnTo>
                    <a:lnTo>
                      <a:pt x="0" y="16"/>
                    </a:lnTo>
                    <a:lnTo>
                      <a:pt x="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57" name="Freeform 361"/>
              <p:cNvSpPr>
                <a:spLocks noChangeAspect="1"/>
              </p:cNvSpPr>
              <p:nvPr/>
            </p:nvSpPr>
            <p:spPr bwMode="auto">
              <a:xfrm>
                <a:off x="674" y="572"/>
                <a:ext cx="5" cy="14"/>
              </a:xfrm>
              <a:custGeom>
                <a:avLst/>
                <a:gdLst>
                  <a:gd name="T0" fmla="*/ 4 w 10"/>
                  <a:gd name="T1" fmla="*/ 25 h 26"/>
                  <a:gd name="T2" fmla="*/ 9 w 10"/>
                  <a:gd name="T3" fmla="*/ 22 h 26"/>
                  <a:gd name="T4" fmla="*/ 8 w 10"/>
                  <a:gd name="T5" fmla="*/ 15 h 26"/>
                  <a:gd name="T6" fmla="*/ 9 w 10"/>
                  <a:gd name="T7" fmla="*/ 9 h 26"/>
                  <a:gd name="T8" fmla="*/ 10 w 10"/>
                  <a:gd name="T9" fmla="*/ 4 h 26"/>
                  <a:gd name="T10" fmla="*/ 10 w 10"/>
                  <a:gd name="T11" fmla="*/ 0 h 26"/>
                  <a:gd name="T12" fmla="*/ 1 w 10"/>
                  <a:gd name="T13" fmla="*/ 0 h 26"/>
                  <a:gd name="T14" fmla="*/ 1 w 10"/>
                  <a:gd name="T15" fmla="*/ 4 h 26"/>
                  <a:gd name="T16" fmla="*/ 2 w 10"/>
                  <a:gd name="T17" fmla="*/ 9 h 26"/>
                  <a:gd name="T18" fmla="*/ 1 w 10"/>
                  <a:gd name="T19" fmla="*/ 15 h 26"/>
                  <a:gd name="T20" fmla="*/ 0 w 10"/>
                  <a:gd name="T21" fmla="*/ 22 h 26"/>
                  <a:gd name="T22" fmla="*/ 4 w 10"/>
                  <a:gd name="T23" fmla="*/ 18 h 26"/>
                  <a:gd name="T24" fmla="*/ 0 w 10"/>
                  <a:gd name="T25" fmla="*/ 22 h 26"/>
                  <a:gd name="T26" fmla="*/ 1 w 10"/>
                  <a:gd name="T27" fmla="*/ 25 h 26"/>
                  <a:gd name="T28" fmla="*/ 4 w 10"/>
                  <a:gd name="T29" fmla="*/ 26 h 26"/>
                  <a:gd name="T30" fmla="*/ 8 w 10"/>
                  <a:gd name="T31" fmla="*/ 25 h 26"/>
                  <a:gd name="T32" fmla="*/ 9 w 10"/>
                  <a:gd name="T33" fmla="*/ 22 h 26"/>
                  <a:gd name="T34" fmla="*/ 4 w 10"/>
                  <a:gd name="T3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6">
                    <a:moveTo>
                      <a:pt x="4" y="25"/>
                    </a:moveTo>
                    <a:lnTo>
                      <a:pt x="9" y="22"/>
                    </a:lnTo>
                    <a:lnTo>
                      <a:pt x="8" y="15"/>
                    </a:lnTo>
                    <a:lnTo>
                      <a:pt x="9" y="9"/>
                    </a:lnTo>
                    <a:lnTo>
                      <a:pt x="10" y="4"/>
                    </a:lnTo>
                    <a:lnTo>
                      <a:pt x="10" y="0"/>
                    </a:lnTo>
                    <a:lnTo>
                      <a:pt x="1" y="0"/>
                    </a:lnTo>
                    <a:lnTo>
                      <a:pt x="1" y="4"/>
                    </a:lnTo>
                    <a:lnTo>
                      <a:pt x="2" y="9"/>
                    </a:lnTo>
                    <a:lnTo>
                      <a:pt x="1" y="15"/>
                    </a:lnTo>
                    <a:lnTo>
                      <a:pt x="0" y="22"/>
                    </a:lnTo>
                    <a:lnTo>
                      <a:pt x="4" y="18"/>
                    </a:lnTo>
                    <a:lnTo>
                      <a:pt x="0" y="22"/>
                    </a:lnTo>
                    <a:lnTo>
                      <a:pt x="1" y="25"/>
                    </a:lnTo>
                    <a:lnTo>
                      <a:pt x="4" y="26"/>
                    </a:lnTo>
                    <a:lnTo>
                      <a:pt x="8" y="25"/>
                    </a:lnTo>
                    <a:lnTo>
                      <a:pt x="9" y="22"/>
                    </a:lnTo>
                    <a:lnTo>
                      <a:pt x="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58" name="Freeform 362"/>
              <p:cNvSpPr>
                <a:spLocks noChangeAspect="1"/>
              </p:cNvSpPr>
              <p:nvPr/>
            </p:nvSpPr>
            <p:spPr bwMode="auto">
              <a:xfrm>
                <a:off x="658" y="580"/>
                <a:ext cx="18" cy="7"/>
              </a:xfrm>
              <a:custGeom>
                <a:avLst/>
                <a:gdLst>
                  <a:gd name="T0" fmla="*/ 4 w 36"/>
                  <a:gd name="T1" fmla="*/ 14 h 14"/>
                  <a:gd name="T2" fmla="*/ 4 w 36"/>
                  <a:gd name="T3" fmla="*/ 14 h 14"/>
                  <a:gd name="T4" fmla="*/ 7 w 36"/>
                  <a:gd name="T5" fmla="*/ 11 h 14"/>
                  <a:gd name="T6" fmla="*/ 10 w 36"/>
                  <a:gd name="T7" fmla="*/ 10 h 14"/>
                  <a:gd name="T8" fmla="*/ 11 w 36"/>
                  <a:gd name="T9" fmla="*/ 8 h 14"/>
                  <a:gd name="T10" fmla="*/ 13 w 36"/>
                  <a:gd name="T11" fmla="*/ 8 h 14"/>
                  <a:gd name="T12" fmla="*/ 18 w 36"/>
                  <a:gd name="T13" fmla="*/ 7 h 14"/>
                  <a:gd name="T14" fmla="*/ 23 w 36"/>
                  <a:gd name="T15" fmla="*/ 7 h 14"/>
                  <a:gd name="T16" fmla="*/ 28 w 36"/>
                  <a:gd name="T17" fmla="*/ 8 h 14"/>
                  <a:gd name="T18" fmla="*/ 36 w 36"/>
                  <a:gd name="T19" fmla="*/ 9 h 14"/>
                  <a:gd name="T20" fmla="*/ 36 w 36"/>
                  <a:gd name="T21" fmla="*/ 2 h 14"/>
                  <a:gd name="T22" fmla="*/ 28 w 36"/>
                  <a:gd name="T23" fmla="*/ 1 h 14"/>
                  <a:gd name="T24" fmla="*/ 23 w 36"/>
                  <a:gd name="T25" fmla="*/ 0 h 14"/>
                  <a:gd name="T26" fmla="*/ 18 w 36"/>
                  <a:gd name="T27" fmla="*/ 0 h 14"/>
                  <a:gd name="T28" fmla="*/ 13 w 36"/>
                  <a:gd name="T29" fmla="*/ 1 h 14"/>
                  <a:gd name="T30" fmla="*/ 9 w 36"/>
                  <a:gd name="T31" fmla="*/ 1 h 14"/>
                  <a:gd name="T32" fmla="*/ 5 w 36"/>
                  <a:gd name="T33" fmla="*/ 3 h 14"/>
                  <a:gd name="T34" fmla="*/ 2 w 36"/>
                  <a:gd name="T35" fmla="*/ 5 h 14"/>
                  <a:gd name="T36" fmla="*/ 0 w 36"/>
                  <a:gd name="T37" fmla="*/ 7 h 14"/>
                  <a:gd name="T38" fmla="*/ 0 w 36"/>
                  <a:gd name="T39" fmla="*/ 7 h 14"/>
                  <a:gd name="T40" fmla="*/ 4 w 36"/>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14">
                    <a:moveTo>
                      <a:pt x="4" y="14"/>
                    </a:moveTo>
                    <a:lnTo>
                      <a:pt x="4" y="14"/>
                    </a:lnTo>
                    <a:lnTo>
                      <a:pt x="7" y="11"/>
                    </a:lnTo>
                    <a:lnTo>
                      <a:pt x="10" y="10"/>
                    </a:lnTo>
                    <a:lnTo>
                      <a:pt x="11" y="8"/>
                    </a:lnTo>
                    <a:lnTo>
                      <a:pt x="13" y="8"/>
                    </a:lnTo>
                    <a:lnTo>
                      <a:pt x="18" y="7"/>
                    </a:lnTo>
                    <a:lnTo>
                      <a:pt x="23" y="7"/>
                    </a:lnTo>
                    <a:lnTo>
                      <a:pt x="28" y="8"/>
                    </a:lnTo>
                    <a:lnTo>
                      <a:pt x="36" y="9"/>
                    </a:lnTo>
                    <a:lnTo>
                      <a:pt x="36" y="2"/>
                    </a:lnTo>
                    <a:lnTo>
                      <a:pt x="28" y="1"/>
                    </a:lnTo>
                    <a:lnTo>
                      <a:pt x="23" y="0"/>
                    </a:lnTo>
                    <a:lnTo>
                      <a:pt x="18" y="0"/>
                    </a:lnTo>
                    <a:lnTo>
                      <a:pt x="13" y="1"/>
                    </a:lnTo>
                    <a:lnTo>
                      <a:pt x="9" y="1"/>
                    </a:lnTo>
                    <a:lnTo>
                      <a:pt x="5" y="3"/>
                    </a:lnTo>
                    <a:lnTo>
                      <a:pt x="2" y="5"/>
                    </a:lnTo>
                    <a:lnTo>
                      <a:pt x="0" y="7"/>
                    </a:lnTo>
                    <a:lnTo>
                      <a:pt x="0" y="7"/>
                    </a:ln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59" name="Freeform 363"/>
              <p:cNvSpPr>
                <a:spLocks noChangeAspect="1"/>
              </p:cNvSpPr>
              <p:nvPr/>
            </p:nvSpPr>
            <p:spPr bwMode="auto">
              <a:xfrm>
                <a:off x="647" y="584"/>
                <a:ext cx="13" cy="15"/>
              </a:xfrm>
              <a:custGeom>
                <a:avLst/>
                <a:gdLst>
                  <a:gd name="T0" fmla="*/ 0 w 25"/>
                  <a:gd name="T1" fmla="*/ 30 h 30"/>
                  <a:gd name="T2" fmla="*/ 0 w 25"/>
                  <a:gd name="T3" fmla="*/ 30 h 30"/>
                  <a:gd name="T4" fmla="*/ 9 w 25"/>
                  <a:gd name="T5" fmla="*/ 26 h 30"/>
                  <a:gd name="T6" fmla="*/ 16 w 25"/>
                  <a:gd name="T7" fmla="*/ 18 h 30"/>
                  <a:gd name="T8" fmla="*/ 22 w 25"/>
                  <a:gd name="T9" fmla="*/ 11 h 30"/>
                  <a:gd name="T10" fmla="*/ 25 w 25"/>
                  <a:gd name="T11" fmla="*/ 7 h 30"/>
                  <a:gd name="T12" fmla="*/ 21 w 25"/>
                  <a:gd name="T13" fmla="*/ 0 h 30"/>
                  <a:gd name="T14" fmla="*/ 15 w 25"/>
                  <a:gd name="T15" fmla="*/ 7 h 30"/>
                  <a:gd name="T16" fmla="*/ 9 w 25"/>
                  <a:gd name="T17" fmla="*/ 14 h 30"/>
                  <a:gd name="T18" fmla="*/ 5 w 25"/>
                  <a:gd name="T19" fmla="*/ 19 h 30"/>
                  <a:gd name="T20" fmla="*/ 0 w 25"/>
                  <a:gd name="T21" fmla="*/ 21 h 30"/>
                  <a:gd name="T22" fmla="*/ 0 w 25"/>
                  <a:gd name="T23" fmla="*/ 21 h 30"/>
                  <a:gd name="T24" fmla="*/ 0 w 25"/>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0">
                    <a:moveTo>
                      <a:pt x="0" y="30"/>
                    </a:moveTo>
                    <a:lnTo>
                      <a:pt x="0" y="30"/>
                    </a:lnTo>
                    <a:lnTo>
                      <a:pt x="9" y="26"/>
                    </a:lnTo>
                    <a:lnTo>
                      <a:pt x="16" y="18"/>
                    </a:lnTo>
                    <a:lnTo>
                      <a:pt x="22" y="11"/>
                    </a:lnTo>
                    <a:lnTo>
                      <a:pt x="25" y="7"/>
                    </a:lnTo>
                    <a:lnTo>
                      <a:pt x="21" y="0"/>
                    </a:lnTo>
                    <a:lnTo>
                      <a:pt x="15" y="7"/>
                    </a:lnTo>
                    <a:lnTo>
                      <a:pt x="9" y="14"/>
                    </a:lnTo>
                    <a:lnTo>
                      <a:pt x="5" y="19"/>
                    </a:lnTo>
                    <a:lnTo>
                      <a:pt x="0" y="21"/>
                    </a:lnTo>
                    <a:lnTo>
                      <a:pt x="0" y="21"/>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60" name="Freeform 364"/>
              <p:cNvSpPr>
                <a:spLocks noChangeAspect="1"/>
              </p:cNvSpPr>
              <p:nvPr/>
            </p:nvSpPr>
            <p:spPr bwMode="auto">
              <a:xfrm>
                <a:off x="634" y="594"/>
                <a:ext cx="13" cy="18"/>
              </a:xfrm>
              <a:custGeom>
                <a:avLst/>
                <a:gdLst>
                  <a:gd name="T0" fmla="*/ 4 w 27"/>
                  <a:gd name="T1" fmla="*/ 34 h 34"/>
                  <a:gd name="T2" fmla="*/ 7 w 27"/>
                  <a:gd name="T3" fmla="*/ 30 h 34"/>
                  <a:gd name="T4" fmla="*/ 10 w 27"/>
                  <a:gd name="T5" fmla="*/ 20 h 34"/>
                  <a:gd name="T6" fmla="*/ 14 w 27"/>
                  <a:gd name="T7" fmla="*/ 13 h 34"/>
                  <a:gd name="T8" fmla="*/ 20 w 27"/>
                  <a:gd name="T9" fmla="*/ 9 h 34"/>
                  <a:gd name="T10" fmla="*/ 27 w 27"/>
                  <a:gd name="T11" fmla="*/ 9 h 34"/>
                  <a:gd name="T12" fmla="*/ 27 w 27"/>
                  <a:gd name="T13" fmla="*/ 0 h 34"/>
                  <a:gd name="T14" fmla="*/ 18 w 27"/>
                  <a:gd name="T15" fmla="*/ 2 h 34"/>
                  <a:gd name="T16" fmla="*/ 10 w 27"/>
                  <a:gd name="T17" fmla="*/ 9 h 34"/>
                  <a:gd name="T18" fmla="*/ 3 w 27"/>
                  <a:gd name="T19" fmla="*/ 18 h 34"/>
                  <a:gd name="T20" fmla="*/ 0 w 27"/>
                  <a:gd name="T21" fmla="*/ 30 h 34"/>
                  <a:gd name="T22" fmla="*/ 4 w 27"/>
                  <a:gd name="T23" fmla="*/ 25 h 34"/>
                  <a:gd name="T24" fmla="*/ 0 w 27"/>
                  <a:gd name="T25" fmla="*/ 30 h 34"/>
                  <a:gd name="T26" fmla="*/ 2 w 27"/>
                  <a:gd name="T27" fmla="*/ 32 h 34"/>
                  <a:gd name="T28" fmla="*/ 4 w 27"/>
                  <a:gd name="T29" fmla="*/ 33 h 34"/>
                  <a:gd name="T30" fmla="*/ 6 w 27"/>
                  <a:gd name="T31" fmla="*/ 32 h 34"/>
                  <a:gd name="T32" fmla="*/ 7 w 27"/>
                  <a:gd name="T33" fmla="*/ 30 h 34"/>
                  <a:gd name="T34" fmla="*/ 4 w 27"/>
                  <a:gd name="T3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4">
                    <a:moveTo>
                      <a:pt x="4" y="34"/>
                    </a:moveTo>
                    <a:lnTo>
                      <a:pt x="7" y="30"/>
                    </a:lnTo>
                    <a:lnTo>
                      <a:pt x="10" y="20"/>
                    </a:lnTo>
                    <a:lnTo>
                      <a:pt x="14" y="13"/>
                    </a:lnTo>
                    <a:lnTo>
                      <a:pt x="20" y="9"/>
                    </a:lnTo>
                    <a:lnTo>
                      <a:pt x="27" y="9"/>
                    </a:lnTo>
                    <a:lnTo>
                      <a:pt x="27" y="0"/>
                    </a:lnTo>
                    <a:lnTo>
                      <a:pt x="18" y="2"/>
                    </a:lnTo>
                    <a:lnTo>
                      <a:pt x="10" y="9"/>
                    </a:lnTo>
                    <a:lnTo>
                      <a:pt x="3" y="18"/>
                    </a:lnTo>
                    <a:lnTo>
                      <a:pt x="0" y="30"/>
                    </a:lnTo>
                    <a:lnTo>
                      <a:pt x="4" y="25"/>
                    </a:lnTo>
                    <a:lnTo>
                      <a:pt x="0" y="30"/>
                    </a:lnTo>
                    <a:lnTo>
                      <a:pt x="2" y="32"/>
                    </a:lnTo>
                    <a:lnTo>
                      <a:pt x="4" y="33"/>
                    </a:lnTo>
                    <a:lnTo>
                      <a:pt x="6" y="32"/>
                    </a:lnTo>
                    <a:lnTo>
                      <a:pt x="7" y="30"/>
                    </a:lnTo>
                    <a:lnTo>
                      <a:pt x="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61" name="Freeform 365"/>
              <p:cNvSpPr>
                <a:spLocks noChangeAspect="1"/>
              </p:cNvSpPr>
              <p:nvPr/>
            </p:nvSpPr>
            <p:spPr bwMode="auto">
              <a:xfrm>
                <a:off x="623" y="607"/>
                <a:ext cx="13" cy="12"/>
              </a:xfrm>
              <a:custGeom>
                <a:avLst/>
                <a:gdLst>
                  <a:gd name="T0" fmla="*/ 2 w 25"/>
                  <a:gd name="T1" fmla="*/ 24 h 24"/>
                  <a:gd name="T2" fmla="*/ 6 w 25"/>
                  <a:gd name="T3" fmla="*/ 21 h 24"/>
                  <a:gd name="T4" fmla="*/ 9 w 25"/>
                  <a:gd name="T5" fmla="*/ 16 h 24"/>
                  <a:gd name="T6" fmla="*/ 13 w 25"/>
                  <a:gd name="T7" fmla="*/ 13 h 24"/>
                  <a:gd name="T8" fmla="*/ 19 w 25"/>
                  <a:gd name="T9" fmla="*/ 9 h 24"/>
                  <a:gd name="T10" fmla="*/ 25 w 25"/>
                  <a:gd name="T11" fmla="*/ 9 h 24"/>
                  <a:gd name="T12" fmla="*/ 25 w 25"/>
                  <a:gd name="T13" fmla="*/ 0 h 24"/>
                  <a:gd name="T14" fmla="*/ 17 w 25"/>
                  <a:gd name="T15" fmla="*/ 2 h 24"/>
                  <a:gd name="T16" fmla="*/ 9 w 25"/>
                  <a:gd name="T17" fmla="*/ 6 h 24"/>
                  <a:gd name="T18" fmla="*/ 2 w 25"/>
                  <a:gd name="T19" fmla="*/ 11 h 24"/>
                  <a:gd name="T20" fmla="*/ 0 w 25"/>
                  <a:gd name="T21" fmla="*/ 21 h 24"/>
                  <a:gd name="T22" fmla="*/ 4 w 25"/>
                  <a:gd name="T23" fmla="*/ 17 h 24"/>
                  <a:gd name="T24" fmla="*/ 0 w 25"/>
                  <a:gd name="T25" fmla="*/ 21 h 24"/>
                  <a:gd name="T26" fmla="*/ 1 w 25"/>
                  <a:gd name="T27" fmla="*/ 23 h 24"/>
                  <a:gd name="T28" fmla="*/ 3 w 25"/>
                  <a:gd name="T29" fmla="*/ 24 h 24"/>
                  <a:gd name="T30" fmla="*/ 5 w 25"/>
                  <a:gd name="T31" fmla="*/ 23 h 24"/>
                  <a:gd name="T32" fmla="*/ 6 w 25"/>
                  <a:gd name="T33" fmla="*/ 21 h 24"/>
                  <a:gd name="T34" fmla="*/ 2 w 25"/>
                  <a:gd name="T3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2" y="24"/>
                    </a:moveTo>
                    <a:lnTo>
                      <a:pt x="6" y="21"/>
                    </a:lnTo>
                    <a:lnTo>
                      <a:pt x="9" y="16"/>
                    </a:lnTo>
                    <a:lnTo>
                      <a:pt x="13" y="13"/>
                    </a:lnTo>
                    <a:lnTo>
                      <a:pt x="19" y="9"/>
                    </a:lnTo>
                    <a:lnTo>
                      <a:pt x="25" y="9"/>
                    </a:lnTo>
                    <a:lnTo>
                      <a:pt x="25" y="0"/>
                    </a:lnTo>
                    <a:lnTo>
                      <a:pt x="17" y="2"/>
                    </a:lnTo>
                    <a:lnTo>
                      <a:pt x="9" y="6"/>
                    </a:lnTo>
                    <a:lnTo>
                      <a:pt x="2" y="11"/>
                    </a:lnTo>
                    <a:lnTo>
                      <a:pt x="0" y="21"/>
                    </a:lnTo>
                    <a:lnTo>
                      <a:pt x="4" y="17"/>
                    </a:lnTo>
                    <a:lnTo>
                      <a:pt x="0" y="21"/>
                    </a:lnTo>
                    <a:lnTo>
                      <a:pt x="1" y="23"/>
                    </a:lnTo>
                    <a:lnTo>
                      <a:pt x="3" y="24"/>
                    </a:lnTo>
                    <a:lnTo>
                      <a:pt x="5" y="23"/>
                    </a:lnTo>
                    <a:lnTo>
                      <a:pt x="6" y="21"/>
                    </a:lnTo>
                    <a:lnTo>
                      <a:pt x="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62" name="Freeform 366"/>
              <p:cNvSpPr>
                <a:spLocks noChangeAspect="1"/>
              </p:cNvSpPr>
              <p:nvPr/>
            </p:nvSpPr>
            <p:spPr bwMode="auto">
              <a:xfrm>
                <a:off x="605" y="614"/>
                <a:ext cx="21" cy="25"/>
              </a:xfrm>
              <a:custGeom>
                <a:avLst/>
                <a:gdLst>
                  <a:gd name="T0" fmla="*/ 4 w 40"/>
                  <a:gd name="T1" fmla="*/ 48 h 49"/>
                  <a:gd name="T2" fmla="*/ 9 w 40"/>
                  <a:gd name="T3" fmla="*/ 45 h 49"/>
                  <a:gd name="T4" fmla="*/ 9 w 40"/>
                  <a:gd name="T5" fmla="*/ 36 h 49"/>
                  <a:gd name="T6" fmla="*/ 10 w 40"/>
                  <a:gd name="T7" fmla="*/ 29 h 49"/>
                  <a:gd name="T8" fmla="*/ 14 w 40"/>
                  <a:gd name="T9" fmla="*/ 21 h 49"/>
                  <a:gd name="T10" fmla="*/ 18 w 40"/>
                  <a:gd name="T11" fmla="*/ 15 h 49"/>
                  <a:gd name="T12" fmla="*/ 22 w 40"/>
                  <a:gd name="T13" fmla="*/ 11 h 49"/>
                  <a:gd name="T14" fmla="*/ 28 w 40"/>
                  <a:gd name="T15" fmla="*/ 8 h 49"/>
                  <a:gd name="T16" fmla="*/ 32 w 40"/>
                  <a:gd name="T17" fmla="*/ 7 h 49"/>
                  <a:gd name="T18" fmla="*/ 38 w 40"/>
                  <a:gd name="T19" fmla="*/ 9 h 49"/>
                  <a:gd name="T20" fmla="*/ 40 w 40"/>
                  <a:gd name="T21" fmla="*/ 2 h 49"/>
                  <a:gd name="T22" fmla="*/ 32 w 40"/>
                  <a:gd name="T23" fmla="*/ 0 h 49"/>
                  <a:gd name="T24" fmla="*/ 25 w 40"/>
                  <a:gd name="T25" fmla="*/ 1 h 49"/>
                  <a:gd name="T26" fmla="*/ 17 w 40"/>
                  <a:gd name="T27" fmla="*/ 5 h 49"/>
                  <a:gd name="T28" fmla="*/ 11 w 40"/>
                  <a:gd name="T29" fmla="*/ 10 h 49"/>
                  <a:gd name="T30" fmla="*/ 7 w 40"/>
                  <a:gd name="T31" fmla="*/ 18 h 49"/>
                  <a:gd name="T32" fmla="*/ 3 w 40"/>
                  <a:gd name="T33" fmla="*/ 26 h 49"/>
                  <a:gd name="T34" fmla="*/ 2 w 40"/>
                  <a:gd name="T35" fmla="*/ 36 h 49"/>
                  <a:gd name="T36" fmla="*/ 0 w 40"/>
                  <a:gd name="T37" fmla="*/ 45 h 49"/>
                  <a:gd name="T38" fmla="*/ 4 w 40"/>
                  <a:gd name="T39" fmla="*/ 41 h 49"/>
                  <a:gd name="T40" fmla="*/ 0 w 40"/>
                  <a:gd name="T41" fmla="*/ 45 h 49"/>
                  <a:gd name="T42" fmla="*/ 1 w 40"/>
                  <a:gd name="T43" fmla="*/ 48 h 49"/>
                  <a:gd name="T44" fmla="*/ 4 w 40"/>
                  <a:gd name="T45" fmla="*/ 49 h 49"/>
                  <a:gd name="T46" fmla="*/ 8 w 40"/>
                  <a:gd name="T47" fmla="*/ 48 h 49"/>
                  <a:gd name="T48" fmla="*/ 9 w 40"/>
                  <a:gd name="T49" fmla="*/ 45 h 49"/>
                  <a:gd name="T50" fmla="*/ 4 w 40"/>
                  <a:gd name="T5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49">
                    <a:moveTo>
                      <a:pt x="4" y="48"/>
                    </a:moveTo>
                    <a:lnTo>
                      <a:pt x="9" y="45"/>
                    </a:lnTo>
                    <a:lnTo>
                      <a:pt x="9" y="36"/>
                    </a:lnTo>
                    <a:lnTo>
                      <a:pt x="10" y="29"/>
                    </a:lnTo>
                    <a:lnTo>
                      <a:pt x="14" y="21"/>
                    </a:lnTo>
                    <a:lnTo>
                      <a:pt x="18" y="15"/>
                    </a:lnTo>
                    <a:lnTo>
                      <a:pt x="22" y="11"/>
                    </a:lnTo>
                    <a:lnTo>
                      <a:pt x="28" y="8"/>
                    </a:lnTo>
                    <a:lnTo>
                      <a:pt x="32" y="7"/>
                    </a:lnTo>
                    <a:lnTo>
                      <a:pt x="38" y="9"/>
                    </a:lnTo>
                    <a:lnTo>
                      <a:pt x="40" y="2"/>
                    </a:lnTo>
                    <a:lnTo>
                      <a:pt x="32" y="0"/>
                    </a:lnTo>
                    <a:lnTo>
                      <a:pt x="25" y="1"/>
                    </a:lnTo>
                    <a:lnTo>
                      <a:pt x="17" y="5"/>
                    </a:lnTo>
                    <a:lnTo>
                      <a:pt x="11" y="10"/>
                    </a:lnTo>
                    <a:lnTo>
                      <a:pt x="7" y="18"/>
                    </a:lnTo>
                    <a:lnTo>
                      <a:pt x="3" y="26"/>
                    </a:lnTo>
                    <a:lnTo>
                      <a:pt x="2" y="36"/>
                    </a:lnTo>
                    <a:lnTo>
                      <a:pt x="0" y="45"/>
                    </a:lnTo>
                    <a:lnTo>
                      <a:pt x="4" y="41"/>
                    </a:lnTo>
                    <a:lnTo>
                      <a:pt x="0" y="45"/>
                    </a:lnTo>
                    <a:lnTo>
                      <a:pt x="1" y="48"/>
                    </a:lnTo>
                    <a:lnTo>
                      <a:pt x="4" y="49"/>
                    </a:lnTo>
                    <a:lnTo>
                      <a:pt x="8" y="48"/>
                    </a:lnTo>
                    <a:lnTo>
                      <a:pt x="9" y="45"/>
                    </a:lnTo>
                    <a:lnTo>
                      <a:pt x="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63" name="Freeform 367"/>
              <p:cNvSpPr>
                <a:spLocks noChangeAspect="1"/>
              </p:cNvSpPr>
              <p:nvPr/>
            </p:nvSpPr>
            <p:spPr bwMode="auto">
              <a:xfrm>
                <a:off x="588" y="635"/>
                <a:ext cx="20" cy="15"/>
              </a:xfrm>
              <a:custGeom>
                <a:avLst/>
                <a:gdLst>
                  <a:gd name="T0" fmla="*/ 11 w 40"/>
                  <a:gd name="T1" fmla="*/ 26 h 30"/>
                  <a:gd name="T2" fmla="*/ 11 w 40"/>
                  <a:gd name="T3" fmla="*/ 26 h 30"/>
                  <a:gd name="T4" fmla="*/ 7 w 40"/>
                  <a:gd name="T5" fmla="*/ 22 h 30"/>
                  <a:gd name="T6" fmla="*/ 8 w 40"/>
                  <a:gd name="T7" fmla="*/ 19 h 30"/>
                  <a:gd name="T8" fmla="*/ 11 w 40"/>
                  <a:gd name="T9" fmla="*/ 15 h 30"/>
                  <a:gd name="T10" fmla="*/ 13 w 40"/>
                  <a:gd name="T11" fmla="*/ 13 h 30"/>
                  <a:gd name="T12" fmla="*/ 17 w 40"/>
                  <a:gd name="T13" fmla="*/ 11 h 30"/>
                  <a:gd name="T14" fmla="*/ 26 w 40"/>
                  <a:gd name="T15" fmla="*/ 10 h 30"/>
                  <a:gd name="T16" fmla="*/ 32 w 40"/>
                  <a:gd name="T17" fmla="*/ 8 h 30"/>
                  <a:gd name="T18" fmla="*/ 40 w 40"/>
                  <a:gd name="T19" fmla="*/ 7 h 30"/>
                  <a:gd name="T20" fmla="*/ 40 w 40"/>
                  <a:gd name="T21" fmla="*/ 0 h 30"/>
                  <a:gd name="T22" fmla="*/ 32 w 40"/>
                  <a:gd name="T23" fmla="*/ 2 h 30"/>
                  <a:gd name="T24" fmla="*/ 26 w 40"/>
                  <a:gd name="T25" fmla="*/ 3 h 30"/>
                  <a:gd name="T26" fmla="*/ 17 w 40"/>
                  <a:gd name="T27" fmla="*/ 4 h 30"/>
                  <a:gd name="T28" fmla="*/ 11 w 40"/>
                  <a:gd name="T29" fmla="*/ 6 h 30"/>
                  <a:gd name="T30" fmla="*/ 4 w 40"/>
                  <a:gd name="T31" fmla="*/ 11 h 30"/>
                  <a:gd name="T32" fmla="*/ 1 w 40"/>
                  <a:gd name="T33" fmla="*/ 16 h 30"/>
                  <a:gd name="T34" fmla="*/ 0 w 40"/>
                  <a:gd name="T35" fmla="*/ 22 h 30"/>
                  <a:gd name="T36" fmla="*/ 4 w 40"/>
                  <a:gd name="T37" fmla="*/ 30 h 30"/>
                  <a:gd name="T38" fmla="*/ 4 w 40"/>
                  <a:gd name="T39" fmla="*/ 30 h 30"/>
                  <a:gd name="T40" fmla="*/ 11 w 40"/>
                  <a:gd name="T41"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30">
                    <a:moveTo>
                      <a:pt x="11" y="26"/>
                    </a:moveTo>
                    <a:lnTo>
                      <a:pt x="11" y="26"/>
                    </a:lnTo>
                    <a:lnTo>
                      <a:pt x="7" y="22"/>
                    </a:lnTo>
                    <a:lnTo>
                      <a:pt x="8" y="19"/>
                    </a:lnTo>
                    <a:lnTo>
                      <a:pt x="11" y="15"/>
                    </a:lnTo>
                    <a:lnTo>
                      <a:pt x="13" y="13"/>
                    </a:lnTo>
                    <a:lnTo>
                      <a:pt x="17" y="11"/>
                    </a:lnTo>
                    <a:lnTo>
                      <a:pt x="26" y="10"/>
                    </a:lnTo>
                    <a:lnTo>
                      <a:pt x="32" y="8"/>
                    </a:lnTo>
                    <a:lnTo>
                      <a:pt x="40" y="7"/>
                    </a:lnTo>
                    <a:lnTo>
                      <a:pt x="40" y="0"/>
                    </a:lnTo>
                    <a:lnTo>
                      <a:pt x="32" y="2"/>
                    </a:lnTo>
                    <a:lnTo>
                      <a:pt x="26" y="3"/>
                    </a:lnTo>
                    <a:lnTo>
                      <a:pt x="17" y="4"/>
                    </a:lnTo>
                    <a:lnTo>
                      <a:pt x="11" y="6"/>
                    </a:lnTo>
                    <a:lnTo>
                      <a:pt x="4" y="11"/>
                    </a:lnTo>
                    <a:lnTo>
                      <a:pt x="1" y="16"/>
                    </a:lnTo>
                    <a:lnTo>
                      <a:pt x="0" y="22"/>
                    </a:lnTo>
                    <a:lnTo>
                      <a:pt x="4" y="30"/>
                    </a:lnTo>
                    <a:lnTo>
                      <a:pt x="4" y="30"/>
                    </a:lnTo>
                    <a:lnTo>
                      <a:pt x="1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64" name="Freeform 368"/>
              <p:cNvSpPr>
                <a:spLocks noChangeAspect="1"/>
              </p:cNvSpPr>
              <p:nvPr/>
            </p:nvSpPr>
            <p:spPr bwMode="auto">
              <a:xfrm>
                <a:off x="585" y="648"/>
                <a:ext cx="11" cy="18"/>
              </a:xfrm>
              <a:custGeom>
                <a:avLst/>
                <a:gdLst>
                  <a:gd name="T0" fmla="*/ 0 w 22"/>
                  <a:gd name="T1" fmla="*/ 37 h 37"/>
                  <a:gd name="T2" fmla="*/ 0 w 22"/>
                  <a:gd name="T3" fmla="*/ 37 h 37"/>
                  <a:gd name="T4" fmla="*/ 13 w 22"/>
                  <a:gd name="T5" fmla="*/ 33 h 37"/>
                  <a:gd name="T6" fmla="*/ 22 w 22"/>
                  <a:gd name="T7" fmla="*/ 24 h 37"/>
                  <a:gd name="T8" fmla="*/ 22 w 22"/>
                  <a:gd name="T9" fmla="*/ 12 h 37"/>
                  <a:gd name="T10" fmla="*/ 17 w 22"/>
                  <a:gd name="T11" fmla="*/ 0 h 37"/>
                  <a:gd name="T12" fmla="*/ 10 w 22"/>
                  <a:gd name="T13" fmla="*/ 4 h 37"/>
                  <a:gd name="T14" fmla="*/ 15 w 22"/>
                  <a:gd name="T15" fmla="*/ 15 h 37"/>
                  <a:gd name="T16" fmla="*/ 15 w 22"/>
                  <a:gd name="T17" fmla="*/ 22 h 37"/>
                  <a:gd name="T18" fmla="*/ 11 w 22"/>
                  <a:gd name="T19" fmla="*/ 26 h 37"/>
                  <a:gd name="T20" fmla="*/ 0 w 22"/>
                  <a:gd name="T21" fmla="*/ 30 h 37"/>
                  <a:gd name="T22" fmla="*/ 0 w 22"/>
                  <a:gd name="T23" fmla="*/ 30 h 37"/>
                  <a:gd name="T24" fmla="*/ 0 w 22"/>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7">
                    <a:moveTo>
                      <a:pt x="0" y="37"/>
                    </a:moveTo>
                    <a:lnTo>
                      <a:pt x="0" y="37"/>
                    </a:lnTo>
                    <a:lnTo>
                      <a:pt x="13" y="33"/>
                    </a:lnTo>
                    <a:lnTo>
                      <a:pt x="22" y="24"/>
                    </a:lnTo>
                    <a:lnTo>
                      <a:pt x="22" y="12"/>
                    </a:lnTo>
                    <a:lnTo>
                      <a:pt x="17" y="0"/>
                    </a:lnTo>
                    <a:lnTo>
                      <a:pt x="10" y="4"/>
                    </a:lnTo>
                    <a:lnTo>
                      <a:pt x="15" y="15"/>
                    </a:lnTo>
                    <a:lnTo>
                      <a:pt x="15" y="22"/>
                    </a:lnTo>
                    <a:lnTo>
                      <a:pt x="11" y="26"/>
                    </a:lnTo>
                    <a:lnTo>
                      <a:pt x="0" y="30"/>
                    </a:lnTo>
                    <a:lnTo>
                      <a:pt x="0" y="30"/>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65" name="Freeform 369"/>
              <p:cNvSpPr>
                <a:spLocks noChangeAspect="1"/>
              </p:cNvSpPr>
              <p:nvPr/>
            </p:nvSpPr>
            <p:spPr bwMode="auto">
              <a:xfrm>
                <a:off x="568" y="663"/>
                <a:ext cx="17" cy="24"/>
              </a:xfrm>
              <a:custGeom>
                <a:avLst/>
                <a:gdLst>
                  <a:gd name="T0" fmla="*/ 23 w 33"/>
                  <a:gd name="T1" fmla="*/ 47 h 48"/>
                  <a:gd name="T2" fmla="*/ 22 w 33"/>
                  <a:gd name="T3" fmla="*/ 41 h 48"/>
                  <a:gd name="T4" fmla="*/ 12 w 33"/>
                  <a:gd name="T5" fmla="*/ 34 h 48"/>
                  <a:gd name="T6" fmla="*/ 7 w 33"/>
                  <a:gd name="T7" fmla="*/ 27 h 48"/>
                  <a:gd name="T8" fmla="*/ 7 w 33"/>
                  <a:gd name="T9" fmla="*/ 23 h 48"/>
                  <a:gd name="T10" fmla="*/ 9 w 33"/>
                  <a:gd name="T11" fmla="*/ 19 h 48"/>
                  <a:gd name="T12" fmla="*/ 14 w 33"/>
                  <a:gd name="T13" fmla="*/ 15 h 48"/>
                  <a:gd name="T14" fmla="*/ 20 w 33"/>
                  <a:gd name="T15" fmla="*/ 11 h 48"/>
                  <a:gd name="T16" fmla="*/ 28 w 33"/>
                  <a:gd name="T17" fmla="*/ 9 h 48"/>
                  <a:gd name="T18" fmla="*/ 33 w 33"/>
                  <a:gd name="T19" fmla="*/ 7 h 48"/>
                  <a:gd name="T20" fmla="*/ 33 w 33"/>
                  <a:gd name="T21" fmla="*/ 0 h 48"/>
                  <a:gd name="T22" fmla="*/ 25 w 33"/>
                  <a:gd name="T23" fmla="*/ 2 h 48"/>
                  <a:gd name="T24" fmla="*/ 17 w 33"/>
                  <a:gd name="T25" fmla="*/ 4 h 48"/>
                  <a:gd name="T26" fmla="*/ 9 w 33"/>
                  <a:gd name="T27" fmla="*/ 8 h 48"/>
                  <a:gd name="T28" fmla="*/ 2 w 33"/>
                  <a:gd name="T29" fmla="*/ 15 h 48"/>
                  <a:gd name="T30" fmla="*/ 0 w 33"/>
                  <a:gd name="T31" fmla="*/ 23 h 48"/>
                  <a:gd name="T32" fmla="*/ 0 w 33"/>
                  <a:gd name="T33" fmla="*/ 30 h 48"/>
                  <a:gd name="T34" fmla="*/ 7 w 33"/>
                  <a:gd name="T35" fmla="*/ 39 h 48"/>
                  <a:gd name="T36" fmla="*/ 17 w 33"/>
                  <a:gd name="T37" fmla="*/ 48 h 48"/>
                  <a:gd name="T38" fmla="*/ 16 w 33"/>
                  <a:gd name="T39" fmla="*/ 42 h 48"/>
                  <a:gd name="T40" fmla="*/ 17 w 33"/>
                  <a:gd name="T41" fmla="*/ 48 h 48"/>
                  <a:gd name="T42" fmla="*/ 21 w 33"/>
                  <a:gd name="T43" fmla="*/ 48 h 48"/>
                  <a:gd name="T44" fmla="*/ 23 w 33"/>
                  <a:gd name="T45" fmla="*/ 46 h 48"/>
                  <a:gd name="T46" fmla="*/ 24 w 33"/>
                  <a:gd name="T47" fmla="*/ 43 h 48"/>
                  <a:gd name="T48" fmla="*/ 22 w 33"/>
                  <a:gd name="T49" fmla="*/ 41 h 48"/>
                  <a:gd name="T50" fmla="*/ 23 w 33"/>
                  <a:gd name="T51"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 h="48">
                    <a:moveTo>
                      <a:pt x="23" y="47"/>
                    </a:moveTo>
                    <a:lnTo>
                      <a:pt x="22" y="41"/>
                    </a:lnTo>
                    <a:lnTo>
                      <a:pt x="12" y="34"/>
                    </a:lnTo>
                    <a:lnTo>
                      <a:pt x="7" y="27"/>
                    </a:lnTo>
                    <a:lnTo>
                      <a:pt x="7" y="23"/>
                    </a:lnTo>
                    <a:lnTo>
                      <a:pt x="9" y="19"/>
                    </a:lnTo>
                    <a:lnTo>
                      <a:pt x="14" y="15"/>
                    </a:lnTo>
                    <a:lnTo>
                      <a:pt x="20" y="11"/>
                    </a:lnTo>
                    <a:lnTo>
                      <a:pt x="28" y="9"/>
                    </a:lnTo>
                    <a:lnTo>
                      <a:pt x="33" y="7"/>
                    </a:lnTo>
                    <a:lnTo>
                      <a:pt x="33" y="0"/>
                    </a:lnTo>
                    <a:lnTo>
                      <a:pt x="25" y="2"/>
                    </a:lnTo>
                    <a:lnTo>
                      <a:pt x="17" y="4"/>
                    </a:lnTo>
                    <a:lnTo>
                      <a:pt x="9" y="8"/>
                    </a:lnTo>
                    <a:lnTo>
                      <a:pt x="2" y="15"/>
                    </a:lnTo>
                    <a:lnTo>
                      <a:pt x="0" y="23"/>
                    </a:lnTo>
                    <a:lnTo>
                      <a:pt x="0" y="30"/>
                    </a:lnTo>
                    <a:lnTo>
                      <a:pt x="7" y="39"/>
                    </a:lnTo>
                    <a:lnTo>
                      <a:pt x="17" y="48"/>
                    </a:lnTo>
                    <a:lnTo>
                      <a:pt x="16" y="42"/>
                    </a:lnTo>
                    <a:lnTo>
                      <a:pt x="17" y="48"/>
                    </a:lnTo>
                    <a:lnTo>
                      <a:pt x="21" y="48"/>
                    </a:lnTo>
                    <a:lnTo>
                      <a:pt x="23" y="46"/>
                    </a:lnTo>
                    <a:lnTo>
                      <a:pt x="24" y="43"/>
                    </a:lnTo>
                    <a:lnTo>
                      <a:pt x="22" y="41"/>
                    </a:lnTo>
                    <a:lnTo>
                      <a:pt x="2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66" name="Freeform 370"/>
              <p:cNvSpPr>
                <a:spLocks noChangeAspect="1"/>
              </p:cNvSpPr>
              <p:nvPr/>
            </p:nvSpPr>
            <p:spPr bwMode="auto">
              <a:xfrm>
                <a:off x="571" y="684"/>
                <a:ext cx="9" cy="21"/>
              </a:xfrm>
              <a:custGeom>
                <a:avLst/>
                <a:gdLst>
                  <a:gd name="T0" fmla="*/ 14 w 17"/>
                  <a:gd name="T1" fmla="*/ 35 h 42"/>
                  <a:gd name="T2" fmla="*/ 14 w 17"/>
                  <a:gd name="T3" fmla="*/ 35 h 42"/>
                  <a:gd name="T4" fmla="*/ 8 w 17"/>
                  <a:gd name="T5" fmla="*/ 30 h 42"/>
                  <a:gd name="T6" fmla="*/ 7 w 17"/>
                  <a:gd name="T7" fmla="*/ 23 h 42"/>
                  <a:gd name="T8" fmla="*/ 10 w 17"/>
                  <a:gd name="T9" fmla="*/ 15 h 42"/>
                  <a:gd name="T10" fmla="*/ 17 w 17"/>
                  <a:gd name="T11" fmla="*/ 5 h 42"/>
                  <a:gd name="T12" fmla="*/ 10 w 17"/>
                  <a:gd name="T13" fmla="*/ 0 h 42"/>
                  <a:gd name="T14" fmla="*/ 3 w 17"/>
                  <a:gd name="T15" fmla="*/ 13 h 42"/>
                  <a:gd name="T16" fmla="*/ 0 w 17"/>
                  <a:gd name="T17" fmla="*/ 23 h 42"/>
                  <a:gd name="T18" fmla="*/ 1 w 17"/>
                  <a:gd name="T19" fmla="*/ 33 h 42"/>
                  <a:gd name="T20" fmla="*/ 9 w 17"/>
                  <a:gd name="T21" fmla="*/ 42 h 42"/>
                  <a:gd name="T22" fmla="*/ 9 w 17"/>
                  <a:gd name="T23" fmla="*/ 42 h 42"/>
                  <a:gd name="T24" fmla="*/ 14 w 17"/>
                  <a:gd name="T25"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42">
                    <a:moveTo>
                      <a:pt x="14" y="35"/>
                    </a:moveTo>
                    <a:lnTo>
                      <a:pt x="14" y="35"/>
                    </a:lnTo>
                    <a:lnTo>
                      <a:pt x="8" y="30"/>
                    </a:lnTo>
                    <a:lnTo>
                      <a:pt x="7" y="23"/>
                    </a:lnTo>
                    <a:lnTo>
                      <a:pt x="10" y="15"/>
                    </a:lnTo>
                    <a:lnTo>
                      <a:pt x="17" y="5"/>
                    </a:lnTo>
                    <a:lnTo>
                      <a:pt x="10" y="0"/>
                    </a:lnTo>
                    <a:lnTo>
                      <a:pt x="3" y="13"/>
                    </a:lnTo>
                    <a:lnTo>
                      <a:pt x="0" y="23"/>
                    </a:lnTo>
                    <a:lnTo>
                      <a:pt x="1" y="33"/>
                    </a:lnTo>
                    <a:lnTo>
                      <a:pt x="9" y="42"/>
                    </a:lnTo>
                    <a:lnTo>
                      <a:pt x="9" y="42"/>
                    </a:lnTo>
                    <a:lnTo>
                      <a:pt x="1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67" name="Freeform 371"/>
              <p:cNvSpPr>
                <a:spLocks noChangeAspect="1"/>
              </p:cNvSpPr>
              <p:nvPr/>
            </p:nvSpPr>
            <p:spPr bwMode="auto">
              <a:xfrm>
                <a:off x="574" y="701"/>
                <a:ext cx="7" cy="15"/>
              </a:xfrm>
              <a:custGeom>
                <a:avLst/>
                <a:gdLst>
                  <a:gd name="T0" fmla="*/ 6 w 15"/>
                  <a:gd name="T1" fmla="*/ 29 h 29"/>
                  <a:gd name="T2" fmla="*/ 6 w 15"/>
                  <a:gd name="T3" fmla="*/ 29 h 29"/>
                  <a:gd name="T4" fmla="*/ 11 w 15"/>
                  <a:gd name="T5" fmla="*/ 22 h 29"/>
                  <a:gd name="T6" fmla="*/ 15 w 15"/>
                  <a:gd name="T7" fmla="*/ 15 h 29"/>
                  <a:gd name="T8" fmla="*/ 15 w 15"/>
                  <a:gd name="T9" fmla="*/ 8 h 29"/>
                  <a:gd name="T10" fmla="*/ 8 w 15"/>
                  <a:gd name="T11" fmla="*/ 0 h 29"/>
                  <a:gd name="T12" fmla="*/ 3 w 15"/>
                  <a:gd name="T13" fmla="*/ 7 h 29"/>
                  <a:gd name="T14" fmla="*/ 8 w 15"/>
                  <a:gd name="T15" fmla="*/ 10 h 29"/>
                  <a:gd name="T16" fmla="*/ 8 w 15"/>
                  <a:gd name="T17" fmla="*/ 12 h 29"/>
                  <a:gd name="T18" fmla="*/ 4 w 15"/>
                  <a:gd name="T19" fmla="*/ 17 h 29"/>
                  <a:gd name="T20" fmla="*/ 0 w 15"/>
                  <a:gd name="T21" fmla="*/ 24 h 29"/>
                  <a:gd name="T22" fmla="*/ 0 w 15"/>
                  <a:gd name="T23" fmla="*/ 24 h 29"/>
                  <a:gd name="T24" fmla="*/ 6 w 15"/>
                  <a:gd name="T2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9">
                    <a:moveTo>
                      <a:pt x="6" y="29"/>
                    </a:moveTo>
                    <a:lnTo>
                      <a:pt x="6" y="29"/>
                    </a:lnTo>
                    <a:lnTo>
                      <a:pt x="11" y="22"/>
                    </a:lnTo>
                    <a:lnTo>
                      <a:pt x="15" y="15"/>
                    </a:lnTo>
                    <a:lnTo>
                      <a:pt x="15" y="8"/>
                    </a:lnTo>
                    <a:lnTo>
                      <a:pt x="8" y="0"/>
                    </a:lnTo>
                    <a:lnTo>
                      <a:pt x="3" y="7"/>
                    </a:lnTo>
                    <a:lnTo>
                      <a:pt x="8" y="10"/>
                    </a:lnTo>
                    <a:lnTo>
                      <a:pt x="8" y="12"/>
                    </a:lnTo>
                    <a:lnTo>
                      <a:pt x="4" y="17"/>
                    </a:lnTo>
                    <a:lnTo>
                      <a:pt x="0" y="24"/>
                    </a:lnTo>
                    <a:lnTo>
                      <a:pt x="0" y="24"/>
                    </a:lnTo>
                    <a:lnTo>
                      <a:pt x="6"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68" name="Freeform 372"/>
              <p:cNvSpPr>
                <a:spLocks noChangeAspect="1"/>
              </p:cNvSpPr>
              <p:nvPr/>
            </p:nvSpPr>
            <p:spPr bwMode="auto">
              <a:xfrm>
                <a:off x="572" y="714"/>
                <a:ext cx="15" cy="19"/>
              </a:xfrm>
              <a:custGeom>
                <a:avLst/>
                <a:gdLst>
                  <a:gd name="T0" fmla="*/ 30 w 30"/>
                  <a:gd name="T1" fmla="*/ 37 h 38"/>
                  <a:gd name="T2" fmla="*/ 27 w 30"/>
                  <a:gd name="T3" fmla="*/ 31 h 38"/>
                  <a:gd name="T4" fmla="*/ 10 w 30"/>
                  <a:gd name="T5" fmla="*/ 29 h 38"/>
                  <a:gd name="T6" fmla="*/ 7 w 30"/>
                  <a:gd name="T7" fmla="*/ 22 h 38"/>
                  <a:gd name="T8" fmla="*/ 7 w 30"/>
                  <a:gd name="T9" fmla="*/ 12 h 38"/>
                  <a:gd name="T10" fmla="*/ 10 w 30"/>
                  <a:gd name="T11" fmla="*/ 5 h 38"/>
                  <a:gd name="T12" fmla="*/ 4 w 30"/>
                  <a:gd name="T13" fmla="*/ 0 h 38"/>
                  <a:gd name="T14" fmla="*/ 0 w 30"/>
                  <a:gd name="T15" fmla="*/ 12 h 38"/>
                  <a:gd name="T16" fmla="*/ 0 w 30"/>
                  <a:gd name="T17" fmla="*/ 24 h 38"/>
                  <a:gd name="T18" fmla="*/ 8 w 30"/>
                  <a:gd name="T19" fmla="*/ 36 h 38"/>
                  <a:gd name="T20" fmla="*/ 27 w 30"/>
                  <a:gd name="T21" fmla="*/ 38 h 38"/>
                  <a:gd name="T22" fmla="*/ 23 w 30"/>
                  <a:gd name="T23" fmla="*/ 32 h 38"/>
                  <a:gd name="T24" fmla="*/ 27 w 30"/>
                  <a:gd name="T25" fmla="*/ 38 h 38"/>
                  <a:gd name="T26" fmla="*/ 29 w 30"/>
                  <a:gd name="T27" fmla="*/ 37 h 38"/>
                  <a:gd name="T28" fmla="*/ 30 w 30"/>
                  <a:gd name="T29" fmla="*/ 35 h 38"/>
                  <a:gd name="T30" fmla="*/ 29 w 30"/>
                  <a:gd name="T31" fmla="*/ 32 h 38"/>
                  <a:gd name="T32" fmla="*/ 27 w 30"/>
                  <a:gd name="T33" fmla="*/ 31 h 38"/>
                  <a:gd name="T34" fmla="*/ 30 w 30"/>
                  <a:gd name="T35"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8">
                    <a:moveTo>
                      <a:pt x="30" y="37"/>
                    </a:moveTo>
                    <a:lnTo>
                      <a:pt x="27" y="31"/>
                    </a:lnTo>
                    <a:lnTo>
                      <a:pt x="10" y="29"/>
                    </a:lnTo>
                    <a:lnTo>
                      <a:pt x="7" y="22"/>
                    </a:lnTo>
                    <a:lnTo>
                      <a:pt x="7" y="12"/>
                    </a:lnTo>
                    <a:lnTo>
                      <a:pt x="10" y="5"/>
                    </a:lnTo>
                    <a:lnTo>
                      <a:pt x="4" y="0"/>
                    </a:lnTo>
                    <a:lnTo>
                      <a:pt x="0" y="12"/>
                    </a:lnTo>
                    <a:lnTo>
                      <a:pt x="0" y="24"/>
                    </a:lnTo>
                    <a:lnTo>
                      <a:pt x="8" y="36"/>
                    </a:lnTo>
                    <a:lnTo>
                      <a:pt x="27" y="38"/>
                    </a:lnTo>
                    <a:lnTo>
                      <a:pt x="23" y="32"/>
                    </a:lnTo>
                    <a:lnTo>
                      <a:pt x="27" y="38"/>
                    </a:lnTo>
                    <a:lnTo>
                      <a:pt x="29" y="37"/>
                    </a:lnTo>
                    <a:lnTo>
                      <a:pt x="30" y="35"/>
                    </a:lnTo>
                    <a:lnTo>
                      <a:pt x="29" y="32"/>
                    </a:lnTo>
                    <a:lnTo>
                      <a:pt x="27" y="31"/>
                    </a:lnTo>
                    <a:lnTo>
                      <a:pt x="3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69" name="Freeform 373"/>
              <p:cNvSpPr>
                <a:spLocks noChangeAspect="1"/>
              </p:cNvSpPr>
              <p:nvPr/>
            </p:nvSpPr>
            <p:spPr bwMode="auto">
              <a:xfrm>
                <a:off x="575" y="730"/>
                <a:ext cx="12" cy="16"/>
              </a:xfrm>
              <a:custGeom>
                <a:avLst/>
                <a:gdLst>
                  <a:gd name="T0" fmla="*/ 9 w 24"/>
                  <a:gd name="T1" fmla="*/ 34 h 34"/>
                  <a:gd name="T2" fmla="*/ 9 w 24"/>
                  <a:gd name="T3" fmla="*/ 34 h 34"/>
                  <a:gd name="T4" fmla="*/ 9 w 24"/>
                  <a:gd name="T5" fmla="*/ 28 h 34"/>
                  <a:gd name="T6" fmla="*/ 11 w 24"/>
                  <a:gd name="T7" fmla="*/ 23 h 34"/>
                  <a:gd name="T8" fmla="*/ 17 w 24"/>
                  <a:gd name="T9" fmla="*/ 15 h 34"/>
                  <a:gd name="T10" fmla="*/ 24 w 24"/>
                  <a:gd name="T11" fmla="*/ 5 h 34"/>
                  <a:gd name="T12" fmla="*/ 17 w 24"/>
                  <a:gd name="T13" fmla="*/ 0 h 34"/>
                  <a:gd name="T14" fmla="*/ 10 w 24"/>
                  <a:gd name="T15" fmla="*/ 11 h 34"/>
                  <a:gd name="T16" fmla="*/ 4 w 24"/>
                  <a:gd name="T17" fmla="*/ 19 h 34"/>
                  <a:gd name="T18" fmla="*/ 2 w 24"/>
                  <a:gd name="T19" fmla="*/ 26 h 34"/>
                  <a:gd name="T20" fmla="*/ 0 w 24"/>
                  <a:gd name="T21" fmla="*/ 34 h 34"/>
                  <a:gd name="T22" fmla="*/ 0 w 24"/>
                  <a:gd name="T23" fmla="*/ 34 h 34"/>
                  <a:gd name="T24" fmla="*/ 9 w 24"/>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4">
                    <a:moveTo>
                      <a:pt x="9" y="34"/>
                    </a:moveTo>
                    <a:lnTo>
                      <a:pt x="9" y="34"/>
                    </a:lnTo>
                    <a:lnTo>
                      <a:pt x="9" y="28"/>
                    </a:lnTo>
                    <a:lnTo>
                      <a:pt x="11" y="23"/>
                    </a:lnTo>
                    <a:lnTo>
                      <a:pt x="17" y="15"/>
                    </a:lnTo>
                    <a:lnTo>
                      <a:pt x="24" y="5"/>
                    </a:lnTo>
                    <a:lnTo>
                      <a:pt x="17" y="0"/>
                    </a:lnTo>
                    <a:lnTo>
                      <a:pt x="10" y="11"/>
                    </a:lnTo>
                    <a:lnTo>
                      <a:pt x="4" y="19"/>
                    </a:lnTo>
                    <a:lnTo>
                      <a:pt x="2" y="26"/>
                    </a:lnTo>
                    <a:lnTo>
                      <a:pt x="0" y="34"/>
                    </a:lnTo>
                    <a:lnTo>
                      <a:pt x="0" y="34"/>
                    </a:lnTo>
                    <a:lnTo>
                      <a:pt x="9"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70" name="Freeform 374"/>
              <p:cNvSpPr>
                <a:spLocks noChangeAspect="1"/>
              </p:cNvSpPr>
              <p:nvPr/>
            </p:nvSpPr>
            <p:spPr bwMode="auto">
              <a:xfrm>
                <a:off x="575" y="746"/>
                <a:ext cx="6" cy="19"/>
              </a:xfrm>
              <a:custGeom>
                <a:avLst/>
                <a:gdLst>
                  <a:gd name="T0" fmla="*/ 7 w 13"/>
                  <a:gd name="T1" fmla="*/ 27 h 37"/>
                  <a:gd name="T2" fmla="*/ 10 w 13"/>
                  <a:gd name="T3" fmla="*/ 33 h 37"/>
                  <a:gd name="T4" fmla="*/ 13 w 13"/>
                  <a:gd name="T5" fmla="*/ 25 h 37"/>
                  <a:gd name="T6" fmla="*/ 10 w 13"/>
                  <a:gd name="T7" fmla="*/ 16 h 37"/>
                  <a:gd name="T8" fmla="*/ 9 w 13"/>
                  <a:gd name="T9" fmla="*/ 7 h 37"/>
                  <a:gd name="T10" fmla="*/ 9 w 13"/>
                  <a:gd name="T11" fmla="*/ 0 h 37"/>
                  <a:gd name="T12" fmla="*/ 0 w 13"/>
                  <a:gd name="T13" fmla="*/ 0 h 37"/>
                  <a:gd name="T14" fmla="*/ 2 w 13"/>
                  <a:gd name="T15" fmla="*/ 7 h 37"/>
                  <a:gd name="T16" fmla="*/ 3 w 13"/>
                  <a:gd name="T17" fmla="*/ 16 h 37"/>
                  <a:gd name="T18" fmla="*/ 3 w 13"/>
                  <a:gd name="T19" fmla="*/ 25 h 37"/>
                  <a:gd name="T20" fmla="*/ 3 w 13"/>
                  <a:gd name="T21" fmla="*/ 31 h 37"/>
                  <a:gd name="T22" fmla="*/ 7 w 13"/>
                  <a:gd name="T23" fmla="*/ 37 h 37"/>
                  <a:gd name="T24" fmla="*/ 3 w 13"/>
                  <a:gd name="T25" fmla="*/ 31 h 37"/>
                  <a:gd name="T26" fmla="*/ 3 w 13"/>
                  <a:gd name="T27" fmla="*/ 34 h 37"/>
                  <a:gd name="T28" fmla="*/ 6 w 13"/>
                  <a:gd name="T29" fmla="*/ 35 h 37"/>
                  <a:gd name="T30" fmla="*/ 9 w 13"/>
                  <a:gd name="T31" fmla="*/ 35 h 37"/>
                  <a:gd name="T32" fmla="*/ 10 w 13"/>
                  <a:gd name="T33" fmla="*/ 33 h 37"/>
                  <a:gd name="T34" fmla="*/ 7 w 13"/>
                  <a:gd name="T3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7">
                    <a:moveTo>
                      <a:pt x="7" y="27"/>
                    </a:moveTo>
                    <a:lnTo>
                      <a:pt x="10" y="33"/>
                    </a:lnTo>
                    <a:lnTo>
                      <a:pt x="13" y="25"/>
                    </a:lnTo>
                    <a:lnTo>
                      <a:pt x="10" y="16"/>
                    </a:lnTo>
                    <a:lnTo>
                      <a:pt x="9" y="7"/>
                    </a:lnTo>
                    <a:lnTo>
                      <a:pt x="9" y="0"/>
                    </a:lnTo>
                    <a:lnTo>
                      <a:pt x="0" y="0"/>
                    </a:lnTo>
                    <a:lnTo>
                      <a:pt x="2" y="7"/>
                    </a:lnTo>
                    <a:lnTo>
                      <a:pt x="3" y="16"/>
                    </a:lnTo>
                    <a:lnTo>
                      <a:pt x="3" y="25"/>
                    </a:lnTo>
                    <a:lnTo>
                      <a:pt x="3" y="31"/>
                    </a:lnTo>
                    <a:lnTo>
                      <a:pt x="7" y="37"/>
                    </a:lnTo>
                    <a:lnTo>
                      <a:pt x="3" y="31"/>
                    </a:lnTo>
                    <a:lnTo>
                      <a:pt x="3" y="34"/>
                    </a:lnTo>
                    <a:lnTo>
                      <a:pt x="6" y="35"/>
                    </a:lnTo>
                    <a:lnTo>
                      <a:pt x="9" y="35"/>
                    </a:lnTo>
                    <a:lnTo>
                      <a:pt x="10" y="33"/>
                    </a:lnTo>
                    <a:lnTo>
                      <a:pt x="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71" name="Freeform 375"/>
              <p:cNvSpPr>
                <a:spLocks noChangeAspect="1"/>
              </p:cNvSpPr>
              <p:nvPr/>
            </p:nvSpPr>
            <p:spPr bwMode="auto">
              <a:xfrm>
                <a:off x="578" y="760"/>
                <a:ext cx="10" cy="7"/>
              </a:xfrm>
              <a:custGeom>
                <a:avLst/>
                <a:gdLst>
                  <a:gd name="T0" fmla="*/ 18 w 18"/>
                  <a:gd name="T1" fmla="*/ 14 h 14"/>
                  <a:gd name="T2" fmla="*/ 18 w 18"/>
                  <a:gd name="T3" fmla="*/ 14 h 14"/>
                  <a:gd name="T4" fmla="*/ 17 w 18"/>
                  <a:gd name="T5" fmla="*/ 8 h 14"/>
                  <a:gd name="T6" fmla="*/ 11 w 18"/>
                  <a:gd name="T7" fmla="*/ 4 h 14"/>
                  <a:gd name="T8" fmla="*/ 6 w 18"/>
                  <a:gd name="T9" fmla="*/ 3 h 14"/>
                  <a:gd name="T10" fmla="*/ 0 w 18"/>
                  <a:gd name="T11" fmla="*/ 0 h 14"/>
                  <a:gd name="T12" fmla="*/ 0 w 18"/>
                  <a:gd name="T13" fmla="*/ 10 h 14"/>
                  <a:gd name="T14" fmla="*/ 6 w 18"/>
                  <a:gd name="T15" fmla="*/ 10 h 14"/>
                  <a:gd name="T16" fmla="*/ 9 w 18"/>
                  <a:gd name="T17" fmla="*/ 11 h 14"/>
                  <a:gd name="T18" fmla="*/ 10 w 18"/>
                  <a:gd name="T19" fmla="*/ 13 h 14"/>
                  <a:gd name="T20" fmla="*/ 11 w 18"/>
                  <a:gd name="T21" fmla="*/ 14 h 14"/>
                  <a:gd name="T22" fmla="*/ 11 w 18"/>
                  <a:gd name="T23" fmla="*/ 14 h 14"/>
                  <a:gd name="T24" fmla="*/ 18 w 18"/>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4">
                    <a:moveTo>
                      <a:pt x="18" y="14"/>
                    </a:moveTo>
                    <a:lnTo>
                      <a:pt x="18" y="14"/>
                    </a:lnTo>
                    <a:lnTo>
                      <a:pt x="17" y="8"/>
                    </a:lnTo>
                    <a:lnTo>
                      <a:pt x="11" y="4"/>
                    </a:lnTo>
                    <a:lnTo>
                      <a:pt x="6" y="3"/>
                    </a:lnTo>
                    <a:lnTo>
                      <a:pt x="0" y="0"/>
                    </a:lnTo>
                    <a:lnTo>
                      <a:pt x="0" y="10"/>
                    </a:lnTo>
                    <a:lnTo>
                      <a:pt x="6" y="10"/>
                    </a:lnTo>
                    <a:lnTo>
                      <a:pt x="9" y="11"/>
                    </a:lnTo>
                    <a:lnTo>
                      <a:pt x="10" y="13"/>
                    </a:lnTo>
                    <a:lnTo>
                      <a:pt x="11" y="14"/>
                    </a:lnTo>
                    <a:lnTo>
                      <a:pt x="11" y="14"/>
                    </a:lnTo>
                    <a:lnTo>
                      <a:pt x="1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72" name="Freeform 376"/>
              <p:cNvSpPr>
                <a:spLocks noChangeAspect="1"/>
              </p:cNvSpPr>
              <p:nvPr/>
            </p:nvSpPr>
            <p:spPr bwMode="auto">
              <a:xfrm>
                <a:off x="584" y="767"/>
                <a:ext cx="12" cy="20"/>
              </a:xfrm>
              <a:custGeom>
                <a:avLst/>
                <a:gdLst>
                  <a:gd name="T0" fmla="*/ 23 w 25"/>
                  <a:gd name="T1" fmla="*/ 32 h 39"/>
                  <a:gd name="T2" fmla="*/ 21 w 25"/>
                  <a:gd name="T3" fmla="*/ 30 h 39"/>
                  <a:gd name="T4" fmla="*/ 13 w 25"/>
                  <a:gd name="T5" fmla="*/ 28 h 39"/>
                  <a:gd name="T6" fmla="*/ 9 w 25"/>
                  <a:gd name="T7" fmla="*/ 19 h 39"/>
                  <a:gd name="T8" fmla="*/ 9 w 25"/>
                  <a:gd name="T9" fmla="*/ 8 h 39"/>
                  <a:gd name="T10" fmla="*/ 8 w 25"/>
                  <a:gd name="T11" fmla="*/ 0 h 39"/>
                  <a:gd name="T12" fmla="*/ 1 w 25"/>
                  <a:gd name="T13" fmla="*/ 0 h 39"/>
                  <a:gd name="T14" fmla="*/ 0 w 25"/>
                  <a:gd name="T15" fmla="*/ 8 h 39"/>
                  <a:gd name="T16" fmla="*/ 2 w 25"/>
                  <a:gd name="T17" fmla="*/ 21 h 39"/>
                  <a:gd name="T18" fmla="*/ 8 w 25"/>
                  <a:gd name="T19" fmla="*/ 32 h 39"/>
                  <a:gd name="T20" fmla="*/ 21 w 25"/>
                  <a:gd name="T21" fmla="*/ 39 h 39"/>
                  <a:gd name="T22" fmla="*/ 19 w 25"/>
                  <a:gd name="T23" fmla="*/ 37 h 39"/>
                  <a:gd name="T24" fmla="*/ 21 w 25"/>
                  <a:gd name="T25" fmla="*/ 39 h 39"/>
                  <a:gd name="T26" fmla="*/ 24 w 25"/>
                  <a:gd name="T27" fmla="*/ 38 h 39"/>
                  <a:gd name="T28" fmla="*/ 25 w 25"/>
                  <a:gd name="T29" fmla="*/ 35 h 39"/>
                  <a:gd name="T30" fmla="*/ 24 w 25"/>
                  <a:gd name="T31" fmla="*/ 31 h 39"/>
                  <a:gd name="T32" fmla="*/ 21 w 25"/>
                  <a:gd name="T33" fmla="*/ 30 h 39"/>
                  <a:gd name="T34" fmla="*/ 23 w 25"/>
                  <a:gd name="T35"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39">
                    <a:moveTo>
                      <a:pt x="23" y="32"/>
                    </a:moveTo>
                    <a:lnTo>
                      <a:pt x="21" y="30"/>
                    </a:lnTo>
                    <a:lnTo>
                      <a:pt x="13" y="28"/>
                    </a:lnTo>
                    <a:lnTo>
                      <a:pt x="9" y="19"/>
                    </a:lnTo>
                    <a:lnTo>
                      <a:pt x="9" y="8"/>
                    </a:lnTo>
                    <a:lnTo>
                      <a:pt x="8" y="0"/>
                    </a:lnTo>
                    <a:lnTo>
                      <a:pt x="1" y="0"/>
                    </a:lnTo>
                    <a:lnTo>
                      <a:pt x="0" y="8"/>
                    </a:lnTo>
                    <a:lnTo>
                      <a:pt x="2" y="21"/>
                    </a:lnTo>
                    <a:lnTo>
                      <a:pt x="8" y="32"/>
                    </a:lnTo>
                    <a:lnTo>
                      <a:pt x="21" y="39"/>
                    </a:lnTo>
                    <a:lnTo>
                      <a:pt x="19" y="37"/>
                    </a:lnTo>
                    <a:lnTo>
                      <a:pt x="21" y="39"/>
                    </a:lnTo>
                    <a:lnTo>
                      <a:pt x="24" y="38"/>
                    </a:lnTo>
                    <a:lnTo>
                      <a:pt x="25" y="35"/>
                    </a:lnTo>
                    <a:lnTo>
                      <a:pt x="24" y="31"/>
                    </a:lnTo>
                    <a:lnTo>
                      <a:pt x="21" y="30"/>
                    </a:lnTo>
                    <a:lnTo>
                      <a:pt x="23"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73" name="Freeform 377"/>
              <p:cNvSpPr>
                <a:spLocks noChangeAspect="1"/>
              </p:cNvSpPr>
              <p:nvPr/>
            </p:nvSpPr>
            <p:spPr bwMode="auto">
              <a:xfrm>
                <a:off x="593" y="783"/>
                <a:ext cx="22" cy="19"/>
              </a:xfrm>
              <a:custGeom>
                <a:avLst/>
                <a:gdLst>
                  <a:gd name="T0" fmla="*/ 44 w 44"/>
                  <a:gd name="T1" fmla="*/ 34 h 38"/>
                  <a:gd name="T2" fmla="*/ 42 w 44"/>
                  <a:gd name="T3" fmla="*/ 31 h 38"/>
                  <a:gd name="T4" fmla="*/ 38 w 44"/>
                  <a:gd name="T5" fmla="*/ 29 h 38"/>
                  <a:gd name="T6" fmla="*/ 32 w 44"/>
                  <a:gd name="T7" fmla="*/ 27 h 38"/>
                  <a:gd name="T8" fmla="*/ 28 w 44"/>
                  <a:gd name="T9" fmla="*/ 23 h 38"/>
                  <a:gd name="T10" fmla="*/ 24 w 44"/>
                  <a:gd name="T11" fmla="*/ 20 h 38"/>
                  <a:gd name="T12" fmla="*/ 18 w 44"/>
                  <a:gd name="T13" fmla="*/ 15 h 38"/>
                  <a:gd name="T14" fmla="*/ 13 w 44"/>
                  <a:gd name="T15" fmla="*/ 11 h 38"/>
                  <a:gd name="T16" fmla="*/ 9 w 44"/>
                  <a:gd name="T17" fmla="*/ 5 h 38"/>
                  <a:gd name="T18" fmla="*/ 4 w 44"/>
                  <a:gd name="T19" fmla="*/ 0 h 38"/>
                  <a:gd name="T20" fmla="*/ 0 w 44"/>
                  <a:gd name="T21" fmla="*/ 5 h 38"/>
                  <a:gd name="T22" fmla="*/ 4 w 44"/>
                  <a:gd name="T23" fmla="*/ 10 h 38"/>
                  <a:gd name="T24" fmla="*/ 9 w 44"/>
                  <a:gd name="T25" fmla="*/ 15 h 38"/>
                  <a:gd name="T26" fmla="*/ 13 w 44"/>
                  <a:gd name="T27" fmla="*/ 20 h 38"/>
                  <a:gd name="T28" fmla="*/ 19 w 44"/>
                  <a:gd name="T29" fmla="*/ 25 h 38"/>
                  <a:gd name="T30" fmla="*/ 24 w 44"/>
                  <a:gd name="T31" fmla="*/ 30 h 38"/>
                  <a:gd name="T32" fmla="*/ 29 w 44"/>
                  <a:gd name="T33" fmla="*/ 34 h 38"/>
                  <a:gd name="T34" fmla="*/ 35 w 44"/>
                  <a:gd name="T35" fmla="*/ 36 h 38"/>
                  <a:gd name="T36" fmla="*/ 40 w 44"/>
                  <a:gd name="T37" fmla="*/ 38 h 38"/>
                  <a:gd name="T38" fmla="*/ 38 w 44"/>
                  <a:gd name="T39" fmla="*/ 36 h 38"/>
                  <a:gd name="T40" fmla="*/ 40 w 44"/>
                  <a:gd name="T41" fmla="*/ 38 h 38"/>
                  <a:gd name="T42" fmla="*/ 43 w 44"/>
                  <a:gd name="T43" fmla="*/ 38 h 38"/>
                  <a:gd name="T44" fmla="*/ 44 w 44"/>
                  <a:gd name="T45" fmla="*/ 36 h 38"/>
                  <a:gd name="T46" fmla="*/ 44 w 44"/>
                  <a:gd name="T47" fmla="*/ 33 h 38"/>
                  <a:gd name="T48" fmla="*/ 42 w 44"/>
                  <a:gd name="T49" fmla="*/ 31 h 38"/>
                  <a:gd name="T50" fmla="*/ 44 w 44"/>
                  <a:gd name="T51"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38">
                    <a:moveTo>
                      <a:pt x="44" y="34"/>
                    </a:moveTo>
                    <a:lnTo>
                      <a:pt x="42" y="31"/>
                    </a:lnTo>
                    <a:lnTo>
                      <a:pt x="38" y="29"/>
                    </a:lnTo>
                    <a:lnTo>
                      <a:pt x="32" y="27"/>
                    </a:lnTo>
                    <a:lnTo>
                      <a:pt x="28" y="23"/>
                    </a:lnTo>
                    <a:lnTo>
                      <a:pt x="24" y="20"/>
                    </a:lnTo>
                    <a:lnTo>
                      <a:pt x="18" y="15"/>
                    </a:lnTo>
                    <a:lnTo>
                      <a:pt x="13" y="11"/>
                    </a:lnTo>
                    <a:lnTo>
                      <a:pt x="9" y="5"/>
                    </a:lnTo>
                    <a:lnTo>
                      <a:pt x="4" y="0"/>
                    </a:lnTo>
                    <a:lnTo>
                      <a:pt x="0" y="5"/>
                    </a:lnTo>
                    <a:lnTo>
                      <a:pt x="4" y="10"/>
                    </a:lnTo>
                    <a:lnTo>
                      <a:pt x="9" y="15"/>
                    </a:lnTo>
                    <a:lnTo>
                      <a:pt x="13" y="20"/>
                    </a:lnTo>
                    <a:lnTo>
                      <a:pt x="19" y="25"/>
                    </a:lnTo>
                    <a:lnTo>
                      <a:pt x="24" y="30"/>
                    </a:lnTo>
                    <a:lnTo>
                      <a:pt x="29" y="34"/>
                    </a:lnTo>
                    <a:lnTo>
                      <a:pt x="35" y="36"/>
                    </a:lnTo>
                    <a:lnTo>
                      <a:pt x="40" y="38"/>
                    </a:lnTo>
                    <a:lnTo>
                      <a:pt x="38" y="36"/>
                    </a:lnTo>
                    <a:lnTo>
                      <a:pt x="40" y="38"/>
                    </a:lnTo>
                    <a:lnTo>
                      <a:pt x="43" y="38"/>
                    </a:lnTo>
                    <a:lnTo>
                      <a:pt x="44" y="36"/>
                    </a:lnTo>
                    <a:lnTo>
                      <a:pt x="44" y="33"/>
                    </a:lnTo>
                    <a:lnTo>
                      <a:pt x="42" y="31"/>
                    </a:lnTo>
                    <a:lnTo>
                      <a:pt x="44"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74" name="Freeform 378"/>
              <p:cNvSpPr>
                <a:spLocks noChangeAspect="1"/>
              </p:cNvSpPr>
              <p:nvPr/>
            </p:nvSpPr>
            <p:spPr bwMode="auto">
              <a:xfrm>
                <a:off x="612" y="800"/>
                <a:ext cx="18" cy="22"/>
              </a:xfrm>
              <a:custGeom>
                <a:avLst/>
                <a:gdLst>
                  <a:gd name="T0" fmla="*/ 36 w 36"/>
                  <a:gd name="T1" fmla="*/ 40 h 44"/>
                  <a:gd name="T2" fmla="*/ 34 w 36"/>
                  <a:gd name="T3" fmla="*/ 37 h 44"/>
                  <a:gd name="T4" fmla="*/ 23 w 36"/>
                  <a:gd name="T5" fmla="*/ 29 h 44"/>
                  <a:gd name="T6" fmla="*/ 16 w 36"/>
                  <a:gd name="T7" fmla="*/ 19 h 44"/>
                  <a:gd name="T8" fmla="*/ 11 w 36"/>
                  <a:gd name="T9" fmla="*/ 11 h 44"/>
                  <a:gd name="T10" fmla="*/ 6 w 36"/>
                  <a:gd name="T11" fmla="*/ 0 h 44"/>
                  <a:gd name="T12" fmla="*/ 0 w 36"/>
                  <a:gd name="T13" fmla="*/ 2 h 44"/>
                  <a:gd name="T14" fmla="*/ 4 w 36"/>
                  <a:gd name="T15" fmla="*/ 14 h 44"/>
                  <a:gd name="T16" fmla="*/ 9 w 36"/>
                  <a:gd name="T17" fmla="*/ 24 h 44"/>
                  <a:gd name="T18" fmla="*/ 18 w 36"/>
                  <a:gd name="T19" fmla="*/ 33 h 44"/>
                  <a:gd name="T20" fmla="*/ 32 w 36"/>
                  <a:gd name="T21" fmla="*/ 44 h 44"/>
                  <a:gd name="T22" fmla="*/ 29 w 36"/>
                  <a:gd name="T23" fmla="*/ 40 h 44"/>
                  <a:gd name="T24" fmla="*/ 32 w 36"/>
                  <a:gd name="T25" fmla="*/ 44 h 44"/>
                  <a:gd name="T26" fmla="*/ 35 w 36"/>
                  <a:gd name="T27" fmla="*/ 44 h 44"/>
                  <a:gd name="T28" fmla="*/ 36 w 36"/>
                  <a:gd name="T29" fmla="*/ 41 h 44"/>
                  <a:gd name="T30" fmla="*/ 36 w 36"/>
                  <a:gd name="T31" fmla="*/ 38 h 44"/>
                  <a:gd name="T32" fmla="*/ 34 w 36"/>
                  <a:gd name="T33" fmla="*/ 37 h 44"/>
                  <a:gd name="T34" fmla="*/ 36 w 36"/>
                  <a:gd name="T35"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4">
                    <a:moveTo>
                      <a:pt x="36" y="40"/>
                    </a:moveTo>
                    <a:lnTo>
                      <a:pt x="34" y="37"/>
                    </a:lnTo>
                    <a:lnTo>
                      <a:pt x="23" y="29"/>
                    </a:lnTo>
                    <a:lnTo>
                      <a:pt x="16" y="19"/>
                    </a:lnTo>
                    <a:lnTo>
                      <a:pt x="11" y="11"/>
                    </a:lnTo>
                    <a:lnTo>
                      <a:pt x="6" y="0"/>
                    </a:lnTo>
                    <a:lnTo>
                      <a:pt x="0" y="2"/>
                    </a:lnTo>
                    <a:lnTo>
                      <a:pt x="4" y="14"/>
                    </a:lnTo>
                    <a:lnTo>
                      <a:pt x="9" y="24"/>
                    </a:lnTo>
                    <a:lnTo>
                      <a:pt x="18" y="33"/>
                    </a:lnTo>
                    <a:lnTo>
                      <a:pt x="32" y="44"/>
                    </a:lnTo>
                    <a:lnTo>
                      <a:pt x="29" y="40"/>
                    </a:lnTo>
                    <a:lnTo>
                      <a:pt x="32" y="44"/>
                    </a:lnTo>
                    <a:lnTo>
                      <a:pt x="35" y="44"/>
                    </a:lnTo>
                    <a:lnTo>
                      <a:pt x="36" y="41"/>
                    </a:lnTo>
                    <a:lnTo>
                      <a:pt x="36" y="38"/>
                    </a:lnTo>
                    <a:lnTo>
                      <a:pt x="34" y="37"/>
                    </a:lnTo>
                    <a:lnTo>
                      <a:pt x="36"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75" name="Freeform 379"/>
              <p:cNvSpPr>
                <a:spLocks noChangeAspect="1"/>
              </p:cNvSpPr>
              <p:nvPr/>
            </p:nvSpPr>
            <p:spPr bwMode="auto">
              <a:xfrm>
                <a:off x="627" y="820"/>
                <a:ext cx="22" cy="16"/>
              </a:xfrm>
              <a:custGeom>
                <a:avLst/>
                <a:gdLst>
                  <a:gd name="T0" fmla="*/ 44 w 45"/>
                  <a:gd name="T1" fmla="*/ 27 h 32"/>
                  <a:gd name="T2" fmla="*/ 41 w 45"/>
                  <a:gd name="T3" fmla="*/ 24 h 32"/>
                  <a:gd name="T4" fmla="*/ 34 w 45"/>
                  <a:gd name="T5" fmla="*/ 24 h 32"/>
                  <a:gd name="T6" fmla="*/ 28 w 45"/>
                  <a:gd name="T7" fmla="*/ 23 h 32"/>
                  <a:gd name="T8" fmla="*/ 22 w 45"/>
                  <a:gd name="T9" fmla="*/ 21 h 32"/>
                  <a:gd name="T10" fmla="*/ 18 w 45"/>
                  <a:gd name="T11" fmla="*/ 17 h 32"/>
                  <a:gd name="T12" fmla="*/ 15 w 45"/>
                  <a:gd name="T13" fmla="*/ 14 h 32"/>
                  <a:gd name="T14" fmla="*/ 11 w 45"/>
                  <a:gd name="T15" fmla="*/ 9 h 32"/>
                  <a:gd name="T16" fmla="*/ 9 w 45"/>
                  <a:gd name="T17" fmla="*/ 5 h 32"/>
                  <a:gd name="T18" fmla="*/ 7 w 45"/>
                  <a:gd name="T19" fmla="*/ 0 h 32"/>
                  <a:gd name="T20" fmla="*/ 0 w 45"/>
                  <a:gd name="T21" fmla="*/ 0 h 32"/>
                  <a:gd name="T22" fmla="*/ 2 w 45"/>
                  <a:gd name="T23" fmla="*/ 7 h 32"/>
                  <a:gd name="T24" fmla="*/ 4 w 45"/>
                  <a:gd name="T25" fmla="*/ 14 h 32"/>
                  <a:gd name="T26" fmla="*/ 9 w 45"/>
                  <a:gd name="T27" fmla="*/ 19 h 32"/>
                  <a:gd name="T28" fmla="*/ 13 w 45"/>
                  <a:gd name="T29" fmla="*/ 24 h 32"/>
                  <a:gd name="T30" fmla="*/ 20 w 45"/>
                  <a:gd name="T31" fmla="*/ 28 h 32"/>
                  <a:gd name="T32" fmla="*/ 26 w 45"/>
                  <a:gd name="T33" fmla="*/ 30 h 32"/>
                  <a:gd name="T34" fmla="*/ 34 w 45"/>
                  <a:gd name="T35" fmla="*/ 31 h 32"/>
                  <a:gd name="T36" fmla="*/ 41 w 45"/>
                  <a:gd name="T37" fmla="*/ 31 h 32"/>
                  <a:gd name="T38" fmla="*/ 37 w 45"/>
                  <a:gd name="T39" fmla="*/ 29 h 32"/>
                  <a:gd name="T40" fmla="*/ 41 w 45"/>
                  <a:gd name="T41" fmla="*/ 32 h 32"/>
                  <a:gd name="T42" fmla="*/ 44 w 45"/>
                  <a:gd name="T43" fmla="*/ 31 h 32"/>
                  <a:gd name="T44" fmla="*/ 45 w 45"/>
                  <a:gd name="T45" fmla="*/ 28 h 32"/>
                  <a:gd name="T46" fmla="*/ 44 w 45"/>
                  <a:gd name="T47" fmla="*/ 24 h 32"/>
                  <a:gd name="T48" fmla="*/ 41 w 45"/>
                  <a:gd name="T49" fmla="*/ 23 h 32"/>
                  <a:gd name="T50" fmla="*/ 44 w 45"/>
                  <a:gd name="T51"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32">
                    <a:moveTo>
                      <a:pt x="44" y="27"/>
                    </a:moveTo>
                    <a:lnTo>
                      <a:pt x="41" y="24"/>
                    </a:lnTo>
                    <a:lnTo>
                      <a:pt x="34" y="24"/>
                    </a:lnTo>
                    <a:lnTo>
                      <a:pt x="28" y="23"/>
                    </a:lnTo>
                    <a:lnTo>
                      <a:pt x="22" y="21"/>
                    </a:lnTo>
                    <a:lnTo>
                      <a:pt x="18" y="17"/>
                    </a:lnTo>
                    <a:lnTo>
                      <a:pt x="15" y="14"/>
                    </a:lnTo>
                    <a:lnTo>
                      <a:pt x="11" y="9"/>
                    </a:lnTo>
                    <a:lnTo>
                      <a:pt x="9" y="5"/>
                    </a:lnTo>
                    <a:lnTo>
                      <a:pt x="7" y="0"/>
                    </a:lnTo>
                    <a:lnTo>
                      <a:pt x="0" y="0"/>
                    </a:lnTo>
                    <a:lnTo>
                      <a:pt x="2" y="7"/>
                    </a:lnTo>
                    <a:lnTo>
                      <a:pt x="4" y="14"/>
                    </a:lnTo>
                    <a:lnTo>
                      <a:pt x="9" y="19"/>
                    </a:lnTo>
                    <a:lnTo>
                      <a:pt x="13" y="24"/>
                    </a:lnTo>
                    <a:lnTo>
                      <a:pt x="20" y="28"/>
                    </a:lnTo>
                    <a:lnTo>
                      <a:pt x="26" y="30"/>
                    </a:lnTo>
                    <a:lnTo>
                      <a:pt x="34" y="31"/>
                    </a:lnTo>
                    <a:lnTo>
                      <a:pt x="41" y="31"/>
                    </a:lnTo>
                    <a:lnTo>
                      <a:pt x="37" y="29"/>
                    </a:lnTo>
                    <a:lnTo>
                      <a:pt x="41" y="32"/>
                    </a:lnTo>
                    <a:lnTo>
                      <a:pt x="44" y="31"/>
                    </a:lnTo>
                    <a:lnTo>
                      <a:pt x="45" y="28"/>
                    </a:lnTo>
                    <a:lnTo>
                      <a:pt x="44" y="24"/>
                    </a:lnTo>
                    <a:lnTo>
                      <a:pt x="41" y="23"/>
                    </a:lnTo>
                    <a:lnTo>
                      <a:pt x="4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76" name="Freeform 380"/>
              <p:cNvSpPr>
                <a:spLocks noChangeAspect="1"/>
              </p:cNvSpPr>
              <p:nvPr/>
            </p:nvSpPr>
            <p:spPr bwMode="auto">
              <a:xfrm>
                <a:off x="645" y="833"/>
                <a:ext cx="20" cy="18"/>
              </a:xfrm>
              <a:custGeom>
                <a:avLst/>
                <a:gdLst>
                  <a:gd name="T0" fmla="*/ 39 w 39"/>
                  <a:gd name="T1" fmla="*/ 26 h 35"/>
                  <a:gd name="T2" fmla="*/ 39 w 39"/>
                  <a:gd name="T3" fmla="*/ 26 h 35"/>
                  <a:gd name="T4" fmla="*/ 33 w 39"/>
                  <a:gd name="T5" fmla="*/ 27 h 35"/>
                  <a:gd name="T6" fmla="*/ 28 w 39"/>
                  <a:gd name="T7" fmla="*/ 25 h 35"/>
                  <a:gd name="T8" fmla="*/ 22 w 39"/>
                  <a:gd name="T9" fmla="*/ 23 h 35"/>
                  <a:gd name="T10" fmla="*/ 19 w 39"/>
                  <a:gd name="T11" fmla="*/ 19 h 35"/>
                  <a:gd name="T12" fmla="*/ 16 w 39"/>
                  <a:gd name="T13" fmla="*/ 17 h 35"/>
                  <a:gd name="T14" fmla="*/ 13 w 39"/>
                  <a:gd name="T15" fmla="*/ 11 h 35"/>
                  <a:gd name="T16" fmla="*/ 10 w 39"/>
                  <a:gd name="T17" fmla="*/ 6 h 35"/>
                  <a:gd name="T18" fmla="*/ 7 w 39"/>
                  <a:gd name="T19" fmla="*/ 0 h 35"/>
                  <a:gd name="T20" fmla="*/ 0 w 39"/>
                  <a:gd name="T21" fmla="*/ 2 h 35"/>
                  <a:gd name="T22" fmla="*/ 3 w 39"/>
                  <a:gd name="T23" fmla="*/ 9 h 35"/>
                  <a:gd name="T24" fmla="*/ 6 w 39"/>
                  <a:gd name="T25" fmla="*/ 16 h 35"/>
                  <a:gd name="T26" fmla="*/ 10 w 39"/>
                  <a:gd name="T27" fmla="*/ 21 h 35"/>
                  <a:gd name="T28" fmla="*/ 14 w 39"/>
                  <a:gd name="T29" fmla="*/ 26 h 35"/>
                  <a:gd name="T30" fmla="*/ 20 w 39"/>
                  <a:gd name="T31" fmla="*/ 30 h 35"/>
                  <a:gd name="T32" fmla="*/ 26 w 39"/>
                  <a:gd name="T33" fmla="*/ 32 h 35"/>
                  <a:gd name="T34" fmla="*/ 33 w 39"/>
                  <a:gd name="T35" fmla="*/ 34 h 35"/>
                  <a:gd name="T36" fmla="*/ 39 w 39"/>
                  <a:gd name="T37" fmla="*/ 35 h 35"/>
                  <a:gd name="T38" fmla="*/ 39 w 39"/>
                  <a:gd name="T39" fmla="*/ 35 h 35"/>
                  <a:gd name="T40" fmla="*/ 39 w 39"/>
                  <a:gd name="T41"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5">
                    <a:moveTo>
                      <a:pt x="39" y="26"/>
                    </a:moveTo>
                    <a:lnTo>
                      <a:pt x="39" y="26"/>
                    </a:lnTo>
                    <a:lnTo>
                      <a:pt x="33" y="27"/>
                    </a:lnTo>
                    <a:lnTo>
                      <a:pt x="28" y="25"/>
                    </a:lnTo>
                    <a:lnTo>
                      <a:pt x="22" y="23"/>
                    </a:lnTo>
                    <a:lnTo>
                      <a:pt x="19" y="19"/>
                    </a:lnTo>
                    <a:lnTo>
                      <a:pt x="16" y="17"/>
                    </a:lnTo>
                    <a:lnTo>
                      <a:pt x="13" y="11"/>
                    </a:lnTo>
                    <a:lnTo>
                      <a:pt x="10" y="6"/>
                    </a:lnTo>
                    <a:lnTo>
                      <a:pt x="7" y="0"/>
                    </a:lnTo>
                    <a:lnTo>
                      <a:pt x="0" y="2"/>
                    </a:lnTo>
                    <a:lnTo>
                      <a:pt x="3" y="9"/>
                    </a:lnTo>
                    <a:lnTo>
                      <a:pt x="6" y="16"/>
                    </a:lnTo>
                    <a:lnTo>
                      <a:pt x="10" y="21"/>
                    </a:lnTo>
                    <a:lnTo>
                      <a:pt x="14" y="26"/>
                    </a:lnTo>
                    <a:lnTo>
                      <a:pt x="20" y="30"/>
                    </a:lnTo>
                    <a:lnTo>
                      <a:pt x="26" y="32"/>
                    </a:lnTo>
                    <a:lnTo>
                      <a:pt x="33" y="34"/>
                    </a:lnTo>
                    <a:lnTo>
                      <a:pt x="39" y="35"/>
                    </a:lnTo>
                    <a:lnTo>
                      <a:pt x="39" y="35"/>
                    </a:lnTo>
                    <a:lnTo>
                      <a:pt x="39"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77" name="Freeform 381"/>
              <p:cNvSpPr>
                <a:spLocks noChangeAspect="1"/>
              </p:cNvSpPr>
              <p:nvPr/>
            </p:nvSpPr>
            <p:spPr bwMode="auto">
              <a:xfrm>
                <a:off x="665" y="847"/>
                <a:ext cx="15" cy="10"/>
              </a:xfrm>
              <a:custGeom>
                <a:avLst/>
                <a:gdLst>
                  <a:gd name="T0" fmla="*/ 30 w 30"/>
                  <a:gd name="T1" fmla="*/ 21 h 21"/>
                  <a:gd name="T2" fmla="*/ 30 w 30"/>
                  <a:gd name="T3" fmla="*/ 21 h 21"/>
                  <a:gd name="T4" fmla="*/ 28 w 30"/>
                  <a:gd name="T5" fmla="*/ 14 h 21"/>
                  <a:gd name="T6" fmla="*/ 23 w 30"/>
                  <a:gd name="T7" fmla="*/ 6 h 21"/>
                  <a:gd name="T8" fmla="*/ 13 w 30"/>
                  <a:gd name="T9" fmla="*/ 2 h 21"/>
                  <a:gd name="T10" fmla="*/ 0 w 30"/>
                  <a:gd name="T11" fmla="*/ 0 h 21"/>
                  <a:gd name="T12" fmla="*/ 0 w 30"/>
                  <a:gd name="T13" fmla="*/ 9 h 21"/>
                  <a:gd name="T14" fmla="*/ 13 w 30"/>
                  <a:gd name="T15" fmla="*/ 9 h 21"/>
                  <a:gd name="T16" fmla="*/ 19 w 30"/>
                  <a:gd name="T17" fmla="*/ 13 h 21"/>
                  <a:gd name="T18" fmla="*/ 21 w 30"/>
                  <a:gd name="T19" fmla="*/ 16 h 21"/>
                  <a:gd name="T20" fmla="*/ 21 w 30"/>
                  <a:gd name="T21" fmla="*/ 21 h 21"/>
                  <a:gd name="T22" fmla="*/ 21 w 30"/>
                  <a:gd name="T23" fmla="*/ 21 h 21"/>
                  <a:gd name="T24" fmla="*/ 30 w 30"/>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1">
                    <a:moveTo>
                      <a:pt x="30" y="21"/>
                    </a:moveTo>
                    <a:lnTo>
                      <a:pt x="30" y="21"/>
                    </a:lnTo>
                    <a:lnTo>
                      <a:pt x="28" y="14"/>
                    </a:lnTo>
                    <a:lnTo>
                      <a:pt x="23" y="6"/>
                    </a:lnTo>
                    <a:lnTo>
                      <a:pt x="13" y="2"/>
                    </a:lnTo>
                    <a:lnTo>
                      <a:pt x="0" y="0"/>
                    </a:lnTo>
                    <a:lnTo>
                      <a:pt x="0" y="9"/>
                    </a:lnTo>
                    <a:lnTo>
                      <a:pt x="13" y="9"/>
                    </a:lnTo>
                    <a:lnTo>
                      <a:pt x="19" y="13"/>
                    </a:lnTo>
                    <a:lnTo>
                      <a:pt x="21" y="16"/>
                    </a:lnTo>
                    <a:lnTo>
                      <a:pt x="21" y="21"/>
                    </a:lnTo>
                    <a:lnTo>
                      <a:pt x="21" y="21"/>
                    </a:lnTo>
                    <a:lnTo>
                      <a:pt x="3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78" name="Freeform 382"/>
              <p:cNvSpPr>
                <a:spLocks noChangeAspect="1"/>
              </p:cNvSpPr>
              <p:nvPr/>
            </p:nvSpPr>
            <p:spPr bwMode="auto">
              <a:xfrm>
                <a:off x="675" y="857"/>
                <a:ext cx="40" cy="20"/>
              </a:xfrm>
              <a:custGeom>
                <a:avLst/>
                <a:gdLst>
                  <a:gd name="T0" fmla="*/ 76 w 80"/>
                  <a:gd name="T1" fmla="*/ 31 h 40"/>
                  <a:gd name="T2" fmla="*/ 76 w 80"/>
                  <a:gd name="T3" fmla="*/ 32 h 40"/>
                  <a:gd name="T4" fmla="*/ 70 w 80"/>
                  <a:gd name="T5" fmla="*/ 30 h 40"/>
                  <a:gd name="T6" fmla="*/ 61 w 80"/>
                  <a:gd name="T7" fmla="*/ 26 h 40"/>
                  <a:gd name="T8" fmla="*/ 50 w 80"/>
                  <a:gd name="T9" fmla="*/ 22 h 40"/>
                  <a:gd name="T10" fmla="*/ 37 w 80"/>
                  <a:gd name="T11" fmla="*/ 16 h 40"/>
                  <a:gd name="T12" fmla="*/ 26 w 80"/>
                  <a:gd name="T13" fmla="*/ 10 h 40"/>
                  <a:gd name="T14" fmla="*/ 16 w 80"/>
                  <a:gd name="T15" fmla="*/ 4 h 40"/>
                  <a:gd name="T16" fmla="*/ 9 w 80"/>
                  <a:gd name="T17" fmla="*/ 0 h 40"/>
                  <a:gd name="T18" fmla="*/ 9 w 80"/>
                  <a:gd name="T19" fmla="*/ 0 h 40"/>
                  <a:gd name="T20" fmla="*/ 0 w 80"/>
                  <a:gd name="T21" fmla="*/ 0 h 40"/>
                  <a:gd name="T22" fmla="*/ 5 w 80"/>
                  <a:gd name="T23" fmla="*/ 7 h 40"/>
                  <a:gd name="T24" fmla="*/ 12 w 80"/>
                  <a:gd name="T25" fmla="*/ 11 h 40"/>
                  <a:gd name="T26" fmla="*/ 23 w 80"/>
                  <a:gd name="T27" fmla="*/ 17 h 40"/>
                  <a:gd name="T28" fmla="*/ 35 w 80"/>
                  <a:gd name="T29" fmla="*/ 23 h 40"/>
                  <a:gd name="T30" fmla="*/ 47 w 80"/>
                  <a:gd name="T31" fmla="*/ 29 h 40"/>
                  <a:gd name="T32" fmla="*/ 59 w 80"/>
                  <a:gd name="T33" fmla="*/ 33 h 40"/>
                  <a:gd name="T34" fmla="*/ 68 w 80"/>
                  <a:gd name="T35" fmla="*/ 37 h 40"/>
                  <a:gd name="T36" fmla="*/ 76 w 80"/>
                  <a:gd name="T37" fmla="*/ 39 h 40"/>
                  <a:gd name="T38" fmla="*/ 76 w 80"/>
                  <a:gd name="T39" fmla="*/ 40 h 40"/>
                  <a:gd name="T40" fmla="*/ 76 w 80"/>
                  <a:gd name="T41" fmla="*/ 39 h 40"/>
                  <a:gd name="T42" fmla="*/ 78 w 80"/>
                  <a:gd name="T43" fmla="*/ 38 h 40"/>
                  <a:gd name="T44" fmla="*/ 80 w 80"/>
                  <a:gd name="T45" fmla="*/ 35 h 40"/>
                  <a:gd name="T46" fmla="*/ 78 w 80"/>
                  <a:gd name="T47" fmla="*/ 33 h 40"/>
                  <a:gd name="T48" fmla="*/ 76 w 80"/>
                  <a:gd name="T49" fmla="*/ 32 h 40"/>
                  <a:gd name="T50" fmla="*/ 76 w 80"/>
                  <a:gd name="T51"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 h="40">
                    <a:moveTo>
                      <a:pt x="76" y="31"/>
                    </a:moveTo>
                    <a:lnTo>
                      <a:pt x="76" y="32"/>
                    </a:lnTo>
                    <a:lnTo>
                      <a:pt x="70" y="30"/>
                    </a:lnTo>
                    <a:lnTo>
                      <a:pt x="61" y="26"/>
                    </a:lnTo>
                    <a:lnTo>
                      <a:pt x="50" y="22"/>
                    </a:lnTo>
                    <a:lnTo>
                      <a:pt x="37" y="16"/>
                    </a:lnTo>
                    <a:lnTo>
                      <a:pt x="26" y="10"/>
                    </a:lnTo>
                    <a:lnTo>
                      <a:pt x="16" y="4"/>
                    </a:lnTo>
                    <a:lnTo>
                      <a:pt x="9" y="0"/>
                    </a:lnTo>
                    <a:lnTo>
                      <a:pt x="9" y="0"/>
                    </a:lnTo>
                    <a:lnTo>
                      <a:pt x="0" y="0"/>
                    </a:lnTo>
                    <a:lnTo>
                      <a:pt x="5" y="7"/>
                    </a:lnTo>
                    <a:lnTo>
                      <a:pt x="12" y="11"/>
                    </a:lnTo>
                    <a:lnTo>
                      <a:pt x="23" y="17"/>
                    </a:lnTo>
                    <a:lnTo>
                      <a:pt x="35" y="23"/>
                    </a:lnTo>
                    <a:lnTo>
                      <a:pt x="47" y="29"/>
                    </a:lnTo>
                    <a:lnTo>
                      <a:pt x="59" y="33"/>
                    </a:lnTo>
                    <a:lnTo>
                      <a:pt x="68" y="37"/>
                    </a:lnTo>
                    <a:lnTo>
                      <a:pt x="76" y="39"/>
                    </a:lnTo>
                    <a:lnTo>
                      <a:pt x="76" y="40"/>
                    </a:lnTo>
                    <a:lnTo>
                      <a:pt x="76" y="39"/>
                    </a:lnTo>
                    <a:lnTo>
                      <a:pt x="78" y="38"/>
                    </a:lnTo>
                    <a:lnTo>
                      <a:pt x="80" y="35"/>
                    </a:lnTo>
                    <a:lnTo>
                      <a:pt x="78" y="33"/>
                    </a:lnTo>
                    <a:lnTo>
                      <a:pt x="76" y="32"/>
                    </a:lnTo>
                    <a:lnTo>
                      <a:pt x="7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79" name="Freeform 383"/>
              <p:cNvSpPr>
                <a:spLocks noChangeAspect="1"/>
              </p:cNvSpPr>
              <p:nvPr/>
            </p:nvSpPr>
            <p:spPr bwMode="auto">
              <a:xfrm>
                <a:off x="713" y="871"/>
                <a:ext cx="12" cy="6"/>
              </a:xfrm>
              <a:custGeom>
                <a:avLst/>
                <a:gdLst>
                  <a:gd name="T0" fmla="*/ 23 w 23"/>
                  <a:gd name="T1" fmla="*/ 4 h 13"/>
                  <a:gd name="T2" fmla="*/ 17 w 23"/>
                  <a:gd name="T3" fmla="*/ 2 h 13"/>
                  <a:gd name="T4" fmla="*/ 14 w 23"/>
                  <a:gd name="T5" fmla="*/ 4 h 13"/>
                  <a:gd name="T6" fmla="*/ 11 w 23"/>
                  <a:gd name="T7" fmla="*/ 5 h 13"/>
                  <a:gd name="T8" fmla="*/ 6 w 23"/>
                  <a:gd name="T9" fmla="*/ 4 h 13"/>
                  <a:gd name="T10" fmla="*/ 0 w 23"/>
                  <a:gd name="T11" fmla="*/ 4 h 13"/>
                  <a:gd name="T12" fmla="*/ 0 w 23"/>
                  <a:gd name="T13" fmla="*/ 13 h 13"/>
                  <a:gd name="T14" fmla="*/ 6 w 23"/>
                  <a:gd name="T15" fmla="*/ 13 h 13"/>
                  <a:gd name="T16" fmla="*/ 11 w 23"/>
                  <a:gd name="T17" fmla="*/ 12 h 13"/>
                  <a:gd name="T18" fmla="*/ 16 w 23"/>
                  <a:gd name="T19" fmla="*/ 11 h 13"/>
                  <a:gd name="T20" fmla="*/ 22 w 23"/>
                  <a:gd name="T21" fmla="*/ 6 h 13"/>
                  <a:gd name="T22" fmla="*/ 16 w 23"/>
                  <a:gd name="T23" fmla="*/ 4 h 13"/>
                  <a:gd name="T24" fmla="*/ 22 w 23"/>
                  <a:gd name="T25" fmla="*/ 6 h 13"/>
                  <a:gd name="T26" fmla="*/ 23 w 23"/>
                  <a:gd name="T27" fmla="*/ 4 h 13"/>
                  <a:gd name="T28" fmla="*/ 22 w 23"/>
                  <a:gd name="T29" fmla="*/ 2 h 13"/>
                  <a:gd name="T30" fmla="*/ 20 w 23"/>
                  <a:gd name="T31" fmla="*/ 0 h 13"/>
                  <a:gd name="T32" fmla="*/ 17 w 23"/>
                  <a:gd name="T33" fmla="*/ 2 h 13"/>
                  <a:gd name="T34" fmla="*/ 23 w 23"/>
                  <a:gd name="T3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3">
                    <a:moveTo>
                      <a:pt x="23" y="4"/>
                    </a:moveTo>
                    <a:lnTo>
                      <a:pt x="17" y="2"/>
                    </a:lnTo>
                    <a:lnTo>
                      <a:pt x="14" y="4"/>
                    </a:lnTo>
                    <a:lnTo>
                      <a:pt x="11" y="5"/>
                    </a:lnTo>
                    <a:lnTo>
                      <a:pt x="6" y="4"/>
                    </a:lnTo>
                    <a:lnTo>
                      <a:pt x="0" y="4"/>
                    </a:lnTo>
                    <a:lnTo>
                      <a:pt x="0" y="13"/>
                    </a:lnTo>
                    <a:lnTo>
                      <a:pt x="6" y="13"/>
                    </a:lnTo>
                    <a:lnTo>
                      <a:pt x="11" y="12"/>
                    </a:lnTo>
                    <a:lnTo>
                      <a:pt x="16" y="11"/>
                    </a:lnTo>
                    <a:lnTo>
                      <a:pt x="22" y="6"/>
                    </a:lnTo>
                    <a:lnTo>
                      <a:pt x="16" y="4"/>
                    </a:lnTo>
                    <a:lnTo>
                      <a:pt x="22" y="6"/>
                    </a:lnTo>
                    <a:lnTo>
                      <a:pt x="23" y="4"/>
                    </a:lnTo>
                    <a:lnTo>
                      <a:pt x="22" y="2"/>
                    </a:lnTo>
                    <a:lnTo>
                      <a:pt x="20" y="0"/>
                    </a:lnTo>
                    <a:lnTo>
                      <a:pt x="17" y="2"/>
                    </a:lnTo>
                    <a:lnTo>
                      <a:pt x="2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80" name="Freeform 384"/>
              <p:cNvSpPr>
                <a:spLocks noChangeAspect="1"/>
              </p:cNvSpPr>
              <p:nvPr/>
            </p:nvSpPr>
            <p:spPr bwMode="auto">
              <a:xfrm>
                <a:off x="721" y="872"/>
                <a:ext cx="27" cy="15"/>
              </a:xfrm>
              <a:custGeom>
                <a:avLst/>
                <a:gdLst>
                  <a:gd name="T0" fmla="*/ 49 w 54"/>
                  <a:gd name="T1" fmla="*/ 17 h 30"/>
                  <a:gd name="T2" fmla="*/ 49 w 54"/>
                  <a:gd name="T3" fmla="*/ 17 h 30"/>
                  <a:gd name="T4" fmla="*/ 43 w 54"/>
                  <a:gd name="T5" fmla="*/ 21 h 30"/>
                  <a:gd name="T6" fmla="*/ 37 w 54"/>
                  <a:gd name="T7" fmla="*/ 21 h 30"/>
                  <a:gd name="T8" fmla="*/ 30 w 54"/>
                  <a:gd name="T9" fmla="*/ 21 h 30"/>
                  <a:gd name="T10" fmla="*/ 23 w 54"/>
                  <a:gd name="T11" fmla="*/ 16 h 30"/>
                  <a:gd name="T12" fmla="*/ 16 w 54"/>
                  <a:gd name="T13" fmla="*/ 11 h 30"/>
                  <a:gd name="T14" fmla="*/ 11 w 54"/>
                  <a:gd name="T15" fmla="*/ 8 h 30"/>
                  <a:gd name="T16" fmla="*/ 8 w 54"/>
                  <a:gd name="T17" fmla="*/ 3 h 30"/>
                  <a:gd name="T18" fmla="*/ 7 w 54"/>
                  <a:gd name="T19" fmla="*/ 0 h 30"/>
                  <a:gd name="T20" fmla="*/ 0 w 54"/>
                  <a:gd name="T21" fmla="*/ 0 h 30"/>
                  <a:gd name="T22" fmla="*/ 1 w 54"/>
                  <a:gd name="T23" fmla="*/ 6 h 30"/>
                  <a:gd name="T24" fmla="*/ 6 w 54"/>
                  <a:gd name="T25" fmla="*/ 13 h 30"/>
                  <a:gd name="T26" fmla="*/ 12 w 54"/>
                  <a:gd name="T27" fmla="*/ 18 h 30"/>
                  <a:gd name="T28" fmla="*/ 19 w 54"/>
                  <a:gd name="T29" fmla="*/ 23 h 30"/>
                  <a:gd name="T30" fmla="*/ 28 w 54"/>
                  <a:gd name="T31" fmla="*/ 28 h 30"/>
                  <a:gd name="T32" fmla="*/ 37 w 54"/>
                  <a:gd name="T33" fmla="*/ 30 h 30"/>
                  <a:gd name="T34" fmla="*/ 45 w 54"/>
                  <a:gd name="T35" fmla="*/ 28 h 30"/>
                  <a:gd name="T36" fmla="*/ 53 w 54"/>
                  <a:gd name="T37" fmla="*/ 22 h 30"/>
                  <a:gd name="T38" fmla="*/ 53 w 54"/>
                  <a:gd name="T39" fmla="*/ 22 h 30"/>
                  <a:gd name="T40" fmla="*/ 53 w 54"/>
                  <a:gd name="T41" fmla="*/ 22 h 30"/>
                  <a:gd name="T42" fmla="*/ 54 w 54"/>
                  <a:gd name="T43" fmla="*/ 19 h 30"/>
                  <a:gd name="T44" fmla="*/ 53 w 54"/>
                  <a:gd name="T45" fmla="*/ 17 h 30"/>
                  <a:gd name="T46" fmla="*/ 51 w 54"/>
                  <a:gd name="T47" fmla="*/ 16 h 30"/>
                  <a:gd name="T48" fmla="*/ 49 w 54"/>
                  <a:gd name="T49"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30">
                    <a:moveTo>
                      <a:pt x="49" y="17"/>
                    </a:moveTo>
                    <a:lnTo>
                      <a:pt x="49" y="17"/>
                    </a:lnTo>
                    <a:lnTo>
                      <a:pt x="43" y="21"/>
                    </a:lnTo>
                    <a:lnTo>
                      <a:pt x="37" y="21"/>
                    </a:lnTo>
                    <a:lnTo>
                      <a:pt x="30" y="21"/>
                    </a:lnTo>
                    <a:lnTo>
                      <a:pt x="23" y="16"/>
                    </a:lnTo>
                    <a:lnTo>
                      <a:pt x="16" y="11"/>
                    </a:lnTo>
                    <a:lnTo>
                      <a:pt x="11" y="8"/>
                    </a:lnTo>
                    <a:lnTo>
                      <a:pt x="8" y="3"/>
                    </a:lnTo>
                    <a:lnTo>
                      <a:pt x="7" y="0"/>
                    </a:lnTo>
                    <a:lnTo>
                      <a:pt x="0" y="0"/>
                    </a:lnTo>
                    <a:lnTo>
                      <a:pt x="1" y="6"/>
                    </a:lnTo>
                    <a:lnTo>
                      <a:pt x="6" y="13"/>
                    </a:lnTo>
                    <a:lnTo>
                      <a:pt x="12" y="18"/>
                    </a:lnTo>
                    <a:lnTo>
                      <a:pt x="19" y="23"/>
                    </a:lnTo>
                    <a:lnTo>
                      <a:pt x="28" y="28"/>
                    </a:lnTo>
                    <a:lnTo>
                      <a:pt x="37" y="30"/>
                    </a:lnTo>
                    <a:lnTo>
                      <a:pt x="45" y="28"/>
                    </a:lnTo>
                    <a:lnTo>
                      <a:pt x="53" y="22"/>
                    </a:lnTo>
                    <a:lnTo>
                      <a:pt x="53" y="22"/>
                    </a:lnTo>
                    <a:lnTo>
                      <a:pt x="53" y="22"/>
                    </a:lnTo>
                    <a:lnTo>
                      <a:pt x="54" y="19"/>
                    </a:lnTo>
                    <a:lnTo>
                      <a:pt x="53" y="17"/>
                    </a:lnTo>
                    <a:lnTo>
                      <a:pt x="51" y="16"/>
                    </a:lnTo>
                    <a:lnTo>
                      <a:pt x="49"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81" name="Freeform 385"/>
              <p:cNvSpPr>
                <a:spLocks noChangeAspect="1"/>
              </p:cNvSpPr>
              <p:nvPr/>
            </p:nvSpPr>
            <p:spPr bwMode="auto">
              <a:xfrm>
                <a:off x="745" y="879"/>
                <a:ext cx="10" cy="5"/>
              </a:xfrm>
              <a:custGeom>
                <a:avLst/>
                <a:gdLst>
                  <a:gd name="T0" fmla="*/ 18 w 18"/>
                  <a:gd name="T1" fmla="*/ 9 h 9"/>
                  <a:gd name="T2" fmla="*/ 18 w 18"/>
                  <a:gd name="T3" fmla="*/ 9 h 9"/>
                  <a:gd name="T4" fmla="*/ 17 w 18"/>
                  <a:gd name="T5" fmla="*/ 3 h 9"/>
                  <a:gd name="T6" fmla="*/ 11 w 18"/>
                  <a:gd name="T7" fmla="*/ 0 h 9"/>
                  <a:gd name="T8" fmla="*/ 4 w 18"/>
                  <a:gd name="T9" fmla="*/ 0 h 9"/>
                  <a:gd name="T10" fmla="*/ 0 w 18"/>
                  <a:gd name="T11" fmla="*/ 3 h 9"/>
                  <a:gd name="T12" fmla="*/ 4 w 18"/>
                  <a:gd name="T13" fmla="*/ 8 h 9"/>
                  <a:gd name="T14" fmla="*/ 7 w 18"/>
                  <a:gd name="T15" fmla="*/ 7 h 9"/>
                  <a:gd name="T16" fmla="*/ 9 w 18"/>
                  <a:gd name="T17" fmla="*/ 7 h 9"/>
                  <a:gd name="T18" fmla="*/ 10 w 18"/>
                  <a:gd name="T19" fmla="*/ 8 h 9"/>
                  <a:gd name="T20" fmla="*/ 11 w 18"/>
                  <a:gd name="T21" fmla="*/ 9 h 9"/>
                  <a:gd name="T22" fmla="*/ 11 w 18"/>
                  <a:gd name="T23" fmla="*/ 9 h 9"/>
                  <a:gd name="T24" fmla="*/ 18 w 18"/>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9">
                    <a:moveTo>
                      <a:pt x="18" y="9"/>
                    </a:moveTo>
                    <a:lnTo>
                      <a:pt x="18" y="9"/>
                    </a:lnTo>
                    <a:lnTo>
                      <a:pt x="17" y="3"/>
                    </a:lnTo>
                    <a:lnTo>
                      <a:pt x="11" y="0"/>
                    </a:lnTo>
                    <a:lnTo>
                      <a:pt x="4" y="0"/>
                    </a:lnTo>
                    <a:lnTo>
                      <a:pt x="0" y="3"/>
                    </a:lnTo>
                    <a:lnTo>
                      <a:pt x="4" y="8"/>
                    </a:lnTo>
                    <a:lnTo>
                      <a:pt x="7" y="7"/>
                    </a:lnTo>
                    <a:lnTo>
                      <a:pt x="9" y="7"/>
                    </a:lnTo>
                    <a:lnTo>
                      <a:pt x="10" y="8"/>
                    </a:lnTo>
                    <a:lnTo>
                      <a:pt x="11" y="9"/>
                    </a:lnTo>
                    <a:lnTo>
                      <a:pt x="11" y="9"/>
                    </a:lnTo>
                    <a:lnTo>
                      <a:pt x="1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82" name="Freeform 386"/>
              <p:cNvSpPr>
                <a:spLocks noChangeAspect="1"/>
              </p:cNvSpPr>
              <p:nvPr/>
            </p:nvSpPr>
            <p:spPr bwMode="auto">
              <a:xfrm>
                <a:off x="751" y="884"/>
                <a:ext cx="4" cy="14"/>
              </a:xfrm>
              <a:custGeom>
                <a:avLst/>
                <a:gdLst>
                  <a:gd name="T0" fmla="*/ 9 w 9"/>
                  <a:gd name="T1" fmla="*/ 22 h 29"/>
                  <a:gd name="T2" fmla="*/ 8 w 9"/>
                  <a:gd name="T3" fmla="*/ 22 h 29"/>
                  <a:gd name="T4" fmla="*/ 8 w 9"/>
                  <a:gd name="T5" fmla="*/ 21 h 29"/>
                  <a:gd name="T6" fmla="*/ 7 w 9"/>
                  <a:gd name="T7" fmla="*/ 14 h 29"/>
                  <a:gd name="T8" fmla="*/ 7 w 9"/>
                  <a:gd name="T9" fmla="*/ 6 h 29"/>
                  <a:gd name="T10" fmla="*/ 8 w 9"/>
                  <a:gd name="T11" fmla="*/ 0 h 29"/>
                  <a:gd name="T12" fmla="*/ 1 w 9"/>
                  <a:gd name="T13" fmla="*/ 0 h 29"/>
                  <a:gd name="T14" fmla="*/ 0 w 9"/>
                  <a:gd name="T15" fmla="*/ 6 h 29"/>
                  <a:gd name="T16" fmla="*/ 0 w 9"/>
                  <a:gd name="T17" fmla="*/ 14 h 29"/>
                  <a:gd name="T18" fmla="*/ 1 w 9"/>
                  <a:gd name="T19" fmla="*/ 23 h 29"/>
                  <a:gd name="T20" fmla="*/ 8 w 9"/>
                  <a:gd name="T21" fmla="*/ 29 h 29"/>
                  <a:gd name="T22" fmla="*/ 7 w 9"/>
                  <a:gd name="T23" fmla="*/ 29 h 29"/>
                  <a:gd name="T24" fmla="*/ 9 w 9"/>
                  <a:gd name="T25"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9">
                    <a:moveTo>
                      <a:pt x="9" y="22"/>
                    </a:moveTo>
                    <a:lnTo>
                      <a:pt x="8" y="22"/>
                    </a:lnTo>
                    <a:lnTo>
                      <a:pt x="8" y="21"/>
                    </a:lnTo>
                    <a:lnTo>
                      <a:pt x="7" y="14"/>
                    </a:lnTo>
                    <a:lnTo>
                      <a:pt x="7" y="6"/>
                    </a:lnTo>
                    <a:lnTo>
                      <a:pt x="8" y="0"/>
                    </a:lnTo>
                    <a:lnTo>
                      <a:pt x="1" y="0"/>
                    </a:lnTo>
                    <a:lnTo>
                      <a:pt x="0" y="6"/>
                    </a:lnTo>
                    <a:lnTo>
                      <a:pt x="0" y="14"/>
                    </a:lnTo>
                    <a:lnTo>
                      <a:pt x="1" y="23"/>
                    </a:lnTo>
                    <a:lnTo>
                      <a:pt x="8" y="29"/>
                    </a:lnTo>
                    <a:lnTo>
                      <a:pt x="7" y="29"/>
                    </a:lnTo>
                    <a:lnTo>
                      <a:pt x="9"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83" name="Freeform 387"/>
              <p:cNvSpPr>
                <a:spLocks noChangeAspect="1"/>
              </p:cNvSpPr>
              <p:nvPr/>
            </p:nvSpPr>
            <p:spPr bwMode="auto">
              <a:xfrm>
                <a:off x="754" y="895"/>
                <a:ext cx="13" cy="5"/>
              </a:xfrm>
              <a:custGeom>
                <a:avLst/>
                <a:gdLst>
                  <a:gd name="T0" fmla="*/ 16 w 25"/>
                  <a:gd name="T1" fmla="*/ 2 h 10"/>
                  <a:gd name="T2" fmla="*/ 16 w 25"/>
                  <a:gd name="T3" fmla="*/ 2 h 10"/>
                  <a:gd name="T4" fmla="*/ 17 w 25"/>
                  <a:gd name="T5" fmla="*/ 1 h 10"/>
                  <a:gd name="T6" fmla="*/ 13 w 25"/>
                  <a:gd name="T7" fmla="*/ 1 h 10"/>
                  <a:gd name="T8" fmla="*/ 7 w 25"/>
                  <a:gd name="T9" fmla="*/ 1 h 10"/>
                  <a:gd name="T10" fmla="*/ 2 w 25"/>
                  <a:gd name="T11" fmla="*/ 0 h 10"/>
                  <a:gd name="T12" fmla="*/ 0 w 25"/>
                  <a:gd name="T13" fmla="*/ 7 h 10"/>
                  <a:gd name="T14" fmla="*/ 7 w 25"/>
                  <a:gd name="T15" fmla="*/ 8 h 10"/>
                  <a:gd name="T16" fmla="*/ 13 w 25"/>
                  <a:gd name="T17" fmla="*/ 10 h 10"/>
                  <a:gd name="T18" fmla="*/ 20 w 25"/>
                  <a:gd name="T19" fmla="*/ 8 h 10"/>
                  <a:gd name="T20" fmla="*/ 25 w 25"/>
                  <a:gd name="T21" fmla="*/ 2 h 10"/>
                  <a:gd name="T22" fmla="*/ 25 w 25"/>
                  <a:gd name="T23" fmla="*/ 2 h 10"/>
                  <a:gd name="T24" fmla="*/ 16 w 25"/>
                  <a:gd name="T2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0">
                    <a:moveTo>
                      <a:pt x="16" y="2"/>
                    </a:moveTo>
                    <a:lnTo>
                      <a:pt x="16" y="2"/>
                    </a:lnTo>
                    <a:lnTo>
                      <a:pt x="17" y="1"/>
                    </a:lnTo>
                    <a:lnTo>
                      <a:pt x="13" y="1"/>
                    </a:lnTo>
                    <a:lnTo>
                      <a:pt x="7" y="1"/>
                    </a:lnTo>
                    <a:lnTo>
                      <a:pt x="2" y="0"/>
                    </a:lnTo>
                    <a:lnTo>
                      <a:pt x="0" y="7"/>
                    </a:lnTo>
                    <a:lnTo>
                      <a:pt x="7" y="8"/>
                    </a:lnTo>
                    <a:lnTo>
                      <a:pt x="13" y="10"/>
                    </a:lnTo>
                    <a:lnTo>
                      <a:pt x="20" y="8"/>
                    </a:lnTo>
                    <a:lnTo>
                      <a:pt x="25" y="2"/>
                    </a:lnTo>
                    <a:lnTo>
                      <a:pt x="25" y="2"/>
                    </a:lnTo>
                    <a:lnTo>
                      <a:pt x="1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84" name="Freeform 388"/>
              <p:cNvSpPr>
                <a:spLocks noChangeAspect="1"/>
              </p:cNvSpPr>
              <p:nvPr/>
            </p:nvSpPr>
            <p:spPr bwMode="auto">
              <a:xfrm>
                <a:off x="762" y="885"/>
                <a:ext cx="10" cy="11"/>
              </a:xfrm>
              <a:custGeom>
                <a:avLst/>
                <a:gdLst>
                  <a:gd name="T0" fmla="*/ 20 w 20"/>
                  <a:gd name="T1" fmla="*/ 0 h 22"/>
                  <a:gd name="T2" fmla="*/ 20 w 20"/>
                  <a:gd name="T3" fmla="*/ 0 h 22"/>
                  <a:gd name="T4" fmla="*/ 13 w 20"/>
                  <a:gd name="T5" fmla="*/ 4 h 22"/>
                  <a:gd name="T6" fmla="*/ 8 w 20"/>
                  <a:gd name="T7" fmla="*/ 9 h 22"/>
                  <a:gd name="T8" fmla="*/ 2 w 20"/>
                  <a:gd name="T9" fmla="*/ 16 h 22"/>
                  <a:gd name="T10" fmla="*/ 0 w 20"/>
                  <a:gd name="T11" fmla="*/ 22 h 22"/>
                  <a:gd name="T12" fmla="*/ 9 w 20"/>
                  <a:gd name="T13" fmla="*/ 22 h 22"/>
                  <a:gd name="T14" fmla="*/ 9 w 20"/>
                  <a:gd name="T15" fmla="*/ 19 h 22"/>
                  <a:gd name="T16" fmla="*/ 13 w 20"/>
                  <a:gd name="T17" fmla="*/ 14 h 22"/>
                  <a:gd name="T18" fmla="*/ 17 w 20"/>
                  <a:gd name="T19" fmla="*/ 11 h 22"/>
                  <a:gd name="T20" fmla="*/ 20 w 20"/>
                  <a:gd name="T21" fmla="*/ 9 h 22"/>
                  <a:gd name="T22" fmla="*/ 20 w 20"/>
                  <a:gd name="T23" fmla="*/ 9 h 22"/>
                  <a:gd name="T24" fmla="*/ 20 w 20"/>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2">
                    <a:moveTo>
                      <a:pt x="20" y="0"/>
                    </a:moveTo>
                    <a:lnTo>
                      <a:pt x="20" y="0"/>
                    </a:lnTo>
                    <a:lnTo>
                      <a:pt x="13" y="4"/>
                    </a:lnTo>
                    <a:lnTo>
                      <a:pt x="8" y="9"/>
                    </a:lnTo>
                    <a:lnTo>
                      <a:pt x="2" y="16"/>
                    </a:lnTo>
                    <a:lnTo>
                      <a:pt x="0" y="22"/>
                    </a:lnTo>
                    <a:lnTo>
                      <a:pt x="9" y="22"/>
                    </a:lnTo>
                    <a:lnTo>
                      <a:pt x="9" y="19"/>
                    </a:lnTo>
                    <a:lnTo>
                      <a:pt x="13" y="14"/>
                    </a:lnTo>
                    <a:lnTo>
                      <a:pt x="17" y="11"/>
                    </a:lnTo>
                    <a:lnTo>
                      <a:pt x="20" y="9"/>
                    </a:lnTo>
                    <a:lnTo>
                      <a:pt x="20" y="9"/>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85" name="Freeform 389"/>
              <p:cNvSpPr>
                <a:spLocks noChangeAspect="1"/>
              </p:cNvSpPr>
              <p:nvPr/>
            </p:nvSpPr>
            <p:spPr bwMode="auto">
              <a:xfrm>
                <a:off x="771" y="885"/>
                <a:ext cx="4" cy="9"/>
              </a:xfrm>
              <a:custGeom>
                <a:avLst/>
                <a:gdLst>
                  <a:gd name="T0" fmla="*/ 7 w 9"/>
                  <a:gd name="T1" fmla="*/ 9 h 19"/>
                  <a:gd name="T2" fmla="*/ 7 w 9"/>
                  <a:gd name="T3" fmla="*/ 9 h 19"/>
                  <a:gd name="T4" fmla="*/ 9 w 9"/>
                  <a:gd name="T5" fmla="*/ 12 h 19"/>
                  <a:gd name="T6" fmla="*/ 9 w 9"/>
                  <a:gd name="T7" fmla="*/ 9 h 19"/>
                  <a:gd name="T8" fmla="*/ 7 w 9"/>
                  <a:gd name="T9" fmla="*/ 4 h 19"/>
                  <a:gd name="T10" fmla="*/ 2 w 9"/>
                  <a:gd name="T11" fmla="*/ 0 h 19"/>
                  <a:gd name="T12" fmla="*/ 2 w 9"/>
                  <a:gd name="T13" fmla="*/ 9 h 19"/>
                  <a:gd name="T14" fmla="*/ 0 w 9"/>
                  <a:gd name="T15" fmla="*/ 8 h 19"/>
                  <a:gd name="T16" fmla="*/ 2 w 9"/>
                  <a:gd name="T17" fmla="*/ 9 h 19"/>
                  <a:gd name="T18" fmla="*/ 2 w 9"/>
                  <a:gd name="T19" fmla="*/ 14 h 19"/>
                  <a:gd name="T20" fmla="*/ 7 w 9"/>
                  <a:gd name="T21" fmla="*/ 19 h 19"/>
                  <a:gd name="T22" fmla="*/ 7 w 9"/>
                  <a:gd name="T23" fmla="*/ 19 h 19"/>
                  <a:gd name="T24" fmla="*/ 7 w 9"/>
                  <a:gd name="T2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7" y="9"/>
                    </a:moveTo>
                    <a:lnTo>
                      <a:pt x="7" y="9"/>
                    </a:lnTo>
                    <a:lnTo>
                      <a:pt x="9" y="12"/>
                    </a:lnTo>
                    <a:lnTo>
                      <a:pt x="9" y="9"/>
                    </a:lnTo>
                    <a:lnTo>
                      <a:pt x="7" y="4"/>
                    </a:lnTo>
                    <a:lnTo>
                      <a:pt x="2" y="0"/>
                    </a:lnTo>
                    <a:lnTo>
                      <a:pt x="2" y="9"/>
                    </a:lnTo>
                    <a:lnTo>
                      <a:pt x="0" y="8"/>
                    </a:lnTo>
                    <a:lnTo>
                      <a:pt x="2" y="9"/>
                    </a:lnTo>
                    <a:lnTo>
                      <a:pt x="2" y="14"/>
                    </a:lnTo>
                    <a:lnTo>
                      <a:pt x="7" y="19"/>
                    </a:lnTo>
                    <a:lnTo>
                      <a:pt x="7" y="19"/>
                    </a:lnTo>
                    <a:lnTo>
                      <a:pt x="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86" name="Freeform 390"/>
              <p:cNvSpPr>
                <a:spLocks noChangeAspect="1"/>
              </p:cNvSpPr>
              <p:nvPr/>
            </p:nvSpPr>
            <p:spPr bwMode="auto">
              <a:xfrm>
                <a:off x="775" y="884"/>
                <a:ext cx="16" cy="10"/>
              </a:xfrm>
              <a:custGeom>
                <a:avLst/>
                <a:gdLst>
                  <a:gd name="T0" fmla="*/ 29 w 34"/>
                  <a:gd name="T1" fmla="*/ 0 h 21"/>
                  <a:gd name="T2" fmla="*/ 29 w 34"/>
                  <a:gd name="T3" fmla="*/ 0 h 21"/>
                  <a:gd name="T4" fmla="*/ 23 w 34"/>
                  <a:gd name="T5" fmla="*/ 3 h 21"/>
                  <a:gd name="T6" fmla="*/ 14 w 34"/>
                  <a:gd name="T7" fmla="*/ 8 h 21"/>
                  <a:gd name="T8" fmla="*/ 5 w 34"/>
                  <a:gd name="T9" fmla="*/ 11 h 21"/>
                  <a:gd name="T10" fmla="*/ 0 w 34"/>
                  <a:gd name="T11" fmla="*/ 11 h 21"/>
                  <a:gd name="T12" fmla="*/ 0 w 34"/>
                  <a:gd name="T13" fmla="*/ 21 h 21"/>
                  <a:gd name="T14" fmla="*/ 7 w 34"/>
                  <a:gd name="T15" fmla="*/ 18 h 21"/>
                  <a:gd name="T16" fmla="*/ 17 w 34"/>
                  <a:gd name="T17" fmla="*/ 15 h 21"/>
                  <a:gd name="T18" fmla="*/ 26 w 34"/>
                  <a:gd name="T19" fmla="*/ 10 h 21"/>
                  <a:gd name="T20" fmla="*/ 34 w 34"/>
                  <a:gd name="T21" fmla="*/ 7 h 21"/>
                  <a:gd name="T22" fmla="*/ 34 w 34"/>
                  <a:gd name="T23" fmla="*/ 7 h 21"/>
                  <a:gd name="T24" fmla="*/ 29 w 34"/>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21">
                    <a:moveTo>
                      <a:pt x="29" y="0"/>
                    </a:moveTo>
                    <a:lnTo>
                      <a:pt x="29" y="0"/>
                    </a:lnTo>
                    <a:lnTo>
                      <a:pt x="23" y="3"/>
                    </a:lnTo>
                    <a:lnTo>
                      <a:pt x="14" y="8"/>
                    </a:lnTo>
                    <a:lnTo>
                      <a:pt x="5" y="11"/>
                    </a:lnTo>
                    <a:lnTo>
                      <a:pt x="0" y="11"/>
                    </a:lnTo>
                    <a:lnTo>
                      <a:pt x="0" y="21"/>
                    </a:lnTo>
                    <a:lnTo>
                      <a:pt x="7" y="18"/>
                    </a:lnTo>
                    <a:lnTo>
                      <a:pt x="17" y="15"/>
                    </a:lnTo>
                    <a:lnTo>
                      <a:pt x="26" y="10"/>
                    </a:lnTo>
                    <a:lnTo>
                      <a:pt x="34" y="7"/>
                    </a:lnTo>
                    <a:lnTo>
                      <a:pt x="34" y="7"/>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87" name="Freeform 391"/>
              <p:cNvSpPr>
                <a:spLocks noChangeAspect="1"/>
              </p:cNvSpPr>
              <p:nvPr/>
            </p:nvSpPr>
            <p:spPr bwMode="auto">
              <a:xfrm>
                <a:off x="789" y="875"/>
                <a:ext cx="16" cy="12"/>
              </a:xfrm>
              <a:custGeom>
                <a:avLst/>
                <a:gdLst>
                  <a:gd name="T0" fmla="*/ 26 w 32"/>
                  <a:gd name="T1" fmla="*/ 2 h 24"/>
                  <a:gd name="T2" fmla="*/ 26 w 32"/>
                  <a:gd name="T3" fmla="*/ 2 h 24"/>
                  <a:gd name="T4" fmla="*/ 24 w 32"/>
                  <a:gd name="T5" fmla="*/ 2 h 24"/>
                  <a:gd name="T6" fmla="*/ 16 w 32"/>
                  <a:gd name="T7" fmla="*/ 7 h 24"/>
                  <a:gd name="T8" fmla="*/ 7 w 32"/>
                  <a:gd name="T9" fmla="*/ 12 h 24"/>
                  <a:gd name="T10" fmla="*/ 0 w 32"/>
                  <a:gd name="T11" fmla="*/ 17 h 24"/>
                  <a:gd name="T12" fmla="*/ 5 w 32"/>
                  <a:gd name="T13" fmla="*/ 24 h 24"/>
                  <a:gd name="T14" fmla="*/ 12 w 32"/>
                  <a:gd name="T15" fmla="*/ 19 h 24"/>
                  <a:gd name="T16" fmla="*/ 21 w 32"/>
                  <a:gd name="T17" fmla="*/ 13 h 24"/>
                  <a:gd name="T18" fmla="*/ 29 w 32"/>
                  <a:gd name="T19" fmla="*/ 7 h 24"/>
                  <a:gd name="T20" fmla="*/ 32 w 32"/>
                  <a:gd name="T21" fmla="*/ 0 h 24"/>
                  <a:gd name="T22" fmla="*/ 32 w 32"/>
                  <a:gd name="T23" fmla="*/ 0 h 24"/>
                  <a:gd name="T24" fmla="*/ 26 w 32"/>
                  <a:gd name="T25"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4">
                    <a:moveTo>
                      <a:pt x="26" y="2"/>
                    </a:moveTo>
                    <a:lnTo>
                      <a:pt x="26" y="2"/>
                    </a:lnTo>
                    <a:lnTo>
                      <a:pt x="24" y="2"/>
                    </a:lnTo>
                    <a:lnTo>
                      <a:pt x="16" y="7"/>
                    </a:lnTo>
                    <a:lnTo>
                      <a:pt x="7" y="12"/>
                    </a:lnTo>
                    <a:lnTo>
                      <a:pt x="0" y="17"/>
                    </a:lnTo>
                    <a:lnTo>
                      <a:pt x="5" y="24"/>
                    </a:lnTo>
                    <a:lnTo>
                      <a:pt x="12" y="19"/>
                    </a:lnTo>
                    <a:lnTo>
                      <a:pt x="21" y="13"/>
                    </a:lnTo>
                    <a:lnTo>
                      <a:pt x="29" y="7"/>
                    </a:lnTo>
                    <a:lnTo>
                      <a:pt x="32" y="0"/>
                    </a:lnTo>
                    <a:lnTo>
                      <a:pt x="32" y="0"/>
                    </a:lnTo>
                    <a:lnTo>
                      <a:pt x="2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88" name="Freeform 392"/>
              <p:cNvSpPr>
                <a:spLocks noChangeAspect="1"/>
              </p:cNvSpPr>
              <p:nvPr/>
            </p:nvSpPr>
            <p:spPr bwMode="auto">
              <a:xfrm>
                <a:off x="797" y="866"/>
                <a:ext cx="8" cy="10"/>
              </a:xfrm>
              <a:custGeom>
                <a:avLst/>
                <a:gdLst>
                  <a:gd name="T0" fmla="*/ 4 w 17"/>
                  <a:gd name="T1" fmla="*/ 0 h 21"/>
                  <a:gd name="T2" fmla="*/ 4 w 17"/>
                  <a:gd name="T3" fmla="*/ 7 h 21"/>
                  <a:gd name="T4" fmla="*/ 4 w 17"/>
                  <a:gd name="T5" fmla="*/ 8 h 21"/>
                  <a:gd name="T6" fmla="*/ 6 w 17"/>
                  <a:gd name="T7" fmla="*/ 12 h 21"/>
                  <a:gd name="T8" fmla="*/ 8 w 17"/>
                  <a:gd name="T9" fmla="*/ 16 h 21"/>
                  <a:gd name="T10" fmla="*/ 11 w 17"/>
                  <a:gd name="T11" fmla="*/ 21 h 21"/>
                  <a:gd name="T12" fmla="*/ 17 w 17"/>
                  <a:gd name="T13" fmla="*/ 19 h 21"/>
                  <a:gd name="T14" fmla="*/ 15 w 17"/>
                  <a:gd name="T15" fmla="*/ 14 h 21"/>
                  <a:gd name="T16" fmla="*/ 13 w 17"/>
                  <a:gd name="T17" fmla="*/ 9 h 21"/>
                  <a:gd name="T18" fmla="*/ 11 w 17"/>
                  <a:gd name="T19" fmla="*/ 4 h 21"/>
                  <a:gd name="T20" fmla="*/ 4 w 17"/>
                  <a:gd name="T21" fmla="*/ 0 h 21"/>
                  <a:gd name="T22" fmla="*/ 4 w 17"/>
                  <a:gd name="T23" fmla="*/ 7 h 21"/>
                  <a:gd name="T24" fmla="*/ 4 w 17"/>
                  <a:gd name="T25" fmla="*/ 0 h 21"/>
                  <a:gd name="T26" fmla="*/ 1 w 17"/>
                  <a:gd name="T27" fmla="*/ 1 h 21"/>
                  <a:gd name="T28" fmla="*/ 0 w 17"/>
                  <a:gd name="T29" fmla="*/ 4 h 21"/>
                  <a:gd name="T30" fmla="*/ 1 w 17"/>
                  <a:gd name="T31" fmla="*/ 6 h 21"/>
                  <a:gd name="T32" fmla="*/ 4 w 17"/>
                  <a:gd name="T33" fmla="*/ 7 h 21"/>
                  <a:gd name="T34" fmla="*/ 4 w 17"/>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1">
                    <a:moveTo>
                      <a:pt x="4" y="0"/>
                    </a:moveTo>
                    <a:lnTo>
                      <a:pt x="4" y="7"/>
                    </a:lnTo>
                    <a:lnTo>
                      <a:pt x="4" y="8"/>
                    </a:lnTo>
                    <a:lnTo>
                      <a:pt x="6" y="12"/>
                    </a:lnTo>
                    <a:lnTo>
                      <a:pt x="8" y="16"/>
                    </a:lnTo>
                    <a:lnTo>
                      <a:pt x="11" y="21"/>
                    </a:lnTo>
                    <a:lnTo>
                      <a:pt x="17" y="19"/>
                    </a:lnTo>
                    <a:lnTo>
                      <a:pt x="15" y="14"/>
                    </a:lnTo>
                    <a:lnTo>
                      <a:pt x="13" y="9"/>
                    </a:lnTo>
                    <a:lnTo>
                      <a:pt x="11" y="4"/>
                    </a:lnTo>
                    <a:lnTo>
                      <a:pt x="4" y="0"/>
                    </a:lnTo>
                    <a:lnTo>
                      <a:pt x="4" y="7"/>
                    </a:lnTo>
                    <a:lnTo>
                      <a:pt x="4" y="0"/>
                    </a:lnTo>
                    <a:lnTo>
                      <a:pt x="1" y="1"/>
                    </a:lnTo>
                    <a:lnTo>
                      <a:pt x="0" y="4"/>
                    </a:lnTo>
                    <a:lnTo>
                      <a:pt x="1" y="6"/>
                    </a:lnTo>
                    <a:lnTo>
                      <a:pt x="4" y="7"/>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89" name="Freeform 393"/>
              <p:cNvSpPr>
                <a:spLocks noChangeAspect="1"/>
              </p:cNvSpPr>
              <p:nvPr/>
            </p:nvSpPr>
            <p:spPr bwMode="auto">
              <a:xfrm>
                <a:off x="798" y="859"/>
                <a:ext cx="23" cy="11"/>
              </a:xfrm>
              <a:custGeom>
                <a:avLst/>
                <a:gdLst>
                  <a:gd name="T0" fmla="*/ 35 w 44"/>
                  <a:gd name="T1" fmla="*/ 0 h 22"/>
                  <a:gd name="T2" fmla="*/ 35 w 44"/>
                  <a:gd name="T3" fmla="*/ 0 h 22"/>
                  <a:gd name="T4" fmla="*/ 36 w 44"/>
                  <a:gd name="T5" fmla="*/ 3 h 22"/>
                  <a:gd name="T6" fmla="*/ 34 w 44"/>
                  <a:gd name="T7" fmla="*/ 4 h 22"/>
                  <a:gd name="T8" fmla="*/ 33 w 44"/>
                  <a:gd name="T9" fmla="*/ 6 h 22"/>
                  <a:gd name="T10" fmla="*/ 30 w 44"/>
                  <a:gd name="T11" fmla="*/ 7 h 22"/>
                  <a:gd name="T12" fmla="*/ 24 w 44"/>
                  <a:gd name="T13" fmla="*/ 9 h 22"/>
                  <a:gd name="T14" fmla="*/ 18 w 44"/>
                  <a:gd name="T15" fmla="*/ 12 h 22"/>
                  <a:gd name="T16" fmla="*/ 10 w 44"/>
                  <a:gd name="T17" fmla="*/ 13 h 22"/>
                  <a:gd name="T18" fmla="*/ 0 w 44"/>
                  <a:gd name="T19" fmla="*/ 15 h 22"/>
                  <a:gd name="T20" fmla="*/ 0 w 44"/>
                  <a:gd name="T21" fmla="*/ 22 h 22"/>
                  <a:gd name="T22" fmla="*/ 10 w 44"/>
                  <a:gd name="T23" fmla="*/ 20 h 22"/>
                  <a:gd name="T24" fmla="*/ 18 w 44"/>
                  <a:gd name="T25" fmla="*/ 19 h 22"/>
                  <a:gd name="T26" fmla="*/ 26 w 44"/>
                  <a:gd name="T27" fmla="*/ 16 h 22"/>
                  <a:gd name="T28" fmla="*/ 32 w 44"/>
                  <a:gd name="T29" fmla="*/ 14 h 22"/>
                  <a:gd name="T30" fmla="*/ 38 w 44"/>
                  <a:gd name="T31" fmla="*/ 13 h 22"/>
                  <a:gd name="T32" fmla="*/ 41 w 44"/>
                  <a:gd name="T33" fmla="*/ 8 h 22"/>
                  <a:gd name="T34" fmla="*/ 43 w 44"/>
                  <a:gd name="T35" fmla="*/ 5 h 22"/>
                  <a:gd name="T36" fmla="*/ 44 w 44"/>
                  <a:gd name="T37" fmla="*/ 0 h 22"/>
                  <a:gd name="T38" fmla="*/ 44 w 44"/>
                  <a:gd name="T39" fmla="*/ 0 h 22"/>
                  <a:gd name="T40" fmla="*/ 35 w 44"/>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22">
                    <a:moveTo>
                      <a:pt x="35" y="0"/>
                    </a:moveTo>
                    <a:lnTo>
                      <a:pt x="35" y="0"/>
                    </a:lnTo>
                    <a:lnTo>
                      <a:pt x="36" y="3"/>
                    </a:lnTo>
                    <a:lnTo>
                      <a:pt x="34" y="4"/>
                    </a:lnTo>
                    <a:lnTo>
                      <a:pt x="33" y="6"/>
                    </a:lnTo>
                    <a:lnTo>
                      <a:pt x="30" y="7"/>
                    </a:lnTo>
                    <a:lnTo>
                      <a:pt x="24" y="9"/>
                    </a:lnTo>
                    <a:lnTo>
                      <a:pt x="18" y="12"/>
                    </a:lnTo>
                    <a:lnTo>
                      <a:pt x="10" y="13"/>
                    </a:lnTo>
                    <a:lnTo>
                      <a:pt x="0" y="15"/>
                    </a:lnTo>
                    <a:lnTo>
                      <a:pt x="0" y="22"/>
                    </a:lnTo>
                    <a:lnTo>
                      <a:pt x="10" y="20"/>
                    </a:lnTo>
                    <a:lnTo>
                      <a:pt x="18" y="19"/>
                    </a:lnTo>
                    <a:lnTo>
                      <a:pt x="26" y="16"/>
                    </a:lnTo>
                    <a:lnTo>
                      <a:pt x="32" y="14"/>
                    </a:lnTo>
                    <a:lnTo>
                      <a:pt x="38" y="13"/>
                    </a:lnTo>
                    <a:lnTo>
                      <a:pt x="41" y="8"/>
                    </a:lnTo>
                    <a:lnTo>
                      <a:pt x="43" y="5"/>
                    </a:lnTo>
                    <a:lnTo>
                      <a:pt x="44" y="0"/>
                    </a:lnTo>
                    <a:lnTo>
                      <a:pt x="44" y="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90" name="Freeform 394"/>
              <p:cNvSpPr>
                <a:spLocks noChangeAspect="1"/>
              </p:cNvSpPr>
              <p:nvPr/>
            </p:nvSpPr>
            <p:spPr bwMode="auto">
              <a:xfrm>
                <a:off x="816" y="832"/>
                <a:ext cx="11" cy="27"/>
              </a:xfrm>
              <a:custGeom>
                <a:avLst/>
                <a:gdLst>
                  <a:gd name="T0" fmla="*/ 20 w 22"/>
                  <a:gd name="T1" fmla="*/ 0 h 53"/>
                  <a:gd name="T2" fmla="*/ 20 w 22"/>
                  <a:gd name="T3" fmla="*/ 0 h 53"/>
                  <a:gd name="T4" fmla="*/ 8 w 22"/>
                  <a:gd name="T5" fmla="*/ 9 h 53"/>
                  <a:gd name="T6" fmla="*/ 4 w 22"/>
                  <a:gd name="T7" fmla="*/ 27 h 53"/>
                  <a:gd name="T8" fmla="*/ 1 w 22"/>
                  <a:gd name="T9" fmla="*/ 43 h 53"/>
                  <a:gd name="T10" fmla="*/ 0 w 22"/>
                  <a:gd name="T11" fmla="*/ 53 h 53"/>
                  <a:gd name="T12" fmla="*/ 9 w 22"/>
                  <a:gd name="T13" fmla="*/ 53 h 53"/>
                  <a:gd name="T14" fmla="*/ 8 w 22"/>
                  <a:gd name="T15" fmla="*/ 43 h 53"/>
                  <a:gd name="T16" fmla="*/ 11 w 22"/>
                  <a:gd name="T17" fmla="*/ 27 h 53"/>
                  <a:gd name="T18" fmla="*/ 15 w 22"/>
                  <a:gd name="T19" fmla="*/ 14 h 53"/>
                  <a:gd name="T20" fmla="*/ 22 w 22"/>
                  <a:gd name="T21" fmla="*/ 7 h 53"/>
                  <a:gd name="T22" fmla="*/ 22 w 22"/>
                  <a:gd name="T23" fmla="*/ 7 h 53"/>
                  <a:gd name="T24" fmla="*/ 20 w 22"/>
                  <a:gd name="T2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53">
                    <a:moveTo>
                      <a:pt x="20" y="0"/>
                    </a:moveTo>
                    <a:lnTo>
                      <a:pt x="20" y="0"/>
                    </a:lnTo>
                    <a:lnTo>
                      <a:pt x="8" y="9"/>
                    </a:lnTo>
                    <a:lnTo>
                      <a:pt x="4" y="27"/>
                    </a:lnTo>
                    <a:lnTo>
                      <a:pt x="1" y="43"/>
                    </a:lnTo>
                    <a:lnTo>
                      <a:pt x="0" y="53"/>
                    </a:lnTo>
                    <a:lnTo>
                      <a:pt x="9" y="53"/>
                    </a:lnTo>
                    <a:lnTo>
                      <a:pt x="8" y="43"/>
                    </a:lnTo>
                    <a:lnTo>
                      <a:pt x="11" y="27"/>
                    </a:lnTo>
                    <a:lnTo>
                      <a:pt x="15" y="14"/>
                    </a:lnTo>
                    <a:lnTo>
                      <a:pt x="22" y="7"/>
                    </a:lnTo>
                    <a:lnTo>
                      <a:pt x="22" y="7"/>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91" name="Freeform 395"/>
              <p:cNvSpPr>
                <a:spLocks noChangeAspect="1"/>
              </p:cNvSpPr>
              <p:nvPr/>
            </p:nvSpPr>
            <p:spPr bwMode="auto">
              <a:xfrm>
                <a:off x="826" y="816"/>
                <a:ext cx="18" cy="20"/>
              </a:xfrm>
              <a:custGeom>
                <a:avLst/>
                <a:gdLst>
                  <a:gd name="T0" fmla="*/ 30 w 37"/>
                  <a:gd name="T1" fmla="*/ 1 h 39"/>
                  <a:gd name="T2" fmla="*/ 27 w 37"/>
                  <a:gd name="T3" fmla="*/ 7 h 39"/>
                  <a:gd name="T4" fmla="*/ 27 w 37"/>
                  <a:gd name="T5" fmla="*/ 8 h 39"/>
                  <a:gd name="T6" fmla="*/ 27 w 37"/>
                  <a:gd name="T7" fmla="*/ 12 h 39"/>
                  <a:gd name="T8" fmla="*/ 25 w 37"/>
                  <a:gd name="T9" fmla="*/ 15 h 39"/>
                  <a:gd name="T10" fmla="*/ 22 w 37"/>
                  <a:gd name="T11" fmla="*/ 20 h 39"/>
                  <a:gd name="T12" fmla="*/ 17 w 37"/>
                  <a:gd name="T13" fmla="*/ 23 h 39"/>
                  <a:gd name="T14" fmla="*/ 13 w 37"/>
                  <a:gd name="T15" fmla="*/ 27 h 39"/>
                  <a:gd name="T16" fmla="*/ 6 w 37"/>
                  <a:gd name="T17" fmla="*/ 30 h 39"/>
                  <a:gd name="T18" fmla="*/ 0 w 37"/>
                  <a:gd name="T19" fmla="*/ 32 h 39"/>
                  <a:gd name="T20" fmla="*/ 2 w 37"/>
                  <a:gd name="T21" fmla="*/ 39 h 39"/>
                  <a:gd name="T22" fmla="*/ 8 w 37"/>
                  <a:gd name="T23" fmla="*/ 37 h 39"/>
                  <a:gd name="T24" fmla="*/ 15 w 37"/>
                  <a:gd name="T25" fmla="*/ 33 h 39"/>
                  <a:gd name="T26" fmla="*/ 22 w 37"/>
                  <a:gd name="T27" fmla="*/ 30 h 39"/>
                  <a:gd name="T28" fmla="*/ 26 w 37"/>
                  <a:gd name="T29" fmla="*/ 24 h 39"/>
                  <a:gd name="T30" fmla="*/ 32 w 37"/>
                  <a:gd name="T31" fmla="*/ 20 h 39"/>
                  <a:gd name="T32" fmla="*/ 34 w 37"/>
                  <a:gd name="T33" fmla="*/ 14 h 39"/>
                  <a:gd name="T34" fmla="*/ 37 w 37"/>
                  <a:gd name="T35" fmla="*/ 8 h 39"/>
                  <a:gd name="T36" fmla="*/ 34 w 37"/>
                  <a:gd name="T37" fmla="*/ 2 h 39"/>
                  <a:gd name="T38" fmla="*/ 32 w 37"/>
                  <a:gd name="T39" fmla="*/ 8 h 39"/>
                  <a:gd name="T40" fmla="*/ 34 w 37"/>
                  <a:gd name="T41" fmla="*/ 2 h 39"/>
                  <a:gd name="T42" fmla="*/ 32 w 37"/>
                  <a:gd name="T43" fmla="*/ 0 h 39"/>
                  <a:gd name="T44" fmla="*/ 30 w 37"/>
                  <a:gd name="T45" fmla="*/ 1 h 39"/>
                  <a:gd name="T46" fmla="*/ 27 w 37"/>
                  <a:gd name="T47" fmla="*/ 3 h 39"/>
                  <a:gd name="T48" fmla="*/ 27 w 37"/>
                  <a:gd name="T49" fmla="*/ 7 h 39"/>
                  <a:gd name="T50" fmla="*/ 30 w 37"/>
                  <a:gd name="T5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39">
                    <a:moveTo>
                      <a:pt x="30" y="1"/>
                    </a:moveTo>
                    <a:lnTo>
                      <a:pt x="27" y="7"/>
                    </a:lnTo>
                    <a:lnTo>
                      <a:pt x="27" y="8"/>
                    </a:lnTo>
                    <a:lnTo>
                      <a:pt x="27" y="12"/>
                    </a:lnTo>
                    <a:lnTo>
                      <a:pt x="25" y="15"/>
                    </a:lnTo>
                    <a:lnTo>
                      <a:pt x="22" y="20"/>
                    </a:lnTo>
                    <a:lnTo>
                      <a:pt x="17" y="23"/>
                    </a:lnTo>
                    <a:lnTo>
                      <a:pt x="13" y="27"/>
                    </a:lnTo>
                    <a:lnTo>
                      <a:pt x="6" y="30"/>
                    </a:lnTo>
                    <a:lnTo>
                      <a:pt x="0" y="32"/>
                    </a:lnTo>
                    <a:lnTo>
                      <a:pt x="2" y="39"/>
                    </a:lnTo>
                    <a:lnTo>
                      <a:pt x="8" y="37"/>
                    </a:lnTo>
                    <a:lnTo>
                      <a:pt x="15" y="33"/>
                    </a:lnTo>
                    <a:lnTo>
                      <a:pt x="22" y="30"/>
                    </a:lnTo>
                    <a:lnTo>
                      <a:pt x="26" y="24"/>
                    </a:lnTo>
                    <a:lnTo>
                      <a:pt x="32" y="20"/>
                    </a:lnTo>
                    <a:lnTo>
                      <a:pt x="34" y="14"/>
                    </a:lnTo>
                    <a:lnTo>
                      <a:pt x="37" y="8"/>
                    </a:lnTo>
                    <a:lnTo>
                      <a:pt x="34" y="2"/>
                    </a:lnTo>
                    <a:lnTo>
                      <a:pt x="32" y="8"/>
                    </a:lnTo>
                    <a:lnTo>
                      <a:pt x="34" y="2"/>
                    </a:lnTo>
                    <a:lnTo>
                      <a:pt x="32" y="0"/>
                    </a:lnTo>
                    <a:lnTo>
                      <a:pt x="30" y="1"/>
                    </a:lnTo>
                    <a:lnTo>
                      <a:pt x="27" y="3"/>
                    </a:lnTo>
                    <a:lnTo>
                      <a:pt x="27" y="7"/>
                    </a:lnTo>
                    <a:lnTo>
                      <a:pt x="3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92" name="Freeform 396"/>
              <p:cNvSpPr>
                <a:spLocks noChangeAspect="1"/>
              </p:cNvSpPr>
              <p:nvPr/>
            </p:nvSpPr>
            <p:spPr bwMode="auto">
              <a:xfrm>
                <a:off x="841" y="806"/>
                <a:ext cx="7" cy="14"/>
              </a:xfrm>
              <a:custGeom>
                <a:avLst/>
                <a:gdLst>
                  <a:gd name="T0" fmla="*/ 6 w 15"/>
                  <a:gd name="T1" fmla="*/ 4 h 29"/>
                  <a:gd name="T2" fmla="*/ 6 w 15"/>
                  <a:gd name="T3" fmla="*/ 5 h 29"/>
                  <a:gd name="T4" fmla="*/ 8 w 15"/>
                  <a:gd name="T5" fmla="*/ 8 h 29"/>
                  <a:gd name="T6" fmla="*/ 8 w 15"/>
                  <a:gd name="T7" fmla="*/ 14 h 29"/>
                  <a:gd name="T8" fmla="*/ 6 w 15"/>
                  <a:gd name="T9" fmla="*/ 19 h 29"/>
                  <a:gd name="T10" fmla="*/ 0 w 15"/>
                  <a:gd name="T11" fmla="*/ 22 h 29"/>
                  <a:gd name="T12" fmla="*/ 2 w 15"/>
                  <a:gd name="T13" fmla="*/ 29 h 29"/>
                  <a:gd name="T14" fmla="*/ 10 w 15"/>
                  <a:gd name="T15" fmla="*/ 23 h 29"/>
                  <a:gd name="T16" fmla="*/ 15 w 15"/>
                  <a:gd name="T17" fmla="*/ 16 h 29"/>
                  <a:gd name="T18" fmla="*/ 15 w 15"/>
                  <a:gd name="T19" fmla="*/ 8 h 29"/>
                  <a:gd name="T20" fmla="*/ 12 w 15"/>
                  <a:gd name="T21" fmla="*/ 0 h 29"/>
                  <a:gd name="T22" fmla="*/ 12 w 15"/>
                  <a:gd name="T23" fmla="*/ 1 h 29"/>
                  <a:gd name="T24" fmla="*/ 6 w 15"/>
                  <a:gd name="T2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9">
                    <a:moveTo>
                      <a:pt x="6" y="4"/>
                    </a:moveTo>
                    <a:lnTo>
                      <a:pt x="6" y="5"/>
                    </a:lnTo>
                    <a:lnTo>
                      <a:pt x="8" y="8"/>
                    </a:lnTo>
                    <a:lnTo>
                      <a:pt x="8" y="14"/>
                    </a:lnTo>
                    <a:lnTo>
                      <a:pt x="6" y="19"/>
                    </a:lnTo>
                    <a:lnTo>
                      <a:pt x="0" y="22"/>
                    </a:lnTo>
                    <a:lnTo>
                      <a:pt x="2" y="29"/>
                    </a:lnTo>
                    <a:lnTo>
                      <a:pt x="10" y="23"/>
                    </a:lnTo>
                    <a:lnTo>
                      <a:pt x="15" y="16"/>
                    </a:lnTo>
                    <a:lnTo>
                      <a:pt x="15" y="8"/>
                    </a:lnTo>
                    <a:lnTo>
                      <a:pt x="12" y="0"/>
                    </a:lnTo>
                    <a:lnTo>
                      <a:pt x="12" y="1"/>
                    </a:lnTo>
                    <a:lnTo>
                      <a:pt x="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93" name="Freeform 397"/>
              <p:cNvSpPr>
                <a:spLocks noChangeAspect="1"/>
              </p:cNvSpPr>
              <p:nvPr/>
            </p:nvSpPr>
            <p:spPr bwMode="auto">
              <a:xfrm>
                <a:off x="843" y="796"/>
                <a:ext cx="8" cy="11"/>
              </a:xfrm>
              <a:custGeom>
                <a:avLst/>
                <a:gdLst>
                  <a:gd name="T0" fmla="*/ 15 w 15"/>
                  <a:gd name="T1" fmla="*/ 0 h 23"/>
                  <a:gd name="T2" fmla="*/ 15 w 15"/>
                  <a:gd name="T3" fmla="*/ 0 h 23"/>
                  <a:gd name="T4" fmla="*/ 7 w 15"/>
                  <a:gd name="T5" fmla="*/ 2 h 23"/>
                  <a:gd name="T6" fmla="*/ 3 w 15"/>
                  <a:gd name="T7" fmla="*/ 9 h 23"/>
                  <a:gd name="T8" fmla="*/ 0 w 15"/>
                  <a:gd name="T9" fmla="*/ 16 h 23"/>
                  <a:gd name="T10" fmla="*/ 2 w 15"/>
                  <a:gd name="T11" fmla="*/ 23 h 23"/>
                  <a:gd name="T12" fmla="*/ 8 w 15"/>
                  <a:gd name="T13" fmla="*/ 20 h 23"/>
                  <a:gd name="T14" fmla="*/ 7 w 15"/>
                  <a:gd name="T15" fmla="*/ 16 h 23"/>
                  <a:gd name="T16" fmla="*/ 10 w 15"/>
                  <a:gd name="T17" fmla="*/ 11 h 23"/>
                  <a:gd name="T18" fmla="*/ 12 w 15"/>
                  <a:gd name="T19" fmla="*/ 9 h 23"/>
                  <a:gd name="T20" fmla="*/ 15 w 15"/>
                  <a:gd name="T21" fmla="*/ 9 h 23"/>
                  <a:gd name="T22" fmla="*/ 15 w 15"/>
                  <a:gd name="T23" fmla="*/ 9 h 23"/>
                  <a:gd name="T24" fmla="*/ 15 w 15"/>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3">
                    <a:moveTo>
                      <a:pt x="15" y="0"/>
                    </a:moveTo>
                    <a:lnTo>
                      <a:pt x="15" y="0"/>
                    </a:lnTo>
                    <a:lnTo>
                      <a:pt x="7" y="2"/>
                    </a:lnTo>
                    <a:lnTo>
                      <a:pt x="3" y="9"/>
                    </a:lnTo>
                    <a:lnTo>
                      <a:pt x="0" y="16"/>
                    </a:lnTo>
                    <a:lnTo>
                      <a:pt x="2" y="23"/>
                    </a:lnTo>
                    <a:lnTo>
                      <a:pt x="8" y="20"/>
                    </a:lnTo>
                    <a:lnTo>
                      <a:pt x="7" y="16"/>
                    </a:lnTo>
                    <a:lnTo>
                      <a:pt x="10" y="11"/>
                    </a:lnTo>
                    <a:lnTo>
                      <a:pt x="12" y="9"/>
                    </a:lnTo>
                    <a:lnTo>
                      <a:pt x="15" y="9"/>
                    </a:lnTo>
                    <a:lnTo>
                      <a:pt x="15" y="9"/>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94" name="Freeform 398"/>
              <p:cNvSpPr>
                <a:spLocks noChangeAspect="1"/>
              </p:cNvSpPr>
              <p:nvPr/>
            </p:nvSpPr>
            <p:spPr bwMode="auto">
              <a:xfrm>
                <a:off x="851" y="790"/>
                <a:ext cx="11" cy="10"/>
              </a:xfrm>
              <a:custGeom>
                <a:avLst/>
                <a:gdLst>
                  <a:gd name="T0" fmla="*/ 15 w 22"/>
                  <a:gd name="T1" fmla="*/ 0 h 21"/>
                  <a:gd name="T2" fmla="*/ 15 w 22"/>
                  <a:gd name="T3" fmla="*/ 0 h 21"/>
                  <a:gd name="T4" fmla="*/ 14 w 22"/>
                  <a:gd name="T5" fmla="*/ 6 h 21"/>
                  <a:gd name="T6" fmla="*/ 11 w 22"/>
                  <a:gd name="T7" fmla="*/ 9 h 21"/>
                  <a:gd name="T8" fmla="*/ 6 w 22"/>
                  <a:gd name="T9" fmla="*/ 12 h 21"/>
                  <a:gd name="T10" fmla="*/ 0 w 22"/>
                  <a:gd name="T11" fmla="*/ 12 h 21"/>
                  <a:gd name="T12" fmla="*/ 0 w 22"/>
                  <a:gd name="T13" fmla="*/ 21 h 21"/>
                  <a:gd name="T14" fmla="*/ 8 w 22"/>
                  <a:gd name="T15" fmla="*/ 19 h 21"/>
                  <a:gd name="T16" fmla="*/ 15 w 22"/>
                  <a:gd name="T17" fmla="*/ 16 h 21"/>
                  <a:gd name="T18" fmla="*/ 21 w 22"/>
                  <a:gd name="T19" fmla="*/ 8 h 21"/>
                  <a:gd name="T20" fmla="*/ 22 w 22"/>
                  <a:gd name="T21" fmla="*/ 0 h 21"/>
                  <a:gd name="T22" fmla="*/ 22 w 22"/>
                  <a:gd name="T23" fmla="*/ 0 h 21"/>
                  <a:gd name="T24" fmla="*/ 15 w 22"/>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1">
                    <a:moveTo>
                      <a:pt x="15" y="0"/>
                    </a:moveTo>
                    <a:lnTo>
                      <a:pt x="15" y="0"/>
                    </a:lnTo>
                    <a:lnTo>
                      <a:pt x="14" y="6"/>
                    </a:lnTo>
                    <a:lnTo>
                      <a:pt x="11" y="9"/>
                    </a:lnTo>
                    <a:lnTo>
                      <a:pt x="6" y="12"/>
                    </a:lnTo>
                    <a:lnTo>
                      <a:pt x="0" y="12"/>
                    </a:lnTo>
                    <a:lnTo>
                      <a:pt x="0" y="21"/>
                    </a:lnTo>
                    <a:lnTo>
                      <a:pt x="8" y="19"/>
                    </a:lnTo>
                    <a:lnTo>
                      <a:pt x="15" y="16"/>
                    </a:lnTo>
                    <a:lnTo>
                      <a:pt x="21" y="8"/>
                    </a:lnTo>
                    <a:lnTo>
                      <a:pt x="22" y="0"/>
                    </a:lnTo>
                    <a:lnTo>
                      <a:pt x="22"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95" name="Freeform 399"/>
              <p:cNvSpPr>
                <a:spLocks noChangeAspect="1"/>
              </p:cNvSpPr>
              <p:nvPr/>
            </p:nvSpPr>
            <p:spPr bwMode="auto">
              <a:xfrm>
                <a:off x="858" y="765"/>
                <a:ext cx="15" cy="25"/>
              </a:xfrm>
              <a:custGeom>
                <a:avLst/>
                <a:gdLst>
                  <a:gd name="T0" fmla="*/ 27 w 29"/>
                  <a:gd name="T1" fmla="*/ 0 h 49"/>
                  <a:gd name="T2" fmla="*/ 27 w 29"/>
                  <a:gd name="T3" fmla="*/ 0 h 49"/>
                  <a:gd name="T4" fmla="*/ 14 w 29"/>
                  <a:gd name="T5" fmla="*/ 10 h 49"/>
                  <a:gd name="T6" fmla="*/ 6 w 29"/>
                  <a:gd name="T7" fmla="*/ 24 h 49"/>
                  <a:gd name="T8" fmla="*/ 0 w 29"/>
                  <a:gd name="T9" fmla="*/ 39 h 49"/>
                  <a:gd name="T10" fmla="*/ 0 w 29"/>
                  <a:gd name="T11" fmla="*/ 49 h 49"/>
                  <a:gd name="T12" fmla="*/ 7 w 29"/>
                  <a:gd name="T13" fmla="*/ 49 h 49"/>
                  <a:gd name="T14" fmla="*/ 7 w 29"/>
                  <a:gd name="T15" fmla="*/ 39 h 49"/>
                  <a:gd name="T16" fmla="*/ 13 w 29"/>
                  <a:gd name="T17" fmla="*/ 26 h 49"/>
                  <a:gd name="T18" fmla="*/ 21 w 29"/>
                  <a:gd name="T19" fmla="*/ 15 h 49"/>
                  <a:gd name="T20" fmla="*/ 29 w 29"/>
                  <a:gd name="T21" fmla="*/ 7 h 49"/>
                  <a:gd name="T22" fmla="*/ 29 w 29"/>
                  <a:gd name="T23" fmla="*/ 7 h 49"/>
                  <a:gd name="T24" fmla="*/ 27 w 29"/>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9">
                    <a:moveTo>
                      <a:pt x="27" y="0"/>
                    </a:moveTo>
                    <a:lnTo>
                      <a:pt x="27" y="0"/>
                    </a:lnTo>
                    <a:lnTo>
                      <a:pt x="14" y="10"/>
                    </a:lnTo>
                    <a:lnTo>
                      <a:pt x="6" y="24"/>
                    </a:lnTo>
                    <a:lnTo>
                      <a:pt x="0" y="39"/>
                    </a:lnTo>
                    <a:lnTo>
                      <a:pt x="0" y="49"/>
                    </a:lnTo>
                    <a:lnTo>
                      <a:pt x="7" y="49"/>
                    </a:lnTo>
                    <a:lnTo>
                      <a:pt x="7" y="39"/>
                    </a:lnTo>
                    <a:lnTo>
                      <a:pt x="13" y="26"/>
                    </a:lnTo>
                    <a:lnTo>
                      <a:pt x="21" y="15"/>
                    </a:lnTo>
                    <a:lnTo>
                      <a:pt x="29" y="7"/>
                    </a:lnTo>
                    <a:lnTo>
                      <a:pt x="29" y="7"/>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96" name="Freeform 400"/>
              <p:cNvSpPr>
                <a:spLocks noChangeAspect="1"/>
              </p:cNvSpPr>
              <p:nvPr/>
            </p:nvSpPr>
            <p:spPr bwMode="auto">
              <a:xfrm>
                <a:off x="871" y="750"/>
                <a:ext cx="19" cy="19"/>
              </a:xfrm>
              <a:custGeom>
                <a:avLst/>
                <a:gdLst>
                  <a:gd name="T0" fmla="*/ 31 w 38"/>
                  <a:gd name="T1" fmla="*/ 0 h 38"/>
                  <a:gd name="T2" fmla="*/ 31 w 38"/>
                  <a:gd name="T3" fmla="*/ 1 h 38"/>
                  <a:gd name="T4" fmla="*/ 27 w 38"/>
                  <a:gd name="T5" fmla="*/ 5 h 38"/>
                  <a:gd name="T6" fmla="*/ 21 w 38"/>
                  <a:gd name="T7" fmla="*/ 15 h 38"/>
                  <a:gd name="T8" fmla="*/ 10 w 38"/>
                  <a:gd name="T9" fmla="*/ 23 h 38"/>
                  <a:gd name="T10" fmla="*/ 0 w 38"/>
                  <a:gd name="T11" fmla="*/ 31 h 38"/>
                  <a:gd name="T12" fmla="*/ 2 w 38"/>
                  <a:gd name="T13" fmla="*/ 38 h 38"/>
                  <a:gd name="T14" fmla="*/ 15 w 38"/>
                  <a:gd name="T15" fmla="*/ 30 h 38"/>
                  <a:gd name="T16" fmla="*/ 25 w 38"/>
                  <a:gd name="T17" fmla="*/ 19 h 38"/>
                  <a:gd name="T18" fmla="*/ 34 w 38"/>
                  <a:gd name="T19" fmla="*/ 10 h 38"/>
                  <a:gd name="T20" fmla="*/ 38 w 38"/>
                  <a:gd name="T21" fmla="*/ 1 h 38"/>
                  <a:gd name="T22" fmla="*/ 38 w 38"/>
                  <a:gd name="T23" fmla="*/ 2 h 38"/>
                  <a:gd name="T24" fmla="*/ 31 w 38"/>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8">
                    <a:moveTo>
                      <a:pt x="31" y="0"/>
                    </a:moveTo>
                    <a:lnTo>
                      <a:pt x="31" y="1"/>
                    </a:lnTo>
                    <a:lnTo>
                      <a:pt x="27" y="5"/>
                    </a:lnTo>
                    <a:lnTo>
                      <a:pt x="21" y="15"/>
                    </a:lnTo>
                    <a:lnTo>
                      <a:pt x="10" y="23"/>
                    </a:lnTo>
                    <a:lnTo>
                      <a:pt x="0" y="31"/>
                    </a:lnTo>
                    <a:lnTo>
                      <a:pt x="2" y="38"/>
                    </a:lnTo>
                    <a:lnTo>
                      <a:pt x="15" y="30"/>
                    </a:lnTo>
                    <a:lnTo>
                      <a:pt x="25" y="19"/>
                    </a:lnTo>
                    <a:lnTo>
                      <a:pt x="34" y="10"/>
                    </a:lnTo>
                    <a:lnTo>
                      <a:pt x="38" y="1"/>
                    </a:lnTo>
                    <a:lnTo>
                      <a:pt x="38" y="2"/>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97" name="Freeform 401"/>
              <p:cNvSpPr>
                <a:spLocks noChangeAspect="1"/>
              </p:cNvSpPr>
              <p:nvPr/>
            </p:nvSpPr>
            <p:spPr bwMode="auto">
              <a:xfrm>
                <a:off x="887" y="719"/>
                <a:ext cx="13" cy="32"/>
              </a:xfrm>
              <a:custGeom>
                <a:avLst/>
                <a:gdLst>
                  <a:gd name="T0" fmla="*/ 21 w 25"/>
                  <a:gd name="T1" fmla="*/ 0 h 63"/>
                  <a:gd name="T2" fmla="*/ 21 w 25"/>
                  <a:gd name="T3" fmla="*/ 1 h 63"/>
                  <a:gd name="T4" fmla="*/ 13 w 25"/>
                  <a:gd name="T5" fmla="*/ 13 h 63"/>
                  <a:gd name="T6" fmla="*/ 7 w 25"/>
                  <a:gd name="T7" fmla="*/ 32 h 63"/>
                  <a:gd name="T8" fmla="*/ 2 w 25"/>
                  <a:gd name="T9" fmla="*/ 51 h 63"/>
                  <a:gd name="T10" fmla="*/ 0 w 25"/>
                  <a:gd name="T11" fmla="*/ 61 h 63"/>
                  <a:gd name="T12" fmla="*/ 7 w 25"/>
                  <a:gd name="T13" fmla="*/ 63 h 63"/>
                  <a:gd name="T14" fmla="*/ 9 w 25"/>
                  <a:gd name="T15" fmla="*/ 51 h 63"/>
                  <a:gd name="T16" fmla="*/ 14 w 25"/>
                  <a:gd name="T17" fmla="*/ 34 h 63"/>
                  <a:gd name="T18" fmla="*/ 19 w 25"/>
                  <a:gd name="T19" fmla="*/ 16 h 63"/>
                  <a:gd name="T20" fmla="*/ 25 w 25"/>
                  <a:gd name="T21" fmla="*/ 5 h 63"/>
                  <a:gd name="T22" fmla="*/ 25 w 25"/>
                  <a:gd name="T23" fmla="*/ 6 h 63"/>
                  <a:gd name="T24" fmla="*/ 21 w 25"/>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63">
                    <a:moveTo>
                      <a:pt x="21" y="0"/>
                    </a:moveTo>
                    <a:lnTo>
                      <a:pt x="21" y="1"/>
                    </a:lnTo>
                    <a:lnTo>
                      <a:pt x="13" y="13"/>
                    </a:lnTo>
                    <a:lnTo>
                      <a:pt x="7" y="32"/>
                    </a:lnTo>
                    <a:lnTo>
                      <a:pt x="2" y="51"/>
                    </a:lnTo>
                    <a:lnTo>
                      <a:pt x="0" y="61"/>
                    </a:lnTo>
                    <a:lnTo>
                      <a:pt x="7" y="63"/>
                    </a:lnTo>
                    <a:lnTo>
                      <a:pt x="9" y="51"/>
                    </a:lnTo>
                    <a:lnTo>
                      <a:pt x="14" y="34"/>
                    </a:lnTo>
                    <a:lnTo>
                      <a:pt x="19" y="16"/>
                    </a:lnTo>
                    <a:lnTo>
                      <a:pt x="25" y="5"/>
                    </a:lnTo>
                    <a:lnTo>
                      <a:pt x="25" y="6"/>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98" name="Freeform 402"/>
              <p:cNvSpPr>
                <a:spLocks noChangeAspect="1"/>
              </p:cNvSpPr>
              <p:nvPr/>
            </p:nvSpPr>
            <p:spPr bwMode="auto">
              <a:xfrm>
                <a:off x="897" y="684"/>
                <a:ext cx="22" cy="39"/>
              </a:xfrm>
              <a:custGeom>
                <a:avLst/>
                <a:gdLst>
                  <a:gd name="T0" fmla="*/ 30 w 43"/>
                  <a:gd name="T1" fmla="*/ 9 h 78"/>
                  <a:gd name="T2" fmla="*/ 27 w 43"/>
                  <a:gd name="T3" fmla="*/ 7 h 78"/>
                  <a:gd name="T4" fmla="*/ 33 w 43"/>
                  <a:gd name="T5" fmla="*/ 16 h 78"/>
                  <a:gd name="T6" fmla="*/ 34 w 43"/>
                  <a:gd name="T7" fmla="*/ 25 h 78"/>
                  <a:gd name="T8" fmla="*/ 33 w 43"/>
                  <a:gd name="T9" fmla="*/ 36 h 78"/>
                  <a:gd name="T10" fmla="*/ 26 w 43"/>
                  <a:gd name="T11" fmla="*/ 44 h 78"/>
                  <a:gd name="T12" fmla="*/ 19 w 43"/>
                  <a:gd name="T13" fmla="*/ 54 h 78"/>
                  <a:gd name="T14" fmla="*/ 12 w 43"/>
                  <a:gd name="T15" fmla="*/ 61 h 78"/>
                  <a:gd name="T16" fmla="*/ 4 w 43"/>
                  <a:gd name="T17" fmla="*/ 67 h 78"/>
                  <a:gd name="T18" fmla="*/ 0 w 43"/>
                  <a:gd name="T19" fmla="*/ 72 h 78"/>
                  <a:gd name="T20" fmla="*/ 4 w 43"/>
                  <a:gd name="T21" fmla="*/ 78 h 78"/>
                  <a:gd name="T22" fmla="*/ 9 w 43"/>
                  <a:gd name="T23" fmla="*/ 74 h 78"/>
                  <a:gd name="T24" fmla="*/ 17 w 43"/>
                  <a:gd name="T25" fmla="*/ 68 h 78"/>
                  <a:gd name="T26" fmla="*/ 26 w 43"/>
                  <a:gd name="T27" fmla="*/ 59 h 78"/>
                  <a:gd name="T28" fmla="*/ 33 w 43"/>
                  <a:gd name="T29" fmla="*/ 48 h 78"/>
                  <a:gd name="T30" fmla="*/ 40 w 43"/>
                  <a:gd name="T31" fmla="*/ 38 h 78"/>
                  <a:gd name="T32" fmla="*/ 43 w 43"/>
                  <a:gd name="T33" fmla="*/ 25 h 78"/>
                  <a:gd name="T34" fmla="*/ 40 w 43"/>
                  <a:gd name="T35" fmla="*/ 14 h 78"/>
                  <a:gd name="T36" fmla="*/ 32 w 43"/>
                  <a:gd name="T37" fmla="*/ 2 h 78"/>
                  <a:gd name="T38" fmla="*/ 30 w 43"/>
                  <a:gd name="T39" fmla="*/ 0 h 78"/>
                  <a:gd name="T40" fmla="*/ 32 w 43"/>
                  <a:gd name="T41" fmla="*/ 2 h 78"/>
                  <a:gd name="T42" fmla="*/ 30 w 43"/>
                  <a:gd name="T43" fmla="*/ 1 h 78"/>
                  <a:gd name="T44" fmla="*/ 28 w 43"/>
                  <a:gd name="T45" fmla="*/ 2 h 78"/>
                  <a:gd name="T46" fmla="*/ 27 w 43"/>
                  <a:gd name="T47" fmla="*/ 5 h 78"/>
                  <a:gd name="T48" fmla="*/ 27 w 43"/>
                  <a:gd name="T49" fmla="*/ 7 h 78"/>
                  <a:gd name="T50" fmla="*/ 30 w 43"/>
                  <a:gd name="T51" fmla="*/ 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78">
                    <a:moveTo>
                      <a:pt x="30" y="9"/>
                    </a:moveTo>
                    <a:lnTo>
                      <a:pt x="27" y="7"/>
                    </a:lnTo>
                    <a:lnTo>
                      <a:pt x="33" y="16"/>
                    </a:lnTo>
                    <a:lnTo>
                      <a:pt x="34" y="25"/>
                    </a:lnTo>
                    <a:lnTo>
                      <a:pt x="33" y="36"/>
                    </a:lnTo>
                    <a:lnTo>
                      <a:pt x="26" y="44"/>
                    </a:lnTo>
                    <a:lnTo>
                      <a:pt x="19" y="54"/>
                    </a:lnTo>
                    <a:lnTo>
                      <a:pt x="12" y="61"/>
                    </a:lnTo>
                    <a:lnTo>
                      <a:pt x="4" y="67"/>
                    </a:lnTo>
                    <a:lnTo>
                      <a:pt x="0" y="72"/>
                    </a:lnTo>
                    <a:lnTo>
                      <a:pt x="4" y="78"/>
                    </a:lnTo>
                    <a:lnTo>
                      <a:pt x="9" y="74"/>
                    </a:lnTo>
                    <a:lnTo>
                      <a:pt x="17" y="68"/>
                    </a:lnTo>
                    <a:lnTo>
                      <a:pt x="26" y="59"/>
                    </a:lnTo>
                    <a:lnTo>
                      <a:pt x="33" y="48"/>
                    </a:lnTo>
                    <a:lnTo>
                      <a:pt x="40" y="38"/>
                    </a:lnTo>
                    <a:lnTo>
                      <a:pt x="43" y="25"/>
                    </a:lnTo>
                    <a:lnTo>
                      <a:pt x="40" y="14"/>
                    </a:lnTo>
                    <a:lnTo>
                      <a:pt x="32" y="2"/>
                    </a:lnTo>
                    <a:lnTo>
                      <a:pt x="30" y="0"/>
                    </a:lnTo>
                    <a:lnTo>
                      <a:pt x="32" y="2"/>
                    </a:lnTo>
                    <a:lnTo>
                      <a:pt x="30" y="1"/>
                    </a:lnTo>
                    <a:lnTo>
                      <a:pt x="28" y="2"/>
                    </a:lnTo>
                    <a:lnTo>
                      <a:pt x="27" y="5"/>
                    </a:lnTo>
                    <a:lnTo>
                      <a:pt x="27" y="7"/>
                    </a:lnTo>
                    <a:lnTo>
                      <a:pt x="3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499" name="Freeform 403"/>
              <p:cNvSpPr>
                <a:spLocks noChangeAspect="1"/>
              </p:cNvSpPr>
              <p:nvPr/>
            </p:nvSpPr>
            <p:spPr bwMode="auto">
              <a:xfrm>
                <a:off x="909" y="673"/>
                <a:ext cx="7" cy="15"/>
              </a:xfrm>
              <a:custGeom>
                <a:avLst/>
                <a:gdLst>
                  <a:gd name="T0" fmla="*/ 6 w 12"/>
                  <a:gd name="T1" fmla="*/ 0 h 30"/>
                  <a:gd name="T2" fmla="*/ 6 w 12"/>
                  <a:gd name="T3" fmla="*/ 0 h 30"/>
                  <a:gd name="T4" fmla="*/ 2 w 12"/>
                  <a:gd name="T5" fmla="*/ 8 h 30"/>
                  <a:gd name="T6" fmla="*/ 0 w 12"/>
                  <a:gd name="T7" fmla="*/ 17 h 30"/>
                  <a:gd name="T8" fmla="*/ 0 w 12"/>
                  <a:gd name="T9" fmla="*/ 23 h 30"/>
                  <a:gd name="T10" fmla="*/ 6 w 12"/>
                  <a:gd name="T11" fmla="*/ 30 h 30"/>
                  <a:gd name="T12" fmla="*/ 6 w 12"/>
                  <a:gd name="T13" fmla="*/ 21 h 30"/>
                  <a:gd name="T14" fmla="*/ 7 w 12"/>
                  <a:gd name="T15" fmla="*/ 23 h 30"/>
                  <a:gd name="T16" fmla="*/ 7 w 12"/>
                  <a:gd name="T17" fmla="*/ 17 h 30"/>
                  <a:gd name="T18" fmla="*/ 9 w 12"/>
                  <a:gd name="T19" fmla="*/ 11 h 30"/>
                  <a:gd name="T20" fmla="*/ 12 w 12"/>
                  <a:gd name="T21" fmla="*/ 5 h 30"/>
                  <a:gd name="T22" fmla="*/ 12 w 12"/>
                  <a:gd name="T23" fmla="*/ 5 h 30"/>
                  <a:gd name="T24" fmla="*/ 6 w 12"/>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30">
                    <a:moveTo>
                      <a:pt x="6" y="0"/>
                    </a:moveTo>
                    <a:lnTo>
                      <a:pt x="6" y="0"/>
                    </a:lnTo>
                    <a:lnTo>
                      <a:pt x="2" y="8"/>
                    </a:lnTo>
                    <a:lnTo>
                      <a:pt x="0" y="17"/>
                    </a:lnTo>
                    <a:lnTo>
                      <a:pt x="0" y="23"/>
                    </a:lnTo>
                    <a:lnTo>
                      <a:pt x="6" y="30"/>
                    </a:lnTo>
                    <a:lnTo>
                      <a:pt x="6" y="21"/>
                    </a:lnTo>
                    <a:lnTo>
                      <a:pt x="7" y="23"/>
                    </a:lnTo>
                    <a:lnTo>
                      <a:pt x="7" y="17"/>
                    </a:lnTo>
                    <a:lnTo>
                      <a:pt x="9" y="11"/>
                    </a:lnTo>
                    <a:lnTo>
                      <a:pt x="12" y="5"/>
                    </a:lnTo>
                    <a:lnTo>
                      <a:pt x="12" y="5"/>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00" name="Freeform 404"/>
              <p:cNvSpPr>
                <a:spLocks noChangeAspect="1"/>
              </p:cNvSpPr>
              <p:nvPr/>
            </p:nvSpPr>
            <p:spPr bwMode="auto">
              <a:xfrm>
                <a:off x="911" y="661"/>
                <a:ext cx="6" cy="14"/>
              </a:xfrm>
              <a:custGeom>
                <a:avLst/>
                <a:gdLst>
                  <a:gd name="T0" fmla="*/ 0 w 13"/>
                  <a:gd name="T1" fmla="*/ 7 h 29"/>
                  <a:gd name="T2" fmla="*/ 0 w 13"/>
                  <a:gd name="T3" fmla="*/ 7 h 29"/>
                  <a:gd name="T4" fmla="*/ 2 w 13"/>
                  <a:gd name="T5" fmla="*/ 11 h 29"/>
                  <a:gd name="T6" fmla="*/ 6 w 13"/>
                  <a:gd name="T7" fmla="*/ 15 h 29"/>
                  <a:gd name="T8" fmla="*/ 6 w 13"/>
                  <a:gd name="T9" fmla="*/ 21 h 29"/>
                  <a:gd name="T10" fmla="*/ 4 w 13"/>
                  <a:gd name="T11" fmla="*/ 24 h 29"/>
                  <a:gd name="T12" fmla="*/ 10 w 13"/>
                  <a:gd name="T13" fmla="*/ 29 h 29"/>
                  <a:gd name="T14" fmla="*/ 13 w 13"/>
                  <a:gd name="T15" fmla="*/ 21 h 29"/>
                  <a:gd name="T16" fmla="*/ 13 w 13"/>
                  <a:gd name="T17" fmla="*/ 13 h 29"/>
                  <a:gd name="T18" fmla="*/ 9 w 13"/>
                  <a:gd name="T19" fmla="*/ 6 h 29"/>
                  <a:gd name="T20" fmla="*/ 2 w 13"/>
                  <a:gd name="T21" fmla="*/ 0 h 29"/>
                  <a:gd name="T22" fmla="*/ 2 w 13"/>
                  <a:gd name="T23" fmla="*/ 0 h 29"/>
                  <a:gd name="T24" fmla="*/ 0 w 13"/>
                  <a:gd name="T2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9">
                    <a:moveTo>
                      <a:pt x="0" y="7"/>
                    </a:moveTo>
                    <a:lnTo>
                      <a:pt x="0" y="7"/>
                    </a:lnTo>
                    <a:lnTo>
                      <a:pt x="2" y="11"/>
                    </a:lnTo>
                    <a:lnTo>
                      <a:pt x="6" y="15"/>
                    </a:lnTo>
                    <a:lnTo>
                      <a:pt x="6" y="21"/>
                    </a:lnTo>
                    <a:lnTo>
                      <a:pt x="4" y="24"/>
                    </a:lnTo>
                    <a:lnTo>
                      <a:pt x="10" y="29"/>
                    </a:lnTo>
                    <a:lnTo>
                      <a:pt x="13" y="21"/>
                    </a:lnTo>
                    <a:lnTo>
                      <a:pt x="13" y="13"/>
                    </a:lnTo>
                    <a:lnTo>
                      <a:pt x="9" y="6"/>
                    </a:lnTo>
                    <a:lnTo>
                      <a:pt x="2" y="0"/>
                    </a:lnTo>
                    <a:lnTo>
                      <a:pt x="2"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01" name="Freeform 405"/>
              <p:cNvSpPr>
                <a:spLocks noChangeAspect="1"/>
              </p:cNvSpPr>
              <p:nvPr/>
            </p:nvSpPr>
            <p:spPr bwMode="auto">
              <a:xfrm>
                <a:off x="896" y="654"/>
                <a:ext cx="16" cy="11"/>
              </a:xfrm>
              <a:custGeom>
                <a:avLst/>
                <a:gdLst>
                  <a:gd name="T0" fmla="*/ 0 w 32"/>
                  <a:gd name="T1" fmla="*/ 6 h 21"/>
                  <a:gd name="T2" fmla="*/ 8 w 32"/>
                  <a:gd name="T3" fmla="*/ 7 h 21"/>
                  <a:gd name="T4" fmla="*/ 8 w 32"/>
                  <a:gd name="T5" fmla="*/ 7 h 21"/>
                  <a:gd name="T6" fmla="*/ 15 w 32"/>
                  <a:gd name="T7" fmla="*/ 11 h 21"/>
                  <a:gd name="T8" fmla="*/ 22 w 32"/>
                  <a:gd name="T9" fmla="*/ 17 h 21"/>
                  <a:gd name="T10" fmla="*/ 30 w 32"/>
                  <a:gd name="T11" fmla="*/ 21 h 21"/>
                  <a:gd name="T12" fmla="*/ 32 w 32"/>
                  <a:gd name="T13" fmla="*/ 14 h 21"/>
                  <a:gd name="T14" fmla="*/ 27 w 32"/>
                  <a:gd name="T15" fmla="*/ 10 h 21"/>
                  <a:gd name="T16" fmla="*/ 17 w 32"/>
                  <a:gd name="T17" fmla="*/ 4 h 21"/>
                  <a:gd name="T18" fmla="*/ 8 w 32"/>
                  <a:gd name="T19" fmla="*/ 0 h 21"/>
                  <a:gd name="T20" fmla="*/ 1 w 32"/>
                  <a:gd name="T21" fmla="*/ 5 h 21"/>
                  <a:gd name="T22" fmla="*/ 9 w 32"/>
                  <a:gd name="T23" fmla="*/ 6 h 21"/>
                  <a:gd name="T24" fmla="*/ 1 w 32"/>
                  <a:gd name="T25" fmla="*/ 5 h 21"/>
                  <a:gd name="T26" fmla="*/ 1 w 32"/>
                  <a:gd name="T27" fmla="*/ 8 h 21"/>
                  <a:gd name="T28" fmla="*/ 4 w 32"/>
                  <a:gd name="T29" fmla="*/ 10 h 21"/>
                  <a:gd name="T30" fmla="*/ 7 w 32"/>
                  <a:gd name="T31" fmla="*/ 10 h 21"/>
                  <a:gd name="T32" fmla="*/ 8 w 32"/>
                  <a:gd name="T33" fmla="*/ 7 h 21"/>
                  <a:gd name="T34" fmla="*/ 0 w 32"/>
                  <a:gd name="T35"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1">
                    <a:moveTo>
                      <a:pt x="0" y="6"/>
                    </a:moveTo>
                    <a:lnTo>
                      <a:pt x="8" y="7"/>
                    </a:lnTo>
                    <a:lnTo>
                      <a:pt x="8" y="7"/>
                    </a:lnTo>
                    <a:lnTo>
                      <a:pt x="15" y="11"/>
                    </a:lnTo>
                    <a:lnTo>
                      <a:pt x="22" y="17"/>
                    </a:lnTo>
                    <a:lnTo>
                      <a:pt x="30" y="21"/>
                    </a:lnTo>
                    <a:lnTo>
                      <a:pt x="32" y="14"/>
                    </a:lnTo>
                    <a:lnTo>
                      <a:pt x="27" y="10"/>
                    </a:lnTo>
                    <a:lnTo>
                      <a:pt x="17" y="4"/>
                    </a:lnTo>
                    <a:lnTo>
                      <a:pt x="8" y="0"/>
                    </a:lnTo>
                    <a:lnTo>
                      <a:pt x="1" y="5"/>
                    </a:lnTo>
                    <a:lnTo>
                      <a:pt x="9" y="6"/>
                    </a:lnTo>
                    <a:lnTo>
                      <a:pt x="1" y="5"/>
                    </a:lnTo>
                    <a:lnTo>
                      <a:pt x="1" y="8"/>
                    </a:lnTo>
                    <a:lnTo>
                      <a:pt x="4" y="10"/>
                    </a:lnTo>
                    <a:lnTo>
                      <a:pt x="7" y="10"/>
                    </a:lnTo>
                    <a:lnTo>
                      <a:pt x="8" y="7"/>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02" name="Freeform 406"/>
              <p:cNvSpPr>
                <a:spLocks noChangeAspect="1"/>
              </p:cNvSpPr>
              <p:nvPr/>
            </p:nvSpPr>
            <p:spPr bwMode="auto">
              <a:xfrm>
                <a:off x="879" y="640"/>
                <a:ext cx="21" cy="17"/>
              </a:xfrm>
              <a:custGeom>
                <a:avLst/>
                <a:gdLst>
                  <a:gd name="T0" fmla="*/ 0 w 42"/>
                  <a:gd name="T1" fmla="*/ 3 h 34"/>
                  <a:gd name="T2" fmla="*/ 3 w 42"/>
                  <a:gd name="T3" fmla="*/ 6 h 34"/>
                  <a:gd name="T4" fmla="*/ 9 w 42"/>
                  <a:gd name="T5" fmla="*/ 6 h 34"/>
                  <a:gd name="T6" fmla="*/ 14 w 42"/>
                  <a:gd name="T7" fmla="*/ 8 h 34"/>
                  <a:gd name="T8" fmla="*/ 18 w 42"/>
                  <a:gd name="T9" fmla="*/ 11 h 34"/>
                  <a:gd name="T10" fmla="*/ 24 w 42"/>
                  <a:gd name="T11" fmla="*/ 15 h 34"/>
                  <a:gd name="T12" fmla="*/ 27 w 42"/>
                  <a:gd name="T13" fmla="*/ 19 h 34"/>
                  <a:gd name="T14" fmla="*/ 31 w 42"/>
                  <a:gd name="T15" fmla="*/ 24 h 34"/>
                  <a:gd name="T16" fmla="*/ 33 w 42"/>
                  <a:gd name="T17" fmla="*/ 30 h 34"/>
                  <a:gd name="T18" fmla="*/ 33 w 42"/>
                  <a:gd name="T19" fmla="*/ 34 h 34"/>
                  <a:gd name="T20" fmla="*/ 42 w 42"/>
                  <a:gd name="T21" fmla="*/ 34 h 34"/>
                  <a:gd name="T22" fmla="*/ 40 w 42"/>
                  <a:gd name="T23" fmla="*/ 27 h 34"/>
                  <a:gd name="T24" fmla="*/ 38 w 42"/>
                  <a:gd name="T25" fmla="*/ 21 h 34"/>
                  <a:gd name="T26" fmla="*/ 34 w 42"/>
                  <a:gd name="T27" fmla="*/ 15 h 34"/>
                  <a:gd name="T28" fmla="*/ 29 w 42"/>
                  <a:gd name="T29" fmla="*/ 10 h 34"/>
                  <a:gd name="T30" fmla="*/ 23 w 42"/>
                  <a:gd name="T31" fmla="*/ 4 h 34"/>
                  <a:gd name="T32" fmla="*/ 16 w 42"/>
                  <a:gd name="T33" fmla="*/ 1 h 34"/>
                  <a:gd name="T34" fmla="*/ 9 w 42"/>
                  <a:gd name="T35" fmla="*/ 0 h 34"/>
                  <a:gd name="T36" fmla="*/ 3 w 42"/>
                  <a:gd name="T37" fmla="*/ 0 h 34"/>
                  <a:gd name="T38" fmla="*/ 7 w 42"/>
                  <a:gd name="T39" fmla="*/ 3 h 34"/>
                  <a:gd name="T40" fmla="*/ 3 w 42"/>
                  <a:gd name="T41" fmla="*/ 0 h 34"/>
                  <a:gd name="T42" fmla="*/ 1 w 42"/>
                  <a:gd name="T43" fmla="*/ 1 h 34"/>
                  <a:gd name="T44" fmla="*/ 0 w 42"/>
                  <a:gd name="T45" fmla="*/ 3 h 34"/>
                  <a:gd name="T46" fmla="*/ 1 w 42"/>
                  <a:gd name="T47" fmla="*/ 5 h 34"/>
                  <a:gd name="T48" fmla="*/ 3 w 42"/>
                  <a:gd name="T49" fmla="*/ 6 h 34"/>
                  <a:gd name="T50" fmla="*/ 0 w 42"/>
                  <a:gd name="T5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34">
                    <a:moveTo>
                      <a:pt x="0" y="3"/>
                    </a:moveTo>
                    <a:lnTo>
                      <a:pt x="3" y="6"/>
                    </a:lnTo>
                    <a:lnTo>
                      <a:pt x="9" y="6"/>
                    </a:lnTo>
                    <a:lnTo>
                      <a:pt x="14" y="8"/>
                    </a:lnTo>
                    <a:lnTo>
                      <a:pt x="18" y="11"/>
                    </a:lnTo>
                    <a:lnTo>
                      <a:pt x="24" y="15"/>
                    </a:lnTo>
                    <a:lnTo>
                      <a:pt x="27" y="19"/>
                    </a:lnTo>
                    <a:lnTo>
                      <a:pt x="31" y="24"/>
                    </a:lnTo>
                    <a:lnTo>
                      <a:pt x="33" y="30"/>
                    </a:lnTo>
                    <a:lnTo>
                      <a:pt x="33" y="34"/>
                    </a:lnTo>
                    <a:lnTo>
                      <a:pt x="42" y="34"/>
                    </a:lnTo>
                    <a:lnTo>
                      <a:pt x="40" y="27"/>
                    </a:lnTo>
                    <a:lnTo>
                      <a:pt x="38" y="21"/>
                    </a:lnTo>
                    <a:lnTo>
                      <a:pt x="34" y="15"/>
                    </a:lnTo>
                    <a:lnTo>
                      <a:pt x="29" y="10"/>
                    </a:lnTo>
                    <a:lnTo>
                      <a:pt x="23" y="4"/>
                    </a:lnTo>
                    <a:lnTo>
                      <a:pt x="16" y="1"/>
                    </a:lnTo>
                    <a:lnTo>
                      <a:pt x="9" y="0"/>
                    </a:lnTo>
                    <a:lnTo>
                      <a:pt x="3" y="0"/>
                    </a:lnTo>
                    <a:lnTo>
                      <a:pt x="7" y="3"/>
                    </a:lnTo>
                    <a:lnTo>
                      <a:pt x="3" y="0"/>
                    </a:lnTo>
                    <a:lnTo>
                      <a:pt x="1" y="1"/>
                    </a:lnTo>
                    <a:lnTo>
                      <a:pt x="0" y="3"/>
                    </a:lnTo>
                    <a:lnTo>
                      <a:pt x="1" y="5"/>
                    </a:lnTo>
                    <a:lnTo>
                      <a:pt x="3" y="6"/>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03" name="Freeform 407"/>
              <p:cNvSpPr>
                <a:spLocks noChangeAspect="1"/>
              </p:cNvSpPr>
              <p:nvPr/>
            </p:nvSpPr>
            <p:spPr bwMode="auto">
              <a:xfrm>
                <a:off x="878" y="623"/>
                <a:ext cx="5" cy="19"/>
              </a:xfrm>
              <a:custGeom>
                <a:avLst/>
                <a:gdLst>
                  <a:gd name="T0" fmla="*/ 0 w 11"/>
                  <a:gd name="T1" fmla="*/ 7 h 38"/>
                  <a:gd name="T2" fmla="*/ 0 w 11"/>
                  <a:gd name="T3" fmla="*/ 7 h 38"/>
                  <a:gd name="T4" fmla="*/ 2 w 11"/>
                  <a:gd name="T5" fmla="*/ 9 h 38"/>
                  <a:gd name="T6" fmla="*/ 3 w 11"/>
                  <a:gd name="T7" fmla="*/ 15 h 38"/>
                  <a:gd name="T8" fmla="*/ 2 w 11"/>
                  <a:gd name="T9" fmla="*/ 25 h 38"/>
                  <a:gd name="T10" fmla="*/ 3 w 11"/>
                  <a:gd name="T11" fmla="*/ 38 h 38"/>
                  <a:gd name="T12" fmla="*/ 10 w 11"/>
                  <a:gd name="T13" fmla="*/ 38 h 38"/>
                  <a:gd name="T14" fmla="*/ 11 w 11"/>
                  <a:gd name="T15" fmla="*/ 25 h 38"/>
                  <a:gd name="T16" fmla="*/ 10 w 11"/>
                  <a:gd name="T17" fmla="*/ 15 h 38"/>
                  <a:gd name="T18" fmla="*/ 9 w 11"/>
                  <a:gd name="T19" fmla="*/ 7 h 38"/>
                  <a:gd name="T20" fmla="*/ 5 w 11"/>
                  <a:gd name="T21" fmla="*/ 0 h 38"/>
                  <a:gd name="T22" fmla="*/ 5 w 11"/>
                  <a:gd name="T23" fmla="*/ 0 h 38"/>
                  <a:gd name="T24" fmla="*/ 0 w 11"/>
                  <a:gd name="T2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38">
                    <a:moveTo>
                      <a:pt x="0" y="7"/>
                    </a:moveTo>
                    <a:lnTo>
                      <a:pt x="0" y="7"/>
                    </a:lnTo>
                    <a:lnTo>
                      <a:pt x="2" y="9"/>
                    </a:lnTo>
                    <a:lnTo>
                      <a:pt x="3" y="15"/>
                    </a:lnTo>
                    <a:lnTo>
                      <a:pt x="2" y="25"/>
                    </a:lnTo>
                    <a:lnTo>
                      <a:pt x="3" y="38"/>
                    </a:lnTo>
                    <a:lnTo>
                      <a:pt x="10" y="38"/>
                    </a:lnTo>
                    <a:lnTo>
                      <a:pt x="11" y="25"/>
                    </a:lnTo>
                    <a:lnTo>
                      <a:pt x="10" y="15"/>
                    </a:lnTo>
                    <a:lnTo>
                      <a:pt x="9" y="7"/>
                    </a:lnTo>
                    <a:lnTo>
                      <a:pt x="5" y="0"/>
                    </a:lnTo>
                    <a:lnTo>
                      <a:pt x="5"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04" name="Freeform 408"/>
              <p:cNvSpPr>
                <a:spLocks noChangeAspect="1"/>
              </p:cNvSpPr>
              <p:nvPr/>
            </p:nvSpPr>
            <p:spPr bwMode="auto">
              <a:xfrm>
                <a:off x="867" y="612"/>
                <a:ext cx="13" cy="14"/>
              </a:xfrm>
              <a:custGeom>
                <a:avLst/>
                <a:gdLst>
                  <a:gd name="T0" fmla="*/ 1 w 25"/>
                  <a:gd name="T1" fmla="*/ 7 h 29"/>
                  <a:gd name="T2" fmla="*/ 0 w 25"/>
                  <a:gd name="T3" fmla="*/ 7 h 29"/>
                  <a:gd name="T4" fmla="*/ 4 w 25"/>
                  <a:gd name="T5" fmla="*/ 9 h 29"/>
                  <a:gd name="T6" fmla="*/ 9 w 25"/>
                  <a:gd name="T7" fmla="*/ 16 h 29"/>
                  <a:gd name="T8" fmla="*/ 16 w 25"/>
                  <a:gd name="T9" fmla="*/ 23 h 29"/>
                  <a:gd name="T10" fmla="*/ 20 w 25"/>
                  <a:gd name="T11" fmla="*/ 29 h 29"/>
                  <a:gd name="T12" fmla="*/ 25 w 25"/>
                  <a:gd name="T13" fmla="*/ 22 h 29"/>
                  <a:gd name="T14" fmla="*/ 20 w 25"/>
                  <a:gd name="T15" fmla="*/ 19 h 29"/>
                  <a:gd name="T16" fmla="*/ 16 w 25"/>
                  <a:gd name="T17" fmla="*/ 12 h 29"/>
                  <a:gd name="T18" fmla="*/ 9 w 25"/>
                  <a:gd name="T19" fmla="*/ 5 h 29"/>
                  <a:gd name="T20" fmla="*/ 2 w 25"/>
                  <a:gd name="T21" fmla="*/ 0 h 29"/>
                  <a:gd name="T22" fmla="*/ 1 w 25"/>
                  <a:gd name="T23" fmla="*/ 0 h 29"/>
                  <a:gd name="T24" fmla="*/ 1 w 25"/>
                  <a:gd name="T2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9">
                    <a:moveTo>
                      <a:pt x="1" y="7"/>
                    </a:moveTo>
                    <a:lnTo>
                      <a:pt x="0" y="7"/>
                    </a:lnTo>
                    <a:lnTo>
                      <a:pt x="4" y="9"/>
                    </a:lnTo>
                    <a:lnTo>
                      <a:pt x="9" y="16"/>
                    </a:lnTo>
                    <a:lnTo>
                      <a:pt x="16" y="23"/>
                    </a:lnTo>
                    <a:lnTo>
                      <a:pt x="20" y="29"/>
                    </a:lnTo>
                    <a:lnTo>
                      <a:pt x="25" y="22"/>
                    </a:lnTo>
                    <a:lnTo>
                      <a:pt x="20" y="19"/>
                    </a:lnTo>
                    <a:lnTo>
                      <a:pt x="16" y="12"/>
                    </a:lnTo>
                    <a:lnTo>
                      <a:pt x="9" y="5"/>
                    </a:lnTo>
                    <a:lnTo>
                      <a:pt x="2" y="0"/>
                    </a:lnTo>
                    <a:lnTo>
                      <a:pt x="1" y="0"/>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05" name="Freeform 409"/>
              <p:cNvSpPr>
                <a:spLocks noChangeAspect="1"/>
              </p:cNvSpPr>
              <p:nvPr/>
            </p:nvSpPr>
            <p:spPr bwMode="auto">
              <a:xfrm>
                <a:off x="856" y="611"/>
                <a:ext cx="12" cy="5"/>
              </a:xfrm>
              <a:custGeom>
                <a:avLst/>
                <a:gdLst>
                  <a:gd name="T0" fmla="*/ 1 w 23"/>
                  <a:gd name="T1" fmla="*/ 3 h 9"/>
                  <a:gd name="T2" fmla="*/ 4 w 23"/>
                  <a:gd name="T3" fmla="*/ 9 h 9"/>
                  <a:gd name="T4" fmla="*/ 8 w 23"/>
                  <a:gd name="T5" fmla="*/ 9 h 9"/>
                  <a:gd name="T6" fmla="*/ 13 w 23"/>
                  <a:gd name="T7" fmla="*/ 9 h 9"/>
                  <a:gd name="T8" fmla="*/ 17 w 23"/>
                  <a:gd name="T9" fmla="*/ 9 h 9"/>
                  <a:gd name="T10" fmla="*/ 23 w 23"/>
                  <a:gd name="T11" fmla="*/ 8 h 9"/>
                  <a:gd name="T12" fmla="*/ 23 w 23"/>
                  <a:gd name="T13" fmla="*/ 1 h 9"/>
                  <a:gd name="T14" fmla="*/ 17 w 23"/>
                  <a:gd name="T15" fmla="*/ 0 h 9"/>
                  <a:gd name="T16" fmla="*/ 13 w 23"/>
                  <a:gd name="T17" fmla="*/ 0 h 9"/>
                  <a:gd name="T18" fmla="*/ 8 w 23"/>
                  <a:gd name="T19" fmla="*/ 0 h 9"/>
                  <a:gd name="T20" fmla="*/ 4 w 23"/>
                  <a:gd name="T21" fmla="*/ 0 h 9"/>
                  <a:gd name="T22" fmla="*/ 8 w 23"/>
                  <a:gd name="T23" fmla="*/ 6 h 9"/>
                  <a:gd name="T24" fmla="*/ 4 w 23"/>
                  <a:gd name="T25" fmla="*/ 0 h 9"/>
                  <a:gd name="T26" fmla="*/ 1 w 23"/>
                  <a:gd name="T27" fmla="*/ 1 h 9"/>
                  <a:gd name="T28" fmla="*/ 0 w 23"/>
                  <a:gd name="T29" fmla="*/ 5 h 9"/>
                  <a:gd name="T30" fmla="*/ 1 w 23"/>
                  <a:gd name="T31" fmla="*/ 8 h 9"/>
                  <a:gd name="T32" fmla="*/ 4 w 23"/>
                  <a:gd name="T33" fmla="*/ 9 h 9"/>
                  <a:gd name="T34" fmla="*/ 1 w 23"/>
                  <a:gd name="T3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9">
                    <a:moveTo>
                      <a:pt x="1" y="3"/>
                    </a:moveTo>
                    <a:lnTo>
                      <a:pt x="4" y="9"/>
                    </a:lnTo>
                    <a:lnTo>
                      <a:pt x="8" y="9"/>
                    </a:lnTo>
                    <a:lnTo>
                      <a:pt x="13" y="9"/>
                    </a:lnTo>
                    <a:lnTo>
                      <a:pt x="17" y="9"/>
                    </a:lnTo>
                    <a:lnTo>
                      <a:pt x="23" y="8"/>
                    </a:lnTo>
                    <a:lnTo>
                      <a:pt x="23" y="1"/>
                    </a:lnTo>
                    <a:lnTo>
                      <a:pt x="17" y="0"/>
                    </a:lnTo>
                    <a:lnTo>
                      <a:pt x="13" y="0"/>
                    </a:lnTo>
                    <a:lnTo>
                      <a:pt x="8" y="0"/>
                    </a:lnTo>
                    <a:lnTo>
                      <a:pt x="4" y="0"/>
                    </a:lnTo>
                    <a:lnTo>
                      <a:pt x="8" y="6"/>
                    </a:lnTo>
                    <a:lnTo>
                      <a:pt x="4" y="0"/>
                    </a:lnTo>
                    <a:lnTo>
                      <a:pt x="1" y="1"/>
                    </a:lnTo>
                    <a:lnTo>
                      <a:pt x="0" y="5"/>
                    </a:lnTo>
                    <a:lnTo>
                      <a:pt x="1" y="8"/>
                    </a:lnTo>
                    <a:lnTo>
                      <a:pt x="4" y="9"/>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06" name="Freeform 410"/>
              <p:cNvSpPr>
                <a:spLocks noChangeAspect="1"/>
              </p:cNvSpPr>
              <p:nvPr/>
            </p:nvSpPr>
            <p:spPr bwMode="auto">
              <a:xfrm>
                <a:off x="856" y="597"/>
                <a:ext cx="6" cy="17"/>
              </a:xfrm>
              <a:custGeom>
                <a:avLst/>
                <a:gdLst>
                  <a:gd name="T0" fmla="*/ 0 w 11"/>
                  <a:gd name="T1" fmla="*/ 5 h 34"/>
                  <a:gd name="T2" fmla="*/ 0 w 11"/>
                  <a:gd name="T3" fmla="*/ 5 h 34"/>
                  <a:gd name="T4" fmla="*/ 3 w 11"/>
                  <a:gd name="T5" fmla="*/ 10 h 34"/>
                  <a:gd name="T6" fmla="*/ 4 w 11"/>
                  <a:gd name="T7" fmla="*/ 14 h 34"/>
                  <a:gd name="T8" fmla="*/ 4 w 11"/>
                  <a:gd name="T9" fmla="*/ 22 h 34"/>
                  <a:gd name="T10" fmla="*/ 2 w 11"/>
                  <a:gd name="T11" fmla="*/ 31 h 34"/>
                  <a:gd name="T12" fmla="*/ 9 w 11"/>
                  <a:gd name="T13" fmla="*/ 34 h 34"/>
                  <a:gd name="T14" fmla="*/ 11 w 11"/>
                  <a:gd name="T15" fmla="*/ 22 h 34"/>
                  <a:gd name="T16" fmla="*/ 11 w 11"/>
                  <a:gd name="T17" fmla="*/ 14 h 34"/>
                  <a:gd name="T18" fmla="*/ 10 w 11"/>
                  <a:gd name="T19" fmla="*/ 7 h 34"/>
                  <a:gd name="T20" fmla="*/ 7 w 11"/>
                  <a:gd name="T21" fmla="*/ 0 h 34"/>
                  <a:gd name="T22" fmla="*/ 7 w 11"/>
                  <a:gd name="T23" fmla="*/ 0 h 34"/>
                  <a:gd name="T24" fmla="*/ 0 w 11"/>
                  <a:gd name="T25"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34">
                    <a:moveTo>
                      <a:pt x="0" y="5"/>
                    </a:moveTo>
                    <a:lnTo>
                      <a:pt x="0" y="5"/>
                    </a:lnTo>
                    <a:lnTo>
                      <a:pt x="3" y="10"/>
                    </a:lnTo>
                    <a:lnTo>
                      <a:pt x="4" y="14"/>
                    </a:lnTo>
                    <a:lnTo>
                      <a:pt x="4" y="22"/>
                    </a:lnTo>
                    <a:lnTo>
                      <a:pt x="2" y="31"/>
                    </a:lnTo>
                    <a:lnTo>
                      <a:pt x="9" y="34"/>
                    </a:lnTo>
                    <a:lnTo>
                      <a:pt x="11" y="22"/>
                    </a:lnTo>
                    <a:lnTo>
                      <a:pt x="11" y="14"/>
                    </a:lnTo>
                    <a:lnTo>
                      <a:pt x="10" y="7"/>
                    </a:lnTo>
                    <a:lnTo>
                      <a:pt x="7" y="0"/>
                    </a:lnTo>
                    <a:lnTo>
                      <a:pt x="7"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07" name="Freeform 411"/>
              <p:cNvSpPr>
                <a:spLocks noChangeAspect="1"/>
              </p:cNvSpPr>
              <p:nvPr/>
            </p:nvSpPr>
            <p:spPr bwMode="auto">
              <a:xfrm>
                <a:off x="828" y="586"/>
                <a:ext cx="31" cy="13"/>
              </a:xfrm>
              <a:custGeom>
                <a:avLst/>
                <a:gdLst>
                  <a:gd name="T0" fmla="*/ 0 w 64"/>
                  <a:gd name="T1" fmla="*/ 4 h 27"/>
                  <a:gd name="T2" fmla="*/ 4 w 64"/>
                  <a:gd name="T3" fmla="*/ 7 h 27"/>
                  <a:gd name="T4" fmla="*/ 11 w 64"/>
                  <a:gd name="T5" fmla="*/ 9 h 27"/>
                  <a:gd name="T6" fmla="*/ 20 w 64"/>
                  <a:gd name="T7" fmla="*/ 10 h 27"/>
                  <a:gd name="T8" fmla="*/ 27 w 64"/>
                  <a:gd name="T9" fmla="*/ 12 h 27"/>
                  <a:gd name="T10" fmla="*/ 36 w 64"/>
                  <a:gd name="T11" fmla="*/ 15 h 27"/>
                  <a:gd name="T12" fmla="*/ 44 w 64"/>
                  <a:gd name="T13" fmla="*/ 18 h 27"/>
                  <a:gd name="T14" fmla="*/ 49 w 64"/>
                  <a:gd name="T15" fmla="*/ 21 h 27"/>
                  <a:gd name="T16" fmla="*/ 54 w 64"/>
                  <a:gd name="T17" fmla="*/ 25 h 27"/>
                  <a:gd name="T18" fmla="*/ 57 w 64"/>
                  <a:gd name="T19" fmla="*/ 27 h 27"/>
                  <a:gd name="T20" fmla="*/ 64 w 64"/>
                  <a:gd name="T21" fmla="*/ 22 h 27"/>
                  <a:gd name="T22" fmla="*/ 59 w 64"/>
                  <a:gd name="T23" fmla="*/ 18 h 27"/>
                  <a:gd name="T24" fmla="*/ 53 w 64"/>
                  <a:gd name="T25" fmla="*/ 14 h 27"/>
                  <a:gd name="T26" fmla="*/ 46 w 64"/>
                  <a:gd name="T27" fmla="*/ 11 h 27"/>
                  <a:gd name="T28" fmla="*/ 38 w 64"/>
                  <a:gd name="T29" fmla="*/ 9 h 27"/>
                  <a:gd name="T30" fmla="*/ 29 w 64"/>
                  <a:gd name="T31" fmla="*/ 5 h 27"/>
                  <a:gd name="T32" fmla="*/ 20 w 64"/>
                  <a:gd name="T33" fmla="*/ 3 h 27"/>
                  <a:gd name="T34" fmla="*/ 11 w 64"/>
                  <a:gd name="T35" fmla="*/ 2 h 27"/>
                  <a:gd name="T36" fmla="*/ 4 w 64"/>
                  <a:gd name="T37" fmla="*/ 0 h 27"/>
                  <a:gd name="T38" fmla="*/ 7 w 64"/>
                  <a:gd name="T39" fmla="*/ 4 h 27"/>
                  <a:gd name="T40" fmla="*/ 4 w 64"/>
                  <a:gd name="T41" fmla="*/ 0 h 27"/>
                  <a:gd name="T42" fmla="*/ 1 w 64"/>
                  <a:gd name="T43" fmla="*/ 2 h 27"/>
                  <a:gd name="T44" fmla="*/ 0 w 64"/>
                  <a:gd name="T45" fmla="*/ 4 h 27"/>
                  <a:gd name="T46" fmla="*/ 1 w 64"/>
                  <a:gd name="T47" fmla="*/ 6 h 27"/>
                  <a:gd name="T48" fmla="*/ 4 w 64"/>
                  <a:gd name="T49" fmla="*/ 7 h 27"/>
                  <a:gd name="T50" fmla="*/ 0 w 64"/>
                  <a:gd name="T51"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27">
                    <a:moveTo>
                      <a:pt x="0" y="4"/>
                    </a:moveTo>
                    <a:lnTo>
                      <a:pt x="4" y="7"/>
                    </a:lnTo>
                    <a:lnTo>
                      <a:pt x="11" y="9"/>
                    </a:lnTo>
                    <a:lnTo>
                      <a:pt x="20" y="10"/>
                    </a:lnTo>
                    <a:lnTo>
                      <a:pt x="27" y="12"/>
                    </a:lnTo>
                    <a:lnTo>
                      <a:pt x="36" y="15"/>
                    </a:lnTo>
                    <a:lnTo>
                      <a:pt x="44" y="18"/>
                    </a:lnTo>
                    <a:lnTo>
                      <a:pt x="49" y="21"/>
                    </a:lnTo>
                    <a:lnTo>
                      <a:pt x="54" y="25"/>
                    </a:lnTo>
                    <a:lnTo>
                      <a:pt x="57" y="27"/>
                    </a:lnTo>
                    <a:lnTo>
                      <a:pt x="64" y="22"/>
                    </a:lnTo>
                    <a:lnTo>
                      <a:pt x="59" y="18"/>
                    </a:lnTo>
                    <a:lnTo>
                      <a:pt x="53" y="14"/>
                    </a:lnTo>
                    <a:lnTo>
                      <a:pt x="46" y="11"/>
                    </a:lnTo>
                    <a:lnTo>
                      <a:pt x="38" y="9"/>
                    </a:lnTo>
                    <a:lnTo>
                      <a:pt x="29" y="5"/>
                    </a:lnTo>
                    <a:lnTo>
                      <a:pt x="20" y="3"/>
                    </a:lnTo>
                    <a:lnTo>
                      <a:pt x="11" y="2"/>
                    </a:lnTo>
                    <a:lnTo>
                      <a:pt x="4" y="0"/>
                    </a:lnTo>
                    <a:lnTo>
                      <a:pt x="7" y="4"/>
                    </a:lnTo>
                    <a:lnTo>
                      <a:pt x="4" y="0"/>
                    </a:lnTo>
                    <a:lnTo>
                      <a:pt x="1" y="2"/>
                    </a:lnTo>
                    <a:lnTo>
                      <a:pt x="0" y="4"/>
                    </a:lnTo>
                    <a:lnTo>
                      <a:pt x="1" y="6"/>
                    </a:lnTo>
                    <a:lnTo>
                      <a:pt x="4"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08" name="Freeform 412"/>
              <p:cNvSpPr>
                <a:spLocks noChangeAspect="1"/>
              </p:cNvSpPr>
              <p:nvPr/>
            </p:nvSpPr>
            <p:spPr bwMode="auto">
              <a:xfrm>
                <a:off x="802" y="566"/>
                <a:ext cx="29" cy="22"/>
              </a:xfrm>
              <a:custGeom>
                <a:avLst/>
                <a:gdLst>
                  <a:gd name="T0" fmla="*/ 0 w 58"/>
                  <a:gd name="T1" fmla="*/ 3 h 45"/>
                  <a:gd name="T2" fmla="*/ 3 w 58"/>
                  <a:gd name="T3" fmla="*/ 7 h 45"/>
                  <a:gd name="T4" fmla="*/ 12 w 58"/>
                  <a:gd name="T5" fmla="*/ 7 h 45"/>
                  <a:gd name="T6" fmla="*/ 20 w 58"/>
                  <a:gd name="T7" fmla="*/ 9 h 45"/>
                  <a:gd name="T8" fmla="*/ 27 w 58"/>
                  <a:gd name="T9" fmla="*/ 14 h 45"/>
                  <a:gd name="T10" fmla="*/ 35 w 58"/>
                  <a:gd name="T11" fmla="*/ 18 h 45"/>
                  <a:gd name="T12" fmla="*/ 40 w 58"/>
                  <a:gd name="T13" fmla="*/ 25 h 45"/>
                  <a:gd name="T14" fmla="*/ 46 w 58"/>
                  <a:gd name="T15" fmla="*/ 33 h 45"/>
                  <a:gd name="T16" fmla="*/ 49 w 58"/>
                  <a:gd name="T17" fmla="*/ 39 h 45"/>
                  <a:gd name="T18" fmla="*/ 51 w 58"/>
                  <a:gd name="T19" fmla="*/ 45 h 45"/>
                  <a:gd name="T20" fmla="*/ 58 w 58"/>
                  <a:gd name="T21" fmla="*/ 45 h 45"/>
                  <a:gd name="T22" fmla="*/ 56 w 58"/>
                  <a:gd name="T23" fmla="*/ 37 h 45"/>
                  <a:gd name="T24" fmla="*/ 52 w 58"/>
                  <a:gd name="T25" fmla="*/ 29 h 45"/>
                  <a:gd name="T26" fmla="*/ 47 w 58"/>
                  <a:gd name="T27" fmla="*/ 21 h 45"/>
                  <a:gd name="T28" fmla="*/ 40 w 58"/>
                  <a:gd name="T29" fmla="*/ 14 h 45"/>
                  <a:gd name="T30" fmla="*/ 32 w 58"/>
                  <a:gd name="T31" fmla="*/ 7 h 45"/>
                  <a:gd name="T32" fmla="*/ 23 w 58"/>
                  <a:gd name="T33" fmla="*/ 2 h 45"/>
                  <a:gd name="T34" fmla="*/ 12 w 58"/>
                  <a:gd name="T35" fmla="*/ 0 h 45"/>
                  <a:gd name="T36" fmla="*/ 3 w 58"/>
                  <a:gd name="T37" fmla="*/ 0 h 45"/>
                  <a:gd name="T38" fmla="*/ 6 w 58"/>
                  <a:gd name="T39" fmla="*/ 3 h 45"/>
                  <a:gd name="T40" fmla="*/ 3 w 58"/>
                  <a:gd name="T41" fmla="*/ 0 h 45"/>
                  <a:gd name="T42" fmla="*/ 1 w 58"/>
                  <a:gd name="T43" fmla="*/ 1 h 45"/>
                  <a:gd name="T44" fmla="*/ 0 w 58"/>
                  <a:gd name="T45" fmla="*/ 3 h 45"/>
                  <a:gd name="T46" fmla="*/ 1 w 58"/>
                  <a:gd name="T47" fmla="*/ 6 h 45"/>
                  <a:gd name="T48" fmla="*/ 3 w 58"/>
                  <a:gd name="T49" fmla="*/ 7 h 45"/>
                  <a:gd name="T50" fmla="*/ 0 w 58"/>
                  <a:gd name="T5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45">
                    <a:moveTo>
                      <a:pt x="0" y="3"/>
                    </a:moveTo>
                    <a:lnTo>
                      <a:pt x="3" y="7"/>
                    </a:lnTo>
                    <a:lnTo>
                      <a:pt x="12" y="7"/>
                    </a:lnTo>
                    <a:lnTo>
                      <a:pt x="20" y="9"/>
                    </a:lnTo>
                    <a:lnTo>
                      <a:pt x="27" y="14"/>
                    </a:lnTo>
                    <a:lnTo>
                      <a:pt x="35" y="18"/>
                    </a:lnTo>
                    <a:lnTo>
                      <a:pt x="40" y="25"/>
                    </a:lnTo>
                    <a:lnTo>
                      <a:pt x="46" y="33"/>
                    </a:lnTo>
                    <a:lnTo>
                      <a:pt x="49" y="39"/>
                    </a:lnTo>
                    <a:lnTo>
                      <a:pt x="51" y="45"/>
                    </a:lnTo>
                    <a:lnTo>
                      <a:pt x="58" y="45"/>
                    </a:lnTo>
                    <a:lnTo>
                      <a:pt x="56" y="37"/>
                    </a:lnTo>
                    <a:lnTo>
                      <a:pt x="52" y="29"/>
                    </a:lnTo>
                    <a:lnTo>
                      <a:pt x="47" y="21"/>
                    </a:lnTo>
                    <a:lnTo>
                      <a:pt x="40" y="14"/>
                    </a:lnTo>
                    <a:lnTo>
                      <a:pt x="32" y="7"/>
                    </a:lnTo>
                    <a:lnTo>
                      <a:pt x="23" y="2"/>
                    </a:lnTo>
                    <a:lnTo>
                      <a:pt x="12" y="0"/>
                    </a:lnTo>
                    <a:lnTo>
                      <a:pt x="3" y="0"/>
                    </a:lnTo>
                    <a:lnTo>
                      <a:pt x="6" y="3"/>
                    </a:lnTo>
                    <a:lnTo>
                      <a:pt x="3" y="0"/>
                    </a:lnTo>
                    <a:lnTo>
                      <a:pt x="1" y="1"/>
                    </a:lnTo>
                    <a:lnTo>
                      <a:pt x="0" y="3"/>
                    </a:lnTo>
                    <a:lnTo>
                      <a:pt x="1" y="6"/>
                    </a:lnTo>
                    <a:lnTo>
                      <a:pt x="3" y="7"/>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09" name="Freeform 413"/>
              <p:cNvSpPr>
                <a:spLocks noChangeAspect="1"/>
              </p:cNvSpPr>
              <p:nvPr/>
            </p:nvSpPr>
            <p:spPr bwMode="auto">
              <a:xfrm>
                <a:off x="784" y="549"/>
                <a:ext cx="21" cy="18"/>
              </a:xfrm>
              <a:custGeom>
                <a:avLst/>
                <a:gdLst>
                  <a:gd name="T0" fmla="*/ 0 w 41"/>
                  <a:gd name="T1" fmla="*/ 5 h 36"/>
                  <a:gd name="T2" fmla="*/ 5 w 41"/>
                  <a:gd name="T3" fmla="*/ 9 h 36"/>
                  <a:gd name="T4" fmla="*/ 11 w 41"/>
                  <a:gd name="T5" fmla="*/ 9 h 36"/>
                  <a:gd name="T6" fmla="*/ 17 w 41"/>
                  <a:gd name="T7" fmla="*/ 9 h 36"/>
                  <a:gd name="T8" fmla="*/ 22 w 41"/>
                  <a:gd name="T9" fmla="*/ 11 h 36"/>
                  <a:gd name="T10" fmla="*/ 25 w 41"/>
                  <a:gd name="T11" fmla="*/ 15 h 36"/>
                  <a:gd name="T12" fmla="*/ 29 w 41"/>
                  <a:gd name="T13" fmla="*/ 19 h 36"/>
                  <a:gd name="T14" fmla="*/ 31 w 41"/>
                  <a:gd name="T15" fmla="*/ 25 h 36"/>
                  <a:gd name="T16" fmla="*/ 33 w 41"/>
                  <a:gd name="T17" fmla="*/ 32 h 36"/>
                  <a:gd name="T18" fmla="*/ 35 w 41"/>
                  <a:gd name="T19" fmla="*/ 36 h 36"/>
                  <a:gd name="T20" fmla="*/ 41 w 41"/>
                  <a:gd name="T21" fmla="*/ 36 h 36"/>
                  <a:gd name="T22" fmla="*/ 40 w 41"/>
                  <a:gd name="T23" fmla="*/ 30 h 36"/>
                  <a:gd name="T24" fmla="*/ 38 w 41"/>
                  <a:gd name="T25" fmla="*/ 23 h 36"/>
                  <a:gd name="T26" fmla="*/ 36 w 41"/>
                  <a:gd name="T27" fmla="*/ 17 h 36"/>
                  <a:gd name="T28" fmla="*/ 32 w 41"/>
                  <a:gd name="T29" fmla="*/ 10 h 36"/>
                  <a:gd name="T30" fmla="*/ 26 w 41"/>
                  <a:gd name="T31" fmla="*/ 4 h 36"/>
                  <a:gd name="T32" fmla="*/ 20 w 41"/>
                  <a:gd name="T33" fmla="*/ 2 h 36"/>
                  <a:gd name="T34" fmla="*/ 11 w 41"/>
                  <a:gd name="T35" fmla="*/ 0 h 36"/>
                  <a:gd name="T36" fmla="*/ 2 w 41"/>
                  <a:gd name="T37" fmla="*/ 2 h 36"/>
                  <a:gd name="T38" fmla="*/ 7 w 41"/>
                  <a:gd name="T39" fmla="*/ 5 h 36"/>
                  <a:gd name="T40" fmla="*/ 2 w 41"/>
                  <a:gd name="T41" fmla="*/ 2 h 36"/>
                  <a:gd name="T42" fmla="*/ 0 w 41"/>
                  <a:gd name="T43" fmla="*/ 3 h 36"/>
                  <a:gd name="T44" fmla="*/ 0 w 41"/>
                  <a:gd name="T45" fmla="*/ 7 h 36"/>
                  <a:gd name="T46" fmla="*/ 1 w 41"/>
                  <a:gd name="T47" fmla="*/ 9 h 36"/>
                  <a:gd name="T48" fmla="*/ 5 w 41"/>
                  <a:gd name="T49" fmla="*/ 9 h 36"/>
                  <a:gd name="T50" fmla="*/ 0 w 41"/>
                  <a:gd name="T51"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36">
                    <a:moveTo>
                      <a:pt x="0" y="5"/>
                    </a:moveTo>
                    <a:lnTo>
                      <a:pt x="5" y="9"/>
                    </a:lnTo>
                    <a:lnTo>
                      <a:pt x="11" y="9"/>
                    </a:lnTo>
                    <a:lnTo>
                      <a:pt x="17" y="9"/>
                    </a:lnTo>
                    <a:lnTo>
                      <a:pt x="22" y="11"/>
                    </a:lnTo>
                    <a:lnTo>
                      <a:pt x="25" y="15"/>
                    </a:lnTo>
                    <a:lnTo>
                      <a:pt x="29" y="19"/>
                    </a:lnTo>
                    <a:lnTo>
                      <a:pt x="31" y="25"/>
                    </a:lnTo>
                    <a:lnTo>
                      <a:pt x="33" y="32"/>
                    </a:lnTo>
                    <a:lnTo>
                      <a:pt x="35" y="36"/>
                    </a:lnTo>
                    <a:lnTo>
                      <a:pt x="41" y="36"/>
                    </a:lnTo>
                    <a:lnTo>
                      <a:pt x="40" y="30"/>
                    </a:lnTo>
                    <a:lnTo>
                      <a:pt x="38" y="23"/>
                    </a:lnTo>
                    <a:lnTo>
                      <a:pt x="36" y="17"/>
                    </a:lnTo>
                    <a:lnTo>
                      <a:pt x="32" y="10"/>
                    </a:lnTo>
                    <a:lnTo>
                      <a:pt x="26" y="4"/>
                    </a:lnTo>
                    <a:lnTo>
                      <a:pt x="20" y="2"/>
                    </a:lnTo>
                    <a:lnTo>
                      <a:pt x="11" y="0"/>
                    </a:lnTo>
                    <a:lnTo>
                      <a:pt x="2" y="2"/>
                    </a:lnTo>
                    <a:lnTo>
                      <a:pt x="7" y="5"/>
                    </a:lnTo>
                    <a:lnTo>
                      <a:pt x="2" y="2"/>
                    </a:lnTo>
                    <a:lnTo>
                      <a:pt x="0" y="3"/>
                    </a:lnTo>
                    <a:lnTo>
                      <a:pt x="0" y="7"/>
                    </a:lnTo>
                    <a:lnTo>
                      <a:pt x="1" y="9"/>
                    </a:lnTo>
                    <a:lnTo>
                      <a:pt x="5" y="9"/>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10" name="Freeform 414"/>
              <p:cNvSpPr>
                <a:spLocks noChangeAspect="1"/>
              </p:cNvSpPr>
              <p:nvPr/>
            </p:nvSpPr>
            <p:spPr bwMode="auto">
              <a:xfrm>
                <a:off x="785" y="267"/>
                <a:ext cx="309" cy="159"/>
              </a:xfrm>
              <a:custGeom>
                <a:avLst/>
                <a:gdLst>
                  <a:gd name="T0" fmla="*/ 77 w 618"/>
                  <a:gd name="T1" fmla="*/ 270 h 318"/>
                  <a:gd name="T2" fmla="*/ 54 w 618"/>
                  <a:gd name="T3" fmla="*/ 217 h 318"/>
                  <a:gd name="T4" fmla="*/ 30 w 618"/>
                  <a:gd name="T5" fmla="*/ 194 h 318"/>
                  <a:gd name="T6" fmla="*/ 7 w 618"/>
                  <a:gd name="T7" fmla="*/ 181 h 318"/>
                  <a:gd name="T8" fmla="*/ 37 w 618"/>
                  <a:gd name="T9" fmla="*/ 165 h 318"/>
                  <a:gd name="T10" fmla="*/ 89 w 618"/>
                  <a:gd name="T11" fmla="*/ 150 h 318"/>
                  <a:gd name="T12" fmla="*/ 123 w 618"/>
                  <a:gd name="T13" fmla="*/ 144 h 318"/>
                  <a:gd name="T14" fmla="*/ 150 w 618"/>
                  <a:gd name="T15" fmla="*/ 140 h 318"/>
                  <a:gd name="T16" fmla="*/ 197 w 618"/>
                  <a:gd name="T17" fmla="*/ 111 h 318"/>
                  <a:gd name="T18" fmla="*/ 253 w 618"/>
                  <a:gd name="T19" fmla="*/ 74 h 318"/>
                  <a:gd name="T20" fmla="*/ 282 w 618"/>
                  <a:gd name="T21" fmla="*/ 48 h 318"/>
                  <a:gd name="T22" fmla="*/ 298 w 618"/>
                  <a:gd name="T23" fmla="*/ 32 h 318"/>
                  <a:gd name="T24" fmla="*/ 327 w 618"/>
                  <a:gd name="T25" fmla="*/ 11 h 318"/>
                  <a:gd name="T26" fmla="*/ 359 w 618"/>
                  <a:gd name="T27" fmla="*/ 4 h 318"/>
                  <a:gd name="T28" fmla="*/ 387 w 618"/>
                  <a:gd name="T29" fmla="*/ 5 h 318"/>
                  <a:gd name="T30" fmla="*/ 415 w 618"/>
                  <a:gd name="T31" fmla="*/ 3 h 318"/>
                  <a:gd name="T32" fmla="*/ 440 w 618"/>
                  <a:gd name="T33" fmla="*/ 0 h 318"/>
                  <a:gd name="T34" fmla="*/ 472 w 618"/>
                  <a:gd name="T35" fmla="*/ 5 h 318"/>
                  <a:gd name="T36" fmla="*/ 499 w 618"/>
                  <a:gd name="T37" fmla="*/ 19 h 318"/>
                  <a:gd name="T38" fmla="*/ 524 w 618"/>
                  <a:gd name="T39" fmla="*/ 25 h 318"/>
                  <a:gd name="T40" fmla="*/ 548 w 618"/>
                  <a:gd name="T41" fmla="*/ 30 h 318"/>
                  <a:gd name="T42" fmla="*/ 536 w 618"/>
                  <a:gd name="T43" fmla="*/ 49 h 318"/>
                  <a:gd name="T44" fmla="*/ 502 w 618"/>
                  <a:gd name="T45" fmla="*/ 49 h 318"/>
                  <a:gd name="T46" fmla="*/ 461 w 618"/>
                  <a:gd name="T47" fmla="*/ 51 h 318"/>
                  <a:gd name="T48" fmla="*/ 487 w 618"/>
                  <a:gd name="T49" fmla="*/ 58 h 318"/>
                  <a:gd name="T50" fmla="*/ 542 w 618"/>
                  <a:gd name="T51" fmla="*/ 64 h 318"/>
                  <a:gd name="T52" fmla="*/ 580 w 618"/>
                  <a:gd name="T53" fmla="*/ 83 h 318"/>
                  <a:gd name="T54" fmla="*/ 549 w 618"/>
                  <a:gd name="T55" fmla="*/ 94 h 318"/>
                  <a:gd name="T56" fmla="*/ 517 w 618"/>
                  <a:gd name="T57" fmla="*/ 95 h 318"/>
                  <a:gd name="T58" fmla="*/ 488 w 618"/>
                  <a:gd name="T59" fmla="*/ 102 h 318"/>
                  <a:gd name="T60" fmla="*/ 491 w 618"/>
                  <a:gd name="T61" fmla="*/ 113 h 318"/>
                  <a:gd name="T62" fmla="*/ 512 w 618"/>
                  <a:gd name="T63" fmla="*/ 117 h 318"/>
                  <a:gd name="T64" fmla="*/ 540 w 618"/>
                  <a:gd name="T65" fmla="*/ 118 h 318"/>
                  <a:gd name="T66" fmla="*/ 563 w 618"/>
                  <a:gd name="T67" fmla="*/ 123 h 318"/>
                  <a:gd name="T68" fmla="*/ 591 w 618"/>
                  <a:gd name="T69" fmla="*/ 124 h 318"/>
                  <a:gd name="T70" fmla="*/ 617 w 618"/>
                  <a:gd name="T71" fmla="*/ 127 h 318"/>
                  <a:gd name="T72" fmla="*/ 602 w 618"/>
                  <a:gd name="T73" fmla="*/ 151 h 318"/>
                  <a:gd name="T74" fmla="*/ 562 w 618"/>
                  <a:gd name="T75" fmla="*/ 155 h 318"/>
                  <a:gd name="T76" fmla="*/ 510 w 618"/>
                  <a:gd name="T77" fmla="*/ 156 h 318"/>
                  <a:gd name="T78" fmla="*/ 477 w 618"/>
                  <a:gd name="T79" fmla="*/ 158 h 318"/>
                  <a:gd name="T80" fmla="*/ 454 w 618"/>
                  <a:gd name="T81" fmla="*/ 166 h 318"/>
                  <a:gd name="T82" fmla="*/ 423 w 618"/>
                  <a:gd name="T83" fmla="*/ 186 h 318"/>
                  <a:gd name="T84" fmla="*/ 389 w 618"/>
                  <a:gd name="T85" fmla="*/ 211 h 318"/>
                  <a:gd name="T86" fmla="*/ 404 w 618"/>
                  <a:gd name="T87" fmla="*/ 216 h 318"/>
                  <a:gd name="T88" fmla="*/ 425 w 618"/>
                  <a:gd name="T89" fmla="*/ 212 h 318"/>
                  <a:gd name="T90" fmla="*/ 446 w 618"/>
                  <a:gd name="T91" fmla="*/ 209 h 318"/>
                  <a:gd name="T92" fmla="*/ 470 w 618"/>
                  <a:gd name="T93" fmla="*/ 213 h 318"/>
                  <a:gd name="T94" fmla="*/ 477 w 618"/>
                  <a:gd name="T95" fmla="*/ 232 h 318"/>
                  <a:gd name="T96" fmla="*/ 454 w 618"/>
                  <a:gd name="T97" fmla="*/ 246 h 318"/>
                  <a:gd name="T98" fmla="*/ 434 w 618"/>
                  <a:gd name="T99" fmla="*/ 255 h 318"/>
                  <a:gd name="T100" fmla="*/ 411 w 618"/>
                  <a:gd name="T101" fmla="*/ 262 h 318"/>
                  <a:gd name="T102" fmla="*/ 386 w 618"/>
                  <a:gd name="T103" fmla="*/ 263 h 318"/>
                  <a:gd name="T104" fmla="*/ 365 w 618"/>
                  <a:gd name="T105" fmla="*/ 268 h 318"/>
                  <a:gd name="T106" fmla="*/ 347 w 618"/>
                  <a:gd name="T107" fmla="*/ 272 h 318"/>
                  <a:gd name="T108" fmla="*/ 319 w 618"/>
                  <a:gd name="T109" fmla="*/ 278 h 318"/>
                  <a:gd name="T110" fmla="*/ 268 w 618"/>
                  <a:gd name="T111" fmla="*/ 276 h 318"/>
                  <a:gd name="T112" fmla="*/ 203 w 618"/>
                  <a:gd name="T113" fmla="*/ 270 h 318"/>
                  <a:gd name="T114" fmla="*/ 166 w 618"/>
                  <a:gd name="T115" fmla="*/ 268 h 318"/>
                  <a:gd name="T116" fmla="*/ 135 w 618"/>
                  <a:gd name="T117" fmla="*/ 280 h 318"/>
                  <a:gd name="T118" fmla="*/ 111 w 618"/>
                  <a:gd name="T119" fmla="*/ 298 h 318"/>
                  <a:gd name="T120" fmla="*/ 83 w 618"/>
                  <a:gd name="T121" fmla="*/ 31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8" h="318">
                    <a:moveTo>
                      <a:pt x="77" y="318"/>
                    </a:moveTo>
                    <a:lnTo>
                      <a:pt x="78" y="301"/>
                    </a:lnTo>
                    <a:lnTo>
                      <a:pt x="78" y="285"/>
                    </a:lnTo>
                    <a:lnTo>
                      <a:pt x="77" y="270"/>
                    </a:lnTo>
                    <a:lnTo>
                      <a:pt x="74" y="255"/>
                    </a:lnTo>
                    <a:lnTo>
                      <a:pt x="69" y="241"/>
                    </a:lnTo>
                    <a:lnTo>
                      <a:pt x="62" y="228"/>
                    </a:lnTo>
                    <a:lnTo>
                      <a:pt x="54" y="217"/>
                    </a:lnTo>
                    <a:lnTo>
                      <a:pt x="45" y="207"/>
                    </a:lnTo>
                    <a:lnTo>
                      <a:pt x="40" y="202"/>
                    </a:lnTo>
                    <a:lnTo>
                      <a:pt x="36" y="197"/>
                    </a:lnTo>
                    <a:lnTo>
                      <a:pt x="30" y="194"/>
                    </a:lnTo>
                    <a:lnTo>
                      <a:pt x="24" y="190"/>
                    </a:lnTo>
                    <a:lnTo>
                      <a:pt x="19" y="187"/>
                    </a:lnTo>
                    <a:lnTo>
                      <a:pt x="13" y="184"/>
                    </a:lnTo>
                    <a:lnTo>
                      <a:pt x="7" y="181"/>
                    </a:lnTo>
                    <a:lnTo>
                      <a:pt x="0" y="179"/>
                    </a:lnTo>
                    <a:lnTo>
                      <a:pt x="10" y="174"/>
                    </a:lnTo>
                    <a:lnTo>
                      <a:pt x="23" y="170"/>
                    </a:lnTo>
                    <a:lnTo>
                      <a:pt x="37" y="165"/>
                    </a:lnTo>
                    <a:lnTo>
                      <a:pt x="50" y="162"/>
                    </a:lnTo>
                    <a:lnTo>
                      <a:pt x="63" y="157"/>
                    </a:lnTo>
                    <a:lnTo>
                      <a:pt x="77" y="154"/>
                    </a:lnTo>
                    <a:lnTo>
                      <a:pt x="89" y="150"/>
                    </a:lnTo>
                    <a:lnTo>
                      <a:pt x="99" y="148"/>
                    </a:lnTo>
                    <a:lnTo>
                      <a:pt x="108" y="146"/>
                    </a:lnTo>
                    <a:lnTo>
                      <a:pt x="116" y="144"/>
                    </a:lnTo>
                    <a:lnTo>
                      <a:pt x="123" y="144"/>
                    </a:lnTo>
                    <a:lnTo>
                      <a:pt x="130" y="143"/>
                    </a:lnTo>
                    <a:lnTo>
                      <a:pt x="137" y="142"/>
                    </a:lnTo>
                    <a:lnTo>
                      <a:pt x="143" y="141"/>
                    </a:lnTo>
                    <a:lnTo>
                      <a:pt x="150" y="140"/>
                    </a:lnTo>
                    <a:lnTo>
                      <a:pt x="156" y="136"/>
                    </a:lnTo>
                    <a:lnTo>
                      <a:pt x="169" y="128"/>
                    </a:lnTo>
                    <a:lnTo>
                      <a:pt x="183" y="120"/>
                    </a:lnTo>
                    <a:lnTo>
                      <a:pt x="197" y="111"/>
                    </a:lnTo>
                    <a:lnTo>
                      <a:pt x="212" y="102"/>
                    </a:lnTo>
                    <a:lnTo>
                      <a:pt x="226" y="93"/>
                    </a:lnTo>
                    <a:lnTo>
                      <a:pt x="240" y="83"/>
                    </a:lnTo>
                    <a:lnTo>
                      <a:pt x="253" y="74"/>
                    </a:lnTo>
                    <a:lnTo>
                      <a:pt x="265" y="64"/>
                    </a:lnTo>
                    <a:lnTo>
                      <a:pt x="271" y="58"/>
                    </a:lnTo>
                    <a:lnTo>
                      <a:pt x="276" y="53"/>
                    </a:lnTo>
                    <a:lnTo>
                      <a:pt x="282" y="48"/>
                    </a:lnTo>
                    <a:lnTo>
                      <a:pt x="287" y="43"/>
                    </a:lnTo>
                    <a:lnTo>
                      <a:pt x="291" y="40"/>
                    </a:lnTo>
                    <a:lnTo>
                      <a:pt x="295" y="35"/>
                    </a:lnTo>
                    <a:lnTo>
                      <a:pt x="298" y="32"/>
                    </a:lnTo>
                    <a:lnTo>
                      <a:pt x="302" y="29"/>
                    </a:lnTo>
                    <a:lnTo>
                      <a:pt x="311" y="21"/>
                    </a:lnTo>
                    <a:lnTo>
                      <a:pt x="319" y="15"/>
                    </a:lnTo>
                    <a:lnTo>
                      <a:pt x="327" y="11"/>
                    </a:lnTo>
                    <a:lnTo>
                      <a:pt x="334" y="7"/>
                    </a:lnTo>
                    <a:lnTo>
                      <a:pt x="342" y="5"/>
                    </a:lnTo>
                    <a:lnTo>
                      <a:pt x="350" y="4"/>
                    </a:lnTo>
                    <a:lnTo>
                      <a:pt x="359" y="4"/>
                    </a:lnTo>
                    <a:lnTo>
                      <a:pt x="370" y="5"/>
                    </a:lnTo>
                    <a:lnTo>
                      <a:pt x="374" y="5"/>
                    </a:lnTo>
                    <a:lnTo>
                      <a:pt x="381" y="5"/>
                    </a:lnTo>
                    <a:lnTo>
                      <a:pt x="387" y="5"/>
                    </a:lnTo>
                    <a:lnTo>
                      <a:pt x="395" y="5"/>
                    </a:lnTo>
                    <a:lnTo>
                      <a:pt x="402" y="4"/>
                    </a:lnTo>
                    <a:lnTo>
                      <a:pt x="409" y="3"/>
                    </a:lnTo>
                    <a:lnTo>
                      <a:pt x="415" y="3"/>
                    </a:lnTo>
                    <a:lnTo>
                      <a:pt x="420" y="2"/>
                    </a:lnTo>
                    <a:lnTo>
                      <a:pt x="425" y="0"/>
                    </a:lnTo>
                    <a:lnTo>
                      <a:pt x="432" y="0"/>
                    </a:lnTo>
                    <a:lnTo>
                      <a:pt x="440" y="0"/>
                    </a:lnTo>
                    <a:lnTo>
                      <a:pt x="448" y="0"/>
                    </a:lnTo>
                    <a:lnTo>
                      <a:pt x="456" y="2"/>
                    </a:lnTo>
                    <a:lnTo>
                      <a:pt x="464" y="3"/>
                    </a:lnTo>
                    <a:lnTo>
                      <a:pt x="472" y="5"/>
                    </a:lnTo>
                    <a:lnTo>
                      <a:pt x="478" y="7"/>
                    </a:lnTo>
                    <a:lnTo>
                      <a:pt x="487" y="12"/>
                    </a:lnTo>
                    <a:lnTo>
                      <a:pt x="493" y="17"/>
                    </a:lnTo>
                    <a:lnTo>
                      <a:pt x="499" y="19"/>
                    </a:lnTo>
                    <a:lnTo>
                      <a:pt x="503" y="22"/>
                    </a:lnTo>
                    <a:lnTo>
                      <a:pt x="510" y="22"/>
                    </a:lnTo>
                    <a:lnTo>
                      <a:pt x="517" y="23"/>
                    </a:lnTo>
                    <a:lnTo>
                      <a:pt x="524" y="25"/>
                    </a:lnTo>
                    <a:lnTo>
                      <a:pt x="531" y="26"/>
                    </a:lnTo>
                    <a:lnTo>
                      <a:pt x="538" y="27"/>
                    </a:lnTo>
                    <a:lnTo>
                      <a:pt x="544" y="28"/>
                    </a:lnTo>
                    <a:lnTo>
                      <a:pt x="548" y="30"/>
                    </a:lnTo>
                    <a:lnTo>
                      <a:pt x="552" y="32"/>
                    </a:lnTo>
                    <a:lnTo>
                      <a:pt x="548" y="38"/>
                    </a:lnTo>
                    <a:lnTo>
                      <a:pt x="544" y="44"/>
                    </a:lnTo>
                    <a:lnTo>
                      <a:pt x="536" y="49"/>
                    </a:lnTo>
                    <a:lnTo>
                      <a:pt x="526" y="50"/>
                    </a:lnTo>
                    <a:lnTo>
                      <a:pt x="519" y="50"/>
                    </a:lnTo>
                    <a:lnTo>
                      <a:pt x="511" y="49"/>
                    </a:lnTo>
                    <a:lnTo>
                      <a:pt x="502" y="49"/>
                    </a:lnTo>
                    <a:lnTo>
                      <a:pt x="492" y="49"/>
                    </a:lnTo>
                    <a:lnTo>
                      <a:pt x="480" y="49"/>
                    </a:lnTo>
                    <a:lnTo>
                      <a:pt x="470" y="50"/>
                    </a:lnTo>
                    <a:lnTo>
                      <a:pt x="461" y="51"/>
                    </a:lnTo>
                    <a:lnTo>
                      <a:pt x="453" y="53"/>
                    </a:lnTo>
                    <a:lnTo>
                      <a:pt x="463" y="55"/>
                    </a:lnTo>
                    <a:lnTo>
                      <a:pt x="476" y="56"/>
                    </a:lnTo>
                    <a:lnTo>
                      <a:pt x="487" y="58"/>
                    </a:lnTo>
                    <a:lnTo>
                      <a:pt x="501" y="59"/>
                    </a:lnTo>
                    <a:lnTo>
                      <a:pt x="514" y="61"/>
                    </a:lnTo>
                    <a:lnTo>
                      <a:pt x="527" y="63"/>
                    </a:lnTo>
                    <a:lnTo>
                      <a:pt x="542" y="64"/>
                    </a:lnTo>
                    <a:lnTo>
                      <a:pt x="556" y="64"/>
                    </a:lnTo>
                    <a:lnTo>
                      <a:pt x="574" y="67"/>
                    </a:lnTo>
                    <a:lnTo>
                      <a:pt x="582" y="75"/>
                    </a:lnTo>
                    <a:lnTo>
                      <a:pt x="580" y="83"/>
                    </a:lnTo>
                    <a:lnTo>
                      <a:pt x="572" y="90"/>
                    </a:lnTo>
                    <a:lnTo>
                      <a:pt x="565" y="93"/>
                    </a:lnTo>
                    <a:lnTo>
                      <a:pt x="557" y="93"/>
                    </a:lnTo>
                    <a:lnTo>
                      <a:pt x="549" y="94"/>
                    </a:lnTo>
                    <a:lnTo>
                      <a:pt x="540" y="94"/>
                    </a:lnTo>
                    <a:lnTo>
                      <a:pt x="531" y="94"/>
                    </a:lnTo>
                    <a:lnTo>
                      <a:pt x="524" y="95"/>
                    </a:lnTo>
                    <a:lnTo>
                      <a:pt x="517" y="95"/>
                    </a:lnTo>
                    <a:lnTo>
                      <a:pt x="511" y="96"/>
                    </a:lnTo>
                    <a:lnTo>
                      <a:pt x="503" y="98"/>
                    </a:lnTo>
                    <a:lnTo>
                      <a:pt x="495" y="101"/>
                    </a:lnTo>
                    <a:lnTo>
                      <a:pt x="488" y="102"/>
                    </a:lnTo>
                    <a:lnTo>
                      <a:pt x="480" y="103"/>
                    </a:lnTo>
                    <a:lnTo>
                      <a:pt x="483" y="108"/>
                    </a:lnTo>
                    <a:lnTo>
                      <a:pt x="486" y="111"/>
                    </a:lnTo>
                    <a:lnTo>
                      <a:pt x="491" y="113"/>
                    </a:lnTo>
                    <a:lnTo>
                      <a:pt x="495" y="114"/>
                    </a:lnTo>
                    <a:lnTo>
                      <a:pt x="500" y="116"/>
                    </a:lnTo>
                    <a:lnTo>
                      <a:pt x="506" y="117"/>
                    </a:lnTo>
                    <a:lnTo>
                      <a:pt x="512" y="117"/>
                    </a:lnTo>
                    <a:lnTo>
                      <a:pt x="519" y="117"/>
                    </a:lnTo>
                    <a:lnTo>
                      <a:pt x="527" y="117"/>
                    </a:lnTo>
                    <a:lnTo>
                      <a:pt x="534" y="118"/>
                    </a:lnTo>
                    <a:lnTo>
                      <a:pt x="540" y="118"/>
                    </a:lnTo>
                    <a:lnTo>
                      <a:pt x="547" y="119"/>
                    </a:lnTo>
                    <a:lnTo>
                      <a:pt x="553" y="120"/>
                    </a:lnTo>
                    <a:lnTo>
                      <a:pt x="557" y="121"/>
                    </a:lnTo>
                    <a:lnTo>
                      <a:pt x="563" y="123"/>
                    </a:lnTo>
                    <a:lnTo>
                      <a:pt x="568" y="124"/>
                    </a:lnTo>
                    <a:lnTo>
                      <a:pt x="574" y="124"/>
                    </a:lnTo>
                    <a:lnTo>
                      <a:pt x="582" y="124"/>
                    </a:lnTo>
                    <a:lnTo>
                      <a:pt x="591" y="124"/>
                    </a:lnTo>
                    <a:lnTo>
                      <a:pt x="599" y="124"/>
                    </a:lnTo>
                    <a:lnTo>
                      <a:pt x="607" y="124"/>
                    </a:lnTo>
                    <a:lnTo>
                      <a:pt x="614" y="125"/>
                    </a:lnTo>
                    <a:lnTo>
                      <a:pt x="617" y="127"/>
                    </a:lnTo>
                    <a:lnTo>
                      <a:pt x="618" y="131"/>
                    </a:lnTo>
                    <a:lnTo>
                      <a:pt x="615" y="139"/>
                    </a:lnTo>
                    <a:lnTo>
                      <a:pt x="610" y="147"/>
                    </a:lnTo>
                    <a:lnTo>
                      <a:pt x="602" y="151"/>
                    </a:lnTo>
                    <a:lnTo>
                      <a:pt x="592" y="154"/>
                    </a:lnTo>
                    <a:lnTo>
                      <a:pt x="584" y="154"/>
                    </a:lnTo>
                    <a:lnTo>
                      <a:pt x="574" y="154"/>
                    </a:lnTo>
                    <a:lnTo>
                      <a:pt x="562" y="155"/>
                    </a:lnTo>
                    <a:lnTo>
                      <a:pt x="548" y="155"/>
                    </a:lnTo>
                    <a:lnTo>
                      <a:pt x="534" y="155"/>
                    </a:lnTo>
                    <a:lnTo>
                      <a:pt x="522" y="156"/>
                    </a:lnTo>
                    <a:lnTo>
                      <a:pt x="510" y="156"/>
                    </a:lnTo>
                    <a:lnTo>
                      <a:pt x="500" y="156"/>
                    </a:lnTo>
                    <a:lnTo>
                      <a:pt x="492" y="156"/>
                    </a:lnTo>
                    <a:lnTo>
                      <a:pt x="484" y="157"/>
                    </a:lnTo>
                    <a:lnTo>
                      <a:pt x="477" y="158"/>
                    </a:lnTo>
                    <a:lnTo>
                      <a:pt x="471" y="159"/>
                    </a:lnTo>
                    <a:lnTo>
                      <a:pt x="465" y="162"/>
                    </a:lnTo>
                    <a:lnTo>
                      <a:pt x="460" y="164"/>
                    </a:lnTo>
                    <a:lnTo>
                      <a:pt x="454" y="166"/>
                    </a:lnTo>
                    <a:lnTo>
                      <a:pt x="448" y="170"/>
                    </a:lnTo>
                    <a:lnTo>
                      <a:pt x="441" y="174"/>
                    </a:lnTo>
                    <a:lnTo>
                      <a:pt x="432" y="179"/>
                    </a:lnTo>
                    <a:lnTo>
                      <a:pt x="423" y="186"/>
                    </a:lnTo>
                    <a:lnTo>
                      <a:pt x="412" y="193"/>
                    </a:lnTo>
                    <a:lnTo>
                      <a:pt x="403" y="199"/>
                    </a:lnTo>
                    <a:lnTo>
                      <a:pt x="395" y="205"/>
                    </a:lnTo>
                    <a:lnTo>
                      <a:pt x="389" y="211"/>
                    </a:lnTo>
                    <a:lnTo>
                      <a:pt x="386" y="216"/>
                    </a:lnTo>
                    <a:lnTo>
                      <a:pt x="392" y="216"/>
                    </a:lnTo>
                    <a:lnTo>
                      <a:pt x="399" y="216"/>
                    </a:lnTo>
                    <a:lnTo>
                      <a:pt x="404" y="216"/>
                    </a:lnTo>
                    <a:lnTo>
                      <a:pt x="410" y="215"/>
                    </a:lnTo>
                    <a:lnTo>
                      <a:pt x="415" y="215"/>
                    </a:lnTo>
                    <a:lnTo>
                      <a:pt x="420" y="213"/>
                    </a:lnTo>
                    <a:lnTo>
                      <a:pt x="425" y="212"/>
                    </a:lnTo>
                    <a:lnTo>
                      <a:pt x="430" y="211"/>
                    </a:lnTo>
                    <a:lnTo>
                      <a:pt x="434" y="210"/>
                    </a:lnTo>
                    <a:lnTo>
                      <a:pt x="440" y="209"/>
                    </a:lnTo>
                    <a:lnTo>
                      <a:pt x="446" y="209"/>
                    </a:lnTo>
                    <a:lnTo>
                      <a:pt x="451" y="209"/>
                    </a:lnTo>
                    <a:lnTo>
                      <a:pt x="457" y="209"/>
                    </a:lnTo>
                    <a:lnTo>
                      <a:pt x="464" y="211"/>
                    </a:lnTo>
                    <a:lnTo>
                      <a:pt x="470" y="213"/>
                    </a:lnTo>
                    <a:lnTo>
                      <a:pt x="476" y="217"/>
                    </a:lnTo>
                    <a:lnTo>
                      <a:pt x="480" y="222"/>
                    </a:lnTo>
                    <a:lnTo>
                      <a:pt x="480" y="226"/>
                    </a:lnTo>
                    <a:lnTo>
                      <a:pt x="477" y="232"/>
                    </a:lnTo>
                    <a:lnTo>
                      <a:pt x="472" y="235"/>
                    </a:lnTo>
                    <a:lnTo>
                      <a:pt x="466" y="240"/>
                    </a:lnTo>
                    <a:lnTo>
                      <a:pt x="460" y="243"/>
                    </a:lnTo>
                    <a:lnTo>
                      <a:pt x="454" y="246"/>
                    </a:lnTo>
                    <a:lnTo>
                      <a:pt x="449" y="248"/>
                    </a:lnTo>
                    <a:lnTo>
                      <a:pt x="445" y="250"/>
                    </a:lnTo>
                    <a:lnTo>
                      <a:pt x="440" y="253"/>
                    </a:lnTo>
                    <a:lnTo>
                      <a:pt x="434" y="255"/>
                    </a:lnTo>
                    <a:lnTo>
                      <a:pt x="430" y="256"/>
                    </a:lnTo>
                    <a:lnTo>
                      <a:pt x="424" y="258"/>
                    </a:lnTo>
                    <a:lnTo>
                      <a:pt x="418" y="261"/>
                    </a:lnTo>
                    <a:lnTo>
                      <a:pt x="411" y="262"/>
                    </a:lnTo>
                    <a:lnTo>
                      <a:pt x="405" y="262"/>
                    </a:lnTo>
                    <a:lnTo>
                      <a:pt x="399" y="262"/>
                    </a:lnTo>
                    <a:lnTo>
                      <a:pt x="392" y="263"/>
                    </a:lnTo>
                    <a:lnTo>
                      <a:pt x="386" y="263"/>
                    </a:lnTo>
                    <a:lnTo>
                      <a:pt x="380" y="264"/>
                    </a:lnTo>
                    <a:lnTo>
                      <a:pt x="374" y="265"/>
                    </a:lnTo>
                    <a:lnTo>
                      <a:pt x="370" y="266"/>
                    </a:lnTo>
                    <a:lnTo>
                      <a:pt x="365" y="268"/>
                    </a:lnTo>
                    <a:lnTo>
                      <a:pt x="362" y="269"/>
                    </a:lnTo>
                    <a:lnTo>
                      <a:pt x="357" y="270"/>
                    </a:lnTo>
                    <a:lnTo>
                      <a:pt x="352" y="271"/>
                    </a:lnTo>
                    <a:lnTo>
                      <a:pt x="347" y="272"/>
                    </a:lnTo>
                    <a:lnTo>
                      <a:pt x="341" y="275"/>
                    </a:lnTo>
                    <a:lnTo>
                      <a:pt x="334" y="276"/>
                    </a:lnTo>
                    <a:lnTo>
                      <a:pt x="327" y="277"/>
                    </a:lnTo>
                    <a:lnTo>
                      <a:pt x="319" y="278"/>
                    </a:lnTo>
                    <a:lnTo>
                      <a:pt x="311" y="278"/>
                    </a:lnTo>
                    <a:lnTo>
                      <a:pt x="299" y="278"/>
                    </a:lnTo>
                    <a:lnTo>
                      <a:pt x="286" y="277"/>
                    </a:lnTo>
                    <a:lnTo>
                      <a:pt x="268" y="276"/>
                    </a:lnTo>
                    <a:lnTo>
                      <a:pt x="251" y="275"/>
                    </a:lnTo>
                    <a:lnTo>
                      <a:pt x="234" y="273"/>
                    </a:lnTo>
                    <a:lnTo>
                      <a:pt x="218" y="271"/>
                    </a:lnTo>
                    <a:lnTo>
                      <a:pt x="203" y="270"/>
                    </a:lnTo>
                    <a:lnTo>
                      <a:pt x="192" y="268"/>
                    </a:lnTo>
                    <a:lnTo>
                      <a:pt x="183" y="266"/>
                    </a:lnTo>
                    <a:lnTo>
                      <a:pt x="174" y="266"/>
                    </a:lnTo>
                    <a:lnTo>
                      <a:pt x="166" y="268"/>
                    </a:lnTo>
                    <a:lnTo>
                      <a:pt x="158" y="270"/>
                    </a:lnTo>
                    <a:lnTo>
                      <a:pt x="150" y="272"/>
                    </a:lnTo>
                    <a:lnTo>
                      <a:pt x="142" y="276"/>
                    </a:lnTo>
                    <a:lnTo>
                      <a:pt x="135" y="280"/>
                    </a:lnTo>
                    <a:lnTo>
                      <a:pt x="129" y="285"/>
                    </a:lnTo>
                    <a:lnTo>
                      <a:pt x="123" y="290"/>
                    </a:lnTo>
                    <a:lnTo>
                      <a:pt x="118" y="293"/>
                    </a:lnTo>
                    <a:lnTo>
                      <a:pt x="111" y="298"/>
                    </a:lnTo>
                    <a:lnTo>
                      <a:pt x="104" y="301"/>
                    </a:lnTo>
                    <a:lnTo>
                      <a:pt x="96" y="306"/>
                    </a:lnTo>
                    <a:lnTo>
                      <a:pt x="89" y="310"/>
                    </a:lnTo>
                    <a:lnTo>
                      <a:pt x="83" y="314"/>
                    </a:lnTo>
                    <a:lnTo>
                      <a:pt x="77" y="318"/>
                    </a:lnTo>
                    <a:close/>
                  </a:path>
                </a:pathLst>
              </a:custGeom>
              <a:solidFill>
                <a:srgbClr val="8C33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11" name="Freeform 415"/>
              <p:cNvSpPr>
                <a:spLocks noChangeAspect="1"/>
              </p:cNvSpPr>
              <p:nvPr/>
            </p:nvSpPr>
            <p:spPr bwMode="auto">
              <a:xfrm>
                <a:off x="806" y="369"/>
                <a:ext cx="21" cy="57"/>
              </a:xfrm>
              <a:custGeom>
                <a:avLst/>
                <a:gdLst>
                  <a:gd name="T0" fmla="*/ 0 w 40"/>
                  <a:gd name="T1" fmla="*/ 6 h 115"/>
                  <a:gd name="T2" fmla="*/ 0 w 40"/>
                  <a:gd name="T3" fmla="*/ 6 h 115"/>
                  <a:gd name="T4" fmla="*/ 8 w 40"/>
                  <a:gd name="T5" fmla="*/ 16 h 115"/>
                  <a:gd name="T6" fmla="*/ 16 w 40"/>
                  <a:gd name="T7" fmla="*/ 28 h 115"/>
                  <a:gd name="T8" fmla="*/ 23 w 40"/>
                  <a:gd name="T9" fmla="*/ 39 h 115"/>
                  <a:gd name="T10" fmla="*/ 27 w 40"/>
                  <a:gd name="T11" fmla="*/ 53 h 115"/>
                  <a:gd name="T12" fmla="*/ 31 w 40"/>
                  <a:gd name="T13" fmla="*/ 67 h 115"/>
                  <a:gd name="T14" fmla="*/ 31 w 40"/>
                  <a:gd name="T15" fmla="*/ 82 h 115"/>
                  <a:gd name="T16" fmla="*/ 31 w 40"/>
                  <a:gd name="T17" fmla="*/ 98 h 115"/>
                  <a:gd name="T18" fmla="*/ 31 w 40"/>
                  <a:gd name="T19" fmla="*/ 115 h 115"/>
                  <a:gd name="T20" fmla="*/ 38 w 40"/>
                  <a:gd name="T21" fmla="*/ 115 h 115"/>
                  <a:gd name="T22" fmla="*/ 40 w 40"/>
                  <a:gd name="T23" fmla="*/ 98 h 115"/>
                  <a:gd name="T24" fmla="*/ 40 w 40"/>
                  <a:gd name="T25" fmla="*/ 82 h 115"/>
                  <a:gd name="T26" fmla="*/ 38 w 40"/>
                  <a:gd name="T27" fmla="*/ 67 h 115"/>
                  <a:gd name="T28" fmla="*/ 34 w 40"/>
                  <a:gd name="T29" fmla="*/ 51 h 115"/>
                  <a:gd name="T30" fmla="*/ 30 w 40"/>
                  <a:gd name="T31" fmla="*/ 37 h 115"/>
                  <a:gd name="T32" fmla="*/ 23 w 40"/>
                  <a:gd name="T33" fmla="*/ 23 h 115"/>
                  <a:gd name="T34" fmla="*/ 15 w 40"/>
                  <a:gd name="T35" fmla="*/ 12 h 115"/>
                  <a:gd name="T36" fmla="*/ 4 w 40"/>
                  <a:gd name="T37" fmla="*/ 1 h 115"/>
                  <a:gd name="T38" fmla="*/ 4 w 40"/>
                  <a:gd name="T39" fmla="*/ 1 h 115"/>
                  <a:gd name="T40" fmla="*/ 4 w 40"/>
                  <a:gd name="T41" fmla="*/ 1 h 115"/>
                  <a:gd name="T42" fmla="*/ 2 w 40"/>
                  <a:gd name="T43" fmla="*/ 0 h 115"/>
                  <a:gd name="T44" fmla="*/ 1 w 40"/>
                  <a:gd name="T45" fmla="*/ 1 h 115"/>
                  <a:gd name="T46" fmla="*/ 0 w 40"/>
                  <a:gd name="T47" fmla="*/ 4 h 115"/>
                  <a:gd name="T48" fmla="*/ 0 w 40"/>
                  <a:gd name="T49" fmla="*/ 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115">
                    <a:moveTo>
                      <a:pt x="0" y="6"/>
                    </a:moveTo>
                    <a:lnTo>
                      <a:pt x="0" y="6"/>
                    </a:lnTo>
                    <a:lnTo>
                      <a:pt x="8" y="16"/>
                    </a:lnTo>
                    <a:lnTo>
                      <a:pt x="16" y="28"/>
                    </a:lnTo>
                    <a:lnTo>
                      <a:pt x="23" y="39"/>
                    </a:lnTo>
                    <a:lnTo>
                      <a:pt x="27" y="53"/>
                    </a:lnTo>
                    <a:lnTo>
                      <a:pt x="31" y="67"/>
                    </a:lnTo>
                    <a:lnTo>
                      <a:pt x="31" y="82"/>
                    </a:lnTo>
                    <a:lnTo>
                      <a:pt x="31" y="98"/>
                    </a:lnTo>
                    <a:lnTo>
                      <a:pt x="31" y="115"/>
                    </a:lnTo>
                    <a:lnTo>
                      <a:pt x="38" y="115"/>
                    </a:lnTo>
                    <a:lnTo>
                      <a:pt x="40" y="98"/>
                    </a:lnTo>
                    <a:lnTo>
                      <a:pt x="40" y="82"/>
                    </a:lnTo>
                    <a:lnTo>
                      <a:pt x="38" y="67"/>
                    </a:lnTo>
                    <a:lnTo>
                      <a:pt x="34" y="51"/>
                    </a:lnTo>
                    <a:lnTo>
                      <a:pt x="30" y="37"/>
                    </a:lnTo>
                    <a:lnTo>
                      <a:pt x="23" y="23"/>
                    </a:lnTo>
                    <a:lnTo>
                      <a:pt x="15" y="12"/>
                    </a:lnTo>
                    <a:lnTo>
                      <a:pt x="4" y="1"/>
                    </a:lnTo>
                    <a:lnTo>
                      <a:pt x="4" y="1"/>
                    </a:lnTo>
                    <a:lnTo>
                      <a:pt x="4" y="1"/>
                    </a:lnTo>
                    <a:lnTo>
                      <a:pt x="2" y="0"/>
                    </a:lnTo>
                    <a:lnTo>
                      <a:pt x="1" y="1"/>
                    </a:lnTo>
                    <a:lnTo>
                      <a:pt x="0" y="4"/>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12" name="Freeform 416"/>
              <p:cNvSpPr>
                <a:spLocks noChangeAspect="1"/>
              </p:cNvSpPr>
              <p:nvPr/>
            </p:nvSpPr>
            <p:spPr bwMode="auto">
              <a:xfrm>
                <a:off x="783" y="355"/>
                <a:ext cx="26" cy="16"/>
              </a:xfrm>
              <a:custGeom>
                <a:avLst/>
                <a:gdLst>
                  <a:gd name="T0" fmla="*/ 2 w 50"/>
                  <a:gd name="T1" fmla="*/ 0 h 34"/>
                  <a:gd name="T2" fmla="*/ 2 w 50"/>
                  <a:gd name="T3" fmla="*/ 7 h 34"/>
                  <a:gd name="T4" fmla="*/ 9 w 50"/>
                  <a:gd name="T5" fmla="*/ 10 h 34"/>
                  <a:gd name="T6" fmla="*/ 15 w 50"/>
                  <a:gd name="T7" fmla="*/ 12 h 34"/>
                  <a:gd name="T8" fmla="*/ 19 w 50"/>
                  <a:gd name="T9" fmla="*/ 15 h 34"/>
                  <a:gd name="T10" fmla="*/ 25 w 50"/>
                  <a:gd name="T11" fmla="*/ 19 h 34"/>
                  <a:gd name="T12" fmla="*/ 31 w 50"/>
                  <a:gd name="T13" fmla="*/ 22 h 34"/>
                  <a:gd name="T14" fmla="*/ 37 w 50"/>
                  <a:gd name="T15" fmla="*/ 26 h 34"/>
                  <a:gd name="T16" fmla="*/ 41 w 50"/>
                  <a:gd name="T17" fmla="*/ 29 h 34"/>
                  <a:gd name="T18" fmla="*/ 46 w 50"/>
                  <a:gd name="T19" fmla="*/ 34 h 34"/>
                  <a:gd name="T20" fmla="*/ 50 w 50"/>
                  <a:gd name="T21" fmla="*/ 29 h 34"/>
                  <a:gd name="T22" fmla="*/ 46 w 50"/>
                  <a:gd name="T23" fmla="*/ 25 h 34"/>
                  <a:gd name="T24" fmla="*/ 41 w 50"/>
                  <a:gd name="T25" fmla="*/ 19 h 34"/>
                  <a:gd name="T26" fmla="*/ 35 w 50"/>
                  <a:gd name="T27" fmla="*/ 15 h 34"/>
                  <a:gd name="T28" fmla="*/ 30 w 50"/>
                  <a:gd name="T29" fmla="*/ 12 h 34"/>
                  <a:gd name="T30" fmla="*/ 24 w 50"/>
                  <a:gd name="T31" fmla="*/ 9 h 34"/>
                  <a:gd name="T32" fmla="*/ 17 w 50"/>
                  <a:gd name="T33" fmla="*/ 5 h 34"/>
                  <a:gd name="T34" fmla="*/ 11 w 50"/>
                  <a:gd name="T35" fmla="*/ 3 h 34"/>
                  <a:gd name="T36" fmla="*/ 4 w 50"/>
                  <a:gd name="T37" fmla="*/ 0 h 34"/>
                  <a:gd name="T38" fmla="*/ 4 w 50"/>
                  <a:gd name="T39" fmla="*/ 7 h 34"/>
                  <a:gd name="T40" fmla="*/ 4 w 50"/>
                  <a:gd name="T41" fmla="*/ 0 h 34"/>
                  <a:gd name="T42" fmla="*/ 1 w 50"/>
                  <a:gd name="T43" fmla="*/ 0 h 34"/>
                  <a:gd name="T44" fmla="*/ 0 w 50"/>
                  <a:gd name="T45" fmla="*/ 3 h 34"/>
                  <a:gd name="T46" fmla="*/ 0 w 50"/>
                  <a:gd name="T47" fmla="*/ 5 h 34"/>
                  <a:gd name="T48" fmla="*/ 2 w 50"/>
                  <a:gd name="T49" fmla="*/ 7 h 34"/>
                  <a:gd name="T50" fmla="*/ 2 w 50"/>
                  <a:gd name="T5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34">
                    <a:moveTo>
                      <a:pt x="2" y="0"/>
                    </a:moveTo>
                    <a:lnTo>
                      <a:pt x="2" y="7"/>
                    </a:lnTo>
                    <a:lnTo>
                      <a:pt x="9" y="10"/>
                    </a:lnTo>
                    <a:lnTo>
                      <a:pt x="15" y="12"/>
                    </a:lnTo>
                    <a:lnTo>
                      <a:pt x="19" y="15"/>
                    </a:lnTo>
                    <a:lnTo>
                      <a:pt x="25" y="19"/>
                    </a:lnTo>
                    <a:lnTo>
                      <a:pt x="31" y="22"/>
                    </a:lnTo>
                    <a:lnTo>
                      <a:pt x="37" y="26"/>
                    </a:lnTo>
                    <a:lnTo>
                      <a:pt x="41" y="29"/>
                    </a:lnTo>
                    <a:lnTo>
                      <a:pt x="46" y="34"/>
                    </a:lnTo>
                    <a:lnTo>
                      <a:pt x="50" y="29"/>
                    </a:lnTo>
                    <a:lnTo>
                      <a:pt x="46" y="25"/>
                    </a:lnTo>
                    <a:lnTo>
                      <a:pt x="41" y="19"/>
                    </a:lnTo>
                    <a:lnTo>
                      <a:pt x="35" y="15"/>
                    </a:lnTo>
                    <a:lnTo>
                      <a:pt x="30" y="12"/>
                    </a:lnTo>
                    <a:lnTo>
                      <a:pt x="24" y="9"/>
                    </a:lnTo>
                    <a:lnTo>
                      <a:pt x="17" y="5"/>
                    </a:lnTo>
                    <a:lnTo>
                      <a:pt x="11" y="3"/>
                    </a:lnTo>
                    <a:lnTo>
                      <a:pt x="4" y="0"/>
                    </a:lnTo>
                    <a:lnTo>
                      <a:pt x="4" y="7"/>
                    </a:lnTo>
                    <a:lnTo>
                      <a:pt x="4" y="0"/>
                    </a:lnTo>
                    <a:lnTo>
                      <a:pt x="1" y="0"/>
                    </a:lnTo>
                    <a:lnTo>
                      <a:pt x="0" y="3"/>
                    </a:lnTo>
                    <a:lnTo>
                      <a:pt x="0" y="5"/>
                    </a:lnTo>
                    <a:lnTo>
                      <a:pt x="2" y="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13" name="Freeform 417"/>
              <p:cNvSpPr>
                <a:spLocks noChangeAspect="1"/>
              </p:cNvSpPr>
              <p:nvPr/>
            </p:nvSpPr>
            <p:spPr bwMode="auto">
              <a:xfrm>
                <a:off x="784" y="339"/>
                <a:ext cx="51" cy="19"/>
              </a:xfrm>
              <a:custGeom>
                <a:avLst/>
                <a:gdLst>
                  <a:gd name="T0" fmla="*/ 100 w 101"/>
                  <a:gd name="T1" fmla="*/ 0 h 38"/>
                  <a:gd name="T2" fmla="*/ 99 w 101"/>
                  <a:gd name="T3" fmla="*/ 0 h 38"/>
                  <a:gd name="T4" fmla="*/ 89 w 101"/>
                  <a:gd name="T5" fmla="*/ 3 h 38"/>
                  <a:gd name="T6" fmla="*/ 77 w 101"/>
                  <a:gd name="T7" fmla="*/ 6 h 38"/>
                  <a:gd name="T8" fmla="*/ 63 w 101"/>
                  <a:gd name="T9" fmla="*/ 10 h 38"/>
                  <a:gd name="T10" fmla="*/ 49 w 101"/>
                  <a:gd name="T11" fmla="*/ 14 h 38"/>
                  <a:gd name="T12" fmla="*/ 37 w 101"/>
                  <a:gd name="T13" fmla="*/ 18 h 38"/>
                  <a:gd name="T14" fmla="*/ 23 w 101"/>
                  <a:gd name="T15" fmla="*/ 22 h 38"/>
                  <a:gd name="T16" fmla="*/ 10 w 101"/>
                  <a:gd name="T17" fmla="*/ 27 h 38"/>
                  <a:gd name="T18" fmla="*/ 0 w 101"/>
                  <a:gd name="T19" fmla="*/ 31 h 38"/>
                  <a:gd name="T20" fmla="*/ 2 w 101"/>
                  <a:gd name="T21" fmla="*/ 38 h 38"/>
                  <a:gd name="T22" fmla="*/ 13 w 101"/>
                  <a:gd name="T23" fmla="*/ 34 h 38"/>
                  <a:gd name="T24" fmla="*/ 25 w 101"/>
                  <a:gd name="T25" fmla="*/ 29 h 38"/>
                  <a:gd name="T26" fmla="*/ 39 w 101"/>
                  <a:gd name="T27" fmla="*/ 25 h 38"/>
                  <a:gd name="T28" fmla="*/ 52 w 101"/>
                  <a:gd name="T29" fmla="*/ 21 h 38"/>
                  <a:gd name="T30" fmla="*/ 66 w 101"/>
                  <a:gd name="T31" fmla="*/ 17 h 38"/>
                  <a:gd name="T32" fmla="*/ 79 w 101"/>
                  <a:gd name="T33" fmla="*/ 13 h 38"/>
                  <a:gd name="T34" fmla="*/ 91 w 101"/>
                  <a:gd name="T35" fmla="*/ 10 h 38"/>
                  <a:gd name="T36" fmla="*/ 101 w 101"/>
                  <a:gd name="T37" fmla="*/ 7 h 38"/>
                  <a:gd name="T38" fmla="*/ 100 w 101"/>
                  <a:gd name="T39" fmla="*/ 7 h 38"/>
                  <a:gd name="T40" fmla="*/ 100 w 101"/>
                  <a:gd name="T4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38">
                    <a:moveTo>
                      <a:pt x="100" y="0"/>
                    </a:moveTo>
                    <a:lnTo>
                      <a:pt x="99" y="0"/>
                    </a:lnTo>
                    <a:lnTo>
                      <a:pt x="89" y="3"/>
                    </a:lnTo>
                    <a:lnTo>
                      <a:pt x="77" y="6"/>
                    </a:lnTo>
                    <a:lnTo>
                      <a:pt x="63" y="10"/>
                    </a:lnTo>
                    <a:lnTo>
                      <a:pt x="49" y="14"/>
                    </a:lnTo>
                    <a:lnTo>
                      <a:pt x="37" y="18"/>
                    </a:lnTo>
                    <a:lnTo>
                      <a:pt x="23" y="22"/>
                    </a:lnTo>
                    <a:lnTo>
                      <a:pt x="10" y="27"/>
                    </a:lnTo>
                    <a:lnTo>
                      <a:pt x="0" y="31"/>
                    </a:lnTo>
                    <a:lnTo>
                      <a:pt x="2" y="38"/>
                    </a:lnTo>
                    <a:lnTo>
                      <a:pt x="13" y="34"/>
                    </a:lnTo>
                    <a:lnTo>
                      <a:pt x="25" y="29"/>
                    </a:lnTo>
                    <a:lnTo>
                      <a:pt x="39" y="25"/>
                    </a:lnTo>
                    <a:lnTo>
                      <a:pt x="52" y="21"/>
                    </a:lnTo>
                    <a:lnTo>
                      <a:pt x="66" y="17"/>
                    </a:lnTo>
                    <a:lnTo>
                      <a:pt x="79" y="13"/>
                    </a:lnTo>
                    <a:lnTo>
                      <a:pt x="91" y="10"/>
                    </a:lnTo>
                    <a:lnTo>
                      <a:pt x="101" y="7"/>
                    </a:lnTo>
                    <a:lnTo>
                      <a:pt x="100" y="7"/>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14" name="Freeform 418"/>
              <p:cNvSpPr>
                <a:spLocks noChangeAspect="1"/>
              </p:cNvSpPr>
              <p:nvPr/>
            </p:nvSpPr>
            <p:spPr bwMode="auto">
              <a:xfrm>
                <a:off x="835" y="333"/>
                <a:ext cx="29" cy="10"/>
              </a:xfrm>
              <a:custGeom>
                <a:avLst/>
                <a:gdLst>
                  <a:gd name="T0" fmla="*/ 54 w 59"/>
                  <a:gd name="T1" fmla="*/ 0 h 18"/>
                  <a:gd name="T2" fmla="*/ 55 w 59"/>
                  <a:gd name="T3" fmla="*/ 0 h 18"/>
                  <a:gd name="T4" fmla="*/ 50 w 59"/>
                  <a:gd name="T5" fmla="*/ 3 h 18"/>
                  <a:gd name="T6" fmla="*/ 44 w 59"/>
                  <a:gd name="T7" fmla="*/ 4 h 18"/>
                  <a:gd name="T8" fmla="*/ 38 w 59"/>
                  <a:gd name="T9" fmla="*/ 6 h 18"/>
                  <a:gd name="T10" fmla="*/ 31 w 59"/>
                  <a:gd name="T11" fmla="*/ 7 h 18"/>
                  <a:gd name="T12" fmla="*/ 24 w 59"/>
                  <a:gd name="T13" fmla="*/ 8 h 18"/>
                  <a:gd name="T14" fmla="*/ 17 w 59"/>
                  <a:gd name="T15" fmla="*/ 8 h 18"/>
                  <a:gd name="T16" fmla="*/ 9 w 59"/>
                  <a:gd name="T17" fmla="*/ 9 h 18"/>
                  <a:gd name="T18" fmla="*/ 0 w 59"/>
                  <a:gd name="T19" fmla="*/ 11 h 18"/>
                  <a:gd name="T20" fmla="*/ 0 w 59"/>
                  <a:gd name="T21" fmla="*/ 18 h 18"/>
                  <a:gd name="T22" fmla="*/ 9 w 59"/>
                  <a:gd name="T23" fmla="*/ 16 h 18"/>
                  <a:gd name="T24" fmla="*/ 17 w 59"/>
                  <a:gd name="T25" fmla="*/ 15 h 18"/>
                  <a:gd name="T26" fmla="*/ 24 w 59"/>
                  <a:gd name="T27" fmla="*/ 15 h 18"/>
                  <a:gd name="T28" fmla="*/ 31 w 59"/>
                  <a:gd name="T29" fmla="*/ 14 h 18"/>
                  <a:gd name="T30" fmla="*/ 38 w 59"/>
                  <a:gd name="T31" fmla="*/ 13 h 18"/>
                  <a:gd name="T32" fmla="*/ 44 w 59"/>
                  <a:gd name="T33" fmla="*/ 11 h 18"/>
                  <a:gd name="T34" fmla="*/ 52 w 59"/>
                  <a:gd name="T35" fmla="*/ 10 h 18"/>
                  <a:gd name="T36" fmla="*/ 58 w 59"/>
                  <a:gd name="T37" fmla="*/ 7 h 18"/>
                  <a:gd name="T38" fmla="*/ 59 w 59"/>
                  <a:gd name="T39" fmla="*/ 7 h 18"/>
                  <a:gd name="T40" fmla="*/ 54 w 59"/>
                  <a:gd name="T4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18">
                    <a:moveTo>
                      <a:pt x="54" y="0"/>
                    </a:moveTo>
                    <a:lnTo>
                      <a:pt x="55" y="0"/>
                    </a:lnTo>
                    <a:lnTo>
                      <a:pt x="50" y="3"/>
                    </a:lnTo>
                    <a:lnTo>
                      <a:pt x="44" y="4"/>
                    </a:lnTo>
                    <a:lnTo>
                      <a:pt x="38" y="6"/>
                    </a:lnTo>
                    <a:lnTo>
                      <a:pt x="31" y="7"/>
                    </a:lnTo>
                    <a:lnTo>
                      <a:pt x="24" y="8"/>
                    </a:lnTo>
                    <a:lnTo>
                      <a:pt x="17" y="8"/>
                    </a:lnTo>
                    <a:lnTo>
                      <a:pt x="9" y="9"/>
                    </a:lnTo>
                    <a:lnTo>
                      <a:pt x="0" y="11"/>
                    </a:lnTo>
                    <a:lnTo>
                      <a:pt x="0" y="18"/>
                    </a:lnTo>
                    <a:lnTo>
                      <a:pt x="9" y="16"/>
                    </a:lnTo>
                    <a:lnTo>
                      <a:pt x="17" y="15"/>
                    </a:lnTo>
                    <a:lnTo>
                      <a:pt x="24" y="15"/>
                    </a:lnTo>
                    <a:lnTo>
                      <a:pt x="31" y="14"/>
                    </a:lnTo>
                    <a:lnTo>
                      <a:pt x="38" y="13"/>
                    </a:lnTo>
                    <a:lnTo>
                      <a:pt x="44" y="11"/>
                    </a:lnTo>
                    <a:lnTo>
                      <a:pt x="52" y="10"/>
                    </a:lnTo>
                    <a:lnTo>
                      <a:pt x="58" y="7"/>
                    </a:lnTo>
                    <a:lnTo>
                      <a:pt x="59" y="7"/>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15" name="Freeform 419"/>
              <p:cNvSpPr>
                <a:spLocks noChangeAspect="1"/>
              </p:cNvSpPr>
              <p:nvPr/>
            </p:nvSpPr>
            <p:spPr bwMode="auto">
              <a:xfrm>
                <a:off x="862" y="298"/>
                <a:ext cx="57" cy="39"/>
              </a:xfrm>
              <a:custGeom>
                <a:avLst/>
                <a:gdLst>
                  <a:gd name="T0" fmla="*/ 110 w 114"/>
                  <a:gd name="T1" fmla="*/ 0 h 79"/>
                  <a:gd name="T2" fmla="*/ 110 w 114"/>
                  <a:gd name="T3" fmla="*/ 0 h 79"/>
                  <a:gd name="T4" fmla="*/ 98 w 114"/>
                  <a:gd name="T5" fmla="*/ 10 h 79"/>
                  <a:gd name="T6" fmla="*/ 84 w 114"/>
                  <a:gd name="T7" fmla="*/ 19 h 79"/>
                  <a:gd name="T8" fmla="*/ 70 w 114"/>
                  <a:gd name="T9" fmla="*/ 28 h 79"/>
                  <a:gd name="T10" fmla="*/ 57 w 114"/>
                  <a:gd name="T11" fmla="*/ 37 h 79"/>
                  <a:gd name="T12" fmla="*/ 42 w 114"/>
                  <a:gd name="T13" fmla="*/ 47 h 79"/>
                  <a:gd name="T14" fmla="*/ 28 w 114"/>
                  <a:gd name="T15" fmla="*/ 56 h 79"/>
                  <a:gd name="T16" fmla="*/ 14 w 114"/>
                  <a:gd name="T17" fmla="*/ 64 h 79"/>
                  <a:gd name="T18" fmla="*/ 0 w 114"/>
                  <a:gd name="T19" fmla="*/ 72 h 79"/>
                  <a:gd name="T20" fmla="*/ 5 w 114"/>
                  <a:gd name="T21" fmla="*/ 79 h 79"/>
                  <a:gd name="T22" fmla="*/ 19 w 114"/>
                  <a:gd name="T23" fmla="*/ 71 h 79"/>
                  <a:gd name="T24" fmla="*/ 32 w 114"/>
                  <a:gd name="T25" fmla="*/ 63 h 79"/>
                  <a:gd name="T26" fmla="*/ 46 w 114"/>
                  <a:gd name="T27" fmla="*/ 53 h 79"/>
                  <a:gd name="T28" fmla="*/ 61 w 114"/>
                  <a:gd name="T29" fmla="*/ 44 h 79"/>
                  <a:gd name="T30" fmla="*/ 75 w 114"/>
                  <a:gd name="T31" fmla="*/ 35 h 79"/>
                  <a:gd name="T32" fmla="*/ 89 w 114"/>
                  <a:gd name="T33" fmla="*/ 26 h 79"/>
                  <a:gd name="T34" fmla="*/ 103 w 114"/>
                  <a:gd name="T35" fmla="*/ 17 h 79"/>
                  <a:gd name="T36" fmla="*/ 114 w 114"/>
                  <a:gd name="T37" fmla="*/ 5 h 79"/>
                  <a:gd name="T38" fmla="*/ 114 w 114"/>
                  <a:gd name="T39" fmla="*/ 5 h 79"/>
                  <a:gd name="T40" fmla="*/ 110 w 114"/>
                  <a:gd name="T4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79">
                    <a:moveTo>
                      <a:pt x="110" y="0"/>
                    </a:moveTo>
                    <a:lnTo>
                      <a:pt x="110" y="0"/>
                    </a:lnTo>
                    <a:lnTo>
                      <a:pt x="98" y="10"/>
                    </a:lnTo>
                    <a:lnTo>
                      <a:pt x="84" y="19"/>
                    </a:lnTo>
                    <a:lnTo>
                      <a:pt x="70" y="28"/>
                    </a:lnTo>
                    <a:lnTo>
                      <a:pt x="57" y="37"/>
                    </a:lnTo>
                    <a:lnTo>
                      <a:pt x="42" y="47"/>
                    </a:lnTo>
                    <a:lnTo>
                      <a:pt x="28" y="56"/>
                    </a:lnTo>
                    <a:lnTo>
                      <a:pt x="14" y="64"/>
                    </a:lnTo>
                    <a:lnTo>
                      <a:pt x="0" y="72"/>
                    </a:lnTo>
                    <a:lnTo>
                      <a:pt x="5" y="79"/>
                    </a:lnTo>
                    <a:lnTo>
                      <a:pt x="19" y="71"/>
                    </a:lnTo>
                    <a:lnTo>
                      <a:pt x="32" y="63"/>
                    </a:lnTo>
                    <a:lnTo>
                      <a:pt x="46" y="53"/>
                    </a:lnTo>
                    <a:lnTo>
                      <a:pt x="61" y="44"/>
                    </a:lnTo>
                    <a:lnTo>
                      <a:pt x="75" y="35"/>
                    </a:lnTo>
                    <a:lnTo>
                      <a:pt x="89" y="26"/>
                    </a:lnTo>
                    <a:lnTo>
                      <a:pt x="103" y="17"/>
                    </a:lnTo>
                    <a:lnTo>
                      <a:pt x="114" y="5"/>
                    </a:lnTo>
                    <a:lnTo>
                      <a:pt x="114" y="5"/>
                    </a:lnTo>
                    <a:lnTo>
                      <a:pt x="1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16" name="Freeform 420"/>
              <p:cNvSpPr>
                <a:spLocks noChangeAspect="1"/>
              </p:cNvSpPr>
              <p:nvPr/>
            </p:nvSpPr>
            <p:spPr bwMode="auto">
              <a:xfrm>
                <a:off x="916" y="280"/>
                <a:ext cx="21" cy="20"/>
              </a:xfrm>
              <a:custGeom>
                <a:avLst/>
                <a:gdLst>
                  <a:gd name="T0" fmla="*/ 36 w 41"/>
                  <a:gd name="T1" fmla="*/ 0 h 39"/>
                  <a:gd name="T2" fmla="*/ 36 w 41"/>
                  <a:gd name="T3" fmla="*/ 0 h 39"/>
                  <a:gd name="T4" fmla="*/ 33 w 41"/>
                  <a:gd name="T5" fmla="*/ 1 h 39"/>
                  <a:gd name="T6" fmla="*/ 28 w 41"/>
                  <a:gd name="T7" fmla="*/ 6 h 39"/>
                  <a:gd name="T8" fmla="*/ 26 w 41"/>
                  <a:gd name="T9" fmla="*/ 10 h 39"/>
                  <a:gd name="T10" fmla="*/ 22 w 41"/>
                  <a:gd name="T11" fmla="*/ 13 h 39"/>
                  <a:gd name="T12" fmla="*/ 17 w 41"/>
                  <a:gd name="T13" fmla="*/ 18 h 39"/>
                  <a:gd name="T14" fmla="*/ 11 w 41"/>
                  <a:gd name="T15" fmla="*/ 24 h 39"/>
                  <a:gd name="T16" fmla="*/ 5 w 41"/>
                  <a:gd name="T17" fmla="*/ 29 h 39"/>
                  <a:gd name="T18" fmla="*/ 0 w 41"/>
                  <a:gd name="T19" fmla="*/ 34 h 39"/>
                  <a:gd name="T20" fmla="*/ 4 w 41"/>
                  <a:gd name="T21" fmla="*/ 39 h 39"/>
                  <a:gd name="T22" fmla="*/ 10 w 41"/>
                  <a:gd name="T23" fmla="*/ 33 h 39"/>
                  <a:gd name="T24" fmla="*/ 16 w 41"/>
                  <a:gd name="T25" fmla="*/ 29 h 39"/>
                  <a:gd name="T26" fmla="*/ 22 w 41"/>
                  <a:gd name="T27" fmla="*/ 23 h 39"/>
                  <a:gd name="T28" fmla="*/ 26 w 41"/>
                  <a:gd name="T29" fmla="*/ 19 h 39"/>
                  <a:gd name="T30" fmla="*/ 31 w 41"/>
                  <a:gd name="T31" fmla="*/ 15 h 39"/>
                  <a:gd name="T32" fmla="*/ 35 w 41"/>
                  <a:gd name="T33" fmla="*/ 10 h 39"/>
                  <a:gd name="T34" fmla="*/ 38 w 41"/>
                  <a:gd name="T35" fmla="*/ 8 h 39"/>
                  <a:gd name="T36" fmla="*/ 41 w 41"/>
                  <a:gd name="T37" fmla="*/ 5 h 39"/>
                  <a:gd name="T38" fmla="*/ 41 w 41"/>
                  <a:gd name="T39" fmla="*/ 5 h 39"/>
                  <a:gd name="T40" fmla="*/ 36 w 41"/>
                  <a:gd name="T4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6" y="0"/>
                    </a:moveTo>
                    <a:lnTo>
                      <a:pt x="36" y="0"/>
                    </a:lnTo>
                    <a:lnTo>
                      <a:pt x="33" y="1"/>
                    </a:lnTo>
                    <a:lnTo>
                      <a:pt x="28" y="6"/>
                    </a:lnTo>
                    <a:lnTo>
                      <a:pt x="26" y="10"/>
                    </a:lnTo>
                    <a:lnTo>
                      <a:pt x="22" y="13"/>
                    </a:lnTo>
                    <a:lnTo>
                      <a:pt x="17" y="18"/>
                    </a:lnTo>
                    <a:lnTo>
                      <a:pt x="11" y="24"/>
                    </a:lnTo>
                    <a:lnTo>
                      <a:pt x="5" y="29"/>
                    </a:lnTo>
                    <a:lnTo>
                      <a:pt x="0" y="34"/>
                    </a:lnTo>
                    <a:lnTo>
                      <a:pt x="4" y="39"/>
                    </a:lnTo>
                    <a:lnTo>
                      <a:pt x="10" y="33"/>
                    </a:lnTo>
                    <a:lnTo>
                      <a:pt x="16" y="29"/>
                    </a:lnTo>
                    <a:lnTo>
                      <a:pt x="22" y="23"/>
                    </a:lnTo>
                    <a:lnTo>
                      <a:pt x="26" y="19"/>
                    </a:lnTo>
                    <a:lnTo>
                      <a:pt x="31" y="15"/>
                    </a:lnTo>
                    <a:lnTo>
                      <a:pt x="35" y="10"/>
                    </a:lnTo>
                    <a:lnTo>
                      <a:pt x="38" y="8"/>
                    </a:lnTo>
                    <a:lnTo>
                      <a:pt x="41" y="5"/>
                    </a:lnTo>
                    <a:lnTo>
                      <a:pt x="41" y="5"/>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17" name="Freeform 421"/>
              <p:cNvSpPr>
                <a:spLocks noChangeAspect="1"/>
              </p:cNvSpPr>
              <p:nvPr/>
            </p:nvSpPr>
            <p:spPr bwMode="auto">
              <a:xfrm>
                <a:off x="935" y="267"/>
                <a:ext cx="35" cy="16"/>
              </a:xfrm>
              <a:custGeom>
                <a:avLst/>
                <a:gdLst>
                  <a:gd name="T0" fmla="*/ 71 w 71"/>
                  <a:gd name="T1" fmla="*/ 3 h 33"/>
                  <a:gd name="T2" fmla="*/ 71 w 71"/>
                  <a:gd name="T3" fmla="*/ 3 h 33"/>
                  <a:gd name="T4" fmla="*/ 60 w 71"/>
                  <a:gd name="T5" fmla="*/ 0 h 33"/>
                  <a:gd name="T6" fmla="*/ 51 w 71"/>
                  <a:gd name="T7" fmla="*/ 1 h 33"/>
                  <a:gd name="T8" fmla="*/ 43 w 71"/>
                  <a:gd name="T9" fmla="*/ 3 h 33"/>
                  <a:gd name="T10" fmla="*/ 34 w 71"/>
                  <a:gd name="T11" fmla="*/ 5 h 33"/>
                  <a:gd name="T12" fmla="*/ 27 w 71"/>
                  <a:gd name="T13" fmla="*/ 8 h 33"/>
                  <a:gd name="T14" fmla="*/ 18 w 71"/>
                  <a:gd name="T15" fmla="*/ 13 h 33"/>
                  <a:gd name="T16" fmla="*/ 10 w 71"/>
                  <a:gd name="T17" fmla="*/ 19 h 33"/>
                  <a:gd name="T18" fmla="*/ 0 w 71"/>
                  <a:gd name="T19" fmla="*/ 28 h 33"/>
                  <a:gd name="T20" fmla="*/ 5 w 71"/>
                  <a:gd name="T21" fmla="*/ 33 h 33"/>
                  <a:gd name="T22" fmla="*/ 14 w 71"/>
                  <a:gd name="T23" fmla="*/ 26 h 33"/>
                  <a:gd name="T24" fmla="*/ 22 w 71"/>
                  <a:gd name="T25" fmla="*/ 20 h 33"/>
                  <a:gd name="T26" fmla="*/ 29 w 71"/>
                  <a:gd name="T27" fmla="*/ 15 h 33"/>
                  <a:gd name="T28" fmla="*/ 36 w 71"/>
                  <a:gd name="T29" fmla="*/ 12 h 33"/>
                  <a:gd name="T30" fmla="*/ 43 w 71"/>
                  <a:gd name="T31" fmla="*/ 9 h 33"/>
                  <a:gd name="T32" fmla="*/ 51 w 71"/>
                  <a:gd name="T33" fmla="*/ 8 h 33"/>
                  <a:gd name="T34" fmla="*/ 60 w 71"/>
                  <a:gd name="T35" fmla="*/ 9 h 33"/>
                  <a:gd name="T36" fmla="*/ 71 w 71"/>
                  <a:gd name="T37" fmla="*/ 9 h 33"/>
                  <a:gd name="T38" fmla="*/ 71 w 71"/>
                  <a:gd name="T39" fmla="*/ 9 h 33"/>
                  <a:gd name="T40" fmla="*/ 71 w 71"/>
                  <a:gd name="T41"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33">
                    <a:moveTo>
                      <a:pt x="71" y="3"/>
                    </a:moveTo>
                    <a:lnTo>
                      <a:pt x="71" y="3"/>
                    </a:lnTo>
                    <a:lnTo>
                      <a:pt x="60" y="0"/>
                    </a:lnTo>
                    <a:lnTo>
                      <a:pt x="51" y="1"/>
                    </a:lnTo>
                    <a:lnTo>
                      <a:pt x="43" y="3"/>
                    </a:lnTo>
                    <a:lnTo>
                      <a:pt x="34" y="5"/>
                    </a:lnTo>
                    <a:lnTo>
                      <a:pt x="27" y="8"/>
                    </a:lnTo>
                    <a:lnTo>
                      <a:pt x="18" y="13"/>
                    </a:lnTo>
                    <a:lnTo>
                      <a:pt x="10" y="19"/>
                    </a:lnTo>
                    <a:lnTo>
                      <a:pt x="0" y="28"/>
                    </a:lnTo>
                    <a:lnTo>
                      <a:pt x="5" y="33"/>
                    </a:lnTo>
                    <a:lnTo>
                      <a:pt x="14" y="26"/>
                    </a:lnTo>
                    <a:lnTo>
                      <a:pt x="22" y="20"/>
                    </a:lnTo>
                    <a:lnTo>
                      <a:pt x="29" y="15"/>
                    </a:lnTo>
                    <a:lnTo>
                      <a:pt x="36" y="12"/>
                    </a:lnTo>
                    <a:lnTo>
                      <a:pt x="43" y="9"/>
                    </a:lnTo>
                    <a:lnTo>
                      <a:pt x="51" y="8"/>
                    </a:lnTo>
                    <a:lnTo>
                      <a:pt x="60" y="9"/>
                    </a:lnTo>
                    <a:lnTo>
                      <a:pt x="71" y="9"/>
                    </a:lnTo>
                    <a:lnTo>
                      <a:pt x="71" y="9"/>
                    </a:lnTo>
                    <a:lnTo>
                      <a:pt x="7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18" name="Freeform 422"/>
              <p:cNvSpPr>
                <a:spLocks noChangeAspect="1"/>
              </p:cNvSpPr>
              <p:nvPr/>
            </p:nvSpPr>
            <p:spPr bwMode="auto">
              <a:xfrm>
                <a:off x="970" y="266"/>
                <a:ext cx="25" cy="6"/>
              </a:xfrm>
              <a:custGeom>
                <a:avLst/>
                <a:gdLst>
                  <a:gd name="T0" fmla="*/ 50 w 50"/>
                  <a:gd name="T1" fmla="*/ 0 h 12"/>
                  <a:gd name="T2" fmla="*/ 50 w 50"/>
                  <a:gd name="T3" fmla="*/ 0 h 12"/>
                  <a:gd name="T4" fmla="*/ 45 w 50"/>
                  <a:gd name="T5" fmla="*/ 1 h 12"/>
                  <a:gd name="T6" fmla="*/ 39 w 50"/>
                  <a:gd name="T7" fmla="*/ 1 h 12"/>
                  <a:gd name="T8" fmla="*/ 32 w 50"/>
                  <a:gd name="T9" fmla="*/ 2 h 12"/>
                  <a:gd name="T10" fmla="*/ 25 w 50"/>
                  <a:gd name="T11" fmla="*/ 4 h 12"/>
                  <a:gd name="T12" fmla="*/ 17 w 50"/>
                  <a:gd name="T13" fmla="*/ 2 h 12"/>
                  <a:gd name="T14" fmla="*/ 11 w 50"/>
                  <a:gd name="T15" fmla="*/ 2 h 12"/>
                  <a:gd name="T16" fmla="*/ 4 w 50"/>
                  <a:gd name="T17" fmla="*/ 2 h 12"/>
                  <a:gd name="T18" fmla="*/ 0 w 50"/>
                  <a:gd name="T19" fmla="*/ 4 h 12"/>
                  <a:gd name="T20" fmla="*/ 0 w 50"/>
                  <a:gd name="T21" fmla="*/ 10 h 12"/>
                  <a:gd name="T22" fmla="*/ 4 w 50"/>
                  <a:gd name="T23" fmla="*/ 12 h 12"/>
                  <a:gd name="T24" fmla="*/ 11 w 50"/>
                  <a:gd name="T25" fmla="*/ 12 h 12"/>
                  <a:gd name="T26" fmla="*/ 17 w 50"/>
                  <a:gd name="T27" fmla="*/ 12 h 12"/>
                  <a:gd name="T28" fmla="*/ 25 w 50"/>
                  <a:gd name="T29" fmla="*/ 10 h 12"/>
                  <a:gd name="T30" fmla="*/ 32 w 50"/>
                  <a:gd name="T31" fmla="*/ 9 h 12"/>
                  <a:gd name="T32" fmla="*/ 39 w 50"/>
                  <a:gd name="T33" fmla="*/ 8 h 12"/>
                  <a:gd name="T34" fmla="*/ 45 w 50"/>
                  <a:gd name="T35" fmla="*/ 8 h 12"/>
                  <a:gd name="T36" fmla="*/ 50 w 50"/>
                  <a:gd name="T37" fmla="*/ 7 h 12"/>
                  <a:gd name="T38" fmla="*/ 50 w 50"/>
                  <a:gd name="T39" fmla="*/ 7 h 12"/>
                  <a:gd name="T40" fmla="*/ 50 w 50"/>
                  <a:gd name="T4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2">
                    <a:moveTo>
                      <a:pt x="50" y="0"/>
                    </a:moveTo>
                    <a:lnTo>
                      <a:pt x="50" y="0"/>
                    </a:lnTo>
                    <a:lnTo>
                      <a:pt x="45" y="1"/>
                    </a:lnTo>
                    <a:lnTo>
                      <a:pt x="39" y="1"/>
                    </a:lnTo>
                    <a:lnTo>
                      <a:pt x="32" y="2"/>
                    </a:lnTo>
                    <a:lnTo>
                      <a:pt x="25" y="4"/>
                    </a:lnTo>
                    <a:lnTo>
                      <a:pt x="17" y="2"/>
                    </a:lnTo>
                    <a:lnTo>
                      <a:pt x="11" y="2"/>
                    </a:lnTo>
                    <a:lnTo>
                      <a:pt x="4" y="2"/>
                    </a:lnTo>
                    <a:lnTo>
                      <a:pt x="0" y="4"/>
                    </a:lnTo>
                    <a:lnTo>
                      <a:pt x="0" y="10"/>
                    </a:lnTo>
                    <a:lnTo>
                      <a:pt x="4" y="12"/>
                    </a:lnTo>
                    <a:lnTo>
                      <a:pt x="11" y="12"/>
                    </a:lnTo>
                    <a:lnTo>
                      <a:pt x="17" y="12"/>
                    </a:lnTo>
                    <a:lnTo>
                      <a:pt x="25" y="10"/>
                    </a:lnTo>
                    <a:lnTo>
                      <a:pt x="32" y="9"/>
                    </a:lnTo>
                    <a:lnTo>
                      <a:pt x="39" y="8"/>
                    </a:lnTo>
                    <a:lnTo>
                      <a:pt x="45" y="8"/>
                    </a:lnTo>
                    <a:lnTo>
                      <a:pt x="50" y="7"/>
                    </a:lnTo>
                    <a:lnTo>
                      <a:pt x="50" y="7"/>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19" name="Freeform 423"/>
              <p:cNvSpPr>
                <a:spLocks noChangeAspect="1"/>
              </p:cNvSpPr>
              <p:nvPr/>
            </p:nvSpPr>
            <p:spPr bwMode="auto">
              <a:xfrm>
                <a:off x="995" y="265"/>
                <a:ext cx="30" cy="7"/>
              </a:xfrm>
              <a:custGeom>
                <a:avLst/>
                <a:gdLst>
                  <a:gd name="T0" fmla="*/ 60 w 60"/>
                  <a:gd name="T1" fmla="*/ 8 h 15"/>
                  <a:gd name="T2" fmla="*/ 59 w 60"/>
                  <a:gd name="T3" fmla="*/ 8 h 15"/>
                  <a:gd name="T4" fmla="*/ 53 w 60"/>
                  <a:gd name="T5" fmla="*/ 6 h 15"/>
                  <a:gd name="T6" fmla="*/ 44 w 60"/>
                  <a:gd name="T7" fmla="*/ 3 h 15"/>
                  <a:gd name="T8" fmla="*/ 36 w 60"/>
                  <a:gd name="T9" fmla="*/ 2 h 15"/>
                  <a:gd name="T10" fmla="*/ 28 w 60"/>
                  <a:gd name="T11" fmla="*/ 1 h 15"/>
                  <a:gd name="T12" fmla="*/ 20 w 60"/>
                  <a:gd name="T13" fmla="*/ 0 h 15"/>
                  <a:gd name="T14" fmla="*/ 12 w 60"/>
                  <a:gd name="T15" fmla="*/ 0 h 15"/>
                  <a:gd name="T16" fmla="*/ 5 w 60"/>
                  <a:gd name="T17" fmla="*/ 1 h 15"/>
                  <a:gd name="T18" fmla="*/ 0 w 60"/>
                  <a:gd name="T19" fmla="*/ 2 h 15"/>
                  <a:gd name="T20" fmla="*/ 0 w 60"/>
                  <a:gd name="T21" fmla="*/ 9 h 15"/>
                  <a:gd name="T22" fmla="*/ 5 w 60"/>
                  <a:gd name="T23" fmla="*/ 8 h 15"/>
                  <a:gd name="T24" fmla="*/ 12 w 60"/>
                  <a:gd name="T25" fmla="*/ 9 h 15"/>
                  <a:gd name="T26" fmla="*/ 20 w 60"/>
                  <a:gd name="T27" fmla="*/ 9 h 15"/>
                  <a:gd name="T28" fmla="*/ 28 w 60"/>
                  <a:gd name="T29" fmla="*/ 8 h 15"/>
                  <a:gd name="T30" fmla="*/ 36 w 60"/>
                  <a:gd name="T31" fmla="*/ 9 h 15"/>
                  <a:gd name="T32" fmla="*/ 44 w 60"/>
                  <a:gd name="T33" fmla="*/ 10 h 15"/>
                  <a:gd name="T34" fmla="*/ 51 w 60"/>
                  <a:gd name="T35" fmla="*/ 12 h 15"/>
                  <a:gd name="T36" fmla="*/ 57 w 60"/>
                  <a:gd name="T37" fmla="*/ 15 h 15"/>
                  <a:gd name="T38" fmla="*/ 56 w 60"/>
                  <a:gd name="T39" fmla="*/ 15 h 15"/>
                  <a:gd name="T40" fmla="*/ 60 w 60"/>
                  <a:gd name="T41"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15">
                    <a:moveTo>
                      <a:pt x="60" y="8"/>
                    </a:moveTo>
                    <a:lnTo>
                      <a:pt x="59" y="8"/>
                    </a:lnTo>
                    <a:lnTo>
                      <a:pt x="53" y="6"/>
                    </a:lnTo>
                    <a:lnTo>
                      <a:pt x="44" y="3"/>
                    </a:lnTo>
                    <a:lnTo>
                      <a:pt x="36" y="2"/>
                    </a:lnTo>
                    <a:lnTo>
                      <a:pt x="28" y="1"/>
                    </a:lnTo>
                    <a:lnTo>
                      <a:pt x="20" y="0"/>
                    </a:lnTo>
                    <a:lnTo>
                      <a:pt x="12" y="0"/>
                    </a:lnTo>
                    <a:lnTo>
                      <a:pt x="5" y="1"/>
                    </a:lnTo>
                    <a:lnTo>
                      <a:pt x="0" y="2"/>
                    </a:lnTo>
                    <a:lnTo>
                      <a:pt x="0" y="9"/>
                    </a:lnTo>
                    <a:lnTo>
                      <a:pt x="5" y="8"/>
                    </a:lnTo>
                    <a:lnTo>
                      <a:pt x="12" y="9"/>
                    </a:lnTo>
                    <a:lnTo>
                      <a:pt x="20" y="9"/>
                    </a:lnTo>
                    <a:lnTo>
                      <a:pt x="28" y="8"/>
                    </a:lnTo>
                    <a:lnTo>
                      <a:pt x="36" y="9"/>
                    </a:lnTo>
                    <a:lnTo>
                      <a:pt x="44" y="10"/>
                    </a:lnTo>
                    <a:lnTo>
                      <a:pt x="51" y="12"/>
                    </a:lnTo>
                    <a:lnTo>
                      <a:pt x="57" y="15"/>
                    </a:lnTo>
                    <a:lnTo>
                      <a:pt x="56" y="15"/>
                    </a:lnTo>
                    <a:lnTo>
                      <a:pt x="6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20" name="Freeform 424"/>
              <p:cNvSpPr>
                <a:spLocks noChangeAspect="1"/>
              </p:cNvSpPr>
              <p:nvPr/>
            </p:nvSpPr>
            <p:spPr bwMode="auto">
              <a:xfrm>
                <a:off x="1023" y="269"/>
                <a:ext cx="16" cy="11"/>
              </a:xfrm>
              <a:custGeom>
                <a:avLst/>
                <a:gdLst>
                  <a:gd name="T0" fmla="*/ 27 w 32"/>
                  <a:gd name="T1" fmla="*/ 15 h 22"/>
                  <a:gd name="T2" fmla="*/ 30 w 32"/>
                  <a:gd name="T3" fmla="*/ 15 h 22"/>
                  <a:gd name="T4" fmla="*/ 24 w 32"/>
                  <a:gd name="T5" fmla="*/ 11 h 22"/>
                  <a:gd name="T6" fmla="*/ 19 w 32"/>
                  <a:gd name="T7" fmla="*/ 9 h 22"/>
                  <a:gd name="T8" fmla="*/ 13 w 32"/>
                  <a:gd name="T9" fmla="*/ 4 h 22"/>
                  <a:gd name="T10" fmla="*/ 4 w 32"/>
                  <a:gd name="T11" fmla="*/ 0 h 22"/>
                  <a:gd name="T12" fmla="*/ 0 w 32"/>
                  <a:gd name="T13" fmla="*/ 7 h 22"/>
                  <a:gd name="T14" fmla="*/ 9 w 32"/>
                  <a:gd name="T15" fmla="*/ 11 h 22"/>
                  <a:gd name="T16" fmla="*/ 15 w 32"/>
                  <a:gd name="T17" fmla="*/ 16 h 22"/>
                  <a:gd name="T18" fmla="*/ 22 w 32"/>
                  <a:gd name="T19" fmla="*/ 18 h 22"/>
                  <a:gd name="T20" fmla="*/ 25 w 32"/>
                  <a:gd name="T21" fmla="*/ 22 h 22"/>
                  <a:gd name="T22" fmla="*/ 27 w 32"/>
                  <a:gd name="T23" fmla="*/ 22 h 22"/>
                  <a:gd name="T24" fmla="*/ 25 w 32"/>
                  <a:gd name="T25" fmla="*/ 22 h 22"/>
                  <a:gd name="T26" fmla="*/ 28 w 32"/>
                  <a:gd name="T27" fmla="*/ 22 h 22"/>
                  <a:gd name="T28" fmla="*/ 31 w 32"/>
                  <a:gd name="T29" fmla="*/ 19 h 22"/>
                  <a:gd name="T30" fmla="*/ 32 w 32"/>
                  <a:gd name="T31" fmla="*/ 17 h 22"/>
                  <a:gd name="T32" fmla="*/ 30 w 32"/>
                  <a:gd name="T33" fmla="*/ 15 h 22"/>
                  <a:gd name="T34" fmla="*/ 27 w 32"/>
                  <a:gd name="T35"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2">
                    <a:moveTo>
                      <a:pt x="27" y="15"/>
                    </a:moveTo>
                    <a:lnTo>
                      <a:pt x="30" y="15"/>
                    </a:lnTo>
                    <a:lnTo>
                      <a:pt x="24" y="11"/>
                    </a:lnTo>
                    <a:lnTo>
                      <a:pt x="19" y="9"/>
                    </a:lnTo>
                    <a:lnTo>
                      <a:pt x="13" y="4"/>
                    </a:lnTo>
                    <a:lnTo>
                      <a:pt x="4" y="0"/>
                    </a:lnTo>
                    <a:lnTo>
                      <a:pt x="0" y="7"/>
                    </a:lnTo>
                    <a:lnTo>
                      <a:pt x="9" y="11"/>
                    </a:lnTo>
                    <a:lnTo>
                      <a:pt x="15" y="16"/>
                    </a:lnTo>
                    <a:lnTo>
                      <a:pt x="22" y="18"/>
                    </a:lnTo>
                    <a:lnTo>
                      <a:pt x="25" y="22"/>
                    </a:lnTo>
                    <a:lnTo>
                      <a:pt x="27" y="22"/>
                    </a:lnTo>
                    <a:lnTo>
                      <a:pt x="25" y="22"/>
                    </a:lnTo>
                    <a:lnTo>
                      <a:pt x="28" y="22"/>
                    </a:lnTo>
                    <a:lnTo>
                      <a:pt x="31" y="19"/>
                    </a:lnTo>
                    <a:lnTo>
                      <a:pt x="32" y="17"/>
                    </a:lnTo>
                    <a:lnTo>
                      <a:pt x="30" y="15"/>
                    </a:lnTo>
                    <a:lnTo>
                      <a:pt x="2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21" name="Freeform 425"/>
              <p:cNvSpPr>
                <a:spLocks noChangeAspect="1"/>
              </p:cNvSpPr>
              <p:nvPr/>
            </p:nvSpPr>
            <p:spPr bwMode="auto">
              <a:xfrm>
                <a:off x="1037" y="276"/>
                <a:ext cx="26" cy="8"/>
              </a:xfrm>
              <a:custGeom>
                <a:avLst/>
                <a:gdLst>
                  <a:gd name="T0" fmla="*/ 52 w 53"/>
                  <a:gd name="T1" fmla="*/ 13 h 16"/>
                  <a:gd name="T2" fmla="*/ 51 w 53"/>
                  <a:gd name="T3" fmla="*/ 9 h 16"/>
                  <a:gd name="T4" fmla="*/ 46 w 53"/>
                  <a:gd name="T5" fmla="*/ 8 h 16"/>
                  <a:gd name="T6" fmla="*/ 42 w 53"/>
                  <a:gd name="T7" fmla="*/ 6 h 16"/>
                  <a:gd name="T8" fmla="*/ 35 w 53"/>
                  <a:gd name="T9" fmla="*/ 4 h 16"/>
                  <a:gd name="T10" fmla="*/ 28 w 53"/>
                  <a:gd name="T11" fmla="*/ 3 h 16"/>
                  <a:gd name="T12" fmla="*/ 21 w 53"/>
                  <a:gd name="T13" fmla="*/ 2 h 16"/>
                  <a:gd name="T14" fmla="*/ 14 w 53"/>
                  <a:gd name="T15" fmla="*/ 1 h 16"/>
                  <a:gd name="T16" fmla="*/ 7 w 53"/>
                  <a:gd name="T17" fmla="*/ 0 h 16"/>
                  <a:gd name="T18" fmla="*/ 0 w 53"/>
                  <a:gd name="T19" fmla="*/ 0 h 16"/>
                  <a:gd name="T20" fmla="*/ 0 w 53"/>
                  <a:gd name="T21" fmla="*/ 7 h 16"/>
                  <a:gd name="T22" fmla="*/ 7 w 53"/>
                  <a:gd name="T23" fmla="*/ 7 h 16"/>
                  <a:gd name="T24" fmla="*/ 14 w 53"/>
                  <a:gd name="T25" fmla="*/ 8 h 16"/>
                  <a:gd name="T26" fmla="*/ 21 w 53"/>
                  <a:gd name="T27" fmla="*/ 9 h 16"/>
                  <a:gd name="T28" fmla="*/ 28 w 53"/>
                  <a:gd name="T29" fmla="*/ 10 h 16"/>
                  <a:gd name="T30" fmla="*/ 35 w 53"/>
                  <a:gd name="T31" fmla="*/ 11 h 16"/>
                  <a:gd name="T32" fmla="*/ 39 w 53"/>
                  <a:gd name="T33" fmla="*/ 13 h 16"/>
                  <a:gd name="T34" fmla="*/ 44 w 53"/>
                  <a:gd name="T35" fmla="*/ 15 h 16"/>
                  <a:gd name="T36" fmla="*/ 46 w 53"/>
                  <a:gd name="T37" fmla="*/ 16 h 16"/>
                  <a:gd name="T38" fmla="*/ 45 w 53"/>
                  <a:gd name="T39" fmla="*/ 13 h 16"/>
                  <a:gd name="T40" fmla="*/ 46 w 53"/>
                  <a:gd name="T41" fmla="*/ 16 h 16"/>
                  <a:gd name="T42" fmla="*/ 50 w 53"/>
                  <a:gd name="T43" fmla="*/ 16 h 16"/>
                  <a:gd name="T44" fmla="*/ 52 w 53"/>
                  <a:gd name="T45" fmla="*/ 14 h 16"/>
                  <a:gd name="T46" fmla="*/ 53 w 53"/>
                  <a:gd name="T47" fmla="*/ 11 h 16"/>
                  <a:gd name="T48" fmla="*/ 51 w 53"/>
                  <a:gd name="T49" fmla="*/ 9 h 16"/>
                  <a:gd name="T50" fmla="*/ 52 w 53"/>
                  <a:gd name="T51"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16">
                    <a:moveTo>
                      <a:pt x="52" y="13"/>
                    </a:moveTo>
                    <a:lnTo>
                      <a:pt x="51" y="9"/>
                    </a:lnTo>
                    <a:lnTo>
                      <a:pt x="46" y="8"/>
                    </a:lnTo>
                    <a:lnTo>
                      <a:pt x="42" y="6"/>
                    </a:lnTo>
                    <a:lnTo>
                      <a:pt x="35" y="4"/>
                    </a:lnTo>
                    <a:lnTo>
                      <a:pt x="28" y="3"/>
                    </a:lnTo>
                    <a:lnTo>
                      <a:pt x="21" y="2"/>
                    </a:lnTo>
                    <a:lnTo>
                      <a:pt x="14" y="1"/>
                    </a:lnTo>
                    <a:lnTo>
                      <a:pt x="7" y="0"/>
                    </a:lnTo>
                    <a:lnTo>
                      <a:pt x="0" y="0"/>
                    </a:lnTo>
                    <a:lnTo>
                      <a:pt x="0" y="7"/>
                    </a:lnTo>
                    <a:lnTo>
                      <a:pt x="7" y="7"/>
                    </a:lnTo>
                    <a:lnTo>
                      <a:pt x="14" y="8"/>
                    </a:lnTo>
                    <a:lnTo>
                      <a:pt x="21" y="9"/>
                    </a:lnTo>
                    <a:lnTo>
                      <a:pt x="28" y="10"/>
                    </a:lnTo>
                    <a:lnTo>
                      <a:pt x="35" y="11"/>
                    </a:lnTo>
                    <a:lnTo>
                      <a:pt x="39" y="13"/>
                    </a:lnTo>
                    <a:lnTo>
                      <a:pt x="44" y="15"/>
                    </a:lnTo>
                    <a:lnTo>
                      <a:pt x="46" y="16"/>
                    </a:lnTo>
                    <a:lnTo>
                      <a:pt x="45" y="13"/>
                    </a:lnTo>
                    <a:lnTo>
                      <a:pt x="46" y="16"/>
                    </a:lnTo>
                    <a:lnTo>
                      <a:pt x="50" y="16"/>
                    </a:lnTo>
                    <a:lnTo>
                      <a:pt x="52" y="14"/>
                    </a:lnTo>
                    <a:lnTo>
                      <a:pt x="53" y="11"/>
                    </a:lnTo>
                    <a:lnTo>
                      <a:pt x="51" y="9"/>
                    </a:lnTo>
                    <a:lnTo>
                      <a:pt x="52"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22" name="Freeform 426"/>
              <p:cNvSpPr>
                <a:spLocks noChangeAspect="1"/>
              </p:cNvSpPr>
              <p:nvPr/>
            </p:nvSpPr>
            <p:spPr bwMode="auto">
              <a:xfrm>
                <a:off x="1048" y="283"/>
                <a:ext cx="15" cy="11"/>
              </a:xfrm>
              <a:custGeom>
                <a:avLst/>
                <a:gdLst>
                  <a:gd name="T0" fmla="*/ 0 w 29"/>
                  <a:gd name="T1" fmla="*/ 23 h 23"/>
                  <a:gd name="T2" fmla="*/ 0 w 29"/>
                  <a:gd name="T3" fmla="*/ 23 h 23"/>
                  <a:gd name="T4" fmla="*/ 11 w 29"/>
                  <a:gd name="T5" fmla="*/ 20 h 23"/>
                  <a:gd name="T6" fmla="*/ 20 w 29"/>
                  <a:gd name="T7" fmla="*/ 16 h 23"/>
                  <a:gd name="T8" fmla="*/ 26 w 29"/>
                  <a:gd name="T9" fmla="*/ 9 h 23"/>
                  <a:gd name="T10" fmla="*/ 29 w 29"/>
                  <a:gd name="T11" fmla="*/ 0 h 23"/>
                  <a:gd name="T12" fmla="*/ 22 w 29"/>
                  <a:gd name="T13" fmla="*/ 0 h 23"/>
                  <a:gd name="T14" fmla="*/ 19 w 29"/>
                  <a:gd name="T15" fmla="*/ 4 h 23"/>
                  <a:gd name="T16" fmla="*/ 15 w 29"/>
                  <a:gd name="T17" fmla="*/ 9 h 23"/>
                  <a:gd name="T18" fmla="*/ 8 w 29"/>
                  <a:gd name="T19" fmla="*/ 13 h 23"/>
                  <a:gd name="T20" fmla="*/ 0 w 29"/>
                  <a:gd name="T21" fmla="*/ 13 h 23"/>
                  <a:gd name="T22" fmla="*/ 0 w 29"/>
                  <a:gd name="T23" fmla="*/ 13 h 23"/>
                  <a:gd name="T24" fmla="*/ 0 w 29"/>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3">
                    <a:moveTo>
                      <a:pt x="0" y="23"/>
                    </a:moveTo>
                    <a:lnTo>
                      <a:pt x="0" y="23"/>
                    </a:lnTo>
                    <a:lnTo>
                      <a:pt x="11" y="20"/>
                    </a:lnTo>
                    <a:lnTo>
                      <a:pt x="20" y="16"/>
                    </a:lnTo>
                    <a:lnTo>
                      <a:pt x="26" y="9"/>
                    </a:lnTo>
                    <a:lnTo>
                      <a:pt x="29" y="0"/>
                    </a:lnTo>
                    <a:lnTo>
                      <a:pt x="22" y="0"/>
                    </a:lnTo>
                    <a:lnTo>
                      <a:pt x="19" y="4"/>
                    </a:lnTo>
                    <a:lnTo>
                      <a:pt x="15" y="9"/>
                    </a:lnTo>
                    <a:lnTo>
                      <a:pt x="8" y="13"/>
                    </a:lnTo>
                    <a:lnTo>
                      <a:pt x="0" y="13"/>
                    </a:lnTo>
                    <a:lnTo>
                      <a:pt x="0" y="13"/>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23" name="Freeform 427"/>
              <p:cNvSpPr>
                <a:spLocks noChangeAspect="1"/>
              </p:cNvSpPr>
              <p:nvPr/>
            </p:nvSpPr>
            <p:spPr bwMode="auto">
              <a:xfrm>
                <a:off x="1010" y="289"/>
                <a:ext cx="38" cy="6"/>
              </a:xfrm>
              <a:custGeom>
                <a:avLst/>
                <a:gdLst>
                  <a:gd name="T0" fmla="*/ 4 w 77"/>
                  <a:gd name="T1" fmla="*/ 6 h 13"/>
                  <a:gd name="T2" fmla="*/ 5 w 77"/>
                  <a:gd name="T3" fmla="*/ 13 h 13"/>
                  <a:gd name="T4" fmla="*/ 12 w 77"/>
                  <a:gd name="T5" fmla="*/ 11 h 13"/>
                  <a:gd name="T6" fmla="*/ 21 w 77"/>
                  <a:gd name="T7" fmla="*/ 9 h 13"/>
                  <a:gd name="T8" fmla="*/ 31 w 77"/>
                  <a:gd name="T9" fmla="*/ 9 h 13"/>
                  <a:gd name="T10" fmla="*/ 43 w 77"/>
                  <a:gd name="T11" fmla="*/ 9 h 13"/>
                  <a:gd name="T12" fmla="*/ 53 w 77"/>
                  <a:gd name="T13" fmla="*/ 9 h 13"/>
                  <a:gd name="T14" fmla="*/ 62 w 77"/>
                  <a:gd name="T15" fmla="*/ 8 h 13"/>
                  <a:gd name="T16" fmla="*/ 70 w 77"/>
                  <a:gd name="T17" fmla="*/ 9 h 13"/>
                  <a:gd name="T18" fmla="*/ 77 w 77"/>
                  <a:gd name="T19" fmla="*/ 11 h 13"/>
                  <a:gd name="T20" fmla="*/ 77 w 77"/>
                  <a:gd name="T21" fmla="*/ 1 h 13"/>
                  <a:gd name="T22" fmla="*/ 70 w 77"/>
                  <a:gd name="T23" fmla="*/ 2 h 13"/>
                  <a:gd name="T24" fmla="*/ 62 w 77"/>
                  <a:gd name="T25" fmla="*/ 1 h 13"/>
                  <a:gd name="T26" fmla="*/ 53 w 77"/>
                  <a:gd name="T27" fmla="*/ 0 h 13"/>
                  <a:gd name="T28" fmla="*/ 43 w 77"/>
                  <a:gd name="T29" fmla="*/ 0 h 13"/>
                  <a:gd name="T30" fmla="*/ 31 w 77"/>
                  <a:gd name="T31" fmla="*/ 0 h 13"/>
                  <a:gd name="T32" fmla="*/ 21 w 77"/>
                  <a:gd name="T33" fmla="*/ 2 h 13"/>
                  <a:gd name="T34" fmla="*/ 12 w 77"/>
                  <a:gd name="T35" fmla="*/ 4 h 13"/>
                  <a:gd name="T36" fmla="*/ 2 w 77"/>
                  <a:gd name="T37" fmla="*/ 6 h 13"/>
                  <a:gd name="T38" fmla="*/ 4 w 77"/>
                  <a:gd name="T39" fmla="*/ 13 h 13"/>
                  <a:gd name="T40" fmla="*/ 2 w 77"/>
                  <a:gd name="T41" fmla="*/ 6 h 13"/>
                  <a:gd name="T42" fmla="*/ 0 w 77"/>
                  <a:gd name="T43" fmla="*/ 7 h 13"/>
                  <a:gd name="T44" fmla="*/ 0 w 77"/>
                  <a:gd name="T45" fmla="*/ 11 h 13"/>
                  <a:gd name="T46" fmla="*/ 1 w 77"/>
                  <a:gd name="T47" fmla="*/ 13 h 13"/>
                  <a:gd name="T48" fmla="*/ 5 w 77"/>
                  <a:gd name="T49" fmla="*/ 13 h 13"/>
                  <a:gd name="T50" fmla="*/ 4 w 77"/>
                  <a:gd name="T5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13">
                    <a:moveTo>
                      <a:pt x="4" y="6"/>
                    </a:moveTo>
                    <a:lnTo>
                      <a:pt x="5" y="13"/>
                    </a:lnTo>
                    <a:lnTo>
                      <a:pt x="12" y="11"/>
                    </a:lnTo>
                    <a:lnTo>
                      <a:pt x="21" y="9"/>
                    </a:lnTo>
                    <a:lnTo>
                      <a:pt x="31" y="9"/>
                    </a:lnTo>
                    <a:lnTo>
                      <a:pt x="43" y="9"/>
                    </a:lnTo>
                    <a:lnTo>
                      <a:pt x="53" y="9"/>
                    </a:lnTo>
                    <a:lnTo>
                      <a:pt x="62" y="8"/>
                    </a:lnTo>
                    <a:lnTo>
                      <a:pt x="70" y="9"/>
                    </a:lnTo>
                    <a:lnTo>
                      <a:pt x="77" y="11"/>
                    </a:lnTo>
                    <a:lnTo>
                      <a:pt x="77" y="1"/>
                    </a:lnTo>
                    <a:lnTo>
                      <a:pt x="70" y="2"/>
                    </a:lnTo>
                    <a:lnTo>
                      <a:pt x="62" y="1"/>
                    </a:lnTo>
                    <a:lnTo>
                      <a:pt x="53" y="0"/>
                    </a:lnTo>
                    <a:lnTo>
                      <a:pt x="43" y="0"/>
                    </a:lnTo>
                    <a:lnTo>
                      <a:pt x="31" y="0"/>
                    </a:lnTo>
                    <a:lnTo>
                      <a:pt x="21" y="2"/>
                    </a:lnTo>
                    <a:lnTo>
                      <a:pt x="12" y="4"/>
                    </a:lnTo>
                    <a:lnTo>
                      <a:pt x="2" y="6"/>
                    </a:lnTo>
                    <a:lnTo>
                      <a:pt x="4" y="13"/>
                    </a:lnTo>
                    <a:lnTo>
                      <a:pt x="2" y="6"/>
                    </a:lnTo>
                    <a:lnTo>
                      <a:pt x="0" y="7"/>
                    </a:lnTo>
                    <a:lnTo>
                      <a:pt x="0" y="11"/>
                    </a:lnTo>
                    <a:lnTo>
                      <a:pt x="1" y="13"/>
                    </a:lnTo>
                    <a:lnTo>
                      <a:pt x="5" y="13"/>
                    </a:lnTo>
                    <a:lnTo>
                      <a:pt x="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24" name="Freeform 428"/>
              <p:cNvSpPr>
                <a:spLocks noChangeAspect="1"/>
              </p:cNvSpPr>
              <p:nvPr/>
            </p:nvSpPr>
            <p:spPr bwMode="auto">
              <a:xfrm>
                <a:off x="1011" y="292"/>
                <a:ext cx="52" cy="9"/>
              </a:xfrm>
              <a:custGeom>
                <a:avLst/>
                <a:gdLst>
                  <a:gd name="T0" fmla="*/ 103 w 103"/>
                  <a:gd name="T1" fmla="*/ 10 h 18"/>
                  <a:gd name="T2" fmla="*/ 103 w 103"/>
                  <a:gd name="T3" fmla="*/ 9 h 18"/>
                  <a:gd name="T4" fmla="*/ 89 w 103"/>
                  <a:gd name="T5" fmla="*/ 9 h 18"/>
                  <a:gd name="T6" fmla="*/ 74 w 103"/>
                  <a:gd name="T7" fmla="*/ 9 h 18"/>
                  <a:gd name="T8" fmla="*/ 61 w 103"/>
                  <a:gd name="T9" fmla="*/ 8 h 18"/>
                  <a:gd name="T10" fmla="*/ 48 w 103"/>
                  <a:gd name="T11" fmla="*/ 6 h 18"/>
                  <a:gd name="T12" fmla="*/ 34 w 103"/>
                  <a:gd name="T13" fmla="*/ 5 h 18"/>
                  <a:gd name="T14" fmla="*/ 23 w 103"/>
                  <a:gd name="T15" fmla="*/ 2 h 18"/>
                  <a:gd name="T16" fmla="*/ 10 w 103"/>
                  <a:gd name="T17" fmla="*/ 1 h 18"/>
                  <a:gd name="T18" fmla="*/ 0 w 103"/>
                  <a:gd name="T19" fmla="*/ 0 h 18"/>
                  <a:gd name="T20" fmla="*/ 0 w 103"/>
                  <a:gd name="T21" fmla="*/ 7 h 18"/>
                  <a:gd name="T22" fmla="*/ 10 w 103"/>
                  <a:gd name="T23" fmla="*/ 8 h 18"/>
                  <a:gd name="T24" fmla="*/ 23 w 103"/>
                  <a:gd name="T25" fmla="*/ 9 h 18"/>
                  <a:gd name="T26" fmla="*/ 34 w 103"/>
                  <a:gd name="T27" fmla="*/ 11 h 18"/>
                  <a:gd name="T28" fmla="*/ 48 w 103"/>
                  <a:gd name="T29" fmla="*/ 13 h 18"/>
                  <a:gd name="T30" fmla="*/ 61 w 103"/>
                  <a:gd name="T31" fmla="*/ 15 h 18"/>
                  <a:gd name="T32" fmla="*/ 74 w 103"/>
                  <a:gd name="T33" fmla="*/ 16 h 18"/>
                  <a:gd name="T34" fmla="*/ 89 w 103"/>
                  <a:gd name="T35" fmla="*/ 18 h 18"/>
                  <a:gd name="T36" fmla="*/ 103 w 103"/>
                  <a:gd name="T37" fmla="*/ 18 h 18"/>
                  <a:gd name="T38" fmla="*/ 103 w 103"/>
                  <a:gd name="T39" fmla="*/ 17 h 18"/>
                  <a:gd name="T40" fmla="*/ 103 w 103"/>
                  <a:gd name="T41"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 h="18">
                    <a:moveTo>
                      <a:pt x="103" y="10"/>
                    </a:moveTo>
                    <a:lnTo>
                      <a:pt x="103" y="9"/>
                    </a:lnTo>
                    <a:lnTo>
                      <a:pt x="89" y="9"/>
                    </a:lnTo>
                    <a:lnTo>
                      <a:pt x="74" y="9"/>
                    </a:lnTo>
                    <a:lnTo>
                      <a:pt x="61" y="8"/>
                    </a:lnTo>
                    <a:lnTo>
                      <a:pt x="48" y="6"/>
                    </a:lnTo>
                    <a:lnTo>
                      <a:pt x="34" y="5"/>
                    </a:lnTo>
                    <a:lnTo>
                      <a:pt x="23" y="2"/>
                    </a:lnTo>
                    <a:lnTo>
                      <a:pt x="10" y="1"/>
                    </a:lnTo>
                    <a:lnTo>
                      <a:pt x="0" y="0"/>
                    </a:lnTo>
                    <a:lnTo>
                      <a:pt x="0" y="7"/>
                    </a:lnTo>
                    <a:lnTo>
                      <a:pt x="10" y="8"/>
                    </a:lnTo>
                    <a:lnTo>
                      <a:pt x="23" y="9"/>
                    </a:lnTo>
                    <a:lnTo>
                      <a:pt x="34" y="11"/>
                    </a:lnTo>
                    <a:lnTo>
                      <a:pt x="48" y="13"/>
                    </a:lnTo>
                    <a:lnTo>
                      <a:pt x="61" y="15"/>
                    </a:lnTo>
                    <a:lnTo>
                      <a:pt x="74" y="16"/>
                    </a:lnTo>
                    <a:lnTo>
                      <a:pt x="89" y="18"/>
                    </a:lnTo>
                    <a:lnTo>
                      <a:pt x="103" y="18"/>
                    </a:lnTo>
                    <a:lnTo>
                      <a:pt x="103" y="17"/>
                    </a:lnTo>
                    <a:lnTo>
                      <a:pt x="103"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25" name="Freeform 429"/>
              <p:cNvSpPr>
                <a:spLocks noChangeAspect="1"/>
              </p:cNvSpPr>
              <p:nvPr/>
            </p:nvSpPr>
            <p:spPr bwMode="auto">
              <a:xfrm>
                <a:off x="1063" y="297"/>
                <a:ext cx="15" cy="17"/>
              </a:xfrm>
              <a:custGeom>
                <a:avLst/>
                <a:gdLst>
                  <a:gd name="T0" fmla="*/ 18 w 29"/>
                  <a:gd name="T1" fmla="*/ 34 h 34"/>
                  <a:gd name="T2" fmla="*/ 18 w 29"/>
                  <a:gd name="T3" fmla="*/ 34 h 34"/>
                  <a:gd name="T4" fmla="*/ 28 w 29"/>
                  <a:gd name="T5" fmla="*/ 26 h 34"/>
                  <a:gd name="T6" fmla="*/ 29 w 29"/>
                  <a:gd name="T7" fmla="*/ 14 h 34"/>
                  <a:gd name="T8" fmla="*/ 19 w 29"/>
                  <a:gd name="T9" fmla="*/ 4 h 34"/>
                  <a:gd name="T10" fmla="*/ 0 w 29"/>
                  <a:gd name="T11" fmla="*/ 0 h 34"/>
                  <a:gd name="T12" fmla="*/ 0 w 29"/>
                  <a:gd name="T13" fmla="*/ 7 h 34"/>
                  <a:gd name="T14" fmla="*/ 16 w 29"/>
                  <a:gd name="T15" fmla="*/ 11 h 34"/>
                  <a:gd name="T16" fmla="*/ 22 w 29"/>
                  <a:gd name="T17" fmla="*/ 16 h 34"/>
                  <a:gd name="T18" fmla="*/ 21 w 29"/>
                  <a:gd name="T19" fmla="*/ 21 h 34"/>
                  <a:gd name="T20" fmla="*/ 15 w 29"/>
                  <a:gd name="T21" fmla="*/ 27 h 34"/>
                  <a:gd name="T22" fmla="*/ 15 w 29"/>
                  <a:gd name="T23" fmla="*/ 27 h 34"/>
                  <a:gd name="T24" fmla="*/ 18 w 29"/>
                  <a:gd name="T2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4">
                    <a:moveTo>
                      <a:pt x="18" y="34"/>
                    </a:moveTo>
                    <a:lnTo>
                      <a:pt x="18" y="34"/>
                    </a:lnTo>
                    <a:lnTo>
                      <a:pt x="28" y="26"/>
                    </a:lnTo>
                    <a:lnTo>
                      <a:pt x="29" y="14"/>
                    </a:lnTo>
                    <a:lnTo>
                      <a:pt x="19" y="4"/>
                    </a:lnTo>
                    <a:lnTo>
                      <a:pt x="0" y="0"/>
                    </a:lnTo>
                    <a:lnTo>
                      <a:pt x="0" y="7"/>
                    </a:lnTo>
                    <a:lnTo>
                      <a:pt x="16" y="11"/>
                    </a:lnTo>
                    <a:lnTo>
                      <a:pt x="22" y="16"/>
                    </a:lnTo>
                    <a:lnTo>
                      <a:pt x="21" y="21"/>
                    </a:lnTo>
                    <a:lnTo>
                      <a:pt x="15" y="27"/>
                    </a:lnTo>
                    <a:lnTo>
                      <a:pt x="15" y="27"/>
                    </a:lnTo>
                    <a:lnTo>
                      <a:pt x="18"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26" name="Freeform 430"/>
              <p:cNvSpPr>
                <a:spLocks noChangeAspect="1"/>
              </p:cNvSpPr>
              <p:nvPr/>
            </p:nvSpPr>
            <p:spPr bwMode="auto">
              <a:xfrm>
                <a:off x="1040" y="310"/>
                <a:ext cx="32" cy="7"/>
              </a:xfrm>
              <a:custGeom>
                <a:avLst/>
                <a:gdLst>
                  <a:gd name="T0" fmla="*/ 1 w 64"/>
                  <a:gd name="T1" fmla="*/ 12 h 12"/>
                  <a:gd name="T2" fmla="*/ 2 w 64"/>
                  <a:gd name="T3" fmla="*/ 12 h 12"/>
                  <a:gd name="T4" fmla="*/ 7 w 64"/>
                  <a:gd name="T5" fmla="*/ 11 h 12"/>
                  <a:gd name="T6" fmla="*/ 14 w 64"/>
                  <a:gd name="T7" fmla="*/ 11 h 12"/>
                  <a:gd name="T8" fmla="*/ 21 w 64"/>
                  <a:gd name="T9" fmla="*/ 10 h 12"/>
                  <a:gd name="T10" fmla="*/ 30 w 64"/>
                  <a:gd name="T11" fmla="*/ 11 h 12"/>
                  <a:gd name="T12" fmla="*/ 39 w 64"/>
                  <a:gd name="T13" fmla="*/ 10 h 12"/>
                  <a:gd name="T14" fmla="*/ 47 w 64"/>
                  <a:gd name="T15" fmla="*/ 9 h 12"/>
                  <a:gd name="T16" fmla="*/ 55 w 64"/>
                  <a:gd name="T17" fmla="*/ 9 h 12"/>
                  <a:gd name="T18" fmla="*/ 64 w 64"/>
                  <a:gd name="T19" fmla="*/ 7 h 12"/>
                  <a:gd name="T20" fmla="*/ 61 w 64"/>
                  <a:gd name="T21" fmla="*/ 0 h 12"/>
                  <a:gd name="T22" fmla="*/ 55 w 64"/>
                  <a:gd name="T23" fmla="*/ 2 h 12"/>
                  <a:gd name="T24" fmla="*/ 47 w 64"/>
                  <a:gd name="T25" fmla="*/ 2 h 12"/>
                  <a:gd name="T26" fmla="*/ 39 w 64"/>
                  <a:gd name="T27" fmla="*/ 3 h 12"/>
                  <a:gd name="T28" fmla="*/ 30 w 64"/>
                  <a:gd name="T29" fmla="*/ 2 h 12"/>
                  <a:gd name="T30" fmla="*/ 21 w 64"/>
                  <a:gd name="T31" fmla="*/ 3 h 12"/>
                  <a:gd name="T32" fmla="*/ 14 w 64"/>
                  <a:gd name="T33" fmla="*/ 4 h 12"/>
                  <a:gd name="T34" fmla="*/ 7 w 64"/>
                  <a:gd name="T35" fmla="*/ 4 h 12"/>
                  <a:gd name="T36" fmla="*/ 0 w 64"/>
                  <a:gd name="T37" fmla="*/ 6 h 12"/>
                  <a:gd name="T38" fmla="*/ 1 w 64"/>
                  <a:gd name="T39" fmla="*/ 6 h 12"/>
                  <a:gd name="T40" fmla="*/ 1 w 64"/>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12">
                    <a:moveTo>
                      <a:pt x="1" y="12"/>
                    </a:moveTo>
                    <a:lnTo>
                      <a:pt x="2" y="12"/>
                    </a:lnTo>
                    <a:lnTo>
                      <a:pt x="7" y="11"/>
                    </a:lnTo>
                    <a:lnTo>
                      <a:pt x="14" y="11"/>
                    </a:lnTo>
                    <a:lnTo>
                      <a:pt x="21" y="10"/>
                    </a:lnTo>
                    <a:lnTo>
                      <a:pt x="30" y="11"/>
                    </a:lnTo>
                    <a:lnTo>
                      <a:pt x="39" y="10"/>
                    </a:lnTo>
                    <a:lnTo>
                      <a:pt x="47" y="9"/>
                    </a:lnTo>
                    <a:lnTo>
                      <a:pt x="55" y="9"/>
                    </a:lnTo>
                    <a:lnTo>
                      <a:pt x="64" y="7"/>
                    </a:lnTo>
                    <a:lnTo>
                      <a:pt x="61" y="0"/>
                    </a:lnTo>
                    <a:lnTo>
                      <a:pt x="55" y="2"/>
                    </a:lnTo>
                    <a:lnTo>
                      <a:pt x="47" y="2"/>
                    </a:lnTo>
                    <a:lnTo>
                      <a:pt x="39" y="3"/>
                    </a:lnTo>
                    <a:lnTo>
                      <a:pt x="30" y="2"/>
                    </a:lnTo>
                    <a:lnTo>
                      <a:pt x="21" y="3"/>
                    </a:lnTo>
                    <a:lnTo>
                      <a:pt x="14" y="4"/>
                    </a:lnTo>
                    <a:lnTo>
                      <a:pt x="7" y="4"/>
                    </a:lnTo>
                    <a:lnTo>
                      <a:pt x="0" y="6"/>
                    </a:lnTo>
                    <a:lnTo>
                      <a:pt x="1" y="6"/>
                    </a:lnTo>
                    <a:lnTo>
                      <a:pt x="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27" name="Freeform 431"/>
              <p:cNvSpPr>
                <a:spLocks noChangeAspect="1"/>
              </p:cNvSpPr>
              <p:nvPr/>
            </p:nvSpPr>
            <p:spPr bwMode="auto">
              <a:xfrm>
                <a:off x="1023" y="313"/>
                <a:ext cx="18" cy="8"/>
              </a:xfrm>
              <a:custGeom>
                <a:avLst/>
                <a:gdLst>
                  <a:gd name="T0" fmla="*/ 8 w 35"/>
                  <a:gd name="T1" fmla="*/ 9 h 15"/>
                  <a:gd name="T2" fmla="*/ 4 w 35"/>
                  <a:gd name="T3" fmla="*/ 15 h 15"/>
                  <a:gd name="T4" fmla="*/ 12 w 35"/>
                  <a:gd name="T5" fmla="*/ 12 h 15"/>
                  <a:gd name="T6" fmla="*/ 19 w 35"/>
                  <a:gd name="T7" fmla="*/ 11 h 15"/>
                  <a:gd name="T8" fmla="*/ 28 w 35"/>
                  <a:gd name="T9" fmla="*/ 9 h 15"/>
                  <a:gd name="T10" fmla="*/ 35 w 35"/>
                  <a:gd name="T11" fmla="*/ 6 h 15"/>
                  <a:gd name="T12" fmla="*/ 35 w 35"/>
                  <a:gd name="T13" fmla="*/ 0 h 15"/>
                  <a:gd name="T14" fmla="*/ 26 w 35"/>
                  <a:gd name="T15" fmla="*/ 2 h 15"/>
                  <a:gd name="T16" fmla="*/ 19 w 35"/>
                  <a:gd name="T17" fmla="*/ 4 h 15"/>
                  <a:gd name="T18" fmla="*/ 12 w 35"/>
                  <a:gd name="T19" fmla="*/ 5 h 15"/>
                  <a:gd name="T20" fmla="*/ 4 w 35"/>
                  <a:gd name="T21" fmla="*/ 5 h 15"/>
                  <a:gd name="T22" fmla="*/ 1 w 35"/>
                  <a:gd name="T23" fmla="*/ 11 h 15"/>
                  <a:gd name="T24" fmla="*/ 4 w 35"/>
                  <a:gd name="T25" fmla="*/ 5 h 15"/>
                  <a:gd name="T26" fmla="*/ 1 w 35"/>
                  <a:gd name="T27" fmla="*/ 6 h 15"/>
                  <a:gd name="T28" fmla="*/ 0 w 35"/>
                  <a:gd name="T29" fmla="*/ 10 h 15"/>
                  <a:gd name="T30" fmla="*/ 1 w 35"/>
                  <a:gd name="T31" fmla="*/ 13 h 15"/>
                  <a:gd name="T32" fmla="*/ 4 w 35"/>
                  <a:gd name="T33" fmla="*/ 15 h 15"/>
                  <a:gd name="T34" fmla="*/ 8 w 35"/>
                  <a:gd name="T35"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15">
                    <a:moveTo>
                      <a:pt x="8" y="9"/>
                    </a:moveTo>
                    <a:lnTo>
                      <a:pt x="4" y="15"/>
                    </a:lnTo>
                    <a:lnTo>
                      <a:pt x="12" y="12"/>
                    </a:lnTo>
                    <a:lnTo>
                      <a:pt x="19" y="11"/>
                    </a:lnTo>
                    <a:lnTo>
                      <a:pt x="28" y="9"/>
                    </a:lnTo>
                    <a:lnTo>
                      <a:pt x="35" y="6"/>
                    </a:lnTo>
                    <a:lnTo>
                      <a:pt x="35" y="0"/>
                    </a:lnTo>
                    <a:lnTo>
                      <a:pt x="26" y="2"/>
                    </a:lnTo>
                    <a:lnTo>
                      <a:pt x="19" y="4"/>
                    </a:lnTo>
                    <a:lnTo>
                      <a:pt x="12" y="5"/>
                    </a:lnTo>
                    <a:lnTo>
                      <a:pt x="4" y="5"/>
                    </a:lnTo>
                    <a:lnTo>
                      <a:pt x="1" y="11"/>
                    </a:lnTo>
                    <a:lnTo>
                      <a:pt x="4" y="5"/>
                    </a:lnTo>
                    <a:lnTo>
                      <a:pt x="1" y="6"/>
                    </a:lnTo>
                    <a:lnTo>
                      <a:pt x="0" y="10"/>
                    </a:lnTo>
                    <a:lnTo>
                      <a:pt x="1" y="13"/>
                    </a:lnTo>
                    <a:lnTo>
                      <a:pt x="4" y="15"/>
                    </a:lnTo>
                    <a:lnTo>
                      <a:pt x="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28" name="Freeform 432"/>
              <p:cNvSpPr>
                <a:spLocks noChangeAspect="1"/>
              </p:cNvSpPr>
              <p:nvPr/>
            </p:nvSpPr>
            <p:spPr bwMode="auto">
              <a:xfrm>
                <a:off x="1023" y="318"/>
                <a:ext cx="22" cy="10"/>
              </a:xfrm>
              <a:custGeom>
                <a:avLst/>
                <a:gdLst>
                  <a:gd name="T0" fmla="*/ 42 w 42"/>
                  <a:gd name="T1" fmla="*/ 10 h 19"/>
                  <a:gd name="T2" fmla="*/ 42 w 42"/>
                  <a:gd name="T3" fmla="*/ 10 h 19"/>
                  <a:gd name="T4" fmla="*/ 35 w 42"/>
                  <a:gd name="T5" fmla="*/ 10 h 19"/>
                  <a:gd name="T6" fmla="*/ 29 w 42"/>
                  <a:gd name="T7" fmla="*/ 11 h 19"/>
                  <a:gd name="T8" fmla="*/ 23 w 42"/>
                  <a:gd name="T9" fmla="*/ 10 h 19"/>
                  <a:gd name="T10" fmla="*/ 18 w 42"/>
                  <a:gd name="T11" fmla="*/ 9 h 19"/>
                  <a:gd name="T12" fmla="*/ 15 w 42"/>
                  <a:gd name="T13" fmla="*/ 8 h 19"/>
                  <a:gd name="T14" fmla="*/ 11 w 42"/>
                  <a:gd name="T15" fmla="*/ 6 h 19"/>
                  <a:gd name="T16" fmla="*/ 9 w 42"/>
                  <a:gd name="T17" fmla="*/ 3 h 19"/>
                  <a:gd name="T18" fmla="*/ 7 w 42"/>
                  <a:gd name="T19" fmla="*/ 0 h 19"/>
                  <a:gd name="T20" fmla="*/ 0 w 42"/>
                  <a:gd name="T21" fmla="*/ 2 h 19"/>
                  <a:gd name="T22" fmla="*/ 2 w 42"/>
                  <a:gd name="T23" fmla="*/ 8 h 19"/>
                  <a:gd name="T24" fmla="*/ 7 w 42"/>
                  <a:gd name="T25" fmla="*/ 12 h 19"/>
                  <a:gd name="T26" fmla="*/ 12 w 42"/>
                  <a:gd name="T27" fmla="*/ 15 h 19"/>
                  <a:gd name="T28" fmla="*/ 18 w 42"/>
                  <a:gd name="T29" fmla="*/ 16 h 19"/>
                  <a:gd name="T30" fmla="*/ 23 w 42"/>
                  <a:gd name="T31" fmla="*/ 17 h 19"/>
                  <a:gd name="T32" fmla="*/ 29 w 42"/>
                  <a:gd name="T33" fmla="*/ 18 h 19"/>
                  <a:gd name="T34" fmla="*/ 35 w 42"/>
                  <a:gd name="T35" fmla="*/ 19 h 19"/>
                  <a:gd name="T36" fmla="*/ 42 w 42"/>
                  <a:gd name="T37" fmla="*/ 19 h 19"/>
                  <a:gd name="T38" fmla="*/ 42 w 42"/>
                  <a:gd name="T39" fmla="*/ 19 h 19"/>
                  <a:gd name="T40" fmla="*/ 42 w 42"/>
                  <a:gd name="T41"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19">
                    <a:moveTo>
                      <a:pt x="42" y="10"/>
                    </a:moveTo>
                    <a:lnTo>
                      <a:pt x="42" y="10"/>
                    </a:lnTo>
                    <a:lnTo>
                      <a:pt x="35" y="10"/>
                    </a:lnTo>
                    <a:lnTo>
                      <a:pt x="29" y="11"/>
                    </a:lnTo>
                    <a:lnTo>
                      <a:pt x="23" y="10"/>
                    </a:lnTo>
                    <a:lnTo>
                      <a:pt x="18" y="9"/>
                    </a:lnTo>
                    <a:lnTo>
                      <a:pt x="15" y="8"/>
                    </a:lnTo>
                    <a:lnTo>
                      <a:pt x="11" y="6"/>
                    </a:lnTo>
                    <a:lnTo>
                      <a:pt x="9" y="3"/>
                    </a:lnTo>
                    <a:lnTo>
                      <a:pt x="7" y="0"/>
                    </a:lnTo>
                    <a:lnTo>
                      <a:pt x="0" y="2"/>
                    </a:lnTo>
                    <a:lnTo>
                      <a:pt x="2" y="8"/>
                    </a:lnTo>
                    <a:lnTo>
                      <a:pt x="7" y="12"/>
                    </a:lnTo>
                    <a:lnTo>
                      <a:pt x="12" y="15"/>
                    </a:lnTo>
                    <a:lnTo>
                      <a:pt x="18" y="16"/>
                    </a:lnTo>
                    <a:lnTo>
                      <a:pt x="23" y="17"/>
                    </a:lnTo>
                    <a:lnTo>
                      <a:pt x="29" y="18"/>
                    </a:lnTo>
                    <a:lnTo>
                      <a:pt x="35" y="19"/>
                    </a:lnTo>
                    <a:lnTo>
                      <a:pt x="42" y="19"/>
                    </a:lnTo>
                    <a:lnTo>
                      <a:pt x="42" y="19"/>
                    </a:lnTo>
                    <a:lnTo>
                      <a:pt x="4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29" name="Freeform 433"/>
              <p:cNvSpPr>
                <a:spLocks noChangeAspect="1"/>
              </p:cNvSpPr>
              <p:nvPr/>
            </p:nvSpPr>
            <p:spPr bwMode="auto">
              <a:xfrm>
                <a:off x="1045" y="323"/>
                <a:ext cx="24" cy="8"/>
              </a:xfrm>
              <a:custGeom>
                <a:avLst/>
                <a:gdLst>
                  <a:gd name="T0" fmla="*/ 49 w 49"/>
                  <a:gd name="T1" fmla="*/ 8 h 15"/>
                  <a:gd name="T2" fmla="*/ 49 w 49"/>
                  <a:gd name="T3" fmla="*/ 8 h 15"/>
                  <a:gd name="T4" fmla="*/ 44 w 49"/>
                  <a:gd name="T5" fmla="*/ 7 h 15"/>
                  <a:gd name="T6" fmla="*/ 38 w 49"/>
                  <a:gd name="T7" fmla="*/ 6 h 15"/>
                  <a:gd name="T8" fmla="*/ 34 w 49"/>
                  <a:gd name="T9" fmla="*/ 5 h 15"/>
                  <a:gd name="T10" fmla="*/ 28 w 49"/>
                  <a:gd name="T11" fmla="*/ 4 h 15"/>
                  <a:gd name="T12" fmla="*/ 21 w 49"/>
                  <a:gd name="T13" fmla="*/ 2 h 15"/>
                  <a:gd name="T14" fmla="*/ 15 w 49"/>
                  <a:gd name="T15" fmla="*/ 2 h 15"/>
                  <a:gd name="T16" fmla="*/ 8 w 49"/>
                  <a:gd name="T17" fmla="*/ 1 h 15"/>
                  <a:gd name="T18" fmla="*/ 0 w 49"/>
                  <a:gd name="T19" fmla="*/ 0 h 15"/>
                  <a:gd name="T20" fmla="*/ 0 w 49"/>
                  <a:gd name="T21" fmla="*/ 9 h 15"/>
                  <a:gd name="T22" fmla="*/ 8 w 49"/>
                  <a:gd name="T23" fmla="*/ 8 h 15"/>
                  <a:gd name="T24" fmla="*/ 15 w 49"/>
                  <a:gd name="T25" fmla="*/ 9 h 15"/>
                  <a:gd name="T26" fmla="*/ 21 w 49"/>
                  <a:gd name="T27" fmla="*/ 9 h 15"/>
                  <a:gd name="T28" fmla="*/ 28 w 49"/>
                  <a:gd name="T29" fmla="*/ 11 h 15"/>
                  <a:gd name="T30" fmla="*/ 34 w 49"/>
                  <a:gd name="T31" fmla="*/ 12 h 15"/>
                  <a:gd name="T32" fmla="*/ 38 w 49"/>
                  <a:gd name="T33" fmla="*/ 13 h 15"/>
                  <a:gd name="T34" fmla="*/ 44 w 49"/>
                  <a:gd name="T35" fmla="*/ 14 h 15"/>
                  <a:gd name="T36" fmla="*/ 49 w 49"/>
                  <a:gd name="T37" fmla="*/ 15 h 15"/>
                  <a:gd name="T38" fmla="*/ 49 w 49"/>
                  <a:gd name="T39" fmla="*/ 15 h 15"/>
                  <a:gd name="T40" fmla="*/ 49 w 49"/>
                  <a:gd name="T41"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5">
                    <a:moveTo>
                      <a:pt x="49" y="8"/>
                    </a:moveTo>
                    <a:lnTo>
                      <a:pt x="49" y="8"/>
                    </a:lnTo>
                    <a:lnTo>
                      <a:pt x="44" y="7"/>
                    </a:lnTo>
                    <a:lnTo>
                      <a:pt x="38" y="6"/>
                    </a:lnTo>
                    <a:lnTo>
                      <a:pt x="34" y="5"/>
                    </a:lnTo>
                    <a:lnTo>
                      <a:pt x="28" y="4"/>
                    </a:lnTo>
                    <a:lnTo>
                      <a:pt x="21" y="2"/>
                    </a:lnTo>
                    <a:lnTo>
                      <a:pt x="15" y="2"/>
                    </a:lnTo>
                    <a:lnTo>
                      <a:pt x="8" y="1"/>
                    </a:lnTo>
                    <a:lnTo>
                      <a:pt x="0" y="0"/>
                    </a:lnTo>
                    <a:lnTo>
                      <a:pt x="0" y="9"/>
                    </a:lnTo>
                    <a:lnTo>
                      <a:pt x="8" y="8"/>
                    </a:lnTo>
                    <a:lnTo>
                      <a:pt x="15" y="9"/>
                    </a:lnTo>
                    <a:lnTo>
                      <a:pt x="21" y="9"/>
                    </a:lnTo>
                    <a:lnTo>
                      <a:pt x="28" y="11"/>
                    </a:lnTo>
                    <a:lnTo>
                      <a:pt x="34" y="12"/>
                    </a:lnTo>
                    <a:lnTo>
                      <a:pt x="38" y="13"/>
                    </a:lnTo>
                    <a:lnTo>
                      <a:pt x="44" y="14"/>
                    </a:lnTo>
                    <a:lnTo>
                      <a:pt x="49" y="15"/>
                    </a:lnTo>
                    <a:lnTo>
                      <a:pt x="49" y="15"/>
                    </a:lnTo>
                    <a:lnTo>
                      <a:pt x="4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30" name="Freeform 434"/>
              <p:cNvSpPr>
                <a:spLocks noChangeAspect="1"/>
              </p:cNvSpPr>
              <p:nvPr/>
            </p:nvSpPr>
            <p:spPr bwMode="auto">
              <a:xfrm>
                <a:off x="1069" y="327"/>
                <a:ext cx="27" cy="6"/>
              </a:xfrm>
              <a:custGeom>
                <a:avLst/>
                <a:gdLst>
                  <a:gd name="T0" fmla="*/ 54 w 54"/>
                  <a:gd name="T1" fmla="*/ 13 h 13"/>
                  <a:gd name="T2" fmla="*/ 54 w 54"/>
                  <a:gd name="T3" fmla="*/ 12 h 13"/>
                  <a:gd name="T4" fmla="*/ 53 w 54"/>
                  <a:gd name="T5" fmla="*/ 6 h 13"/>
                  <a:gd name="T6" fmla="*/ 47 w 54"/>
                  <a:gd name="T7" fmla="*/ 2 h 13"/>
                  <a:gd name="T8" fmla="*/ 39 w 54"/>
                  <a:gd name="T9" fmla="*/ 1 h 13"/>
                  <a:gd name="T10" fmla="*/ 31 w 54"/>
                  <a:gd name="T11" fmla="*/ 0 h 13"/>
                  <a:gd name="T12" fmla="*/ 23 w 54"/>
                  <a:gd name="T13" fmla="*/ 0 h 13"/>
                  <a:gd name="T14" fmla="*/ 14 w 54"/>
                  <a:gd name="T15" fmla="*/ 0 h 13"/>
                  <a:gd name="T16" fmla="*/ 6 w 54"/>
                  <a:gd name="T17" fmla="*/ 0 h 13"/>
                  <a:gd name="T18" fmla="*/ 0 w 54"/>
                  <a:gd name="T19" fmla="*/ 1 h 13"/>
                  <a:gd name="T20" fmla="*/ 0 w 54"/>
                  <a:gd name="T21" fmla="*/ 8 h 13"/>
                  <a:gd name="T22" fmla="*/ 6 w 54"/>
                  <a:gd name="T23" fmla="*/ 9 h 13"/>
                  <a:gd name="T24" fmla="*/ 14 w 54"/>
                  <a:gd name="T25" fmla="*/ 9 h 13"/>
                  <a:gd name="T26" fmla="*/ 23 w 54"/>
                  <a:gd name="T27" fmla="*/ 9 h 13"/>
                  <a:gd name="T28" fmla="*/ 31 w 54"/>
                  <a:gd name="T29" fmla="*/ 9 h 13"/>
                  <a:gd name="T30" fmla="*/ 39 w 54"/>
                  <a:gd name="T31" fmla="*/ 8 h 13"/>
                  <a:gd name="T32" fmla="*/ 45 w 54"/>
                  <a:gd name="T33" fmla="*/ 9 h 13"/>
                  <a:gd name="T34" fmla="*/ 46 w 54"/>
                  <a:gd name="T35" fmla="*/ 10 h 13"/>
                  <a:gd name="T36" fmla="*/ 47 w 54"/>
                  <a:gd name="T37" fmla="*/ 12 h 13"/>
                  <a:gd name="T38" fmla="*/ 47 w 54"/>
                  <a:gd name="T39" fmla="*/ 10 h 13"/>
                  <a:gd name="T40" fmla="*/ 54 w 54"/>
                  <a:gd name="T4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13">
                    <a:moveTo>
                      <a:pt x="54" y="13"/>
                    </a:moveTo>
                    <a:lnTo>
                      <a:pt x="54" y="12"/>
                    </a:lnTo>
                    <a:lnTo>
                      <a:pt x="53" y="6"/>
                    </a:lnTo>
                    <a:lnTo>
                      <a:pt x="47" y="2"/>
                    </a:lnTo>
                    <a:lnTo>
                      <a:pt x="39" y="1"/>
                    </a:lnTo>
                    <a:lnTo>
                      <a:pt x="31" y="0"/>
                    </a:lnTo>
                    <a:lnTo>
                      <a:pt x="23" y="0"/>
                    </a:lnTo>
                    <a:lnTo>
                      <a:pt x="14" y="0"/>
                    </a:lnTo>
                    <a:lnTo>
                      <a:pt x="6" y="0"/>
                    </a:lnTo>
                    <a:lnTo>
                      <a:pt x="0" y="1"/>
                    </a:lnTo>
                    <a:lnTo>
                      <a:pt x="0" y="8"/>
                    </a:lnTo>
                    <a:lnTo>
                      <a:pt x="6" y="9"/>
                    </a:lnTo>
                    <a:lnTo>
                      <a:pt x="14" y="9"/>
                    </a:lnTo>
                    <a:lnTo>
                      <a:pt x="23" y="9"/>
                    </a:lnTo>
                    <a:lnTo>
                      <a:pt x="31" y="9"/>
                    </a:lnTo>
                    <a:lnTo>
                      <a:pt x="39" y="8"/>
                    </a:lnTo>
                    <a:lnTo>
                      <a:pt x="45" y="9"/>
                    </a:lnTo>
                    <a:lnTo>
                      <a:pt x="46" y="10"/>
                    </a:lnTo>
                    <a:lnTo>
                      <a:pt x="47" y="12"/>
                    </a:lnTo>
                    <a:lnTo>
                      <a:pt x="47" y="10"/>
                    </a:lnTo>
                    <a:lnTo>
                      <a:pt x="5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31" name="Freeform 435"/>
              <p:cNvSpPr>
                <a:spLocks noChangeAspect="1"/>
              </p:cNvSpPr>
              <p:nvPr/>
            </p:nvSpPr>
            <p:spPr bwMode="auto">
              <a:xfrm>
                <a:off x="1081" y="332"/>
                <a:ext cx="15" cy="14"/>
              </a:xfrm>
              <a:custGeom>
                <a:avLst/>
                <a:gdLst>
                  <a:gd name="T0" fmla="*/ 0 w 30"/>
                  <a:gd name="T1" fmla="*/ 29 h 29"/>
                  <a:gd name="T2" fmla="*/ 0 w 30"/>
                  <a:gd name="T3" fmla="*/ 29 h 29"/>
                  <a:gd name="T4" fmla="*/ 11 w 30"/>
                  <a:gd name="T5" fmla="*/ 26 h 29"/>
                  <a:gd name="T6" fmla="*/ 21 w 30"/>
                  <a:gd name="T7" fmla="*/ 20 h 29"/>
                  <a:gd name="T8" fmla="*/ 26 w 30"/>
                  <a:gd name="T9" fmla="*/ 11 h 29"/>
                  <a:gd name="T10" fmla="*/ 30 w 30"/>
                  <a:gd name="T11" fmla="*/ 3 h 29"/>
                  <a:gd name="T12" fmla="*/ 23 w 30"/>
                  <a:gd name="T13" fmla="*/ 0 h 29"/>
                  <a:gd name="T14" fmla="*/ 20 w 30"/>
                  <a:gd name="T15" fmla="*/ 8 h 29"/>
                  <a:gd name="T16" fmla="*/ 16 w 30"/>
                  <a:gd name="T17" fmla="*/ 15 h 29"/>
                  <a:gd name="T18" fmla="*/ 9 w 30"/>
                  <a:gd name="T19" fmla="*/ 19 h 29"/>
                  <a:gd name="T20" fmla="*/ 0 w 30"/>
                  <a:gd name="T21" fmla="*/ 20 h 29"/>
                  <a:gd name="T22" fmla="*/ 0 w 30"/>
                  <a:gd name="T23" fmla="*/ 20 h 29"/>
                  <a:gd name="T24" fmla="*/ 0 w 30"/>
                  <a:gd name="T2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9">
                    <a:moveTo>
                      <a:pt x="0" y="29"/>
                    </a:moveTo>
                    <a:lnTo>
                      <a:pt x="0" y="29"/>
                    </a:lnTo>
                    <a:lnTo>
                      <a:pt x="11" y="26"/>
                    </a:lnTo>
                    <a:lnTo>
                      <a:pt x="21" y="20"/>
                    </a:lnTo>
                    <a:lnTo>
                      <a:pt x="26" y="11"/>
                    </a:lnTo>
                    <a:lnTo>
                      <a:pt x="30" y="3"/>
                    </a:lnTo>
                    <a:lnTo>
                      <a:pt x="23" y="0"/>
                    </a:lnTo>
                    <a:lnTo>
                      <a:pt x="20" y="8"/>
                    </a:lnTo>
                    <a:lnTo>
                      <a:pt x="16" y="15"/>
                    </a:lnTo>
                    <a:lnTo>
                      <a:pt x="9" y="19"/>
                    </a:lnTo>
                    <a:lnTo>
                      <a:pt x="0" y="20"/>
                    </a:lnTo>
                    <a:lnTo>
                      <a:pt x="0" y="20"/>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32" name="Freeform 436"/>
              <p:cNvSpPr>
                <a:spLocks noChangeAspect="1"/>
              </p:cNvSpPr>
              <p:nvPr/>
            </p:nvSpPr>
            <p:spPr bwMode="auto">
              <a:xfrm>
                <a:off x="1035" y="342"/>
                <a:ext cx="46" cy="5"/>
              </a:xfrm>
              <a:custGeom>
                <a:avLst/>
                <a:gdLst>
                  <a:gd name="T0" fmla="*/ 0 w 92"/>
                  <a:gd name="T1" fmla="*/ 12 h 12"/>
                  <a:gd name="T2" fmla="*/ 0 w 92"/>
                  <a:gd name="T3" fmla="*/ 12 h 12"/>
                  <a:gd name="T4" fmla="*/ 10 w 92"/>
                  <a:gd name="T5" fmla="*/ 12 h 12"/>
                  <a:gd name="T6" fmla="*/ 22 w 92"/>
                  <a:gd name="T7" fmla="*/ 12 h 12"/>
                  <a:gd name="T8" fmla="*/ 34 w 92"/>
                  <a:gd name="T9" fmla="*/ 10 h 12"/>
                  <a:gd name="T10" fmla="*/ 48 w 92"/>
                  <a:gd name="T11" fmla="*/ 10 h 12"/>
                  <a:gd name="T12" fmla="*/ 62 w 92"/>
                  <a:gd name="T13" fmla="*/ 10 h 12"/>
                  <a:gd name="T14" fmla="*/ 74 w 92"/>
                  <a:gd name="T15" fmla="*/ 9 h 12"/>
                  <a:gd name="T16" fmla="*/ 84 w 92"/>
                  <a:gd name="T17" fmla="*/ 9 h 12"/>
                  <a:gd name="T18" fmla="*/ 92 w 92"/>
                  <a:gd name="T19" fmla="*/ 9 h 12"/>
                  <a:gd name="T20" fmla="*/ 92 w 92"/>
                  <a:gd name="T21" fmla="*/ 0 h 12"/>
                  <a:gd name="T22" fmla="*/ 84 w 92"/>
                  <a:gd name="T23" fmla="*/ 0 h 12"/>
                  <a:gd name="T24" fmla="*/ 74 w 92"/>
                  <a:gd name="T25" fmla="*/ 0 h 12"/>
                  <a:gd name="T26" fmla="*/ 62 w 92"/>
                  <a:gd name="T27" fmla="*/ 1 h 12"/>
                  <a:gd name="T28" fmla="*/ 48 w 92"/>
                  <a:gd name="T29" fmla="*/ 1 h 12"/>
                  <a:gd name="T30" fmla="*/ 34 w 92"/>
                  <a:gd name="T31" fmla="*/ 1 h 12"/>
                  <a:gd name="T32" fmla="*/ 22 w 92"/>
                  <a:gd name="T33" fmla="*/ 2 h 12"/>
                  <a:gd name="T34" fmla="*/ 10 w 92"/>
                  <a:gd name="T35" fmla="*/ 2 h 12"/>
                  <a:gd name="T36" fmla="*/ 0 w 92"/>
                  <a:gd name="T37" fmla="*/ 2 h 12"/>
                  <a:gd name="T38" fmla="*/ 0 w 92"/>
                  <a:gd name="T39" fmla="*/ 2 h 12"/>
                  <a:gd name="T40" fmla="*/ 0 w 92"/>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12">
                    <a:moveTo>
                      <a:pt x="0" y="12"/>
                    </a:moveTo>
                    <a:lnTo>
                      <a:pt x="0" y="12"/>
                    </a:lnTo>
                    <a:lnTo>
                      <a:pt x="10" y="12"/>
                    </a:lnTo>
                    <a:lnTo>
                      <a:pt x="22" y="12"/>
                    </a:lnTo>
                    <a:lnTo>
                      <a:pt x="34" y="10"/>
                    </a:lnTo>
                    <a:lnTo>
                      <a:pt x="48" y="10"/>
                    </a:lnTo>
                    <a:lnTo>
                      <a:pt x="62" y="10"/>
                    </a:lnTo>
                    <a:lnTo>
                      <a:pt x="74" y="9"/>
                    </a:lnTo>
                    <a:lnTo>
                      <a:pt x="84" y="9"/>
                    </a:lnTo>
                    <a:lnTo>
                      <a:pt x="92" y="9"/>
                    </a:lnTo>
                    <a:lnTo>
                      <a:pt x="92" y="0"/>
                    </a:lnTo>
                    <a:lnTo>
                      <a:pt x="84" y="0"/>
                    </a:lnTo>
                    <a:lnTo>
                      <a:pt x="74" y="0"/>
                    </a:lnTo>
                    <a:lnTo>
                      <a:pt x="62" y="1"/>
                    </a:lnTo>
                    <a:lnTo>
                      <a:pt x="48" y="1"/>
                    </a:lnTo>
                    <a:lnTo>
                      <a:pt x="34" y="1"/>
                    </a:lnTo>
                    <a:lnTo>
                      <a:pt x="22" y="2"/>
                    </a:lnTo>
                    <a:lnTo>
                      <a:pt x="10" y="2"/>
                    </a:lnTo>
                    <a:lnTo>
                      <a:pt x="0" y="2"/>
                    </a:lnTo>
                    <a:lnTo>
                      <a:pt x="0" y="2"/>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33" name="Freeform 437"/>
              <p:cNvSpPr>
                <a:spLocks noChangeAspect="1"/>
              </p:cNvSpPr>
              <p:nvPr/>
            </p:nvSpPr>
            <p:spPr bwMode="auto">
              <a:xfrm>
                <a:off x="1008" y="343"/>
                <a:ext cx="27" cy="11"/>
              </a:xfrm>
              <a:custGeom>
                <a:avLst/>
                <a:gdLst>
                  <a:gd name="T0" fmla="*/ 2 w 53"/>
                  <a:gd name="T1" fmla="*/ 22 h 22"/>
                  <a:gd name="T2" fmla="*/ 2 w 53"/>
                  <a:gd name="T3" fmla="*/ 22 h 22"/>
                  <a:gd name="T4" fmla="*/ 8 w 53"/>
                  <a:gd name="T5" fmla="*/ 19 h 22"/>
                  <a:gd name="T6" fmla="*/ 14 w 53"/>
                  <a:gd name="T7" fmla="*/ 16 h 22"/>
                  <a:gd name="T8" fmla="*/ 19 w 53"/>
                  <a:gd name="T9" fmla="*/ 14 h 22"/>
                  <a:gd name="T10" fmla="*/ 25 w 53"/>
                  <a:gd name="T11" fmla="*/ 12 h 22"/>
                  <a:gd name="T12" fmla="*/ 30 w 53"/>
                  <a:gd name="T13" fmla="*/ 11 h 22"/>
                  <a:gd name="T14" fmla="*/ 37 w 53"/>
                  <a:gd name="T15" fmla="*/ 10 h 22"/>
                  <a:gd name="T16" fmla="*/ 45 w 53"/>
                  <a:gd name="T17" fmla="*/ 8 h 22"/>
                  <a:gd name="T18" fmla="*/ 53 w 53"/>
                  <a:gd name="T19" fmla="*/ 10 h 22"/>
                  <a:gd name="T20" fmla="*/ 53 w 53"/>
                  <a:gd name="T21" fmla="*/ 0 h 22"/>
                  <a:gd name="T22" fmla="*/ 45 w 53"/>
                  <a:gd name="T23" fmla="*/ 1 h 22"/>
                  <a:gd name="T24" fmla="*/ 37 w 53"/>
                  <a:gd name="T25" fmla="*/ 3 h 22"/>
                  <a:gd name="T26" fmla="*/ 30 w 53"/>
                  <a:gd name="T27" fmla="*/ 4 h 22"/>
                  <a:gd name="T28" fmla="*/ 23 w 53"/>
                  <a:gd name="T29" fmla="*/ 5 h 22"/>
                  <a:gd name="T30" fmla="*/ 17 w 53"/>
                  <a:gd name="T31" fmla="*/ 7 h 22"/>
                  <a:gd name="T32" fmla="*/ 11 w 53"/>
                  <a:gd name="T33" fmla="*/ 10 h 22"/>
                  <a:gd name="T34" fmla="*/ 6 w 53"/>
                  <a:gd name="T35" fmla="*/ 12 h 22"/>
                  <a:gd name="T36" fmla="*/ 0 w 53"/>
                  <a:gd name="T37" fmla="*/ 15 h 22"/>
                  <a:gd name="T38" fmla="*/ 0 w 53"/>
                  <a:gd name="T39" fmla="*/ 15 h 22"/>
                  <a:gd name="T40" fmla="*/ 2 w 53"/>
                  <a:gd name="T4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22">
                    <a:moveTo>
                      <a:pt x="2" y="22"/>
                    </a:moveTo>
                    <a:lnTo>
                      <a:pt x="2" y="22"/>
                    </a:lnTo>
                    <a:lnTo>
                      <a:pt x="8" y="19"/>
                    </a:lnTo>
                    <a:lnTo>
                      <a:pt x="14" y="16"/>
                    </a:lnTo>
                    <a:lnTo>
                      <a:pt x="19" y="14"/>
                    </a:lnTo>
                    <a:lnTo>
                      <a:pt x="25" y="12"/>
                    </a:lnTo>
                    <a:lnTo>
                      <a:pt x="30" y="11"/>
                    </a:lnTo>
                    <a:lnTo>
                      <a:pt x="37" y="10"/>
                    </a:lnTo>
                    <a:lnTo>
                      <a:pt x="45" y="8"/>
                    </a:lnTo>
                    <a:lnTo>
                      <a:pt x="53" y="10"/>
                    </a:lnTo>
                    <a:lnTo>
                      <a:pt x="53" y="0"/>
                    </a:lnTo>
                    <a:lnTo>
                      <a:pt x="45" y="1"/>
                    </a:lnTo>
                    <a:lnTo>
                      <a:pt x="37" y="3"/>
                    </a:lnTo>
                    <a:lnTo>
                      <a:pt x="30" y="4"/>
                    </a:lnTo>
                    <a:lnTo>
                      <a:pt x="23" y="5"/>
                    </a:lnTo>
                    <a:lnTo>
                      <a:pt x="17" y="7"/>
                    </a:lnTo>
                    <a:lnTo>
                      <a:pt x="11" y="10"/>
                    </a:lnTo>
                    <a:lnTo>
                      <a:pt x="6" y="12"/>
                    </a:lnTo>
                    <a:lnTo>
                      <a:pt x="0" y="15"/>
                    </a:lnTo>
                    <a:lnTo>
                      <a:pt x="0" y="15"/>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34" name="Freeform 438"/>
              <p:cNvSpPr>
                <a:spLocks noChangeAspect="1"/>
              </p:cNvSpPr>
              <p:nvPr/>
            </p:nvSpPr>
            <p:spPr bwMode="auto">
              <a:xfrm>
                <a:off x="976" y="350"/>
                <a:ext cx="34" cy="27"/>
              </a:xfrm>
              <a:custGeom>
                <a:avLst/>
                <a:gdLst>
                  <a:gd name="T0" fmla="*/ 4 w 67"/>
                  <a:gd name="T1" fmla="*/ 45 h 54"/>
                  <a:gd name="T2" fmla="*/ 7 w 67"/>
                  <a:gd name="T3" fmla="*/ 51 h 54"/>
                  <a:gd name="T4" fmla="*/ 10 w 67"/>
                  <a:gd name="T5" fmla="*/ 47 h 54"/>
                  <a:gd name="T6" fmla="*/ 15 w 67"/>
                  <a:gd name="T7" fmla="*/ 42 h 54"/>
                  <a:gd name="T8" fmla="*/ 23 w 67"/>
                  <a:gd name="T9" fmla="*/ 36 h 54"/>
                  <a:gd name="T10" fmla="*/ 33 w 67"/>
                  <a:gd name="T11" fmla="*/ 30 h 54"/>
                  <a:gd name="T12" fmla="*/ 43 w 67"/>
                  <a:gd name="T13" fmla="*/ 23 h 54"/>
                  <a:gd name="T14" fmla="*/ 52 w 67"/>
                  <a:gd name="T15" fmla="*/ 16 h 54"/>
                  <a:gd name="T16" fmla="*/ 60 w 67"/>
                  <a:gd name="T17" fmla="*/ 12 h 54"/>
                  <a:gd name="T18" fmla="*/ 67 w 67"/>
                  <a:gd name="T19" fmla="*/ 7 h 54"/>
                  <a:gd name="T20" fmla="*/ 65 w 67"/>
                  <a:gd name="T21" fmla="*/ 0 h 54"/>
                  <a:gd name="T22" fmla="*/ 58 w 67"/>
                  <a:gd name="T23" fmla="*/ 5 h 54"/>
                  <a:gd name="T24" fmla="*/ 48 w 67"/>
                  <a:gd name="T25" fmla="*/ 9 h 54"/>
                  <a:gd name="T26" fmla="*/ 38 w 67"/>
                  <a:gd name="T27" fmla="*/ 16 h 54"/>
                  <a:gd name="T28" fmla="*/ 28 w 67"/>
                  <a:gd name="T29" fmla="*/ 23 h 54"/>
                  <a:gd name="T30" fmla="*/ 19 w 67"/>
                  <a:gd name="T31" fmla="*/ 29 h 54"/>
                  <a:gd name="T32" fmla="*/ 11 w 67"/>
                  <a:gd name="T33" fmla="*/ 37 h 54"/>
                  <a:gd name="T34" fmla="*/ 5 w 67"/>
                  <a:gd name="T35" fmla="*/ 43 h 54"/>
                  <a:gd name="T36" fmla="*/ 0 w 67"/>
                  <a:gd name="T37" fmla="*/ 49 h 54"/>
                  <a:gd name="T38" fmla="*/ 4 w 67"/>
                  <a:gd name="T39" fmla="*/ 54 h 54"/>
                  <a:gd name="T40" fmla="*/ 0 w 67"/>
                  <a:gd name="T41" fmla="*/ 49 h 54"/>
                  <a:gd name="T42" fmla="*/ 0 w 67"/>
                  <a:gd name="T43" fmla="*/ 52 h 54"/>
                  <a:gd name="T44" fmla="*/ 3 w 67"/>
                  <a:gd name="T45" fmla="*/ 53 h 54"/>
                  <a:gd name="T46" fmla="*/ 6 w 67"/>
                  <a:gd name="T47" fmla="*/ 53 h 54"/>
                  <a:gd name="T48" fmla="*/ 7 w 67"/>
                  <a:gd name="T49" fmla="*/ 51 h 54"/>
                  <a:gd name="T50" fmla="*/ 4 w 67"/>
                  <a:gd name="T51"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 h="54">
                    <a:moveTo>
                      <a:pt x="4" y="45"/>
                    </a:moveTo>
                    <a:lnTo>
                      <a:pt x="7" y="51"/>
                    </a:lnTo>
                    <a:lnTo>
                      <a:pt x="10" y="47"/>
                    </a:lnTo>
                    <a:lnTo>
                      <a:pt x="15" y="42"/>
                    </a:lnTo>
                    <a:lnTo>
                      <a:pt x="23" y="36"/>
                    </a:lnTo>
                    <a:lnTo>
                      <a:pt x="33" y="30"/>
                    </a:lnTo>
                    <a:lnTo>
                      <a:pt x="43" y="23"/>
                    </a:lnTo>
                    <a:lnTo>
                      <a:pt x="52" y="16"/>
                    </a:lnTo>
                    <a:lnTo>
                      <a:pt x="60" y="12"/>
                    </a:lnTo>
                    <a:lnTo>
                      <a:pt x="67" y="7"/>
                    </a:lnTo>
                    <a:lnTo>
                      <a:pt x="65" y="0"/>
                    </a:lnTo>
                    <a:lnTo>
                      <a:pt x="58" y="5"/>
                    </a:lnTo>
                    <a:lnTo>
                      <a:pt x="48" y="9"/>
                    </a:lnTo>
                    <a:lnTo>
                      <a:pt x="38" y="16"/>
                    </a:lnTo>
                    <a:lnTo>
                      <a:pt x="28" y="23"/>
                    </a:lnTo>
                    <a:lnTo>
                      <a:pt x="19" y="29"/>
                    </a:lnTo>
                    <a:lnTo>
                      <a:pt x="11" y="37"/>
                    </a:lnTo>
                    <a:lnTo>
                      <a:pt x="5" y="43"/>
                    </a:lnTo>
                    <a:lnTo>
                      <a:pt x="0" y="49"/>
                    </a:lnTo>
                    <a:lnTo>
                      <a:pt x="4" y="54"/>
                    </a:lnTo>
                    <a:lnTo>
                      <a:pt x="0" y="49"/>
                    </a:lnTo>
                    <a:lnTo>
                      <a:pt x="0" y="52"/>
                    </a:lnTo>
                    <a:lnTo>
                      <a:pt x="3" y="53"/>
                    </a:lnTo>
                    <a:lnTo>
                      <a:pt x="6" y="53"/>
                    </a:lnTo>
                    <a:lnTo>
                      <a:pt x="7" y="51"/>
                    </a:lnTo>
                    <a:lnTo>
                      <a:pt x="4"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35" name="Freeform 439"/>
              <p:cNvSpPr>
                <a:spLocks noChangeAspect="1"/>
              </p:cNvSpPr>
              <p:nvPr/>
            </p:nvSpPr>
            <p:spPr bwMode="auto">
              <a:xfrm>
                <a:off x="978" y="371"/>
                <a:ext cx="22" cy="6"/>
              </a:xfrm>
              <a:custGeom>
                <a:avLst/>
                <a:gdLst>
                  <a:gd name="T0" fmla="*/ 42 w 45"/>
                  <a:gd name="T1" fmla="*/ 0 h 12"/>
                  <a:gd name="T2" fmla="*/ 42 w 45"/>
                  <a:gd name="T3" fmla="*/ 0 h 12"/>
                  <a:gd name="T4" fmla="*/ 39 w 45"/>
                  <a:gd name="T5" fmla="*/ 1 h 12"/>
                  <a:gd name="T6" fmla="*/ 34 w 45"/>
                  <a:gd name="T7" fmla="*/ 2 h 12"/>
                  <a:gd name="T8" fmla="*/ 29 w 45"/>
                  <a:gd name="T9" fmla="*/ 3 h 12"/>
                  <a:gd name="T10" fmla="*/ 24 w 45"/>
                  <a:gd name="T11" fmla="*/ 3 h 12"/>
                  <a:gd name="T12" fmla="*/ 18 w 45"/>
                  <a:gd name="T13" fmla="*/ 4 h 12"/>
                  <a:gd name="T14" fmla="*/ 13 w 45"/>
                  <a:gd name="T15" fmla="*/ 3 h 12"/>
                  <a:gd name="T16" fmla="*/ 6 w 45"/>
                  <a:gd name="T17" fmla="*/ 3 h 12"/>
                  <a:gd name="T18" fmla="*/ 0 w 45"/>
                  <a:gd name="T19" fmla="*/ 3 h 12"/>
                  <a:gd name="T20" fmla="*/ 0 w 45"/>
                  <a:gd name="T21" fmla="*/ 12 h 12"/>
                  <a:gd name="T22" fmla="*/ 6 w 45"/>
                  <a:gd name="T23" fmla="*/ 12 h 12"/>
                  <a:gd name="T24" fmla="*/ 13 w 45"/>
                  <a:gd name="T25" fmla="*/ 12 h 12"/>
                  <a:gd name="T26" fmla="*/ 18 w 45"/>
                  <a:gd name="T27" fmla="*/ 11 h 12"/>
                  <a:gd name="T28" fmla="*/ 24 w 45"/>
                  <a:gd name="T29" fmla="*/ 10 h 12"/>
                  <a:gd name="T30" fmla="*/ 29 w 45"/>
                  <a:gd name="T31" fmla="*/ 10 h 12"/>
                  <a:gd name="T32" fmla="*/ 34 w 45"/>
                  <a:gd name="T33" fmla="*/ 9 h 12"/>
                  <a:gd name="T34" fmla="*/ 39 w 45"/>
                  <a:gd name="T35" fmla="*/ 8 h 12"/>
                  <a:gd name="T36" fmla="*/ 45 w 45"/>
                  <a:gd name="T37" fmla="*/ 7 h 12"/>
                  <a:gd name="T38" fmla="*/ 45 w 45"/>
                  <a:gd name="T39" fmla="*/ 7 h 12"/>
                  <a:gd name="T40" fmla="*/ 42 w 45"/>
                  <a:gd name="T4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12">
                    <a:moveTo>
                      <a:pt x="42" y="0"/>
                    </a:moveTo>
                    <a:lnTo>
                      <a:pt x="42" y="0"/>
                    </a:lnTo>
                    <a:lnTo>
                      <a:pt x="39" y="1"/>
                    </a:lnTo>
                    <a:lnTo>
                      <a:pt x="34" y="2"/>
                    </a:lnTo>
                    <a:lnTo>
                      <a:pt x="29" y="3"/>
                    </a:lnTo>
                    <a:lnTo>
                      <a:pt x="24" y="3"/>
                    </a:lnTo>
                    <a:lnTo>
                      <a:pt x="18" y="4"/>
                    </a:lnTo>
                    <a:lnTo>
                      <a:pt x="13" y="3"/>
                    </a:lnTo>
                    <a:lnTo>
                      <a:pt x="6" y="3"/>
                    </a:lnTo>
                    <a:lnTo>
                      <a:pt x="0" y="3"/>
                    </a:lnTo>
                    <a:lnTo>
                      <a:pt x="0" y="12"/>
                    </a:lnTo>
                    <a:lnTo>
                      <a:pt x="6" y="12"/>
                    </a:lnTo>
                    <a:lnTo>
                      <a:pt x="13" y="12"/>
                    </a:lnTo>
                    <a:lnTo>
                      <a:pt x="18" y="11"/>
                    </a:lnTo>
                    <a:lnTo>
                      <a:pt x="24" y="10"/>
                    </a:lnTo>
                    <a:lnTo>
                      <a:pt x="29" y="10"/>
                    </a:lnTo>
                    <a:lnTo>
                      <a:pt x="34" y="9"/>
                    </a:lnTo>
                    <a:lnTo>
                      <a:pt x="39" y="8"/>
                    </a:lnTo>
                    <a:lnTo>
                      <a:pt x="45" y="7"/>
                    </a:lnTo>
                    <a:lnTo>
                      <a:pt x="45" y="7"/>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36" name="Freeform 440"/>
              <p:cNvSpPr>
                <a:spLocks noChangeAspect="1"/>
              </p:cNvSpPr>
              <p:nvPr/>
            </p:nvSpPr>
            <p:spPr bwMode="auto">
              <a:xfrm>
                <a:off x="999" y="369"/>
                <a:ext cx="25" cy="8"/>
              </a:xfrm>
              <a:custGeom>
                <a:avLst/>
                <a:gdLst>
                  <a:gd name="T0" fmla="*/ 50 w 50"/>
                  <a:gd name="T1" fmla="*/ 9 h 16"/>
                  <a:gd name="T2" fmla="*/ 50 w 50"/>
                  <a:gd name="T3" fmla="*/ 9 h 16"/>
                  <a:gd name="T4" fmla="*/ 43 w 50"/>
                  <a:gd name="T5" fmla="*/ 6 h 16"/>
                  <a:gd name="T6" fmla="*/ 37 w 50"/>
                  <a:gd name="T7" fmla="*/ 4 h 16"/>
                  <a:gd name="T8" fmla="*/ 29 w 50"/>
                  <a:gd name="T9" fmla="*/ 1 h 16"/>
                  <a:gd name="T10" fmla="*/ 23 w 50"/>
                  <a:gd name="T11" fmla="*/ 0 h 16"/>
                  <a:gd name="T12" fmla="*/ 18 w 50"/>
                  <a:gd name="T13" fmla="*/ 0 h 16"/>
                  <a:gd name="T14" fmla="*/ 12 w 50"/>
                  <a:gd name="T15" fmla="*/ 1 h 16"/>
                  <a:gd name="T16" fmla="*/ 6 w 50"/>
                  <a:gd name="T17" fmla="*/ 3 h 16"/>
                  <a:gd name="T18" fmla="*/ 0 w 50"/>
                  <a:gd name="T19" fmla="*/ 4 h 16"/>
                  <a:gd name="T20" fmla="*/ 3 w 50"/>
                  <a:gd name="T21" fmla="*/ 11 h 16"/>
                  <a:gd name="T22" fmla="*/ 6 w 50"/>
                  <a:gd name="T23" fmla="*/ 9 h 16"/>
                  <a:gd name="T24" fmla="*/ 12 w 50"/>
                  <a:gd name="T25" fmla="*/ 8 h 16"/>
                  <a:gd name="T26" fmla="*/ 18 w 50"/>
                  <a:gd name="T27" fmla="*/ 9 h 16"/>
                  <a:gd name="T28" fmla="*/ 23 w 50"/>
                  <a:gd name="T29" fmla="*/ 9 h 16"/>
                  <a:gd name="T30" fmla="*/ 29 w 50"/>
                  <a:gd name="T31" fmla="*/ 8 h 16"/>
                  <a:gd name="T32" fmla="*/ 35 w 50"/>
                  <a:gd name="T33" fmla="*/ 11 h 16"/>
                  <a:gd name="T34" fmla="*/ 41 w 50"/>
                  <a:gd name="T35" fmla="*/ 13 h 16"/>
                  <a:gd name="T36" fmla="*/ 45 w 50"/>
                  <a:gd name="T37" fmla="*/ 16 h 16"/>
                  <a:gd name="T38" fmla="*/ 45 w 50"/>
                  <a:gd name="T39" fmla="*/ 16 h 16"/>
                  <a:gd name="T40" fmla="*/ 50 w 50"/>
                  <a:gd name="T41"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6">
                    <a:moveTo>
                      <a:pt x="50" y="9"/>
                    </a:moveTo>
                    <a:lnTo>
                      <a:pt x="50" y="9"/>
                    </a:lnTo>
                    <a:lnTo>
                      <a:pt x="43" y="6"/>
                    </a:lnTo>
                    <a:lnTo>
                      <a:pt x="37" y="4"/>
                    </a:lnTo>
                    <a:lnTo>
                      <a:pt x="29" y="1"/>
                    </a:lnTo>
                    <a:lnTo>
                      <a:pt x="23" y="0"/>
                    </a:lnTo>
                    <a:lnTo>
                      <a:pt x="18" y="0"/>
                    </a:lnTo>
                    <a:lnTo>
                      <a:pt x="12" y="1"/>
                    </a:lnTo>
                    <a:lnTo>
                      <a:pt x="6" y="3"/>
                    </a:lnTo>
                    <a:lnTo>
                      <a:pt x="0" y="4"/>
                    </a:lnTo>
                    <a:lnTo>
                      <a:pt x="3" y="11"/>
                    </a:lnTo>
                    <a:lnTo>
                      <a:pt x="6" y="9"/>
                    </a:lnTo>
                    <a:lnTo>
                      <a:pt x="12" y="8"/>
                    </a:lnTo>
                    <a:lnTo>
                      <a:pt x="18" y="9"/>
                    </a:lnTo>
                    <a:lnTo>
                      <a:pt x="23" y="9"/>
                    </a:lnTo>
                    <a:lnTo>
                      <a:pt x="29" y="8"/>
                    </a:lnTo>
                    <a:lnTo>
                      <a:pt x="35" y="11"/>
                    </a:lnTo>
                    <a:lnTo>
                      <a:pt x="41" y="13"/>
                    </a:lnTo>
                    <a:lnTo>
                      <a:pt x="45" y="16"/>
                    </a:lnTo>
                    <a:lnTo>
                      <a:pt x="45" y="16"/>
                    </a:lnTo>
                    <a:lnTo>
                      <a:pt x="5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37" name="Freeform 441"/>
              <p:cNvSpPr>
                <a:spLocks noChangeAspect="1"/>
              </p:cNvSpPr>
              <p:nvPr/>
            </p:nvSpPr>
            <p:spPr bwMode="auto">
              <a:xfrm>
                <a:off x="1009" y="374"/>
                <a:ext cx="18" cy="19"/>
              </a:xfrm>
              <a:custGeom>
                <a:avLst/>
                <a:gdLst>
                  <a:gd name="T0" fmla="*/ 2 w 36"/>
                  <a:gd name="T1" fmla="*/ 39 h 39"/>
                  <a:gd name="T2" fmla="*/ 2 w 36"/>
                  <a:gd name="T3" fmla="*/ 39 h 39"/>
                  <a:gd name="T4" fmla="*/ 7 w 36"/>
                  <a:gd name="T5" fmla="*/ 36 h 39"/>
                  <a:gd name="T6" fmla="*/ 13 w 36"/>
                  <a:gd name="T7" fmla="*/ 34 h 39"/>
                  <a:gd name="T8" fmla="*/ 21 w 36"/>
                  <a:gd name="T9" fmla="*/ 30 h 39"/>
                  <a:gd name="T10" fmla="*/ 26 w 36"/>
                  <a:gd name="T11" fmla="*/ 26 h 39"/>
                  <a:gd name="T12" fmla="*/ 32 w 36"/>
                  <a:gd name="T13" fmla="*/ 21 h 39"/>
                  <a:gd name="T14" fmla="*/ 36 w 36"/>
                  <a:gd name="T15" fmla="*/ 14 h 39"/>
                  <a:gd name="T16" fmla="*/ 36 w 36"/>
                  <a:gd name="T17" fmla="*/ 7 h 39"/>
                  <a:gd name="T18" fmla="*/ 30 w 36"/>
                  <a:gd name="T19" fmla="*/ 0 h 39"/>
                  <a:gd name="T20" fmla="*/ 25 w 36"/>
                  <a:gd name="T21" fmla="*/ 7 h 39"/>
                  <a:gd name="T22" fmla="*/ 29 w 36"/>
                  <a:gd name="T23" fmla="*/ 10 h 39"/>
                  <a:gd name="T24" fmla="*/ 29 w 36"/>
                  <a:gd name="T25" fmla="*/ 12 h 39"/>
                  <a:gd name="T26" fmla="*/ 25 w 36"/>
                  <a:gd name="T27" fmla="*/ 17 h 39"/>
                  <a:gd name="T28" fmla="*/ 22 w 36"/>
                  <a:gd name="T29" fmla="*/ 19 h 39"/>
                  <a:gd name="T30" fmla="*/ 16 w 36"/>
                  <a:gd name="T31" fmla="*/ 24 h 39"/>
                  <a:gd name="T32" fmla="*/ 10 w 36"/>
                  <a:gd name="T33" fmla="*/ 27 h 39"/>
                  <a:gd name="T34" fmla="*/ 5 w 36"/>
                  <a:gd name="T35" fmla="*/ 29 h 39"/>
                  <a:gd name="T36" fmla="*/ 0 w 36"/>
                  <a:gd name="T37" fmla="*/ 32 h 39"/>
                  <a:gd name="T38" fmla="*/ 0 w 36"/>
                  <a:gd name="T39" fmla="*/ 32 h 39"/>
                  <a:gd name="T40" fmla="*/ 2 w 36"/>
                  <a:gd name="T4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9">
                    <a:moveTo>
                      <a:pt x="2" y="39"/>
                    </a:moveTo>
                    <a:lnTo>
                      <a:pt x="2" y="39"/>
                    </a:lnTo>
                    <a:lnTo>
                      <a:pt x="7" y="36"/>
                    </a:lnTo>
                    <a:lnTo>
                      <a:pt x="13" y="34"/>
                    </a:lnTo>
                    <a:lnTo>
                      <a:pt x="21" y="30"/>
                    </a:lnTo>
                    <a:lnTo>
                      <a:pt x="26" y="26"/>
                    </a:lnTo>
                    <a:lnTo>
                      <a:pt x="32" y="21"/>
                    </a:lnTo>
                    <a:lnTo>
                      <a:pt x="36" y="14"/>
                    </a:lnTo>
                    <a:lnTo>
                      <a:pt x="36" y="7"/>
                    </a:lnTo>
                    <a:lnTo>
                      <a:pt x="30" y="0"/>
                    </a:lnTo>
                    <a:lnTo>
                      <a:pt x="25" y="7"/>
                    </a:lnTo>
                    <a:lnTo>
                      <a:pt x="29" y="10"/>
                    </a:lnTo>
                    <a:lnTo>
                      <a:pt x="29" y="12"/>
                    </a:lnTo>
                    <a:lnTo>
                      <a:pt x="25" y="17"/>
                    </a:lnTo>
                    <a:lnTo>
                      <a:pt x="22" y="19"/>
                    </a:lnTo>
                    <a:lnTo>
                      <a:pt x="16" y="24"/>
                    </a:lnTo>
                    <a:lnTo>
                      <a:pt x="10" y="27"/>
                    </a:lnTo>
                    <a:lnTo>
                      <a:pt x="5" y="29"/>
                    </a:lnTo>
                    <a:lnTo>
                      <a:pt x="0" y="32"/>
                    </a:lnTo>
                    <a:lnTo>
                      <a:pt x="0" y="32"/>
                    </a:lnTo>
                    <a:lnTo>
                      <a:pt x="2"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38" name="Freeform 442"/>
              <p:cNvSpPr>
                <a:spLocks noChangeAspect="1"/>
              </p:cNvSpPr>
              <p:nvPr/>
            </p:nvSpPr>
            <p:spPr bwMode="auto">
              <a:xfrm>
                <a:off x="988" y="389"/>
                <a:ext cx="22" cy="11"/>
              </a:xfrm>
              <a:custGeom>
                <a:avLst/>
                <a:gdLst>
                  <a:gd name="T0" fmla="*/ 0 w 45"/>
                  <a:gd name="T1" fmla="*/ 21 h 21"/>
                  <a:gd name="T2" fmla="*/ 0 w 45"/>
                  <a:gd name="T3" fmla="*/ 21 h 21"/>
                  <a:gd name="T4" fmla="*/ 6 w 45"/>
                  <a:gd name="T5" fmla="*/ 20 h 21"/>
                  <a:gd name="T6" fmla="*/ 14 w 45"/>
                  <a:gd name="T7" fmla="*/ 19 h 21"/>
                  <a:gd name="T8" fmla="*/ 20 w 45"/>
                  <a:gd name="T9" fmla="*/ 17 h 21"/>
                  <a:gd name="T10" fmla="*/ 26 w 45"/>
                  <a:gd name="T11" fmla="*/ 15 h 21"/>
                  <a:gd name="T12" fmla="*/ 30 w 45"/>
                  <a:gd name="T13" fmla="*/ 13 h 21"/>
                  <a:gd name="T14" fmla="*/ 36 w 45"/>
                  <a:gd name="T15" fmla="*/ 11 h 21"/>
                  <a:gd name="T16" fmla="*/ 41 w 45"/>
                  <a:gd name="T17" fmla="*/ 9 h 21"/>
                  <a:gd name="T18" fmla="*/ 45 w 45"/>
                  <a:gd name="T19" fmla="*/ 7 h 21"/>
                  <a:gd name="T20" fmla="*/ 43 w 45"/>
                  <a:gd name="T21" fmla="*/ 0 h 21"/>
                  <a:gd name="T22" fmla="*/ 38 w 45"/>
                  <a:gd name="T23" fmla="*/ 2 h 21"/>
                  <a:gd name="T24" fmla="*/ 34 w 45"/>
                  <a:gd name="T25" fmla="*/ 4 h 21"/>
                  <a:gd name="T26" fmla="*/ 28 w 45"/>
                  <a:gd name="T27" fmla="*/ 7 h 21"/>
                  <a:gd name="T28" fmla="*/ 23 w 45"/>
                  <a:gd name="T29" fmla="*/ 8 h 21"/>
                  <a:gd name="T30" fmla="*/ 18 w 45"/>
                  <a:gd name="T31" fmla="*/ 10 h 21"/>
                  <a:gd name="T32" fmla="*/ 12 w 45"/>
                  <a:gd name="T33" fmla="*/ 12 h 21"/>
                  <a:gd name="T34" fmla="*/ 6 w 45"/>
                  <a:gd name="T35" fmla="*/ 13 h 21"/>
                  <a:gd name="T36" fmla="*/ 0 w 45"/>
                  <a:gd name="T37" fmla="*/ 12 h 21"/>
                  <a:gd name="T38" fmla="*/ 0 w 45"/>
                  <a:gd name="T39" fmla="*/ 12 h 21"/>
                  <a:gd name="T40" fmla="*/ 0 w 45"/>
                  <a:gd name="T4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1">
                    <a:moveTo>
                      <a:pt x="0" y="21"/>
                    </a:moveTo>
                    <a:lnTo>
                      <a:pt x="0" y="21"/>
                    </a:lnTo>
                    <a:lnTo>
                      <a:pt x="6" y="20"/>
                    </a:lnTo>
                    <a:lnTo>
                      <a:pt x="14" y="19"/>
                    </a:lnTo>
                    <a:lnTo>
                      <a:pt x="20" y="17"/>
                    </a:lnTo>
                    <a:lnTo>
                      <a:pt x="26" y="15"/>
                    </a:lnTo>
                    <a:lnTo>
                      <a:pt x="30" y="13"/>
                    </a:lnTo>
                    <a:lnTo>
                      <a:pt x="36" y="11"/>
                    </a:lnTo>
                    <a:lnTo>
                      <a:pt x="41" y="9"/>
                    </a:lnTo>
                    <a:lnTo>
                      <a:pt x="45" y="7"/>
                    </a:lnTo>
                    <a:lnTo>
                      <a:pt x="43" y="0"/>
                    </a:lnTo>
                    <a:lnTo>
                      <a:pt x="38" y="2"/>
                    </a:lnTo>
                    <a:lnTo>
                      <a:pt x="34" y="4"/>
                    </a:lnTo>
                    <a:lnTo>
                      <a:pt x="28" y="7"/>
                    </a:lnTo>
                    <a:lnTo>
                      <a:pt x="23" y="8"/>
                    </a:lnTo>
                    <a:lnTo>
                      <a:pt x="18" y="10"/>
                    </a:lnTo>
                    <a:lnTo>
                      <a:pt x="12" y="12"/>
                    </a:lnTo>
                    <a:lnTo>
                      <a:pt x="6" y="13"/>
                    </a:lnTo>
                    <a:lnTo>
                      <a:pt x="0" y="12"/>
                    </a:lnTo>
                    <a:lnTo>
                      <a:pt x="0" y="12"/>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39" name="Freeform 443"/>
              <p:cNvSpPr>
                <a:spLocks noChangeAspect="1"/>
              </p:cNvSpPr>
              <p:nvPr/>
            </p:nvSpPr>
            <p:spPr bwMode="auto">
              <a:xfrm>
                <a:off x="965" y="396"/>
                <a:ext cx="23" cy="7"/>
              </a:xfrm>
              <a:custGeom>
                <a:avLst/>
                <a:gdLst>
                  <a:gd name="T0" fmla="*/ 1 w 44"/>
                  <a:gd name="T1" fmla="*/ 15 h 15"/>
                  <a:gd name="T2" fmla="*/ 2 w 44"/>
                  <a:gd name="T3" fmla="*/ 15 h 15"/>
                  <a:gd name="T4" fmla="*/ 5 w 44"/>
                  <a:gd name="T5" fmla="*/ 14 h 15"/>
                  <a:gd name="T6" fmla="*/ 9 w 44"/>
                  <a:gd name="T7" fmla="*/ 13 h 15"/>
                  <a:gd name="T8" fmla="*/ 13 w 44"/>
                  <a:gd name="T9" fmla="*/ 12 h 15"/>
                  <a:gd name="T10" fmla="*/ 19 w 44"/>
                  <a:gd name="T11" fmla="*/ 11 h 15"/>
                  <a:gd name="T12" fmla="*/ 25 w 44"/>
                  <a:gd name="T13" fmla="*/ 9 h 15"/>
                  <a:gd name="T14" fmla="*/ 31 w 44"/>
                  <a:gd name="T15" fmla="*/ 9 h 15"/>
                  <a:gd name="T16" fmla="*/ 38 w 44"/>
                  <a:gd name="T17" fmla="*/ 8 h 15"/>
                  <a:gd name="T18" fmla="*/ 44 w 44"/>
                  <a:gd name="T19" fmla="*/ 9 h 15"/>
                  <a:gd name="T20" fmla="*/ 44 w 44"/>
                  <a:gd name="T21" fmla="*/ 0 h 15"/>
                  <a:gd name="T22" fmla="*/ 38 w 44"/>
                  <a:gd name="T23" fmla="*/ 1 h 15"/>
                  <a:gd name="T24" fmla="*/ 31 w 44"/>
                  <a:gd name="T25" fmla="*/ 3 h 15"/>
                  <a:gd name="T26" fmla="*/ 25 w 44"/>
                  <a:gd name="T27" fmla="*/ 3 h 15"/>
                  <a:gd name="T28" fmla="*/ 19 w 44"/>
                  <a:gd name="T29" fmla="*/ 4 h 15"/>
                  <a:gd name="T30" fmla="*/ 13 w 44"/>
                  <a:gd name="T31" fmla="*/ 5 h 15"/>
                  <a:gd name="T32" fmla="*/ 9 w 44"/>
                  <a:gd name="T33" fmla="*/ 6 h 15"/>
                  <a:gd name="T34" fmla="*/ 3 w 44"/>
                  <a:gd name="T35" fmla="*/ 7 h 15"/>
                  <a:gd name="T36" fmla="*/ 0 w 44"/>
                  <a:gd name="T37" fmla="*/ 8 h 15"/>
                  <a:gd name="T38" fmla="*/ 1 w 44"/>
                  <a:gd name="T39" fmla="*/ 8 h 15"/>
                  <a:gd name="T40" fmla="*/ 1 w 44"/>
                  <a:gd name="T4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15">
                    <a:moveTo>
                      <a:pt x="1" y="15"/>
                    </a:moveTo>
                    <a:lnTo>
                      <a:pt x="2" y="15"/>
                    </a:lnTo>
                    <a:lnTo>
                      <a:pt x="5" y="14"/>
                    </a:lnTo>
                    <a:lnTo>
                      <a:pt x="9" y="13"/>
                    </a:lnTo>
                    <a:lnTo>
                      <a:pt x="13" y="12"/>
                    </a:lnTo>
                    <a:lnTo>
                      <a:pt x="19" y="11"/>
                    </a:lnTo>
                    <a:lnTo>
                      <a:pt x="25" y="9"/>
                    </a:lnTo>
                    <a:lnTo>
                      <a:pt x="31" y="9"/>
                    </a:lnTo>
                    <a:lnTo>
                      <a:pt x="38" y="8"/>
                    </a:lnTo>
                    <a:lnTo>
                      <a:pt x="44" y="9"/>
                    </a:lnTo>
                    <a:lnTo>
                      <a:pt x="44" y="0"/>
                    </a:lnTo>
                    <a:lnTo>
                      <a:pt x="38" y="1"/>
                    </a:lnTo>
                    <a:lnTo>
                      <a:pt x="31" y="3"/>
                    </a:lnTo>
                    <a:lnTo>
                      <a:pt x="25" y="3"/>
                    </a:lnTo>
                    <a:lnTo>
                      <a:pt x="19" y="4"/>
                    </a:lnTo>
                    <a:lnTo>
                      <a:pt x="13" y="5"/>
                    </a:lnTo>
                    <a:lnTo>
                      <a:pt x="9" y="6"/>
                    </a:lnTo>
                    <a:lnTo>
                      <a:pt x="3" y="7"/>
                    </a:lnTo>
                    <a:lnTo>
                      <a:pt x="0" y="8"/>
                    </a:lnTo>
                    <a:lnTo>
                      <a:pt x="1" y="8"/>
                    </a:lnTo>
                    <a:lnTo>
                      <a:pt x="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40" name="Freeform 444"/>
              <p:cNvSpPr>
                <a:spLocks noChangeAspect="1"/>
              </p:cNvSpPr>
              <p:nvPr/>
            </p:nvSpPr>
            <p:spPr bwMode="auto">
              <a:xfrm>
                <a:off x="940" y="400"/>
                <a:ext cx="26" cy="8"/>
              </a:xfrm>
              <a:custGeom>
                <a:avLst/>
                <a:gdLst>
                  <a:gd name="T0" fmla="*/ 0 w 51"/>
                  <a:gd name="T1" fmla="*/ 18 h 18"/>
                  <a:gd name="T2" fmla="*/ 0 w 51"/>
                  <a:gd name="T3" fmla="*/ 18 h 18"/>
                  <a:gd name="T4" fmla="*/ 8 w 51"/>
                  <a:gd name="T5" fmla="*/ 16 h 18"/>
                  <a:gd name="T6" fmla="*/ 16 w 51"/>
                  <a:gd name="T7" fmla="*/ 15 h 18"/>
                  <a:gd name="T8" fmla="*/ 23 w 51"/>
                  <a:gd name="T9" fmla="*/ 14 h 18"/>
                  <a:gd name="T10" fmla="*/ 31 w 51"/>
                  <a:gd name="T11" fmla="*/ 13 h 18"/>
                  <a:gd name="T12" fmla="*/ 37 w 51"/>
                  <a:gd name="T13" fmla="*/ 11 h 18"/>
                  <a:gd name="T14" fmla="*/ 41 w 51"/>
                  <a:gd name="T15" fmla="*/ 10 h 18"/>
                  <a:gd name="T16" fmla="*/ 46 w 51"/>
                  <a:gd name="T17" fmla="*/ 8 h 18"/>
                  <a:gd name="T18" fmla="*/ 51 w 51"/>
                  <a:gd name="T19" fmla="*/ 7 h 18"/>
                  <a:gd name="T20" fmla="*/ 51 w 51"/>
                  <a:gd name="T21" fmla="*/ 0 h 18"/>
                  <a:gd name="T22" fmla="*/ 46 w 51"/>
                  <a:gd name="T23" fmla="*/ 1 h 18"/>
                  <a:gd name="T24" fmla="*/ 41 w 51"/>
                  <a:gd name="T25" fmla="*/ 3 h 18"/>
                  <a:gd name="T26" fmla="*/ 35 w 51"/>
                  <a:gd name="T27" fmla="*/ 4 h 18"/>
                  <a:gd name="T28" fmla="*/ 29 w 51"/>
                  <a:gd name="T29" fmla="*/ 6 h 18"/>
                  <a:gd name="T30" fmla="*/ 23 w 51"/>
                  <a:gd name="T31" fmla="*/ 7 h 18"/>
                  <a:gd name="T32" fmla="*/ 16 w 51"/>
                  <a:gd name="T33" fmla="*/ 8 h 18"/>
                  <a:gd name="T34" fmla="*/ 8 w 51"/>
                  <a:gd name="T35" fmla="*/ 10 h 18"/>
                  <a:gd name="T36" fmla="*/ 0 w 51"/>
                  <a:gd name="T37" fmla="*/ 8 h 18"/>
                  <a:gd name="T38" fmla="*/ 0 w 51"/>
                  <a:gd name="T39" fmla="*/ 8 h 18"/>
                  <a:gd name="T40" fmla="*/ 0 w 51"/>
                  <a:gd name="T4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8">
                    <a:moveTo>
                      <a:pt x="0" y="18"/>
                    </a:moveTo>
                    <a:lnTo>
                      <a:pt x="0" y="18"/>
                    </a:lnTo>
                    <a:lnTo>
                      <a:pt x="8" y="16"/>
                    </a:lnTo>
                    <a:lnTo>
                      <a:pt x="16" y="15"/>
                    </a:lnTo>
                    <a:lnTo>
                      <a:pt x="23" y="14"/>
                    </a:lnTo>
                    <a:lnTo>
                      <a:pt x="31" y="13"/>
                    </a:lnTo>
                    <a:lnTo>
                      <a:pt x="37" y="11"/>
                    </a:lnTo>
                    <a:lnTo>
                      <a:pt x="41" y="10"/>
                    </a:lnTo>
                    <a:lnTo>
                      <a:pt x="46" y="8"/>
                    </a:lnTo>
                    <a:lnTo>
                      <a:pt x="51" y="7"/>
                    </a:lnTo>
                    <a:lnTo>
                      <a:pt x="51" y="0"/>
                    </a:lnTo>
                    <a:lnTo>
                      <a:pt x="46" y="1"/>
                    </a:lnTo>
                    <a:lnTo>
                      <a:pt x="41" y="3"/>
                    </a:lnTo>
                    <a:lnTo>
                      <a:pt x="35" y="4"/>
                    </a:lnTo>
                    <a:lnTo>
                      <a:pt x="29" y="6"/>
                    </a:lnTo>
                    <a:lnTo>
                      <a:pt x="23" y="7"/>
                    </a:lnTo>
                    <a:lnTo>
                      <a:pt x="16" y="8"/>
                    </a:lnTo>
                    <a:lnTo>
                      <a:pt x="8" y="10"/>
                    </a:lnTo>
                    <a:lnTo>
                      <a:pt x="0" y="8"/>
                    </a:lnTo>
                    <a:lnTo>
                      <a:pt x="0" y="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41" name="Freeform 445"/>
              <p:cNvSpPr>
                <a:spLocks noChangeAspect="1"/>
              </p:cNvSpPr>
              <p:nvPr/>
            </p:nvSpPr>
            <p:spPr bwMode="auto">
              <a:xfrm>
                <a:off x="881" y="399"/>
                <a:ext cx="59" cy="9"/>
              </a:xfrm>
              <a:custGeom>
                <a:avLst/>
                <a:gdLst>
                  <a:gd name="T0" fmla="*/ 0 w 119"/>
                  <a:gd name="T1" fmla="*/ 7 h 19"/>
                  <a:gd name="T2" fmla="*/ 0 w 119"/>
                  <a:gd name="T3" fmla="*/ 7 h 19"/>
                  <a:gd name="T4" fmla="*/ 11 w 119"/>
                  <a:gd name="T5" fmla="*/ 9 h 19"/>
                  <a:gd name="T6" fmla="*/ 26 w 119"/>
                  <a:gd name="T7" fmla="*/ 11 h 19"/>
                  <a:gd name="T8" fmla="*/ 42 w 119"/>
                  <a:gd name="T9" fmla="*/ 13 h 19"/>
                  <a:gd name="T10" fmla="*/ 59 w 119"/>
                  <a:gd name="T11" fmla="*/ 14 h 19"/>
                  <a:gd name="T12" fmla="*/ 76 w 119"/>
                  <a:gd name="T13" fmla="*/ 15 h 19"/>
                  <a:gd name="T14" fmla="*/ 94 w 119"/>
                  <a:gd name="T15" fmla="*/ 16 h 19"/>
                  <a:gd name="T16" fmla="*/ 107 w 119"/>
                  <a:gd name="T17" fmla="*/ 19 h 19"/>
                  <a:gd name="T18" fmla="*/ 119 w 119"/>
                  <a:gd name="T19" fmla="*/ 19 h 19"/>
                  <a:gd name="T20" fmla="*/ 119 w 119"/>
                  <a:gd name="T21" fmla="*/ 9 h 19"/>
                  <a:gd name="T22" fmla="*/ 107 w 119"/>
                  <a:gd name="T23" fmla="*/ 9 h 19"/>
                  <a:gd name="T24" fmla="*/ 94 w 119"/>
                  <a:gd name="T25" fmla="*/ 9 h 19"/>
                  <a:gd name="T26" fmla="*/ 76 w 119"/>
                  <a:gd name="T27" fmla="*/ 8 h 19"/>
                  <a:gd name="T28" fmla="*/ 59 w 119"/>
                  <a:gd name="T29" fmla="*/ 7 h 19"/>
                  <a:gd name="T30" fmla="*/ 42 w 119"/>
                  <a:gd name="T31" fmla="*/ 6 h 19"/>
                  <a:gd name="T32" fmla="*/ 26 w 119"/>
                  <a:gd name="T33" fmla="*/ 4 h 19"/>
                  <a:gd name="T34" fmla="*/ 11 w 119"/>
                  <a:gd name="T35" fmla="*/ 2 h 19"/>
                  <a:gd name="T36" fmla="*/ 0 w 119"/>
                  <a:gd name="T37" fmla="*/ 0 h 19"/>
                  <a:gd name="T38" fmla="*/ 0 w 119"/>
                  <a:gd name="T39" fmla="*/ 0 h 19"/>
                  <a:gd name="T40" fmla="*/ 0 w 119"/>
                  <a:gd name="T4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9">
                    <a:moveTo>
                      <a:pt x="0" y="7"/>
                    </a:moveTo>
                    <a:lnTo>
                      <a:pt x="0" y="7"/>
                    </a:lnTo>
                    <a:lnTo>
                      <a:pt x="11" y="9"/>
                    </a:lnTo>
                    <a:lnTo>
                      <a:pt x="26" y="11"/>
                    </a:lnTo>
                    <a:lnTo>
                      <a:pt x="42" y="13"/>
                    </a:lnTo>
                    <a:lnTo>
                      <a:pt x="59" y="14"/>
                    </a:lnTo>
                    <a:lnTo>
                      <a:pt x="76" y="15"/>
                    </a:lnTo>
                    <a:lnTo>
                      <a:pt x="94" y="16"/>
                    </a:lnTo>
                    <a:lnTo>
                      <a:pt x="107" y="19"/>
                    </a:lnTo>
                    <a:lnTo>
                      <a:pt x="119" y="19"/>
                    </a:lnTo>
                    <a:lnTo>
                      <a:pt x="119" y="9"/>
                    </a:lnTo>
                    <a:lnTo>
                      <a:pt x="107" y="9"/>
                    </a:lnTo>
                    <a:lnTo>
                      <a:pt x="94" y="9"/>
                    </a:lnTo>
                    <a:lnTo>
                      <a:pt x="76" y="8"/>
                    </a:lnTo>
                    <a:lnTo>
                      <a:pt x="59" y="7"/>
                    </a:lnTo>
                    <a:lnTo>
                      <a:pt x="42" y="6"/>
                    </a:lnTo>
                    <a:lnTo>
                      <a:pt x="26" y="4"/>
                    </a:lnTo>
                    <a:lnTo>
                      <a:pt x="11" y="2"/>
                    </a:lnTo>
                    <a:lnTo>
                      <a:pt x="0" y="0"/>
                    </a:lnTo>
                    <a:lnTo>
                      <a:pt x="0"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42" name="Freeform 446"/>
              <p:cNvSpPr>
                <a:spLocks noChangeAspect="1"/>
              </p:cNvSpPr>
              <p:nvPr/>
            </p:nvSpPr>
            <p:spPr bwMode="auto">
              <a:xfrm>
                <a:off x="848" y="399"/>
                <a:ext cx="33" cy="12"/>
              </a:xfrm>
              <a:custGeom>
                <a:avLst/>
                <a:gdLst>
                  <a:gd name="T0" fmla="*/ 4 w 65"/>
                  <a:gd name="T1" fmla="*/ 25 h 25"/>
                  <a:gd name="T2" fmla="*/ 4 w 65"/>
                  <a:gd name="T3" fmla="*/ 25 h 25"/>
                  <a:gd name="T4" fmla="*/ 10 w 65"/>
                  <a:gd name="T5" fmla="*/ 21 h 25"/>
                  <a:gd name="T6" fmla="*/ 16 w 65"/>
                  <a:gd name="T7" fmla="*/ 16 h 25"/>
                  <a:gd name="T8" fmla="*/ 24 w 65"/>
                  <a:gd name="T9" fmla="*/ 13 h 25"/>
                  <a:gd name="T10" fmla="*/ 32 w 65"/>
                  <a:gd name="T11" fmla="*/ 10 h 25"/>
                  <a:gd name="T12" fmla="*/ 39 w 65"/>
                  <a:gd name="T13" fmla="*/ 8 h 25"/>
                  <a:gd name="T14" fmla="*/ 47 w 65"/>
                  <a:gd name="T15" fmla="*/ 7 h 25"/>
                  <a:gd name="T16" fmla="*/ 56 w 65"/>
                  <a:gd name="T17" fmla="*/ 7 h 25"/>
                  <a:gd name="T18" fmla="*/ 65 w 65"/>
                  <a:gd name="T19" fmla="*/ 8 h 25"/>
                  <a:gd name="T20" fmla="*/ 65 w 65"/>
                  <a:gd name="T21" fmla="*/ 1 h 25"/>
                  <a:gd name="T22" fmla="*/ 56 w 65"/>
                  <a:gd name="T23" fmla="*/ 0 h 25"/>
                  <a:gd name="T24" fmla="*/ 47 w 65"/>
                  <a:gd name="T25" fmla="*/ 0 h 25"/>
                  <a:gd name="T26" fmla="*/ 39 w 65"/>
                  <a:gd name="T27" fmla="*/ 1 h 25"/>
                  <a:gd name="T28" fmla="*/ 30 w 65"/>
                  <a:gd name="T29" fmla="*/ 3 h 25"/>
                  <a:gd name="T30" fmla="*/ 22 w 65"/>
                  <a:gd name="T31" fmla="*/ 6 h 25"/>
                  <a:gd name="T32" fmla="*/ 14 w 65"/>
                  <a:gd name="T33" fmla="*/ 9 h 25"/>
                  <a:gd name="T34" fmla="*/ 6 w 65"/>
                  <a:gd name="T35" fmla="*/ 14 h 25"/>
                  <a:gd name="T36" fmla="*/ 0 w 65"/>
                  <a:gd name="T37" fmla="*/ 18 h 25"/>
                  <a:gd name="T38" fmla="*/ 0 w 65"/>
                  <a:gd name="T39" fmla="*/ 18 h 25"/>
                  <a:gd name="T40" fmla="*/ 4 w 65"/>
                  <a:gd name="T4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25">
                    <a:moveTo>
                      <a:pt x="4" y="25"/>
                    </a:moveTo>
                    <a:lnTo>
                      <a:pt x="4" y="25"/>
                    </a:lnTo>
                    <a:lnTo>
                      <a:pt x="10" y="21"/>
                    </a:lnTo>
                    <a:lnTo>
                      <a:pt x="16" y="16"/>
                    </a:lnTo>
                    <a:lnTo>
                      <a:pt x="24" y="13"/>
                    </a:lnTo>
                    <a:lnTo>
                      <a:pt x="32" y="10"/>
                    </a:lnTo>
                    <a:lnTo>
                      <a:pt x="39" y="8"/>
                    </a:lnTo>
                    <a:lnTo>
                      <a:pt x="47" y="7"/>
                    </a:lnTo>
                    <a:lnTo>
                      <a:pt x="56" y="7"/>
                    </a:lnTo>
                    <a:lnTo>
                      <a:pt x="65" y="8"/>
                    </a:lnTo>
                    <a:lnTo>
                      <a:pt x="65" y="1"/>
                    </a:lnTo>
                    <a:lnTo>
                      <a:pt x="56" y="0"/>
                    </a:lnTo>
                    <a:lnTo>
                      <a:pt x="47" y="0"/>
                    </a:lnTo>
                    <a:lnTo>
                      <a:pt x="39" y="1"/>
                    </a:lnTo>
                    <a:lnTo>
                      <a:pt x="30" y="3"/>
                    </a:lnTo>
                    <a:lnTo>
                      <a:pt x="22" y="6"/>
                    </a:lnTo>
                    <a:lnTo>
                      <a:pt x="14" y="9"/>
                    </a:lnTo>
                    <a:lnTo>
                      <a:pt x="6" y="14"/>
                    </a:lnTo>
                    <a:lnTo>
                      <a:pt x="0" y="18"/>
                    </a:lnTo>
                    <a:lnTo>
                      <a:pt x="0" y="18"/>
                    </a:lnTo>
                    <a:lnTo>
                      <a:pt x="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43" name="Freeform 447"/>
              <p:cNvSpPr>
                <a:spLocks noChangeAspect="1"/>
              </p:cNvSpPr>
              <p:nvPr/>
            </p:nvSpPr>
            <p:spPr bwMode="auto">
              <a:xfrm>
                <a:off x="821" y="408"/>
                <a:ext cx="30" cy="20"/>
              </a:xfrm>
              <a:custGeom>
                <a:avLst/>
                <a:gdLst>
                  <a:gd name="T0" fmla="*/ 1 w 58"/>
                  <a:gd name="T1" fmla="*/ 37 h 41"/>
                  <a:gd name="T2" fmla="*/ 7 w 58"/>
                  <a:gd name="T3" fmla="*/ 41 h 41"/>
                  <a:gd name="T4" fmla="*/ 12 w 58"/>
                  <a:gd name="T5" fmla="*/ 36 h 41"/>
                  <a:gd name="T6" fmla="*/ 18 w 58"/>
                  <a:gd name="T7" fmla="*/ 33 h 41"/>
                  <a:gd name="T8" fmla="*/ 25 w 58"/>
                  <a:gd name="T9" fmla="*/ 28 h 41"/>
                  <a:gd name="T10" fmla="*/ 32 w 58"/>
                  <a:gd name="T11" fmla="*/ 23 h 41"/>
                  <a:gd name="T12" fmla="*/ 40 w 58"/>
                  <a:gd name="T13" fmla="*/ 20 h 41"/>
                  <a:gd name="T14" fmla="*/ 47 w 58"/>
                  <a:gd name="T15" fmla="*/ 15 h 41"/>
                  <a:gd name="T16" fmla="*/ 53 w 58"/>
                  <a:gd name="T17" fmla="*/ 12 h 41"/>
                  <a:gd name="T18" fmla="*/ 58 w 58"/>
                  <a:gd name="T19" fmla="*/ 7 h 41"/>
                  <a:gd name="T20" fmla="*/ 54 w 58"/>
                  <a:gd name="T21" fmla="*/ 0 h 41"/>
                  <a:gd name="T22" fmla="*/ 48 w 58"/>
                  <a:gd name="T23" fmla="*/ 5 h 41"/>
                  <a:gd name="T24" fmla="*/ 42 w 58"/>
                  <a:gd name="T25" fmla="*/ 9 h 41"/>
                  <a:gd name="T26" fmla="*/ 35 w 58"/>
                  <a:gd name="T27" fmla="*/ 13 h 41"/>
                  <a:gd name="T28" fmla="*/ 30 w 58"/>
                  <a:gd name="T29" fmla="*/ 17 h 41"/>
                  <a:gd name="T30" fmla="*/ 20 w 58"/>
                  <a:gd name="T31" fmla="*/ 21 h 41"/>
                  <a:gd name="T32" fmla="*/ 13 w 58"/>
                  <a:gd name="T33" fmla="*/ 26 h 41"/>
                  <a:gd name="T34" fmla="*/ 8 w 58"/>
                  <a:gd name="T35" fmla="*/ 29 h 41"/>
                  <a:gd name="T36" fmla="*/ 2 w 58"/>
                  <a:gd name="T37" fmla="*/ 34 h 41"/>
                  <a:gd name="T38" fmla="*/ 8 w 58"/>
                  <a:gd name="T39" fmla="*/ 37 h 41"/>
                  <a:gd name="T40" fmla="*/ 2 w 58"/>
                  <a:gd name="T41" fmla="*/ 34 h 41"/>
                  <a:gd name="T42" fmla="*/ 0 w 58"/>
                  <a:gd name="T43" fmla="*/ 36 h 41"/>
                  <a:gd name="T44" fmla="*/ 1 w 58"/>
                  <a:gd name="T45" fmla="*/ 38 h 41"/>
                  <a:gd name="T46" fmla="*/ 3 w 58"/>
                  <a:gd name="T47" fmla="*/ 41 h 41"/>
                  <a:gd name="T48" fmla="*/ 7 w 58"/>
                  <a:gd name="T49" fmla="*/ 41 h 41"/>
                  <a:gd name="T50" fmla="*/ 1 w 58"/>
                  <a:gd name="T51"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41">
                    <a:moveTo>
                      <a:pt x="1" y="37"/>
                    </a:moveTo>
                    <a:lnTo>
                      <a:pt x="7" y="41"/>
                    </a:lnTo>
                    <a:lnTo>
                      <a:pt x="12" y="36"/>
                    </a:lnTo>
                    <a:lnTo>
                      <a:pt x="18" y="33"/>
                    </a:lnTo>
                    <a:lnTo>
                      <a:pt x="25" y="28"/>
                    </a:lnTo>
                    <a:lnTo>
                      <a:pt x="32" y="23"/>
                    </a:lnTo>
                    <a:lnTo>
                      <a:pt x="40" y="20"/>
                    </a:lnTo>
                    <a:lnTo>
                      <a:pt x="47" y="15"/>
                    </a:lnTo>
                    <a:lnTo>
                      <a:pt x="53" y="12"/>
                    </a:lnTo>
                    <a:lnTo>
                      <a:pt x="58" y="7"/>
                    </a:lnTo>
                    <a:lnTo>
                      <a:pt x="54" y="0"/>
                    </a:lnTo>
                    <a:lnTo>
                      <a:pt x="48" y="5"/>
                    </a:lnTo>
                    <a:lnTo>
                      <a:pt x="42" y="9"/>
                    </a:lnTo>
                    <a:lnTo>
                      <a:pt x="35" y="13"/>
                    </a:lnTo>
                    <a:lnTo>
                      <a:pt x="30" y="17"/>
                    </a:lnTo>
                    <a:lnTo>
                      <a:pt x="20" y="21"/>
                    </a:lnTo>
                    <a:lnTo>
                      <a:pt x="13" y="26"/>
                    </a:lnTo>
                    <a:lnTo>
                      <a:pt x="8" y="29"/>
                    </a:lnTo>
                    <a:lnTo>
                      <a:pt x="2" y="34"/>
                    </a:lnTo>
                    <a:lnTo>
                      <a:pt x="8" y="37"/>
                    </a:lnTo>
                    <a:lnTo>
                      <a:pt x="2" y="34"/>
                    </a:lnTo>
                    <a:lnTo>
                      <a:pt x="0" y="36"/>
                    </a:lnTo>
                    <a:lnTo>
                      <a:pt x="1" y="38"/>
                    </a:lnTo>
                    <a:lnTo>
                      <a:pt x="3" y="41"/>
                    </a:lnTo>
                    <a:lnTo>
                      <a:pt x="7" y="41"/>
                    </a:lnTo>
                    <a:lnTo>
                      <a:pt x="1"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44" name="Freeform 448"/>
              <p:cNvSpPr>
                <a:spLocks noChangeAspect="1"/>
              </p:cNvSpPr>
              <p:nvPr/>
            </p:nvSpPr>
            <p:spPr bwMode="auto">
              <a:xfrm>
                <a:off x="751" y="522"/>
                <a:ext cx="167" cy="141"/>
              </a:xfrm>
              <a:custGeom>
                <a:avLst/>
                <a:gdLst>
                  <a:gd name="T0" fmla="*/ 314 w 335"/>
                  <a:gd name="T1" fmla="*/ 276 h 281"/>
                  <a:gd name="T2" fmla="*/ 298 w 335"/>
                  <a:gd name="T3" fmla="*/ 267 h 281"/>
                  <a:gd name="T4" fmla="*/ 294 w 335"/>
                  <a:gd name="T5" fmla="*/ 263 h 281"/>
                  <a:gd name="T6" fmla="*/ 288 w 335"/>
                  <a:gd name="T7" fmla="*/ 252 h 281"/>
                  <a:gd name="T8" fmla="*/ 278 w 335"/>
                  <a:gd name="T9" fmla="*/ 243 h 281"/>
                  <a:gd name="T10" fmla="*/ 266 w 335"/>
                  <a:gd name="T11" fmla="*/ 238 h 281"/>
                  <a:gd name="T12" fmla="*/ 260 w 335"/>
                  <a:gd name="T13" fmla="*/ 225 h 281"/>
                  <a:gd name="T14" fmla="*/ 259 w 335"/>
                  <a:gd name="T15" fmla="*/ 208 h 281"/>
                  <a:gd name="T16" fmla="*/ 252 w 335"/>
                  <a:gd name="T17" fmla="*/ 199 h 281"/>
                  <a:gd name="T18" fmla="*/ 241 w 335"/>
                  <a:gd name="T19" fmla="*/ 185 h 281"/>
                  <a:gd name="T20" fmla="*/ 229 w 335"/>
                  <a:gd name="T21" fmla="*/ 182 h 281"/>
                  <a:gd name="T22" fmla="*/ 220 w 335"/>
                  <a:gd name="T23" fmla="*/ 182 h 281"/>
                  <a:gd name="T24" fmla="*/ 219 w 335"/>
                  <a:gd name="T25" fmla="*/ 171 h 281"/>
                  <a:gd name="T26" fmla="*/ 218 w 335"/>
                  <a:gd name="T27" fmla="*/ 157 h 281"/>
                  <a:gd name="T28" fmla="*/ 211 w 335"/>
                  <a:gd name="T29" fmla="*/ 148 h 281"/>
                  <a:gd name="T30" fmla="*/ 199 w 335"/>
                  <a:gd name="T31" fmla="*/ 141 h 281"/>
                  <a:gd name="T32" fmla="*/ 182 w 335"/>
                  <a:gd name="T33" fmla="*/ 136 h 281"/>
                  <a:gd name="T34" fmla="*/ 165 w 335"/>
                  <a:gd name="T35" fmla="*/ 132 h 281"/>
                  <a:gd name="T36" fmla="*/ 155 w 335"/>
                  <a:gd name="T37" fmla="*/ 124 h 281"/>
                  <a:gd name="T38" fmla="*/ 146 w 335"/>
                  <a:gd name="T39" fmla="*/ 109 h 281"/>
                  <a:gd name="T40" fmla="*/ 132 w 335"/>
                  <a:gd name="T41" fmla="*/ 96 h 281"/>
                  <a:gd name="T42" fmla="*/ 115 w 335"/>
                  <a:gd name="T43" fmla="*/ 89 h 281"/>
                  <a:gd name="T44" fmla="*/ 105 w 335"/>
                  <a:gd name="T45" fmla="*/ 84 h 281"/>
                  <a:gd name="T46" fmla="*/ 100 w 335"/>
                  <a:gd name="T47" fmla="*/ 71 h 281"/>
                  <a:gd name="T48" fmla="*/ 92 w 335"/>
                  <a:gd name="T49" fmla="*/ 61 h 281"/>
                  <a:gd name="T50" fmla="*/ 79 w 335"/>
                  <a:gd name="T51" fmla="*/ 57 h 281"/>
                  <a:gd name="T52" fmla="*/ 69 w 335"/>
                  <a:gd name="T53" fmla="*/ 50 h 281"/>
                  <a:gd name="T54" fmla="*/ 59 w 335"/>
                  <a:gd name="T55" fmla="*/ 36 h 281"/>
                  <a:gd name="T56" fmla="*/ 45 w 335"/>
                  <a:gd name="T57" fmla="*/ 27 h 281"/>
                  <a:gd name="T58" fmla="*/ 31 w 335"/>
                  <a:gd name="T59" fmla="*/ 23 h 281"/>
                  <a:gd name="T60" fmla="*/ 10 w 335"/>
                  <a:gd name="T61" fmla="*/ 25 h 281"/>
                  <a:gd name="T62" fmla="*/ 0 w 335"/>
                  <a:gd name="T63" fmla="*/ 17 h 281"/>
                  <a:gd name="T64" fmla="*/ 16 w 335"/>
                  <a:gd name="T65" fmla="*/ 12 h 281"/>
                  <a:gd name="T66" fmla="*/ 31 w 335"/>
                  <a:gd name="T67" fmla="*/ 10 h 281"/>
                  <a:gd name="T68" fmla="*/ 43 w 335"/>
                  <a:gd name="T69" fmla="*/ 7 h 281"/>
                  <a:gd name="T70" fmla="*/ 55 w 335"/>
                  <a:gd name="T71" fmla="*/ 3 h 281"/>
                  <a:gd name="T72" fmla="*/ 75 w 335"/>
                  <a:gd name="T73" fmla="*/ 1 h 281"/>
                  <a:gd name="T74" fmla="*/ 98 w 335"/>
                  <a:gd name="T75" fmla="*/ 0 h 281"/>
                  <a:gd name="T76" fmla="*/ 119 w 335"/>
                  <a:gd name="T77" fmla="*/ 1 h 281"/>
                  <a:gd name="T78" fmla="*/ 134 w 335"/>
                  <a:gd name="T79" fmla="*/ 3 h 281"/>
                  <a:gd name="T80" fmla="*/ 143 w 335"/>
                  <a:gd name="T81" fmla="*/ 7 h 281"/>
                  <a:gd name="T82" fmla="*/ 155 w 335"/>
                  <a:gd name="T83" fmla="*/ 15 h 281"/>
                  <a:gd name="T84" fmla="*/ 170 w 335"/>
                  <a:gd name="T85" fmla="*/ 26 h 281"/>
                  <a:gd name="T86" fmla="*/ 184 w 335"/>
                  <a:gd name="T87" fmla="*/ 39 h 281"/>
                  <a:gd name="T88" fmla="*/ 195 w 335"/>
                  <a:gd name="T89" fmla="*/ 43 h 281"/>
                  <a:gd name="T90" fmla="*/ 207 w 335"/>
                  <a:gd name="T91" fmla="*/ 42 h 281"/>
                  <a:gd name="T92" fmla="*/ 220 w 335"/>
                  <a:gd name="T93" fmla="*/ 43 h 281"/>
                  <a:gd name="T94" fmla="*/ 230 w 335"/>
                  <a:gd name="T95" fmla="*/ 48 h 281"/>
                  <a:gd name="T96" fmla="*/ 238 w 335"/>
                  <a:gd name="T97" fmla="*/ 49 h 281"/>
                  <a:gd name="T98" fmla="*/ 248 w 335"/>
                  <a:gd name="T99" fmla="*/ 46 h 281"/>
                  <a:gd name="T100" fmla="*/ 259 w 335"/>
                  <a:gd name="T101" fmla="*/ 45 h 281"/>
                  <a:gd name="T102" fmla="*/ 272 w 335"/>
                  <a:gd name="T103" fmla="*/ 48 h 281"/>
                  <a:gd name="T104" fmla="*/ 283 w 335"/>
                  <a:gd name="T105" fmla="*/ 63 h 281"/>
                  <a:gd name="T106" fmla="*/ 283 w 335"/>
                  <a:gd name="T107" fmla="*/ 88 h 281"/>
                  <a:gd name="T108" fmla="*/ 283 w 335"/>
                  <a:gd name="T109" fmla="*/ 104 h 281"/>
                  <a:gd name="T110" fmla="*/ 283 w 335"/>
                  <a:gd name="T111" fmla="*/ 121 h 281"/>
                  <a:gd name="T112" fmla="*/ 286 w 335"/>
                  <a:gd name="T113" fmla="*/ 132 h 281"/>
                  <a:gd name="T114" fmla="*/ 301 w 335"/>
                  <a:gd name="T115" fmla="*/ 144 h 281"/>
                  <a:gd name="T116" fmla="*/ 318 w 335"/>
                  <a:gd name="T117" fmla="*/ 157 h 281"/>
                  <a:gd name="T118" fmla="*/ 330 w 335"/>
                  <a:gd name="T119" fmla="*/ 171 h 281"/>
                  <a:gd name="T120" fmla="*/ 335 w 335"/>
                  <a:gd name="T121" fmla="*/ 197 h 281"/>
                  <a:gd name="T122" fmla="*/ 329 w 335"/>
                  <a:gd name="T123" fmla="*/ 25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5" h="281">
                    <a:moveTo>
                      <a:pt x="321" y="281"/>
                    </a:moveTo>
                    <a:lnTo>
                      <a:pt x="314" y="276"/>
                    </a:lnTo>
                    <a:lnTo>
                      <a:pt x="306" y="270"/>
                    </a:lnTo>
                    <a:lnTo>
                      <a:pt x="298" y="267"/>
                    </a:lnTo>
                    <a:lnTo>
                      <a:pt x="295" y="269"/>
                    </a:lnTo>
                    <a:lnTo>
                      <a:pt x="294" y="263"/>
                    </a:lnTo>
                    <a:lnTo>
                      <a:pt x="291" y="258"/>
                    </a:lnTo>
                    <a:lnTo>
                      <a:pt x="288" y="252"/>
                    </a:lnTo>
                    <a:lnTo>
                      <a:pt x="283" y="247"/>
                    </a:lnTo>
                    <a:lnTo>
                      <a:pt x="278" y="243"/>
                    </a:lnTo>
                    <a:lnTo>
                      <a:pt x="272" y="239"/>
                    </a:lnTo>
                    <a:lnTo>
                      <a:pt x="266" y="238"/>
                    </a:lnTo>
                    <a:lnTo>
                      <a:pt x="260" y="238"/>
                    </a:lnTo>
                    <a:lnTo>
                      <a:pt x="260" y="225"/>
                    </a:lnTo>
                    <a:lnTo>
                      <a:pt x="260" y="215"/>
                    </a:lnTo>
                    <a:lnTo>
                      <a:pt x="259" y="208"/>
                    </a:lnTo>
                    <a:lnTo>
                      <a:pt x="257" y="203"/>
                    </a:lnTo>
                    <a:lnTo>
                      <a:pt x="252" y="199"/>
                    </a:lnTo>
                    <a:lnTo>
                      <a:pt x="246" y="192"/>
                    </a:lnTo>
                    <a:lnTo>
                      <a:pt x="241" y="185"/>
                    </a:lnTo>
                    <a:lnTo>
                      <a:pt x="235" y="182"/>
                    </a:lnTo>
                    <a:lnTo>
                      <a:pt x="229" y="182"/>
                    </a:lnTo>
                    <a:lnTo>
                      <a:pt x="225" y="182"/>
                    </a:lnTo>
                    <a:lnTo>
                      <a:pt x="220" y="182"/>
                    </a:lnTo>
                    <a:lnTo>
                      <a:pt x="216" y="182"/>
                    </a:lnTo>
                    <a:lnTo>
                      <a:pt x="219" y="171"/>
                    </a:lnTo>
                    <a:lnTo>
                      <a:pt x="219" y="163"/>
                    </a:lnTo>
                    <a:lnTo>
                      <a:pt x="218" y="157"/>
                    </a:lnTo>
                    <a:lnTo>
                      <a:pt x="214" y="152"/>
                    </a:lnTo>
                    <a:lnTo>
                      <a:pt x="211" y="148"/>
                    </a:lnTo>
                    <a:lnTo>
                      <a:pt x="205" y="145"/>
                    </a:lnTo>
                    <a:lnTo>
                      <a:pt x="199" y="141"/>
                    </a:lnTo>
                    <a:lnTo>
                      <a:pt x="191" y="139"/>
                    </a:lnTo>
                    <a:lnTo>
                      <a:pt x="182" y="136"/>
                    </a:lnTo>
                    <a:lnTo>
                      <a:pt x="174" y="133"/>
                    </a:lnTo>
                    <a:lnTo>
                      <a:pt x="165" y="132"/>
                    </a:lnTo>
                    <a:lnTo>
                      <a:pt x="158" y="131"/>
                    </a:lnTo>
                    <a:lnTo>
                      <a:pt x="155" y="124"/>
                    </a:lnTo>
                    <a:lnTo>
                      <a:pt x="152" y="117"/>
                    </a:lnTo>
                    <a:lnTo>
                      <a:pt x="146" y="109"/>
                    </a:lnTo>
                    <a:lnTo>
                      <a:pt x="140" y="102"/>
                    </a:lnTo>
                    <a:lnTo>
                      <a:pt x="132" y="96"/>
                    </a:lnTo>
                    <a:lnTo>
                      <a:pt x="124" y="92"/>
                    </a:lnTo>
                    <a:lnTo>
                      <a:pt x="115" y="89"/>
                    </a:lnTo>
                    <a:lnTo>
                      <a:pt x="106" y="89"/>
                    </a:lnTo>
                    <a:lnTo>
                      <a:pt x="105" y="84"/>
                    </a:lnTo>
                    <a:lnTo>
                      <a:pt x="103" y="77"/>
                    </a:lnTo>
                    <a:lnTo>
                      <a:pt x="100" y="71"/>
                    </a:lnTo>
                    <a:lnTo>
                      <a:pt x="97" y="65"/>
                    </a:lnTo>
                    <a:lnTo>
                      <a:pt x="92" y="61"/>
                    </a:lnTo>
                    <a:lnTo>
                      <a:pt x="86" y="58"/>
                    </a:lnTo>
                    <a:lnTo>
                      <a:pt x="79" y="57"/>
                    </a:lnTo>
                    <a:lnTo>
                      <a:pt x="71" y="58"/>
                    </a:lnTo>
                    <a:lnTo>
                      <a:pt x="69" y="50"/>
                    </a:lnTo>
                    <a:lnTo>
                      <a:pt x="66" y="42"/>
                    </a:lnTo>
                    <a:lnTo>
                      <a:pt x="59" y="36"/>
                    </a:lnTo>
                    <a:lnTo>
                      <a:pt x="52" y="31"/>
                    </a:lnTo>
                    <a:lnTo>
                      <a:pt x="45" y="27"/>
                    </a:lnTo>
                    <a:lnTo>
                      <a:pt x="38" y="24"/>
                    </a:lnTo>
                    <a:lnTo>
                      <a:pt x="31" y="23"/>
                    </a:lnTo>
                    <a:lnTo>
                      <a:pt x="24" y="24"/>
                    </a:lnTo>
                    <a:lnTo>
                      <a:pt x="10" y="25"/>
                    </a:lnTo>
                    <a:lnTo>
                      <a:pt x="2" y="22"/>
                    </a:lnTo>
                    <a:lnTo>
                      <a:pt x="0" y="17"/>
                    </a:lnTo>
                    <a:lnTo>
                      <a:pt x="3" y="12"/>
                    </a:lnTo>
                    <a:lnTo>
                      <a:pt x="16" y="12"/>
                    </a:lnTo>
                    <a:lnTo>
                      <a:pt x="24" y="11"/>
                    </a:lnTo>
                    <a:lnTo>
                      <a:pt x="31" y="10"/>
                    </a:lnTo>
                    <a:lnTo>
                      <a:pt x="37" y="9"/>
                    </a:lnTo>
                    <a:lnTo>
                      <a:pt x="43" y="7"/>
                    </a:lnTo>
                    <a:lnTo>
                      <a:pt x="48" y="4"/>
                    </a:lnTo>
                    <a:lnTo>
                      <a:pt x="55" y="3"/>
                    </a:lnTo>
                    <a:lnTo>
                      <a:pt x="63" y="2"/>
                    </a:lnTo>
                    <a:lnTo>
                      <a:pt x="75" y="1"/>
                    </a:lnTo>
                    <a:lnTo>
                      <a:pt x="86" y="0"/>
                    </a:lnTo>
                    <a:lnTo>
                      <a:pt x="98" y="0"/>
                    </a:lnTo>
                    <a:lnTo>
                      <a:pt x="109" y="1"/>
                    </a:lnTo>
                    <a:lnTo>
                      <a:pt x="119" y="1"/>
                    </a:lnTo>
                    <a:lnTo>
                      <a:pt x="128" y="2"/>
                    </a:lnTo>
                    <a:lnTo>
                      <a:pt x="134" y="3"/>
                    </a:lnTo>
                    <a:lnTo>
                      <a:pt x="138" y="4"/>
                    </a:lnTo>
                    <a:lnTo>
                      <a:pt x="143" y="7"/>
                    </a:lnTo>
                    <a:lnTo>
                      <a:pt x="149" y="10"/>
                    </a:lnTo>
                    <a:lnTo>
                      <a:pt x="155" y="15"/>
                    </a:lnTo>
                    <a:lnTo>
                      <a:pt x="164" y="20"/>
                    </a:lnTo>
                    <a:lnTo>
                      <a:pt x="170" y="26"/>
                    </a:lnTo>
                    <a:lnTo>
                      <a:pt x="177" y="33"/>
                    </a:lnTo>
                    <a:lnTo>
                      <a:pt x="184" y="39"/>
                    </a:lnTo>
                    <a:lnTo>
                      <a:pt x="189" y="45"/>
                    </a:lnTo>
                    <a:lnTo>
                      <a:pt x="195" y="43"/>
                    </a:lnTo>
                    <a:lnTo>
                      <a:pt x="200" y="43"/>
                    </a:lnTo>
                    <a:lnTo>
                      <a:pt x="207" y="42"/>
                    </a:lnTo>
                    <a:lnTo>
                      <a:pt x="214" y="42"/>
                    </a:lnTo>
                    <a:lnTo>
                      <a:pt x="220" y="43"/>
                    </a:lnTo>
                    <a:lnTo>
                      <a:pt x="226" y="45"/>
                    </a:lnTo>
                    <a:lnTo>
                      <a:pt x="230" y="48"/>
                    </a:lnTo>
                    <a:lnTo>
                      <a:pt x="235" y="51"/>
                    </a:lnTo>
                    <a:lnTo>
                      <a:pt x="238" y="49"/>
                    </a:lnTo>
                    <a:lnTo>
                      <a:pt x="242" y="48"/>
                    </a:lnTo>
                    <a:lnTo>
                      <a:pt x="248" y="46"/>
                    </a:lnTo>
                    <a:lnTo>
                      <a:pt x="253" y="45"/>
                    </a:lnTo>
                    <a:lnTo>
                      <a:pt x="259" y="45"/>
                    </a:lnTo>
                    <a:lnTo>
                      <a:pt x="265" y="46"/>
                    </a:lnTo>
                    <a:lnTo>
                      <a:pt x="272" y="48"/>
                    </a:lnTo>
                    <a:lnTo>
                      <a:pt x="276" y="51"/>
                    </a:lnTo>
                    <a:lnTo>
                      <a:pt x="283" y="63"/>
                    </a:lnTo>
                    <a:lnTo>
                      <a:pt x="286" y="77"/>
                    </a:lnTo>
                    <a:lnTo>
                      <a:pt x="283" y="88"/>
                    </a:lnTo>
                    <a:lnTo>
                      <a:pt x="281" y="98"/>
                    </a:lnTo>
                    <a:lnTo>
                      <a:pt x="283" y="104"/>
                    </a:lnTo>
                    <a:lnTo>
                      <a:pt x="284" y="113"/>
                    </a:lnTo>
                    <a:lnTo>
                      <a:pt x="283" y="121"/>
                    </a:lnTo>
                    <a:lnTo>
                      <a:pt x="281" y="127"/>
                    </a:lnTo>
                    <a:lnTo>
                      <a:pt x="286" y="132"/>
                    </a:lnTo>
                    <a:lnTo>
                      <a:pt x="292" y="138"/>
                    </a:lnTo>
                    <a:lnTo>
                      <a:pt x="301" y="144"/>
                    </a:lnTo>
                    <a:lnTo>
                      <a:pt x="310" y="151"/>
                    </a:lnTo>
                    <a:lnTo>
                      <a:pt x="318" y="157"/>
                    </a:lnTo>
                    <a:lnTo>
                      <a:pt x="326" y="164"/>
                    </a:lnTo>
                    <a:lnTo>
                      <a:pt x="330" y="171"/>
                    </a:lnTo>
                    <a:lnTo>
                      <a:pt x="334" y="177"/>
                    </a:lnTo>
                    <a:lnTo>
                      <a:pt x="335" y="197"/>
                    </a:lnTo>
                    <a:lnTo>
                      <a:pt x="334" y="224"/>
                    </a:lnTo>
                    <a:lnTo>
                      <a:pt x="329" y="255"/>
                    </a:lnTo>
                    <a:lnTo>
                      <a:pt x="321" y="281"/>
                    </a:lnTo>
                    <a:close/>
                  </a:path>
                </a:pathLst>
              </a:custGeom>
              <a:solidFill>
                <a:srgbClr val="8C33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45" name="Freeform 449"/>
              <p:cNvSpPr>
                <a:spLocks noChangeAspect="1"/>
              </p:cNvSpPr>
              <p:nvPr/>
            </p:nvSpPr>
            <p:spPr bwMode="auto">
              <a:xfrm>
                <a:off x="896" y="654"/>
                <a:ext cx="16" cy="11"/>
              </a:xfrm>
              <a:custGeom>
                <a:avLst/>
                <a:gdLst>
                  <a:gd name="T0" fmla="*/ 0 w 32"/>
                  <a:gd name="T1" fmla="*/ 6 h 21"/>
                  <a:gd name="T2" fmla="*/ 8 w 32"/>
                  <a:gd name="T3" fmla="*/ 7 h 21"/>
                  <a:gd name="T4" fmla="*/ 8 w 32"/>
                  <a:gd name="T5" fmla="*/ 7 h 21"/>
                  <a:gd name="T6" fmla="*/ 15 w 32"/>
                  <a:gd name="T7" fmla="*/ 11 h 21"/>
                  <a:gd name="T8" fmla="*/ 22 w 32"/>
                  <a:gd name="T9" fmla="*/ 17 h 21"/>
                  <a:gd name="T10" fmla="*/ 30 w 32"/>
                  <a:gd name="T11" fmla="*/ 21 h 21"/>
                  <a:gd name="T12" fmla="*/ 32 w 32"/>
                  <a:gd name="T13" fmla="*/ 14 h 21"/>
                  <a:gd name="T14" fmla="*/ 27 w 32"/>
                  <a:gd name="T15" fmla="*/ 10 h 21"/>
                  <a:gd name="T16" fmla="*/ 17 w 32"/>
                  <a:gd name="T17" fmla="*/ 4 h 21"/>
                  <a:gd name="T18" fmla="*/ 8 w 32"/>
                  <a:gd name="T19" fmla="*/ 0 h 21"/>
                  <a:gd name="T20" fmla="*/ 1 w 32"/>
                  <a:gd name="T21" fmla="*/ 5 h 21"/>
                  <a:gd name="T22" fmla="*/ 9 w 32"/>
                  <a:gd name="T23" fmla="*/ 6 h 21"/>
                  <a:gd name="T24" fmla="*/ 1 w 32"/>
                  <a:gd name="T25" fmla="*/ 5 h 21"/>
                  <a:gd name="T26" fmla="*/ 1 w 32"/>
                  <a:gd name="T27" fmla="*/ 8 h 21"/>
                  <a:gd name="T28" fmla="*/ 4 w 32"/>
                  <a:gd name="T29" fmla="*/ 10 h 21"/>
                  <a:gd name="T30" fmla="*/ 7 w 32"/>
                  <a:gd name="T31" fmla="*/ 10 h 21"/>
                  <a:gd name="T32" fmla="*/ 8 w 32"/>
                  <a:gd name="T33" fmla="*/ 7 h 21"/>
                  <a:gd name="T34" fmla="*/ 0 w 32"/>
                  <a:gd name="T35"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1">
                    <a:moveTo>
                      <a:pt x="0" y="6"/>
                    </a:moveTo>
                    <a:lnTo>
                      <a:pt x="8" y="7"/>
                    </a:lnTo>
                    <a:lnTo>
                      <a:pt x="8" y="7"/>
                    </a:lnTo>
                    <a:lnTo>
                      <a:pt x="15" y="11"/>
                    </a:lnTo>
                    <a:lnTo>
                      <a:pt x="22" y="17"/>
                    </a:lnTo>
                    <a:lnTo>
                      <a:pt x="30" y="21"/>
                    </a:lnTo>
                    <a:lnTo>
                      <a:pt x="32" y="14"/>
                    </a:lnTo>
                    <a:lnTo>
                      <a:pt x="27" y="10"/>
                    </a:lnTo>
                    <a:lnTo>
                      <a:pt x="17" y="4"/>
                    </a:lnTo>
                    <a:lnTo>
                      <a:pt x="8" y="0"/>
                    </a:lnTo>
                    <a:lnTo>
                      <a:pt x="1" y="5"/>
                    </a:lnTo>
                    <a:lnTo>
                      <a:pt x="9" y="6"/>
                    </a:lnTo>
                    <a:lnTo>
                      <a:pt x="1" y="5"/>
                    </a:lnTo>
                    <a:lnTo>
                      <a:pt x="1" y="8"/>
                    </a:lnTo>
                    <a:lnTo>
                      <a:pt x="4" y="10"/>
                    </a:lnTo>
                    <a:lnTo>
                      <a:pt x="7" y="10"/>
                    </a:lnTo>
                    <a:lnTo>
                      <a:pt x="8" y="7"/>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46" name="Freeform 450"/>
              <p:cNvSpPr>
                <a:spLocks noChangeAspect="1"/>
              </p:cNvSpPr>
              <p:nvPr/>
            </p:nvSpPr>
            <p:spPr bwMode="auto">
              <a:xfrm>
                <a:off x="879" y="640"/>
                <a:ext cx="21" cy="17"/>
              </a:xfrm>
              <a:custGeom>
                <a:avLst/>
                <a:gdLst>
                  <a:gd name="T0" fmla="*/ 0 w 42"/>
                  <a:gd name="T1" fmla="*/ 3 h 34"/>
                  <a:gd name="T2" fmla="*/ 3 w 42"/>
                  <a:gd name="T3" fmla="*/ 6 h 34"/>
                  <a:gd name="T4" fmla="*/ 9 w 42"/>
                  <a:gd name="T5" fmla="*/ 6 h 34"/>
                  <a:gd name="T6" fmla="*/ 14 w 42"/>
                  <a:gd name="T7" fmla="*/ 8 h 34"/>
                  <a:gd name="T8" fmla="*/ 18 w 42"/>
                  <a:gd name="T9" fmla="*/ 11 h 34"/>
                  <a:gd name="T10" fmla="*/ 24 w 42"/>
                  <a:gd name="T11" fmla="*/ 15 h 34"/>
                  <a:gd name="T12" fmla="*/ 27 w 42"/>
                  <a:gd name="T13" fmla="*/ 19 h 34"/>
                  <a:gd name="T14" fmla="*/ 31 w 42"/>
                  <a:gd name="T15" fmla="*/ 24 h 34"/>
                  <a:gd name="T16" fmla="*/ 33 w 42"/>
                  <a:gd name="T17" fmla="*/ 30 h 34"/>
                  <a:gd name="T18" fmla="*/ 33 w 42"/>
                  <a:gd name="T19" fmla="*/ 34 h 34"/>
                  <a:gd name="T20" fmla="*/ 42 w 42"/>
                  <a:gd name="T21" fmla="*/ 34 h 34"/>
                  <a:gd name="T22" fmla="*/ 40 w 42"/>
                  <a:gd name="T23" fmla="*/ 27 h 34"/>
                  <a:gd name="T24" fmla="*/ 38 w 42"/>
                  <a:gd name="T25" fmla="*/ 21 h 34"/>
                  <a:gd name="T26" fmla="*/ 34 w 42"/>
                  <a:gd name="T27" fmla="*/ 15 h 34"/>
                  <a:gd name="T28" fmla="*/ 29 w 42"/>
                  <a:gd name="T29" fmla="*/ 10 h 34"/>
                  <a:gd name="T30" fmla="*/ 23 w 42"/>
                  <a:gd name="T31" fmla="*/ 4 h 34"/>
                  <a:gd name="T32" fmla="*/ 16 w 42"/>
                  <a:gd name="T33" fmla="*/ 1 h 34"/>
                  <a:gd name="T34" fmla="*/ 9 w 42"/>
                  <a:gd name="T35" fmla="*/ 0 h 34"/>
                  <a:gd name="T36" fmla="*/ 3 w 42"/>
                  <a:gd name="T37" fmla="*/ 0 h 34"/>
                  <a:gd name="T38" fmla="*/ 7 w 42"/>
                  <a:gd name="T39" fmla="*/ 3 h 34"/>
                  <a:gd name="T40" fmla="*/ 3 w 42"/>
                  <a:gd name="T41" fmla="*/ 0 h 34"/>
                  <a:gd name="T42" fmla="*/ 1 w 42"/>
                  <a:gd name="T43" fmla="*/ 1 h 34"/>
                  <a:gd name="T44" fmla="*/ 0 w 42"/>
                  <a:gd name="T45" fmla="*/ 3 h 34"/>
                  <a:gd name="T46" fmla="*/ 1 w 42"/>
                  <a:gd name="T47" fmla="*/ 5 h 34"/>
                  <a:gd name="T48" fmla="*/ 3 w 42"/>
                  <a:gd name="T49" fmla="*/ 6 h 34"/>
                  <a:gd name="T50" fmla="*/ 0 w 42"/>
                  <a:gd name="T5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34">
                    <a:moveTo>
                      <a:pt x="0" y="3"/>
                    </a:moveTo>
                    <a:lnTo>
                      <a:pt x="3" y="6"/>
                    </a:lnTo>
                    <a:lnTo>
                      <a:pt x="9" y="6"/>
                    </a:lnTo>
                    <a:lnTo>
                      <a:pt x="14" y="8"/>
                    </a:lnTo>
                    <a:lnTo>
                      <a:pt x="18" y="11"/>
                    </a:lnTo>
                    <a:lnTo>
                      <a:pt x="24" y="15"/>
                    </a:lnTo>
                    <a:lnTo>
                      <a:pt x="27" y="19"/>
                    </a:lnTo>
                    <a:lnTo>
                      <a:pt x="31" y="24"/>
                    </a:lnTo>
                    <a:lnTo>
                      <a:pt x="33" y="30"/>
                    </a:lnTo>
                    <a:lnTo>
                      <a:pt x="33" y="34"/>
                    </a:lnTo>
                    <a:lnTo>
                      <a:pt x="42" y="34"/>
                    </a:lnTo>
                    <a:lnTo>
                      <a:pt x="40" y="27"/>
                    </a:lnTo>
                    <a:lnTo>
                      <a:pt x="38" y="21"/>
                    </a:lnTo>
                    <a:lnTo>
                      <a:pt x="34" y="15"/>
                    </a:lnTo>
                    <a:lnTo>
                      <a:pt x="29" y="10"/>
                    </a:lnTo>
                    <a:lnTo>
                      <a:pt x="23" y="4"/>
                    </a:lnTo>
                    <a:lnTo>
                      <a:pt x="16" y="1"/>
                    </a:lnTo>
                    <a:lnTo>
                      <a:pt x="9" y="0"/>
                    </a:lnTo>
                    <a:lnTo>
                      <a:pt x="3" y="0"/>
                    </a:lnTo>
                    <a:lnTo>
                      <a:pt x="7" y="3"/>
                    </a:lnTo>
                    <a:lnTo>
                      <a:pt x="3" y="0"/>
                    </a:lnTo>
                    <a:lnTo>
                      <a:pt x="1" y="1"/>
                    </a:lnTo>
                    <a:lnTo>
                      <a:pt x="0" y="3"/>
                    </a:lnTo>
                    <a:lnTo>
                      <a:pt x="1" y="5"/>
                    </a:lnTo>
                    <a:lnTo>
                      <a:pt x="3" y="6"/>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47" name="Freeform 451"/>
              <p:cNvSpPr>
                <a:spLocks noChangeAspect="1"/>
              </p:cNvSpPr>
              <p:nvPr/>
            </p:nvSpPr>
            <p:spPr bwMode="auto">
              <a:xfrm>
                <a:off x="878" y="623"/>
                <a:ext cx="5" cy="19"/>
              </a:xfrm>
              <a:custGeom>
                <a:avLst/>
                <a:gdLst>
                  <a:gd name="T0" fmla="*/ 0 w 11"/>
                  <a:gd name="T1" fmla="*/ 7 h 38"/>
                  <a:gd name="T2" fmla="*/ 0 w 11"/>
                  <a:gd name="T3" fmla="*/ 7 h 38"/>
                  <a:gd name="T4" fmla="*/ 2 w 11"/>
                  <a:gd name="T5" fmla="*/ 9 h 38"/>
                  <a:gd name="T6" fmla="*/ 3 w 11"/>
                  <a:gd name="T7" fmla="*/ 15 h 38"/>
                  <a:gd name="T8" fmla="*/ 2 w 11"/>
                  <a:gd name="T9" fmla="*/ 25 h 38"/>
                  <a:gd name="T10" fmla="*/ 3 w 11"/>
                  <a:gd name="T11" fmla="*/ 38 h 38"/>
                  <a:gd name="T12" fmla="*/ 10 w 11"/>
                  <a:gd name="T13" fmla="*/ 38 h 38"/>
                  <a:gd name="T14" fmla="*/ 11 w 11"/>
                  <a:gd name="T15" fmla="*/ 25 h 38"/>
                  <a:gd name="T16" fmla="*/ 10 w 11"/>
                  <a:gd name="T17" fmla="*/ 15 h 38"/>
                  <a:gd name="T18" fmla="*/ 9 w 11"/>
                  <a:gd name="T19" fmla="*/ 7 h 38"/>
                  <a:gd name="T20" fmla="*/ 5 w 11"/>
                  <a:gd name="T21" fmla="*/ 0 h 38"/>
                  <a:gd name="T22" fmla="*/ 5 w 11"/>
                  <a:gd name="T23" fmla="*/ 0 h 38"/>
                  <a:gd name="T24" fmla="*/ 0 w 11"/>
                  <a:gd name="T2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38">
                    <a:moveTo>
                      <a:pt x="0" y="7"/>
                    </a:moveTo>
                    <a:lnTo>
                      <a:pt x="0" y="7"/>
                    </a:lnTo>
                    <a:lnTo>
                      <a:pt x="2" y="9"/>
                    </a:lnTo>
                    <a:lnTo>
                      <a:pt x="3" y="15"/>
                    </a:lnTo>
                    <a:lnTo>
                      <a:pt x="2" y="25"/>
                    </a:lnTo>
                    <a:lnTo>
                      <a:pt x="3" y="38"/>
                    </a:lnTo>
                    <a:lnTo>
                      <a:pt x="10" y="38"/>
                    </a:lnTo>
                    <a:lnTo>
                      <a:pt x="11" y="25"/>
                    </a:lnTo>
                    <a:lnTo>
                      <a:pt x="10" y="15"/>
                    </a:lnTo>
                    <a:lnTo>
                      <a:pt x="9" y="7"/>
                    </a:lnTo>
                    <a:lnTo>
                      <a:pt x="5" y="0"/>
                    </a:lnTo>
                    <a:lnTo>
                      <a:pt x="5"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48" name="Freeform 452"/>
              <p:cNvSpPr>
                <a:spLocks noChangeAspect="1"/>
              </p:cNvSpPr>
              <p:nvPr/>
            </p:nvSpPr>
            <p:spPr bwMode="auto">
              <a:xfrm>
                <a:off x="867" y="612"/>
                <a:ext cx="13" cy="14"/>
              </a:xfrm>
              <a:custGeom>
                <a:avLst/>
                <a:gdLst>
                  <a:gd name="T0" fmla="*/ 1 w 25"/>
                  <a:gd name="T1" fmla="*/ 7 h 29"/>
                  <a:gd name="T2" fmla="*/ 0 w 25"/>
                  <a:gd name="T3" fmla="*/ 7 h 29"/>
                  <a:gd name="T4" fmla="*/ 4 w 25"/>
                  <a:gd name="T5" fmla="*/ 9 h 29"/>
                  <a:gd name="T6" fmla="*/ 9 w 25"/>
                  <a:gd name="T7" fmla="*/ 16 h 29"/>
                  <a:gd name="T8" fmla="*/ 16 w 25"/>
                  <a:gd name="T9" fmla="*/ 23 h 29"/>
                  <a:gd name="T10" fmla="*/ 20 w 25"/>
                  <a:gd name="T11" fmla="*/ 29 h 29"/>
                  <a:gd name="T12" fmla="*/ 25 w 25"/>
                  <a:gd name="T13" fmla="*/ 22 h 29"/>
                  <a:gd name="T14" fmla="*/ 20 w 25"/>
                  <a:gd name="T15" fmla="*/ 19 h 29"/>
                  <a:gd name="T16" fmla="*/ 16 w 25"/>
                  <a:gd name="T17" fmla="*/ 12 h 29"/>
                  <a:gd name="T18" fmla="*/ 9 w 25"/>
                  <a:gd name="T19" fmla="*/ 5 h 29"/>
                  <a:gd name="T20" fmla="*/ 2 w 25"/>
                  <a:gd name="T21" fmla="*/ 0 h 29"/>
                  <a:gd name="T22" fmla="*/ 1 w 25"/>
                  <a:gd name="T23" fmla="*/ 0 h 29"/>
                  <a:gd name="T24" fmla="*/ 1 w 25"/>
                  <a:gd name="T2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9">
                    <a:moveTo>
                      <a:pt x="1" y="7"/>
                    </a:moveTo>
                    <a:lnTo>
                      <a:pt x="0" y="7"/>
                    </a:lnTo>
                    <a:lnTo>
                      <a:pt x="4" y="9"/>
                    </a:lnTo>
                    <a:lnTo>
                      <a:pt x="9" y="16"/>
                    </a:lnTo>
                    <a:lnTo>
                      <a:pt x="16" y="23"/>
                    </a:lnTo>
                    <a:lnTo>
                      <a:pt x="20" y="29"/>
                    </a:lnTo>
                    <a:lnTo>
                      <a:pt x="25" y="22"/>
                    </a:lnTo>
                    <a:lnTo>
                      <a:pt x="20" y="19"/>
                    </a:lnTo>
                    <a:lnTo>
                      <a:pt x="16" y="12"/>
                    </a:lnTo>
                    <a:lnTo>
                      <a:pt x="9" y="5"/>
                    </a:lnTo>
                    <a:lnTo>
                      <a:pt x="2" y="0"/>
                    </a:lnTo>
                    <a:lnTo>
                      <a:pt x="1" y="0"/>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49" name="Freeform 453"/>
              <p:cNvSpPr>
                <a:spLocks noChangeAspect="1"/>
              </p:cNvSpPr>
              <p:nvPr/>
            </p:nvSpPr>
            <p:spPr bwMode="auto">
              <a:xfrm>
                <a:off x="856" y="611"/>
                <a:ext cx="12" cy="5"/>
              </a:xfrm>
              <a:custGeom>
                <a:avLst/>
                <a:gdLst>
                  <a:gd name="T0" fmla="*/ 1 w 23"/>
                  <a:gd name="T1" fmla="*/ 3 h 9"/>
                  <a:gd name="T2" fmla="*/ 4 w 23"/>
                  <a:gd name="T3" fmla="*/ 9 h 9"/>
                  <a:gd name="T4" fmla="*/ 8 w 23"/>
                  <a:gd name="T5" fmla="*/ 9 h 9"/>
                  <a:gd name="T6" fmla="*/ 13 w 23"/>
                  <a:gd name="T7" fmla="*/ 9 h 9"/>
                  <a:gd name="T8" fmla="*/ 17 w 23"/>
                  <a:gd name="T9" fmla="*/ 9 h 9"/>
                  <a:gd name="T10" fmla="*/ 23 w 23"/>
                  <a:gd name="T11" fmla="*/ 8 h 9"/>
                  <a:gd name="T12" fmla="*/ 23 w 23"/>
                  <a:gd name="T13" fmla="*/ 1 h 9"/>
                  <a:gd name="T14" fmla="*/ 17 w 23"/>
                  <a:gd name="T15" fmla="*/ 0 h 9"/>
                  <a:gd name="T16" fmla="*/ 13 w 23"/>
                  <a:gd name="T17" fmla="*/ 0 h 9"/>
                  <a:gd name="T18" fmla="*/ 8 w 23"/>
                  <a:gd name="T19" fmla="*/ 0 h 9"/>
                  <a:gd name="T20" fmla="*/ 4 w 23"/>
                  <a:gd name="T21" fmla="*/ 0 h 9"/>
                  <a:gd name="T22" fmla="*/ 8 w 23"/>
                  <a:gd name="T23" fmla="*/ 6 h 9"/>
                  <a:gd name="T24" fmla="*/ 4 w 23"/>
                  <a:gd name="T25" fmla="*/ 0 h 9"/>
                  <a:gd name="T26" fmla="*/ 1 w 23"/>
                  <a:gd name="T27" fmla="*/ 1 h 9"/>
                  <a:gd name="T28" fmla="*/ 0 w 23"/>
                  <a:gd name="T29" fmla="*/ 5 h 9"/>
                  <a:gd name="T30" fmla="*/ 1 w 23"/>
                  <a:gd name="T31" fmla="*/ 8 h 9"/>
                  <a:gd name="T32" fmla="*/ 4 w 23"/>
                  <a:gd name="T33" fmla="*/ 9 h 9"/>
                  <a:gd name="T34" fmla="*/ 1 w 23"/>
                  <a:gd name="T3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9">
                    <a:moveTo>
                      <a:pt x="1" y="3"/>
                    </a:moveTo>
                    <a:lnTo>
                      <a:pt x="4" y="9"/>
                    </a:lnTo>
                    <a:lnTo>
                      <a:pt x="8" y="9"/>
                    </a:lnTo>
                    <a:lnTo>
                      <a:pt x="13" y="9"/>
                    </a:lnTo>
                    <a:lnTo>
                      <a:pt x="17" y="9"/>
                    </a:lnTo>
                    <a:lnTo>
                      <a:pt x="23" y="8"/>
                    </a:lnTo>
                    <a:lnTo>
                      <a:pt x="23" y="1"/>
                    </a:lnTo>
                    <a:lnTo>
                      <a:pt x="17" y="0"/>
                    </a:lnTo>
                    <a:lnTo>
                      <a:pt x="13" y="0"/>
                    </a:lnTo>
                    <a:lnTo>
                      <a:pt x="8" y="0"/>
                    </a:lnTo>
                    <a:lnTo>
                      <a:pt x="4" y="0"/>
                    </a:lnTo>
                    <a:lnTo>
                      <a:pt x="8" y="6"/>
                    </a:lnTo>
                    <a:lnTo>
                      <a:pt x="4" y="0"/>
                    </a:lnTo>
                    <a:lnTo>
                      <a:pt x="1" y="1"/>
                    </a:lnTo>
                    <a:lnTo>
                      <a:pt x="0" y="5"/>
                    </a:lnTo>
                    <a:lnTo>
                      <a:pt x="1" y="8"/>
                    </a:lnTo>
                    <a:lnTo>
                      <a:pt x="4" y="9"/>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50" name="Freeform 454"/>
              <p:cNvSpPr>
                <a:spLocks noChangeAspect="1"/>
              </p:cNvSpPr>
              <p:nvPr/>
            </p:nvSpPr>
            <p:spPr bwMode="auto">
              <a:xfrm>
                <a:off x="856" y="597"/>
                <a:ext cx="6" cy="17"/>
              </a:xfrm>
              <a:custGeom>
                <a:avLst/>
                <a:gdLst>
                  <a:gd name="T0" fmla="*/ 0 w 11"/>
                  <a:gd name="T1" fmla="*/ 5 h 34"/>
                  <a:gd name="T2" fmla="*/ 0 w 11"/>
                  <a:gd name="T3" fmla="*/ 5 h 34"/>
                  <a:gd name="T4" fmla="*/ 3 w 11"/>
                  <a:gd name="T5" fmla="*/ 10 h 34"/>
                  <a:gd name="T6" fmla="*/ 4 w 11"/>
                  <a:gd name="T7" fmla="*/ 14 h 34"/>
                  <a:gd name="T8" fmla="*/ 4 w 11"/>
                  <a:gd name="T9" fmla="*/ 22 h 34"/>
                  <a:gd name="T10" fmla="*/ 2 w 11"/>
                  <a:gd name="T11" fmla="*/ 31 h 34"/>
                  <a:gd name="T12" fmla="*/ 9 w 11"/>
                  <a:gd name="T13" fmla="*/ 34 h 34"/>
                  <a:gd name="T14" fmla="*/ 11 w 11"/>
                  <a:gd name="T15" fmla="*/ 22 h 34"/>
                  <a:gd name="T16" fmla="*/ 11 w 11"/>
                  <a:gd name="T17" fmla="*/ 14 h 34"/>
                  <a:gd name="T18" fmla="*/ 10 w 11"/>
                  <a:gd name="T19" fmla="*/ 7 h 34"/>
                  <a:gd name="T20" fmla="*/ 7 w 11"/>
                  <a:gd name="T21" fmla="*/ 0 h 34"/>
                  <a:gd name="T22" fmla="*/ 7 w 11"/>
                  <a:gd name="T23" fmla="*/ 0 h 34"/>
                  <a:gd name="T24" fmla="*/ 0 w 11"/>
                  <a:gd name="T25"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34">
                    <a:moveTo>
                      <a:pt x="0" y="5"/>
                    </a:moveTo>
                    <a:lnTo>
                      <a:pt x="0" y="5"/>
                    </a:lnTo>
                    <a:lnTo>
                      <a:pt x="3" y="10"/>
                    </a:lnTo>
                    <a:lnTo>
                      <a:pt x="4" y="14"/>
                    </a:lnTo>
                    <a:lnTo>
                      <a:pt x="4" y="22"/>
                    </a:lnTo>
                    <a:lnTo>
                      <a:pt x="2" y="31"/>
                    </a:lnTo>
                    <a:lnTo>
                      <a:pt x="9" y="34"/>
                    </a:lnTo>
                    <a:lnTo>
                      <a:pt x="11" y="22"/>
                    </a:lnTo>
                    <a:lnTo>
                      <a:pt x="11" y="14"/>
                    </a:lnTo>
                    <a:lnTo>
                      <a:pt x="10" y="7"/>
                    </a:lnTo>
                    <a:lnTo>
                      <a:pt x="7" y="0"/>
                    </a:lnTo>
                    <a:lnTo>
                      <a:pt x="7"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51" name="Freeform 455"/>
              <p:cNvSpPr>
                <a:spLocks noChangeAspect="1"/>
              </p:cNvSpPr>
              <p:nvPr/>
            </p:nvSpPr>
            <p:spPr bwMode="auto">
              <a:xfrm>
                <a:off x="828" y="586"/>
                <a:ext cx="31" cy="13"/>
              </a:xfrm>
              <a:custGeom>
                <a:avLst/>
                <a:gdLst>
                  <a:gd name="T0" fmla="*/ 0 w 64"/>
                  <a:gd name="T1" fmla="*/ 4 h 27"/>
                  <a:gd name="T2" fmla="*/ 4 w 64"/>
                  <a:gd name="T3" fmla="*/ 7 h 27"/>
                  <a:gd name="T4" fmla="*/ 11 w 64"/>
                  <a:gd name="T5" fmla="*/ 9 h 27"/>
                  <a:gd name="T6" fmla="*/ 20 w 64"/>
                  <a:gd name="T7" fmla="*/ 10 h 27"/>
                  <a:gd name="T8" fmla="*/ 27 w 64"/>
                  <a:gd name="T9" fmla="*/ 12 h 27"/>
                  <a:gd name="T10" fmla="*/ 36 w 64"/>
                  <a:gd name="T11" fmla="*/ 15 h 27"/>
                  <a:gd name="T12" fmla="*/ 44 w 64"/>
                  <a:gd name="T13" fmla="*/ 18 h 27"/>
                  <a:gd name="T14" fmla="*/ 49 w 64"/>
                  <a:gd name="T15" fmla="*/ 21 h 27"/>
                  <a:gd name="T16" fmla="*/ 54 w 64"/>
                  <a:gd name="T17" fmla="*/ 25 h 27"/>
                  <a:gd name="T18" fmla="*/ 57 w 64"/>
                  <a:gd name="T19" fmla="*/ 27 h 27"/>
                  <a:gd name="T20" fmla="*/ 64 w 64"/>
                  <a:gd name="T21" fmla="*/ 22 h 27"/>
                  <a:gd name="T22" fmla="*/ 59 w 64"/>
                  <a:gd name="T23" fmla="*/ 18 h 27"/>
                  <a:gd name="T24" fmla="*/ 53 w 64"/>
                  <a:gd name="T25" fmla="*/ 14 h 27"/>
                  <a:gd name="T26" fmla="*/ 46 w 64"/>
                  <a:gd name="T27" fmla="*/ 11 h 27"/>
                  <a:gd name="T28" fmla="*/ 38 w 64"/>
                  <a:gd name="T29" fmla="*/ 9 h 27"/>
                  <a:gd name="T30" fmla="*/ 29 w 64"/>
                  <a:gd name="T31" fmla="*/ 5 h 27"/>
                  <a:gd name="T32" fmla="*/ 20 w 64"/>
                  <a:gd name="T33" fmla="*/ 3 h 27"/>
                  <a:gd name="T34" fmla="*/ 11 w 64"/>
                  <a:gd name="T35" fmla="*/ 2 h 27"/>
                  <a:gd name="T36" fmla="*/ 4 w 64"/>
                  <a:gd name="T37" fmla="*/ 0 h 27"/>
                  <a:gd name="T38" fmla="*/ 7 w 64"/>
                  <a:gd name="T39" fmla="*/ 4 h 27"/>
                  <a:gd name="T40" fmla="*/ 4 w 64"/>
                  <a:gd name="T41" fmla="*/ 0 h 27"/>
                  <a:gd name="T42" fmla="*/ 1 w 64"/>
                  <a:gd name="T43" fmla="*/ 2 h 27"/>
                  <a:gd name="T44" fmla="*/ 0 w 64"/>
                  <a:gd name="T45" fmla="*/ 4 h 27"/>
                  <a:gd name="T46" fmla="*/ 1 w 64"/>
                  <a:gd name="T47" fmla="*/ 6 h 27"/>
                  <a:gd name="T48" fmla="*/ 4 w 64"/>
                  <a:gd name="T49" fmla="*/ 7 h 27"/>
                  <a:gd name="T50" fmla="*/ 0 w 64"/>
                  <a:gd name="T51"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27">
                    <a:moveTo>
                      <a:pt x="0" y="4"/>
                    </a:moveTo>
                    <a:lnTo>
                      <a:pt x="4" y="7"/>
                    </a:lnTo>
                    <a:lnTo>
                      <a:pt x="11" y="9"/>
                    </a:lnTo>
                    <a:lnTo>
                      <a:pt x="20" y="10"/>
                    </a:lnTo>
                    <a:lnTo>
                      <a:pt x="27" y="12"/>
                    </a:lnTo>
                    <a:lnTo>
                      <a:pt x="36" y="15"/>
                    </a:lnTo>
                    <a:lnTo>
                      <a:pt x="44" y="18"/>
                    </a:lnTo>
                    <a:lnTo>
                      <a:pt x="49" y="21"/>
                    </a:lnTo>
                    <a:lnTo>
                      <a:pt x="54" y="25"/>
                    </a:lnTo>
                    <a:lnTo>
                      <a:pt x="57" y="27"/>
                    </a:lnTo>
                    <a:lnTo>
                      <a:pt x="64" y="22"/>
                    </a:lnTo>
                    <a:lnTo>
                      <a:pt x="59" y="18"/>
                    </a:lnTo>
                    <a:lnTo>
                      <a:pt x="53" y="14"/>
                    </a:lnTo>
                    <a:lnTo>
                      <a:pt x="46" y="11"/>
                    </a:lnTo>
                    <a:lnTo>
                      <a:pt x="38" y="9"/>
                    </a:lnTo>
                    <a:lnTo>
                      <a:pt x="29" y="5"/>
                    </a:lnTo>
                    <a:lnTo>
                      <a:pt x="20" y="3"/>
                    </a:lnTo>
                    <a:lnTo>
                      <a:pt x="11" y="2"/>
                    </a:lnTo>
                    <a:lnTo>
                      <a:pt x="4" y="0"/>
                    </a:lnTo>
                    <a:lnTo>
                      <a:pt x="7" y="4"/>
                    </a:lnTo>
                    <a:lnTo>
                      <a:pt x="4" y="0"/>
                    </a:lnTo>
                    <a:lnTo>
                      <a:pt x="1" y="2"/>
                    </a:lnTo>
                    <a:lnTo>
                      <a:pt x="0" y="4"/>
                    </a:lnTo>
                    <a:lnTo>
                      <a:pt x="1" y="6"/>
                    </a:lnTo>
                    <a:lnTo>
                      <a:pt x="4"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52" name="Freeform 456"/>
              <p:cNvSpPr>
                <a:spLocks noChangeAspect="1"/>
              </p:cNvSpPr>
              <p:nvPr/>
            </p:nvSpPr>
            <p:spPr bwMode="auto">
              <a:xfrm>
                <a:off x="802" y="566"/>
                <a:ext cx="29" cy="22"/>
              </a:xfrm>
              <a:custGeom>
                <a:avLst/>
                <a:gdLst>
                  <a:gd name="T0" fmla="*/ 0 w 58"/>
                  <a:gd name="T1" fmla="*/ 3 h 45"/>
                  <a:gd name="T2" fmla="*/ 3 w 58"/>
                  <a:gd name="T3" fmla="*/ 7 h 45"/>
                  <a:gd name="T4" fmla="*/ 12 w 58"/>
                  <a:gd name="T5" fmla="*/ 7 h 45"/>
                  <a:gd name="T6" fmla="*/ 20 w 58"/>
                  <a:gd name="T7" fmla="*/ 9 h 45"/>
                  <a:gd name="T8" fmla="*/ 27 w 58"/>
                  <a:gd name="T9" fmla="*/ 14 h 45"/>
                  <a:gd name="T10" fmla="*/ 35 w 58"/>
                  <a:gd name="T11" fmla="*/ 18 h 45"/>
                  <a:gd name="T12" fmla="*/ 40 w 58"/>
                  <a:gd name="T13" fmla="*/ 25 h 45"/>
                  <a:gd name="T14" fmla="*/ 46 w 58"/>
                  <a:gd name="T15" fmla="*/ 33 h 45"/>
                  <a:gd name="T16" fmla="*/ 49 w 58"/>
                  <a:gd name="T17" fmla="*/ 39 h 45"/>
                  <a:gd name="T18" fmla="*/ 51 w 58"/>
                  <a:gd name="T19" fmla="*/ 45 h 45"/>
                  <a:gd name="T20" fmla="*/ 58 w 58"/>
                  <a:gd name="T21" fmla="*/ 45 h 45"/>
                  <a:gd name="T22" fmla="*/ 56 w 58"/>
                  <a:gd name="T23" fmla="*/ 37 h 45"/>
                  <a:gd name="T24" fmla="*/ 52 w 58"/>
                  <a:gd name="T25" fmla="*/ 29 h 45"/>
                  <a:gd name="T26" fmla="*/ 47 w 58"/>
                  <a:gd name="T27" fmla="*/ 21 h 45"/>
                  <a:gd name="T28" fmla="*/ 40 w 58"/>
                  <a:gd name="T29" fmla="*/ 14 h 45"/>
                  <a:gd name="T30" fmla="*/ 32 w 58"/>
                  <a:gd name="T31" fmla="*/ 7 h 45"/>
                  <a:gd name="T32" fmla="*/ 23 w 58"/>
                  <a:gd name="T33" fmla="*/ 2 h 45"/>
                  <a:gd name="T34" fmla="*/ 12 w 58"/>
                  <a:gd name="T35" fmla="*/ 0 h 45"/>
                  <a:gd name="T36" fmla="*/ 3 w 58"/>
                  <a:gd name="T37" fmla="*/ 0 h 45"/>
                  <a:gd name="T38" fmla="*/ 6 w 58"/>
                  <a:gd name="T39" fmla="*/ 3 h 45"/>
                  <a:gd name="T40" fmla="*/ 3 w 58"/>
                  <a:gd name="T41" fmla="*/ 0 h 45"/>
                  <a:gd name="T42" fmla="*/ 1 w 58"/>
                  <a:gd name="T43" fmla="*/ 1 h 45"/>
                  <a:gd name="T44" fmla="*/ 0 w 58"/>
                  <a:gd name="T45" fmla="*/ 3 h 45"/>
                  <a:gd name="T46" fmla="*/ 1 w 58"/>
                  <a:gd name="T47" fmla="*/ 6 h 45"/>
                  <a:gd name="T48" fmla="*/ 3 w 58"/>
                  <a:gd name="T49" fmla="*/ 7 h 45"/>
                  <a:gd name="T50" fmla="*/ 0 w 58"/>
                  <a:gd name="T5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45">
                    <a:moveTo>
                      <a:pt x="0" y="3"/>
                    </a:moveTo>
                    <a:lnTo>
                      <a:pt x="3" y="7"/>
                    </a:lnTo>
                    <a:lnTo>
                      <a:pt x="12" y="7"/>
                    </a:lnTo>
                    <a:lnTo>
                      <a:pt x="20" y="9"/>
                    </a:lnTo>
                    <a:lnTo>
                      <a:pt x="27" y="14"/>
                    </a:lnTo>
                    <a:lnTo>
                      <a:pt x="35" y="18"/>
                    </a:lnTo>
                    <a:lnTo>
                      <a:pt x="40" y="25"/>
                    </a:lnTo>
                    <a:lnTo>
                      <a:pt x="46" y="33"/>
                    </a:lnTo>
                    <a:lnTo>
                      <a:pt x="49" y="39"/>
                    </a:lnTo>
                    <a:lnTo>
                      <a:pt x="51" y="45"/>
                    </a:lnTo>
                    <a:lnTo>
                      <a:pt x="58" y="45"/>
                    </a:lnTo>
                    <a:lnTo>
                      <a:pt x="56" y="37"/>
                    </a:lnTo>
                    <a:lnTo>
                      <a:pt x="52" y="29"/>
                    </a:lnTo>
                    <a:lnTo>
                      <a:pt x="47" y="21"/>
                    </a:lnTo>
                    <a:lnTo>
                      <a:pt x="40" y="14"/>
                    </a:lnTo>
                    <a:lnTo>
                      <a:pt x="32" y="7"/>
                    </a:lnTo>
                    <a:lnTo>
                      <a:pt x="23" y="2"/>
                    </a:lnTo>
                    <a:lnTo>
                      <a:pt x="12" y="0"/>
                    </a:lnTo>
                    <a:lnTo>
                      <a:pt x="3" y="0"/>
                    </a:lnTo>
                    <a:lnTo>
                      <a:pt x="6" y="3"/>
                    </a:lnTo>
                    <a:lnTo>
                      <a:pt x="3" y="0"/>
                    </a:lnTo>
                    <a:lnTo>
                      <a:pt x="1" y="1"/>
                    </a:lnTo>
                    <a:lnTo>
                      <a:pt x="0" y="3"/>
                    </a:lnTo>
                    <a:lnTo>
                      <a:pt x="1" y="6"/>
                    </a:lnTo>
                    <a:lnTo>
                      <a:pt x="3" y="7"/>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53" name="Freeform 457"/>
              <p:cNvSpPr>
                <a:spLocks noChangeAspect="1"/>
              </p:cNvSpPr>
              <p:nvPr/>
            </p:nvSpPr>
            <p:spPr bwMode="auto">
              <a:xfrm>
                <a:off x="784" y="549"/>
                <a:ext cx="21" cy="18"/>
              </a:xfrm>
              <a:custGeom>
                <a:avLst/>
                <a:gdLst>
                  <a:gd name="T0" fmla="*/ 0 w 41"/>
                  <a:gd name="T1" fmla="*/ 5 h 36"/>
                  <a:gd name="T2" fmla="*/ 5 w 41"/>
                  <a:gd name="T3" fmla="*/ 9 h 36"/>
                  <a:gd name="T4" fmla="*/ 11 w 41"/>
                  <a:gd name="T5" fmla="*/ 9 h 36"/>
                  <a:gd name="T6" fmla="*/ 17 w 41"/>
                  <a:gd name="T7" fmla="*/ 9 h 36"/>
                  <a:gd name="T8" fmla="*/ 22 w 41"/>
                  <a:gd name="T9" fmla="*/ 11 h 36"/>
                  <a:gd name="T10" fmla="*/ 25 w 41"/>
                  <a:gd name="T11" fmla="*/ 15 h 36"/>
                  <a:gd name="T12" fmla="*/ 29 w 41"/>
                  <a:gd name="T13" fmla="*/ 19 h 36"/>
                  <a:gd name="T14" fmla="*/ 31 w 41"/>
                  <a:gd name="T15" fmla="*/ 25 h 36"/>
                  <a:gd name="T16" fmla="*/ 33 w 41"/>
                  <a:gd name="T17" fmla="*/ 32 h 36"/>
                  <a:gd name="T18" fmla="*/ 35 w 41"/>
                  <a:gd name="T19" fmla="*/ 36 h 36"/>
                  <a:gd name="T20" fmla="*/ 41 w 41"/>
                  <a:gd name="T21" fmla="*/ 36 h 36"/>
                  <a:gd name="T22" fmla="*/ 40 w 41"/>
                  <a:gd name="T23" fmla="*/ 30 h 36"/>
                  <a:gd name="T24" fmla="*/ 38 w 41"/>
                  <a:gd name="T25" fmla="*/ 23 h 36"/>
                  <a:gd name="T26" fmla="*/ 36 w 41"/>
                  <a:gd name="T27" fmla="*/ 17 h 36"/>
                  <a:gd name="T28" fmla="*/ 32 w 41"/>
                  <a:gd name="T29" fmla="*/ 10 h 36"/>
                  <a:gd name="T30" fmla="*/ 26 w 41"/>
                  <a:gd name="T31" fmla="*/ 4 h 36"/>
                  <a:gd name="T32" fmla="*/ 20 w 41"/>
                  <a:gd name="T33" fmla="*/ 2 h 36"/>
                  <a:gd name="T34" fmla="*/ 11 w 41"/>
                  <a:gd name="T35" fmla="*/ 0 h 36"/>
                  <a:gd name="T36" fmla="*/ 2 w 41"/>
                  <a:gd name="T37" fmla="*/ 2 h 36"/>
                  <a:gd name="T38" fmla="*/ 7 w 41"/>
                  <a:gd name="T39" fmla="*/ 5 h 36"/>
                  <a:gd name="T40" fmla="*/ 2 w 41"/>
                  <a:gd name="T41" fmla="*/ 2 h 36"/>
                  <a:gd name="T42" fmla="*/ 0 w 41"/>
                  <a:gd name="T43" fmla="*/ 3 h 36"/>
                  <a:gd name="T44" fmla="*/ 0 w 41"/>
                  <a:gd name="T45" fmla="*/ 7 h 36"/>
                  <a:gd name="T46" fmla="*/ 1 w 41"/>
                  <a:gd name="T47" fmla="*/ 9 h 36"/>
                  <a:gd name="T48" fmla="*/ 5 w 41"/>
                  <a:gd name="T49" fmla="*/ 9 h 36"/>
                  <a:gd name="T50" fmla="*/ 0 w 41"/>
                  <a:gd name="T51"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36">
                    <a:moveTo>
                      <a:pt x="0" y="5"/>
                    </a:moveTo>
                    <a:lnTo>
                      <a:pt x="5" y="9"/>
                    </a:lnTo>
                    <a:lnTo>
                      <a:pt x="11" y="9"/>
                    </a:lnTo>
                    <a:lnTo>
                      <a:pt x="17" y="9"/>
                    </a:lnTo>
                    <a:lnTo>
                      <a:pt x="22" y="11"/>
                    </a:lnTo>
                    <a:lnTo>
                      <a:pt x="25" y="15"/>
                    </a:lnTo>
                    <a:lnTo>
                      <a:pt x="29" y="19"/>
                    </a:lnTo>
                    <a:lnTo>
                      <a:pt x="31" y="25"/>
                    </a:lnTo>
                    <a:lnTo>
                      <a:pt x="33" y="32"/>
                    </a:lnTo>
                    <a:lnTo>
                      <a:pt x="35" y="36"/>
                    </a:lnTo>
                    <a:lnTo>
                      <a:pt x="41" y="36"/>
                    </a:lnTo>
                    <a:lnTo>
                      <a:pt x="40" y="30"/>
                    </a:lnTo>
                    <a:lnTo>
                      <a:pt x="38" y="23"/>
                    </a:lnTo>
                    <a:lnTo>
                      <a:pt x="36" y="17"/>
                    </a:lnTo>
                    <a:lnTo>
                      <a:pt x="32" y="10"/>
                    </a:lnTo>
                    <a:lnTo>
                      <a:pt x="26" y="4"/>
                    </a:lnTo>
                    <a:lnTo>
                      <a:pt x="20" y="2"/>
                    </a:lnTo>
                    <a:lnTo>
                      <a:pt x="11" y="0"/>
                    </a:lnTo>
                    <a:lnTo>
                      <a:pt x="2" y="2"/>
                    </a:lnTo>
                    <a:lnTo>
                      <a:pt x="7" y="5"/>
                    </a:lnTo>
                    <a:lnTo>
                      <a:pt x="2" y="2"/>
                    </a:lnTo>
                    <a:lnTo>
                      <a:pt x="0" y="3"/>
                    </a:lnTo>
                    <a:lnTo>
                      <a:pt x="0" y="7"/>
                    </a:lnTo>
                    <a:lnTo>
                      <a:pt x="1" y="9"/>
                    </a:lnTo>
                    <a:lnTo>
                      <a:pt x="5" y="9"/>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54" name="Freeform 458"/>
              <p:cNvSpPr>
                <a:spLocks noChangeAspect="1"/>
              </p:cNvSpPr>
              <p:nvPr/>
            </p:nvSpPr>
            <p:spPr bwMode="auto">
              <a:xfrm>
                <a:off x="775" y="536"/>
                <a:ext cx="13" cy="16"/>
              </a:xfrm>
              <a:custGeom>
                <a:avLst/>
                <a:gdLst>
                  <a:gd name="T0" fmla="*/ 0 w 25"/>
                  <a:gd name="T1" fmla="*/ 7 h 31"/>
                  <a:gd name="T2" fmla="*/ 1 w 25"/>
                  <a:gd name="T3" fmla="*/ 7 h 31"/>
                  <a:gd name="T4" fmla="*/ 6 w 25"/>
                  <a:gd name="T5" fmla="*/ 13 h 31"/>
                  <a:gd name="T6" fmla="*/ 12 w 25"/>
                  <a:gd name="T7" fmla="*/ 18 h 31"/>
                  <a:gd name="T8" fmla="*/ 16 w 25"/>
                  <a:gd name="T9" fmla="*/ 24 h 31"/>
                  <a:gd name="T10" fmla="*/ 18 w 25"/>
                  <a:gd name="T11" fmla="*/ 31 h 31"/>
                  <a:gd name="T12" fmla="*/ 25 w 25"/>
                  <a:gd name="T13" fmla="*/ 31 h 31"/>
                  <a:gd name="T14" fmla="*/ 23 w 25"/>
                  <a:gd name="T15" fmla="*/ 22 h 31"/>
                  <a:gd name="T16" fmla="*/ 19 w 25"/>
                  <a:gd name="T17" fmla="*/ 13 h 31"/>
                  <a:gd name="T18" fmla="*/ 11 w 25"/>
                  <a:gd name="T19" fmla="*/ 6 h 31"/>
                  <a:gd name="T20" fmla="*/ 3 w 25"/>
                  <a:gd name="T21" fmla="*/ 0 h 31"/>
                  <a:gd name="T22" fmla="*/ 4 w 25"/>
                  <a:gd name="T23" fmla="*/ 0 h 31"/>
                  <a:gd name="T24" fmla="*/ 0 w 25"/>
                  <a:gd name="T25"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1">
                    <a:moveTo>
                      <a:pt x="0" y="7"/>
                    </a:moveTo>
                    <a:lnTo>
                      <a:pt x="1" y="7"/>
                    </a:lnTo>
                    <a:lnTo>
                      <a:pt x="6" y="13"/>
                    </a:lnTo>
                    <a:lnTo>
                      <a:pt x="12" y="18"/>
                    </a:lnTo>
                    <a:lnTo>
                      <a:pt x="16" y="24"/>
                    </a:lnTo>
                    <a:lnTo>
                      <a:pt x="18" y="31"/>
                    </a:lnTo>
                    <a:lnTo>
                      <a:pt x="25" y="31"/>
                    </a:lnTo>
                    <a:lnTo>
                      <a:pt x="23" y="22"/>
                    </a:lnTo>
                    <a:lnTo>
                      <a:pt x="19" y="13"/>
                    </a:lnTo>
                    <a:lnTo>
                      <a:pt x="11" y="6"/>
                    </a:lnTo>
                    <a:lnTo>
                      <a:pt x="3" y="0"/>
                    </a:lnTo>
                    <a:lnTo>
                      <a:pt x="4"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55" name="Freeform 459"/>
              <p:cNvSpPr>
                <a:spLocks noChangeAspect="1"/>
              </p:cNvSpPr>
              <p:nvPr/>
            </p:nvSpPr>
            <p:spPr bwMode="auto">
              <a:xfrm>
                <a:off x="763" y="532"/>
                <a:ext cx="15" cy="8"/>
              </a:xfrm>
              <a:custGeom>
                <a:avLst/>
                <a:gdLst>
                  <a:gd name="T0" fmla="*/ 0 w 30"/>
                  <a:gd name="T1" fmla="*/ 9 h 16"/>
                  <a:gd name="T2" fmla="*/ 0 w 30"/>
                  <a:gd name="T3" fmla="*/ 9 h 16"/>
                  <a:gd name="T4" fmla="*/ 7 w 30"/>
                  <a:gd name="T5" fmla="*/ 9 h 16"/>
                  <a:gd name="T6" fmla="*/ 13 w 30"/>
                  <a:gd name="T7" fmla="*/ 9 h 16"/>
                  <a:gd name="T8" fmla="*/ 20 w 30"/>
                  <a:gd name="T9" fmla="*/ 13 h 16"/>
                  <a:gd name="T10" fmla="*/ 26 w 30"/>
                  <a:gd name="T11" fmla="*/ 16 h 16"/>
                  <a:gd name="T12" fmla="*/ 30 w 30"/>
                  <a:gd name="T13" fmla="*/ 9 h 16"/>
                  <a:gd name="T14" fmla="*/ 22 w 30"/>
                  <a:gd name="T15" fmla="*/ 6 h 16"/>
                  <a:gd name="T16" fmla="*/ 15 w 30"/>
                  <a:gd name="T17" fmla="*/ 2 h 16"/>
                  <a:gd name="T18" fmla="*/ 7 w 30"/>
                  <a:gd name="T19" fmla="*/ 0 h 16"/>
                  <a:gd name="T20" fmla="*/ 0 w 30"/>
                  <a:gd name="T21" fmla="*/ 2 h 16"/>
                  <a:gd name="T22" fmla="*/ 0 w 30"/>
                  <a:gd name="T23" fmla="*/ 2 h 16"/>
                  <a:gd name="T24" fmla="*/ 0 w 30"/>
                  <a:gd name="T2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6">
                    <a:moveTo>
                      <a:pt x="0" y="9"/>
                    </a:moveTo>
                    <a:lnTo>
                      <a:pt x="0" y="9"/>
                    </a:lnTo>
                    <a:lnTo>
                      <a:pt x="7" y="9"/>
                    </a:lnTo>
                    <a:lnTo>
                      <a:pt x="13" y="9"/>
                    </a:lnTo>
                    <a:lnTo>
                      <a:pt x="20" y="13"/>
                    </a:lnTo>
                    <a:lnTo>
                      <a:pt x="26" y="16"/>
                    </a:lnTo>
                    <a:lnTo>
                      <a:pt x="30" y="9"/>
                    </a:lnTo>
                    <a:lnTo>
                      <a:pt x="22" y="6"/>
                    </a:lnTo>
                    <a:lnTo>
                      <a:pt x="15" y="2"/>
                    </a:lnTo>
                    <a:lnTo>
                      <a:pt x="7" y="0"/>
                    </a:lnTo>
                    <a:lnTo>
                      <a:pt x="0" y="2"/>
                    </a:lnTo>
                    <a:lnTo>
                      <a:pt x="0" y="2"/>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56" name="Freeform 460"/>
              <p:cNvSpPr>
                <a:spLocks noChangeAspect="1"/>
              </p:cNvSpPr>
              <p:nvPr/>
            </p:nvSpPr>
            <p:spPr bwMode="auto">
              <a:xfrm>
                <a:off x="749" y="526"/>
                <a:ext cx="14" cy="11"/>
              </a:xfrm>
              <a:custGeom>
                <a:avLst/>
                <a:gdLst>
                  <a:gd name="T0" fmla="*/ 6 w 27"/>
                  <a:gd name="T1" fmla="*/ 0 h 20"/>
                  <a:gd name="T2" fmla="*/ 4 w 27"/>
                  <a:gd name="T3" fmla="*/ 1 h 20"/>
                  <a:gd name="T4" fmla="*/ 0 w 27"/>
                  <a:gd name="T5" fmla="*/ 9 h 20"/>
                  <a:gd name="T6" fmla="*/ 3 w 27"/>
                  <a:gd name="T7" fmla="*/ 17 h 20"/>
                  <a:gd name="T8" fmla="*/ 13 w 27"/>
                  <a:gd name="T9" fmla="*/ 20 h 20"/>
                  <a:gd name="T10" fmla="*/ 27 w 27"/>
                  <a:gd name="T11" fmla="*/ 19 h 20"/>
                  <a:gd name="T12" fmla="*/ 27 w 27"/>
                  <a:gd name="T13" fmla="*/ 12 h 20"/>
                  <a:gd name="T14" fmla="*/ 13 w 27"/>
                  <a:gd name="T15" fmla="*/ 14 h 20"/>
                  <a:gd name="T16" fmla="*/ 8 w 27"/>
                  <a:gd name="T17" fmla="*/ 10 h 20"/>
                  <a:gd name="T18" fmla="*/ 6 w 27"/>
                  <a:gd name="T19" fmla="*/ 9 h 20"/>
                  <a:gd name="T20" fmla="*/ 9 w 27"/>
                  <a:gd name="T21" fmla="*/ 8 h 20"/>
                  <a:gd name="T22" fmla="*/ 6 w 27"/>
                  <a:gd name="T23" fmla="*/ 9 h 20"/>
                  <a:gd name="T24" fmla="*/ 9 w 27"/>
                  <a:gd name="T25" fmla="*/ 8 h 20"/>
                  <a:gd name="T26" fmla="*/ 11 w 27"/>
                  <a:gd name="T27" fmla="*/ 5 h 20"/>
                  <a:gd name="T28" fmla="*/ 10 w 27"/>
                  <a:gd name="T29" fmla="*/ 2 h 20"/>
                  <a:gd name="T30" fmla="*/ 8 w 27"/>
                  <a:gd name="T31" fmla="*/ 1 h 20"/>
                  <a:gd name="T32" fmla="*/ 4 w 27"/>
                  <a:gd name="T33" fmla="*/ 1 h 20"/>
                  <a:gd name="T34" fmla="*/ 6 w 27"/>
                  <a:gd name="T3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0">
                    <a:moveTo>
                      <a:pt x="6" y="0"/>
                    </a:moveTo>
                    <a:lnTo>
                      <a:pt x="4" y="1"/>
                    </a:lnTo>
                    <a:lnTo>
                      <a:pt x="0" y="9"/>
                    </a:lnTo>
                    <a:lnTo>
                      <a:pt x="3" y="17"/>
                    </a:lnTo>
                    <a:lnTo>
                      <a:pt x="13" y="20"/>
                    </a:lnTo>
                    <a:lnTo>
                      <a:pt x="27" y="19"/>
                    </a:lnTo>
                    <a:lnTo>
                      <a:pt x="27" y="12"/>
                    </a:lnTo>
                    <a:lnTo>
                      <a:pt x="13" y="14"/>
                    </a:lnTo>
                    <a:lnTo>
                      <a:pt x="8" y="10"/>
                    </a:lnTo>
                    <a:lnTo>
                      <a:pt x="6" y="9"/>
                    </a:lnTo>
                    <a:lnTo>
                      <a:pt x="9" y="8"/>
                    </a:lnTo>
                    <a:lnTo>
                      <a:pt x="6" y="9"/>
                    </a:lnTo>
                    <a:lnTo>
                      <a:pt x="9" y="8"/>
                    </a:lnTo>
                    <a:lnTo>
                      <a:pt x="11" y="5"/>
                    </a:lnTo>
                    <a:lnTo>
                      <a:pt x="10" y="2"/>
                    </a:lnTo>
                    <a:lnTo>
                      <a:pt x="8" y="1"/>
                    </a:lnTo>
                    <a:lnTo>
                      <a:pt x="4" y="1"/>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57" name="Freeform 461"/>
              <p:cNvSpPr>
                <a:spLocks noChangeAspect="1"/>
              </p:cNvSpPr>
              <p:nvPr/>
            </p:nvSpPr>
            <p:spPr bwMode="auto">
              <a:xfrm>
                <a:off x="752" y="525"/>
                <a:ext cx="19" cy="6"/>
              </a:xfrm>
              <a:custGeom>
                <a:avLst/>
                <a:gdLst>
                  <a:gd name="T0" fmla="*/ 33 w 37"/>
                  <a:gd name="T1" fmla="*/ 0 h 12"/>
                  <a:gd name="T2" fmla="*/ 34 w 37"/>
                  <a:gd name="T3" fmla="*/ 0 h 12"/>
                  <a:gd name="T4" fmla="*/ 28 w 37"/>
                  <a:gd name="T5" fmla="*/ 2 h 12"/>
                  <a:gd name="T6" fmla="*/ 21 w 37"/>
                  <a:gd name="T7" fmla="*/ 3 h 12"/>
                  <a:gd name="T8" fmla="*/ 13 w 37"/>
                  <a:gd name="T9" fmla="*/ 3 h 12"/>
                  <a:gd name="T10" fmla="*/ 0 w 37"/>
                  <a:gd name="T11" fmla="*/ 3 h 12"/>
                  <a:gd name="T12" fmla="*/ 0 w 37"/>
                  <a:gd name="T13" fmla="*/ 12 h 12"/>
                  <a:gd name="T14" fmla="*/ 13 w 37"/>
                  <a:gd name="T15" fmla="*/ 12 h 12"/>
                  <a:gd name="T16" fmla="*/ 21 w 37"/>
                  <a:gd name="T17" fmla="*/ 10 h 12"/>
                  <a:gd name="T18" fmla="*/ 28 w 37"/>
                  <a:gd name="T19" fmla="*/ 8 h 12"/>
                  <a:gd name="T20" fmla="*/ 34 w 37"/>
                  <a:gd name="T21" fmla="*/ 7 h 12"/>
                  <a:gd name="T22" fmla="*/ 35 w 37"/>
                  <a:gd name="T23" fmla="*/ 7 h 12"/>
                  <a:gd name="T24" fmla="*/ 34 w 37"/>
                  <a:gd name="T25" fmla="*/ 7 h 12"/>
                  <a:gd name="T26" fmla="*/ 36 w 37"/>
                  <a:gd name="T27" fmla="*/ 6 h 12"/>
                  <a:gd name="T28" fmla="*/ 37 w 37"/>
                  <a:gd name="T29" fmla="*/ 4 h 12"/>
                  <a:gd name="T30" fmla="*/ 36 w 37"/>
                  <a:gd name="T31" fmla="*/ 2 h 12"/>
                  <a:gd name="T32" fmla="*/ 34 w 37"/>
                  <a:gd name="T33" fmla="*/ 0 h 12"/>
                  <a:gd name="T34" fmla="*/ 33 w 37"/>
                  <a:gd name="T3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12">
                    <a:moveTo>
                      <a:pt x="33" y="0"/>
                    </a:moveTo>
                    <a:lnTo>
                      <a:pt x="34" y="0"/>
                    </a:lnTo>
                    <a:lnTo>
                      <a:pt x="28" y="2"/>
                    </a:lnTo>
                    <a:lnTo>
                      <a:pt x="21" y="3"/>
                    </a:lnTo>
                    <a:lnTo>
                      <a:pt x="13" y="3"/>
                    </a:lnTo>
                    <a:lnTo>
                      <a:pt x="0" y="3"/>
                    </a:lnTo>
                    <a:lnTo>
                      <a:pt x="0" y="12"/>
                    </a:lnTo>
                    <a:lnTo>
                      <a:pt x="13" y="12"/>
                    </a:lnTo>
                    <a:lnTo>
                      <a:pt x="21" y="10"/>
                    </a:lnTo>
                    <a:lnTo>
                      <a:pt x="28" y="8"/>
                    </a:lnTo>
                    <a:lnTo>
                      <a:pt x="34" y="7"/>
                    </a:lnTo>
                    <a:lnTo>
                      <a:pt x="35" y="7"/>
                    </a:lnTo>
                    <a:lnTo>
                      <a:pt x="34" y="7"/>
                    </a:lnTo>
                    <a:lnTo>
                      <a:pt x="36" y="6"/>
                    </a:lnTo>
                    <a:lnTo>
                      <a:pt x="37" y="4"/>
                    </a:lnTo>
                    <a:lnTo>
                      <a:pt x="36" y="2"/>
                    </a:lnTo>
                    <a:lnTo>
                      <a:pt x="34"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58" name="Freeform 462"/>
              <p:cNvSpPr>
                <a:spLocks noChangeAspect="1"/>
              </p:cNvSpPr>
              <p:nvPr/>
            </p:nvSpPr>
            <p:spPr bwMode="auto">
              <a:xfrm>
                <a:off x="768" y="522"/>
                <a:ext cx="14" cy="7"/>
              </a:xfrm>
              <a:custGeom>
                <a:avLst/>
                <a:gdLst>
                  <a:gd name="T0" fmla="*/ 27 w 27"/>
                  <a:gd name="T1" fmla="*/ 0 h 14"/>
                  <a:gd name="T2" fmla="*/ 27 w 27"/>
                  <a:gd name="T3" fmla="*/ 0 h 14"/>
                  <a:gd name="T4" fmla="*/ 19 w 27"/>
                  <a:gd name="T5" fmla="*/ 2 h 14"/>
                  <a:gd name="T6" fmla="*/ 11 w 27"/>
                  <a:gd name="T7" fmla="*/ 3 h 14"/>
                  <a:gd name="T8" fmla="*/ 5 w 27"/>
                  <a:gd name="T9" fmla="*/ 5 h 14"/>
                  <a:gd name="T10" fmla="*/ 0 w 27"/>
                  <a:gd name="T11" fmla="*/ 7 h 14"/>
                  <a:gd name="T12" fmla="*/ 2 w 27"/>
                  <a:gd name="T13" fmla="*/ 14 h 14"/>
                  <a:gd name="T14" fmla="*/ 8 w 27"/>
                  <a:gd name="T15" fmla="*/ 12 h 14"/>
                  <a:gd name="T16" fmla="*/ 14 w 27"/>
                  <a:gd name="T17" fmla="*/ 10 h 14"/>
                  <a:gd name="T18" fmla="*/ 19 w 27"/>
                  <a:gd name="T19" fmla="*/ 9 h 14"/>
                  <a:gd name="T20" fmla="*/ 27 w 27"/>
                  <a:gd name="T21" fmla="*/ 7 h 14"/>
                  <a:gd name="T22" fmla="*/ 27 w 27"/>
                  <a:gd name="T23" fmla="*/ 7 h 14"/>
                  <a:gd name="T24" fmla="*/ 27 w 27"/>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14">
                    <a:moveTo>
                      <a:pt x="27" y="0"/>
                    </a:moveTo>
                    <a:lnTo>
                      <a:pt x="27" y="0"/>
                    </a:lnTo>
                    <a:lnTo>
                      <a:pt x="19" y="2"/>
                    </a:lnTo>
                    <a:lnTo>
                      <a:pt x="11" y="3"/>
                    </a:lnTo>
                    <a:lnTo>
                      <a:pt x="5" y="5"/>
                    </a:lnTo>
                    <a:lnTo>
                      <a:pt x="0" y="7"/>
                    </a:lnTo>
                    <a:lnTo>
                      <a:pt x="2" y="14"/>
                    </a:lnTo>
                    <a:lnTo>
                      <a:pt x="8" y="12"/>
                    </a:lnTo>
                    <a:lnTo>
                      <a:pt x="14" y="10"/>
                    </a:lnTo>
                    <a:lnTo>
                      <a:pt x="19" y="9"/>
                    </a:lnTo>
                    <a:lnTo>
                      <a:pt x="27" y="7"/>
                    </a:lnTo>
                    <a:lnTo>
                      <a:pt x="27" y="7"/>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59" name="Freeform 463"/>
              <p:cNvSpPr>
                <a:spLocks noChangeAspect="1"/>
              </p:cNvSpPr>
              <p:nvPr/>
            </p:nvSpPr>
            <p:spPr bwMode="auto">
              <a:xfrm>
                <a:off x="782" y="520"/>
                <a:ext cx="38" cy="6"/>
              </a:xfrm>
              <a:custGeom>
                <a:avLst/>
                <a:gdLst>
                  <a:gd name="T0" fmla="*/ 76 w 76"/>
                  <a:gd name="T1" fmla="*/ 6 h 13"/>
                  <a:gd name="T2" fmla="*/ 76 w 76"/>
                  <a:gd name="T3" fmla="*/ 6 h 13"/>
                  <a:gd name="T4" fmla="*/ 71 w 76"/>
                  <a:gd name="T5" fmla="*/ 5 h 13"/>
                  <a:gd name="T6" fmla="*/ 65 w 76"/>
                  <a:gd name="T7" fmla="*/ 3 h 13"/>
                  <a:gd name="T8" fmla="*/ 56 w 76"/>
                  <a:gd name="T9" fmla="*/ 2 h 13"/>
                  <a:gd name="T10" fmla="*/ 46 w 76"/>
                  <a:gd name="T11" fmla="*/ 1 h 13"/>
                  <a:gd name="T12" fmla="*/ 35 w 76"/>
                  <a:gd name="T13" fmla="*/ 0 h 13"/>
                  <a:gd name="T14" fmla="*/ 23 w 76"/>
                  <a:gd name="T15" fmla="*/ 0 h 13"/>
                  <a:gd name="T16" fmla="*/ 12 w 76"/>
                  <a:gd name="T17" fmla="*/ 2 h 13"/>
                  <a:gd name="T18" fmla="*/ 0 w 76"/>
                  <a:gd name="T19" fmla="*/ 3 h 13"/>
                  <a:gd name="T20" fmla="*/ 0 w 76"/>
                  <a:gd name="T21" fmla="*/ 10 h 13"/>
                  <a:gd name="T22" fmla="*/ 12 w 76"/>
                  <a:gd name="T23" fmla="*/ 9 h 13"/>
                  <a:gd name="T24" fmla="*/ 23 w 76"/>
                  <a:gd name="T25" fmla="*/ 9 h 13"/>
                  <a:gd name="T26" fmla="*/ 35 w 76"/>
                  <a:gd name="T27" fmla="*/ 9 h 13"/>
                  <a:gd name="T28" fmla="*/ 46 w 76"/>
                  <a:gd name="T29" fmla="*/ 10 h 13"/>
                  <a:gd name="T30" fmla="*/ 56 w 76"/>
                  <a:gd name="T31" fmla="*/ 9 h 13"/>
                  <a:gd name="T32" fmla="*/ 65 w 76"/>
                  <a:gd name="T33" fmla="*/ 10 h 13"/>
                  <a:gd name="T34" fmla="*/ 71 w 76"/>
                  <a:gd name="T35" fmla="*/ 12 h 13"/>
                  <a:gd name="T36" fmla="*/ 74 w 76"/>
                  <a:gd name="T37" fmla="*/ 13 h 13"/>
                  <a:gd name="T38" fmla="*/ 74 w 76"/>
                  <a:gd name="T39" fmla="*/ 13 h 13"/>
                  <a:gd name="T40" fmla="*/ 76 w 76"/>
                  <a:gd name="T4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13">
                    <a:moveTo>
                      <a:pt x="76" y="6"/>
                    </a:moveTo>
                    <a:lnTo>
                      <a:pt x="76" y="6"/>
                    </a:lnTo>
                    <a:lnTo>
                      <a:pt x="71" y="5"/>
                    </a:lnTo>
                    <a:lnTo>
                      <a:pt x="65" y="3"/>
                    </a:lnTo>
                    <a:lnTo>
                      <a:pt x="56" y="2"/>
                    </a:lnTo>
                    <a:lnTo>
                      <a:pt x="46" y="1"/>
                    </a:lnTo>
                    <a:lnTo>
                      <a:pt x="35" y="0"/>
                    </a:lnTo>
                    <a:lnTo>
                      <a:pt x="23" y="0"/>
                    </a:lnTo>
                    <a:lnTo>
                      <a:pt x="12" y="2"/>
                    </a:lnTo>
                    <a:lnTo>
                      <a:pt x="0" y="3"/>
                    </a:lnTo>
                    <a:lnTo>
                      <a:pt x="0" y="10"/>
                    </a:lnTo>
                    <a:lnTo>
                      <a:pt x="12" y="9"/>
                    </a:lnTo>
                    <a:lnTo>
                      <a:pt x="23" y="9"/>
                    </a:lnTo>
                    <a:lnTo>
                      <a:pt x="35" y="9"/>
                    </a:lnTo>
                    <a:lnTo>
                      <a:pt x="46" y="10"/>
                    </a:lnTo>
                    <a:lnTo>
                      <a:pt x="56" y="9"/>
                    </a:lnTo>
                    <a:lnTo>
                      <a:pt x="65" y="10"/>
                    </a:lnTo>
                    <a:lnTo>
                      <a:pt x="71" y="12"/>
                    </a:lnTo>
                    <a:lnTo>
                      <a:pt x="74" y="13"/>
                    </a:lnTo>
                    <a:lnTo>
                      <a:pt x="74" y="13"/>
                    </a:lnTo>
                    <a:lnTo>
                      <a:pt x="7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60" name="Freeform 464"/>
              <p:cNvSpPr>
                <a:spLocks noChangeAspect="1"/>
              </p:cNvSpPr>
              <p:nvPr/>
            </p:nvSpPr>
            <p:spPr bwMode="auto">
              <a:xfrm>
                <a:off x="819" y="523"/>
                <a:ext cx="28" cy="24"/>
              </a:xfrm>
              <a:custGeom>
                <a:avLst/>
                <a:gdLst>
                  <a:gd name="T0" fmla="*/ 52 w 55"/>
                  <a:gd name="T1" fmla="*/ 40 h 48"/>
                  <a:gd name="T2" fmla="*/ 55 w 55"/>
                  <a:gd name="T3" fmla="*/ 41 h 48"/>
                  <a:gd name="T4" fmla="*/ 50 w 55"/>
                  <a:gd name="T5" fmla="*/ 35 h 48"/>
                  <a:gd name="T6" fmla="*/ 43 w 55"/>
                  <a:gd name="T7" fmla="*/ 30 h 48"/>
                  <a:gd name="T8" fmla="*/ 36 w 55"/>
                  <a:gd name="T9" fmla="*/ 23 h 48"/>
                  <a:gd name="T10" fmla="*/ 29 w 55"/>
                  <a:gd name="T11" fmla="*/ 16 h 48"/>
                  <a:gd name="T12" fmla="*/ 21 w 55"/>
                  <a:gd name="T13" fmla="*/ 10 h 48"/>
                  <a:gd name="T14" fmla="*/ 14 w 55"/>
                  <a:gd name="T15" fmla="*/ 6 h 48"/>
                  <a:gd name="T16" fmla="*/ 7 w 55"/>
                  <a:gd name="T17" fmla="*/ 2 h 48"/>
                  <a:gd name="T18" fmla="*/ 2 w 55"/>
                  <a:gd name="T19" fmla="*/ 0 h 48"/>
                  <a:gd name="T20" fmla="*/ 0 w 55"/>
                  <a:gd name="T21" fmla="*/ 7 h 48"/>
                  <a:gd name="T22" fmla="*/ 5 w 55"/>
                  <a:gd name="T23" fmla="*/ 9 h 48"/>
                  <a:gd name="T24" fmla="*/ 9 w 55"/>
                  <a:gd name="T25" fmla="*/ 12 h 48"/>
                  <a:gd name="T26" fmla="*/ 16 w 55"/>
                  <a:gd name="T27" fmla="*/ 17 h 48"/>
                  <a:gd name="T28" fmla="*/ 24 w 55"/>
                  <a:gd name="T29" fmla="*/ 23 h 48"/>
                  <a:gd name="T30" fmla="*/ 31 w 55"/>
                  <a:gd name="T31" fmla="*/ 27 h 48"/>
                  <a:gd name="T32" fmla="*/ 38 w 55"/>
                  <a:gd name="T33" fmla="*/ 34 h 48"/>
                  <a:gd name="T34" fmla="*/ 45 w 55"/>
                  <a:gd name="T35" fmla="*/ 40 h 48"/>
                  <a:gd name="T36" fmla="*/ 48 w 55"/>
                  <a:gd name="T37" fmla="*/ 46 h 48"/>
                  <a:gd name="T38" fmla="*/ 52 w 55"/>
                  <a:gd name="T39" fmla="*/ 47 h 48"/>
                  <a:gd name="T40" fmla="*/ 48 w 55"/>
                  <a:gd name="T41" fmla="*/ 46 h 48"/>
                  <a:gd name="T42" fmla="*/ 51 w 55"/>
                  <a:gd name="T43" fmla="*/ 48 h 48"/>
                  <a:gd name="T44" fmla="*/ 54 w 55"/>
                  <a:gd name="T45" fmla="*/ 47 h 48"/>
                  <a:gd name="T46" fmla="*/ 55 w 55"/>
                  <a:gd name="T47" fmla="*/ 45 h 48"/>
                  <a:gd name="T48" fmla="*/ 55 w 55"/>
                  <a:gd name="T49" fmla="*/ 41 h 48"/>
                  <a:gd name="T50" fmla="*/ 52 w 55"/>
                  <a:gd name="T51"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48">
                    <a:moveTo>
                      <a:pt x="52" y="40"/>
                    </a:moveTo>
                    <a:lnTo>
                      <a:pt x="55" y="41"/>
                    </a:lnTo>
                    <a:lnTo>
                      <a:pt x="50" y="35"/>
                    </a:lnTo>
                    <a:lnTo>
                      <a:pt x="43" y="30"/>
                    </a:lnTo>
                    <a:lnTo>
                      <a:pt x="36" y="23"/>
                    </a:lnTo>
                    <a:lnTo>
                      <a:pt x="29" y="16"/>
                    </a:lnTo>
                    <a:lnTo>
                      <a:pt x="21" y="10"/>
                    </a:lnTo>
                    <a:lnTo>
                      <a:pt x="14" y="6"/>
                    </a:lnTo>
                    <a:lnTo>
                      <a:pt x="7" y="2"/>
                    </a:lnTo>
                    <a:lnTo>
                      <a:pt x="2" y="0"/>
                    </a:lnTo>
                    <a:lnTo>
                      <a:pt x="0" y="7"/>
                    </a:lnTo>
                    <a:lnTo>
                      <a:pt x="5" y="9"/>
                    </a:lnTo>
                    <a:lnTo>
                      <a:pt x="9" y="12"/>
                    </a:lnTo>
                    <a:lnTo>
                      <a:pt x="16" y="17"/>
                    </a:lnTo>
                    <a:lnTo>
                      <a:pt x="24" y="23"/>
                    </a:lnTo>
                    <a:lnTo>
                      <a:pt x="31" y="27"/>
                    </a:lnTo>
                    <a:lnTo>
                      <a:pt x="38" y="34"/>
                    </a:lnTo>
                    <a:lnTo>
                      <a:pt x="45" y="40"/>
                    </a:lnTo>
                    <a:lnTo>
                      <a:pt x="48" y="46"/>
                    </a:lnTo>
                    <a:lnTo>
                      <a:pt x="52" y="47"/>
                    </a:lnTo>
                    <a:lnTo>
                      <a:pt x="48" y="46"/>
                    </a:lnTo>
                    <a:lnTo>
                      <a:pt x="51" y="48"/>
                    </a:lnTo>
                    <a:lnTo>
                      <a:pt x="54" y="47"/>
                    </a:lnTo>
                    <a:lnTo>
                      <a:pt x="55" y="45"/>
                    </a:lnTo>
                    <a:lnTo>
                      <a:pt x="55" y="41"/>
                    </a:lnTo>
                    <a:lnTo>
                      <a:pt x="52"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61" name="Freeform 465"/>
              <p:cNvSpPr>
                <a:spLocks noChangeAspect="1"/>
              </p:cNvSpPr>
              <p:nvPr/>
            </p:nvSpPr>
            <p:spPr bwMode="auto">
              <a:xfrm>
                <a:off x="845" y="542"/>
                <a:ext cx="25" cy="9"/>
              </a:xfrm>
              <a:custGeom>
                <a:avLst/>
                <a:gdLst>
                  <a:gd name="T0" fmla="*/ 44 w 49"/>
                  <a:gd name="T1" fmla="*/ 9 h 17"/>
                  <a:gd name="T2" fmla="*/ 49 w 49"/>
                  <a:gd name="T3" fmla="*/ 10 h 17"/>
                  <a:gd name="T4" fmla="*/ 44 w 49"/>
                  <a:gd name="T5" fmla="*/ 6 h 17"/>
                  <a:gd name="T6" fmla="*/ 38 w 49"/>
                  <a:gd name="T7" fmla="*/ 2 h 17"/>
                  <a:gd name="T8" fmla="*/ 31 w 49"/>
                  <a:gd name="T9" fmla="*/ 1 h 17"/>
                  <a:gd name="T10" fmla="*/ 25 w 49"/>
                  <a:gd name="T11" fmla="*/ 0 h 17"/>
                  <a:gd name="T12" fmla="*/ 18 w 49"/>
                  <a:gd name="T13" fmla="*/ 0 h 17"/>
                  <a:gd name="T14" fmla="*/ 11 w 49"/>
                  <a:gd name="T15" fmla="*/ 1 h 17"/>
                  <a:gd name="T16" fmla="*/ 6 w 49"/>
                  <a:gd name="T17" fmla="*/ 1 h 17"/>
                  <a:gd name="T18" fmla="*/ 0 w 49"/>
                  <a:gd name="T19" fmla="*/ 2 h 17"/>
                  <a:gd name="T20" fmla="*/ 0 w 49"/>
                  <a:gd name="T21" fmla="*/ 9 h 17"/>
                  <a:gd name="T22" fmla="*/ 6 w 49"/>
                  <a:gd name="T23" fmla="*/ 8 h 17"/>
                  <a:gd name="T24" fmla="*/ 11 w 49"/>
                  <a:gd name="T25" fmla="*/ 8 h 17"/>
                  <a:gd name="T26" fmla="*/ 18 w 49"/>
                  <a:gd name="T27" fmla="*/ 7 h 17"/>
                  <a:gd name="T28" fmla="*/ 25 w 49"/>
                  <a:gd name="T29" fmla="*/ 7 h 17"/>
                  <a:gd name="T30" fmla="*/ 31 w 49"/>
                  <a:gd name="T31" fmla="*/ 8 h 17"/>
                  <a:gd name="T32" fmla="*/ 36 w 49"/>
                  <a:gd name="T33" fmla="*/ 9 h 17"/>
                  <a:gd name="T34" fmla="*/ 39 w 49"/>
                  <a:gd name="T35" fmla="*/ 12 h 17"/>
                  <a:gd name="T36" fmla="*/ 42 w 49"/>
                  <a:gd name="T37" fmla="*/ 15 h 17"/>
                  <a:gd name="T38" fmla="*/ 48 w 49"/>
                  <a:gd name="T39" fmla="*/ 16 h 17"/>
                  <a:gd name="T40" fmla="*/ 42 w 49"/>
                  <a:gd name="T41" fmla="*/ 15 h 17"/>
                  <a:gd name="T42" fmla="*/ 45 w 49"/>
                  <a:gd name="T43" fmla="*/ 17 h 17"/>
                  <a:gd name="T44" fmla="*/ 48 w 49"/>
                  <a:gd name="T45" fmla="*/ 16 h 17"/>
                  <a:gd name="T46" fmla="*/ 49 w 49"/>
                  <a:gd name="T47" fmla="*/ 14 h 17"/>
                  <a:gd name="T48" fmla="*/ 49 w 49"/>
                  <a:gd name="T49" fmla="*/ 10 h 17"/>
                  <a:gd name="T50" fmla="*/ 44 w 49"/>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17">
                    <a:moveTo>
                      <a:pt x="44" y="9"/>
                    </a:moveTo>
                    <a:lnTo>
                      <a:pt x="49" y="10"/>
                    </a:lnTo>
                    <a:lnTo>
                      <a:pt x="44" y="6"/>
                    </a:lnTo>
                    <a:lnTo>
                      <a:pt x="38" y="2"/>
                    </a:lnTo>
                    <a:lnTo>
                      <a:pt x="31" y="1"/>
                    </a:lnTo>
                    <a:lnTo>
                      <a:pt x="25" y="0"/>
                    </a:lnTo>
                    <a:lnTo>
                      <a:pt x="18" y="0"/>
                    </a:lnTo>
                    <a:lnTo>
                      <a:pt x="11" y="1"/>
                    </a:lnTo>
                    <a:lnTo>
                      <a:pt x="6" y="1"/>
                    </a:lnTo>
                    <a:lnTo>
                      <a:pt x="0" y="2"/>
                    </a:lnTo>
                    <a:lnTo>
                      <a:pt x="0" y="9"/>
                    </a:lnTo>
                    <a:lnTo>
                      <a:pt x="6" y="8"/>
                    </a:lnTo>
                    <a:lnTo>
                      <a:pt x="11" y="8"/>
                    </a:lnTo>
                    <a:lnTo>
                      <a:pt x="18" y="7"/>
                    </a:lnTo>
                    <a:lnTo>
                      <a:pt x="25" y="7"/>
                    </a:lnTo>
                    <a:lnTo>
                      <a:pt x="31" y="8"/>
                    </a:lnTo>
                    <a:lnTo>
                      <a:pt x="36" y="9"/>
                    </a:lnTo>
                    <a:lnTo>
                      <a:pt x="39" y="12"/>
                    </a:lnTo>
                    <a:lnTo>
                      <a:pt x="42" y="15"/>
                    </a:lnTo>
                    <a:lnTo>
                      <a:pt x="48" y="16"/>
                    </a:lnTo>
                    <a:lnTo>
                      <a:pt x="42" y="15"/>
                    </a:lnTo>
                    <a:lnTo>
                      <a:pt x="45" y="17"/>
                    </a:lnTo>
                    <a:lnTo>
                      <a:pt x="48" y="16"/>
                    </a:lnTo>
                    <a:lnTo>
                      <a:pt x="49" y="14"/>
                    </a:lnTo>
                    <a:lnTo>
                      <a:pt x="49" y="10"/>
                    </a:lnTo>
                    <a:lnTo>
                      <a:pt x="4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62" name="Freeform 466"/>
              <p:cNvSpPr>
                <a:spLocks noChangeAspect="1"/>
              </p:cNvSpPr>
              <p:nvPr/>
            </p:nvSpPr>
            <p:spPr bwMode="auto">
              <a:xfrm>
                <a:off x="867" y="543"/>
                <a:ext cx="23" cy="7"/>
              </a:xfrm>
              <a:custGeom>
                <a:avLst/>
                <a:gdLst>
                  <a:gd name="T0" fmla="*/ 46 w 46"/>
                  <a:gd name="T1" fmla="*/ 8 h 14"/>
                  <a:gd name="T2" fmla="*/ 46 w 46"/>
                  <a:gd name="T3" fmla="*/ 8 h 14"/>
                  <a:gd name="T4" fmla="*/ 40 w 46"/>
                  <a:gd name="T5" fmla="*/ 4 h 14"/>
                  <a:gd name="T6" fmla="*/ 33 w 46"/>
                  <a:gd name="T7" fmla="*/ 1 h 14"/>
                  <a:gd name="T8" fmla="*/ 26 w 46"/>
                  <a:gd name="T9" fmla="*/ 0 h 14"/>
                  <a:gd name="T10" fmla="*/ 20 w 46"/>
                  <a:gd name="T11" fmla="*/ 0 h 14"/>
                  <a:gd name="T12" fmla="*/ 13 w 46"/>
                  <a:gd name="T13" fmla="*/ 1 h 14"/>
                  <a:gd name="T14" fmla="*/ 8 w 46"/>
                  <a:gd name="T15" fmla="*/ 4 h 14"/>
                  <a:gd name="T16" fmla="*/ 4 w 46"/>
                  <a:gd name="T17" fmla="*/ 5 h 14"/>
                  <a:gd name="T18" fmla="*/ 0 w 46"/>
                  <a:gd name="T19" fmla="*/ 7 h 14"/>
                  <a:gd name="T20" fmla="*/ 4 w 46"/>
                  <a:gd name="T21" fmla="*/ 14 h 14"/>
                  <a:gd name="T22" fmla="*/ 7 w 46"/>
                  <a:gd name="T23" fmla="*/ 12 h 14"/>
                  <a:gd name="T24" fmla="*/ 10 w 46"/>
                  <a:gd name="T25" fmla="*/ 10 h 14"/>
                  <a:gd name="T26" fmla="*/ 16 w 46"/>
                  <a:gd name="T27" fmla="*/ 8 h 14"/>
                  <a:gd name="T28" fmla="*/ 20 w 46"/>
                  <a:gd name="T29" fmla="*/ 7 h 14"/>
                  <a:gd name="T30" fmla="*/ 26 w 46"/>
                  <a:gd name="T31" fmla="*/ 7 h 14"/>
                  <a:gd name="T32" fmla="*/ 31 w 46"/>
                  <a:gd name="T33" fmla="*/ 8 h 14"/>
                  <a:gd name="T34" fmla="*/ 38 w 46"/>
                  <a:gd name="T35" fmla="*/ 10 h 14"/>
                  <a:gd name="T36" fmla="*/ 41 w 46"/>
                  <a:gd name="T37" fmla="*/ 13 h 14"/>
                  <a:gd name="T38" fmla="*/ 41 w 46"/>
                  <a:gd name="T39" fmla="*/ 13 h 14"/>
                  <a:gd name="T40" fmla="*/ 46 w 46"/>
                  <a:gd name="T41"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4">
                    <a:moveTo>
                      <a:pt x="46" y="8"/>
                    </a:moveTo>
                    <a:lnTo>
                      <a:pt x="46" y="8"/>
                    </a:lnTo>
                    <a:lnTo>
                      <a:pt x="40" y="4"/>
                    </a:lnTo>
                    <a:lnTo>
                      <a:pt x="33" y="1"/>
                    </a:lnTo>
                    <a:lnTo>
                      <a:pt x="26" y="0"/>
                    </a:lnTo>
                    <a:lnTo>
                      <a:pt x="20" y="0"/>
                    </a:lnTo>
                    <a:lnTo>
                      <a:pt x="13" y="1"/>
                    </a:lnTo>
                    <a:lnTo>
                      <a:pt x="8" y="4"/>
                    </a:lnTo>
                    <a:lnTo>
                      <a:pt x="4" y="5"/>
                    </a:lnTo>
                    <a:lnTo>
                      <a:pt x="0" y="7"/>
                    </a:lnTo>
                    <a:lnTo>
                      <a:pt x="4" y="14"/>
                    </a:lnTo>
                    <a:lnTo>
                      <a:pt x="7" y="12"/>
                    </a:lnTo>
                    <a:lnTo>
                      <a:pt x="10" y="10"/>
                    </a:lnTo>
                    <a:lnTo>
                      <a:pt x="16" y="8"/>
                    </a:lnTo>
                    <a:lnTo>
                      <a:pt x="20" y="7"/>
                    </a:lnTo>
                    <a:lnTo>
                      <a:pt x="26" y="7"/>
                    </a:lnTo>
                    <a:lnTo>
                      <a:pt x="31" y="8"/>
                    </a:lnTo>
                    <a:lnTo>
                      <a:pt x="38" y="10"/>
                    </a:lnTo>
                    <a:lnTo>
                      <a:pt x="41" y="13"/>
                    </a:lnTo>
                    <a:lnTo>
                      <a:pt x="41" y="13"/>
                    </a:lnTo>
                    <a:lnTo>
                      <a:pt x="4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63" name="Freeform 467"/>
              <p:cNvSpPr>
                <a:spLocks noChangeAspect="1"/>
              </p:cNvSpPr>
              <p:nvPr/>
            </p:nvSpPr>
            <p:spPr bwMode="auto">
              <a:xfrm>
                <a:off x="888" y="547"/>
                <a:ext cx="8" cy="26"/>
              </a:xfrm>
              <a:custGeom>
                <a:avLst/>
                <a:gdLst>
                  <a:gd name="T0" fmla="*/ 10 w 16"/>
                  <a:gd name="T1" fmla="*/ 46 h 52"/>
                  <a:gd name="T2" fmla="*/ 10 w 16"/>
                  <a:gd name="T3" fmla="*/ 50 h 52"/>
                  <a:gd name="T4" fmla="*/ 13 w 16"/>
                  <a:gd name="T5" fmla="*/ 39 h 52"/>
                  <a:gd name="T6" fmla="*/ 16 w 16"/>
                  <a:gd name="T7" fmla="*/ 28 h 52"/>
                  <a:gd name="T8" fmla="*/ 13 w 16"/>
                  <a:gd name="T9" fmla="*/ 13 h 52"/>
                  <a:gd name="T10" fmla="*/ 5 w 16"/>
                  <a:gd name="T11" fmla="*/ 0 h 52"/>
                  <a:gd name="T12" fmla="*/ 0 w 16"/>
                  <a:gd name="T13" fmla="*/ 5 h 52"/>
                  <a:gd name="T14" fmla="*/ 6 w 16"/>
                  <a:gd name="T15" fmla="*/ 15 h 52"/>
                  <a:gd name="T16" fmla="*/ 7 w 16"/>
                  <a:gd name="T17" fmla="*/ 28 h 52"/>
                  <a:gd name="T18" fmla="*/ 6 w 16"/>
                  <a:gd name="T19" fmla="*/ 39 h 52"/>
                  <a:gd name="T20" fmla="*/ 4 w 16"/>
                  <a:gd name="T21" fmla="*/ 47 h 52"/>
                  <a:gd name="T22" fmla="*/ 4 w 16"/>
                  <a:gd name="T23" fmla="*/ 51 h 52"/>
                  <a:gd name="T24" fmla="*/ 4 w 16"/>
                  <a:gd name="T25" fmla="*/ 47 h 52"/>
                  <a:gd name="T26" fmla="*/ 4 w 16"/>
                  <a:gd name="T27" fmla="*/ 51 h 52"/>
                  <a:gd name="T28" fmla="*/ 6 w 16"/>
                  <a:gd name="T29" fmla="*/ 52 h 52"/>
                  <a:gd name="T30" fmla="*/ 9 w 16"/>
                  <a:gd name="T31" fmla="*/ 52 h 52"/>
                  <a:gd name="T32" fmla="*/ 10 w 16"/>
                  <a:gd name="T33" fmla="*/ 50 h 52"/>
                  <a:gd name="T34" fmla="*/ 10 w 16"/>
                  <a:gd name="T35"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52">
                    <a:moveTo>
                      <a:pt x="10" y="46"/>
                    </a:moveTo>
                    <a:lnTo>
                      <a:pt x="10" y="50"/>
                    </a:lnTo>
                    <a:lnTo>
                      <a:pt x="13" y="39"/>
                    </a:lnTo>
                    <a:lnTo>
                      <a:pt x="16" y="28"/>
                    </a:lnTo>
                    <a:lnTo>
                      <a:pt x="13" y="13"/>
                    </a:lnTo>
                    <a:lnTo>
                      <a:pt x="5" y="0"/>
                    </a:lnTo>
                    <a:lnTo>
                      <a:pt x="0" y="5"/>
                    </a:lnTo>
                    <a:lnTo>
                      <a:pt x="6" y="15"/>
                    </a:lnTo>
                    <a:lnTo>
                      <a:pt x="7" y="28"/>
                    </a:lnTo>
                    <a:lnTo>
                      <a:pt x="6" y="39"/>
                    </a:lnTo>
                    <a:lnTo>
                      <a:pt x="4" y="47"/>
                    </a:lnTo>
                    <a:lnTo>
                      <a:pt x="4" y="51"/>
                    </a:lnTo>
                    <a:lnTo>
                      <a:pt x="4" y="47"/>
                    </a:lnTo>
                    <a:lnTo>
                      <a:pt x="4" y="51"/>
                    </a:lnTo>
                    <a:lnTo>
                      <a:pt x="6" y="52"/>
                    </a:lnTo>
                    <a:lnTo>
                      <a:pt x="9" y="52"/>
                    </a:lnTo>
                    <a:lnTo>
                      <a:pt x="10" y="50"/>
                    </a:lnTo>
                    <a:lnTo>
                      <a:pt x="1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64" name="Freeform 468"/>
              <p:cNvSpPr>
                <a:spLocks noChangeAspect="1"/>
              </p:cNvSpPr>
              <p:nvPr/>
            </p:nvSpPr>
            <p:spPr bwMode="auto">
              <a:xfrm>
                <a:off x="889" y="570"/>
                <a:ext cx="6" cy="18"/>
              </a:xfrm>
              <a:custGeom>
                <a:avLst/>
                <a:gdLst>
                  <a:gd name="T0" fmla="*/ 6 w 11"/>
                  <a:gd name="T1" fmla="*/ 30 h 36"/>
                  <a:gd name="T2" fmla="*/ 6 w 11"/>
                  <a:gd name="T3" fmla="*/ 34 h 36"/>
                  <a:gd name="T4" fmla="*/ 9 w 11"/>
                  <a:gd name="T5" fmla="*/ 26 h 36"/>
                  <a:gd name="T6" fmla="*/ 11 w 11"/>
                  <a:gd name="T7" fmla="*/ 18 h 36"/>
                  <a:gd name="T8" fmla="*/ 9 w 11"/>
                  <a:gd name="T9" fmla="*/ 9 h 36"/>
                  <a:gd name="T10" fmla="*/ 6 w 11"/>
                  <a:gd name="T11" fmla="*/ 0 h 36"/>
                  <a:gd name="T12" fmla="*/ 0 w 11"/>
                  <a:gd name="T13" fmla="*/ 5 h 36"/>
                  <a:gd name="T14" fmla="*/ 2 w 11"/>
                  <a:gd name="T15" fmla="*/ 9 h 36"/>
                  <a:gd name="T16" fmla="*/ 2 w 11"/>
                  <a:gd name="T17" fmla="*/ 18 h 36"/>
                  <a:gd name="T18" fmla="*/ 2 w 11"/>
                  <a:gd name="T19" fmla="*/ 26 h 36"/>
                  <a:gd name="T20" fmla="*/ 0 w 11"/>
                  <a:gd name="T21" fmla="*/ 31 h 36"/>
                  <a:gd name="T22" fmla="*/ 0 w 11"/>
                  <a:gd name="T23" fmla="*/ 35 h 36"/>
                  <a:gd name="T24" fmla="*/ 0 w 11"/>
                  <a:gd name="T25" fmla="*/ 31 h 36"/>
                  <a:gd name="T26" fmla="*/ 0 w 11"/>
                  <a:gd name="T27" fmla="*/ 35 h 36"/>
                  <a:gd name="T28" fmla="*/ 2 w 11"/>
                  <a:gd name="T29" fmla="*/ 36 h 36"/>
                  <a:gd name="T30" fmla="*/ 5 w 11"/>
                  <a:gd name="T31" fmla="*/ 36 h 36"/>
                  <a:gd name="T32" fmla="*/ 6 w 11"/>
                  <a:gd name="T33" fmla="*/ 34 h 36"/>
                  <a:gd name="T34" fmla="*/ 6 w 11"/>
                  <a:gd name="T35"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36">
                    <a:moveTo>
                      <a:pt x="6" y="30"/>
                    </a:moveTo>
                    <a:lnTo>
                      <a:pt x="6" y="34"/>
                    </a:lnTo>
                    <a:lnTo>
                      <a:pt x="9" y="26"/>
                    </a:lnTo>
                    <a:lnTo>
                      <a:pt x="11" y="18"/>
                    </a:lnTo>
                    <a:lnTo>
                      <a:pt x="9" y="9"/>
                    </a:lnTo>
                    <a:lnTo>
                      <a:pt x="6" y="0"/>
                    </a:lnTo>
                    <a:lnTo>
                      <a:pt x="0" y="5"/>
                    </a:lnTo>
                    <a:lnTo>
                      <a:pt x="2" y="9"/>
                    </a:lnTo>
                    <a:lnTo>
                      <a:pt x="2" y="18"/>
                    </a:lnTo>
                    <a:lnTo>
                      <a:pt x="2" y="26"/>
                    </a:lnTo>
                    <a:lnTo>
                      <a:pt x="0" y="31"/>
                    </a:lnTo>
                    <a:lnTo>
                      <a:pt x="0" y="35"/>
                    </a:lnTo>
                    <a:lnTo>
                      <a:pt x="0" y="31"/>
                    </a:lnTo>
                    <a:lnTo>
                      <a:pt x="0" y="35"/>
                    </a:lnTo>
                    <a:lnTo>
                      <a:pt x="2" y="36"/>
                    </a:lnTo>
                    <a:lnTo>
                      <a:pt x="5" y="36"/>
                    </a:lnTo>
                    <a:lnTo>
                      <a:pt x="6" y="34"/>
                    </a:lnTo>
                    <a:lnTo>
                      <a:pt x="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65" name="Freeform 469"/>
              <p:cNvSpPr>
                <a:spLocks noChangeAspect="1"/>
              </p:cNvSpPr>
              <p:nvPr/>
            </p:nvSpPr>
            <p:spPr bwMode="auto">
              <a:xfrm>
                <a:off x="889" y="585"/>
                <a:ext cx="30" cy="26"/>
              </a:xfrm>
              <a:custGeom>
                <a:avLst/>
                <a:gdLst>
                  <a:gd name="T0" fmla="*/ 59 w 59"/>
                  <a:gd name="T1" fmla="*/ 52 h 52"/>
                  <a:gd name="T2" fmla="*/ 59 w 59"/>
                  <a:gd name="T3" fmla="*/ 52 h 52"/>
                  <a:gd name="T4" fmla="*/ 56 w 59"/>
                  <a:gd name="T5" fmla="*/ 44 h 52"/>
                  <a:gd name="T6" fmla="*/ 50 w 59"/>
                  <a:gd name="T7" fmla="*/ 37 h 52"/>
                  <a:gd name="T8" fmla="*/ 42 w 59"/>
                  <a:gd name="T9" fmla="*/ 29 h 52"/>
                  <a:gd name="T10" fmla="*/ 34 w 59"/>
                  <a:gd name="T11" fmla="*/ 22 h 52"/>
                  <a:gd name="T12" fmla="*/ 25 w 59"/>
                  <a:gd name="T13" fmla="*/ 15 h 52"/>
                  <a:gd name="T14" fmla="*/ 17 w 59"/>
                  <a:gd name="T15" fmla="*/ 9 h 52"/>
                  <a:gd name="T16" fmla="*/ 10 w 59"/>
                  <a:gd name="T17" fmla="*/ 5 h 52"/>
                  <a:gd name="T18" fmla="*/ 6 w 59"/>
                  <a:gd name="T19" fmla="*/ 0 h 52"/>
                  <a:gd name="T20" fmla="*/ 0 w 59"/>
                  <a:gd name="T21" fmla="*/ 5 h 52"/>
                  <a:gd name="T22" fmla="*/ 5 w 59"/>
                  <a:gd name="T23" fmla="*/ 9 h 52"/>
                  <a:gd name="T24" fmla="*/ 12 w 59"/>
                  <a:gd name="T25" fmla="*/ 16 h 52"/>
                  <a:gd name="T26" fmla="*/ 20 w 59"/>
                  <a:gd name="T27" fmla="*/ 22 h 52"/>
                  <a:gd name="T28" fmla="*/ 29 w 59"/>
                  <a:gd name="T29" fmla="*/ 29 h 52"/>
                  <a:gd name="T30" fmla="*/ 38 w 59"/>
                  <a:gd name="T31" fmla="*/ 36 h 52"/>
                  <a:gd name="T32" fmla="*/ 46 w 59"/>
                  <a:gd name="T33" fmla="*/ 42 h 52"/>
                  <a:gd name="T34" fmla="*/ 49 w 59"/>
                  <a:gd name="T35" fmla="*/ 49 h 52"/>
                  <a:gd name="T36" fmla="*/ 52 w 59"/>
                  <a:gd name="T37" fmla="*/ 52 h 52"/>
                  <a:gd name="T38" fmla="*/ 52 w 59"/>
                  <a:gd name="T39" fmla="*/ 52 h 52"/>
                  <a:gd name="T40" fmla="*/ 59 w 59"/>
                  <a:gd name="T4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52">
                    <a:moveTo>
                      <a:pt x="59" y="52"/>
                    </a:moveTo>
                    <a:lnTo>
                      <a:pt x="59" y="52"/>
                    </a:lnTo>
                    <a:lnTo>
                      <a:pt x="56" y="44"/>
                    </a:lnTo>
                    <a:lnTo>
                      <a:pt x="50" y="37"/>
                    </a:lnTo>
                    <a:lnTo>
                      <a:pt x="42" y="29"/>
                    </a:lnTo>
                    <a:lnTo>
                      <a:pt x="34" y="22"/>
                    </a:lnTo>
                    <a:lnTo>
                      <a:pt x="25" y="15"/>
                    </a:lnTo>
                    <a:lnTo>
                      <a:pt x="17" y="9"/>
                    </a:lnTo>
                    <a:lnTo>
                      <a:pt x="10" y="5"/>
                    </a:lnTo>
                    <a:lnTo>
                      <a:pt x="6" y="0"/>
                    </a:lnTo>
                    <a:lnTo>
                      <a:pt x="0" y="5"/>
                    </a:lnTo>
                    <a:lnTo>
                      <a:pt x="5" y="9"/>
                    </a:lnTo>
                    <a:lnTo>
                      <a:pt x="12" y="16"/>
                    </a:lnTo>
                    <a:lnTo>
                      <a:pt x="20" y="22"/>
                    </a:lnTo>
                    <a:lnTo>
                      <a:pt x="29" y="29"/>
                    </a:lnTo>
                    <a:lnTo>
                      <a:pt x="38" y="36"/>
                    </a:lnTo>
                    <a:lnTo>
                      <a:pt x="46" y="42"/>
                    </a:lnTo>
                    <a:lnTo>
                      <a:pt x="49" y="49"/>
                    </a:lnTo>
                    <a:lnTo>
                      <a:pt x="52" y="52"/>
                    </a:lnTo>
                    <a:lnTo>
                      <a:pt x="52" y="52"/>
                    </a:lnTo>
                    <a:lnTo>
                      <a:pt x="59"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66" name="Freeform 470"/>
              <p:cNvSpPr>
                <a:spLocks noChangeAspect="1"/>
              </p:cNvSpPr>
              <p:nvPr/>
            </p:nvSpPr>
            <p:spPr bwMode="auto">
              <a:xfrm>
                <a:off x="909" y="611"/>
                <a:ext cx="11" cy="54"/>
              </a:xfrm>
              <a:custGeom>
                <a:avLst/>
                <a:gdLst>
                  <a:gd name="T0" fmla="*/ 2 w 22"/>
                  <a:gd name="T1" fmla="*/ 107 h 107"/>
                  <a:gd name="T2" fmla="*/ 7 w 22"/>
                  <a:gd name="T3" fmla="*/ 105 h 107"/>
                  <a:gd name="T4" fmla="*/ 15 w 22"/>
                  <a:gd name="T5" fmla="*/ 78 h 107"/>
                  <a:gd name="T6" fmla="*/ 19 w 22"/>
                  <a:gd name="T7" fmla="*/ 47 h 107"/>
                  <a:gd name="T8" fmla="*/ 22 w 22"/>
                  <a:gd name="T9" fmla="*/ 20 h 107"/>
                  <a:gd name="T10" fmla="*/ 19 w 22"/>
                  <a:gd name="T11" fmla="*/ 0 h 107"/>
                  <a:gd name="T12" fmla="*/ 12 w 22"/>
                  <a:gd name="T13" fmla="*/ 0 h 107"/>
                  <a:gd name="T14" fmla="*/ 12 w 22"/>
                  <a:gd name="T15" fmla="*/ 20 h 107"/>
                  <a:gd name="T16" fmla="*/ 12 w 22"/>
                  <a:gd name="T17" fmla="*/ 47 h 107"/>
                  <a:gd name="T18" fmla="*/ 8 w 22"/>
                  <a:gd name="T19" fmla="*/ 78 h 107"/>
                  <a:gd name="T20" fmla="*/ 0 w 22"/>
                  <a:gd name="T21" fmla="*/ 103 h 107"/>
                  <a:gd name="T22" fmla="*/ 4 w 22"/>
                  <a:gd name="T23" fmla="*/ 100 h 107"/>
                  <a:gd name="T24" fmla="*/ 0 w 22"/>
                  <a:gd name="T25" fmla="*/ 103 h 107"/>
                  <a:gd name="T26" fmla="*/ 0 w 22"/>
                  <a:gd name="T27" fmla="*/ 106 h 107"/>
                  <a:gd name="T28" fmla="*/ 2 w 22"/>
                  <a:gd name="T29" fmla="*/ 107 h 107"/>
                  <a:gd name="T30" fmla="*/ 6 w 22"/>
                  <a:gd name="T31" fmla="*/ 107 h 107"/>
                  <a:gd name="T32" fmla="*/ 7 w 22"/>
                  <a:gd name="T33" fmla="*/ 105 h 107"/>
                  <a:gd name="T34" fmla="*/ 2 w 22"/>
                  <a:gd name="T3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07">
                    <a:moveTo>
                      <a:pt x="2" y="107"/>
                    </a:moveTo>
                    <a:lnTo>
                      <a:pt x="7" y="105"/>
                    </a:lnTo>
                    <a:lnTo>
                      <a:pt x="15" y="78"/>
                    </a:lnTo>
                    <a:lnTo>
                      <a:pt x="19" y="47"/>
                    </a:lnTo>
                    <a:lnTo>
                      <a:pt x="22" y="20"/>
                    </a:lnTo>
                    <a:lnTo>
                      <a:pt x="19" y="0"/>
                    </a:lnTo>
                    <a:lnTo>
                      <a:pt x="12" y="0"/>
                    </a:lnTo>
                    <a:lnTo>
                      <a:pt x="12" y="20"/>
                    </a:lnTo>
                    <a:lnTo>
                      <a:pt x="12" y="47"/>
                    </a:lnTo>
                    <a:lnTo>
                      <a:pt x="8" y="78"/>
                    </a:lnTo>
                    <a:lnTo>
                      <a:pt x="0" y="103"/>
                    </a:lnTo>
                    <a:lnTo>
                      <a:pt x="4" y="100"/>
                    </a:lnTo>
                    <a:lnTo>
                      <a:pt x="0" y="103"/>
                    </a:lnTo>
                    <a:lnTo>
                      <a:pt x="0" y="106"/>
                    </a:lnTo>
                    <a:lnTo>
                      <a:pt x="2" y="107"/>
                    </a:lnTo>
                    <a:lnTo>
                      <a:pt x="6" y="107"/>
                    </a:lnTo>
                    <a:lnTo>
                      <a:pt x="7" y="105"/>
                    </a:lnTo>
                    <a:lnTo>
                      <a:pt x="2"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67" name="Freeform 471"/>
              <p:cNvSpPr>
                <a:spLocks noChangeAspect="1"/>
              </p:cNvSpPr>
              <p:nvPr/>
            </p:nvSpPr>
            <p:spPr bwMode="auto">
              <a:xfrm>
                <a:off x="1190" y="231"/>
                <a:ext cx="111" cy="310"/>
              </a:xfrm>
              <a:custGeom>
                <a:avLst/>
                <a:gdLst>
                  <a:gd name="T0" fmla="*/ 15 w 221"/>
                  <a:gd name="T1" fmla="*/ 222 h 619"/>
                  <a:gd name="T2" fmla="*/ 32 w 221"/>
                  <a:gd name="T3" fmla="*/ 160 h 619"/>
                  <a:gd name="T4" fmla="*/ 40 w 221"/>
                  <a:gd name="T5" fmla="*/ 123 h 619"/>
                  <a:gd name="T6" fmla="*/ 41 w 221"/>
                  <a:gd name="T7" fmla="*/ 92 h 619"/>
                  <a:gd name="T8" fmla="*/ 45 w 221"/>
                  <a:gd name="T9" fmla="*/ 75 h 619"/>
                  <a:gd name="T10" fmla="*/ 45 w 221"/>
                  <a:gd name="T11" fmla="*/ 51 h 619"/>
                  <a:gd name="T12" fmla="*/ 47 w 221"/>
                  <a:gd name="T13" fmla="*/ 18 h 619"/>
                  <a:gd name="T14" fmla="*/ 58 w 221"/>
                  <a:gd name="T15" fmla="*/ 1 h 619"/>
                  <a:gd name="T16" fmla="*/ 73 w 221"/>
                  <a:gd name="T17" fmla="*/ 2 h 619"/>
                  <a:gd name="T18" fmla="*/ 80 w 221"/>
                  <a:gd name="T19" fmla="*/ 17 h 619"/>
                  <a:gd name="T20" fmla="*/ 83 w 221"/>
                  <a:gd name="T21" fmla="*/ 41 h 619"/>
                  <a:gd name="T22" fmla="*/ 90 w 221"/>
                  <a:gd name="T23" fmla="*/ 62 h 619"/>
                  <a:gd name="T24" fmla="*/ 93 w 221"/>
                  <a:gd name="T25" fmla="*/ 60 h 619"/>
                  <a:gd name="T26" fmla="*/ 93 w 221"/>
                  <a:gd name="T27" fmla="*/ 38 h 619"/>
                  <a:gd name="T28" fmla="*/ 98 w 221"/>
                  <a:gd name="T29" fmla="*/ 25 h 619"/>
                  <a:gd name="T30" fmla="*/ 103 w 221"/>
                  <a:gd name="T31" fmla="*/ 22 h 619"/>
                  <a:gd name="T32" fmla="*/ 117 w 221"/>
                  <a:gd name="T33" fmla="*/ 23 h 619"/>
                  <a:gd name="T34" fmla="*/ 124 w 221"/>
                  <a:gd name="T35" fmla="*/ 40 h 619"/>
                  <a:gd name="T36" fmla="*/ 129 w 221"/>
                  <a:gd name="T37" fmla="*/ 57 h 619"/>
                  <a:gd name="T38" fmla="*/ 137 w 221"/>
                  <a:gd name="T39" fmla="*/ 84 h 619"/>
                  <a:gd name="T40" fmla="*/ 146 w 221"/>
                  <a:gd name="T41" fmla="*/ 87 h 619"/>
                  <a:gd name="T42" fmla="*/ 163 w 221"/>
                  <a:gd name="T43" fmla="*/ 90 h 619"/>
                  <a:gd name="T44" fmla="*/ 177 w 221"/>
                  <a:gd name="T45" fmla="*/ 114 h 619"/>
                  <a:gd name="T46" fmla="*/ 190 w 221"/>
                  <a:gd name="T47" fmla="*/ 147 h 619"/>
                  <a:gd name="T48" fmla="*/ 207 w 221"/>
                  <a:gd name="T49" fmla="*/ 163 h 619"/>
                  <a:gd name="T50" fmla="*/ 220 w 221"/>
                  <a:gd name="T51" fmla="*/ 192 h 619"/>
                  <a:gd name="T52" fmla="*/ 218 w 221"/>
                  <a:gd name="T53" fmla="*/ 219 h 619"/>
                  <a:gd name="T54" fmla="*/ 214 w 221"/>
                  <a:gd name="T55" fmla="*/ 256 h 619"/>
                  <a:gd name="T56" fmla="*/ 210 w 221"/>
                  <a:gd name="T57" fmla="*/ 276 h 619"/>
                  <a:gd name="T58" fmla="*/ 201 w 221"/>
                  <a:gd name="T59" fmla="*/ 314 h 619"/>
                  <a:gd name="T60" fmla="*/ 189 w 221"/>
                  <a:gd name="T61" fmla="*/ 363 h 619"/>
                  <a:gd name="T62" fmla="*/ 174 w 221"/>
                  <a:gd name="T63" fmla="*/ 403 h 619"/>
                  <a:gd name="T64" fmla="*/ 172 w 221"/>
                  <a:gd name="T65" fmla="*/ 432 h 619"/>
                  <a:gd name="T66" fmla="*/ 177 w 221"/>
                  <a:gd name="T67" fmla="*/ 459 h 619"/>
                  <a:gd name="T68" fmla="*/ 179 w 221"/>
                  <a:gd name="T69" fmla="*/ 491 h 619"/>
                  <a:gd name="T70" fmla="*/ 190 w 221"/>
                  <a:gd name="T71" fmla="*/ 567 h 619"/>
                  <a:gd name="T72" fmla="*/ 185 w 221"/>
                  <a:gd name="T73" fmla="*/ 601 h 619"/>
                  <a:gd name="T74" fmla="*/ 157 w 221"/>
                  <a:gd name="T75" fmla="*/ 611 h 619"/>
                  <a:gd name="T76" fmla="*/ 132 w 221"/>
                  <a:gd name="T77" fmla="*/ 619 h 619"/>
                  <a:gd name="T78" fmla="*/ 121 w 221"/>
                  <a:gd name="T79" fmla="*/ 616 h 619"/>
                  <a:gd name="T80" fmla="*/ 118 w 221"/>
                  <a:gd name="T81" fmla="*/ 608 h 619"/>
                  <a:gd name="T82" fmla="*/ 107 w 221"/>
                  <a:gd name="T83" fmla="*/ 607 h 619"/>
                  <a:gd name="T84" fmla="*/ 98 w 221"/>
                  <a:gd name="T85" fmla="*/ 608 h 619"/>
                  <a:gd name="T86" fmla="*/ 88 w 221"/>
                  <a:gd name="T87" fmla="*/ 610 h 619"/>
                  <a:gd name="T88" fmla="*/ 76 w 221"/>
                  <a:gd name="T89" fmla="*/ 615 h 619"/>
                  <a:gd name="T90" fmla="*/ 60 w 221"/>
                  <a:gd name="T91" fmla="*/ 616 h 619"/>
                  <a:gd name="T92" fmla="*/ 52 w 221"/>
                  <a:gd name="T93" fmla="*/ 598 h 619"/>
                  <a:gd name="T94" fmla="*/ 48 w 221"/>
                  <a:gd name="T95" fmla="*/ 563 h 619"/>
                  <a:gd name="T96" fmla="*/ 43 w 221"/>
                  <a:gd name="T97" fmla="*/ 526 h 619"/>
                  <a:gd name="T98" fmla="*/ 35 w 221"/>
                  <a:gd name="T99" fmla="*/ 456 h 619"/>
                  <a:gd name="T100" fmla="*/ 30 w 221"/>
                  <a:gd name="T101" fmla="*/ 418 h 619"/>
                  <a:gd name="T102" fmla="*/ 25 w 221"/>
                  <a:gd name="T103" fmla="*/ 389 h 619"/>
                  <a:gd name="T104" fmla="*/ 17 w 221"/>
                  <a:gd name="T105" fmla="*/ 356 h 619"/>
                  <a:gd name="T106" fmla="*/ 15 w 221"/>
                  <a:gd name="T107" fmla="*/ 314 h 619"/>
                  <a:gd name="T108" fmla="*/ 15 w 221"/>
                  <a:gd name="T109" fmla="*/ 297 h 619"/>
                  <a:gd name="T110" fmla="*/ 9 w 221"/>
                  <a:gd name="T111" fmla="*/ 285 h 619"/>
                  <a:gd name="T112" fmla="*/ 0 w 221"/>
                  <a:gd name="T113" fmla="*/ 272 h 619"/>
                  <a:gd name="T114" fmla="*/ 3 w 221"/>
                  <a:gd name="T115" fmla="*/ 242 h 619"/>
                  <a:gd name="T116" fmla="*/ 7 w 221"/>
                  <a:gd name="T117" fmla="*/ 228 h 619"/>
                  <a:gd name="T118" fmla="*/ 10 w 221"/>
                  <a:gd name="T119" fmla="*/ 243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1" h="619">
                    <a:moveTo>
                      <a:pt x="11" y="247"/>
                    </a:moveTo>
                    <a:lnTo>
                      <a:pt x="15" y="222"/>
                    </a:lnTo>
                    <a:lnTo>
                      <a:pt x="22" y="191"/>
                    </a:lnTo>
                    <a:lnTo>
                      <a:pt x="32" y="160"/>
                    </a:lnTo>
                    <a:lnTo>
                      <a:pt x="42" y="137"/>
                    </a:lnTo>
                    <a:lnTo>
                      <a:pt x="40" y="123"/>
                    </a:lnTo>
                    <a:lnTo>
                      <a:pt x="40" y="107"/>
                    </a:lnTo>
                    <a:lnTo>
                      <a:pt x="41" y="92"/>
                    </a:lnTo>
                    <a:lnTo>
                      <a:pt x="42" y="84"/>
                    </a:lnTo>
                    <a:lnTo>
                      <a:pt x="45" y="75"/>
                    </a:lnTo>
                    <a:lnTo>
                      <a:pt x="46" y="63"/>
                    </a:lnTo>
                    <a:lnTo>
                      <a:pt x="45" y="51"/>
                    </a:lnTo>
                    <a:lnTo>
                      <a:pt x="45" y="41"/>
                    </a:lnTo>
                    <a:lnTo>
                      <a:pt x="47" y="18"/>
                    </a:lnTo>
                    <a:lnTo>
                      <a:pt x="52" y="7"/>
                    </a:lnTo>
                    <a:lnTo>
                      <a:pt x="58" y="1"/>
                    </a:lnTo>
                    <a:lnTo>
                      <a:pt x="64" y="0"/>
                    </a:lnTo>
                    <a:lnTo>
                      <a:pt x="73" y="2"/>
                    </a:lnTo>
                    <a:lnTo>
                      <a:pt x="78" y="8"/>
                    </a:lnTo>
                    <a:lnTo>
                      <a:pt x="80" y="17"/>
                    </a:lnTo>
                    <a:lnTo>
                      <a:pt x="80" y="29"/>
                    </a:lnTo>
                    <a:lnTo>
                      <a:pt x="83" y="41"/>
                    </a:lnTo>
                    <a:lnTo>
                      <a:pt x="85" y="52"/>
                    </a:lnTo>
                    <a:lnTo>
                      <a:pt x="90" y="62"/>
                    </a:lnTo>
                    <a:lnTo>
                      <a:pt x="93" y="70"/>
                    </a:lnTo>
                    <a:lnTo>
                      <a:pt x="93" y="60"/>
                    </a:lnTo>
                    <a:lnTo>
                      <a:pt x="93" y="48"/>
                    </a:lnTo>
                    <a:lnTo>
                      <a:pt x="93" y="38"/>
                    </a:lnTo>
                    <a:lnTo>
                      <a:pt x="95" y="29"/>
                    </a:lnTo>
                    <a:lnTo>
                      <a:pt x="98" y="25"/>
                    </a:lnTo>
                    <a:lnTo>
                      <a:pt x="100" y="23"/>
                    </a:lnTo>
                    <a:lnTo>
                      <a:pt x="103" y="22"/>
                    </a:lnTo>
                    <a:lnTo>
                      <a:pt x="107" y="21"/>
                    </a:lnTo>
                    <a:lnTo>
                      <a:pt x="117" y="23"/>
                    </a:lnTo>
                    <a:lnTo>
                      <a:pt x="122" y="31"/>
                    </a:lnTo>
                    <a:lnTo>
                      <a:pt x="124" y="40"/>
                    </a:lnTo>
                    <a:lnTo>
                      <a:pt x="125" y="48"/>
                    </a:lnTo>
                    <a:lnTo>
                      <a:pt x="129" y="57"/>
                    </a:lnTo>
                    <a:lnTo>
                      <a:pt x="133" y="70"/>
                    </a:lnTo>
                    <a:lnTo>
                      <a:pt x="137" y="84"/>
                    </a:lnTo>
                    <a:lnTo>
                      <a:pt x="139" y="93"/>
                    </a:lnTo>
                    <a:lnTo>
                      <a:pt x="146" y="87"/>
                    </a:lnTo>
                    <a:lnTo>
                      <a:pt x="154" y="86"/>
                    </a:lnTo>
                    <a:lnTo>
                      <a:pt x="163" y="90"/>
                    </a:lnTo>
                    <a:lnTo>
                      <a:pt x="171" y="101"/>
                    </a:lnTo>
                    <a:lnTo>
                      <a:pt x="177" y="114"/>
                    </a:lnTo>
                    <a:lnTo>
                      <a:pt x="184" y="131"/>
                    </a:lnTo>
                    <a:lnTo>
                      <a:pt x="190" y="147"/>
                    </a:lnTo>
                    <a:lnTo>
                      <a:pt x="195" y="159"/>
                    </a:lnTo>
                    <a:lnTo>
                      <a:pt x="207" y="163"/>
                    </a:lnTo>
                    <a:lnTo>
                      <a:pt x="215" y="177"/>
                    </a:lnTo>
                    <a:lnTo>
                      <a:pt x="220" y="192"/>
                    </a:lnTo>
                    <a:lnTo>
                      <a:pt x="221" y="205"/>
                    </a:lnTo>
                    <a:lnTo>
                      <a:pt x="218" y="219"/>
                    </a:lnTo>
                    <a:lnTo>
                      <a:pt x="216" y="237"/>
                    </a:lnTo>
                    <a:lnTo>
                      <a:pt x="214" y="256"/>
                    </a:lnTo>
                    <a:lnTo>
                      <a:pt x="212" y="268"/>
                    </a:lnTo>
                    <a:lnTo>
                      <a:pt x="210" y="276"/>
                    </a:lnTo>
                    <a:lnTo>
                      <a:pt x="207" y="294"/>
                    </a:lnTo>
                    <a:lnTo>
                      <a:pt x="201" y="314"/>
                    </a:lnTo>
                    <a:lnTo>
                      <a:pt x="195" y="338"/>
                    </a:lnTo>
                    <a:lnTo>
                      <a:pt x="189" y="363"/>
                    </a:lnTo>
                    <a:lnTo>
                      <a:pt x="180" y="386"/>
                    </a:lnTo>
                    <a:lnTo>
                      <a:pt x="174" y="403"/>
                    </a:lnTo>
                    <a:lnTo>
                      <a:pt x="167" y="413"/>
                    </a:lnTo>
                    <a:lnTo>
                      <a:pt x="172" y="432"/>
                    </a:lnTo>
                    <a:lnTo>
                      <a:pt x="176" y="447"/>
                    </a:lnTo>
                    <a:lnTo>
                      <a:pt x="177" y="459"/>
                    </a:lnTo>
                    <a:lnTo>
                      <a:pt x="177" y="470"/>
                    </a:lnTo>
                    <a:lnTo>
                      <a:pt x="179" y="491"/>
                    </a:lnTo>
                    <a:lnTo>
                      <a:pt x="184" y="526"/>
                    </a:lnTo>
                    <a:lnTo>
                      <a:pt x="190" y="567"/>
                    </a:lnTo>
                    <a:lnTo>
                      <a:pt x="195" y="596"/>
                    </a:lnTo>
                    <a:lnTo>
                      <a:pt x="185" y="601"/>
                    </a:lnTo>
                    <a:lnTo>
                      <a:pt x="171" y="606"/>
                    </a:lnTo>
                    <a:lnTo>
                      <a:pt x="157" y="611"/>
                    </a:lnTo>
                    <a:lnTo>
                      <a:pt x="145" y="616"/>
                    </a:lnTo>
                    <a:lnTo>
                      <a:pt x="132" y="619"/>
                    </a:lnTo>
                    <a:lnTo>
                      <a:pt x="124" y="619"/>
                    </a:lnTo>
                    <a:lnTo>
                      <a:pt x="121" y="616"/>
                    </a:lnTo>
                    <a:lnTo>
                      <a:pt x="124" y="609"/>
                    </a:lnTo>
                    <a:lnTo>
                      <a:pt x="118" y="608"/>
                    </a:lnTo>
                    <a:lnTo>
                      <a:pt x="113" y="607"/>
                    </a:lnTo>
                    <a:lnTo>
                      <a:pt x="107" y="607"/>
                    </a:lnTo>
                    <a:lnTo>
                      <a:pt x="102" y="607"/>
                    </a:lnTo>
                    <a:lnTo>
                      <a:pt x="98" y="608"/>
                    </a:lnTo>
                    <a:lnTo>
                      <a:pt x="93" y="609"/>
                    </a:lnTo>
                    <a:lnTo>
                      <a:pt x="88" y="610"/>
                    </a:lnTo>
                    <a:lnTo>
                      <a:pt x="84" y="611"/>
                    </a:lnTo>
                    <a:lnTo>
                      <a:pt x="76" y="615"/>
                    </a:lnTo>
                    <a:lnTo>
                      <a:pt x="68" y="616"/>
                    </a:lnTo>
                    <a:lnTo>
                      <a:pt x="60" y="616"/>
                    </a:lnTo>
                    <a:lnTo>
                      <a:pt x="52" y="614"/>
                    </a:lnTo>
                    <a:lnTo>
                      <a:pt x="52" y="598"/>
                    </a:lnTo>
                    <a:lnTo>
                      <a:pt x="49" y="579"/>
                    </a:lnTo>
                    <a:lnTo>
                      <a:pt x="48" y="563"/>
                    </a:lnTo>
                    <a:lnTo>
                      <a:pt x="46" y="549"/>
                    </a:lnTo>
                    <a:lnTo>
                      <a:pt x="43" y="526"/>
                    </a:lnTo>
                    <a:lnTo>
                      <a:pt x="40" y="491"/>
                    </a:lnTo>
                    <a:lnTo>
                      <a:pt x="35" y="456"/>
                    </a:lnTo>
                    <a:lnTo>
                      <a:pt x="31" y="435"/>
                    </a:lnTo>
                    <a:lnTo>
                      <a:pt x="30" y="418"/>
                    </a:lnTo>
                    <a:lnTo>
                      <a:pt x="27" y="403"/>
                    </a:lnTo>
                    <a:lnTo>
                      <a:pt x="25" y="389"/>
                    </a:lnTo>
                    <a:lnTo>
                      <a:pt x="20" y="374"/>
                    </a:lnTo>
                    <a:lnTo>
                      <a:pt x="17" y="356"/>
                    </a:lnTo>
                    <a:lnTo>
                      <a:pt x="15" y="334"/>
                    </a:lnTo>
                    <a:lnTo>
                      <a:pt x="15" y="314"/>
                    </a:lnTo>
                    <a:lnTo>
                      <a:pt x="15" y="303"/>
                    </a:lnTo>
                    <a:lnTo>
                      <a:pt x="15" y="297"/>
                    </a:lnTo>
                    <a:lnTo>
                      <a:pt x="12" y="291"/>
                    </a:lnTo>
                    <a:lnTo>
                      <a:pt x="9" y="285"/>
                    </a:lnTo>
                    <a:lnTo>
                      <a:pt x="3" y="280"/>
                    </a:lnTo>
                    <a:lnTo>
                      <a:pt x="0" y="272"/>
                    </a:lnTo>
                    <a:lnTo>
                      <a:pt x="0" y="258"/>
                    </a:lnTo>
                    <a:lnTo>
                      <a:pt x="3" y="242"/>
                    </a:lnTo>
                    <a:lnTo>
                      <a:pt x="5" y="222"/>
                    </a:lnTo>
                    <a:lnTo>
                      <a:pt x="7" y="228"/>
                    </a:lnTo>
                    <a:lnTo>
                      <a:pt x="9" y="236"/>
                    </a:lnTo>
                    <a:lnTo>
                      <a:pt x="10" y="243"/>
                    </a:lnTo>
                    <a:lnTo>
                      <a:pt x="11" y="247"/>
                    </a:lnTo>
                    <a:close/>
                  </a:path>
                </a:pathLst>
              </a:custGeom>
              <a:solidFill>
                <a:srgbClr val="8C33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68" name="Freeform 472"/>
              <p:cNvSpPr>
                <a:spLocks noChangeAspect="1"/>
              </p:cNvSpPr>
              <p:nvPr/>
            </p:nvSpPr>
            <p:spPr bwMode="auto">
              <a:xfrm>
                <a:off x="1221" y="245"/>
                <a:ext cx="20" cy="104"/>
              </a:xfrm>
              <a:custGeom>
                <a:avLst/>
                <a:gdLst>
                  <a:gd name="T0" fmla="*/ 29 w 39"/>
                  <a:gd name="T1" fmla="*/ 130 h 207"/>
                  <a:gd name="T2" fmla="*/ 25 w 39"/>
                  <a:gd name="T3" fmla="*/ 133 h 207"/>
                  <a:gd name="T4" fmla="*/ 21 w 39"/>
                  <a:gd name="T5" fmla="*/ 138 h 207"/>
                  <a:gd name="T6" fmla="*/ 17 w 39"/>
                  <a:gd name="T7" fmla="*/ 144 h 207"/>
                  <a:gd name="T8" fmla="*/ 15 w 39"/>
                  <a:gd name="T9" fmla="*/ 147 h 207"/>
                  <a:gd name="T10" fmla="*/ 11 w 39"/>
                  <a:gd name="T11" fmla="*/ 157 h 207"/>
                  <a:gd name="T12" fmla="*/ 4 w 39"/>
                  <a:gd name="T13" fmla="*/ 177 h 207"/>
                  <a:gd name="T14" fmla="*/ 0 w 39"/>
                  <a:gd name="T15" fmla="*/ 195 h 207"/>
                  <a:gd name="T16" fmla="*/ 0 w 39"/>
                  <a:gd name="T17" fmla="*/ 207 h 207"/>
                  <a:gd name="T18" fmla="*/ 9 w 39"/>
                  <a:gd name="T19" fmla="*/ 202 h 207"/>
                  <a:gd name="T20" fmla="*/ 17 w 39"/>
                  <a:gd name="T21" fmla="*/ 194 h 207"/>
                  <a:gd name="T22" fmla="*/ 24 w 39"/>
                  <a:gd name="T23" fmla="*/ 183 h 207"/>
                  <a:gd name="T24" fmla="*/ 29 w 39"/>
                  <a:gd name="T25" fmla="*/ 168 h 207"/>
                  <a:gd name="T26" fmla="*/ 32 w 39"/>
                  <a:gd name="T27" fmla="*/ 151 h 207"/>
                  <a:gd name="T28" fmla="*/ 36 w 39"/>
                  <a:gd name="T29" fmla="*/ 132 h 207"/>
                  <a:gd name="T30" fmla="*/ 37 w 39"/>
                  <a:gd name="T31" fmla="*/ 113 h 207"/>
                  <a:gd name="T32" fmla="*/ 38 w 39"/>
                  <a:gd name="T33" fmla="*/ 93 h 207"/>
                  <a:gd name="T34" fmla="*/ 39 w 39"/>
                  <a:gd name="T35" fmla="*/ 75 h 207"/>
                  <a:gd name="T36" fmla="*/ 36 w 39"/>
                  <a:gd name="T37" fmla="*/ 48 h 207"/>
                  <a:gd name="T38" fmla="*/ 33 w 39"/>
                  <a:gd name="T39" fmla="*/ 20 h 207"/>
                  <a:gd name="T40" fmla="*/ 33 w 39"/>
                  <a:gd name="T41" fmla="*/ 0 h 207"/>
                  <a:gd name="T42" fmla="*/ 31 w 39"/>
                  <a:gd name="T43" fmla="*/ 9 h 207"/>
                  <a:gd name="T44" fmla="*/ 31 w 39"/>
                  <a:gd name="T45" fmla="*/ 19 h 207"/>
                  <a:gd name="T46" fmla="*/ 31 w 39"/>
                  <a:gd name="T47" fmla="*/ 31 h 207"/>
                  <a:gd name="T48" fmla="*/ 31 w 39"/>
                  <a:gd name="T49" fmla="*/ 41 h 207"/>
                  <a:gd name="T50" fmla="*/ 33 w 39"/>
                  <a:gd name="T51" fmla="*/ 57 h 207"/>
                  <a:gd name="T52" fmla="*/ 33 w 39"/>
                  <a:gd name="T53" fmla="*/ 80 h 207"/>
                  <a:gd name="T54" fmla="*/ 33 w 39"/>
                  <a:gd name="T55" fmla="*/ 107 h 207"/>
                  <a:gd name="T56" fmla="*/ 29 w 39"/>
                  <a:gd name="T57" fmla="*/ 13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 h="207">
                    <a:moveTo>
                      <a:pt x="29" y="130"/>
                    </a:moveTo>
                    <a:lnTo>
                      <a:pt x="25" y="133"/>
                    </a:lnTo>
                    <a:lnTo>
                      <a:pt x="21" y="138"/>
                    </a:lnTo>
                    <a:lnTo>
                      <a:pt x="17" y="144"/>
                    </a:lnTo>
                    <a:lnTo>
                      <a:pt x="15" y="147"/>
                    </a:lnTo>
                    <a:lnTo>
                      <a:pt x="11" y="157"/>
                    </a:lnTo>
                    <a:lnTo>
                      <a:pt x="4" y="177"/>
                    </a:lnTo>
                    <a:lnTo>
                      <a:pt x="0" y="195"/>
                    </a:lnTo>
                    <a:lnTo>
                      <a:pt x="0" y="207"/>
                    </a:lnTo>
                    <a:lnTo>
                      <a:pt x="9" y="202"/>
                    </a:lnTo>
                    <a:lnTo>
                      <a:pt x="17" y="194"/>
                    </a:lnTo>
                    <a:lnTo>
                      <a:pt x="24" y="183"/>
                    </a:lnTo>
                    <a:lnTo>
                      <a:pt x="29" y="168"/>
                    </a:lnTo>
                    <a:lnTo>
                      <a:pt x="32" y="151"/>
                    </a:lnTo>
                    <a:lnTo>
                      <a:pt x="36" y="132"/>
                    </a:lnTo>
                    <a:lnTo>
                      <a:pt x="37" y="113"/>
                    </a:lnTo>
                    <a:lnTo>
                      <a:pt x="38" y="93"/>
                    </a:lnTo>
                    <a:lnTo>
                      <a:pt x="39" y="75"/>
                    </a:lnTo>
                    <a:lnTo>
                      <a:pt x="36" y="48"/>
                    </a:lnTo>
                    <a:lnTo>
                      <a:pt x="33" y="20"/>
                    </a:lnTo>
                    <a:lnTo>
                      <a:pt x="33" y="0"/>
                    </a:lnTo>
                    <a:lnTo>
                      <a:pt x="31" y="9"/>
                    </a:lnTo>
                    <a:lnTo>
                      <a:pt x="31" y="19"/>
                    </a:lnTo>
                    <a:lnTo>
                      <a:pt x="31" y="31"/>
                    </a:lnTo>
                    <a:lnTo>
                      <a:pt x="31" y="41"/>
                    </a:lnTo>
                    <a:lnTo>
                      <a:pt x="33" y="57"/>
                    </a:lnTo>
                    <a:lnTo>
                      <a:pt x="33" y="80"/>
                    </a:lnTo>
                    <a:lnTo>
                      <a:pt x="33" y="107"/>
                    </a:lnTo>
                    <a:lnTo>
                      <a:pt x="29" y="130"/>
                    </a:lnTo>
                    <a:close/>
                  </a:path>
                </a:pathLst>
              </a:custGeom>
              <a:solidFill>
                <a:srgbClr val="5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69" name="Freeform 473"/>
              <p:cNvSpPr>
                <a:spLocks noChangeAspect="1"/>
              </p:cNvSpPr>
              <p:nvPr/>
            </p:nvSpPr>
            <p:spPr bwMode="auto">
              <a:xfrm>
                <a:off x="1248" y="278"/>
                <a:ext cx="17" cy="73"/>
              </a:xfrm>
              <a:custGeom>
                <a:avLst/>
                <a:gdLst>
                  <a:gd name="T0" fmla="*/ 24 w 34"/>
                  <a:gd name="T1" fmla="*/ 0 h 146"/>
                  <a:gd name="T2" fmla="*/ 27 w 34"/>
                  <a:gd name="T3" fmla="*/ 23 h 146"/>
                  <a:gd name="T4" fmla="*/ 32 w 34"/>
                  <a:gd name="T5" fmla="*/ 55 h 146"/>
                  <a:gd name="T6" fmla="*/ 34 w 34"/>
                  <a:gd name="T7" fmla="*/ 89 h 146"/>
                  <a:gd name="T8" fmla="*/ 32 w 34"/>
                  <a:gd name="T9" fmla="*/ 116 h 146"/>
                  <a:gd name="T10" fmla="*/ 26 w 34"/>
                  <a:gd name="T11" fmla="*/ 134 h 146"/>
                  <a:gd name="T12" fmla="*/ 21 w 34"/>
                  <a:gd name="T13" fmla="*/ 142 h 146"/>
                  <a:gd name="T14" fmla="*/ 15 w 34"/>
                  <a:gd name="T15" fmla="*/ 145 h 146"/>
                  <a:gd name="T16" fmla="*/ 8 w 34"/>
                  <a:gd name="T17" fmla="*/ 146 h 146"/>
                  <a:gd name="T18" fmla="*/ 2 w 34"/>
                  <a:gd name="T19" fmla="*/ 142 h 146"/>
                  <a:gd name="T20" fmla="*/ 0 w 34"/>
                  <a:gd name="T21" fmla="*/ 130 h 146"/>
                  <a:gd name="T22" fmla="*/ 2 w 34"/>
                  <a:gd name="T23" fmla="*/ 118 h 146"/>
                  <a:gd name="T24" fmla="*/ 7 w 34"/>
                  <a:gd name="T25" fmla="*/ 107 h 146"/>
                  <a:gd name="T26" fmla="*/ 15 w 34"/>
                  <a:gd name="T27" fmla="*/ 93 h 146"/>
                  <a:gd name="T28" fmla="*/ 23 w 34"/>
                  <a:gd name="T29" fmla="*/ 69 h 146"/>
                  <a:gd name="T30" fmla="*/ 27 w 34"/>
                  <a:gd name="T31" fmla="*/ 38 h 146"/>
                  <a:gd name="T32" fmla="*/ 24 w 34"/>
                  <a:gd name="T3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46">
                    <a:moveTo>
                      <a:pt x="24" y="0"/>
                    </a:moveTo>
                    <a:lnTo>
                      <a:pt x="27" y="23"/>
                    </a:lnTo>
                    <a:lnTo>
                      <a:pt x="32" y="55"/>
                    </a:lnTo>
                    <a:lnTo>
                      <a:pt x="34" y="89"/>
                    </a:lnTo>
                    <a:lnTo>
                      <a:pt x="32" y="116"/>
                    </a:lnTo>
                    <a:lnTo>
                      <a:pt x="26" y="134"/>
                    </a:lnTo>
                    <a:lnTo>
                      <a:pt x="21" y="142"/>
                    </a:lnTo>
                    <a:lnTo>
                      <a:pt x="15" y="145"/>
                    </a:lnTo>
                    <a:lnTo>
                      <a:pt x="8" y="146"/>
                    </a:lnTo>
                    <a:lnTo>
                      <a:pt x="2" y="142"/>
                    </a:lnTo>
                    <a:lnTo>
                      <a:pt x="0" y="130"/>
                    </a:lnTo>
                    <a:lnTo>
                      <a:pt x="2" y="118"/>
                    </a:lnTo>
                    <a:lnTo>
                      <a:pt x="7" y="107"/>
                    </a:lnTo>
                    <a:lnTo>
                      <a:pt x="15" y="93"/>
                    </a:lnTo>
                    <a:lnTo>
                      <a:pt x="23" y="69"/>
                    </a:lnTo>
                    <a:lnTo>
                      <a:pt x="27" y="38"/>
                    </a:lnTo>
                    <a:lnTo>
                      <a:pt x="24" y="0"/>
                    </a:lnTo>
                    <a:close/>
                  </a:path>
                </a:pathLst>
              </a:custGeom>
              <a:solidFill>
                <a:srgbClr val="5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70" name="Freeform 474"/>
              <p:cNvSpPr>
                <a:spLocks noChangeAspect="1"/>
              </p:cNvSpPr>
              <p:nvPr/>
            </p:nvSpPr>
            <p:spPr bwMode="auto">
              <a:xfrm>
                <a:off x="1270" y="310"/>
                <a:ext cx="18" cy="53"/>
              </a:xfrm>
              <a:custGeom>
                <a:avLst/>
                <a:gdLst>
                  <a:gd name="T0" fmla="*/ 35 w 35"/>
                  <a:gd name="T1" fmla="*/ 0 h 105"/>
                  <a:gd name="T2" fmla="*/ 35 w 35"/>
                  <a:gd name="T3" fmla="*/ 12 h 105"/>
                  <a:gd name="T4" fmla="*/ 34 w 35"/>
                  <a:gd name="T5" fmla="*/ 26 h 105"/>
                  <a:gd name="T6" fmla="*/ 32 w 35"/>
                  <a:gd name="T7" fmla="*/ 40 h 105"/>
                  <a:gd name="T8" fmla="*/ 29 w 35"/>
                  <a:gd name="T9" fmla="*/ 50 h 105"/>
                  <a:gd name="T10" fmla="*/ 25 w 35"/>
                  <a:gd name="T11" fmla="*/ 64 h 105"/>
                  <a:gd name="T12" fmla="*/ 19 w 35"/>
                  <a:gd name="T13" fmla="*/ 84 h 105"/>
                  <a:gd name="T14" fmla="*/ 12 w 35"/>
                  <a:gd name="T15" fmla="*/ 99 h 105"/>
                  <a:gd name="T16" fmla="*/ 3 w 35"/>
                  <a:gd name="T17" fmla="*/ 105 h 105"/>
                  <a:gd name="T18" fmla="*/ 0 w 35"/>
                  <a:gd name="T19" fmla="*/ 97 h 105"/>
                  <a:gd name="T20" fmla="*/ 1 w 35"/>
                  <a:gd name="T21" fmla="*/ 80 h 105"/>
                  <a:gd name="T22" fmla="*/ 6 w 35"/>
                  <a:gd name="T23" fmla="*/ 64 h 105"/>
                  <a:gd name="T24" fmla="*/ 11 w 35"/>
                  <a:gd name="T25" fmla="*/ 53 h 105"/>
                  <a:gd name="T26" fmla="*/ 19 w 35"/>
                  <a:gd name="T27" fmla="*/ 42 h 105"/>
                  <a:gd name="T28" fmla="*/ 27 w 35"/>
                  <a:gd name="T29" fmla="*/ 30 h 105"/>
                  <a:gd name="T30" fmla="*/ 33 w 35"/>
                  <a:gd name="T31" fmla="*/ 15 h 105"/>
                  <a:gd name="T32" fmla="*/ 35 w 35"/>
                  <a:gd name="T3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05">
                    <a:moveTo>
                      <a:pt x="35" y="0"/>
                    </a:moveTo>
                    <a:lnTo>
                      <a:pt x="35" y="12"/>
                    </a:lnTo>
                    <a:lnTo>
                      <a:pt x="34" y="26"/>
                    </a:lnTo>
                    <a:lnTo>
                      <a:pt x="32" y="40"/>
                    </a:lnTo>
                    <a:lnTo>
                      <a:pt x="29" y="50"/>
                    </a:lnTo>
                    <a:lnTo>
                      <a:pt x="25" y="64"/>
                    </a:lnTo>
                    <a:lnTo>
                      <a:pt x="19" y="84"/>
                    </a:lnTo>
                    <a:lnTo>
                      <a:pt x="12" y="99"/>
                    </a:lnTo>
                    <a:lnTo>
                      <a:pt x="3" y="105"/>
                    </a:lnTo>
                    <a:lnTo>
                      <a:pt x="0" y="97"/>
                    </a:lnTo>
                    <a:lnTo>
                      <a:pt x="1" y="80"/>
                    </a:lnTo>
                    <a:lnTo>
                      <a:pt x="6" y="64"/>
                    </a:lnTo>
                    <a:lnTo>
                      <a:pt x="11" y="53"/>
                    </a:lnTo>
                    <a:lnTo>
                      <a:pt x="19" y="42"/>
                    </a:lnTo>
                    <a:lnTo>
                      <a:pt x="27" y="30"/>
                    </a:lnTo>
                    <a:lnTo>
                      <a:pt x="33" y="15"/>
                    </a:lnTo>
                    <a:lnTo>
                      <a:pt x="35" y="0"/>
                    </a:lnTo>
                    <a:close/>
                  </a:path>
                </a:pathLst>
              </a:custGeom>
              <a:solidFill>
                <a:srgbClr val="5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71" name="Freeform 475"/>
              <p:cNvSpPr>
                <a:spLocks noChangeAspect="1"/>
              </p:cNvSpPr>
              <p:nvPr/>
            </p:nvSpPr>
            <p:spPr bwMode="auto">
              <a:xfrm>
                <a:off x="1201" y="418"/>
                <a:ext cx="31" cy="121"/>
              </a:xfrm>
              <a:custGeom>
                <a:avLst/>
                <a:gdLst>
                  <a:gd name="T0" fmla="*/ 64 w 64"/>
                  <a:gd name="T1" fmla="*/ 237 h 242"/>
                  <a:gd name="T2" fmla="*/ 56 w 64"/>
                  <a:gd name="T3" fmla="*/ 241 h 242"/>
                  <a:gd name="T4" fmla="*/ 48 w 64"/>
                  <a:gd name="T5" fmla="*/ 242 h 242"/>
                  <a:gd name="T6" fmla="*/ 40 w 64"/>
                  <a:gd name="T7" fmla="*/ 242 h 242"/>
                  <a:gd name="T8" fmla="*/ 32 w 64"/>
                  <a:gd name="T9" fmla="*/ 240 h 242"/>
                  <a:gd name="T10" fmla="*/ 32 w 64"/>
                  <a:gd name="T11" fmla="*/ 224 h 242"/>
                  <a:gd name="T12" fmla="*/ 29 w 64"/>
                  <a:gd name="T13" fmla="*/ 205 h 242"/>
                  <a:gd name="T14" fmla="*/ 28 w 64"/>
                  <a:gd name="T15" fmla="*/ 189 h 242"/>
                  <a:gd name="T16" fmla="*/ 26 w 64"/>
                  <a:gd name="T17" fmla="*/ 175 h 242"/>
                  <a:gd name="T18" fmla="*/ 23 w 64"/>
                  <a:gd name="T19" fmla="*/ 152 h 242"/>
                  <a:gd name="T20" fmla="*/ 20 w 64"/>
                  <a:gd name="T21" fmla="*/ 117 h 242"/>
                  <a:gd name="T22" fmla="*/ 15 w 64"/>
                  <a:gd name="T23" fmla="*/ 82 h 242"/>
                  <a:gd name="T24" fmla="*/ 11 w 64"/>
                  <a:gd name="T25" fmla="*/ 61 h 242"/>
                  <a:gd name="T26" fmla="*/ 10 w 64"/>
                  <a:gd name="T27" fmla="*/ 44 h 242"/>
                  <a:gd name="T28" fmla="*/ 7 w 64"/>
                  <a:gd name="T29" fmla="*/ 29 h 242"/>
                  <a:gd name="T30" fmla="*/ 5 w 64"/>
                  <a:gd name="T31" fmla="*/ 15 h 242"/>
                  <a:gd name="T32" fmla="*/ 0 w 64"/>
                  <a:gd name="T33" fmla="*/ 0 h 242"/>
                  <a:gd name="T34" fmla="*/ 8 w 64"/>
                  <a:gd name="T35" fmla="*/ 15 h 242"/>
                  <a:gd name="T36" fmla="*/ 15 w 64"/>
                  <a:gd name="T37" fmla="*/ 30 h 242"/>
                  <a:gd name="T38" fmla="*/ 22 w 64"/>
                  <a:gd name="T39" fmla="*/ 43 h 242"/>
                  <a:gd name="T40" fmla="*/ 28 w 64"/>
                  <a:gd name="T41" fmla="*/ 55 h 242"/>
                  <a:gd name="T42" fmla="*/ 34 w 64"/>
                  <a:gd name="T43" fmla="*/ 67 h 242"/>
                  <a:gd name="T44" fmla="*/ 37 w 64"/>
                  <a:gd name="T45" fmla="*/ 78 h 242"/>
                  <a:gd name="T46" fmla="*/ 42 w 64"/>
                  <a:gd name="T47" fmla="*/ 90 h 242"/>
                  <a:gd name="T48" fmla="*/ 44 w 64"/>
                  <a:gd name="T49" fmla="*/ 102 h 242"/>
                  <a:gd name="T50" fmla="*/ 50 w 64"/>
                  <a:gd name="T51" fmla="*/ 128 h 242"/>
                  <a:gd name="T52" fmla="*/ 57 w 64"/>
                  <a:gd name="T53" fmla="*/ 163 h 242"/>
                  <a:gd name="T54" fmla="*/ 61 w 64"/>
                  <a:gd name="T55" fmla="*/ 199 h 242"/>
                  <a:gd name="T56" fmla="*/ 64 w 64"/>
                  <a:gd name="T57" fmla="*/ 23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42">
                    <a:moveTo>
                      <a:pt x="64" y="237"/>
                    </a:moveTo>
                    <a:lnTo>
                      <a:pt x="56" y="241"/>
                    </a:lnTo>
                    <a:lnTo>
                      <a:pt x="48" y="242"/>
                    </a:lnTo>
                    <a:lnTo>
                      <a:pt x="40" y="242"/>
                    </a:lnTo>
                    <a:lnTo>
                      <a:pt x="32" y="240"/>
                    </a:lnTo>
                    <a:lnTo>
                      <a:pt x="32" y="224"/>
                    </a:lnTo>
                    <a:lnTo>
                      <a:pt x="29" y="205"/>
                    </a:lnTo>
                    <a:lnTo>
                      <a:pt x="28" y="189"/>
                    </a:lnTo>
                    <a:lnTo>
                      <a:pt x="26" y="175"/>
                    </a:lnTo>
                    <a:lnTo>
                      <a:pt x="23" y="152"/>
                    </a:lnTo>
                    <a:lnTo>
                      <a:pt x="20" y="117"/>
                    </a:lnTo>
                    <a:lnTo>
                      <a:pt x="15" y="82"/>
                    </a:lnTo>
                    <a:lnTo>
                      <a:pt x="11" y="61"/>
                    </a:lnTo>
                    <a:lnTo>
                      <a:pt x="10" y="44"/>
                    </a:lnTo>
                    <a:lnTo>
                      <a:pt x="7" y="29"/>
                    </a:lnTo>
                    <a:lnTo>
                      <a:pt x="5" y="15"/>
                    </a:lnTo>
                    <a:lnTo>
                      <a:pt x="0" y="0"/>
                    </a:lnTo>
                    <a:lnTo>
                      <a:pt x="8" y="15"/>
                    </a:lnTo>
                    <a:lnTo>
                      <a:pt x="15" y="30"/>
                    </a:lnTo>
                    <a:lnTo>
                      <a:pt x="22" y="43"/>
                    </a:lnTo>
                    <a:lnTo>
                      <a:pt x="28" y="55"/>
                    </a:lnTo>
                    <a:lnTo>
                      <a:pt x="34" y="67"/>
                    </a:lnTo>
                    <a:lnTo>
                      <a:pt x="37" y="78"/>
                    </a:lnTo>
                    <a:lnTo>
                      <a:pt x="42" y="90"/>
                    </a:lnTo>
                    <a:lnTo>
                      <a:pt x="44" y="102"/>
                    </a:lnTo>
                    <a:lnTo>
                      <a:pt x="50" y="128"/>
                    </a:lnTo>
                    <a:lnTo>
                      <a:pt x="57" y="163"/>
                    </a:lnTo>
                    <a:lnTo>
                      <a:pt x="61" y="199"/>
                    </a:lnTo>
                    <a:lnTo>
                      <a:pt x="64" y="237"/>
                    </a:lnTo>
                    <a:close/>
                  </a:path>
                </a:pathLst>
              </a:custGeom>
              <a:solidFill>
                <a:srgbClr val="5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72" name="Freeform 476"/>
              <p:cNvSpPr>
                <a:spLocks noChangeAspect="1"/>
              </p:cNvSpPr>
              <p:nvPr/>
            </p:nvSpPr>
            <p:spPr bwMode="auto">
              <a:xfrm>
                <a:off x="859" y="289"/>
                <a:ext cx="144" cy="117"/>
              </a:xfrm>
              <a:custGeom>
                <a:avLst/>
                <a:gdLst>
                  <a:gd name="T0" fmla="*/ 34 w 287"/>
                  <a:gd name="T1" fmla="*/ 77 h 235"/>
                  <a:gd name="T2" fmla="*/ 77 w 287"/>
                  <a:gd name="T3" fmla="*/ 50 h 235"/>
                  <a:gd name="T4" fmla="*/ 116 w 287"/>
                  <a:gd name="T5" fmla="*/ 21 h 235"/>
                  <a:gd name="T6" fmla="*/ 139 w 287"/>
                  <a:gd name="T7" fmla="*/ 12 h 235"/>
                  <a:gd name="T8" fmla="*/ 159 w 287"/>
                  <a:gd name="T9" fmla="*/ 6 h 235"/>
                  <a:gd name="T10" fmla="*/ 176 w 287"/>
                  <a:gd name="T11" fmla="*/ 3 h 235"/>
                  <a:gd name="T12" fmla="*/ 192 w 287"/>
                  <a:gd name="T13" fmla="*/ 2 h 235"/>
                  <a:gd name="T14" fmla="*/ 192 w 287"/>
                  <a:gd name="T15" fmla="*/ 29 h 235"/>
                  <a:gd name="T16" fmla="*/ 172 w 287"/>
                  <a:gd name="T17" fmla="*/ 40 h 235"/>
                  <a:gd name="T18" fmla="*/ 187 w 287"/>
                  <a:gd name="T19" fmla="*/ 54 h 235"/>
                  <a:gd name="T20" fmla="*/ 213 w 287"/>
                  <a:gd name="T21" fmla="*/ 43 h 235"/>
                  <a:gd name="T22" fmla="*/ 228 w 287"/>
                  <a:gd name="T23" fmla="*/ 35 h 235"/>
                  <a:gd name="T24" fmla="*/ 245 w 287"/>
                  <a:gd name="T25" fmla="*/ 28 h 235"/>
                  <a:gd name="T26" fmla="*/ 255 w 287"/>
                  <a:gd name="T27" fmla="*/ 31 h 235"/>
                  <a:gd name="T28" fmla="*/ 245 w 287"/>
                  <a:gd name="T29" fmla="*/ 54 h 235"/>
                  <a:gd name="T30" fmla="*/ 224 w 287"/>
                  <a:gd name="T31" fmla="*/ 69 h 235"/>
                  <a:gd name="T32" fmla="*/ 202 w 287"/>
                  <a:gd name="T33" fmla="*/ 90 h 235"/>
                  <a:gd name="T34" fmla="*/ 208 w 287"/>
                  <a:gd name="T35" fmla="*/ 100 h 235"/>
                  <a:gd name="T36" fmla="*/ 226 w 287"/>
                  <a:gd name="T37" fmla="*/ 97 h 235"/>
                  <a:gd name="T38" fmla="*/ 239 w 287"/>
                  <a:gd name="T39" fmla="*/ 83 h 235"/>
                  <a:gd name="T40" fmla="*/ 251 w 287"/>
                  <a:gd name="T41" fmla="*/ 82 h 235"/>
                  <a:gd name="T42" fmla="*/ 268 w 287"/>
                  <a:gd name="T43" fmla="*/ 82 h 235"/>
                  <a:gd name="T44" fmla="*/ 281 w 287"/>
                  <a:gd name="T45" fmla="*/ 83 h 235"/>
                  <a:gd name="T46" fmla="*/ 271 w 287"/>
                  <a:gd name="T47" fmla="*/ 98 h 235"/>
                  <a:gd name="T48" fmla="*/ 256 w 287"/>
                  <a:gd name="T49" fmla="*/ 113 h 235"/>
                  <a:gd name="T50" fmla="*/ 240 w 287"/>
                  <a:gd name="T51" fmla="*/ 123 h 235"/>
                  <a:gd name="T52" fmla="*/ 216 w 287"/>
                  <a:gd name="T53" fmla="*/ 138 h 235"/>
                  <a:gd name="T54" fmla="*/ 198 w 287"/>
                  <a:gd name="T55" fmla="*/ 154 h 235"/>
                  <a:gd name="T56" fmla="*/ 193 w 287"/>
                  <a:gd name="T57" fmla="*/ 169 h 235"/>
                  <a:gd name="T58" fmla="*/ 205 w 287"/>
                  <a:gd name="T59" fmla="*/ 175 h 235"/>
                  <a:gd name="T60" fmla="*/ 218 w 287"/>
                  <a:gd name="T61" fmla="*/ 175 h 235"/>
                  <a:gd name="T62" fmla="*/ 232 w 287"/>
                  <a:gd name="T63" fmla="*/ 174 h 235"/>
                  <a:gd name="T64" fmla="*/ 251 w 287"/>
                  <a:gd name="T65" fmla="*/ 172 h 235"/>
                  <a:gd name="T66" fmla="*/ 271 w 287"/>
                  <a:gd name="T67" fmla="*/ 174 h 235"/>
                  <a:gd name="T68" fmla="*/ 287 w 287"/>
                  <a:gd name="T69" fmla="*/ 194 h 235"/>
                  <a:gd name="T70" fmla="*/ 273 w 287"/>
                  <a:gd name="T71" fmla="*/ 215 h 235"/>
                  <a:gd name="T72" fmla="*/ 243 w 287"/>
                  <a:gd name="T73" fmla="*/ 220 h 235"/>
                  <a:gd name="T74" fmla="*/ 225 w 287"/>
                  <a:gd name="T75" fmla="*/ 222 h 235"/>
                  <a:gd name="T76" fmla="*/ 213 w 287"/>
                  <a:gd name="T77" fmla="*/ 226 h 235"/>
                  <a:gd name="T78" fmla="*/ 198 w 287"/>
                  <a:gd name="T79" fmla="*/ 229 h 235"/>
                  <a:gd name="T80" fmla="*/ 178 w 287"/>
                  <a:gd name="T81" fmla="*/ 234 h 235"/>
                  <a:gd name="T82" fmla="*/ 150 w 287"/>
                  <a:gd name="T83" fmla="*/ 229 h 235"/>
                  <a:gd name="T84" fmla="*/ 142 w 287"/>
                  <a:gd name="T85" fmla="*/ 205 h 235"/>
                  <a:gd name="T86" fmla="*/ 71 w 287"/>
                  <a:gd name="T87" fmla="*/ 182 h 235"/>
                  <a:gd name="T88" fmla="*/ 7 w 287"/>
                  <a:gd name="T89" fmla="*/ 13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 h="235">
                    <a:moveTo>
                      <a:pt x="7" y="93"/>
                    </a:moveTo>
                    <a:lnTo>
                      <a:pt x="20" y="85"/>
                    </a:lnTo>
                    <a:lnTo>
                      <a:pt x="34" y="77"/>
                    </a:lnTo>
                    <a:lnTo>
                      <a:pt x="48" y="68"/>
                    </a:lnTo>
                    <a:lnTo>
                      <a:pt x="63" y="59"/>
                    </a:lnTo>
                    <a:lnTo>
                      <a:pt x="77" y="50"/>
                    </a:lnTo>
                    <a:lnTo>
                      <a:pt x="91" y="40"/>
                    </a:lnTo>
                    <a:lnTo>
                      <a:pt x="104" y="31"/>
                    </a:lnTo>
                    <a:lnTo>
                      <a:pt x="116" y="21"/>
                    </a:lnTo>
                    <a:lnTo>
                      <a:pt x="124" y="17"/>
                    </a:lnTo>
                    <a:lnTo>
                      <a:pt x="131" y="14"/>
                    </a:lnTo>
                    <a:lnTo>
                      <a:pt x="139" y="12"/>
                    </a:lnTo>
                    <a:lnTo>
                      <a:pt x="146" y="9"/>
                    </a:lnTo>
                    <a:lnTo>
                      <a:pt x="153" y="7"/>
                    </a:lnTo>
                    <a:lnTo>
                      <a:pt x="159" y="6"/>
                    </a:lnTo>
                    <a:lnTo>
                      <a:pt x="163" y="5"/>
                    </a:lnTo>
                    <a:lnTo>
                      <a:pt x="168" y="5"/>
                    </a:lnTo>
                    <a:lnTo>
                      <a:pt x="176" y="3"/>
                    </a:lnTo>
                    <a:lnTo>
                      <a:pt x="184" y="1"/>
                    </a:lnTo>
                    <a:lnTo>
                      <a:pt x="190" y="0"/>
                    </a:lnTo>
                    <a:lnTo>
                      <a:pt x="192" y="2"/>
                    </a:lnTo>
                    <a:lnTo>
                      <a:pt x="194" y="10"/>
                    </a:lnTo>
                    <a:lnTo>
                      <a:pt x="195" y="21"/>
                    </a:lnTo>
                    <a:lnTo>
                      <a:pt x="192" y="29"/>
                    </a:lnTo>
                    <a:lnTo>
                      <a:pt x="184" y="31"/>
                    </a:lnTo>
                    <a:lnTo>
                      <a:pt x="175" y="33"/>
                    </a:lnTo>
                    <a:lnTo>
                      <a:pt x="172" y="40"/>
                    </a:lnTo>
                    <a:lnTo>
                      <a:pt x="174" y="50"/>
                    </a:lnTo>
                    <a:lnTo>
                      <a:pt x="179" y="54"/>
                    </a:lnTo>
                    <a:lnTo>
                      <a:pt x="187" y="54"/>
                    </a:lnTo>
                    <a:lnTo>
                      <a:pt x="195" y="52"/>
                    </a:lnTo>
                    <a:lnTo>
                      <a:pt x="205" y="48"/>
                    </a:lnTo>
                    <a:lnTo>
                      <a:pt x="213" y="43"/>
                    </a:lnTo>
                    <a:lnTo>
                      <a:pt x="217" y="39"/>
                    </a:lnTo>
                    <a:lnTo>
                      <a:pt x="222" y="37"/>
                    </a:lnTo>
                    <a:lnTo>
                      <a:pt x="228" y="35"/>
                    </a:lnTo>
                    <a:lnTo>
                      <a:pt x="235" y="32"/>
                    </a:lnTo>
                    <a:lnTo>
                      <a:pt x="240" y="30"/>
                    </a:lnTo>
                    <a:lnTo>
                      <a:pt x="245" y="28"/>
                    </a:lnTo>
                    <a:lnTo>
                      <a:pt x="250" y="25"/>
                    </a:lnTo>
                    <a:lnTo>
                      <a:pt x="253" y="23"/>
                    </a:lnTo>
                    <a:lnTo>
                      <a:pt x="255" y="31"/>
                    </a:lnTo>
                    <a:lnTo>
                      <a:pt x="255" y="40"/>
                    </a:lnTo>
                    <a:lnTo>
                      <a:pt x="253" y="48"/>
                    </a:lnTo>
                    <a:lnTo>
                      <a:pt x="245" y="54"/>
                    </a:lnTo>
                    <a:lnTo>
                      <a:pt x="239" y="58"/>
                    </a:lnTo>
                    <a:lnTo>
                      <a:pt x="232" y="63"/>
                    </a:lnTo>
                    <a:lnTo>
                      <a:pt x="224" y="69"/>
                    </a:lnTo>
                    <a:lnTo>
                      <a:pt x="216" y="76"/>
                    </a:lnTo>
                    <a:lnTo>
                      <a:pt x="208" y="83"/>
                    </a:lnTo>
                    <a:lnTo>
                      <a:pt x="202" y="90"/>
                    </a:lnTo>
                    <a:lnTo>
                      <a:pt x="199" y="96"/>
                    </a:lnTo>
                    <a:lnTo>
                      <a:pt x="198" y="101"/>
                    </a:lnTo>
                    <a:lnTo>
                      <a:pt x="208" y="100"/>
                    </a:lnTo>
                    <a:lnTo>
                      <a:pt x="216" y="100"/>
                    </a:lnTo>
                    <a:lnTo>
                      <a:pt x="223" y="99"/>
                    </a:lnTo>
                    <a:lnTo>
                      <a:pt x="226" y="97"/>
                    </a:lnTo>
                    <a:lnTo>
                      <a:pt x="229" y="92"/>
                    </a:lnTo>
                    <a:lnTo>
                      <a:pt x="233" y="88"/>
                    </a:lnTo>
                    <a:lnTo>
                      <a:pt x="239" y="83"/>
                    </a:lnTo>
                    <a:lnTo>
                      <a:pt x="244" y="82"/>
                    </a:lnTo>
                    <a:lnTo>
                      <a:pt x="247" y="82"/>
                    </a:lnTo>
                    <a:lnTo>
                      <a:pt x="251" y="82"/>
                    </a:lnTo>
                    <a:lnTo>
                      <a:pt x="256" y="82"/>
                    </a:lnTo>
                    <a:lnTo>
                      <a:pt x="262" y="82"/>
                    </a:lnTo>
                    <a:lnTo>
                      <a:pt x="268" y="82"/>
                    </a:lnTo>
                    <a:lnTo>
                      <a:pt x="274" y="82"/>
                    </a:lnTo>
                    <a:lnTo>
                      <a:pt x="277" y="82"/>
                    </a:lnTo>
                    <a:lnTo>
                      <a:pt x="281" y="83"/>
                    </a:lnTo>
                    <a:lnTo>
                      <a:pt x="278" y="88"/>
                    </a:lnTo>
                    <a:lnTo>
                      <a:pt x="275" y="92"/>
                    </a:lnTo>
                    <a:lnTo>
                      <a:pt x="271" y="98"/>
                    </a:lnTo>
                    <a:lnTo>
                      <a:pt x="267" y="103"/>
                    </a:lnTo>
                    <a:lnTo>
                      <a:pt x="262" y="108"/>
                    </a:lnTo>
                    <a:lnTo>
                      <a:pt x="256" y="113"/>
                    </a:lnTo>
                    <a:lnTo>
                      <a:pt x="252" y="116"/>
                    </a:lnTo>
                    <a:lnTo>
                      <a:pt x="246" y="120"/>
                    </a:lnTo>
                    <a:lnTo>
                      <a:pt x="240" y="123"/>
                    </a:lnTo>
                    <a:lnTo>
                      <a:pt x="232" y="128"/>
                    </a:lnTo>
                    <a:lnTo>
                      <a:pt x="224" y="132"/>
                    </a:lnTo>
                    <a:lnTo>
                      <a:pt x="216" y="138"/>
                    </a:lnTo>
                    <a:lnTo>
                      <a:pt x="209" y="145"/>
                    </a:lnTo>
                    <a:lnTo>
                      <a:pt x="202" y="150"/>
                    </a:lnTo>
                    <a:lnTo>
                      <a:pt x="198" y="154"/>
                    </a:lnTo>
                    <a:lnTo>
                      <a:pt x="195" y="158"/>
                    </a:lnTo>
                    <a:lnTo>
                      <a:pt x="193" y="164"/>
                    </a:lnTo>
                    <a:lnTo>
                      <a:pt x="193" y="169"/>
                    </a:lnTo>
                    <a:lnTo>
                      <a:pt x="195" y="173"/>
                    </a:lnTo>
                    <a:lnTo>
                      <a:pt x="201" y="175"/>
                    </a:lnTo>
                    <a:lnTo>
                      <a:pt x="205" y="175"/>
                    </a:lnTo>
                    <a:lnTo>
                      <a:pt x="209" y="175"/>
                    </a:lnTo>
                    <a:lnTo>
                      <a:pt x="214" y="175"/>
                    </a:lnTo>
                    <a:lnTo>
                      <a:pt x="218" y="175"/>
                    </a:lnTo>
                    <a:lnTo>
                      <a:pt x="223" y="175"/>
                    </a:lnTo>
                    <a:lnTo>
                      <a:pt x="228" y="174"/>
                    </a:lnTo>
                    <a:lnTo>
                      <a:pt x="232" y="174"/>
                    </a:lnTo>
                    <a:lnTo>
                      <a:pt x="237" y="173"/>
                    </a:lnTo>
                    <a:lnTo>
                      <a:pt x="244" y="173"/>
                    </a:lnTo>
                    <a:lnTo>
                      <a:pt x="251" y="172"/>
                    </a:lnTo>
                    <a:lnTo>
                      <a:pt x="258" y="172"/>
                    </a:lnTo>
                    <a:lnTo>
                      <a:pt x="264" y="172"/>
                    </a:lnTo>
                    <a:lnTo>
                      <a:pt x="271" y="174"/>
                    </a:lnTo>
                    <a:lnTo>
                      <a:pt x="278" y="179"/>
                    </a:lnTo>
                    <a:lnTo>
                      <a:pt x="284" y="185"/>
                    </a:lnTo>
                    <a:lnTo>
                      <a:pt x="287" y="194"/>
                    </a:lnTo>
                    <a:lnTo>
                      <a:pt x="286" y="202"/>
                    </a:lnTo>
                    <a:lnTo>
                      <a:pt x="282" y="209"/>
                    </a:lnTo>
                    <a:lnTo>
                      <a:pt x="273" y="215"/>
                    </a:lnTo>
                    <a:lnTo>
                      <a:pt x="256" y="219"/>
                    </a:lnTo>
                    <a:lnTo>
                      <a:pt x="250" y="219"/>
                    </a:lnTo>
                    <a:lnTo>
                      <a:pt x="243" y="220"/>
                    </a:lnTo>
                    <a:lnTo>
                      <a:pt x="237" y="220"/>
                    </a:lnTo>
                    <a:lnTo>
                      <a:pt x="231" y="221"/>
                    </a:lnTo>
                    <a:lnTo>
                      <a:pt x="225" y="222"/>
                    </a:lnTo>
                    <a:lnTo>
                      <a:pt x="221" y="223"/>
                    </a:lnTo>
                    <a:lnTo>
                      <a:pt x="216" y="225"/>
                    </a:lnTo>
                    <a:lnTo>
                      <a:pt x="213" y="226"/>
                    </a:lnTo>
                    <a:lnTo>
                      <a:pt x="208" y="227"/>
                    </a:lnTo>
                    <a:lnTo>
                      <a:pt x="203" y="228"/>
                    </a:lnTo>
                    <a:lnTo>
                      <a:pt x="198" y="229"/>
                    </a:lnTo>
                    <a:lnTo>
                      <a:pt x="192" y="232"/>
                    </a:lnTo>
                    <a:lnTo>
                      <a:pt x="185" y="233"/>
                    </a:lnTo>
                    <a:lnTo>
                      <a:pt x="178" y="234"/>
                    </a:lnTo>
                    <a:lnTo>
                      <a:pt x="170" y="235"/>
                    </a:lnTo>
                    <a:lnTo>
                      <a:pt x="162" y="235"/>
                    </a:lnTo>
                    <a:lnTo>
                      <a:pt x="150" y="229"/>
                    </a:lnTo>
                    <a:lnTo>
                      <a:pt x="145" y="221"/>
                    </a:lnTo>
                    <a:lnTo>
                      <a:pt x="142" y="213"/>
                    </a:lnTo>
                    <a:lnTo>
                      <a:pt x="142" y="205"/>
                    </a:lnTo>
                    <a:lnTo>
                      <a:pt x="123" y="200"/>
                    </a:lnTo>
                    <a:lnTo>
                      <a:pt x="99" y="192"/>
                    </a:lnTo>
                    <a:lnTo>
                      <a:pt x="71" y="182"/>
                    </a:lnTo>
                    <a:lnTo>
                      <a:pt x="46" y="169"/>
                    </a:lnTo>
                    <a:lnTo>
                      <a:pt x="23" y="154"/>
                    </a:lnTo>
                    <a:lnTo>
                      <a:pt x="7" y="136"/>
                    </a:lnTo>
                    <a:lnTo>
                      <a:pt x="0" y="116"/>
                    </a:lnTo>
                    <a:lnTo>
                      <a:pt x="7" y="93"/>
                    </a:lnTo>
                    <a:close/>
                  </a:path>
                </a:pathLst>
              </a:custGeom>
              <a:solidFill>
                <a:srgbClr val="5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73" name="Freeform 477"/>
              <p:cNvSpPr>
                <a:spLocks noChangeAspect="1"/>
              </p:cNvSpPr>
              <p:nvPr/>
            </p:nvSpPr>
            <p:spPr bwMode="auto">
              <a:xfrm>
                <a:off x="751" y="523"/>
                <a:ext cx="31" cy="15"/>
              </a:xfrm>
              <a:custGeom>
                <a:avLst/>
                <a:gdLst>
                  <a:gd name="T0" fmla="*/ 52 w 63"/>
                  <a:gd name="T1" fmla="*/ 29 h 29"/>
                  <a:gd name="T2" fmla="*/ 45 w 63"/>
                  <a:gd name="T3" fmla="*/ 25 h 29"/>
                  <a:gd name="T4" fmla="*/ 38 w 63"/>
                  <a:gd name="T5" fmla="*/ 22 h 29"/>
                  <a:gd name="T6" fmla="*/ 31 w 63"/>
                  <a:gd name="T7" fmla="*/ 21 h 29"/>
                  <a:gd name="T8" fmla="*/ 24 w 63"/>
                  <a:gd name="T9" fmla="*/ 22 h 29"/>
                  <a:gd name="T10" fmla="*/ 10 w 63"/>
                  <a:gd name="T11" fmla="*/ 23 h 29"/>
                  <a:gd name="T12" fmla="*/ 2 w 63"/>
                  <a:gd name="T13" fmla="*/ 20 h 29"/>
                  <a:gd name="T14" fmla="*/ 0 w 63"/>
                  <a:gd name="T15" fmla="*/ 15 h 29"/>
                  <a:gd name="T16" fmla="*/ 3 w 63"/>
                  <a:gd name="T17" fmla="*/ 10 h 29"/>
                  <a:gd name="T18" fmla="*/ 16 w 63"/>
                  <a:gd name="T19" fmla="*/ 10 h 29"/>
                  <a:gd name="T20" fmla="*/ 24 w 63"/>
                  <a:gd name="T21" fmla="*/ 9 h 29"/>
                  <a:gd name="T22" fmla="*/ 31 w 63"/>
                  <a:gd name="T23" fmla="*/ 8 h 29"/>
                  <a:gd name="T24" fmla="*/ 37 w 63"/>
                  <a:gd name="T25" fmla="*/ 7 h 29"/>
                  <a:gd name="T26" fmla="*/ 43 w 63"/>
                  <a:gd name="T27" fmla="*/ 5 h 29"/>
                  <a:gd name="T28" fmla="*/ 48 w 63"/>
                  <a:gd name="T29" fmla="*/ 2 h 29"/>
                  <a:gd name="T30" fmla="*/ 55 w 63"/>
                  <a:gd name="T31" fmla="*/ 1 h 29"/>
                  <a:gd name="T32" fmla="*/ 63 w 63"/>
                  <a:gd name="T33" fmla="*/ 0 h 29"/>
                  <a:gd name="T34" fmla="*/ 61 w 63"/>
                  <a:gd name="T35" fmla="*/ 3 h 29"/>
                  <a:gd name="T36" fmla="*/ 60 w 63"/>
                  <a:gd name="T37" fmla="*/ 7 h 29"/>
                  <a:gd name="T38" fmla="*/ 59 w 63"/>
                  <a:gd name="T39" fmla="*/ 10 h 29"/>
                  <a:gd name="T40" fmla="*/ 59 w 63"/>
                  <a:gd name="T41" fmla="*/ 13 h 29"/>
                  <a:gd name="T42" fmla="*/ 53 w 63"/>
                  <a:gd name="T43" fmla="*/ 16 h 29"/>
                  <a:gd name="T44" fmla="*/ 51 w 63"/>
                  <a:gd name="T45" fmla="*/ 20 h 29"/>
                  <a:gd name="T46" fmla="*/ 51 w 63"/>
                  <a:gd name="T47" fmla="*/ 24 h 29"/>
                  <a:gd name="T48" fmla="*/ 52 w 63"/>
                  <a:gd name="T4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29">
                    <a:moveTo>
                      <a:pt x="52" y="29"/>
                    </a:moveTo>
                    <a:lnTo>
                      <a:pt x="45" y="25"/>
                    </a:lnTo>
                    <a:lnTo>
                      <a:pt x="38" y="22"/>
                    </a:lnTo>
                    <a:lnTo>
                      <a:pt x="31" y="21"/>
                    </a:lnTo>
                    <a:lnTo>
                      <a:pt x="24" y="22"/>
                    </a:lnTo>
                    <a:lnTo>
                      <a:pt x="10" y="23"/>
                    </a:lnTo>
                    <a:lnTo>
                      <a:pt x="2" y="20"/>
                    </a:lnTo>
                    <a:lnTo>
                      <a:pt x="0" y="15"/>
                    </a:lnTo>
                    <a:lnTo>
                      <a:pt x="3" y="10"/>
                    </a:lnTo>
                    <a:lnTo>
                      <a:pt x="16" y="10"/>
                    </a:lnTo>
                    <a:lnTo>
                      <a:pt x="24" y="9"/>
                    </a:lnTo>
                    <a:lnTo>
                      <a:pt x="31" y="8"/>
                    </a:lnTo>
                    <a:lnTo>
                      <a:pt x="37" y="7"/>
                    </a:lnTo>
                    <a:lnTo>
                      <a:pt x="43" y="5"/>
                    </a:lnTo>
                    <a:lnTo>
                      <a:pt x="48" y="2"/>
                    </a:lnTo>
                    <a:lnTo>
                      <a:pt x="55" y="1"/>
                    </a:lnTo>
                    <a:lnTo>
                      <a:pt x="63" y="0"/>
                    </a:lnTo>
                    <a:lnTo>
                      <a:pt x="61" y="3"/>
                    </a:lnTo>
                    <a:lnTo>
                      <a:pt x="60" y="7"/>
                    </a:lnTo>
                    <a:lnTo>
                      <a:pt x="59" y="10"/>
                    </a:lnTo>
                    <a:lnTo>
                      <a:pt x="59" y="13"/>
                    </a:lnTo>
                    <a:lnTo>
                      <a:pt x="53" y="16"/>
                    </a:lnTo>
                    <a:lnTo>
                      <a:pt x="51" y="20"/>
                    </a:lnTo>
                    <a:lnTo>
                      <a:pt x="51" y="24"/>
                    </a:lnTo>
                    <a:lnTo>
                      <a:pt x="52" y="29"/>
                    </a:lnTo>
                    <a:close/>
                  </a:path>
                </a:pathLst>
              </a:custGeom>
              <a:solidFill>
                <a:srgbClr val="5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74" name="Freeform 478"/>
              <p:cNvSpPr>
                <a:spLocks noChangeAspect="1"/>
              </p:cNvSpPr>
              <p:nvPr/>
            </p:nvSpPr>
            <p:spPr bwMode="auto">
              <a:xfrm>
                <a:off x="845" y="544"/>
                <a:ext cx="23" cy="15"/>
              </a:xfrm>
              <a:custGeom>
                <a:avLst/>
                <a:gdLst>
                  <a:gd name="T0" fmla="*/ 46 w 46"/>
                  <a:gd name="T1" fmla="*/ 9 h 30"/>
                  <a:gd name="T2" fmla="*/ 41 w 46"/>
                  <a:gd name="T3" fmla="*/ 6 h 30"/>
                  <a:gd name="T4" fmla="*/ 37 w 46"/>
                  <a:gd name="T5" fmla="*/ 3 h 30"/>
                  <a:gd name="T6" fmla="*/ 31 w 46"/>
                  <a:gd name="T7" fmla="*/ 1 h 30"/>
                  <a:gd name="T8" fmla="*/ 25 w 46"/>
                  <a:gd name="T9" fmla="*/ 0 h 30"/>
                  <a:gd name="T10" fmla="*/ 18 w 46"/>
                  <a:gd name="T11" fmla="*/ 0 h 30"/>
                  <a:gd name="T12" fmla="*/ 11 w 46"/>
                  <a:gd name="T13" fmla="*/ 1 h 30"/>
                  <a:gd name="T14" fmla="*/ 6 w 46"/>
                  <a:gd name="T15" fmla="*/ 1 h 30"/>
                  <a:gd name="T16" fmla="*/ 0 w 46"/>
                  <a:gd name="T17" fmla="*/ 3 h 30"/>
                  <a:gd name="T18" fmla="*/ 6 w 46"/>
                  <a:gd name="T19" fmla="*/ 6 h 30"/>
                  <a:gd name="T20" fmla="*/ 11 w 46"/>
                  <a:gd name="T21" fmla="*/ 9 h 30"/>
                  <a:gd name="T22" fmla="*/ 17 w 46"/>
                  <a:gd name="T23" fmla="*/ 13 h 30"/>
                  <a:gd name="T24" fmla="*/ 23 w 46"/>
                  <a:gd name="T25" fmla="*/ 16 h 30"/>
                  <a:gd name="T26" fmla="*/ 29 w 46"/>
                  <a:gd name="T27" fmla="*/ 21 h 30"/>
                  <a:gd name="T28" fmla="*/ 33 w 46"/>
                  <a:gd name="T29" fmla="*/ 24 h 30"/>
                  <a:gd name="T30" fmla="*/ 37 w 46"/>
                  <a:gd name="T31" fmla="*/ 28 h 30"/>
                  <a:gd name="T32" fmla="*/ 39 w 46"/>
                  <a:gd name="T33" fmla="*/ 30 h 30"/>
                  <a:gd name="T34" fmla="*/ 41 w 46"/>
                  <a:gd name="T35" fmla="*/ 27 h 30"/>
                  <a:gd name="T36" fmla="*/ 45 w 46"/>
                  <a:gd name="T37" fmla="*/ 21 h 30"/>
                  <a:gd name="T38" fmla="*/ 46 w 46"/>
                  <a:gd name="T39" fmla="*/ 16 h 30"/>
                  <a:gd name="T40" fmla="*/ 46 w 46"/>
                  <a:gd name="T41"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30">
                    <a:moveTo>
                      <a:pt x="46" y="9"/>
                    </a:moveTo>
                    <a:lnTo>
                      <a:pt x="41" y="6"/>
                    </a:lnTo>
                    <a:lnTo>
                      <a:pt x="37" y="3"/>
                    </a:lnTo>
                    <a:lnTo>
                      <a:pt x="31" y="1"/>
                    </a:lnTo>
                    <a:lnTo>
                      <a:pt x="25" y="0"/>
                    </a:lnTo>
                    <a:lnTo>
                      <a:pt x="18" y="0"/>
                    </a:lnTo>
                    <a:lnTo>
                      <a:pt x="11" y="1"/>
                    </a:lnTo>
                    <a:lnTo>
                      <a:pt x="6" y="1"/>
                    </a:lnTo>
                    <a:lnTo>
                      <a:pt x="0" y="3"/>
                    </a:lnTo>
                    <a:lnTo>
                      <a:pt x="6" y="6"/>
                    </a:lnTo>
                    <a:lnTo>
                      <a:pt x="11" y="9"/>
                    </a:lnTo>
                    <a:lnTo>
                      <a:pt x="17" y="13"/>
                    </a:lnTo>
                    <a:lnTo>
                      <a:pt x="23" y="16"/>
                    </a:lnTo>
                    <a:lnTo>
                      <a:pt x="29" y="21"/>
                    </a:lnTo>
                    <a:lnTo>
                      <a:pt x="33" y="24"/>
                    </a:lnTo>
                    <a:lnTo>
                      <a:pt x="37" y="28"/>
                    </a:lnTo>
                    <a:lnTo>
                      <a:pt x="39" y="30"/>
                    </a:lnTo>
                    <a:lnTo>
                      <a:pt x="41" y="27"/>
                    </a:lnTo>
                    <a:lnTo>
                      <a:pt x="45" y="21"/>
                    </a:lnTo>
                    <a:lnTo>
                      <a:pt x="46" y="16"/>
                    </a:lnTo>
                    <a:lnTo>
                      <a:pt x="46" y="9"/>
                    </a:lnTo>
                    <a:close/>
                  </a:path>
                </a:pathLst>
              </a:custGeom>
              <a:solidFill>
                <a:srgbClr val="5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75" name="Freeform 479"/>
              <p:cNvSpPr>
                <a:spLocks noChangeAspect="1"/>
              </p:cNvSpPr>
              <p:nvPr/>
            </p:nvSpPr>
            <p:spPr bwMode="auto">
              <a:xfrm>
                <a:off x="1212" y="480"/>
                <a:ext cx="72" cy="23"/>
              </a:xfrm>
              <a:custGeom>
                <a:avLst/>
                <a:gdLst>
                  <a:gd name="T0" fmla="*/ 5 w 145"/>
                  <a:gd name="T1" fmla="*/ 20 h 46"/>
                  <a:gd name="T2" fmla="*/ 20 w 145"/>
                  <a:gd name="T3" fmla="*/ 19 h 46"/>
                  <a:gd name="T4" fmla="*/ 34 w 145"/>
                  <a:gd name="T5" fmla="*/ 17 h 46"/>
                  <a:gd name="T6" fmla="*/ 45 w 145"/>
                  <a:gd name="T7" fmla="*/ 15 h 46"/>
                  <a:gd name="T8" fmla="*/ 56 w 145"/>
                  <a:gd name="T9" fmla="*/ 14 h 46"/>
                  <a:gd name="T10" fmla="*/ 62 w 145"/>
                  <a:gd name="T11" fmla="*/ 14 h 46"/>
                  <a:gd name="T12" fmla="*/ 68 w 145"/>
                  <a:gd name="T13" fmla="*/ 8 h 46"/>
                  <a:gd name="T14" fmla="*/ 77 w 145"/>
                  <a:gd name="T15" fmla="*/ 2 h 46"/>
                  <a:gd name="T16" fmla="*/ 90 w 145"/>
                  <a:gd name="T17" fmla="*/ 2 h 46"/>
                  <a:gd name="T18" fmla="*/ 99 w 145"/>
                  <a:gd name="T19" fmla="*/ 6 h 46"/>
                  <a:gd name="T20" fmla="*/ 107 w 145"/>
                  <a:gd name="T21" fmla="*/ 10 h 46"/>
                  <a:gd name="T22" fmla="*/ 118 w 145"/>
                  <a:gd name="T23" fmla="*/ 8 h 46"/>
                  <a:gd name="T24" fmla="*/ 129 w 145"/>
                  <a:gd name="T25" fmla="*/ 8 h 46"/>
                  <a:gd name="T26" fmla="*/ 138 w 145"/>
                  <a:gd name="T27" fmla="*/ 7 h 46"/>
                  <a:gd name="T28" fmla="*/ 143 w 145"/>
                  <a:gd name="T29" fmla="*/ 12 h 46"/>
                  <a:gd name="T30" fmla="*/ 145 w 145"/>
                  <a:gd name="T31" fmla="*/ 26 h 46"/>
                  <a:gd name="T32" fmla="*/ 141 w 145"/>
                  <a:gd name="T33" fmla="*/ 32 h 46"/>
                  <a:gd name="T34" fmla="*/ 128 w 145"/>
                  <a:gd name="T35" fmla="*/ 33 h 46"/>
                  <a:gd name="T36" fmla="*/ 114 w 145"/>
                  <a:gd name="T37" fmla="*/ 34 h 46"/>
                  <a:gd name="T38" fmla="*/ 104 w 145"/>
                  <a:gd name="T39" fmla="*/ 35 h 46"/>
                  <a:gd name="T40" fmla="*/ 98 w 145"/>
                  <a:gd name="T41" fmla="*/ 40 h 46"/>
                  <a:gd name="T42" fmla="*/ 90 w 145"/>
                  <a:gd name="T43" fmla="*/ 44 h 46"/>
                  <a:gd name="T44" fmla="*/ 80 w 145"/>
                  <a:gd name="T45" fmla="*/ 43 h 46"/>
                  <a:gd name="T46" fmla="*/ 73 w 145"/>
                  <a:gd name="T47" fmla="*/ 40 h 46"/>
                  <a:gd name="T48" fmla="*/ 67 w 145"/>
                  <a:gd name="T49" fmla="*/ 37 h 46"/>
                  <a:gd name="T50" fmla="*/ 60 w 145"/>
                  <a:gd name="T51" fmla="*/ 38 h 46"/>
                  <a:gd name="T52" fmla="*/ 50 w 145"/>
                  <a:gd name="T53" fmla="*/ 41 h 46"/>
                  <a:gd name="T54" fmla="*/ 38 w 145"/>
                  <a:gd name="T55" fmla="*/ 42 h 46"/>
                  <a:gd name="T56" fmla="*/ 22 w 145"/>
                  <a:gd name="T57" fmla="*/ 44 h 46"/>
                  <a:gd name="T58" fmla="*/ 7 w 145"/>
                  <a:gd name="T59" fmla="*/ 46 h 46"/>
                  <a:gd name="T60" fmla="*/ 3 w 145"/>
                  <a:gd name="T61" fmla="*/ 41 h 46"/>
                  <a:gd name="T62" fmla="*/ 0 w 145"/>
                  <a:gd name="T63" fmla="*/ 2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46">
                    <a:moveTo>
                      <a:pt x="0" y="20"/>
                    </a:moveTo>
                    <a:lnTo>
                      <a:pt x="5" y="20"/>
                    </a:lnTo>
                    <a:lnTo>
                      <a:pt x="12" y="19"/>
                    </a:lnTo>
                    <a:lnTo>
                      <a:pt x="20" y="19"/>
                    </a:lnTo>
                    <a:lnTo>
                      <a:pt x="28" y="18"/>
                    </a:lnTo>
                    <a:lnTo>
                      <a:pt x="34" y="17"/>
                    </a:lnTo>
                    <a:lnTo>
                      <a:pt x="39" y="17"/>
                    </a:lnTo>
                    <a:lnTo>
                      <a:pt x="45" y="15"/>
                    </a:lnTo>
                    <a:lnTo>
                      <a:pt x="51" y="15"/>
                    </a:lnTo>
                    <a:lnTo>
                      <a:pt x="56" y="14"/>
                    </a:lnTo>
                    <a:lnTo>
                      <a:pt x="59" y="14"/>
                    </a:lnTo>
                    <a:lnTo>
                      <a:pt x="62" y="14"/>
                    </a:lnTo>
                    <a:lnTo>
                      <a:pt x="65" y="14"/>
                    </a:lnTo>
                    <a:lnTo>
                      <a:pt x="68" y="8"/>
                    </a:lnTo>
                    <a:lnTo>
                      <a:pt x="73" y="4"/>
                    </a:lnTo>
                    <a:lnTo>
                      <a:pt x="77" y="2"/>
                    </a:lnTo>
                    <a:lnTo>
                      <a:pt x="84" y="0"/>
                    </a:lnTo>
                    <a:lnTo>
                      <a:pt x="90" y="2"/>
                    </a:lnTo>
                    <a:lnTo>
                      <a:pt x="95" y="3"/>
                    </a:lnTo>
                    <a:lnTo>
                      <a:pt x="99" y="6"/>
                    </a:lnTo>
                    <a:lnTo>
                      <a:pt x="103" y="10"/>
                    </a:lnTo>
                    <a:lnTo>
                      <a:pt x="107" y="10"/>
                    </a:lnTo>
                    <a:lnTo>
                      <a:pt x="112" y="10"/>
                    </a:lnTo>
                    <a:lnTo>
                      <a:pt x="118" y="8"/>
                    </a:lnTo>
                    <a:lnTo>
                      <a:pt x="124" y="8"/>
                    </a:lnTo>
                    <a:lnTo>
                      <a:pt x="129" y="8"/>
                    </a:lnTo>
                    <a:lnTo>
                      <a:pt x="134" y="7"/>
                    </a:lnTo>
                    <a:lnTo>
                      <a:pt x="138" y="7"/>
                    </a:lnTo>
                    <a:lnTo>
                      <a:pt x="141" y="7"/>
                    </a:lnTo>
                    <a:lnTo>
                      <a:pt x="143" y="12"/>
                    </a:lnTo>
                    <a:lnTo>
                      <a:pt x="145" y="19"/>
                    </a:lnTo>
                    <a:lnTo>
                      <a:pt x="145" y="26"/>
                    </a:lnTo>
                    <a:lnTo>
                      <a:pt x="145" y="32"/>
                    </a:lnTo>
                    <a:lnTo>
                      <a:pt x="141" y="32"/>
                    </a:lnTo>
                    <a:lnTo>
                      <a:pt x="135" y="33"/>
                    </a:lnTo>
                    <a:lnTo>
                      <a:pt x="128" y="33"/>
                    </a:lnTo>
                    <a:lnTo>
                      <a:pt x="121" y="33"/>
                    </a:lnTo>
                    <a:lnTo>
                      <a:pt x="114" y="34"/>
                    </a:lnTo>
                    <a:lnTo>
                      <a:pt x="109" y="34"/>
                    </a:lnTo>
                    <a:lnTo>
                      <a:pt x="104" y="35"/>
                    </a:lnTo>
                    <a:lnTo>
                      <a:pt x="102" y="35"/>
                    </a:lnTo>
                    <a:lnTo>
                      <a:pt x="98" y="40"/>
                    </a:lnTo>
                    <a:lnTo>
                      <a:pt x="95" y="42"/>
                    </a:lnTo>
                    <a:lnTo>
                      <a:pt x="90" y="44"/>
                    </a:lnTo>
                    <a:lnTo>
                      <a:pt x="84" y="44"/>
                    </a:lnTo>
                    <a:lnTo>
                      <a:pt x="80" y="43"/>
                    </a:lnTo>
                    <a:lnTo>
                      <a:pt x="76" y="42"/>
                    </a:lnTo>
                    <a:lnTo>
                      <a:pt x="73" y="40"/>
                    </a:lnTo>
                    <a:lnTo>
                      <a:pt x="69" y="37"/>
                    </a:lnTo>
                    <a:lnTo>
                      <a:pt x="67" y="37"/>
                    </a:lnTo>
                    <a:lnTo>
                      <a:pt x="64" y="38"/>
                    </a:lnTo>
                    <a:lnTo>
                      <a:pt x="60" y="38"/>
                    </a:lnTo>
                    <a:lnTo>
                      <a:pt x="56" y="40"/>
                    </a:lnTo>
                    <a:lnTo>
                      <a:pt x="50" y="41"/>
                    </a:lnTo>
                    <a:lnTo>
                      <a:pt x="44" y="42"/>
                    </a:lnTo>
                    <a:lnTo>
                      <a:pt x="38" y="42"/>
                    </a:lnTo>
                    <a:lnTo>
                      <a:pt x="33" y="43"/>
                    </a:lnTo>
                    <a:lnTo>
                      <a:pt x="22" y="44"/>
                    </a:lnTo>
                    <a:lnTo>
                      <a:pt x="14" y="45"/>
                    </a:lnTo>
                    <a:lnTo>
                      <a:pt x="7" y="46"/>
                    </a:lnTo>
                    <a:lnTo>
                      <a:pt x="3" y="46"/>
                    </a:lnTo>
                    <a:lnTo>
                      <a:pt x="3" y="41"/>
                    </a:lnTo>
                    <a:lnTo>
                      <a:pt x="1" y="34"/>
                    </a:lnTo>
                    <a:lnTo>
                      <a:pt x="0" y="27"/>
                    </a:lnTo>
                    <a:lnTo>
                      <a:pt x="0" y="20"/>
                    </a:lnTo>
                    <a:close/>
                  </a:path>
                </a:pathLst>
              </a:custGeom>
              <a:solidFill>
                <a:srgbClr val="C184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76" name="Freeform 480"/>
              <p:cNvSpPr>
                <a:spLocks noChangeAspect="1"/>
              </p:cNvSpPr>
              <p:nvPr/>
            </p:nvSpPr>
            <p:spPr bwMode="auto">
              <a:xfrm>
                <a:off x="1212" y="487"/>
                <a:ext cx="15" cy="5"/>
              </a:xfrm>
              <a:custGeom>
                <a:avLst/>
                <a:gdLst>
                  <a:gd name="T0" fmla="*/ 28 w 31"/>
                  <a:gd name="T1" fmla="*/ 0 h 11"/>
                  <a:gd name="T2" fmla="*/ 28 w 31"/>
                  <a:gd name="T3" fmla="*/ 0 h 11"/>
                  <a:gd name="T4" fmla="*/ 20 w 31"/>
                  <a:gd name="T5" fmla="*/ 1 h 11"/>
                  <a:gd name="T6" fmla="*/ 12 w 31"/>
                  <a:gd name="T7" fmla="*/ 1 h 11"/>
                  <a:gd name="T8" fmla="*/ 5 w 31"/>
                  <a:gd name="T9" fmla="*/ 3 h 11"/>
                  <a:gd name="T10" fmla="*/ 0 w 31"/>
                  <a:gd name="T11" fmla="*/ 1 h 11"/>
                  <a:gd name="T12" fmla="*/ 0 w 31"/>
                  <a:gd name="T13" fmla="*/ 11 h 11"/>
                  <a:gd name="T14" fmla="*/ 5 w 31"/>
                  <a:gd name="T15" fmla="*/ 9 h 11"/>
                  <a:gd name="T16" fmla="*/ 12 w 31"/>
                  <a:gd name="T17" fmla="*/ 8 h 11"/>
                  <a:gd name="T18" fmla="*/ 20 w 31"/>
                  <a:gd name="T19" fmla="*/ 8 h 11"/>
                  <a:gd name="T20" fmla="*/ 28 w 31"/>
                  <a:gd name="T21" fmla="*/ 7 h 11"/>
                  <a:gd name="T22" fmla="*/ 28 w 31"/>
                  <a:gd name="T23" fmla="*/ 7 h 11"/>
                  <a:gd name="T24" fmla="*/ 28 w 31"/>
                  <a:gd name="T25" fmla="*/ 7 h 11"/>
                  <a:gd name="T26" fmla="*/ 30 w 31"/>
                  <a:gd name="T27" fmla="*/ 6 h 11"/>
                  <a:gd name="T28" fmla="*/ 31 w 31"/>
                  <a:gd name="T29" fmla="*/ 4 h 11"/>
                  <a:gd name="T30" fmla="*/ 30 w 31"/>
                  <a:gd name="T31" fmla="*/ 1 h 11"/>
                  <a:gd name="T32" fmla="*/ 28 w 31"/>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11">
                    <a:moveTo>
                      <a:pt x="28" y="0"/>
                    </a:moveTo>
                    <a:lnTo>
                      <a:pt x="28" y="0"/>
                    </a:lnTo>
                    <a:lnTo>
                      <a:pt x="20" y="1"/>
                    </a:lnTo>
                    <a:lnTo>
                      <a:pt x="12" y="1"/>
                    </a:lnTo>
                    <a:lnTo>
                      <a:pt x="5" y="3"/>
                    </a:lnTo>
                    <a:lnTo>
                      <a:pt x="0" y="1"/>
                    </a:lnTo>
                    <a:lnTo>
                      <a:pt x="0" y="11"/>
                    </a:lnTo>
                    <a:lnTo>
                      <a:pt x="5" y="9"/>
                    </a:lnTo>
                    <a:lnTo>
                      <a:pt x="12" y="8"/>
                    </a:lnTo>
                    <a:lnTo>
                      <a:pt x="20" y="8"/>
                    </a:lnTo>
                    <a:lnTo>
                      <a:pt x="28" y="7"/>
                    </a:lnTo>
                    <a:lnTo>
                      <a:pt x="28" y="7"/>
                    </a:lnTo>
                    <a:lnTo>
                      <a:pt x="28" y="7"/>
                    </a:lnTo>
                    <a:lnTo>
                      <a:pt x="30" y="6"/>
                    </a:lnTo>
                    <a:lnTo>
                      <a:pt x="31" y="4"/>
                    </a:lnTo>
                    <a:lnTo>
                      <a:pt x="30" y="1"/>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77" name="Freeform 481"/>
              <p:cNvSpPr>
                <a:spLocks noChangeAspect="1"/>
              </p:cNvSpPr>
              <p:nvPr/>
            </p:nvSpPr>
            <p:spPr bwMode="auto">
              <a:xfrm>
                <a:off x="1225" y="484"/>
                <a:ext cx="21" cy="6"/>
              </a:xfrm>
              <a:custGeom>
                <a:avLst/>
                <a:gdLst>
                  <a:gd name="T0" fmla="*/ 33 w 41"/>
                  <a:gd name="T1" fmla="*/ 3 h 11"/>
                  <a:gd name="T2" fmla="*/ 37 w 41"/>
                  <a:gd name="T3" fmla="*/ 0 h 11"/>
                  <a:gd name="T4" fmla="*/ 34 w 41"/>
                  <a:gd name="T5" fmla="*/ 0 h 11"/>
                  <a:gd name="T6" fmla="*/ 31 w 41"/>
                  <a:gd name="T7" fmla="*/ 0 h 11"/>
                  <a:gd name="T8" fmla="*/ 28 w 41"/>
                  <a:gd name="T9" fmla="*/ 1 h 11"/>
                  <a:gd name="T10" fmla="*/ 23 w 41"/>
                  <a:gd name="T11" fmla="*/ 2 h 11"/>
                  <a:gd name="T12" fmla="*/ 17 w 41"/>
                  <a:gd name="T13" fmla="*/ 2 h 11"/>
                  <a:gd name="T14" fmla="*/ 11 w 41"/>
                  <a:gd name="T15" fmla="*/ 3 h 11"/>
                  <a:gd name="T16" fmla="*/ 6 w 41"/>
                  <a:gd name="T17" fmla="*/ 3 h 11"/>
                  <a:gd name="T18" fmla="*/ 0 w 41"/>
                  <a:gd name="T19" fmla="*/ 4 h 11"/>
                  <a:gd name="T20" fmla="*/ 0 w 41"/>
                  <a:gd name="T21" fmla="*/ 11 h 11"/>
                  <a:gd name="T22" fmla="*/ 6 w 41"/>
                  <a:gd name="T23" fmla="*/ 10 h 11"/>
                  <a:gd name="T24" fmla="*/ 11 w 41"/>
                  <a:gd name="T25" fmla="*/ 10 h 11"/>
                  <a:gd name="T26" fmla="*/ 17 w 41"/>
                  <a:gd name="T27" fmla="*/ 9 h 11"/>
                  <a:gd name="T28" fmla="*/ 23 w 41"/>
                  <a:gd name="T29" fmla="*/ 9 h 11"/>
                  <a:gd name="T30" fmla="*/ 28 w 41"/>
                  <a:gd name="T31" fmla="*/ 8 h 11"/>
                  <a:gd name="T32" fmla="*/ 31 w 41"/>
                  <a:gd name="T33" fmla="*/ 9 h 11"/>
                  <a:gd name="T34" fmla="*/ 34 w 41"/>
                  <a:gd name="T35" fmla="*/ 9 h 11"/>
                  <a:gd name="T36" fmla="*/ 37 w 41"/>
                  <a:gd name="T37" fmla="*/ 9 h 11"/>
                  <a:gd name="T38" fmla="*/ 40 w 41"/>
                  <a:gd name="T39" fmla="*/ 5 h 11"/>
                  <a:gd name="T40" fmla="*/ 37 w 41"/>
                  <a:gd name="T41" fmla="*/ 9 h 11"/>
                  <a:gd name="T42" fmla="*/ 40 w 41"/>
                  <a:gd name="T43" fmla="*/ 8 h 11"/>
                  <a:gd name="T44" fmla="*/ 41 w 41"/>
                  <a:gd name="T45" fmla="*/ 4 h 11"/>
                  <a:gd name="T46" fmla="*/ 40 w 41"/>
                  <a:gd name="T47" fmla="*/ 1 h 11"/>
                  <a:gd name="T48" fmla="*/ 37 w 41"/>
                  <a:gd name="T49" fmla="*/ 0 h 11"/>
                  <a:gd name="T50" fmla="*/ 33 w 41"/>
                  <a:gd name="T5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11">
                    <a:moveTo>
                      <a:pt x="33" y="3"/>
                    </a:moveTo>
                    <a:lnTo>
                      <a:pt x="37" y="0"/>
                    </a:lnTo>
                    <a:lnTo>
                      <a:pt x="34" y="0"/>
                    </a:lnTo>
                    <a:lnTo>
                      <a:pt x="31" y="0"/>
                    </a:lnTo>
                    <a:lnTo>
                      <a:pt x="28" y="1"/>
                    </a:lnTo>
                    <a:lnTo>
                      <a:pt x="23" y="2"/>
                    </a:lnTo>
                    <a:lnTo>
                      <a:pt x="17" y="2"/>
                    </a:lnTo>
                    <a:lnTo>
                      <a:pt x="11" y="3"/>
                    </a:lnTo>
                    <a:lnTo>
                      <a:pt x="6" y="3"/>
                    </a:lnTo>
                    <a:lnTo>
                      <a:pt x="0" y="4"/>
                    </a:lnTo>
                    <a:lnTo>
                      <a:pt x="0" y="11"/>
                    </a:lnTo>
                    <a:lnTo>
                      <a:pt x="6" y="10"/>
                    </a:lnTo>
                    <a:lnTo>
                      <a:pt x="11" y="10"/>
                    </a:lnTo>
                    <a:lnTo>
                      <a:pt x="17" y="9"/>
                    </a:lnTo>
                    <a:lnTo>
                      <a:pt x="23" y="9"/>
                    </a:lnTo>
                    <a:lnTo>
                      <a:pt x="28" y="8"/>
                    </a:lnTo>
                    <a:lnTo>
                      <a:pt x="31" y="9"/>
                    </a:lnTo>
                    <a:lnTo>
                      <a:pt x="34" y="9"/>
                    </a:lnTo>
                    <a:lnTo>
                      <a:pt x="37" y="9"/>
                    </a:lnTo>
                    <a:lnTo>
                      <a:pt x="40" y="5"/>
                    </a:lnTo>
                    <a:lnTo>
                      <a:pt x="37" y="9"/>
                    </a:lnTo>
                    <a:lnTo>
                      <a:pt x="40" y="8"/>
                    </a:lnTo>
                    <a:lnTo>
                      <a:pt x="41" y="4"/>
                    </a:lnTo>
                    <a:lnTo>
                      <a:pt x="40" y="1"/>
                    </a:lnTo>
                    <a:lnTo>
                      <a:pt x="37" y="0"/>
                    </a:lnTo>
                    <a:lnTo>
                      <a:pt x="3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78" name="Freeform 482"/>
              <p:cNvSpPr>
                <a:spLocks noChangeAspect="1"/>
              </p:cNvSpPr>
              <p:nvPr/>
            </p:nvSpPr>
            <p:spPr bwMode="auto">
              <a:xfrm>
                <a:off x="1242" y="477"/>
                <a:ext cx="12" cy="10"/>
              </a:xfrm>
              <a:custGeom>
                <a:avLst/>
                <a:gdLst>
                  <a:gd name="T0" fmla="*/ 23 w 23"/>
                  <a:gd name="T1" fmla="*/ 0 h 19"/>
                  <a:gd name="T2" fmla="*/ 23 w 23"/>
                  <a:gd name="T3" fmla="*/ 0 h 19"/>
                  <a:gd name="T4" fmla="*/ 15 w 23"/>
                  <a:gd name="T5" fmla="*/ 2 h 19"/>
                  <a:gd name="T6" fmla="*/ 10 w 23"/>
                  <a:gd name="T7" fmla="*/ 4 h 19"/>
                  <a:gd name="T8" fmla="*/ 4 w 23"/>
                  <a:gd name="T9" fmla="*/ 10 h 19"/>
                  <a:gd name="T10" fmla="*/ 0 w 23"/>
                  <a:gd name="T11" fmla="*/ 17 h 19"/>
                  <a:gd name="T12" fmla="*/ 7 w 23"/>
                  <a:gd name="T13" fmla="*/ 19 h 19"/>
                  <a:gd name="T14" fmla="*/ 11 w 23"/>
                  <a:gd name="T15" fmla="*/ 15 h 19"/>
                  <a:gd name="T16" fmla="*/ 14 w 23"/>
                  <a:gd name="T17" fmla="*/ 11 h 19"/>
                  <a:gd name="T18" fmla="*/ 18 w 23"/>
                  <a:gd name="T19" fmla="*/ 9 h 19"/>
                  <a:gd name="T20" fmla="*/ 23 w 23"/>
                  <a:gd name="T21" fmla="*/ 9 h 19"/>
                  <a:gd name="T22" fmla="*/ 23 w 23"/>
                  <a:gd name="T23" fmla="*/ 9 h 19"/>
                  <a:gd name="T24" fmla="*/ 23 w 23"/>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9">
                    <a:moveTo>
                      <a:pt x="23" y="0"/>
                    </a:moveTo>
                    <a:lnTo>
                      <a:pt x="23" y="0"/>
                    </a:lnTo>
                    <a:lnTo>
                      <a:pt x="15" y="2"/>
                    </a:lnTo>
                    <a:lnTo>
                      <a:pt x="10" y="4"/>
                    </a:lnTo>
                    <a:lnTo>
                      <a:pt x="4" y="10"/>
                    </a:lnTo>
                    <a:lnTo>
                      <a:pt x="0" y="17"/>
                    </a:lnTo>
                    <a:lnTo>
                      <a:pt x="7" y="19"/>
                    </a:lnTo>
                    <a:lnTo>
                      <a:pt x="11" y="15"/>
                    </a:lnTo>
                    <a:lnTo>
                      <a:pt x="14" y="11"/>
                    </a:lnTo>
                    <a:lnTo>
                      <a:pt x="18" y="9"/>
                    </a:lnTo>
                    <a:lnTo>
                      <a:pt x="23" y="9"/>
                    </a:lnTo>
                    <a:lnTo>
                      <a:pt x="23" y="9"/>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79" name="Freeform 483"/>
              <p:cNvSpPr>
                <a:spLocks noChangeAspect="1"/>
              </p:cNvSpPr>
              <p:nvPr/>
            </p:nvSpPr>
            <p:spPr bwMode="auto">
              <a:xfrm>
                <a:off x="1254" y="477"/>
                <a:ext cx="11" cy="10"/>
              </a:xfrm>
              <a:custGeom>
                <a:avLst/>
                <a:gdLst>
                  <a:gd name="T0" fmla="*/ 19 w 22"/>
                  <a:gd name="T1" fmla="*/ 9 h 18"/>
                  <a:gd name="T2" fmla="*/ 22 w 22"/>
                  <a:gd name="T3" fmla="*/ 11 h 18"/>
                  <a:gd name="T4" fmla="*/ 18 w 22"/>
                  <a:gd name="T5" fmla="*/ 7 h 18"/>
                  <a:gd name="T6" fmla="*/ 12 w 22"/>
                  <a:gd name="T7" fmla="*/ 3 h 18"/>
                  <a:gd name="T8" fmla="*/ 6 w 22"/>
                  <a:gd name="T9" fmla="*/ 2 h 18"/>
                  <a:gd name="T10" fmla="*/ 0 w 22"/>
                  <a:gd name="T11" fmla="*/ 0 h 18"/>
                  <a:gd name="T12" fmla="*/ 0 w 22"/>
                  <a:gd name="T13" fmla="*/ 9 h 18"/>
                  <a:gd name="T14" fmla="*/ 6 w 22"/>
                  <a:gd name="T15" fmla="*/ 9 h 18"/>
                  <a:gd name="T16" fmla="*/ 10 w 22"/>
                  <a:gd name="T17" fmla="*/ 10 h 18"/>
                  <a:gd name="T18" fmla="*/ 13 w 22"/>
                  <a:gd name="T19" fmla="*/ 14 h 18"/>
                  <a:gd name="T20" fmla="*/ 15 w 22"/>
                  <a:gd name="T21" fmla="*/ 16 h 18"/>
                  <a:gd name="T22" fmla="*/ 19 w 22"/>
                  <a:gd name="T23" fmla="*/ 18 h 18"/>
                  <a:gd name="T24" fmla="*/ 15 w 22"/>
                  <a:gd name="T25" fmla="*/ 16 h 18"/>
                  <a:gd name="T26" fmla="*/ 18 w 22"/>
                  <a:gd name="T27" fmla="*/ 18 h 18"/>
                  <a:gd name="T28" fmla="*/ 21 w 22"/>
                  <a:gd name="T29" fmla="*/ 17 h 18"/>
                  <a:gd name="T30" fmla="*/ 22 w 22"/>
                  <a:gd name="T31" fmla="*/ 15 h 18"/>
                  <a:gd name="T32" fmla="*/ 22 w 22"/>
                  <a:gd name="T33" fmla="*/ 11 h 18"/>
                  <a:gd name="T34" fmla="*/ 19 w 22"/>
                  <a:gd name="T35"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8">
                    <a:moveTo>
                      <a:pt x="19" y="9"/>
                    </a:moveTo>
                    <a:lnTo>
                      <a:pt x="22" y="11"/>
                    </a:lnTo>
                    <a:lnTo>
                      <a:pt x="18" y="7"/>
                    </a:lnTo>
                    <a:lnTo>
                      <a:pt x="12" y="3"/>
                    </a:lnTo>
                    <a:lnTo>
                      <a:pt x="6" y="2"/>
                    </a:lnTo>
                    <a:lnTo>
                      <a:pt x="0" y="0"/>
                    </a:lnTo>
                    <a:lnTo>
                      <a:pt x="0" y="9"/>
                    </a:lnTo>
                    <a:lnTo>
                      <a:pt x="6" y="9"/>
                    </a:lnTo>
                    <a:lnTo>
                      <a:pt x="10" y="10"/>
                    </a:lnTo>
                    <a:lnTo>
                      <a:pt x="13" y="14"/>
                    </a:lnTo>
                    <a:lnTo>
                      <a:pt x="15" y="16"/>
                    </a:lnTo>
                    <a:lnTo>
                      <a:pt x="19" y="18"/>
                    </a:lnTo>
                    <a:lnTo>
                      <a:pt x="15" y="16"/>
                    </a:lnTo>
                    <a:lnTo>
                      <a:pt x="18" y="18"/>
                    </a:lnTo>
                    <a:lnTo>
                      <a:pt x="21" y="17"/>
                    </a:lnTo>
                    <a:lnTo>
                      <a:pt x="22" y="15"/>
                    </a:lnTo>
                    <a:lnTo>
                      <a:pt x="22" y="11"/>
                    </a:lnTo>
                    <a:lnTo>
                      <a:pt x="1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80" name="Freeform 484"/>
              <p:cNvSpPr>
                <a:spLocks noChangeAspect="1"/>
              </p:cNvSpPr>
              <p:nvPr/>
            </p:nvSpPr>
            <p:spPr bwMode="auto">
              <a:xfrm>
                <a:off x="1263" y="481"/>
                <a:ext cx="21" cy="6"/>
              </a:xfrm>
              <a:custGeom>
                <a:avLst/>
                <a:gdLst>
                  <a:gd name="T0" fmla="*/ 40 w 42"/>
                  <a:gd name="T1" fmla="*/ 2 h 11"/>
                  <a:gd name="T2" fmla="*/ 38 w 42"/>
                  <a:gd name="T3" fmla="*/ 0 h 11"/>
                  <a:gd name="T4" fmla="*/ 35 w 42"/>
                  <a:gd name="T5" fmla="*/ 0 h 11"/>
                  <a:gd name="T6" fmla="*/ 31 w 42"/>
                  <a:gd name="T7" fmla="*/ 1 h 11"/>
                  <a:gd name="T8" fmla="*/ 26 w 42"/>
                  <a:gd name="T9" fmla="*/ 2 h 11"/>
                  <a:gd name="T10" fmla="*/ 21 w 42"/>
                  <a:gd name="T11" fmla="*/ 1 h 11"/>
                  <a:gd name="T12" fmla="*/ 15 w 42"/>
                  <a:gd name="T13" fmla="*/ 2 h 11"/>
                  <a:gd name="T14" fmla="*/ 9 w 42"/>
                  <a:gd name="T15" fmla="*/ 3 h 11"/>
                  <a:gd name="T16" fmla="*/ 4 w 42"/>
                  <a:gd name="T17" fmla="*/ 2 h 11"/>
                  <a:gd name="T18" fmla="*/ 0 w 42"/>
                  <a:gd name="T19" fmla="*/ 2 h 11"/>
                  <a:gd name="T20" fmla="*/ 0 w 42"/>
                  <a:gd name="T21" fmla="*/ 11 h 11"/>
                  <a:gd name="T22" fmla="*/ 4 w 42"/>
                  <a:gd name="T23" fmla="*/ 11 h 11"/>
                  <a:gd name="T24" fmla="*/ 9 w 42"/>
                  <a:gd name="T25" fmla="*/ 10 h 11"/>
                  <a:gd name="T26" fmla="*/ 15 w 42"/>
                  <a:gd name="T27" fmla="*/ 9 h 11"/>
                  <a:gd name="T28" fmla="*/ 21 w 42"/>
                  <a:gd name="T29" fmla="*/ 10 h 11"/>
                  <a:gd name="T30" fmla="*/ 26 w 42"/>
                  <a:gd name="T31" fmla="*/ 9 h 11"/>
                  <a:gd name="T32" fmla="*/ 31 w 42"/>
                  <a:gd name="T33" fmla="*/ 8 h 11"/>
                  <a:gd name="T34" fmla="*/ 35 w 42"/>
                  <a:gd name="T35" fmla="*/ 9 h 11"/>
                  <a:gd name="T36" fmla="*/ 38 w 42"/>
                  <a:gd name="T37" fmla="*/ 9 h 11"/>
                  <a:gd name="T38" fmla="*/ 35 w 42"/>
                  <a:gd name="T39" fmla="*/ 7 h 11"/>
                  <a:gd name="T40" fmla="*/ 38 w 42"/>
                  <a:gd name="T41" fmla="*/ 9 h 11"/>
                  <a:gd name="T42" fmla="*/ 41 w 42"/>
                  <a:gd name="T43" fmla="*/ 8 h 11"/>
                  <a:gd name="T44" fmla="*/ 42 w 42"/>
                  <a:gd name="T45" fmla="*/ 4 h 11"/>
                  <a:gd name="T46" fmla="*/ 41 w 42"/>
                  <a:gd name="T47" fmla="*/ 1 h 11"/>
                  <a:gd name="T48" fmla="*/ 38 w 42"/>
                  <a:gd name="T49" fmla="*/ 0 h 11"/>
                  <a:gd name="T50" fmla="*/ 40 w 42"/>
                  <a:gd name="T51"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11">
                    <a:moveTo>
                      <a:pt x="40" y="2"/>
                    </a:moveTo>
                    <a:lnTo>
                      <a:pt x="38" y="0"/>
                    </a:lnTo>
                    <a:lnTo>
                      <a:pt x="35" y="0"/>
                    </a:lnTo>
                    <a:lnTo>
                      <a:pt x="31" y="1"/>
                    </a:lnTo>
                    <a:lnTo>
                      <a:pt x="26" y="2"/>
                    </a:lnTo>
                    <a:lnTo>
                      <a:pt x="21" y="1"/>
                    </a:lnTo>
                    <a:lnTo>
                      <a:pt x="15" y="2"/>
                    </a:lnTo>
                    <a:lnTo>
                      <a:pt x="9" y="3"/>
                    </a:lnTo>
                    <a:lnTo>
                      <a:pt x="4" y="2"/>
                    </a:lnTo>
                    <a:lnTo>
                      <a:pt x="0" y="2"/>
                    </a:lnTo>
                    <a:lnTo>
                      <a:pt x="0" y="11"/>
                    </a:lnTo>
                    <a:lnTo>
                      <a:pt x="4" y="11"/>
                    </a:lnTo>
                    <a:lnTo>
                      <a:pt x="9" y="10"/>
                    </a:lnTo>
                    <a:lnTo>
                      <a:pt x="15" y="9"/>
                    </a:lnTo>
                    <a:lnTo>
                      <a:pt x="21" y="10"/>
                    </a:lnTo>
                    <a:lnTo>
                      <a:pt x="26" y="9"/>
                    </a:lnTo>
                    <a:lnTo>
                      <a:pt x="31" y="8"/>
                    </a:lnTo>
                    <a:lnTo>
                      <a:pt x="35" y="9"/>
                    </a:lnTo>
                    <a:lnTo>
                      <a:pt x="38" y="9"/>
                    </a:lnTo>
                    <a:lnTo>
                      <a:pt x="35" y="7"/>
                    </a:lnTo>
                    <a:lnTo>
                      <a:pt x="38" y="9"/>
                    </a:lnTo>
                    <a:lnTo>
                      <a:pt x="41" y="8"/>
                    </a:lnTo>
                    <a:lnTo>
                      <a:pt x="42" y="4"/>
                    </a:lnTo>
                    <a:lnTo>
                      <a:pt x="41" y="1"/>
                    </a:lnTo>
                    <a:lnTo>
                      <a:pt x="38" y="0"/>
                    </a:lnTo>
                    <a:lnTo>
                      <a:pt x="4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81" name="Freeform 485"/>
              <p:cNvSpPr>
                <a:spLocks noChangeAspect="1"/>
              </p:cNvSpPr>
              <p:nvPr/>
            </p:nvSpPr>
            <p:spPr bwMode="auto">
              <a:xfrm>
                <a:off x="1281" y="482"/>
                <a:ext cx="5" cy="15"/>
              </a:xfrm>
              <a:custGeom>
                <a:avLst/>
                <a:gdLst>
                  <a:gd name="T0" fmla="*/ 7 w 12"/>
                  <a:gd name="T1" fmla="*/ 30 h 30"/>
                  <a:gd name="T2" fmla="*/ 11 w 12"/>
                  <a:gd name="T3" fmla="*/ 27 h 30"/>
                  <a:gd name="T4" fmla="*/ 12 w 12"/>
                  <a:gd name="T5" fmla="*/ 21 h 30"/>
                  <a:gd name="T6" fmla="*/ 11 w 12"/>
                  <a:gd name="T7" fmla="*/ 14 h 30"/>
                  <a:gd name="T8" fmla="*/ 9 w 12"/>
                  <a:gd name="T9" fmla="*/ 6 h 30"/>
                  <a:gd name="T10" fmla="*/ 5 w 12"/>
                  <a:gd name="T11" fmla="*/ 0 h 30"/>
                  <a:gd name="T12" fmla="*/ 0 w 12"/>
                  <a:gd name="T13" fmla="*/ 5 h 30"/>
                  <a:gd name="T14" fmla="*/ 2 w 12"/>
                  <a:gd name="T15" fmla="*/ 8 h 30"/>
                  <a:gd name="T16" fmla="*/ 4 w 12"/>
                  <a:gd name="T17" fmla="*/ 14 h 30"/>
                  <a:gd name="T18" fmla="*/ 3 w 12"/>
                  <a:gd name="T19" fmla="*/ 21 h 30"/>
                  <a:gd name="T20" fmla="*/ 4 w 12"/>
                  <a:gd name="T21" fmla="*/ 27 h 30"/>
                  <a:gd name="T22" fmla="*/ 7 w 12"/>
                  <a:gd name="T23" fmla="*/ 23 h 30"/>
                  <a:gd name="T24" fmla="*/ 4 w 12"/>
                  <a:gd name="T25" fmla="*/ 27 h 30"/>
                  <a:gd name="T26" fmla="*/ 5 w 12"/>
                  <a:gd name="T27" fmla="*/ 29 h 30"/>
                  <a:gd name="T28" fmla="*/ 7 w 12"/>
                  <a:gd name="T29" fmla="*/ 30 h 30"/>
                  <a:gd name="T30" fmla="*/ 10 w 12"/>
                  <a:gd name="T31" fmla="*/ 29 h 30"/>
                  <a:gd name="T32" fmla="*/ 11 w 12"/>
                  <a:gd name="T33" fmla="*/ 27 h 30"/>
                  <a:gd name="T34" fmla="*/ 7 w 12"/>
                  <a:gd name="T3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30">
                    <a:moveTo>
                      <a:pt x="7" y="30"/>
                    </a:moveTo>
                    <a:lnTo>
                      <a:pt x="11" y="27"/>
                    </a:lnTo>
                    <a:lnTo>
                      <a:pt x="12" y="21"/>
                    </a:lnTo>
                    <a:lnTo>
                      <a:pt x="11" y="14"/>
                    </a:lnTo>
                    <a:lnTo>
                      <a:pt x="9" y="6"/>
                    </a:lnTo>
                    <a:lnTo>
                      <a:pt x="5" y="0"/>
                    </a:lnTo>
                    <a:lnTo>
                      <a:pt x="0" y="5"/>
                    </a:lnTo>
                    <a:lnTo>
                      <a:pt x="2" y="8"/>
                    </a:lnTo>
                    <a:lnTo>
                      <a:pt x="4" y="14"/>
                    </a:lnTo>
                    <a:lnTo>
                      <a:pt x="3" y="21"/>
                    </a:lnTo>
                    <a:lnTo>
                      <a:pt x="4" y="27"/>
                    </a:lnTo>
                    <a:lnTo>
                      <a:pt x="7" y="23"/>
                    </a:lnTo>
                    <a:lnTo>
                      <a:pt x="4" y="27"/>
                    </a:lnTo>
                    <a:lnTo>
                      <a:pt x="5" y="29"/>
                    </a:lnTo>
                    <a:lnTo>
                      <a:pt x="7" y="30"/>
                    </a:lnTo>
                    <a:lnTo>
                      <a:pt x="10" y="29"/>
                    </a:lnTo>
                    <a:lnTo>
                      <a:pt x="11" y="27"/>
                    </a:lnTo>
                    <a:lnTo>
                      <a:pt x="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82" name="Freeform 486"/>
              <p:cNvSpPr>
                <a:spLocks noChangeAspect="1"/>
              </p:cNvSpPr>
              <p:nvPr/>
            </p:nvSpPr>
            <p:spPr bwMode="auto">
              <a:xfrm>
                <a:off x="1261" y="494"/>
                <a:ext cx="23" cy="5"/>
              </a:xfrm>
              <a:custGeom>
                <a:avLst/>
                <a:gdLst>
                  <a:gd name="T0" fmla="*/ 7 w 47"/>
                  <a:gd name="T1" fmla="*/ 8 h 10"/>
                  <a:gd name="T2" fmla="*/ 4 w 47"/>
                  <a:gd name="T3" fmla="*/ 10 h 10"/>
                  <a:gd name="T4" fmla="*/ 6 w 47"/>
                  <a:gd name="T5" fmla="*/ 10 h 10"/>
                  <a:gd name="T6" fmla="*/ 11 w 47"/>
                  <a:gd name="T7" fmla="*/ 9 h 10"/>
                  <a:gd name="T8" fmla="*/ 16 w 47"/>
                  <a:gd name="T9" fmla="*/ 9 h 10"/>
                  <a:gd name="T10" fmla="*/ 23 w 47"/>
                  <a:gd name="T11" fmla="*/ 8 h 10"/>
                  <a:gd name="T12" fmla="*/ 30 w 47"/>
                  <a:gd name="T13" fmla="*/ 9 h 10"/>
                  <a:gd name="T14" fmla="*/ 37 w 47"/>
                  <a:gd name="T15" fmla="*/ 8 h 10"/>
                  <a:gd name="T16" fmla="*/ 43 w 47"/>
                  <a:gd name="T17" fmla="*/ 7 h 10"/>
                  <a:gd name="T18" fmla="*/ 47 w 47"/>
                  <a:gd name="T19" fmla="*/ 7 h 10"/>
                  <a:gd name="T20" fmla="*/ 47 w 47"/>
                  <a:gd name="T21" fmla="*/ 0 h 10"/>
                  <a:gd name="T22" fmla="*/ 43 w 47"/>
                  <a:gd name="T23" fmla="*/ 0 h 10"/>
                  <a:gd name="T24" fmla="*/ 37 w 47"/>
                  <a:gd name="T25" fmla="*/ 1 h 10"/>
                  <a:gd name="T26" fmla="*/ 30 w 47"/>
                  <a:gd name="T27" fmla="*/ 0 h 10"/>
                  <a:gd name="T28" fmla="*/ 23 w 47"/>
                  <a:gd name="T29" fmla="*/ 1 h 10"/>
                  <a:gd name="T30" fmla="*/ 16 w 47"/>
                  <a:gd name="T31" fmla="*/ 2 h 10"/>
                  <a:gd name="T32" fmla="*/ 11 w 47"/>
                  <a:gd name="T33" fmla="*/ 2 h 10"/>
                  <a:gd name="T34" fmla="*/ 6 w 47"/>
                  <a:gd name="T35" fmla="*/ 4 h 10"/>
                  <a:gd name="T36" fmla="*/ 4 w 47"/>
                  <a:gd name="T37" fmla="*/ 4 h 10"/>
                  <a:gd name="T38" fmla="*/ 0 w 47"/>
                  <a:gd name="T39" fmla="*/ 6 h 10"/>
                  <a:gd name="T40" fmla="*/ 4 w 47"/>
                  <a:gd name="T41" fmla="*/ 4 h 10"/>
                  <a:gd name="T42" fmla="*/ 1 w 47"/>
                  <a:gd name="T43" fmla="*/ 5 h 10"/>
                  <a:gd name="T44" fmla="*/ 0 w 47"/>
                  <a:gd name="T45" fmla="*/ 7 h 10"/>
                  <a:gd name="T46" fmla="*/ 1 w 47"/>
                  <a:gd name="T47" fmla="*/ 9 h 10"/>
                  <a:gd name="T48" fmla="*/ 4 w 47"/>
                  <a:gd name="T49" fmla="*/ 10 h 10"/>
                  <a:gd name="T50" fmla="*/ 7 w 47"/>
                  <a:gd name="T51"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10">
                    <a:moveTo>
                      <a:pt x="7" y="8"/>
                    </a:moveTo>
                    <a:lnTo>
                      <a:pt x="4" y="10"/>
                    </a:lnTo>
                    <a:lnTo>
                      <a:pt x="6" y="10"/>
                    </a:lnTo>
                    <a:lnTo>
                      <a:pt x="11" y="9"/>
                    </a:lnTo>
                    <a:lnTo>
                      <a:pt x="16" y="9"/>
                    </a:lnTo>
                    <a:lnTo>
                      <a:pt x="23" y="8"/>
                    </a:lnTo>
                    <a:lnTo>
                      <a:pt x="30" y="9"/>
                    </a:lnTo>
                    <a:lnTo>
                      <a:pt x="37" y="8"/>
                    </a:lnTo>
                    <a:lnTo>
                      <a:pt x="43" y="7"/>
                    </a:lnTo>
                    <a:lnTo>
                      <a:pt x="47" y="7"/>
                    </a:lnTo>
                    <a:lnTo>
                      <a:pt x="47" y="0"/>
                    </a:lnTo>
                    <a:lnTo>
                      <a:pt x="43" y="0"/>
                    </a:lnTo>
                    <a:lnTo>
                      <a:pt x="37" y="1"/>
                    </a:lnTo>
                    <a:lnTo>
                      <a:pt x="30" y="0"/>
                    </a:lnTo>
                    <a:lnTo>
                      <a:pt x="23" y="1"/>
                    </a:lnTo>
                    <a:lnTo>
                      <a:pt x="16" y="2"/>
                    </a:lnTo>
                    <a:lnTo>
                      <a:pt x="11" y="2"/>
                    </a:lnTo>
                    <a:lnTo>
                      <a:pt x="6" y="4"/>
                    </a:lnTo>
                    <a:lnTo>
                      <a:pt x="4" y="4"/>
                    </a:lnTo>
                    <a:lnTo>
                      <a:pt x="0" y="6"/>
                    </a:lnTo>
                    <a:lnTo>
                      <a:pt x="4" y="4"/>
                    </a:lnTo>
                    <a:lnTo>
                      <a:pt x="1" y="5"/>
                    </a:lnTo>
                    <a:lnTo>
                      <a:pt x="0" y="7"/>
                    </a:lnTo>
                    <a:lnTo>
                      <a:pt x="1" y="9"/>
                    </a:lnTo>
                    <a:lnTo>
                      <a:pt x="4" y="10"/>
                    </a:lnTo>
                    <a:lnTo>
                      <a:pt x="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83" name="Freeform 487"/>
              <p:cNvSpPr>
                <a:spLocks noChangeAspect="1"/>
              </p:cNvSpPr>
              <p:nvPr/>
            </p:nvSpPr>
            <p:spPr bwMode="auto">
              <a:xfrm>
                <a:off x="1254" y="496"/>
                <a:ext cx="10" cy="8"/>
              </a:xfrm>
              <a:custGeom>
                <a:avLst/>
                <a:gdLst>
                  <a:gd name="T0" fmla="*/ 0 w 21"/>
                  <a:gd name="T1" fmla="*/ 15 h 15"/>
                  <a:gd name="T2" fmla="*/ 0 w 21"/>
                  <a:gd name="T3" fmla="*/ 15 h 15"/>
                  <a:gd name="T4" fmla="*/ 6 w 21"/>
                  <a:gd name="T5" fmla="*/ 14 h 15"/>
                  <a:gd name="T6" fmla="*/ 12 w 21"/>
                  <a:gd name="T7" fmla="*/ 11 h 15"/>
                  <a:gd name="T8" fmla="*/ 16 w 21"/>
                  <a:gd name="T9" fmla="*/ 8 h 15"/>
                  <a:gd name="T10" fmla="*/ 21 w 21"/>
                  <a:gd name="T11" fmla="*/ 2 h 15"/>
                  <a:gd name="T12" fmla="*/ 14 w 21"/>
                  <a:gd name="T13" fmla="*/ 0 h 15"/>
                  <a:gd name="T14" fmla="*/ 12 w 21"/>
                  <a:gd name="T15" fmla="*/ 3 h 15"/>
                  <a:gd name="T16" fmla="*/ 10 w 21"/>
                  <a:gd name="T17" fmla="*/ 4 h 15"/>
                  <a:gd name="T18" fmla="*/ 6 w 21"/>
                  <a:gd name="T19" fmla="*/ 7 h 15"/>
                  <a:gd name="T20" fmla="*/ 0 w 21"/>
                  <a:gd name="T21" fmla="*/ 6 h 15"/>
                  <a:gd name="T22" fmla="*/ 0 w 21"/>
                  <a:gd name="T23" fmla="*/ 6 h 15"/>
                  <a:gd name="T24" fmla="*/ 0 w 21"/>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5">
                    <a:moveTo>
                      <a:pt x="0" y="15"/>
                    </a:moveTo>
                    <a:lnTo>
                      <a:pt x="0" y="15"/>
                    </a:lnTo>
                    <a:lnTo>
                      <a:pt x="6" y="14"/>
                    </a:lnTo>
                    <a:lnTo>
                      <a:pt x="12" y="11"/>
                    </a:lnTo>
                    <a:lnTo>
                      <a:pt x="16" y="8"/>
                    </a:lnTo>
                    <a:lnTo>
                      <a:pt x="21" y="2"/>
                    </a:lnTo>
                    <a:lnTo>
                      <a:pt x="14" y="0"/>
                    </a:lnTo>
                    <a:lnTo>
                      <a:pt x="12" y="3"/>
                    </a:lnTo>
                    <a:lnTo>
                      <a:pt x="10" y="4"/>
                    </a:lnTo>
                    <a:lnTo>
                      <a:pt x="6" y="7"/>
                    </a:lnTo>
                    <a:lnTo>
                      <a:pt x="0" y="6"/>
                    </a:lnTo>
                    <a:lnTo>
                      <a:pt x="0" y="6"/>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84" name="Freeform 488"/>
              <p:cNvSpPr>
                <a:spLocks noChangeAspect="1"/>
              </p:cNvSpPr>
              <p:nvPr/>
            </p:nvSpPr>
            <p:spPr bwMode="auto">
              <a:xfrm>
                <a:off x="1245" y="496"/>
                <a:ext cx="9" cy="8"/>
              </a:xfrm>
              <a:custGeom>
                <a:avLst/>
                <a:gdLst>
                  <a:gd name="T0" fmla="*/ 2 w 17"/>
                  <a:gd name="T1" fmla="*/ 7 h 15"/>
                  <a:gd name="T2" fmla="*/ 0 w 17"/>
                  <a:gd name="T3" fmla="*/ 6 h 15"/>
                  <a:gd name="T4" fmla="*/ 4 w 17"/>
                  <a:gd name="T5" fmla="*/ 9 h 15"/>
                  <a:gd name="T6" fmla="*/ 8 w 17"/>
                  <a:gd name="T7" fmla="*/ 11 h 15"/>
                  <a:gd name="T8" fmla="*/ 12 w 17"/>
                  <a:gd name="T9" fmla="*/ 12 h 15"/>
                  <a:gd name="T10" fmla="*/ 17 w 17"/>
                  <a:gd name="T11" fmla="*/ 15 h 15"/>
                  <a:gd name="T12" fmla="*/ 17 w 17"/>
                  <a:gd name="T13" fmla="*/ 6 h 15"/>
                  <a:gd name="T14" fmla="*/ 14 w 17"/>
                  <a:gd name="T15" fmla="*/ 6 h 15"/>
                  <a:gd name="T16" fmla="*/ 10 w 17"/>
                  <a:gd name="T17" fmla="*/ 4 h 15"/>
                  <a:gd name="T18" fmla="*/ 8 w 17"/>
                  <a:gd name="T19" fmla="*/ 2 h 15"/>
                  <a:gd name="T20" fmla="*/ 5 w 17"/>
                  <a:gd name="T21" fmla="*/ 1 h 15"/>
                  <a:gd name="T22" fmla="*/ 2 w 17"/>
                  <a:gd name="T23" fmla="*/ 0 h 15"/>
                  <a:gd name="T24" fmla="*/ 5 w 17"/>
                  <a:gd name="T25" fmla="*/ 1 h 15"/>
                  <a:gd name="T26" fmla="*/ 2 w 17"/>
                  <a:gd name="T27" fmla="*/ 0 h 15"/>
                  <a:gd name="T28" fmla="*/ 1 w 17"/>
                  <a:gd name="T29" fmla="*/ 1 h 15"/>
                  <a:gd name="T30" fmla="*/ 0 w 17"/>
                  <a:gd name="T31" fmla="*/ 3 h 15"/>
                  <a:gd name="T32" fmla="*/ 0 w 17"/>
                  <a:gd name="T33" fmla="*/ 6 h 15"/>
                  <a:gd name="T34" fmla="*/ 2 w 17"/>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5">
                    <a:moveTo>
                      <a:pt x="2" y="7"/>
                    </a:moveTo>
                    <a:lnTo>
                      <a:pt x="0" y="6"/>
                    </a:lnTo>
                    <a:lnTo>
                      <a:pt x="4" y="9"/>
                    </a:lnTo>
                    <a:lnTo>
                      <a:pt x="8" y="11"/>
                    </a:lnTo>
                    <a:lnTo>
                      <a:pt x="12" y="12"/>
                    </a:lnTo>
                    <a:lnTo>
                      <a:pt x="17" y="15"/>
                    </a:lnTo>
                    <a:lnTo>
                      <a:pt x="17" y="6"/>
                    </a:lnTo>
                    <a:lnTo>
                      <a:pt x="14" y="6"/>
                    </a:lnTo>
                    <a:lnTo>
                      <a:pt x="10" y="4"/>
                    </a:lnTo>
                    <a:lnTo>
                      <a:pt x="8" y="2"/>
                    </a:lnTo>
                    <a:lnTo>
                      <a:pt x="5" y="1"/>
                    </a:lnTo>
                    <a:lnTo>
                      <a:pt x="2" y="0"/>
                    </a:lnTo>
                    <a:lnTo>
                      <a:pt x="5" y="1"/>
                    </a:lnTo>
                    <a:lnTo>
                      <a:pt x="2" y="0"/>
                    </a:lnTo>
                    <a:lnTo>
                      <a:pt x="1" y="1"/>
                    </a:lnTo>
                    <a:lnTo>
                      <a:pt x="0" y="3"/>
                    </a:lnTo>
                    <a:lnTo>
                      <a:pt x="0" y="6"/>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85" name="Freeform 489"/>
              <p:cNvSpPr>
                <a:spLocks noChangeAspect="1"/>
              </p:cNvSpPr>
              <p:nvPr/>
            </p:nvSpPr>
            <p:spPr bwMode="auto">
              <a:xfrm>
                <a:off x="1226" y="496"/>
                <a:ext cx="20" cy="7"/>
              </a:xfrm>
              <a:custGeom>
                <a:avLst/>
                <a:gdLst>
                  <a:gd name="T0" fmla="*/ 4 w 40"/>
                  <a:gd name="T1" fmla="*/ 12 h 12"/>
                  <a:gd name="T2" fmla="*/ 4 w 40"/>
                  <a:gd name="T3" fmla="*/ 12 h 12"/>
                  <a:gd name="T4" fmla="*/ 9 w 40"/>
                  <a:gd name="T5" fmla="*/ 11 h 12"/>
                  <a:gd name="T6" fmla="*/ 15 w 40"/>
                  <a:gd name="T7" fmla="*/ 11 h 12"/>
                  <a:gd name="T8" fmla="*/ 21 w 40"/>
                  <a:gd name="T9" fmla="*/ 10 h 12"/>
                  <a:gd name="T10" fmla="*/ 27 w 40"/>
                  <a:gd name="T11" fmla="*/ 9 h 12"/>
                  <a:gd name="T12" fmla="*/ 31 w 40"/>
                  <a:gd name="T13" fmla="*/ 8 h 12"/>
                  <a:gd name="T14" fmla="*/ 35 w 40"/>
                  <a:gd name="T15" fmla="*/ 8 h 12"/>
                  <a:gd name="T16" fmla="*/ 38 w 40"/>
                  <a:gd name="T17" fmla="*/ 7 h 12"/>
                  <a:gd name="T18" fmla="*/ 40 w 40"/>
                  <a:gd name="T19" fmla="*/ 7 h 12"/>
                  <a:gd name="T20" fmla="*/ 40 w 40"/>
                  <a:gd name="T21" fmla="*/ 0 h 12"/>
                  <a:gd name="T22" fmla="*/ 38 w 40"/>
                  <a:gd name="T23" fmla="*/ 0 h 12"/>
                  <a:gd name="T24" fmla="*/ 35 w 40"/>
                  <a:gd name="T25" fmla="*/ 1 h 12"/>
                  <a:gd name="T26" fmla="*/ 31 w 40"/>
                  <a:gd name="T27" fmla="*/ 1 h 12"/>
                  <a:gd name="T28" fmla="*/ 27 w 40"/>
                  <a:gd name="T29" fmla="*/ 2 h 12"/>
                  <a:gd name="T30" fmla="*/ 21 w 40"/>
                  <a:gd name="T31" fmla="*/ 3 h 12"/>
                  <a:gd name="T32" fmla="*/ 15 w 40"/>
                  <a:gd name="T33" fmla="*/ 4 h 12"/>
                  <a:gd name="T34" fmla="*/ 9 w 40"/>
                  <a:gd name="T35" fmla="*/ 4 h 12"/>
                  <a:gd name="T36" fmla="*/ 4 w 40"/>
                  <a:gd name="T37" fmla="*/ 6 h 12"/>
                  <a:gd name="T38" fmla="*/ 4 w 40"/>
                  <a:gd name="T39" fmla="*/ 6 h 12"/>
                  <a:gd name="T40" fmla="*/ 4 w 40"/>
                  <a:gd name="T41" fmla="*/ 6 h 12"/>
                  <a:gd name="T42" fmla="*/ 1 w 40"/>
                  <a:gd name="T43" fmla="*/ 7 h 12"/>
                  <a:gd name="T44" fmla="*/ 0 w 40"/>
                  <a:gd name="T45" fmla="*/ 9 h 12"/>
                  <a:gd name="T46" fmla="*/ 1 w 40"/>
                  <a:gd name="T47" fmla="*/ 11 h 12"/>
                  <a:gd name="T48" fmla="*/ 4 w 40"/>
                  <a:gd name="T4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12">
                    <a:moveTo>
                      <a:pt x="4" y="12"/>
                    </a:moveTo>
                    <a:lnTo>
                      <a:pt x="4" y="12"/>
                    </a:lnTo>
                    <a:lnTo>
                      <a:pt x="9" y="11"/>
                    </a:lnTo>
                    <a:lnTo>
                      <a:pt x="15" y="11"/>
                    </a:lnTo>
                    <a:lnTo>
                      <a:pt x="21" y="10"/>
                    </a:lnTo>
                    <a:lnTo>
                      <a:pt x="27" y="9"/>
                    </a:lnTo>
                    <a:lnTo>
                      <a:pt x="31" y="8"/>
                    </a:lnTo>
                    <a:lnTo>
                      <a:pt x="35" y="8"/>
                    </a:lnTo>
                    <a:lnTo>
                      <a:pt x="38" y="7"/>
                    </a:lnTo>
                    <a:lnTo>
                      <a:pt x="40" y="7"/>
                    </a:lnTo>
                    <a:lnTo>
                      <a:pt x="40" y="0"/>
                    </a:lnTo>
                    <a:lnTo>
                      <a:pt x="38" y="0"/>
                    </a:lnTo>
                    <a:lnTo>
                      <a:pt x="35" y="1"/>
                    </a:lnTo>
                    <a:lnTo>
                      <a:pt x="31" y="1"/>
                    </a:lnTo>
                    <a:lnTo>
                      <a:pt x="27" y="2"/>
                    </a:lnTo>
                    <a:lnTo>
                      <a:pt x="21" y="3"/>
                    </a:lnTo>
                    <a:lnTo>
                      <a:pt x="15" y="4"/>
                    </a:lnTo>
                    <a:lnTo>
                      <a:pt x="9" y="4"/>
                    </a:lnTo>
                    <a:lnTo>
                      <a:pt x="4" y="6"/>
                    </a:lnTo>
                    <a:lnTo>
                      <a:pt x="4" y="6"/>
                    </a:lnTo>
                    <a:lnTo>
                      <a:pt x="4" y="6"/>
                    </a:lnTo>
                    <a:lnTo>
                      <a:pt x="1" y="7"/>
                    </a:lnTo>
                    <a:lnTo>
                      <a:pt x="0" y="9"/>
                    </a:lnTo>
                    <a:lnTo>
                      <a:pt x="1" y="11"/>
                    </a:lnTo>
                    <a:lnTo>
                      <a:pt x="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86" name="Freeform 490"/>
              <p:cNvSpPr>
                <a:spLocks noChangeAspect="1"/>
              </p:cNvSpPr>
              <p:nvPr/>
            </p:nvSpPr>
            <p:spPr bwMode="auto">
              <a:xfrm>
                <a:off x="1211" y="499"/>
                <a:ext cx="17" cy="6"/>
              </a:xfrm>
              <a:custGeom>
                <a:avLst/>
                <a:gdLst>
                  <a:gd name="T0" fmla="*/ 0 w 35"/>
                  <a:gd name="T1" fmla="*/ 6 h 11"/>
                  <a:gd name="T2" fmla="*/ 5 w 35"/>
                  <a:gd name="T3" fmla="*/ 11 h 11"/>
                  <a:gd name="T4" fmla="*/ 9 w 35"/>
                  <a:gd name="T5" fmla="*/ 10 h 11"/>
                  <a:gd name="T6" fmla="*/ 16 w 35"/>
                  <a:gd name="T7" fmla="*/ 9 h 11"/>
                  <a:gd name="T8" fmla="*/ 24 w 35"/>
                  <a:gd name="T9" fmla="*/ 8 h 11"/>
                  <a:gd name="T10" fmla="*/ 35 w 35"/>
                  <a:gd name="T11" fmla="*/ 6 h 11"/>
                  <a:gd name="T12" fmla="*/ 35 w 35"/>
                  <a:gd name="T13" fmla="*/ 0 h 11"/>
                  <a:gd name="T14" fmla="*/ 24 w 35"/>
                  <a:gd name="T15" fmla="*/ 1 h 11"/>
                  <a:gd name="T16" fmla="*/ 16 w 35"/>
                  <a:gd name="T17" fmla="*/ 2 h 11"/>
                  <a:gd name="T18" fmla="*/ 9 w 35"/>
                  <a:gd name="T19" fmla="*/ 3 h 11"/>
                  <a:gd name="T20" fmla="*/ 5 w 35"/>
                  <a:gd name="T21" fmla="*/ 2 h 11"/>
                  <a:gd name="T22" fmla="*/ 9 w 35"/>
                  <a:gd name="T23" fmla="*/ 6 h 11"/>
                  <a:gd name="T24" fmla="*/ 5 w 35"/>
                  <a:gd name="T25" fmla="*/ 2 h 11"/>
                  <a:gd name="T26" fmla="*/ 1 w 35"/>
                  <a:gd name="T27" fmla="*/ 3 h 11"/>
                  <a:gd name="T28" fmla="*/ 0 w 35"/>
                  <a:gd name="T29" fmla="*/ 6 h 11"/>
                  <a:gd name="T30" fmla="*/ 1 w 35"/>
                  <a:gd name="T31" fmla="*/ 10 h 11"/>
                  <a:gd name="T32" fmla="*/ 5 w 35"/>
                  <a:gd name="T33" fmla="*/ 11 h 11"/>
                  <a:gd name="T34" fmla="*/ 0 w 35"/>
                  <a:gd name="T35"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11">
                    <a:moveTo>
                      <a:pt x="0" y="6"/>
                    </a:moveTo>
                    <a:lnTo>
                      <a:pt x="5" y="11"/>
                    </a:lnTo>
                    <a:lnTo>
                      <a:pt x="9" y="10"/>
                    </a:lnTo>
                    <a:lnTo>
                      <a:pt x="16" y="9"/>
                    </a:lnTo>
                    <a:lnTo>
                      <a:pt x="24" y="8"/>
                    </a:lnTo>
                    <a:lnTo>
                      <a:pt x="35" y="6"/>
                    </a:lnTo>
                    <a:lnTo>
                      <a:pt x="35" y="0"/>
                    </a:lnTo>
                    <a:lnTo>
                      <a:pt x="24" y="1"/>
                    </a:lnTo>
                    <a:lnTo>
                      <a:pt x="16" y="2"/>
                    </a:lnTo>
                    <a:lnTo>
                      <a:pt x="9" y="3"/>
                    </a:lnTo>
                    <a:lnTo>
                      <a:pt x="5" y="2"/>
                    </a:lnTo>
                    <a:lnTo>
                      <a:pt x="9" y="6"/>
                    </a:lnTo>
                    <a:lnTo>
                      <a:pt x="5" y="2"/>
                    </a:lnTo>
                    <a:lnTo>
                      <a:pt x="1" y="3"/>
                    </a:lnTo>
                    <a:lnTo>
                      <a:pt x="0" y="6"/>
                    </a:lnTo>
                    <a:lnTo>
                      <a:pt x="1" y="10"/>
                    </a:lnTo>
                    <a:lnTo>
                      <a:pt x="5" y="1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87" name="Freeform 491"/>
              <p:cNvSpPr>
                <a:spLocks noChangeAspect="1"/>
              </p:cNvSpPr>
              <p:nvPr/>
            </p:nvSpPr>
            <p:spPr bwMode="auto">
              <a:xfrm>
                <a:off x="1209" y="487"/>
                <a:ext cx="6" cy="16"/>
              </a:xfrm>
              <a:custGeom>
                <a:avLst/>
                <a:gdLst>
                  <a:gd name="T0" fmla="*/ 4 w 11"/>
                  <a:gd name="T1" fmla="*/ 0 h 31"/>
                  <a:gd name="T2" fmla="*/ 0 w 11"/>
                  <a:gd name="T3" fmla="*/ 5 h 31"/>
                  <a:gd name="T4" fmla="*/ 1 w 11"/>
                  <a:gd name="T5" fmla="*/ 12 h 31"/>
                  <a:gd name="T6" fmla="*/ 2 w 11"/>
                  <a:gd name="T7" fmla="*/ 19 h 31"/>
                  <a:gd name="T8" fmla="*/ 3 w 11"/>
                  <a:gd name="T9" fmla="*/ 26 h 31"/>
                  <a:gd name="T10" fmla="*/ 2 w 11"/>
                  <a:gd name="T11" fmla="*/ 31 h 31"/>
                  <a:gd name="T12" fmla="*/ 11 w 11"/>
                  <a:gd name="T13" fmla="*/ 31 h 31"/>
                  <a:gd name="T14" fmla="*/ 10 w 11"/>
                  <a:gd name="T15" fmla="*/ 26 h 31"/>
                  <a:gd name="T16" fmla="*/ 9 w 11"/>
                  <a:gd name="T17" fmla="*/ 19 h 31"/>
                  <a:gd name="T18" fmla="*/ 8 w 11"/>
                  <a:gd name="T19" fmla="*/ 12 h 31"/>
                  <a:gd name="T20" fmla="*/ 9 w 11"/>
                  <a:gd name="T21" fmla="*/ 5 h 31"/>
                  <a:gd name="T22" fmla="*/ 4 w 11"/>
                  <a:gd name="T23" fmla="*/ 10 h 31"/>
                  <a:gd name="T24" fmla="*/ 9 w 11"/>
                  <a:gd name="T25" fmla="*/ 5 h 31"/>
                  <a:gd name="T26" fmla="*/ 8 w 11"/>
                  <a:gd name="T27" fmla="*/ 2 h 31"/>
                  <a:gd name="T28" fmla="*/ 4 w 11"/>
                  <a:gd name="T29" fmla="*/ 0 h 31"/>
                  <a:gd name="T30" fmla="*/ 1 w 11"/>
                  <a:gd name="T31" fmla="*/ 2 h 31"/>
                  <a:gd name="T32" fmla="*/ 0 w 11"/>
                  <a:gd name="T33" fmla="*/ 5 h 31"/>
                  <a:gd name="T34" fmla="*/ 4 w 11"/>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31">
                    <a:moveTo>
                      <a:pt x="4" y="0"/>
                    </a:moveTo>
                    <a:lnTo>
                      <a:pt x="0" y="5"/>
                    </a:lnTo>
                    <a:lnTo>
                      <a:pt x="1" y="12"/>
                    </a:lnTo>
                    <a:lnTo>
                      <a:pt x="2" y="19"/>
                    </a:lnTo>
                    <a:lnTo>
                      <a:pt x="3" y="26"/>
                    </a:lnTo>
                    <a:lnTo>
                      <a:pt x="2" y="31"/>
                    </a:lnTo>
                    <a:lnTo>
                      <a:pt x="11" y="31"/>
                    </a:lnTo>
                    <a:lnTo>
                      <a:pt x="10" y="26"/>
                    </a:lnTo>
                    <a:lnTo>
                      <a:pt x="9" y="19"/>
                    </a:lnTo>
                    <a:lnTo>
                      <a:pt x="8" y="12"/>
                    </a:lnTo>
                    <a:lnTo>
                      <a:pt x="9" y="5"/>
                    </a:lnTo>
                    <a:lnTo>
                      <a:pt x="4" y="10"/>
                    </a:lnTo>
                    <a:lnTo>
                      <a:pt x="9" y="5"/>
                    </a:lnTo>
                    <a:lnTo>
                      <a:pt x="8" y="2"/>
                    </a:lnTo>
                    <a:lnTo>
                      <a:pt x="4" y="0"/>
                    </a:lnTo>
                    <a:lnTo>
                      <a:pt x="1" y="2"/>
                    </a:lnTo>
                    <a:lnTo>
                      <a:pt x="0" y="5"/>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88" name="Freeform 492"/>
              <p:cNvSpPr>
                <a:spLocks noChangeAspect="1"/>
              </p:cNvSpPr>
              <p:nvPr/>
            </p:nvSpPr>
            <p:spPr bwMode="auto">
              <a:xfrm>
                <a:off x="1212" y="488"/>
                <a:ext cx="16" cy="15"/>
              </a:xfrm>
              <a:custGeom>
                <a:avLst/>
                <a:gdLst>
                  <a:gd name="T0" fmla="*/ 33 w 33"/>
                  <a:gd name="T1" fmla="*/ 25 h 28"/>
                  <a:gd name="T2" fmla="*/ 22 w 33"/>
                  <a:gd name="T3" fmla="*/ 26 h 28"/>
                  <a:gd name="T4" fmla="*/ 14 w 33"/>
                  <a:gd name="T5" fmla="*/ 27 h 28"/>
                  <a:gd name="T6" fmla="*/ 7 w 33"/>
                  <a:gd name="T7" fmla="*/ 28 h 28"/>
                  <a:gd name="T8" fmla="*/ 3 w 33"/>
                  <a:gd name="T9" fmla="*/ 28 h 28"/>
                  <a:gd name="T10" fmla="*/ 3 w 33"/>
                  <a:gd name="T11" fmla="*/ 23 h 28"/>
                  <a:gd name="T12" fmla="*/ 1 w 33"/>
                  <a:gd name="T13" fmla="*/ 16 h 28"/>
                  <a:gd name="T14" fmla="*/ 0 w 33"/>
                  <a:gd name="T15" fmla="*/ 9 h 28"/>
                  <a:gd name="T16" fmla="*/ 0 w 33"/>
                  <a:gd name="T17" fmla="*/ 2 h 28"/>
                  <a:gd name="T18" fmla="*/ 5 w 33"/>
                  <a:gd name="T19" fmla="*/ 2 h 28"/>
                  <a:gd name="T20" fmla="*/ 12 w 33"/>
                  <a:gd name="T21" fmla="*/ 1 h 28"/>
                  <a:gd name="T22" fmla="*/ 20 w 33"/>
                  <a:gd name="T23" fmla="*/ 1 h 28"/>
                  <a:gd name="T24" fmla="*/ 28 w 33"/>
                  <a:gd name="T25" fmla="*/ 0 h 28"/>
                  <a:gd name="T26" fmla="*/ 29 w 33"/>
                  <a:gd name="T27" fmla="*/ 5 h 28"/>
                  <a:gd name="T28" fmla="*/ 30 w 33"/>
                  <a:gd name="T29" fmla="*/ 14 h 28"/>
                  <a:gd name="T30" fmla="*/ 33 w 33"/>
                  <a:gd name="T31" fmla="*/ 20 h 28"/>
                  <a:gd name="T32" fmla="*/ 33 w 33"/>
                  <a:gd name="T33"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28">
                    <a:moveTo>
                      <a:pt x="33" y="25"/>
                    </a:moveTo>
                    <a:lnTo>
                      <a:pt x="22" y="26"/>
                    </a:lnTo>
                    <a:lnTo>
                      <a:pt x="14" y="27"/>
                    </a:lnTo>
                    <a:lnTo>
                      <a:pt x="7" y="28"/>
                    </a:lnTo>
                    <a:lnTo>
                      <a:pt x="3" y="28"/>
                    </a:lnTo>
                    <a:lnTo>
                      <a:pt x="3" y="23"/>
                    </a:lnTo>
                    <a:lnTo>
                      <a:pt x="1" y="16"/>
                    </a:lnTo>
                    <a:lnTo>
                      <a:pt x="0" y="9"/>
                    </a:lnTo>
                    <a:lnTo>
                      <a:pt x="0" y="2"/>
                    </a:lnTo>
                    <a:lnTo>
                      <a:pt x="5" y="2"/>
                    </a:lnTo>
                    <a:lnTo>
                      <a:pt x="12" y="1"/>
                    </a:lnTo>
                    <a:lnTo>
                      <a:pt x="20" y="1"/>
                    </a:lnTo>
                    <a:lnTo>
                      <a:pt x="28" y="0"/>
                    </a:lnTo>
                    <a:lnTo>
                      <a:pt x="29" y="5"/>
                    </a:lnTo>
                    <a:lnTo>
                      <a:pt x="30" y="14"/>
                    </a:lnTo>
                    <a:lnTo>
                      <a:pt x="33" y="20"/>
                    </a:lnTo>
                    <a:lnTo>
                      <a:pt x="33" y="25"/>
                    </a:lnTo>
                    <a:close/>
                  </a:path>
                </a:pathLst>
              </a:custGeom>
              <a:solidFill>
                <a:srgbClr val="B2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89" name="Freeform 493"/>
              <p:cNvSpPr>
                <a:spLocks noChangeAspect="1"/>
              </p:cNvSpPr>
              <p:nvPr/>
            </p:nvSpPr>
            <p:spPr bwMode="auto">
              <a:xfrm>
                <a:off x="1211" y="499"/>
                <a:ext cx="17" cy="6"/>
              </a:xfrm>
              <a:custGeom>
                <a:avLst/>
                <a:gdLst>
                  <a:gd name="T0" fmla="*/ 0 w 35"/>
                  <a:gd name="T1" fmla="*/ 6 h 11"/>
                  <a:gd name="T2" fmla="*/ 5 w 35"/>
                  <a:gd name="T3" fmla="*/ 11 h 11"/>
                  <a:gd name="T4" fmla="*/ 9 w 35"/>
                  <a:gd name="T5" fmla="*/ 10 h 11"/>
                  <a:gd name="T6" fmla="*/ 16 w 35"/>
                  <a:gd name="T7" fmla="*/ 9 h 11"/>
                  <a:gd name="T8" fmla="*/ 24 w 35"/>
                  <a:gd name="T9" fmla="*/ 8 h 11"/>
                  <a:gd name="T10" fmla="*/ 35 w 35"/>
                  <a:gd name="T11" fmla="*/ 6 h 11"/>
                  <a:gd name="T12" fmla="*/ 35 w 35"/>
                  <a:gd name="T13" fmla="*/ 0 h 11"/>
                  <a:gd name="T14" fmla="*/ 24 w 35"/>
                  <a:gd name="T15" fmla="*/ 1 h 11"/>
                  <a:gd name="T16" fmla="*/ 16 w 35"/>
                  <a:gd name="T17" fmla="*/ 2 h 11"/>
                  <a:gd name="T18" fmla="*/ 9 w 35"/>
                  <a:gd name="T19" fmla="*/ 3 h 11"/>
                  <a:gd name="T20" fmla="*/ 5 w 35"/>
                  <a:gd name="T21" fmla="*/ 2 h 11"/>
                  <a:gd name="T22" fmla="*/ 9 w 35"/>
                  <a:gd name="T23" fmla="*/ 6 h 11"/>
                  <a:gd name="T24" fmla="*/ 5 w 35"/>
                  <a:gd name="T25" fmla="*/ 2 h 11"/>
                  <a:gd name="T26" fmla="*/ 1 w 35"/>
                  <a:gd name="T27" fmla="*/ 3 h 11"/>
                  <a:gd name="T28" fmla="*/ 0 w 35"/>
                  <a:gd name="T29" fmla="*/ 6 h 11"/>
                  <a:gd name="T30" fmla="*/ 1 w 35"/>
                  <a:gd name="T31" fmla="*/ 10 h 11"/>
                  <a:gd name="T32" fmla="*/ 5 w 35"/>
                  <a:gd name="T33" fmla="*/ 11 h 11"/>
                  <a:gd name="T34" fmla="*/ 0 w 35"/>
                  <a:gd name="T35"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11">
                    <a:moveTo>
                      <a:pt x="0" y="6"/>
                    </a:moveTo>
                    <a:lnTo>
                      <a:pt x="5" y="11"/>
                    </a:lnTo>
                    <a:lnTo>
                      <a:pt x="9" y="10"/>
                    </a:lnTo>
                    <a:lnTo>
                      <a:pt x="16" y="9"/>
                    </a:lnTo>
                    <a:lnTo>
                      <a:pt x="24" y="8"/>
                    </a:lnTo>
                    <a:lnTo>
                      <a:pt x="35" y="6"/>
                    </a:lnTo>
                    <a:lnTo>
                      <a:pt x="35" y="0"/>
                    </a:lnTo>
                    <a:lnTo>
                      <a:pt x="24" y="1"/>
                    </a:lnTo>
                    <a:lnTo>
                      <a:pt x="16" y="2"/>
                    </a:lnTo>
                    <a:lnTo>
                      <a:pt x="9" y="3"/>
                    </a:lnTo>
                    <a:lnTo>
                      <a:pt x="5" y="2"/>
                    </a:lnTo>
                    <a:lnTo>
                      <a:pt x="9" y="6"/>
                    </a:lnTo>
                    <a:lnTo>
                      <a:pt x="5" y="2"/>
                    </a:lnTo>
                    <a:lnTo>
                      <a:pt x="1" y="3"/>
                    </a:lnTo>
                    <a:lnTo>
                      <a:pt x="0" y="6"/>
                    </a:lnTo>
                    <a:lnTo>
                      <a:pt x="1" y="10"/>
                    </a:lnTo>
                    <a:lnTo>
                      <a:pt x="5" y="11"/>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90" name="Freeform 494"/>
              <p:cNvSpPr>
                <a:spLocks noChangeAspect="1"/>
              </p:cNvSpPr>
              <p:nvPr/>
            </p:nvSpPr>
            <p:spPr bwMode="auto">
              <a:xfrm>
                <a:off x="1209" y="487"/>
                <a:ext cx="6" cy="16"/>
              </a:xfrm>
              <a:custGeom>
                <a:avLst/>
                <a:gdLst>
                  <a:gd name="T0" fmla="*/ 4 w 11"/>
                  <a:gd name="T1" fmla="*/ 0 h 31"/>
                  <a:gd name="T2" fmla="*/ 0 w 11"/>
                  <a:gd name="T3" fmla="*/ 5 h 31"/>
                  <a:gd name="T4" fmla="*/ 1 w 11"/>
                  <a:gd name="T5" fmla="*/ 12 h 31"/>
                  <a:gd name="T6" fmla="*/ 2 w 11"/>
                  <a:gd name="T7" fmla="*/ 19 h 31"/>
                  <a:gd name="T8" fmla="*/ 3 w 11"/>
                  <a:gd name="T9" fmla="*/ 26 h 31"/>
                  <a:gd name="T10" fmla="*/ 2 w 11"/>
                  <a:gd name="T11" fmla="*/ 31 h 31"/>
                  <a:gd name="T12" fmla="*/ 11 w 11"/>
                  <a:gd name="T13" fmla="*/ 31 h 31"/>
                  <a:gd name="T14" fmla="*/ 10 w 11"/>
                  <a:gd name="T15" fmla="*/ 26 h 31"/>
                  <a:gd name="T16" fmla="*/ 9 w 11"/>
                  <a:gd name="T17" fmla="*/ 19 h 31"/>
                  <a:gd name="T18" fmla="*/ 8 w 11"/>
                  <a:gd name="T19" fmla="*/ 12 h 31"/>
                  <a:gd name="T20" fmla="*/ 9 w 11"/>
                  <a:gd name="T21" fmla="*/ 5 h 31"/>
                  <a:gd name="T22" fmla="*/ 4 w 11"/>
                  <a:gd name="T23" fmla="*/ 10 h 31"/>
                  <a:gd name="T24" fmla="*/ 9 w 11"/>
                  <a:gd name="T25" fmla="*/ 5 h 31"/>
                  <a:gd name="T26" fmla="*/ 8 w 11"/>
                  <a:gd name="T27" fmla="*/ 2 h 31"/>
                  <a:gd name="T28" fmla="*/ 4 w 11"/>
                  <a:gd name="T29" fmla="*/ 0 h 31"/>
                  <a:gd name="T30" fmla="*/ 1 w 11"/>
                  <a:gd name="T31" fmla="*/ 2 h 31"/>
                  <a:gd name="T32" fmla="*/ 0 w 11"/>
                  <a:gd name="T33" fmla="*/ 5 h 31"/>
                  <a:gd name="T34" fmla="*/ 4 w 11"/>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31">
                    <a:moveTo>
                      <a:pt x="4" y="0"/>
                    </a:moveTo>
                    <a:lnTo>
                      <a:pt x="0" y="5"/>
                    </a:lnTo>
                    <a:lnTo>
                      <a:pt x="1" y="12"/>
                    </a:lnTo>
                    <a:lnTo>
                      <a:pt x="2" y="19"/>
                    </a:lnTo>
                    <a:lnTo>
                      <a:pt x="3" y="26"/>
                    </a:lnTo>
                    <a:lnTo>
                      <a:pt x="2" y="31"/>
                    </a:lnTo>
                    <a:lnTo>
                      <a:pt x="11" y="31"/>
                    </a:lnTo>
                    <a:lnTo>
                      <a:pt x="10" y="26"/>
                    </a:lnTo>
                    <a:lnTo>
                      <a:pt x="9" y="19"/>
                    </a:lnTo>
                    <a:lnTo>
                      <a:pt x="8" y="12"/>
                    </a:lnTo>
                    <a:lnTo>
                      <a:pt x="9" y="5"/>
                    </a:lnTo>
                    <a:lnTo>
                      <a:pt x="4" y="10"/>
                    </a:lnTo>
                    <a:lnTo>
                      <a:pt x="9" y="5"/>
                    </a:lnTo>
                    <a:lnTo>
                      <a:pt x="8" y="2"/>
                    </a:lnTo>
                    <a:lnTo>
                      <a:pt x="4" y="0"/>
                    </a:lnTo>
                    <a:lnTo>
                      <a:pt x="1" y="2"/>
                    </a:lnTo>
                    <a:lnTo>
                      <a:pt x="0" y="5"/>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91" name="Freeform 495"/>
              <p:cNvSpPr>
                <a:spLocks noChangeAspect="1"/>
              </p:cNvSpPr>
              <p:nvPr/>
            </p:nvSpPr>
            <p:spPr bwMode="auto">
              <a:xfrm>
                <a:off x="1212" y="487"/>
                <a:ext cx="15" cy="5"/>
              </a:xfrm>
              <a:custGeom>
                <a:avLst/>
                <a:gdLst>
                  <a:gd name="T0" fmla="*/ 31 w 31"/>
                  <a:gd name="T1" fmla="*/ 4 h 11"/>
                  <a:gd name="T2" fmla="*/ 28 w 31"/>
                  <a:gd name="T3" fmla="*/ 0 h 11"/>
                  <a:gd name="T4" fmla="*/ 20 w 31"/>
                  <a:gd name="T5" fmla="*/ 1 h 11"/>
                  <a:gd name="T6" fmla="*/ 12 w 31"/>
                  <a:gd name="T7" fmla="*/ 1 h 11"/>
                  <a:gd name="T8" fmla="*/ 5 w 31"/>
                  <a:gd name="T9" fmla="*/ 3 h 11"/>
                  <a:gd name="T10" fmla="*/ 0 w 31"/>
                  <a:gd name="T11" fmla="*/ 1 h 11"/>
                  <a:gd name="T12" fmla="*/ 0 w 31"/>
                  <a:gd name="T13" fmla="*/ 11 h 11"/>
                  <a:gd name="T14" fmla="*/ 5 w 31"/>
                  <a:gd name="T15" fmla="*/ 9 h 11"/>
                  <a:gd name="T16" fmla="*/ 12 w 31"/>
                  <a:gd name="T17" fmla="*/ 8 h 11"/>
                  <a:gd name="T18" fmla="*/ 20 w 31"/>
                  <a:gd name="T19" fmla="*/ 8 h 11"/>
                  <a:gd name="T20" fmla="*/ 28 w 31"/>
                  <a:gd name="T21" fmla="*/ 7 h 11"/>
                  <a:gd name="T22" fmla="*/ 24 w 31"/>
                  <a:gd name="T23" fmla="*/ 4 h 11"/>
                  <a:gd name="T24" fmla="*/ 28 w 31"/>
                  <a:gd name="T25" fmla="*/ 7 h 11"/>
                  <a:gd name="T26" fmla="*/ 30 w 31"/>
                  <a:gd name="T27" fmla="*/ 6 h 11"/>
                  <a:gd name="T28" fmla="*/ 31 w 31"/>
                  <a:gd name="T29" fmla="*/ 4 h 11"/>
                  <a:gd name="T30" fmla="*/ 30 w 31"/>
                  <a:gd name="T31" fmla="*/ 1 h 11"/>
                  <a:gd name="T32" fmla="*/ 28 w 31"/>
                  <a:gd name="T33" fmla="*/ 0 h 11"/>
                  <a:gd name="T34" fmla="*/ 31 w 31"/>
                  <a:gd name="T3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11">
                    <a:moveTo>
                      <a:pt x="31" y="4"/>
                    </a:moveTo>
                    <a:lnTo>
                      <a:pt x="28" y="0"/>
                    </a:lnTo>
                    <a:lnTo>
                      <a:pt x="20" y="1"/>
                    </a:lnTo>
                    <a:lnTo>
                      <a:pt x="12" y="1"/>
                    </a:lnTo>
                    <a:lnTo>
                      <a:pt x="5" y="3"/>
                    </a:lnTo>
                    <a:lnTo>
                      <a:pt x="0" y="1"/>
                    </a:lnTo>
                    <a:lnTo>
                      <a:pt x="0" y="11"/>
                    </a:lnTo>
                    <a:lnTo>
                      <a:pt x="5" y="9"/>
                    </a:lnTo>
                    <a:lnTo>
                      <a:pt x="12" y="8"/>
                    </a:lnTo>
                    <a:lnTo>
                      <a:pt x="20" y="8"/>
                    </a:lnTo>
                    <a:lnTo>
                      <a:pt x="28" y="7"/>
                    </a:lnTo>
                    <a:lnTo>
                      <a:pt x="24" y="4"/>
                    </a:lnTo>
                    <a:lnTo>
                      <a:pt x="28" y="7"/>
                    </a:lnTo>
                    <a:lnTo>
                      <a:pt x="30" y="6"/>
                    </a:lnTo>
                    <a:lnTo>
                      <a:pt x="31" y="4"/>
                    </a:lnTo>
                    <a:lnTo>
                      <a:pt x="30" y="1"/>
                    </a:lnTo>
                    <a:lnTo>
                      <a:pt x="28" y="0"/>
                    </a:lnTo>
                    <a:lnTo>
                      <a:pt x="3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92" name="Freeform 496"/>
              <p:cNvSpPr>
                <a:spLocks noChangeAspect="1"/>
              </p:cNvSpPr>
              <p:nvPr/>
            </p:nvSpPr>
            <p:spPr bwMode="auto">
              <a:xfrm>
                <a:off x="1224" y="488"/>
                <a:ext cx="6" cy="15"/>
              </a:xfrm>
              <a:custGeom>
                <a:avLst/>
                <a:gdLst>
                  <a:gd name="T0" fmla="*/ 9 w 13"/>
                  <a:gd name="T1" fmla="*/ 28 h 30"/>
                  <a:gd name="T2" fmla="*/ 13 w 13"/>
                  <a:gd name="T3" fmla="*/ 25 h 30"/>
                  <a:gd name="T4" fmla="*/ 12 w 13"/>
                  <a:gd name="T5" fmla="*/ 20 h 30"/>
                  <a:gd name="T6" fmla="*/ 10 w 13"/>
                  <a:gd name="T7" fmla="*/ 14 h 30"/>
                  <a:gd name="T8" fmla="*/ 9 w 13"/>
                  <a:gd name="T9" fmla="*/ 5 h 30"/>
                  <a:gd name="T10" fmla="*/ 7 w 13"/>
                  <a:gd name="T11" fmla="*/ 0 h 30"/>
                  <a:gd name="T12" fmla="*/ 0 w 13"/>
                  <a:gd name="T13" fmla="*/ 0 h 30"/>
                  <a:gd name="T14" fmla="*/ 2 w 13"/>
                  <a:gd name="T15" fmla="*/ 5 h 30"/>
                  <a:gd name="T16" fmla="*/ 3 w 13"/>
                  <a:gd name="T17" fmla="*/ 14 h 30"/>
                  <a:gd name="T18" fmla="*/ 5 w 13"/>
                  <a:gd name="T19" fmla="*/ 20 h 30"/>
                  <a:gd name="T20" fmla="*/ 4 w 13"/>
                  <a:gd name="T21" fmla="*/ 25 h 30"/>
                  <a:gd name="T22" fmla="*/ 9 w 13"/>
                  <a:gd name="T23" fmla="*/ 22 h 30"/>
                  <a:gd name="T24" fmla="*/ 4 w 13"/>
                  <a:gd name="T25" fmla="*/ 25 h 30"/>
                  <a:gd name="T26" fmla="*/ 5 w 13"/>
                  <a:gd name="T27" fmla="*/ 28 h 30"/>
                  <a:gd name="T28" fmla="*/ 9 w 13"/>
                  <a:gd name="T29" fmla="*/ 30 h 30"/>
                  <a:gd name="T30" fmla="*/ 12 w 13"/>
                  <a:gd name="T31" fmla="*/ 28 h 30"/>
                  <a:gd name="T32" fmla="*/ 13 w 13"/>
                  <a:gd name="T33" fmla="*/ 25 h 30"/>
                  <a:gd name="T34" fmla="*/ 9 w 13"/>
                  <a:gd name="T35"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0">
                    <a:moveTo>
                      <a:pt x="9" y="28"/>
                    </a:moveTo>
                    <a:lnTo>
                      <a:pt x="13" y="25"/>
                    </a:lnTo>
                    <a:lnTo>
                      <a:pt x="12" y="20"/>
                    </a:lnTo>
                    <a:lnTo>
                      <a:pt x="10" y="14"/>
                    </a:lnTo>
                    <a:lnTo>
                      <a:pt x="9" y="5"/>
                    </a:lnTo>
                    <a:lnTo>
                      <a:pt x="7" y="0"/>
                    </a:lnTo>
                    <a:lnTo>
                      <a:pt x="0" y="0"/>
                    </a:lnTo>
                    <a:lnTo>
                      <a:pt x="2" y="5"/>
                    </a:lnTo>
                    <a:lnTo>
                      <a:pt x="3" y="14"/>
                    </a:lnTo>
                    <a:lnTo>
                      <a:pt x="5" y="20"/>
                    </a:lnTo>
                    <a:lnTo>
                      <a:pt x="4" y="25"/>
                    </a:lnTo>
                    <a:lnTo>
                      <a:pt x="9" y="22"/>
                    </a:lnTo>
                    <a:lnTo>
                      <a:pt x="4" y="25"/>
                    </a:lnTo>
                    <a:lnTo>
                      <a:pt x="5" y="28"/>
                    </a:lnTo>
                    <a:lnTo>
                      <a:pt x="9" y="30"/>
                    </a:lnTo>
                    <a:lnTo>
                      <a:pt x="12" y="28"/>
                    </a:lnTo>
                    <a:lnTo>
                      <a:pt x="13" y="25"/>
                    </a:lnTo>
                    <a:lnTo>
                      <a:pt x="9"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93" name="Freeform 497"/>
              <p:cNvSpPr>
                <a:spLocks noChangeAspect="1"/>
              </p:cNvSpPr>
              <p:nvPr/>
            </p:nvSpPr>
            <p:spPr bwMode="auto">
              <a:xfrm>
                <a:off x="785" y="330"/>
                <a:ext cx="80" cy="113"/>
              </a:xfrm>
              <a:custGeom>
                <a:avLst/>
                <a:gdLst>
                  <a:gd name="T0" fmla="*/ 77 w 159"/>
                  <a:gd name="T1" fmla="*/ 192 h 226"/>
                  <a:gd name="T2" fmla="*/ 78 w 159"/>
                  <a:gd name="T3" fmla="*/ 175 h 226"/>
                  <a:gd name="T4" fmla="*/ 78 w 159"/>
                  <a:gd name="T5" fmla="*/ 159 h 226"/>
                  <a:gd name="T6" fmla="*/ 77 w 159"/>
                  <a:gd name="T7" fmla="*/ 144 h 226"/>
                  <a:gd name="T8" fmla="*/ 74 w 159"/>
                  <a:gd name="T9" fmla="*/ 129 h 226"/>
                  <a:gd name="T10" fmla="*/ 69 w 159"/>
                  <a:gd name="T11" fmla="*/ 115 h 226"/>
                  <a:gd name="T12" fmla="*/ 62 w 159"/>
                  <a:gd name="T13" fmla="*/ 102 h 226"/>
                  <a:gd name="T14" fmla="*/ 54 w 159"/>
                  <a:gd name="T15" fmla="*/ 91 h 226"/>
                  <a:gd name="T16" fmla="*/ 45 w 159"/>
                  <a:gd name="T17" fmla="*/ 81 h 226"/>
                  <a:gd name="T18" fmla="*/ 40 w 159"/>
                  <a:gd name="T19" fmla="*/ 76 h 226"/>
                  <a:gd name="T20" fmla="*/ 36 w 159"/>
                  <a:gd name="T21" fmla="*/ 71 h 226"/>
                  <a:gd name="T22" fmla="*/ 30 w 159"/>
                  <a:gd name="T23" fmla="*/ 68 h 226"/>
                  <a:gd name="T24" fmla="*/ 24 w 159"/>
                  <a:gd name="T25" fmla="*/ 64 h 226"/>
                  <a:gd name="T26" fmla="*/ 19 w 159"/>
                  <a:gd name="T27" fmla="*/ 61 h 226"/>
                  <a:gd name="T28" fmla="*/ 13 w 159"/>
                  <a:gd name="T29" fmla="*/ 58 h 226"/>
                  <a:gd name="T30" fmla="*/ 7 w 159"/>
                  <a:gd name="T31" fmla="*/ 55 h 226"/>
                  <a:gd name="T32" fmla="*/ 0 w 159"/>
                  <a:gd name="T33" fmla="*/ 53 h 226"/>
                  <a:gd name="T34" fmla="*/ 0 w 159"/>
                  <a:gd name="T35" fmla="*/ 48 h 226"/>
                  <a:gd name="T36" fmla="*/ 0 w 159"/>
                  <a:gd name="T37" fmla="*/ 43 h 226"/>
                  <a:gd name="T38" fmla="*/ 1 w 159"/>
                  <a:gd name="T39" fmla="*/ 38 h 226"/>
                  <a:gd name="T40" fmla="*/ 2 w 159"/>
                  <a:gd name="T41" fmla="*/ 32 h 226"/>
                  <a:gd name="T42" fmla="*/ 4 w 159"/>
                  <a:gd name="T43" fmla="*/ 23 h 226"/>
                  <a:gd name="T44" fmla="*/ 7 w 159"/>
                  <a:gd name="T45" fmla="*/ 15 h 226"/>
                  <a:gd name="T46" fmla="*/ 10 w 159"/>
                  <a:gd name="T47" fmla="*/ 9 h 226"/>
                  <a:gd name="T48" fmla="*/ 17 w 159"/>
                  <a:gd name="T49" fmla="*/ 5 h 226"/>
                  <a:gd name="T50" fmla="*/ 24 w 159"/>
                  <a:gd name="T51" fmla="*/ 1 h 226"/>
                  <a:gd name="T52" fmla="*/ 36 w 159"/>
                  <a:gd name="T53" fmla="*/ 0 h 226"/>
                  <a:gd name="T54" fmla="*/ 48 w 159"/>
                  <a:gd name="T55" fmla="*/ 0 h 226"/>
                  <a:gd name="T56" fmla="*/ 66 w 159"/>
                  <a:gd name="T57" fmla="*/ 2 h 226"/>
                  <a:gd name="T58" fmla="*/ 86 w 159"/>
                  <a:gd name="T59" fmla="*/ 21 h 226"/>
                  <a:gd name="T60" fmla="*/ 105 w 159"/>
                  <a:gd name="T61" fmla="*/ 41 h 226"/>
                  <a:gd name="T62" fmla="*/ 121 w 159"/>
                  <a:gd name="T63" fmla="*/ 63 h 226"/>
                  <a:gd name="T64" fmla="*/ 135 w 159"/>
                  <a:gd name="T65" fmla="*/ 85 h 226"/>
                  <a:gd name="T66" fmla="*/ 146 w 159"/>
                  <a:gd name="T67" fmla="*/ 109 h 226"/>
                  <a:gd name="T68" fmla="*/ 154 w 159"/>
                  <a:gd name="T69" fmla="*/ 135 h 226"/>
                  <a:gd name="T70" fmla="*/ 158 w 159"/>
                  <a:gd name="T71" fmla="*/ 160 h 226"/>
                  <a:gd name="T72" fmla="*/ 159 w 159"/>
                  <a:gd name="T73" fmla="*/ 188 h 226"/>
                  <a:gd name="T74" fmla="*/ 156 w 159"/>
                  <a:gd name="T75" fmla="*/ 198 h 226"/>
                  <a:gd name="T76" fmla="*/ 149 w 159"/>
                  <a:gd name="T77" fmla="*/ 210 h 226"/>
                  <a:gd name="T78" fmla="*/ 141 w 159"/>
                  <a:gd name="T79" fmla="*/ 219 h 226"/>
                  <a:gd name="T80" fmla="*/ 135 w 159"/>
                  <a:gd name="T81" fmla="*/ 225 h 226"/>
                  <a:gd name="T82" fmla="*/ 124 w 159"/>
                  <a:gd name="T83" fmla="*/ 226 h 226"/>
                  <a:gd name="T84" fmla="*/ 115 w 159"/>
                  <a:gd name="T85" fmla="*/ 226 h 226"/>
                  <a:gd name="T86" fmla="*/ 106 w 159"/>
                  <a:gd name="T87" fmla="*/ 226 h 226"/>
                  <a:gd name="T88" fmla="*/ 97 w 159"/>
                  <a:gd name="T89" fmla="*/ 223 h 226"/>
                  <a:gd name="T90" fmla="*/ 90 w 159"/>
                  <a:gd name="T91" fmla="*/ 221 h 226"/>
                  <a:gd name="T92" fmla="*/ 83 w 159"/>
                  <a:gd name="T93" fmla="*/ 214 h 226"/>
                  <a:gd name="T94" fmla="*/ 80 w 159"/>
                  <a:gd name="T95" fmla="*/ 205 h 226"/>
                  <a:gd name="T96" fmla="*/ 77 w 159"/>
                  <a:gd name="T97" fmla="*/ 19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9" h="226">
                    <a:moveTo>
                      <a:pt x="77" y="192"/>
                    </a:moveTo>
                    <a:lnTo>
                      <a:pt x="78" y="175"/>
                    </a:lnTo>
                    <a:lnTo>
                      <a:pt x="78" y="159"/>
                    </a:lnTo>
                    <a:lnTo>
                      <a:pt x="77" y="144"/>
                    </a:lnTo>
                    <a:lnTo>
                      <a:pt x="74" y="129"/>
                    </a:lnTo>
                    <a:lnTo>
                      <a:pt x="69" y="115"/>
                    </a:lnTo>
                    <a:lnTo>
                      <a:pt x="62" y="102"/>
                    </a:lnTo>
                    <a:lnTo>
                      <a:pt x="54" y="91"/>
                    </a:lnTo>
                    <a:lnTo>
                      <a:pt x="45" y="81"/>
                    </a:lnTo>
                    <a:lnTo>
                      <a:pt x="40" y="76"/>
                    </a:lnTo>
                    <a:lnTo>
                      <a:pt x="36" y="71"/>
                    </a:lnTo>
                    <a:lnTo>
                      <a:pt x="30" y="68"/>
                    </a:lnTo>
                    <a:lnTo>
                      <a:pt x="24" y="64"/>
                    </a:lnTo>
                    <a:lnTo>
                      <a:pt x="19" y="61"/>
                    </a:lnTo>
                    <a:lnTo>
                      <a:pt x="13" y="58"/>
                    </a:lnTo>
                    <a:lnTo>
                      <a:pt x="7" y="55"/>
                    </a:lnTo>
                    <a:lnTo>
                      <a:pt x="0" y="53"/>
                    </a:lnTo>
                    <a:lnTo>
                      <a:pt x="0" y="48"/>
                    </a:lnTo>
                    <a:lnTo>
                      <a:pt x="0" y="43"/>
                    </a:lnTo>
                    <a:lnTo>
                      <a:pt x="1" y="38"/>
                    </a:lnTo>
                    <a:lnTo>
                      <a:pt x="2" y="32"/>
                    </a:lnTo>
                    <a:lnTo>
                      <a:pt x="4" y="23"/>
                    </a:lnTo>
                    <a:lnTo>
                      <a:pt x="7" y="15"/>
                    </a:lnTo>
                    <a:lnTo>
                      <a:pt x="10" y="9"/>
                    </a:lnTo>
                    <a:lnTo>
                      <a:pt x="17" y="5"/>
                    </a:lnTo>
                    <a:lnTo>
                      <a:pt x="24" y="1"/>
                    </a:lnTo>
                    <a:lnTo>
                      <a:pt x="36" y="0"/>
                    </a:lnTo>
                    <a:lnTo>
                      <a:pt x="48" y="0"/>
                    </a:lnTo>
                    <a:lnTo>
                      <a:pt x="66" y="2"/>
                    </a:lnTo>
                    <a:lnTo>
                      <a:pt x="86" y="21"/>
                    </a:lnTo>
                    <a:lnTo>
                      <a:pt x="105" y="41"/>
                    </a:lnTo>
                    <a:lnTo>
                      <a:pt x="121" y="63"/>
                    </a:lnTo>
                    <a:lnTo>
                      <a:pt x="135" y="85"/>
                    </a:lnTo>
                    <a:lnTo>
                      <a:pt x="146" y="109"/>
                    </a:lnTo>
                    <a:lnTo>
                      <a:pt x="154" y="135"/>
                    </a:lnTo>
                    <a:lnTo>
                      <a:pt x="158" y="160"/>
                    </a:lnTo>
                    <a:lnTo>
                      <a:pt x="159" y="188"/>
                    </a:lnTo>
                    <a:lnTo>
                      <a:pt x="156" y="198"/>
                    </a:lnTo>
                    <a:lnTo>
                      <a:pt x="149" y="210"/>
                    </a:lnTo>
                    <a:lnTo>
                      <a:pt x="141" y="219"/>
                    </a:lnTo>
                    <a:lnTo>
                      <a:pt x="135" y="225"/>
                    </a:lnTo>
                    <a:lnTo>
                      <a:pt x="124" y="226"/>
                    </a:lnTo>
                    <a:lnTo>
                      <a:pt x="115" y="226"/>
                    </a:lnTo>
                    <a:lnTo>
                      <a:pt x="106" y="226"/>
                    </a:lnTo>
                    <a:lnTo>
                      <a:pt x="97" y="223"/>
                    </a:lnTo>
                    <a:lnTo>
                      <a:pt x="90" y="221"/>
                    </a:lnTo>
                    <a:lnTo>
                      <a:pt x="83" y="214"/>
                    </a:lnTo>
                    <a:lnTo>
                      <a:pt x="80" y="205"/>
                    </a:lnTo>
                    <a:lnTo>
                      <a:pt x="77" y="192"/>
                    </a:lnTo>
                    <a:close/>
                  </a:path>
                </a:pathLst>
              </a:custGeom>
              <a:solidFill>
                <a:srgbClr val="E0B7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60594" name="Group 498"/>
            <p:cNvGrpSpPr>
              <a:grpSpLocks noChangeAspect="1"/>
            </p:cNvGrpSpPr>
            <p:nvPr/>
          </p:nvGrpSpPr>
          <p:grpSpPr bwMode="auto">
            <a:xfrm>
              <a:off x="664" y="274"/>
              <a:ext cx="555" cy="550"/>
              <a:chOff x="664" y="274"/>
              <a:chExt cx="555" cy="550"/>
            </a:xfrm>
          </p:grpSpPr>
          <p:sp>
            <p:nvSpPr>
              <p:cNvPr id="260595" name="Freeform 499"/>
              <p:cNvSpPr>
                <a:spLocks noChangeAspect="1"/>
              </p:cNvSpPr>
              <p:nvPr/>
            </p:nvSpPr>
            <p:spPr bwMode="auto">
              <a:xfrm>
                <a:off x="806" y="369"/>
                <a:ext cx="21" cy="57"/>
              </a:xfrm>
              <a:custGeom>
                <a:avLst/>
                <a:gdLst>
                  <a:gd name="T0" fmla="*/ 0 w 40"/>
                  <a:gd name="T1" fmla="*/ 6 h 115"/>
                  <a:gd name="T2" fmla="*/ 0 w 40"/>
                  <a:gd name="T3" fmla="*/ 6 h 115"/>
                  <a:gd name="T4" fmla="*/ 8 w 40"/>
                  <a:gd name="T5" fmla="*/ 16 h 115"/>
                  <a:gd name="T6" fmla="*/ 16 w 40"/>
                  <a:gd name="T7" fmla="*/ 28 h 115"/>
                  <a:gd name="T8" fmla="*/ 23 w 40"/>
                  <a:gd name="T9" fmla="*/ 39 h 115"/>
                  <a:gd name="T10" fmla="*/ 27 w 40"/>
                  <a:gd name="T11" fmla="*/ 53 h 115"/>
                  <a:gd name="T12" fmla="*/ 31 w 40"/>
                  <a:gd name="T13" fmla="*/ 67 h 115"/>
                  <a:gd name="T14" fmla="*/ 31 w 40"/>
                  <a:gd name="T15" fmla="*/ 82 h 115"/>
                  <a:gd name="T16" fmla="*/ 31 w 40"/>
                  <a:gd name="T17" fmla="*/ 98 h 115"/>
                  <a:gd name="T18" fmla="*/ 31 w 40"/>
                  <a:gd name="T19" fmla="*/ 115 h 115"/>
                  <a:gd name="T20" fmla="*/ 38 w 40"/>
                  <a:gd name="T21" fmla="*/ 115 h 115"/>
                  <a:gd name="T22" fmla="*/ 40 w 40"/>
                  <a:gd name="T23" fmla="*/ 98 h 115"/>
                  <a:gd name="T24" fmla="*/ 40 w 40"/>
                  <a:gd name="T25" fmla="*/ 82 h 115"/>
                  <a:gd name="T26" fmla="*/ 38 w 40"/>
                  <a:gd name="T27" fmla="*/ 67 h 115"/>
                  <a:gd name="T28" fmla="*/ 34 w 40"/>
                  <a:gd name="T29" fmla="*/ 51 h 115"/>
                  <a:gd name="T30" fmla="*/ 30 w 40"/>
                  <a:gd name="T31" fmla="*/ 37 h 115"/>
                  <a:gd name="T32" fmla="*/ 23 w 40"/>
                  <a:gd name="T33" fmla="*/ 23 h 115"/>
                  <a:gd name="T34" fmla="*/ 15 w 40"/>
                  <a:gd name="T35" fmla="*/ 12 h 115"/>
                  <a:gd name="T36" fmla="*/ 4 w 40"/>
                  <a:gd name="T37" fmla="*/ 1 h 115"/>
                  <a:gd name="T38" fmla="*/ 4 w 40"/>
                  <a:gd name="T39" fmla="*/ 1 h 115"/>
                  <a:gd name="T40" fmla="*/ 4 w 40"/>
                  <a:gd name="T41" fmla="*/ 1 h 115"/>
                  <a:gd name="T42" fmla="*/ 2 w 40"/>
                  <a:gd name="T43" fmla="*/ 0 h 115"/>
                  <a:gd name="T44" fmla="*/ 1 w 40"/>
                  <a:gd name="T45" fmla="*/ 1 h 115"/>
                  <a:gd name="T46" fmla="*/ 0 w 40"/>
                  <a:gd name="T47" fmla="*/ 4 h 115"/>
                  <a:gd name="T48" fmla="*/ 0 w 40"/>
                  <a:gd name="T49" fmla="*/ 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115">
                    <a:moveTo>
                      <a:pt x="0" y="6"/>
                    </a:moveTo>
                    <a:lnTo>
                      <a:pt x="0" y="6"/>
                    </a:lnTo>
                    <a:lnTo>
                      <a:pt x="8" y="16"/>
                    </a:lnTo>
                    <a:lnTo>
                      <a:pt x="16" y="28"/>
                    </a:lnTo>
                    <a:lnTo>
                      <a:pt x="23" y="39"/>
                    </a:lnTo>
                    <a:lnTo>
                      <a:pt x="27" y="53"/>
                    </a:lnTo>
                    <a:lnTo>
                      <a:pt x="31" y="67"/>
                    </a:lnTo>
                    <a:lnTo>
                      <a:pt x="31" y="82"/>
                    </a:lnTo>
                    <a:lnTo>
                      <a:pt x="31" y="98"/>
                    </a:lnTo>
                    <a:lnTo>
                      <a:pt x="31" y="115"/>
                    </a:lnTo>
                    <a:lnTo>
                      <a:pt x="38" y="115"/>
                    </a:lnTo>
                    <a:lnTo>
                      <a:pt x="40" y="98"/>
                    </a:lnTo>
                    <a:lnTo>
                      <a:pt x="40" y="82"/>
                    </a:lnTo>
                    <a:lnTo>
                      <a:pt x="38" y="67"/>
                    </a:lnTo>
                    <a:lnTo>
                      <a:pt x="34" y="51"/>
                    </a:lnTo>
                    <a:lnTo>
                      <a:pt x="30" y="37"/>
                    </a:lnTo>
                    <a:lnTo>
                      <a:pt x="23" y="23"/>
                    </a:lnTo>
                    <a:lnTo>
                      <a:pt x="15" y="12"/>
                    </a:lnTo>
                    <a:lnTo>
                      <a:pt x="4" y="1"/>
                    </a:lnTo>
                    <a:lnTo>
                      <a:pt x="4" y="1"/>
                    </a:lnTo>
                    <a:lnTo>
                      <a:pt x="4" y="1"/>
                    </a:lnTo>
                    <a:lnTo>
                      <a:pt x="2" y="0"/>
                    </a:lnTo>
                    <a:lnTo>
                      <a:pt x="1" y="1"/>
                    </a:lnTo>
                    <a:lnTo>
                      <a:pt x="0" y="4"/>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96" name="Freeform 500"/>
              <p:cNvSpPr>
                <a:spLocks noChangeAspect="1"/>
              </p:cNvSpPr>
              <p:nvPr/>
            </p:nvSpPr>
            <p:spPr bwMode="auto">
              <a:xfrm>
                <a:off x="783" y="355"/>
                <a:ext cx="26" cy="16"/>
              </a:xfrm>
              <a:custGeom>
                <a:avLst/>
                <a:gdLst>
                  <a:gd name="T0" fmla="*/ 0 w 51"/>
                  <a:gd name="T1" fmla="*/ 4 h 34"/>
                  <a:gd name="T2" fmla="*/ 3 w 51"/>
                  <a:gd name="T3" fmla="*/ 7 h 34"/>
                  <a:gd name="T4" fmla="*/ 10 w 51"/>
                  <a:gd name="T5" fmla="*/ 10 h 34"/>
                  <a:gd name="T6" fmla="*/ 16 w 51"/>
                  <a:gd name="T7" fmla="*/ 12 h 34"/>
                  <a:gd name="T8" fmla="*/ 20 w 51"/>
                  <a:gd name="T9" fmla="*/ 15 h 34"/>
                  <a:gd name="T10" fmla="*/ 26 w 51"/>
                  <a:gd name="T11" fmla="*/ 19 h 34"/>
                  <a:gd name="T12" fmla="*/ 32 w 51"/>
                  <a:gd name="T13" fmla="*/ 22 h 34"/>
                  <a:gd name="T14" fmla="*/ 38 w 51"/>
                  <a:gd name="T15" fmla="*/ 26 h 34"/>
                  <a:gd name="T16" fmla="*/ 42 w 51"/>
                  <a:gd name="T17" fmla="*/ 29 h 34"/>
                  <a:gd name="T18" fmla="*/ 47 w 51"/>
                  <a:gd name="T19" fmla="*/ 34 h 34"/>
                  <a:gd name="T20" fmla="*/ 51 w 51"/>
                  <a:gd name="T21" fmla="*/ 29 h 34"/>
                  <a:gd name="T22" fmla="*/ 47 w 51"/>
                  <a:gd name="T23" fmla="*/ 25 h 34"/>
                  <a:gd name="T24" fmla="*/ 42 w 51"/>
                  <a:gd name="T25" fmla="*/ 19 h 34"/>
                  <a:gd name="T26" fmla="*/ 36 w 51"/>
                  <a:gd name="T27" fmla="*/ 15 h 34"/>
                  <a:gd name="T28" fmla="*/ 31 w 51"/>
                  <a:gd name="T29" fmla="*/ 12 h 34"/>
                  <a:gd name="T30" fmla="*/ 25 w 51"/>
                  <a:gd name="T31" fmla="*/ 9 h 34"/>
                  <a:gd name="T32" fmla="*/ 18 w 51"/>
                  <a:gd name="T33" fmla="*/ 5 h 34"/>
                  <a:gd name="T34" fmla="*/ 12 w 51"/>
                  <a:gd name="T35" fmla="*/ 3 h 34"/>
                  <a:gd name="T36" fmla="*/ 5 w 51"/>
                  <a:gd name="T37" fmla="*/ 0 h 34"/>
                  <a:gd name="T38" fmla="*/ 9 w 51"/>
                  <a:gd name="T39" fmla="*/ 4 h 34"/>
                  <a:gd name="T40" fmla="*/ 5 w 51"/>
                  <a:gd name="T41" fmla="*/ 0 h 34"/>
                  <a:gd name="T42" fmla="*/ 2 w 51"/>
                  <a:gd name="T43" fmla="*/ 0 h 34"/>
                  <a:gd name="T44" fmla="*/ 1 w 51"/>
                  <a:gd name="T45" fmla="*/ 3 h 34"/>
                  <a:gd name="T46" fmla="*/ 1 w 51"/>
                  <a:gd name="T47" fmla="*/ 5 h 34"/>
                  <a:gd name="T48" fmla="*/ 3 w 51"/>
                  <a:gd name="T49" fmla="*/ 7 h 34"/>
                  <a:gd name="T50" fmla="*/ 0 w 51"/>
                  <a:gd name="T51"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34">
                    <a:moveTo>
                      <a:pt x="0" y="4"/>
                    </a:moveTo>
                    <a:lnTo>
                      <a:pt x="3" y="7"/>
                    </a:lnTo>
                    <a:lnTo>
                      <a:pt x="10" y="10"/>
                    </a:lnTo>
                    <a:lnTo>
                      <a:pt x="16" y="12"/>
                    </a:lnTo>
                    <a:lnTo>
                      <a:pt x="20" y="15"/>
                    </a:lnTo>
                    <a:lnTo>
                      <a:pt x="26" y="19"/>
                    </a:lnTo>
                    <a:lnTo>
                      <a:pt x="32" y="22"/>
                    </a:lnTo>
                    <a:lnTo>
                      <a:pt x="38" y="26"/>
                    </a:lnTo>
                    <a:lnTo>
                      <a:pt x="42" y="29"/>
                    </a:lnTo>
                    <a:lnTo>
                      <a:pt x="47" y="34"/>
                    </a:lnTo>
                    <a:lnTo>
                      <a:pt x="51" y="29"/>
                    </a:lnTo>
                    <a:lnTo>
                      <a:pt x="47" y="25"/>
                    </a:lnTo>
                    <a:lnTo>
                      <a:pt x="42" y="19"/>
                    </a:lnTo>
                    <a:lnTo>
                      <a:pt x="36" y="15"/>
                    </a:lnTo>
                    <a:lnTo>
                      <a:pt x="31" y="12"/>
                    </a:lnTo>
                    <a:lnTo>
                      <a:pt x="25" y="9"/>
                    </a:lnTo>
                    <a:lnTo>
                      <a:pt x="18" y="5"/>
                    </a:lnTo>
                    <a:lnTo>
                      <a:pt x="12" y="3"/>
                    </a:lnTo>
                    <a:lnTo>
                      <a:pt x="5" y="0"/>
                    </a:lnTo>
                    <a:lnTo>
                      <a:pt x="9" y="4"/>
                    </a:lnTo>
                    <a:lnTo>
                      <a:pt x="5" y="0"/>
                    </a:lnTo>
                    <a:lnTo>
                      <a:pt x="2" y="0"/>
                    </a:lnTo>
                    <a:lnTo>
                      <a:pt x="1" y="3"/>
                    </a:lnTo>
                    <a:lnTo>
                      <a:pt x="1" y="5"/>
                    </a:lnTo>
                    <a:lnTo>
                      <a:pt x="3"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97" name="Freeform 501"/>
              <p:cNvSpPr>
                <a:spLocks noChangeAspect="1"/>
              </p:cNvSpPr>
              <p:nvPr/>
            </p:nvSpPr>
            <p:spPr bwMode="auto">
              <a:xfrm>
                <a:off x="783" y="344"/>
                <a:ext cx="5" cy="12"/>
              </a:xfrm>
              <a:custGeom>
                <a:avLst/>
                <a:gdLst>
                  <a:gd name="T0" fmla="*/ 3 w 10"/>
                  <a:gd name="T1" fmla="*/ 3 h 24"/>
                  <a:gd name="T2" fmla="*/ 3 w 10"/>
                  <a:gd name="T3" fmla="*/ 2 h 24"/>
                  <a:gd name="T4" fmla="*/ 2 w 10"/>
                  <a:gd name="T5" fmla="*/ 9 h 24"/>
                  <a:gd name="T6" fmla="*/ 1 w 10"/>
                  <a:gd name="T7" fmla="*/ 14 h 24"/>
                  <a:gd name="T8" fmla="*/ 0 w 10"/>
                  <a:gd name="T9" fmla="*/ 19 h 24"/>
                  <a:gd name="T10" fmla="*/ 0 w 10"/>
                  <a:gd name="T11" fmla="*/ 24 h 24"/>
                  <a:gd name="T12" fmla="*/ 9 w 10"/>
                  <a:gd name="T13" fmla="*/ 24 h 24"/>
                  <a:gd name="T14" fmla="*/ 9 w 10"/>
                  <a:gd name="T15" fmla="*/ 19 h 24"/>
                  <a:gd name="T16" fmla="*/ 8 w 10"/>
                  <a:gd name="T17" fmla="*/ 14 h 24"/>
                  <a:gd name="T18" fmla="*/ 9 w 10"/>
                  <a:gd name="T19" fmla="*/ 9 h 24"/>
                  <a:gd name="T20" fmla="*/ 10 w 10"/>
                  <a:gd name="T21" fmla="*/ 4 h 24"/>
                  <a:gd name="T22" fmla="*/ 10 w 10"/>
                  <a:gd name="T23" fmla="*/ 3 h 24"/>
                  <a:gd name="T24" fmla="*/ 10 w 10"/>
                  <a:gd name="T25" fmla="*/ 4 h 24"/>
                  <a:gd name="T26" fmla="*/ 10 w 10"/>
                  <a:gd name="T27" fmla="*/ 1 h 24"/>
                  <a:gd name="T28" fmla="*/ 8 w 10"/>
                  <a:gd name="T29" fmla="*/ 0 h 24"/>
                  <a:gd name="T30" fmla="*/ 5 w 10"/>
                  <a:gd name="T31" fmla="*/ 0 h 24"/>
                  <a:gd name="T32" fmla="*/ 3 w 10"/>
                  <a:gd name="T33" fmla="*/ 2 h 24"/>
                  <a:gd name="T34" fmla="*/ 3 w 10"/>
                  <a:gd name="T35"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4">
                    <a:moveTo>
                      <a:pt x="3" y="3"/>
                    </a:moveTo>
                    <a:lnTo>
                      <a:pt x="3" y="2"/>
                    </a:lnTo>
                    <a:lnTo>
                      <a:pt x="2" y="9"/>
                    </a:lnTo>
                    <a:lnTo>
                      <a:pt x="1" y="14"/>
                    </a:lnTo>
                    <a:lnTo>
                      <a:pt x="0" y="19"/>
                    </a:lnTo>
                    <a:lnTo>
                      <a:pt x="0" y="24"/>
                    </a:lnTo>
                    <a:lnTo>
                      <a:pt x="9" y="24"/>
                    </a:lnTo>
                    <a:lnTo>
                      <a:pt x="9" y="19"/>
                    </a:lnTo>
                    <a:lnTo>
                      <a:pt x="8" y="14"/>
                    </a:lnTo>
                    <a:lnTo>
                      <a:pt x="9" y="9"/>
                    </a:lnTo>
                    <a:lnTo>
                      <a:pt x="10" y="4"/>
                    </a:lnTo>
                    <a:lnTo>
                      <a:pt x="10" y="3"/>
                    </a:lnTo>
                    <a:lnTo>
                      <a:pt x="10" y="4"/>
                    </a:lnTo>
                    <a:lnTo>
                      <a:pt x="10" y="1"/>
                    </a:lnTo>
                    <a:lnTo>
                      <a:pt x="8" y="0"/>
                    </a:lnTo>
                    <a:lnTo>
                      <a:pt x="5" y="0"/>
                    </a:lnTo>
                    <a:lnTo>
                      <a:pt x="3" y="2"/>
                    </a:lnTo>
                    <a:lnTo>
                      <a:pt x="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98" name="Freeform 502"/>
              <p:cNvSpPr>
                <a:spLocks noChangeAspect="1"/>
              </p:cNvSpPr>
              <p:nvPr/>
            </p:nvSpPr>
            <p:spPr bwMode="auto">
              <a:xfrm>
                <a:off x="784" y="328"/>
                <a:ext cx="36" cy="18"/>
              </a:xfrm>
              <a:custGeom>
                <a:avLst/>
                <a:gdLst>
                  <a:gd name="T0" fmla="*/ 69 w 70"/>
                  <a:gd name="T1" fmla="*/ 4 h 37"/>
                  <a:gd name="T2" fmla="*/ 67 w 70"/>
                  <a:gd name="T3" fmla="*/ 4 h 37"/>
                  <a:gd name="T4" fmla="*/ 49 w 70"/>
                  <a:gd name="T5" fmla="*/ 2 h 37"/>
                  <a:gd name="T6" fmla="*/ 37 w 70"/>
                  <a:gd name="T7" fmla="*/ 0 h 37"/>
                  <a:gd name="T8" fmla="*/ 25 w 70"/>
                  <a:gd name="T9" fmla="*/ 3 h 37"/>
                  <a:gd name="T10" fmla="*/ 16 w 70"/>
                  <a:gd name="T11" fmla="*/ 6 h 37"/>
                  <a:gd name="T12" fmla="*/ 9 w 70"/>
                  <a:gd name="T13" fmla="*/ 12 h 37"/>
                  <a:gd name="T14" fmla="*/ 5 w 70"/>
                  <a:gd name="T15" fmla="*/ 19 h 37"/>
                  <a:gd name="T16" fmla="*/ 1 w 70"/>
                  <a:gd name="T17" fmla="*/ 27 h 37"/>
                  <a:gd name="T18" fmla="*/ 0 w 70"/>
                  <a:gd name="T19" fmla="*/ 37 h 37"/>
                  <a:gd name="T20" fmla="*/ 7 w 70"/>
                  <a:gd name="T21" fmla="*/ 37 h 37"/>
                  <a:gd name="T22" fmla="*/ 8 w 70"/>
                  <a:gd name="T23" fmla="*/ 29 h 37"/>
                  <a:gd name="T24" fmla="*/ 11 w 70"/>
                  <a:gd name="T25" fmla="*/ 21 h 37"/>
                  <a:gd name="T26" fmla="*/ 14 w 70"/>
                  <a:gd name="T27" fmla="*/ 16 h 37"/>
                  <a:gd name="T28" fmla="*/ 21 w 70"/>
                  <a:gd name="T29" fmla="*/ 13 h 37"/>
                  <a:gd name="T30" fmla="*/ 25 w 70"/>
                  <a:gd name="T31" fmla="*/ 10 h 37"/>
                  <a:gd name="T32" fmla="*/ 37 w 70"/>
                  <a:gd name="T33" fmla="*/ 10 h 37"/>
                  <a:gd name="T34" fmla="*/ 49 w 70"/>
                  <a:gd name="T35" fmla="*/ 8 h 37"/>
                  <a:gd name="T36" fmla="*/ 67 w 70"/>
                  <a:gd name="T37" fmla="*/ 11 h 37"/>
                  <a:gd name="T38" fmla="*/ 64 w 70"/>
                  <a:gd name="T39" fmla="*/ 11 h 37"/>
                  <a:gd name="T40" fmla="*/ 67 w 70"/>
                  <a:gd name="T41" fmla="*/ 11 h 37"/>
                  <a:gd name="T42" fmla="*/ 69 w 70"/>
                  <a:gd name="T43" fmla="*/ 10 h 37"/>
                  <a:gd name="T44" fmla="*/ 70 w 70"/>
                  <a:gd name="T45" fmla="*/ 7 h 37"/>
                  <a:gd name="T46" fmla="*/ 69 w 70"/>
                  <a:gd name="T47" fmla="*/ 5 h 37"/>
                  <a:gd name="T48" fmla="*/ 67 w 70"/>
                  <a:gd name="T49" fmla="*/ 4 h 37"/>
                  <a:gd name="T50" fmla="*/ 69 w 70"/>
                  <a:gd name="T51"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37">
                    <a:moveTo>
                      <a:pt x="69" y="4"/>
                    </a:moveTo>
                    <a:lnTo>
                      <a:pt x="67" y="4"/>
                    </a:lnTo>
                    <a:lnTo>
                      <a:pt x="49" y="2"/>
                    </a:lnTo>
                    <a:lnTo>
                      <a:pt x="37" y="0"/>
                    </a:lnTo>
                    <a:lnTo>
                      <a:pt x="25" y="3"/>
                    </a:lnTo>
                    <a:lnTo>
                      <a:pt x="16" y="6"/>
                    </a:lnTo>
                    <a:lnTo>
                      <a:pt x="9" y="12"/>
                    </a:lnTo>
                    <a:lnTo>
                      <a:pt x="5" y="19"/>
                    </a:lnTo>
                    <a:lnTo>
                      <a:pt x="1" y="27"/>
                    </a:lnTo>
                    <a:lnTo>
                      <a:pt x="0" y="37"/>
                    </a:lnTo>
                    <a:lnTo>
                      <a:pt x="7" y="37"/>
                    </a:lnTo>
                    <a:lnTo>
                      <a:pt x="8" y="29"/>
                    </a:lnTo>
                    <a:lnTo>
                      <a:pt x="11" y="21"/>
                    </a:lnTo>
                    <a:lnTo>
                      <a:pt x="14" y="16"/>
                    </a:lnTo>
                    <a:lnTo>
                      <a:pt x="21" y="13"/>
                    </a:lnTo>
                    <a:lnTo>
                      <a:pt x="25" y="10"/>
                    </a:lnTo>
                    <a:lnTo>
                      <a:pt x="37" y="10"/>
                    </a:lnTo>
                    <a:lnTo>
                      <a:pt x="49" y="8"/>
                    </a:lnTo>
                    <a:lnTo>
                      <a:pt x="67" y="11"/>
                    </a:lnTo>
                    <a:lnTo>
                      <a:pt x="64" y="11"/>
                    </a:lnTo>
                    <a:lnTo>
                      <a:pt x="67" y="11"/>
                    </a:lnTo>
                    <a:lnTo>
                      <a:pt x="69" y="10"/>
                    </a:lnTo>
                    <a:lnTo>
                      <a:pt x="70" y="7"/>
                    </a:lnTo>
                    <a:lnTo>
                      <a:pt x="69" y="5"/>
                    </a:lnTo>
                    <a:lnTo>
                      <a:pt x="67" y="4"/>
                    </a:lnTo>
                    <a:lnTo>
                      <a:pt x="6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599" name="Freeform 503"/>
              <p:cNvSpPr>
                <a:spLocks noChangeAspect="1"/>
              </p:cNvSpPr>
              <p:nvPr/>
            </p:nvSpPr>
            <p:spPr bwMode="auto">
              <a:xfrm>
                <a:off x="817" y="329"/>
                <a:ext cx="49" cy="97"/>
              </a:xfrm>
              <a:custGeom>
                <a:avLst/>
                <a:gdLst>
                  <a:gd name="T0" fmla="*/ 99 w 99"/>
                  <a:gd name="T1" fmla="*/ 189 h 192"/>
                  <a:gd name="T2" fmla="*/ 99 w 99"/>
                  <a:gd name="T3" fmla="*/ 189 h 192"/>
                  <a:gd name="T4" fmla="*/ 98 w 99"/>
                  <a:gd name="T5" fmla="*/ 161 h 192"/>
                  <a:gd name="T6" fmla="*/ 95 w 99"/>
                  <a:gd name="T7" fmla="*/ 136 h 192"/>
                  <a:gd name="T8" fmla="*/ 87 w 99"/>
                  <a:gd name="T9" fmla="*/ 109 h 192"/>
                  <a:gd name="T10" fmla="*/ 75 w 99"/>
                  <a:gd name="T11" fmla="*/ 85 h 192"/>
                  <a:gd name="T12" fmla="*/ 61 w 99"/>
                  <a:gd name="T13" fmla="*/ 62 h 192"/>
                  <a:gd name="T14" fmla="*/ 45 w 99"/>
                  <a:gd name="T15" fmla="*/ 40 h 192"/>
                  <a:gd name="T16" fmla="*/ 26 w 99"/>
                  <a:gd name="T17" fmla="*/ 19 h 192"/>
                  <a:gd name="T18" fmla="*/ 5 w 99"/>
                  <a:gd name="T19" fmla="*/ 0 h 192"/>
                  <a:gd name="T20" fmla="*/ 0 w 99"/>
                  <a:gd name="T21" fmla="*/ 7 h 192"/>
                  <a:gd name="T22" fmla="*/ 21 w 99"/>
                  <a:gd name="T23" fmla="*/ 24 h 192"/>
                  <a:gd name="T24" fmla="*/ 38 w 99"/>
                  <a:gd name="T25" fmla="*/ 45 h 192"/>
                  <a:gd name="T26" fmla="*/ 55 w 99"/>
                  <a:gd name="T27" fmla="*/ 67 h 192"/>
                  <a:gd name="T28" fmla="*/ 68 w 99"/>
                  <a:gd name="T29" fmla="*/ 87 h 192"/>
                  <a:gd name="T30" fmla="*/ 80 w 99"/>
                  <a:gd name="T31" fmla="*/ 112 h 192"/>
                  <a:gd name="T32" fmla="*/ 88 w 99"/>
                  <a:gd name="T33" fmla="*/ 136 h 192"/>
                  <a:gd name="T34" fmla="*/ 91 w 99"/>
                  <a:gd name="T35" fmla="*/ 161 h 192"/>
                  <a:gd name="T36" fmla="*/ 93 w 99"/>
                  <a:gd name="T37" fmla="*/ 189 h 192"/>
                  <a:gd name="T38" fmla="*/ 93 w 99"/>
                  <a:gd name="T39" fmla="*/ 189 h 192"/>
                  <a:gd name="T40" fmla="*/ 93 w 99"/>
                  <a:gd name="T41" fmla="*/ 189 h 192"/>
                  <a:gd name="T42" fmla="*/ 94 w 99"/>
                  <a:gd name="T43" fmla="*/ 191 h 192"/>
                  <a:gd name="T44" fmla="*/ 96 w 99"/>
                  <a:gd name="T45" fmla="*/ 192 h 192"/>
                  <a:gd name="T46" fmla="*/ 98 w 99"/>
                  <a:gd name="T47" fmla="*/ 191 h 192"/>
                  <a:gd name="T48" fmla="*/ 99 w 99"/>
                  <a:gd name="T49" fmla="*/ 18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92">
                    <a:moveTo>
                      <a:pt x="99" y="189"/>
                    </a:moveTo>
                    <a:lnTo>
                      <a:pt x="99" y="189"/>
                    </a:lnTo>
                    <a:lnTo>
                      <a:pt x="98" y="161"/>
                    </a:lnTo>
                    <a:lnTo>
                      <a:pt x="95" y="136"/>
                    </a:lnTo>
                    <a:lnTo>
                      <a:pt x="87" y="109"/>
                    </a:lnTo>
                    <a:lnTo>
                      <a:pt x="75" y="85"/>
                    </a:lnTo>
                    <a:lnTo>
                      <a:pt x="61" y="62"/>
                    </a:lnTo>
                    <a:lnTo>
                      <a:pt x="45" y="40"/>
                    </a:lnTo>
                    <a:lnTo>
                      <a:pt x="26" y="19"/>
                    </a:lnTo>
                    <a:lnTo>
                      <a:pt x="5" y="0"/>
                    </a:lnTo>
                    <a:lnTo>
                      <a:pt x="0" y="7"/>
                    </a:lnTo>
                    <a:lnTo>
                      <a:pt x="21" y="24"/>
                    </a:lnTo>
                    <a:lnTo>
                      <a:pt x="38" y="45"/>
                    </a:lnTo>
                    <a:lnTo>
                      <a:pt x="55" y="67"/>
                    </a:lnTo>
                    <a:lnTo>
                      <a:pt x="68" y="87"/>
                    </a:lnTo>
                    <a:lnTo>
                      <a:pt x="80" y="112"/>
                    </a:lnTo>
                    <a:lnTo>
                      <a:pt x="88" y="136"/>
                    </a:lnTo>
                    <a:lnTo>
                      <a:pt x="91" y="161"/>
                    </a:lnTo>
                    <a:lnTo>
                      <a:pt x="93" y="189"/>
                    </a:lnTo>
                    <a:lnTo>
                      <a:pt x="93" y="189"/>
                    </a:lnTo>
                    <a:lnTo>
                      <a:pt x="93" y="189"/>
                    </a:lnTo>
                    <a:lnTo>
                      <a:pt x="94" y="191"/>
                    </a:lnTo>
                    <a:lnTo>
                      <a:pt x="96" y="192"/>
                    </a:lnTo>
                    <a:lnTo>
                      <a:pt x="98" y="191"/>
                    </a:lnTo>
                    <a:lnTo>
                      <a:pt x="99" y="1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00" name="Freeform 504"/>
              <p:cNvSpPr>
                <a:spLocks noChangeAspect="1"/>
              </p:cNvSpPr>
              <p:nvPr/>
            </p:nvSpPr>
            <p:spPr bwMode="auto">
              <a:xfrm>
                <a:off x="850" y="424"/>
                <a:ext cx="16" cy="20"/>
              </a:xfrm>
              <a:custGeom>
                <a:avLst/>
                <a:gdLst>
                  <a:gd name="T0" fmla="*/ 5 w 32"/>
                  <a:gd name="T1" fmla="*/ 40 h 40"/>
                  <a:gd name="T2" fmla="*/ 7 w 32"/>
                  <a:gd name="T3" fmla="*/ 40 h 40"/>
                  <a:gd name="T4" fmla="*/ 13 w 32"/>
                  <a:gd name="T5" fmla="*/ 33 h 40"/>
                  <a:gd name="T6" fmla="*/ 22 w 32"/>
                  <a:gd name="T7" fmla="*/ 24 h 40"/>
                  <a:gd name="T8" fmla="*/ 29 w 32"/>
                  <a:gd name="T9" fmla="*/ 11 h 40"/>
                  <a:gd name="T10" fmla="*/ 32 w 32"/>
                  <a:gd name="T11" fmla="*/ 0 h 40"/>
                  <a:gd name="T12" fmla="*/ 26 w 32"/>
                  <a:gd name="T13" fmla="*/ 0 h 40"/>
                  <a:gd name="T14" fmla="*/ 22 w 32"/>
                  <a:gd name="T15" fmla="*/ 9 h 40"/>
                  <a:gd name="T16" fmla="*/ 15 w 32"/>
                  <a:gd name="T17" fmla="*/ 19 h 40"/>
                  <a:gd name="T18" fmla="*/ 8 w 32"/>
                  <a:gd name="T19" fmla="*/ 28 h 40"/>
                  <a:gd name="T20" fmla="*/ 3 w 32"/>
                  <a:gd name="T21" fmla="*/ 33 h 40"/>
                  <a:gd name="T22" fmla="*/ 5 w 32"/>
                  <a:gd name="T23" fmla="*/ 33 h 40"/>
                  <a:gd name="T24" fmla="*/ 3 w 32"/>
                  <a:gd name="T25" fmla="*/ 33 h 40"/>
                  <a:gd name="T26" fmla="*/ 0 w 32"/>
                  <a:gd name="T27" fmla="*/ 35 h 40"/>
                  <a:gd name="T28" fmla="*/ 1 w 32"/>
                  <a:gd name="T29" fmla="*/ 38 h 40"/>
                  <a:gd name="T30" fmla="*/ 4 w 32"/>
                  <a:gd name="T31" fmla="*/ 40 h 40"/>
                  <a:gd name="T32" fmla="*/ 7 w 32"/>
                  <a:gd name="T33" fmla="*/ 40 h 40"/>
                  <a:gd name="T34" fmla="*/ 5 w 32"/>
                  <a:gd name="T3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40">
                    <a:moveTo>
                      <a:pt x="5" y="40"/>
                    </a:moveTo>
                    <a:lnTo>
                      <a:pt x="7" y="40"/>
                    </a:lnTo>
                    <a:lnTo>
                      <a:pt x="13" y="33"/>
                    </a:lnTo>
                    <a:lnTo>
                      <a:pt x="22" y="24"/>
                    </a:lnTo>
                    <a:lnTo>
                      <a:pt x="29" y="11"/>
                    </a:lnTo>
                    <a:lnTo>
                      <a:pt x="32" y="0"/>
                    </a:lnTo>
                    <a:lnTo>
                      <a:pt x="26" y="0"/>
                    </a:lnTo>
                    <a:lnTo>
                      <a:pt x="22" y="9"/>
                    </a:lnTo>
                    <a:lnTo>
                      <a:pt x="15" y="19"/>
                    </a:lnTo>
                    <a:lnTo>
                      <a:pt x="8" y="28"/>
                    </a:lnTo>
                    <a:lnTo>
                      <a:pt x="3" y="33"/>
                    </a:lnTo>
                    <a:lnTo>
                      <a:pt x="5" y="33"/>
                    </a:lnTo>
                    <a:lnTo>
                      <a:pt x="3" y="33"/>
                    </a:lnTo>
                    <a:lnTo>
                      <a:pt x="0" y="35"/>
                    </a:lnTo>
                    <a:lnTo>
                      <a:pt x="1" y="38"/>
                    </a:lnTo>
                    <a:lnTo>
                      <a:pt x="4" y="40"/>
                    </a:lnTo>
                    <a:lnTo>
                      <a:pt x="7" y="40"/>
                    </a:lnTo>
                    <a:lnTo>
                      <a:pt x="5"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01" name="Freeform 505"/>
              <p:cNvSpPr>
                <a:spLocks noChangeAspect="1"/>
              </p:cNvSpPr>
              <p:nvPr/>
            </p:nvSpPr>
            <p:spPr bwMode="auto">
              <a:xfrm>
                <a:off x="822" y="424"/>
                <a:ext cx="30" cy="21"/>
              </a:xfrm>
              <a:custGeom>
                <a:avLst/>
                <a:gdLst>
                  <a:gd name="T0" fmla="*/ 0 w 61"/>
                  <a:gd name="T1" fmla="*/ 3 h 41"/>
                  <a:gd name="T2" fmla="*/ 0 w 61"/>
                  <a:gd name="T3" fmla="*/ 3 h 41"/>
                  <a:gd name="T4" fmla="*/ 2 w 61"/>
                  <a:gd name="T5" fmla="*/ 17 h 41"/>
                  <a:gd name="T6" fmla="*/ 6 w 61"/>
                  <a:gd name="T7" fmla="*/ 27 h 41"/>
                  <a:gd name="T8" fmla="*/ 14 w 61"/>
                  <a:gd name="T9" fmla="*/ 36 h 41"/>
                  <a:gd name="T10" fmla="*/ 22 w 61"/>
                  <a:gd name="T11" fmla="*/ 38 h 41"/>
                  <a:gd name="T12" fmla="*/ 32 w 61"/>
                  <a:gd name="T13" fmla="*/ 40 h 41"/>
                  <a:gd name="T14" fmla="*/ 41 w 61"/>
                  <a:gd name="T15" fmla="*/ 41 h 41"/>
                  <a:gd name="T16" fmla="*/ 50 w 61"/>
                  <a:gd name="T17" fmla="*/ 41 h 41"/>
                  <a:gd name="T18" fmla="*/ 61 w 61"/>
                  <a:gd name="T19" fmla="*/ 39 h 41"/>
                  <a:gd name="T20" fmla="*/ 61 w 61"/>
                  <a:gd name="T21" fmla="*/ 32 h 41"/>
                  <a:gd name="T22" fmla="*/ 50 w 61"/>
                  <a:gd name="T23" fmla="*/ 32 h 41"/>
                  <a:gd name="T24" fmla="*/ 41 w 61"/>
                  <a:gd name="T25" fmla="*/ 32 h 41"/>
                  <a:gd name="T26" fmla="*/ 32 w 61"/>
                  <a:gd name="T27" fmla="*/ 33 h 41"/>
                  <a:gd name="T28" fmla="*/ 24 w 61"/>
                  <a:gd name="T29" fmla="*/ 31 h 41"/>
                  <a:gd name="T30" fmla="*/ 18 w 61"/>
                  <a:gd name="T31" fmla="*/ 29 h 41"/>
                  <a:gd name="T32" fmla="*/ 12 w 61"/>
                  <a:gd name="T33" fmla="*/ 23 h 41"/>
                  <a:gd name="T34" fmla="*/ 9 w 61"/>
                  <a:gd name="T35" fmla="*/ 15 h 41"/>
                  <a:gd name="T36" fmla="*/ 7 w 61"/>
                  <a:gd name="T37" fmla="*/ 3 h 41"/>
                  <a:gd name="T38" fmla="*/ 7 w 61"/>
                  <a:gd name="T39" fmla="*/ 3 h 41"/>
                  <a:gd name="T40" fmla="*/ 7 w 61"/>
                  <a:gd name="T41" fmla="*/ 3 h 41"/>
                  <a:gd name="T42" fmla="*/ 6 w 61"/>
                  <a:gd name="T43" fmla="*/ 1 h 41"/>
                  <a:gd name="T44" fmla="*/ 3 w 61"/>
                  <a:gd name="T45" fmla="*/ 0 h 41"/>
                  <a:gd name="T46" fmla="*/ 1 w 61"/>
                  <a:gd name="T47" fmla="*/ 1 h 41"/>
                  <a:gd name="T48" fmla="*/ 0 w 61"/>
                  <a:gd name="T49"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41">
                    <a:moveTo>
                      <a:pt x="0" y="3"/>
                    </a:moveTo>
                    <a:lnTo>
                      <a:pt x="0" y="3"/>
                    </a:lnTo>
                    <a:lnTo>
                      <a:pt x="2" y="17"/>
                    </a:lnTo>
                    <a:lnTo>
                      <a:pt x="6" y="27"/>
                    </a:lnTo>
                    <a:lnTo>
                      <a:pt x="14" y="36"/>
                    </a:lnTo>
                    <a:lnTo>
                      <a:pt x="22" y="38"/>
                    </a:lnTo>
                    <a:lnTo>
                      <a:pt x="32" y="40"/>
                    </a:lnTo>
                    <a:lnTo>
                      <a:pt x="41" y="41"/>
                    </a:lnTo>
                    <a:lnTo>
                      <a:pt x="50" y="41"/>
                    </a:lnTo>
                    <a:lnTo>
                      <a:pt x="61" y="39"/>
                    </a:lnTo>
                    <a:lnTo>
                      <a:pt x="61" y="32"/>
                    </a:lnTo>
                    <a:lnTo>
                      <a:pt x="50" y="32"/>
                    </a:lnTo>
                    <a:lnTo>
                      <a:pt x="41" y="32"/>
                    </a:lnTo>
                    <a:lnTo>
                      <a:pt x="32" y="33"/>
                    </a:lnTo>
                    <a:lnTo>
                      <a:pt x="24" y="31"/>
                    </a:lnTo>
                    <a:lnTo>
                      <a:pt x="18" y="29"/>
                    </a:lnTo>
                    <a:lnTo>
                      <a:pt x="12" y="23"/>
                    </a:lnTo>
                    <a:lnTo>
                      <a:pt x="9" y="15"/>
                    </a:lnTo>
                    <a:lnTo>
                      <a:pt x="7" y="3"/>
                    </a:lnTo>
                    <a:lnTo>
                      <a:pt x="7" y="3"/>
                    </a:lnTo>
                    <a:lnTo>
                      <a:pt x="7" y="3"/>
                    </a:lnTo>
                    <a:lnTo>
                      <a:pt x="6" y="1"/>
                    </a:lnTo>
                    <a:lnTo>
                      <a:pt x="3" y="0"/>
                    </a:lnTo>
                    <a:lnTo>
                      <a:pt x="1" y="1"/>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02" name="Freeform 506"/>
              <p:cNvSpPr>
                <a:spLocks noChangeAspect="1"/>
              </p:cNvSpPr>
              <p:nvPr/>
            </p:nvSpPr>
            <p:spPr bwMode="auto">
              <a:xfrm>
                <a:off x="785" y="346"/>
                <a:ext cx="48" cy="80"/>
              </a:xfrm>
              <a:custGeom>
                <a:avLst/>
                <a:gdLst>
                  <a:gd name="T0" fmla="*/ 77 w 97"/>
                  <a:gd name="T1" fmla="*/ 160 h 160"/>
                  <a:gd name="T2" fmla="*/ 78 w 97"/>
                  <a:gd name="T3" fmla="*/ 143 h 160"/>
                  <a:gd name="T4" fmla="*/ 78 w 97"/>
                  <a:gd name="T5" fmla="*/ 127 h 160"/>
                  <a:gd name="T6" fmla="*/ 77 w 97"/>
                  <a:gd name="T7" fmla="*/ 112 h 160"/>
                  <a:gd name="T8" fmla="*/ 74 w 97"/>
                  <a:gd name="T9" fmla="*/ 97 h 160"/>
                  <a:gd name="T10" fmla="*/ 69 w 97"/>
                  <a:gd name="T11" fmla="*/ 83 h 160"/>
                  <a:gd name="T12" fmla="*/ 62 w 97"/>
                  <a:gd name="T13" fmla="*/ 70 h 160"/>
                  <a:gd name="T14" fmla="*/ 54 w 97"/>
                  <a:gd name="T15" fmla="*/ 59 h 160"/>
                  <a:gd name="T16" fmla="*/ 45 w 97"/>
                  <a:gd name="T17" fmla="*/ 49 h 160"/>
                  <a:gd name="T18" fmla="*/ 40 w 97"/>
                  <a:gd name="T19" fmla="*/ 44 h 160"/>
                  <a:gd name="T20" fmla="*/ 36 w 97"/>
                  <a:gd name="T21" fmla="*/ 39 h 160"/>
                  <a:gd name="T22" fmla="*/ 30 w 97"/>
                  <a:gd name="T23" fmla="*/ 36 h 160"/>
                  <a:gd name="T24" fmla="*/ 24 w 97"/>
                  <a:gd name="T25" fmla="*/ 32 h 160"/>
                  <a:gd name="T26" fmla="*/ 19 w 97"/>
                  <a:gd name="T27" fmla="*/ 29 h 160"/>
                  <a:gd name="T28" fmla="*/ 13 w 97"/>
                  <a:gd name="T29" fmla="*/ 26 h 160"/>
                  <a:gd name="T30" fmla="*/ 7 w 97"/>
                  <a:gd name="T31" fmla="*/ 23 h 160"/>
                  <a:gd name="T32" fmla="*/ 0 w 97"/>
                  <a:gd name="T33" fmla="*/ 21 h 160"/>
                  <a:gd name="T34" fmla="*/ 0 w 97"/>
                  <a:gd name="T35" fmla="*/ 16 h 160"/>
                  <a:gd name="T36" fmla="*/ 0 w 97"/>
                  <a:gd name="T37" fmla="*/ 11 h 160"/>
                  <a:gd name="T38" fmla="*/ 1 w 97"/>
                  <a:gd name="T39" fmla="*/ 6 h 160"/>
                  <a:gd name="T40" fmla="*/ 2 w 97"/>
                  <a:gd name="T41" fmla="*/ 0 h 160"/>
                  <a:gd name="T42" fmla="*/ 28 w 97"/>
                  <a:gd name="T43" fmla="*/ 8 h 160"/>
                  <a:gd name="T44" fmla="*/ 51 w 97"/>
                  <a:gd name="T45" fmla="*/ 24 h 160"/>
                  <a:gd name="T46" fmla="*/ 70 w 97"/>
                  <a:gd name="T47" fmla="*/ 47 h 160"/>
                  <a:gd name="T48" fmla="*/ 85 w 97"/>
                  <a:gd name="T49" fmla="*/ 73 h 160"/>
                  <a:gd name="T50" fmla="*/ 95 w 97"/>
                  <a:gd name="T51" fmla="*/ 99 h 160"/>
                  <a:gd name="T52" fmla="*/ 97 w 97"/>
                  <a:gd name="T53" fmla="*/ 123 h 160"/>
                  <a:gd name="T54" fmla="*/ 91 w 97"/>
                  <a:gd name="T55" fmla="*/ 145 h 160"/>
                  <a:gd name="T56" fmla="*/ 77 w 97"/>
                  <a:gd name="T5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160">
                    <a:moveTo>
                      <a:pt x="77" y="160"/>
                    </a:moveTo>
                    <a:lnTo>
                      <a:pt x="78" y="143"/>
                    </a:lnTo>
                    <a:lnTo>
                      <a:pt x="78" y="127"/>
                    </a:lnTo>
                    <a:lnTo>
                      <a:pt x="77" y="112"/>
                    </a:lnTo>
                    <a:lnTo>
                      <a:pt x="74" y="97"/>
                    </a:lnTo>
                    <a:lnTo>
                      <a:pt x="69" y="83"/>
                    </a:lnTo>
                    <a:lnTo>
                      <a:pt x="62" y="70"/>
                    </a:lnTo>
                    <a:lnTo>
                      <a:pt x="54" y="59"/>
                    </a:lnTo>
                    <a:lnTo>
                      <a:pt x="45" y="49"/>
                    </a:lnTo>
                    <a:lnTo>
                      <a:pt x="40" y="44"/>
                    </a:lnTo>
                    <a:lnTo>
                      <a:pt x="36" y="39"/>
                    </a:lnTo>
                    <a:lnTo>
                      <a:pt x="30" y="36"/>
                    </a:lnTo>
                    <a:lnTo>
                      <a:pt x="24" y="32"/>
                    </a:lnTo>
                    <a:lnTo>
                      <a:pt x="19" y="29"/>
                    </a:lnTo>
                    <a:lnTo>
                      <a:pt x="13" y="26"/>
                    </a:lnTo>
                    <a:lnTo>
                      <a:pt x="7" y="23"/>
                    </a:lnTo>
                    <a:lnTo>
                      <a:pt x="0" y="21"/>
                    </a:lnTo>
                    <a:lnTo>
                      <a:pt x="0" y="16"/>
                    </a:lnTo>
                    <a:lnTo>
                      <a:pt x="0" y="11"/>
                    </a:lnTo>
                    <a:lnTo>
                      <a:pt x="1" y="6"/>
                    </a:lnTo>
                    <a:lnTo>
                      <a:pt x="2" y="0"/>
                    </a:lnTo>
                    <a:lnTo>
                      <a:pt x="28" y="8"/>
                    </a:lnTo>
                    <a:lnTo>
                      <a:pt x="51" y="24"/>
                    </a:lnTo>
                    <a:lnTo>
                      <a:pt x="70" y="47"/>
                    </a:lnTo>
                    <a:lnTo>
                      <a:pt x="85" y="73"/>
                    </a:lnTo>
                    <a:lnTo>
                      <a:pt x="95" y="99"/>
                    </a:lnTo>
                    <a:lnTo>
                      <a:pt x="97" y="123"/>
                    </a:lnTo>
                    <a:lnTo>
                      <a:pt x="91" y="145"/>
                    </a:lnTo>
                    <a:lnTo>
                      <a:pt x="77" y="160"/>
                    </a:lnTo>
                    <a:close/>
                  </a:path>
                </a:pathLst>
              </a:custGeom>
              <a:solidFill>
                <a:srgbClr val="D8A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03" name="Freeform 507"/>
              <p:cNvSpPr>
                <a:spLocks noChangeAspect="1"/>
              </p:cNvSpPr>
              <p:nvPr/>
            </p:nvSpPr>
            <p:spPr bwMode="auto">
              <a:xfrm>
                <a:off x="806" y="369"/>
                <a:ext cx="21" cy="57"/>
              </a:xfrm>
              <a:custGeom>
                <a:avLst/>
                <a:gdLst>
                  <a:gd name="T0" fmla="*/ 0 w 40"/>
                  <a:gd name="T1" fmla="*/ 6 h 115"/>
                  <a:gd name="T2" fmla="*/ 0 w 40"/>
                  <a:gd name="T3" fmla="*/ 6 h 115"/>
                  <a:gd name="T4" fmla="*/ 8 w 40"/>
                  <a:gd name="T5" fmla="*/ 16 h 115"/>
                  <a:gd name="T6" fmla="*/ 16 w 40"/>
                  <a:gd name="T7" fmla="*/ 28 h 115"/>
                  <a:gd name="T8" fmla="*/ 23 w 40"/>
                  <a:gd name="T9" fmla="*/ 39 h 115"/>
                  <a:gd name="T10" fmla="*/ 27 w 40"/>
                  <a:gd name="T11" fmla="*/ 53 h 115"/>
                  <a:gd name="T12" fmla="*/ 31 w 40"/>
                  <a:gd name="T13" fmla="*/ 67 h 115"/>
                  <a:gd name="T14" fmla="*/ 31 w 40"/>
                  <a:gd name="T15" fmla="*/ 82 h 115"/>
                  <a:gd name="T16" fmla="*/ 31 w 40"/>
                  <a:gd name="T17" fmla="*/ 98 h 115"/>
                  <a:gd name="T18" fmla="*/ 31 w 40"/>
                  <a:gd name="T19" fmla="*/ 115 h 115"/>
                  <a:gd name="T20" fmla="*/ 38 w 40"/>
                  <a:gd name="T21" fmla="*/ 115 h 115"/>
                  <a:gd name="T22" fmla="*/ 40 w 40"/>
                  <a:gd name="T23" fmla="*/ 98 h 115"/>
                  <a:gd name="T24" fmla="*/ 40 w 40"/>
                  <a:gd name="T25" fmla="*/ 82 h 115"/>
                  <a:gd name="T26" fmla="*/ 38 w 40"/>
                  <a:gd name="T27" fmla="*/ 67 h 115"/>
                  <a:gd name="T28" fmla="*/ 34 w 40"/>
                  <a:gd name="T29" fmla="*/ 51 h 115"/>
                  <a:gd name="T30" fmla="*/ 30 w 40"/>
                  <a:gd name="T31" fmla="*/ 37 h 115"/>
                  <a:gd name="T32" fmla="*/ 23 w 40"/>
                  <a:gd name="T33" fmla="*/ 23 h 115"/>
                  <a:gd name="T34" fmla="*/ 15 w 40"/>
                  <a:gd name="T35" fmla="*/ 12 h 115"/>
                  <a:gd name="T36" fmla="*/ 4 w 40"/>
                  <a:gd name="T37" fmla="*/ 1 h 115"/>
                  <a:gd name="T38" fmla="*/ 4 w 40"/>
                  <a:gd name="T39" fmla="*/ 1 h 115"/>
                  <a:gd name="T40" fmla="*/ 4 w 40"/>
                  <a:gd name="T41" fmla="*/ 1 h 115"/>
                  <a:gd name="T42" fmla="*/ 2 w 40"/>
                  <a:gd name="T43" fmla="*/ 0 h 115"/>
                  <a:gd name="T44" fmla="*/ 1 w 40"/>
                  <a:gd name="T45" fmla="*/ 1 h 115"/>
                  <a:gd name="T46" fmla="*/ 0 w 40"/>
                  <a:gd name="T47" fmla="*/ 4 h 115"/>
                  <a:gd name="T48" fmla="*/ 0 w 40"/>
                  <a:gd name="T49" fmla="*/ 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115">
                    <a:moveTo>
                      <a:pt x="0" y="6"/>
                    </a:moveTo>
                    <a:lnTo>
                      <a:pt x="0" y="6"/>
                    </a:lnTo>
                    <a:lnTo>
                      <a:pt x="8" y="16"/>
                    </a:lnTo>
                    <a:lnTo>
                      <a:pt x="16" y="28"/>
                    </a:lnTo>
                    <a:lnTo>
                      <a:pt x="23" y="39"/>
                    </a:lnTo>
                    <a:lnTo>
                      <a:pt x="27" y="53"/>
                    </a:lnTo>
                    <a:lnTo>
                      <a:pt x="31" y="67"/>
                    </a:lnTo>
                    <a:lnTo>
                      <a:pt x="31" y="82"/>
                    </a:lnTo>
                    <a:lnTo>
                      <a:pt x="31" y="98"/>
                    </a:lnTo>
                    <a:lnTo>
                      <a:pt x="31" y="115"/>
                    </a:lnTo>
                    <a:lnTo>
                      <a:pt x="38" y="115"/>
                    </a:lnTo>
                    <a:lnTo>
                      <a:pt x="40" y="98"/>
                    </a:lnTo>
                    <a:lnTo>
                      <a:pt x="40" y="82"/>
                    </a:lnTo>
                    <a:lnTo>
                      <a:pt x="38" y="67"/>
                    </a:lnTo>
                    <a:lnTo>
                      <a:pt x="34" y="51"/>
                    </a:lnTo>
                    <a:lnTo>
                      <a:pt x="30" y="37"/>
                    </a:lnTo>
                    <a:lnTo>
                      <a:pt x="23" y="23"/>
                    </a:lnTo>
                    <a:lnTo>
                      <a:pt x="15" y="12"/>
                    </a:lnTo>
                    <a:lnTo>
                      <a:pt x="4" y="1"/>
                    </a:lnTo>
                    <a:lnTo>
                      <a:pt x="4" y="1"/>
                    </a:lnTo>
                    <a:lnTo>
                      <a:pt x="4" y="1"/>
                    </a:lnTo>
                    <a:lnTo>
                      <a:pt x="2" y="0"/>
                    </a:lnTo>
                    <a:lnTo>
                      <a:pt x="1" y="1"/>
                    </a:lnTo>
                    <a:lnTo>
                      <a:pt x="0" y="4"/>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04" name="Freeform 508"/>
              <p:cNvSpPr>
                <a:spLocks noChangeAspect="1"/>
              </p:cNvSpPr>
              <p:nvPr/>
            </p:nvSpPr>
            <p:spPr bwMode="auto">
              <a:xfrm>
                <a:off x="783" y="355"/>
                <a:ext cx="26" cy="16"/>
              </a:xfrm>
              <a:custGeom>
                <a:avLst/>
                <a:gdLst>
                  <a:gd name="T0" fmla="*/ 0 w 51"/>
                  <a:gd name="T1" fmla="*/ 4 h 34"/>
                  <a:gd name="T2" fmla="*/ 3 w 51"/>
                  <a:gd name="T3" fmla="*/ 7 h 34"/>
                  <a:gd name="T4" fmla="*/ 10 w 51"/>
                  <a:gd name="T5" fmla="*/ 10 h 34"/>
                  <a:gd name="T6" fmla="*/ 16 w 51"/>
                  <a:gd name="T7" fmla="*/ 12 h 34"/>
                  <a:gd name="T8" fmla="*/ 20 w 51"/>
                  <a:gd name="T9" fmla="*/ 15 h 34"/>
                  <a:gd name="T10" fmla="*/ 26 w 51"/>
                  <a:gd name="T11" fmla="*/ 19 h 34"/>
                  <a:gd name="T12" fmla="*/ 32 w 51"/>
                  <a:gd name="T13" fmla="*/ 22 h 34"/>
                  <a:gd name="T14" fmla="*/ 38 w 51"/>
                  <a:gd name="T15" fmla="*/ 26 h 34"/>
                  <a:gd name="T16" fmla="*/ 42 w 51"/>
                  <a:gd name="T17" fmla="*/ 29 h 34"/>
                  <a:gd name="T18" fmla="*/ 47 w 51"/>
                  <a:gd name="T19" fmla="*/ 34 h 34"/>
                  <a:gd name="T20" fmla="*/ 51 w 51"/>
                  <a:gd name="T21" fmla="*/ 29 h 34"/>
                  <a:gd name="T22" fmla="*/ 47 w 51"/>
                  <a:gd name="T23" fmla="*/ 25 h 34"/>
                  <a:gd name="T24" fmla="*/ 42 w 51"/>
                  <a:gd name="T25" fmla="*/ 19 h 34"/>
                  <a:gd name="T26" fmla="*/ 36 w 51"/>
                  <a:gd name="T27" fmla="*/ 15 h 34"/>
                  <a:gd name="T28" fmla="*/ 31 w 51"/>
                  <a:gd name="T29" fmla="*/ 12 h 34"/>
                  <a:gd name="T30" fmla="*/ 25 w 51"/>
                  <a:gd name="T31" fmla="*/ 9 h 34"/>
                  <a:gd name="T32" fmla="*/ 18 w 51"/>
                  <a:gd name="T33" fmla="*/ 5 h 34"/>
                  <a:gd name="T34" fmla="*/ 12 w 51"/>
                  <a:gd name="T35" fmla="*/ 3 h 34"/>
                  <a:gd name="T36" fmla="*/ 5 w 51"/>
                  <a:gd name="T37" fmla="*/ 0 h 34"/>
                  <a:gd name="T38" fmla="*/ 9 w 51"/>
                  <a:gd name="T39" fmla="*/ 4 h 34"/>
                  <a:gd name="T40" fmla="*/ 5 w 51"/>
                  <a:gd name="T41" fmla="*/ 0 h 34"/>
                  <a:gd name="T42" fmla="*/ 2 w 51"/>
                  <a:gd name="T43" fmla="*/ 0 h 34"/>
                  <a:gd name="T44" fmla="*/ 1 w 51"/>
                  <a:gd name="T45" fmla="*/ 3 h 34"/>
                  <a:gd name="T46" fmla="*/ 1 w 51"/>
                  <a:gd name="T47" fmla="*/ 5 h 34"/>
                  <a:gd name="T48" fmla="*/ 3 w 51"/>
                  <a:gd name="T49" fmla="*/ 7 h 34"/>
                  <a:gd name="T50" fmla="*/ 0 w 51"/>
                  <a:gd name="T51"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34">
                    <a:moveTo>
                      <a:pt x="0" y="4"/>
                    </a:moveTo>
                    <a:lnTo>
                      <a:pt x="3" y="7"/>
                    </a:lnTo>
                    <a:lnTo>
                      <a:pt x="10" y="10"/>
                    </a:lnTo>
                    <a:lnTo>
                      <a:pt x="16" y="12"/>
                    </a:lnTo>
                    <a:lnTo>
                      <a:pt x="20" y="15"/>
                    </a:lnTo>
                    <a:lnTo>
                      <a:pt x="26" y="19"/>
                    </a:lnTo>
                    <a:lnTo>
                      <a:pt x="32" y="22"/>
                    </a:lnTo>
                    <a:lnTo>
                      <a:pt x="38" y="26"/>
                    </a:lnTo>
                    <a:lnTo>
                      <a:pt x="42" y="29"/>
                    </a:lnTo>
                    <a:lnTo>
                      <a:pt x="47" y="34"/>
                    </a:lnTo>
                    <a:lnTo>
                      <a:pt x="51" y="29"/>
                    </a:lnTo>
                    <a:lnTo>
                      <a:pt x="47" y="25"/>
                    </a:lnTo>
                    <a:lnTo>
                      <a:pt x="42" y="19"/>
                    </a:lnTo>
                    <a:lnTo>
                      <a:pt x="36" y="15"/>
                    </a:lnTo>
                    <a:lnTo>
                      <a:pt x="31" y="12"/>
                    </a:lnTo>
                    <a:lnTo>
                      <a:pt x="25" y="9"/>
                    </a:lnTo>
                    <a:lnTo>
                      <a:pt x="18" y="5"/>
                    </a:lnTo>
                    <a:lnTo>
                      <a:pt x="12" y="3"/>
                    </a:lnTo>
                    <a:lnTo>
                      <a:pt x="5" y="0"/>
                    </a:lnTo>
                    <a:lnTo>
                      <a:pt x="9" y="4"/>
                    </a:lnTo>
                    <a:lnTo>
                      <a:pt x="5" y="0"/>
                    </a:lnTo>
                    <a:lnTo>
                      <a:pt x="2" y="0"/>
                    </a:lnTo>
                    <a:lnTo>
                      <a:pt x="1" y="3"/>
                    </a:lnTo>
                    <a:lnTo>
                      <a:pt x="1" y="5"/>
                    </a:lnTo>
                    <a:lnTo>
                      <a:pt x="3"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05" name="Freeform 509"/>
              <p:cNvSpPr>
                <a:spLocks noChangeAspect="1"/>
              </p:cNvSpPr>
              <p:nvPr/>
            </p:nvSpPr>
            <p:spPr bwMode="auto">
              <a:xfrm>
                <a:off x="783" y="344"/>
                <a:ext cx="5" cy="12"/>
              </a:xfrm>
              <a:custGeom>
                <a:avLst/>
                <a:gdLst>
                  <a:gd name="T0" fmla="*/ 6 w 10"/>
                  <a:gd name="T1" fmla="*/ 0 h 24"/>
                  <a:gd name="T2" fmla="*/ 3 w 10"/>
                  <a:gd name="T3" fmla="*/ 2 h 24"/>
                  <a:gd name="T4" fmla="*/ 2 w 10"/>
                  <a:gd name="T5" fmla="*/ 9 h 24"/>
                  <a:gd name="T6" fmla="*/ 1 w 10"/>
                  <a:gd name="T7" fmla="*/ 14 h 24"/>
                  <a:gd name="T8" fmla="*/ 0 w 10"/>
                  <a:gd name="T9" fmla="*/ 19 h 24"/>
                  <a:gd name="T10" fmla="*/ 0 w 10"/>
                  <a:gd name="T11" fmla="*/ 24 h 24"/>
                  <a:gd name="T12" fmla="*/ 9 w 10"/>
                  <a:gd name="T13" fmla="*/ 24 h 24"/>
                  <a:gd name="T14" fmla="*/ 9 w 10"/>
                  <a:gd name="T15" fmla="*/ 19 h 24"/>
                  <a:gd name="T16" fmla="*/ 8 w 10"/>
                  <a:gd name="T17" fmla="*/ 14 h 24"/>
                  <a:gd name="T18" fmla="*/ 9 w 10"/>
                  <a:gd name="T19" fmla="*/ 9 h 24"/>
                  <a:gd name="T20" fmla="*/ 10 w 10"/>
                  <a:gd name="T21" fmla="*/ 4 h 24"/>
                  <a:gd name="T22" fmla="*/ 6 w 10"/>
                  <a:gd name="T23" fmla="*/ 7 h 24"/>
                  <a:gd name="T24" fmla="*/ 10 w 10"/>
                  <a:gd name="T25" fmla="*/ 4 h 24"/>
                  <a:gd name="T26" fmla="*/ 10 w 10"/>
                  <a:gd name="T27" fmla="*/ 1 h 24"/>
                  <a:gd name="T28" fmla="*/ 8 w 10"/>
                  <a:gd name="T29" fmla="*/ 0 h 24"/>
                  <a:gd name="T30" fmla="*/ 5 w 10"/>
                  <a:gd name="T31" fmla="*/ 0 h 24"/>
                  <a:gd name="T32" fmla="*/ 3 w 10"/>
                  <a:gd name="T33" fmla="*/ 2 h 24"/>
                  <a:gd name="T34" fmla="*/ 6 w 10"/>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4">
                    <a:moveTo>
                      <a:pt x="6" y="0"/>
                    </a:moveTo>
                    <a:lnTo>
                      <a:pt x="3" y="2"/>
                    </a:lnTo>
                    <a:lnTo>
                      <a:pt x="2" y="9"/>
                    </a:lnTo>
                    <a:lnTo>
                      <a:pt x="1" y="14"/>
                    </a:lnTo>
                    <a:lnTo>
                      <a:pt x="0" y="19"/>
                    </a:lnTo>
                    <a:lnTo>
                      <a:pt x="0" y="24"/>
                    </a:lnTo>
                    <a:lnTo>
                      <a:pt x="9" y="24"/>
                    </a:lnTo>
                    <a:lnTo>
                      <a:pt x="9" y="19"/>
                    </a:lnTo>
                    <a:lnTo>
                      <a:pt x="8" y="14"/>
                    </a:lnTo>
                    <a:lnTo>
                      <a:pt x="9" y="9"/>
                    </a:lnTo>
                    <a:lnTo>
                      <a:pt x="10" y="4"/>
                    </a:lnTo>
                    <a:lnTo>
                      <a:pt x="6" y="7"/>
                    </a:lnTo>
                    <a:lnTo>
                      <a:pt x="10" y="4"/>
                    </a:lnTo>
                    <a:lnTo>
                      <a:pt x="10" y="1"/>
                    </a:lnTo>
                    <a:lnTo>
                      <a:pt x="8" y="0"/>
                    </a:lnTo>
                    <a:lnTo>
                      <a:pt x="5" y="0"/>
                    </a:lnTo>
                    <a:lnTo>
                      <a:pt x="3" y="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06" name="Freeform 510"/>
              <p:cNvSpPr>
                <a:spLocks noChangeAspect="1"/>
              </p:cNvSpPr>
              <p:nvPr/>
            </p:nvSpPr>
            <p:spPr bwMode="auto">
              <a:xfrm>
                <a:off x="786" y="344"/>
                <a:ext cx="49" cy="84"/>
              </a:xfrm>
              <a:custGeom>
                <a:avLst/>
                <a:gdLst>
                  <a:gd name="T0" fmla="*/ 72 w 98"/>
                  <a:gd name="T1" fmla="*/ 163 h 167"/>
                  <a:gd name="T2" fmla="*/ 78 w 98"/>
                  <a:gd name="T3" fmla="*/ 167 h 167"/>
                  <a:gd name="T4" fmla="*/ 93 w 98"/>
                  <a:gd name="T5" fmla="*/ 149 h 167"/>
                  <a:gd name="T6" fmla="*/ 98 w 98"/>
                  <a:gd name="T7" fmla="*/ 126 h 167"/>
                  <a:gd name="T8" fmla="*/ 96 w 98"/>
                  <a:gd name="T9" fmla="*/ 102 h 167"/>
                  <a:gd name="T10" fmla="*/ 87 w 98"/>
                  <a:gd name="T11" fmla="*/ 75 h 167"/>
                  <a:gd name="T12" fmla="*/ 72 w 98"/>
                  <a:gd name="T13" fmla="*/ 48 h 167"/>
                  <a:gd name="T14" fmla="*/ 51 w 98"/>
                  <a:gd name="T15" fmla="*/ 25 h 167"/>
                  <a:gd name="T16" fmla="*/ 27 w 98"/>
                  <a:gd name="T17" fmla="*/ 8 h 167"/>
                  <a:gd name="T18" fmla="*/ 0 w 98"/>
                  <a:gd name="T19" fmla="*/ 0 h 167"/>
                  <a:gd name="T20" fmla="*/ 0 w 98"/>
                  <a:gd name="T21" fmla="*/ 7 h 167"/>
                  <a:gd name="T22" fmla="*/ 25 w 98"/>
                  <a:gd name="T23" fmla="*/ 15 h 167"/>
                  <a:gd name="T24" fmla="*/ 46 w 98"/>
                  <a:gd name="T25" fmla="*/ 30 h 167"/>
                  <a:gd name="T26" fmla="*/ 65 w 98"/>
                  <a:gd name="T27" fmla="*/ 53 h 167"/>
                  <a:gd name="T28" fmla="*/ 80 w 98"/>
                  <a:gd name="T29" fmla="*/ 77 h 167"/>
                  <a:gd name="T30" fmla="*/ 89 w 98"/>
                  <a:gd name="T31" fmla="*/ 102 h 167"/>
                  <a:gd name="T32" fmla="*/ 91 w 98"/>
                  <a:gd name="T33" fmla="*/ 126 h 167"/>
                  <a:gd name="T34" fmla="*/ 86 w 98"/>
                  <a:gd name="T35" fmla="*/ 147 h 167"/>
                  <a:gd name="T36" fmla="*/ 73 w 98"/>
                  <a:gd name="T37" fmla="*/ 160 h 167"/>
                  <a:gd name="T38" fmla="*/ 79 w 98"/>
                  <a:gd name="T39" fmla="*/ 163 h 167"/>
                  <a:gd name="T40" fmla="*/ 73 w 98"/>
                  <a:gd name="T41" fmla="*/ 160 h 167"/>
                  <a:gd name="T42" fmla="*/ 71 w 98"/>
                  <a:gd name="T43" fmla="*/ 162 h 167"/>
                  <a:gd name="T44" fmla="*/ 72 w 98"/>
                  <a:gd name="T45" fmla="*/ 164 h 167"/>
                  <a:gd name="T46" fmla="*/ 74 w 98"/>
                  <a:gd name="T47" fmla="*/ 167 h 167"/>
                  <a:gd name="T48" fmla="*/ 78 w 98"/>
                  <a:gd name="T49" fmla="*/ 167 h 167"/>
                  <a:gd name="T50" fmla="*/ 72 w 98"/>
                  <a:gd name="T51" fmla="*/ 16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167">
                    <a:moveTo>
                      <a:pt x="72" y="163"/>
                    </a:moveTo>
                    <a:lnTo>
                      <a:pt x="78" y="167"/>
                    </a:lnTo>
                    <a:lnTo>
                      <a:pt x="93" y="149"/>
                    </a:lnTo>
                    <a:lnTo>
                      <a:pt x="98" y="126"/>
                    </a:lnTo>
                    <a:lnTo>
                      <a:pt x="96" y="102"/>
                    </a:lnTo>
                    <a:lnTo>
                      <a:pt x="87" y="75"/>
                    </a:lnTo>
                    <a:lnTo>
                      <a:pt x="72" y="48"/>
                    </a:lnTo>
                    <a:lnTo>
                      <a:pt x="51" y="25"/>
                    </a:lnTo>
                    <a:lnTo>
                      <a:pt x="27" y="8"/>
                    </a:lnTo>
                    <a:lnTo>
                      <a:pt x="0" y="0"/>
                    </a:lnTo>
                    <a:lnTo>
                      <a:pt x="0" y="7"/>
                    </a:lnTo>
                    <a:lnTo>
                      <a:pt x="25" y="15"/>
                    </a:lnTo>
                    <a:lnTo>
                      <a:pt x="46" y="30"/>
                    </a:lnTo>
                    <a:lnTo>
                      <a:pt x="65" y="53"/>
                    </a:lnTo>
                    <a:lnTo>
                      <a:pt x="80" y="77"/>
                    </a:lnTo>
                    <a:lnTo>
                      <a:pt x="89" y="102"/>
                    </a:lnTo>
                    <a:lnTo>
                      <a:pt x="91" y="126"/>
                    </a:lnTo>
                    <a:lnTo>
                      <a:pt x="86" y="147"/>
                    </a:lnTo>
                    <a:lnTo>
                      <a:pt x="73" y="160"/>
                    </a:lnTo>
                    <a:lnTo>
                      <a:pt x="79" y="163"/>
                    </a:lnTo>
                    <a:lnTo>
                      <a:pt x="73" y="160"/>
                    </a:lnTo>
                    <a:lnTo>
                      <a:pt x="71" y="162"/>
                    </a:lnTo>
                    <a:lnTo>
                      <a:pt x="72" y="164"/>
                    </a:lnTo>
                    <a:lnTo>
                      <a:pt x="74" y="167"/>
                    </a:lnTo>
                    <a:lnTo>
                      <a:pt x="78" y="167"/>
                    </a:lnTo>
                    <a:lnTo>
                      <a:pt x="72"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07" name="Freeform 511"/>
              <p:cNvSpPr>
                <a:spLocks noChangeAspect="1"/>
              </p:cNvSpPr>
              <p:nvPr/>
            </p:nvSpPr>
            <p:spPr bwMode="auto">
              <a:xfrm>
                <a:off x="810" y="343"/>
                <a:ext cx="12" cy="11"/>
              </a:xfrm>
              <a:custGeom>
                <a:avLst/>
                <a:gdLst>
                  <a:gd name="T0" fmla="*/ 0 w 24"/>
                  <a:gd name="T1" fmla="*/ 0 h 23"/>
                  <a:gd name="T2" fmla="*/ 8 w 24"/>
                  <a:gd name="T3" fmla="*/ 4 h 23"/>
                  <a:gd name="T4" fmla="*/ 16 w 24"/>
                  <a:gd name="T5" fmla="*/ 7 h 23"/>
                  <a:gd name="T6" fmla="*/ 22 w 24"/>
                  <a:gd name="T7" fmla="*/ 11 h 23"/>
                  <a:gd name="T8" fmla="*/ 24 w 24"/>
                  <a:gd name="T9" fmla="*/ 12 h 23"/>
                  <a:gd name="T10" fmla="*/ 15 w 24"/>
                  <a:gd name="T11" fmla="*/ 23 h 23"/>
                  <a:gd name="T12" fmla="*/ 0 w 2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4" h="23">
                    <a:moveTo>
                      <a:pt x="0" y="0"/>
                    </a:moveTo>
                    <a:lnTo>
                      <a:pt x="8" y="4"/>
                    </a:lnTo>
                    <a:lnTo>
                      <a:pt x="16" y="7"/>
                    </a:lnTo>
                    <a:lnTo>
                      <a:pt x="22" y="11"/>
                    </a:lnTo>
                    <a:lnTo>
                      <a:pt x="24" y="12"/>
                    </a:lnTo>
                    <a:lnTo>
                      <a:pt x="15" y="23"/>
                    </a:lnTo>
                    <a:lnTo>
                      <a:pt x="0" y="0"/>
                    </a:lnTo>
                    <a:close/>
                  </a:path>
                </a:pathLst>
              </a:custGeom>
              <a:solidFill>
                <a:srgbClr val="FF7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08" name="Freeform 512"/>
              <p:cNvSpPr>
                <a:spLocks noChangeAspect="1"/>
              </p:cNvSpPr>
              <p:nvPr/>
            </p:nvSpPr>
            <p:spPr bwMode="auto">
              <a:xfrm>
                <a:off x="810" y="341"/>
                <a:ext cx="14" cy="9"/>
              </a:xfrm>
              <a:custGeom>
                <a:avLst/>
                <a:gdLst>
                  <a:gd name="T0" fmla="*/ 28 w 28"/>
                  <a:gd name="T1" fmla="*/ 17 h 18"/>
                  <a:gd name="T2" fmla="*/ 26 w 28"/>
                  <a:gd name="T3" fmla="*/ 11 h 18"/>
                  <a:gd name="T4" fmla="*/ 24 w 28"/>
                  <a:gd name="T5" fmla="*/ 10 h 18"/>
                  <a:gd name="T6" fmla="*/ 18 w 28"/>
                  <a:gd name="T7" fmla="*/ 7 h 18"/>
                  <a:gd name="T8" fmla="*/ 10 w 28"/>
                  <a:gd name="T9" fmla="*/ 3 h 18"/>
                  <a:gd name="T10" fmla="*/ 2 w 28"/>
                  <a:gd name="T11" fmla="*/ 0 h 18"/>
                  <a:gd name="T12" fmla="*/ 0 w 28"/>
                  <a:gd name="T13" fmla="*/ 7 h 18"/>
                  <a:gd name="T14" fmla="*/ 8 w 28"/>
                  <a:gd name="T15" fmla="*/ 10 h 18"/>
                  <a:gd name="T16" fmla="*/ 16 w 28"/>
                  <a:gd name="T17" fmla="*/ 14 h 18"/>
                  <a:gd name="T18" fmla="*/ 21 w 28"/>
                  <a:gd name="T19" fmla="*/ 17 h 18"/>
                  <a:gd name="T20" fmla="*/ 24 w 28"/>
                  <a:gd name="T21" fmla="*/ 18 h 18"/>
                  <a:gd name="T22" fmla="*/ 21 w 28"/>
                  <a:gd name="T23" fmla="*/ 13 h 18"/>
                  <a:gd name="T24" fmla="*/ 24 w 28"/>
                  <a:gd name="T25" fmla="*/ 18 h 18"/>
                  <a:gd name="T26" fmla="*/ 27 w 28"/>
                  <a:gd name="T27" fmla="*/ 18 h 18"/>
                  <a:gd name="T28" fmla="*/ 28 w 28"/>
                  <a:gd name="T29" fmla="*/ 16 h 18"/>
                  <a:gd name="T30" fmla="*/ 28 w 28"/>
                  <a:gd name="T31" fmla="*/ 13 h 18"/>
                  <a:gd name="T32" fmla="*/ 26 w 28"/>
                  <a:gd name="T33" fmla="*/ 11 h 18"/>
                  <a:gd name="T34" fmla="*/ 28 w 28"/>
                  <a:gd name="T3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8">
                    <a:moveTo>
                      <a:pt x="28" y="17"/>
                    </a:moveTo>
                    <a:lnTo>
                      <a:pt x="26" y="11"/>
                    </a:lnTo>
                    <a:lnTo>
                      <a:pt x="24" y="10"/>
                    </a:lnTo>
                    <a:lnTo>
                      <a:pt x="18" y="7"/>
                    </a:lnTo>
                    <a:lnTo>
                      <a:pt x="10" y="3"/>
                    </a:lnTo>
                    <a:lnTo>
                      <a:pt x="2" y="0"/>
                    </a:lnTo>
                    <a:lnTo>
                      <a:pt x="0" y="7"/>
                    </a:lnTo>
                    <a:lnTo>
                      <a:pt x="8" y="10"/>
                    </a:lnTo>
                    <a:lnTo>
                      <a:pt x="16" y="14"/>
                    </a:lnTo>
                    <a:lnTo>
                      <a:pt x="21" y="17"/>
                    </a:lnTo>
                    <a:lnTo>
                      <a:pt x="24" y="18"/>
                    </a:lnTo>
                    <a:lnTo>
                      <a:pt x="21" y="13"/>
                    </a:lnTo>
                    <a:lnTo>
                      <a:pt x="24" y="18"/>
                    </a:lnTo>
                    <a:lnTo>
                      <a:pt x="27" y="18"/>
                    </a:lnTo>
                    <a:lnTo>
                      <a:pt x="28" y="16"/>
                    </a:lnTo>
                    <a:lnTo>
                      <a:pt x="28" y="13"/>
                    </a:lnTo>
                    <a:lnTo>
                      <a:pt x="26" y="11"/>
                    </a:lnTo>
                    <a:lnTo>
                      <a:pt x="2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09" name="Freeform 513"/>
              <p:cNvSpPr>
                <a:spLocks noChangeAspect="1"/>
              </p:cNvSpPr>
              <p:nvPr/>
            </p:nvSpPr>
            <p:spPr bwMode="auto">
              <a:xfrm>
                <a:off x="816" y="347"/>
                <a:ext cx="8" cy="9"/>
              </a:xfrm>
              <a:custGeom>
                <a:avLst/>
                <a:gdLst>
                  <a:gd name="T0" fmla="*/ 0 w 16"/>
                  <a:gd name="T1" fmla="*/ 16 h 18"/>
                  <a:gd name="T2" fmla="*/ 7 w 16"/>
                  <a:gd name="T3" fmla="*/ 16 h 18"/>
                  <a:gd name="T4" fmla="*/ 16 w 16"/>
                  <a:gd name="T5" fmla="*/ 4 h 18"/>
                  <a:gd name="T6" fmla="*/ 9 w 16"/>
                  <a:gd name="T7" fmla="*/ 0 h 18"/>
                  <a:gd name="T8" fmla="*/ 0 w 16"/>
                  <a:gd name="T9" fmla="*/ 11 h 18"/>
                  <a:gd name="T10" fmla="*/ 7 w 16"/>
                  <a:gd name="T11" fmla="*/ 11 h 18"/>
                  <a:gd name="T12" fmla="*/ 0 w 16"/>
                  <a:gd name="T13" fmla="*/ 11 h 18"/>
                  <a:gd name="T14" fmla="*/ 0 w 16"/>
                  <a:gd name="T15" fmla="*/ 14 h 18"/>
                  <a:gd name="T16" fmla="*/ 3 w 16"/>
                  <a:gd name="T17" fmla="*/ 17 h 18"/>
                  <a:gd name="T18" fmla="*/ 5 w 16"/>
                  <a:gd name="T19" fmla="*/ 18 h 18"/>
                  <a:gd name="T20" fmla="*/ 7 w 16"/>
                  <a:gd name="T21" fmla="*/ 16 h 18"/>
                  <a:gd name="T22" fmla="*/ 0 w 16"/>
                  <a:gd name="T2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8">
                    <a:moveTo>
                      <a:pt x="0" y="16"/>
                    </a:moveTo>
                    <a:lnTo>
                      <a:pt x="7" y="16"/>
                    </a:lnTo>
                    <a:lnTo>
                      <a:pt x="16" y="4"/>
                    </a:lnTo>
                    <a:lnTo>
                      <a:pt x="9" y="0"/>
                    </a:lnTo>
                    <a:lnTo>
                      <a:pt x="0" y="11"/>
                    </a:lnTo>
                    <a:lnTo>
                      <a:pt x="7" y="11"/>
                    </a:lnTo>
                    <a:lnTo>
                      <a:pt x="0" y="11"/>
                    </a:lnTo>
                    <a:lnTo>
                      <a:pt x="0" y="14"/>
                    </a:lnTo>
                    <a:lnTo>
                      <a:pt x="3" y="17"/>
                    </a:lnTo>
                    <a:lnTo>
                      <a:pt x="5" y="18"/>
                    </a:lnTo>
                    <a:lnTo>
                      <a:pt x="7" y="16"/>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10" name="Freeform 514"/>
              <p:cNvSpPr>
                <a:spLocks noChangeAspect="1"/>
              </p:cNvSpPr>
              <p:nvPr/>
            </p:nvSpPr>
            <p:spPr bwMode="auto">
              <a:xfrm>
                <a:off x="809" y="340"/>
                <a:ext cx="11" cy="15"/>
              </a:xfrm>
              <a:custGeom>
                <a:avLst/>
                <a:gdLst>
                  <a:gd name="T0" fmla="*/ 5 w 22"/>
                  <a:gd name="T1" fmla="*/ 1 h 30"/>
                  <a:gd name="T2" fmla="*/ 0 w 22"/>
                  <a:gd name="T3" fmla="*/ 7 h 30"/>
                  <a:gd name="T4" fmla="*/ 15 w 22"/>
                  <a:gd name="T5" fmla="*/ 30 h 30"/>
                  <a:gd name="T6" fmla="*/ 22 w 22"/>
                  <a:gd name="T7" fmla="*/ 25 h 30"/>
                  <a:gd name="T8" fmla="*/ 7 w 22"/>
                  <a:gd name="T9" fmla="*/ 2 h 30"/>
                  <a:gd name="T10" fmla="*/ 3 w 22"/>
                  <a:gd name="T11" fmla="*/ 8 h 30"/>
                  <a:gd name="T12" fmla="*/ 7 w 22"/>
                  <a:gd name="T13" fmla="*/ 2 h 30"/>
                  <a:gd name="T14" fmla="*/ 5 w 22"/>
                  <a:gd name="T15" fmla="*/ 0 h 30"/>
                  <a:gd name="T16" fmla="*/ 3 w 22"/>
                  <a:gd name="T17" fmla="*/ 1 h 30"/>
                  <a:gd name="T18" fmla="*/ 0 w 22"/>
                  <a:gd name="T19" fmla="*/ 3 h 30"/>
                  <a:gd name="T20" fmla="*/ 0 w 22"/>
                  <a:gd name="T21" fmla="*/ 7 h 30"/>
                  <a:gd name="T22" fmla="*/ 5 w 22"/>
                  <a:gd name="T23"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0">
                    <a:moveTo>
                      <a:pt x="5" y="1"/>
                    </a:moveTo>
                    <a:lnTo>
                      <a:pt x="0" y="7"/>
                    </a:lnTo>
                    <a:lnTo>
                      <a:pt x="15" y="30"/>
                    </a:lnTo>
                    <a:lnTo>
                      <a:pt x="22" y="25"/>
                    </a:lnTo>
                    <a:lnTo>
                      <a:pt x="7" y="2"/>
                    </a:lnTo>
                    <a:lnTo>
                      <a:pt x="3" y="8"/>
                    </a:lnTo>
                    <a:lnTo>
                      <a:pt x="7" y="2"/>
                    </a:lnTo>
                    <a:lnTo>
                      <a:pt x="5" y="0"/>
                    </a:lnTo>
                    <a:lnTo>
                      <a:pt x="3" y="1"/>
                    </a:lnTo>
                    <a:lnTo>
                      <a:pt x="0" y="3"/>
                    </a:lnTo>
                    <a:lnTo>
                      <a:pt x="0" y="7"/>
                    </a:lnTo>
                    <a:lnTo>
                      <a:pt x="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11" name="Freeform 515"/>
              <p:cNvSpPr>
                <a:spLocks noChangeAspect="1"/>
              </p:cNvSpPr>
              <p:nvPr/>
            </p:nvSpPr>
            <p:spPr bwMode="auto">
              <a:xfrm>
                <a:off x="825" y="359"/>
                <a:ext cx="8" cy="12"/>
              </a:xfrm>
              <a:custGeom>
                <a:avLst/>
                <a:gdLst>
                  <a:gd name="T0" fmla="*/ 0 w 15"/>
                  <a:gd name="T1" fmla="*/ 3 h 23"/>
                  <a:gd name="T2" fmla="*/ 15 w 15"/>
                  <a:gd name="T3" fmla="*/ 0 h 23"/>
                  <a:gd name="T4" fmla="*/ 15 w 15"/>
                  <a:gd name="T5" fmla="*/ 23 h 23"/>
                  <a:gd name="T6" fmla="*/ 0 w 15"/>
                  <a:gd name="T7" fmla="*/ 3 h 23"/>
                </a:gdLst>
                <a:ahLst/>
                <a:cxnLst>
                  <a:cxn ang="0">
                    <a:pos x="T0" y="T1"/>
                  </a:cxn>
                  <a:cxn ang="0">
                    <a:pos x="T2" y="T3"/>
                  </a:cxn>
                  <a:cxn ang="0">
                    <a:pos x="T4" y="T5"/>
                  </a:cxn>
                  <a:cxn ang="0">
                    <a:pos x="T6" y="T7"/>
                  </a:cxn>
                </a:cxnLst>
                <a:rect l="0" t="0" r="r" b="b"/>
                <a:pathLst>
                  <a:path w="15" h="23">
                    <a:moveTo>
                      <a:pt x="0" y="3"/>
                    </a:moveTo>
                    <a:lnTo>
                      <a:pt x="15" y="0"/>
                    </a:lnTo>
                    <a:lnTo>
                      <a:pt x="15" y="23"/>
                    </a:lnTo>
                    <a:lnTo>
                      <a:pt x="0" y="3"/>
                    </a:lnTo>
                    <a:close/>
                  </a:path>
                </a:pathLst>
              </a:custGeom>
              <a:solidFill>
                <a:srgbClr val="FF7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12" name="Freeform 516"/>
              <p:cNvSpPr>
                <a:spLocks noChangeAspect="1"/>
              </p:cNvSpPr>
              <p:nvPr/>
            </p:nvSpPr>
            <p:spPr bwMode="auto">
              <a:xfrm>
                <a:off x="825" y="358"/>
                <a:ext cx="10" cy="5"/>
              </a:xfrm>
              <a:custGeom>
                <a:avLst/>
                <a:gdLst>
                  <a:gd name="T0" fmla="*/ 19 w 19"/>
                  <a:gd name="T1" fmla="*/ 4 h 11"/>
                  <a:gd name="T2" fmla="*/ 15 w 19"/>
                  <a:gd name="T3" fmla="*/ 0 h 11"/>
                  <a:gd name="T4" fmla="*/ 0 w 19"/>
                  <a:gd name="T5" fmla="*/ 4 h 11"/>
                  <a:gd name="T6" fmla="*/ 0 w 19"/>
                  <a:gd name="T7" fmla="*/ 11 h 11"/>
                  <a:gd name="T8" fmla="*/ 15 w 19"/>
                  <a:gd name="T9" fmla="*/ 7 h 11"/>
                  <a:gd name="T10" fmla="*/ 10 w 19"/>
                  <a:gd name="T11" fmla="*/ 4 h 11"/>
                  <a:gd name="T12" fmla="*/ 15 w 19"/>
                  <a:gd name="T13" fmla="*/ 7 h 11"/>
                  <a:gd name="T14" fmla="*/ 17 w 19"/>
                  <a:gd name="T15" fmla="*/ 6 h 11"/>
                  <a:gd name="T16" fmla="*/ 18 w 19"/>
                  <a:gd name="T17" fmla="*/ 4 h 11"/>
                  <a:gd name="T18" fmla="*/ 17 w 19"/>
                  <a:gd name="T19" fmla="*/ 1 h 11"/>
                  <a:gd name="T20" fmla="*/ 15 w 19"/>
                  <a:gd name="T21" fmla="*/ 0 h 11"/>
                  <a:gd name="T22" fmla="*/ 19 w 19"/>
                  <a:gd name="T2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9" y="4"/>
                    </a:moveTo>
                    <a:lnTo>
                      <a:pt x="15" y="0"/>
                    </a:lnTo>
                    <a:lnTo>
                      <a:pt x="0" y="4"/>
                    </a:lnTo>
                    <a:lnTo>
                      <a:pt x="0" y="11"/>
                    </a:lnTo>
                    <a:lnTo>
                      <a:pt x="15" y="7"/>
                    </a:lnTo>
                    <a:lnTo>
                      <a:pt x="10" y="4"/>
                    </a:lnTo>
                    <a:lnTo>
                      <a:pt x="15" y="7"/>
                    </a:lnTo>
                    <a:lnTo>
                      <a:pt x="17" y="6"/>
                    </a:lnTo>
                    <a:lnTo>
                      <a:pt x="18" y="4"/>
                    </a:lnTo>
                    <a:lnTo>
                      <a:pt x="17" y="1"/>
                    </a:lnTo>
                    <a:lnTo>
                      <a:pt x="15" y="0"/>
                    </a:lnTo>
                    <a:lnTo>
                      <a:pt x="1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13" name="Freeform 517"/>
              <p:cNvSpPr>
                <a:spLocks noChangeAspect="1"/>
              </p:cNvSpPr>
              <p:nvPr/>
            </p:nvSpPr>
            <p:spPr bwMode="auto">
              <a:xfrm>
                <a:off x="831" y="359"/>
                <a:ext cx="4" cy="14"/>
              </a:xfrm>
              <a:custGeom>
                <a:avLst/>
                <a:gdLst>
                  <a:gd name="T0" fmla="*/ 1 w 9"/>
                  <a:gd name="T1" fmla="*/ 25 h 27"/>
                  <a:gd name="T2" fmla="*/ 9 w 9"/>
                  <a:gd name="T3" fmla="*/ 23 h 27"/>
                  <a:gd name="T4" fmla="*/ 9 w 9"/>
                  <a:gd name="T5" fmla="*/ 0 h 27"/>
                  <a:gd name="T6" fmla="*/ 0 w 9"/>
                  <a:gd name="T7" fmla="*/ 0 h 27"/>
                  <a:gd name="T8" fmla="*/ 0 w 9"/>
                  <a:gd name="T9" fmla="*/ 23 h 27"/>
                  <a:gd name="T10" fmla="*/ 8 w 9"/>
                  <a:gd name="T11" fmla="*/ 20 h 27"/>
                  <a:gd name="T12" fmla="*/ 0 w 9"/>
                  <a:gd name="T13" fmla="*/ 23 h 27"/>
                  <a:gd name="T14" fmla="*/ 1 w 9"/>
                  <a:gd name="T15" fmla="*/ 26 h 27"/>
                  <a:gd name="T16" fmla="*/ 5 w 9"/>
                  <a:gd name="T17" fmla="*/ 27 h 27"/>
                  <a:gd name="T18" fmla="*/ 8 w 9"/>
                  <a:gd name="T19" fmla="*/ 26 h 27"/>
                  <a:gd name="T20" fmla="*/ 9 w 9"/>
                  <a:gd name="T21" fmla="*/ 23 h 27"/>
                  <a:gd name="T22" fmla="*/ 1 w 9"/>
                  <a:gd name="T2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7">
                    <a:moveTo>
                      <a:pt x="1" y="25"/>
                    </a:moveTo>
                    <a:lnTo>
                      <a:pt x="9" y="23"/>
                    </a:lnTo>
                    <a:lnTo>
                      <a:pt x="9" y="0"/>
                    </a:lnTo>
                    <a:lnTo>
                      <a:pt x="0" y="0"/>
                    </a:lnTo>
                    <a:lnTo>
                      <a:pt x="0" y="23"/>
                    </a:lnTo>
                    <a:lnTo>
                      <a:pt x="8" y="20"/>
                    </a:lnTo>
                    <a:lnTo>
                      <a:pt x="0" y="23"/>
                    </a:lnTo>
                    <a:lnTo>
                      <a:pt x="1" y="26"/>
                    </a:lnTo>
                    <a:lnTo>
                      <a:pt x="5" y="27"/>
                    </a:lnTo>
                    <a:lnTo>
                      <a:pt x="8" y="26"/>
                    </a:lnTo>
                    <a:lnTo>
                      <a:pt x="9" y="23"/>
                    </a:lnTo>
                    <a:lnTo>
                      <a:pt x="1"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14" name="Freeform 518"/>
              <p:cNvSpPr>
                <a:spLocks noChangeAspect="1"/>
              </p:cNvSpPr>
              <p:nvPr/>
            </p:nvSpPr>
            <p:spPr bwMode="auto">
              <a:xfrm>
                <a:off x="824" y="359"/>
                <a:ext cx="11" cy="13"/>
              </a:xfrm>
              <a:custGeom>
                <a:avLst/>
                <a:gdLst>
                  <a:gd name="T0" fmla="*/ 4 w 22"/>
                  <a:gd name="T1" fmla="*/ 1 h 26"/>
                  <a:gd name="T2" fmla="*/ 0 w 22"/>
                  <a:gd name="T3" fmla="*/ 6 h 26"/>
                  <a:gd name="T4" fmla="*/ 15 w 22"/>
                  <a:gd name="T5" fmla="*/ 26 h 26"/>
                  <a:gd name="T6" fmla="*/ 22 w 22"/>
                  <a:gd name="T7" fmla="*/ 21 h 26"/>
                  <a:gd name="T8" fmla="*/ 7 w 22"/>
                  <a:gd name="T9" fmla="*/ 2 h 26"/>
                  <a:gd name="T10" fmla="*/ 4 w 22"/>
                  <a:gd name="T11" fmla="*/ 8 h 26"/>
                  <a:gd name="T12" fmla="*/ 7 w 22"/>
                  <a:gd name="T13" fmla="*/ 2 h 26"/>
                  <a:gd name="T14" fmla="*/ 5 w 22"/>
                  <a:gd name="T15" fmla="*/ 0 h 26"/>
                  <a:gd name="T16" fmla="*/ 3 w 22"/>
                  <a:gd name="T17" fmla="*/ 1 h 26"/>
                  <a:gd name="T18" fmla="*/ 0 w 22"/>
                  <a:gd name="T19" fmla="*/ 3 h 26"/>
                  <a:gd name="T20" fmla="*/ 0 w 22"/>
                  <a:gd name="T21" fmla="*/ 6 h 26"/>
                  <a:gd name="T22" fmla="*/ 4 w 22"/>
                  <a:gd name="T23"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6">
                    <a:moveTo>
                      <a:pt x="4" y="1"/>
                    </a:moveTo>
                    <a:lnTo>
                      <a:pt x="0" y="6"/>
                    </a:lnTo>
                    <a:lnTo>
                      <a:pt x="15" y="26"/>
                    </a:lnTo>
                    <a:lnTo>
                      <a:pt x="22" y="21"/>
                    </a:lnTo>
                    <a:lnTo>
                      <a:pt x="7" y="2"/>
                    </a:lnTo>
                    <a:lnTo>
                      <a:pt x="4" y="8"/>
                    </a:lnTo>
                    <a:lnTo>
                      <a:pt x="7" y="2"/>
                    </a:lnTo>
                    <a:lnTo>
                      <a:pt x="5" y="0"/>
                    </a:lnTo>
                    <a:lnTo>
                      <a:pt x="3" y="1"/>
                    </a:lnTo>
                    <a:lnTo>
                      <a:pt x="0" y="3"/>
                    </a:lnTo>
                    <a:lnTo>
                      <a:pt x="0" y="6"/>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15" name="Freeform 519"/>
              <p:cNvSpPr>
                <a:spLocks noChangeAspect="1"/>
              </p:cNvSpPr>
              <p:nvPr/>
            </p:nvSpPr>
            <p:spPr bwMode="auto">
              <a:xfrm>
                <a:off x="835" y="377"/>
                <a:ext cx="9" cy="8"/>
              </a:xfrm>
              <a:custGeom>
                <a:avLst/>
                <a:gdLst>
                  <a:gd name="T0" fmla="*/ 19 w 19"/>
                  <a:gd name="T1" fmla="*/ 0 h 17"/>
                  <a:gd name="T2" fmla="*/ 4 w 19"/>
                  <a:gd name="T3" fmla="*/ 17 h 17"/>
                  <a:gd name="T4" fmla="*/ 0 w 19"/>
                  <a:gd name="T5" fmla="*/ 2 h 17"/>
                  <a:gd name="T6" fmla="*/ 19 w 19"/>
                  <a:gd name="T7" fmla="*/ 0 h 17"/>
                </a:gdLst>
                <a:ahLst/>
                <a:cxnLst>
                  <a:cxn ang="0">
                    <a:pos x="T0" y="T1"/>
                  </a:cxn>
                  <a:cxn ang="0">
                    <a:pos x="T2" y="T3"/>
                  </a:cxn>
                  <a:cxn ang="0">
                    <a:pos x="T4" y="T5"/>
                  </a:cxn>
                  <a:cxn ang="0">
                    <a:pos x="T6" y="T7"/>
                  </a:cxn>
                </a:cxnLst>
                <a:rect l="0" t="0" r="r" b="b"/>
                <a:pathLst>
                  <a:path w="19" h="17">
                    <a:moveTo>
                      <a:pt x="19" y="0"/>
                    </a:moveTo>
                    <a:lnTo>
                      <a:pt x="4" y="17"/>
                    </a:lnTo>
                    <a:lnTo>
                      <a:pt x="0" y="2"/>
                    </a:lnTo>
                    <a:lnTo>
                      <a:pt x="19" y="0"/>
                    </a:lnTo>
                    <a:close/>
                  </a:path>
                </a:pathLst>
              </a:custGeom>
              <a:solidFill>
                <a:srgbClr val="FF7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16" name="Freeform 520"/>
              <p:cNvSpPr>
                <a:spLocks noChangeAspect="1"/>
              </p:cNvSpPr>
              <p:nvPr/>
            </p:nvSpPr>
            <p:spPr bwMode="auto">
              <a:xfrm>
                <a:off x="835" y="376"/>
                <a:ext cx="10" cy="10"/>
              </a:xfrm>
              <a:custGeom>
                <a:avLst/>
                <a:gdLst>
                  <a:gd name="T0" fmla="*/ 0 w 21"/>
                  <a:gd name="T1" fmla="*/ 19 h 21"/>
                  <a:gd name="T2" fmla="*/ 6 w 21"/>
                  <a:gd name="T3" fmla="*/ 21 h 21"/>
                  <a:gd name="T4" fmla="*/ 21 w 21"/>
                  <a:gd name="T5" fmla="*/ 5 h 21"/>
                  <a:gd name="T6" fmla="*/ 16 w 21"/>
                  <a:gd name="T7" fmla="*/ 0 h 21"/>
                  <a:gd name="T8" fmla="*/ 1 w 21"/>
                  <a:gd name="T9" fmla="*/ 16 h 21"/>
                  <a:gd name="T10" fmla="*/ 7 w 21"/>
                  <a:gd name="T11" fmla="*/ 19 h 21"/>
                  <a:gd name="T12" fmla="*/ 1 w 21"/>
                  <a:gd name="T13" fmla="*/ 16 h 21"/>
                  <a:gd name="T14" fmla="*/ 1 w 21"/>
                  <a:gd name="T15" fmla="*/ 19 h 21"/>
                  <a:gd name="T16" fmla="*/ 2 w 21"/>
                  <a:gd name="T17" fmla="*/ 20 h 21"/>
                  <a:gd name="T18" fmla="*/ 4 w 21"/>
                  <a:gd name="T19" fmla="*/ 21 h 21"/>
                  <a:gd name="T20" fmla="*/ 6 w 21"/>
                  <a:gd name="T21" fmla="*/ 21 h 21"/>
                  <a:gd name="T22" fmla="*/ 0 w 21"/>
                  <a:gd name="T2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1">
                    <a:moveTo>
                      <a:pt x="0" y="19"/>
                    </a:moveTo>
                    <a:lnTo>
                      <a:pt x="6" y="21"/>
                    </a:lnTo>
                    <a:lnTo>
                      <a:pt x="21" y="5"/>
                    </a:lnTo>
                    <a:lnTo>
                      <a:pt x="16" y="0"/>
                    </a:lnTo>
                    <a:lnTo>
                      <a:pt x="1" y="16"/>
                    </a:lnTo>
                    <a:lnTo>
                      <a:pt x="7" y="19"/>
                    </a:lnTo>
                    <a:lnTo>
                      <a:pt x="1" y="16"/>
                    </a:lnTo>
                    <a:lnTo>
                      <a:pt x="1" y="19"/>
                    </a:lnTo>
                    <a:lnTo>
                      <a:pt x="2" y="20"/>
                    </a:lnTo>
                    <a:lnTo>
                      <a:pt x="4" y="21"/>
                    </a:lnTo>
                    <a:lnTo>
                      <a:pt x="6" y="21"/>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17" name="Freeform 521"/>
              <p:cNvSpPr>
                <a:spLocks noChangeAspect="1"/>
              </p:cNvSpPr>
              <p:nvPr/>
            </p:nvSpPr>
            <p:spPr bwMode="auto">
              <a:xfrm>
                <a:off x="833" y="376"/>
                <a:ext cx="5" cy="9"/>
              </a:xfrm>
              <a:custGeom>
                <a:avLst/>
                <a:gdLst>
                  <a:gd name="T0" fmla="*/ 3 w 10"/>
                  <a:gd name="T1" fmla="*/ 0 h 19"/>
                  <a:gd name="T2" fmla="*/ 0 w 10"/>
                  <a:gd name="T3" fmla="*/ 4 h 19"/>
                  <a:gd name="T4" fmla="*/ 3 w 10"/>
                  <a:gd name="T5" fmla="*/ 19 h 19"/>
                  <a:gd name="T6" fmla="*/ 10 w 10"/>
                  <a:gd name="T7" fmla="*/ 19 h 19"/>
                  <a:gd name="T8" fmla="*/ 7 w 10"/>
                  <a:gd name="T9" fmla="*/ 4 h 19"/>
                  <a:gd name="T10" fmla="*/ 3 w 10"/>
                  <a:gd name="T11" fmla="*/ 7 h 19"/>
                  <a:gd name="T12" fmla="*/ 7 w 10"/>
                  <a:gd name="T13" fmla="*/ 4 h 19"/>
                  <a:gd name="T14" fmla="*/ 5 w 10"/>
                  <a:gd name="T15" fmla="*/ 1 h 19"/>
                  <a:gd name="T16" fmla="*/ 3 w 10"/>
                  <a:gd name="T17" fmla="*/ 0 h 19"/>
                  <a:gd name="T18" fmla="*/ 1 w 10"/>
                  <a:gd name="T19" fmla="*/ 1 h 19"/>
                  <a:gd name="T20" fmla="*/ 0 w 10"/>
                  <a:gd name="T21" fmla="*/ 4 h 19"/>
                  <a:gd name="T22" fmla="*/ 3 w 10"/>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9">
                    <a:moveTo>
                      <a:pt x="3" y="0"/>
                    </a:moveTo>
                    <a:lnTo>
                      <a:pt x="0" y="4"/>
                    </a:lnTo>
                    <a:lnTo>
                      <a:pt x="3" y="19"/>
                    </a:lnTo>
                    <a:lnTo>
                      <a:pt x="10" y="19"/>
                    </a:lnTo>
                    <a:lnTo>
                      <a:pt x="7" y="4"/>
                    </a:lnTo>
                    <a:lnTo>
                      <a:pt x="3" y="7"/>
                    </a:lnTo>
                    <a:lnTo>
                      <a:pt x="7" y="4"/>
                    </a:lnTo>
                    <a:lnTo>
                      <a:pt x="5" y="1"/>
                    </a:lnTo>
                    <a:lnTo>
                      <a:pt x="3" y="0"/>
                    </a:lnTo>
                    <a:lnTo>
                      <a:pt x="1" y="1"/>
                    </a:lnTo>
                    <a:lnTo>
                      <a:pt x="0" y="4"/>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18" name="Freeform 522"/>
              <p:cNvSpPr>
                <a:spLocks noChangeAspect="1"/>
              </p:cNvSpPr>
              <p:nvPr/>
            </p:nvSpPr>
            <p:spPr bwMode="auto">
              <a:xfrm>
                <a:off x="835" y="375"/>
                <a:ext cx="11" cy="5"/>
              </a:xfrm>
              <a:custGeom>
                <a:avLst/>
                <a:gdLst>
                  <a:gd name="T0" fmla="*/ 21 w 22"/>
                  <a:gd name="T1" fmla="*/ 6 h 8"/>
                  <a:gd name="T2" fmla="*/ 19 w 22"/>
                  <a:gd name="T3" fmla="*/ 0 h 8"/>
                  <a:gd name="T4" fmla="*/ 0 w 22"/>
                  <a:gd name="T5" fmla="*/ 1 h 8"/>
                  <a:gd name="T6" fmla="*/ 0 w 22"/>
                  <a:gd name="T7" fmla="*/ 8 h 8"/>
                  <a:gd name="T8" fmla="*/ 19 w 22"/>
                  <a:gd name="T9" fmla="*/ 7 h 8"/>
                  <a:gd name="T10" fmla="*/ 16 w 22"/>
                  <a:gd name="T11" fmla="*/ 1 h 8"/>
                  <a:gd name="T12" fmla="*/ 19 w 22"/>
                  <a:gd name="T13" fmla="*/ 7 h 8"/>
                  <a:gd name="T14" fmla="*/ 21 w 22"/>
                  <a:gd name="T15" fmla="*/ 6 h 8"/>
                  <a:gd name="T16" fmla="*/ 22 w 22"/>
                  <a:gd name="T17" fmla="*/ 3 h 8"/>
                  <a:gd name="T18" fmla="*/ 21 w 22"/>
                  <a:gd name="T19" fmla="*/ 1 h 8"/>
                  <a:gd name="T20" fmla="*/ 19 w 22"/>
                  <a:gd name="T21" fmla="*/ 0 h 8"/>
                  <a:gd name="T22" fmla="*/ 21 w 22"/>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8">
                    <a:moveTo>
                      <a:pt x="21" y="6"/>
                    </a:moveTo>
                    <a:lnTo>
                      <a:pt x="19" y="0"/>
                    </a:lnTo>
                    <a:lnTo>
                      <a:pt x="0" y="1"/>
                    </a:lnTo>
                    <a:lnTo>
                      <a:pt x="0" y="8"/>
                    </a:lnTo>
                    <a:lnTo>
                      <a:pt x="19" y="7"/>
                    </a:lnTo>
                    <a:lnTo>
                      <a:pt x="16" y="1"/>
                    </a:lnTo>
                    <a:lnTo>
                      <a:pt x="19" y="7"/>
                    </a:lnTo>
                    <a:lnTo>
                      <a:pt x="21" y="6"/>
                    </a:lnTo>
                    <a:lnTo>
                      <a:pt x="22" y="3"/>
                    </a:lnTo>
                    <a:lnTo>
                      <a:pt x="21" y="1"/>
                    </a:lnTo>
                    <a:lnTo>
                      <a:pt x="19" y="0"/>
                    </a:lnTo>
                    <a:lnTo>
                      <a:pt x="2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19" name="Freeform 523"/>
              <p:cNvSpPr>
                <a:spLocks noChangeAspect="1"/>
              </p:cNvSpPr>
              <p:nvPr/>
            </p:nvSpPr>
            <p:spPr bwMode="auto">
              <a:xfrm>
                <a:off x="839" y="392"/>
                <a:ext cx="10" cy="11"/>
              </a:xfrm>
              <a:custGeom>
                <a:avLst/>
                <a:gdLst>
                  <a:gd name="T0" fmla="*/ 0 w 20"/>
                  <a:gd name="T1" fmla="*/ 0 h 23"/>
                  <a:gd name="T2" fmla="*/ 20 w 20"/>
                  <a:gd name="T3" fmla="*/ 4 h 23"/>
                  <a:gd name="T4" fmla="*/ 7 w 20"/>
                  <a:gd name="T5" fmla="*/ 23 h 23"/>
                  <a:gd name="T6" fmla="*/ 0 w 20"/>
                  <a:gd name="T7" fmla="*/ 0 h 23"/>
                </a:gdLst>
                <a:ahLst/>
                <a:cxnLst>
                  <a:cxn ang="0">
                    <a:pos x="T0" y="T1"/>
                  </a:cxn>
                  <a:cxn ang="0">
                    <a:pos x="T2" y="T3"/>
                  </a:cxn>
                  <a:cxn ang="0">
                    <a:pos x="T4" y="T5"/>
                  </a:cxn>
                  <a:cxn ang="0">
                    <a:pos x="T6" y="T7"/>
                  </a:cxn>
                </a:cxnLst>
                <a:rect l="0" t="0" r="r" b="b"/>
                <a:pathLst>
                  <a:path w="20" h="23">
                    <a:moveTo>
                      <a:pt x="0" y="0"/>
                    </a:moveTo>
                    <a:lnTo>
                      <a:pt x="20" y="4"/>
                    </a:lnTo>
                    <a:lnTo>
                      <a:pt x="7" y="23"/>
                    </a:lnTo>
                    <a:lnTo>
                      <a:pt x="0" y="0"/>
                    </a:lnTo>
                    <a:close/>
                  </a:path>
                </a:pathLst>
              </a:custGeom>
              <a:solidFill>
                <a:srgbClr val="FF7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20" name="Freeform 524"/>
              <p:cNvSpPr>
                <a:spLocks noChangeAspect="1"/>
              </p:cNvSpPr>
              <p:nvPr/>
            </p:nvSpPr>
            <p:spPr bwMode="auto">
              <a:xfrm>
                <a:off x="839" y="390"/>
                <a:ext cx="12" cy="5"/>
              </a:xfrm>
              <a:custGeom>
                <a:avLst/>
                <a:gdLst>
                  <a:gd name="T0" fmla="*/ 23 w 23"/>
                  <a:gd name="T1" fmla="*/ 9 h 10"/>
                  <a:gd name="T2" fmla="*/ 20 w 23"/>
                  <a:gd name="T3" fmla="*/ 3 h 10"/>
                  <a:gd name="T4" fmla="*/ 0 w 23"/>
                  <a:gd name="T5" fmla="*/ 0 h 10"/>
                  <a:gd name="T6" fmla="*/ 0 w 23"/>
                  <a:gd name="T7" fmla="*/ 7 h 10"/>
                  <a:gd name="T8" fmla="*/ 20 w 23"/>
                  <a:gd name="T9" fmla="*/ 10 h 10"/>
                  <a:gd name="T10" fmla="*/ 16 w 23"/>
                  <a:gd name="T11" fmla="*/ 4 h 10"/>
                  <a:gd name="T12" fmla="*/ 20 w 23"/>
                  <a:gd name="T13" fmla="*/ 10 h 10"/>
                  <a:gd name="T14" fmla="*/ 22 w 23"/>
                  <a:gd name="T15" fmla="*/ 9 h 10"/>
                  <a:gd name="T16" fmla="*/ 23 w 23"/>
                  <a:gd name="T17" fmla="*/ 7 h 10"/>
                  <a:gd name="T18" fmla="*/ 22 w 23"/>
                  <a:gd name="T19" fmla="*/ 4 h 10"/>
                  <a:gd name="T20" fmla="*/ 20 w 23"/>
                  <a:gd name="T21" fmla="*/ 3 h 10"/>
                  <a:gd name="T22" fmla="*/ 23 w 23"/>
                  <a:gd name="T2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0">
                    <a:moveTo>
                      <a:pt x="23" y="9"/>
                    </a:moveTo>
                    <a:lnTo>
                      <a:pt x="20" y="3"/>
                    </a:lnTo>
                    <a:lnTo>
                      <a:pt x="0" y="0"/>
                    </a:lnTo>
                    <a:lnTo>
                      <a:pt x="0" y="7"/>
                    </a:lnTo>
                    <a:lnTo>
                      <a:pt x="20" y="10"/>
                    </a:lnTo>
                    <a:lnTo>
                      <a:pt x="16" y="4"/>
                    </a:lnTo>
                    <a:lnTo>
                      <a:pt x="20" y="10"/>
                    </a:lnTo>
                    <a:lnTo>
                      <a:pt x="22" y="9"/>
                    </a:lnTo>
                    <a:lnTo>
                      <a:pt x="23" y="7"/>
                    </a:lnTo>
                    <a:lnTo>
                      <a:pt x="22" y="4"/>
                    </a:lnTo>
                    <a:lnTo>
                      <a:pt x="20" y="3"/>
                    </a:lnTo>
                    <a:lnTo>
                      <a:pt x="2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21" name="Freeform 525"/>
              <p:cNvSpPr>
                <a:spLocks noChangeAspect="1"/>
              </p:cNvSpPr>
              <p:nvPr/>
            </p:nvSpPr>
            <p:spPr bwMode="auto">
              <a:xfrm>
                <a:off x="841" y="392"/>
                <a:ext cx="10" cy="13"/>
              </a:xfrm>
              <a:custGeom>
                <a:avLst/>
                <a:gdLst>
                  <a:gd name="T0" fmla="*/ 0 w 19"/>
                  <a:gd name="T1" fmla="*/ 23 h 27"/>
                  <a:gd name="T2" fmla="*/ 7 w 19"/>
                  <a:gd name="T3" fmla="*/ 25 h 27"/>
                  <a:gd name="T4" fmla="*/ 19 w 19"/>
                  <a:gd name="T5" fmla="*/ 5 h 27"/>
                  <a:gd name="T6" fmla="*/ 12 w 19"/>
                  <a:gd name="T7" fmla="*/ 0 h 27"/>
                  <a:gd name="T8" fmla="*/ 0 w 19"/>
                  <a:gd name="T9" fmla="*/ 20 h 27"/>
                  <a:gd name="T10" fmla="*/ 7 w 19"/>
                  <a:gd name="T11" fmla="*/ 21 h 27"/>
                  <a:gd name="T12" fmla="*/ 0 w 19"/>
                  <a:gd name="T13" fmla="*/ 20 h 27"/>
                  <a:gd name="T14" fmla="*/ 0 w 19"/>
                  <a:gd name="T15" fmla="*/ 23 h 27"/>
                  <a:gd name="T16" fmla="*/ 2 w 19"/>
                  <a:gd name="T17" fmla="*/ 26 h 27"/>
                  <a:gd name="T18" fmla="*/ 4 w 19"/>
                  <a:gd name="T19" fmla="*/ 27 h 27"/>
                  <a:gd name="T20" fmla="*/ 7 w 19"/>
                  <a:gd name="T21" fmla="*/ 25 h 27"/>
                  <a:gd name="T22" fmla="*/ 0 w 19"/>
                  <a:gd name="T2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7">
                    <a:moveTo>
                      <a:pt x="0" y="23"/>
                    </a:moveTo>
                    <a:lnTo>
                      <a:pt x="7" y="25"/>
                    </a:lnTo>
                    <a:lnTo>
                      <a:pt x="19" y="5"/>
                    </a:lnTo>
                    <a:lnTo>
                      <a:pt x="12" y="0"/>
                    </a:lnTo>
                    <a:lnTo>
                      <a:pt x="0" y="20"/>
                    </a:lnTo>
                    <a:lnTo>
                      <a:pt x="7" y="21"/>
                    </a:lnTo>
                    <a:lnTo>
                      <a:pt x="0" y="20"/>
                    </a:lnTo>
                    <a:lnTo>
                      <a:pt x="0" y="23"/>
                    </a:lnTo>
                    <a:lnTo>
                      <a:pt x="2" y="26"/>
                    </a:lnTo>
                    <a:lnTo>
                      <a:pt x="4" y="27"/>
                    </a:lnTo>
                    <a:lnTo>
                      <a:pt x="7" y="25"/>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22" name="Freeform 526"/>
              <p:cNvSpPr>
                <a:spLocks noChangeAspect="1"/>
              </p:cNvSpPr>
              <p:nvPr/>
            </p:nvSpPr>
            <p:spPr bwMode="auto">
              <a:xfrm>
                <a:off x="837" y="390"/>
                <a:ext cx="7" cy="14"/>
              </a:xfrm>
              <a:custGeom>
                <a:avLst/>
                <a:gdLst>
                  <a:gd name="T0" fmla="*/ 3 w 14"/>
                  <a:gd name="T1" fmla="*/ 0 h 27"/>
                  <a:gd name="T2" fmla="*/ 0 w 14"/>
                  <a:gd name="T3" fmla="*/ 4 h 27"/>
                  <a:gd name="T4" fmla="*/ 7 w 14"/>
                  <a:gd name="T5" fmla="*/ 27 h 27"/>
                  <a:gd name="T6" fmla="*/ 14 w 14"/>
                  <a:gd name="T7" fmla="*/ 25 h 27"/>
                  <a:gd name="T8" fmla="*/ 7 w 14"/>
                  <a:gd name="T9" fmla="*/ 2 h 27"/>
                  <a:gd name="T10" fmla="*/ 3 w 14"/>
                  <a:gd name="T11" fmla="*/ 7 h 27"/>
                  <a:gd name="T12" fmla="*/ 7 w 14"/>
                  <a:gd name="T13" fmla="*/ 2 h 27"/>
                  <a:gd name="T14" fmla="*/ 6 w 14"/>
                  <a:gd name="T15" fmla="*/ 0 h 27"/>
                  <a:gd name="T16" fmla="*/ 2 w 14"/>
                  <a:gd name="T17" fmla="*/ 0 h 27"/>
                  <a:gd name="T18" fmla="*/ 0 w 14"/>
                  <a:gd name="T19" fmla="*/ 1 h 27"/>
                  <a:gd name="T20" fmla="*/ 0 w 14"/>
                  <a:gd name="T21" fmla="*/ 4 h 27"/>
                  <a:gd name="T22" fmla="*/ 3 w 14"/>
                  <a:gd name="T2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7">
                    <a:moveTo>
                      <a:pt x="3" y="0"/>
                    </a:moveTo>
                    <a:lnTo>
                      <a:pt x="0" y="4"/>
                    </a:lnTo>
                    <a:lnTo>
                      <a:pt x="7" y="27"/>
                    </a:lnTo>
                    <a:lnTo>
                      <a:pt x="14" y="25"/>
                    </a:lnTo>
                    <a:lnTo>
                      <a:pt x="7" y="2"/>
                    </a:lnTo>
                    <a:lnTo>
                      <a:pt x="3" y="7"/>
                    </a:lnTo>
                    <a:lnTo>
                      <a:pt x="7" y="2"/>
                    </a:lnTo>
                    <a:lnTo>
                      <a:pt x="6" y="0"/>
                    </a:lnTo>
                    <a:lnTo>
                      <a:pt x="2" y="0"/>
                    </a:lnTo>
                    <a:lnTo>
                      <a:pt x="0" y="1"/>
                    </a:lnTo>
                    <a:lnTo>
                      <a:pt x="0" y="4"/>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23" name="Freeform 527"/>
              <p:cNvSpPr>
                <a:spLocks noChangeAspect="1"/>
              </p:cNvSpPr>
              <p:nvPr/>
            </p:nvSpPr>
            <p:spPr bwMode="auto">
              <a:xfrm>
                <a:off x="843" y="411"/>
                <a:ext cx="7" cy="11"/>
              </a:xfrm>
              <a:custGeom>
                <a:avLst/>
                <a:gdLst>
                  <a:gd name="T0" fmla="*/ 0 w 15"/>
                  <a:gd name="T1" fmla="*/ 0 h 22"/>
                  <a:gd name="T2" fmla="*/ 15 w 15"/>
                  <a:gd name="T3" fmla="*/ 11 h 22"/>
                  <a:gd name="T4" fmla="*/ 0 w 15"/>
                  <a:gd name="T5" fmla="*/ 22 h 22"/>
                  <a:gd name="T6" fmla="*/ 0 w 15"/>
                  <a:gd name="T7" fmla="*/ 0 h 22"/>
                </a:gdLst>
                <a:ahLst/>
                <a:cxnLst>
                  <a:cxn ang="0">
                    <a:pos x="T0" y="T1"/>
                  </a:cxn>
                  <a:cxn ang="0">
                    <a:pos x="T2" y="T3"/>
                  </a:cxn>
                  <a:cxn ang="0">
                    <a:pos x="T4" y="T5"/>
                  </a:cxn>
                  <a:cxn ang="0">
                    <a:pos x="T6" y="T7"/>
                  </a:cxn>
                </a:cxnLst>
                <a:rect l="0" t="0" r="r" b="b"/>
                <a:pathLst>
                  <a:path w="15" h="22">
                    <a:moveTo>
                      <a:pt x="0" y="0"/>
                    </a:moveTo>
                    <a:lnTo>
                      <a:pt x="15" y="11"/>
                    </a:lnTo>
                    <a:lnTo>
                      <a:pt x="0" y="22"/>
                    </a:lnTo>
                    <a:lnTo>
                      <a:pt x="0" y="0"/>
                    </a:lnTo>
                    <a:close/>
                  </a:path>
                </a:pathLst>
              </a:custGeom>
              <a:solidFill>
                <a:srgbClr val="FF7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24" name="Freeform 528"/>
              <p:cNvSpPr>
                <a:spLocks noChangeAspect="1"/>
              </p:cNvSpPr>
              <p:nvPr/>
            </p:nvSpPr>
            <p:spPr bwMode="auto">
              <a:xfrm>
                <a:off x="841" y="409"/>
                <a:ext cx="11" cy="9"/>
              </a:xfrm>
              <a:custGeom>
                <a:avLst/>
                <a:gdLst>
                  <a:gd name="T0" fmla="*/ 20 w 22"/>
                  <a:gd name="T1" fmla="*/ 17 h 17"/>
                  <a:gd name="T2" fmla="*/ 20 w 22"/>
                  <a:gd name="T3" fmla="*/ 10 h 17"/>
                  <a:gd name="T4" fmla="*/ 5 w 22"/>
                  <a:gd name="T5" fmla="*/ 0 h 17"/>
                  <a:gd name="T6" fmla="*/ 0 w 22"/>
                  <a:gd name="T7" fmla="*/ 7 h 17"/>
                  <a:gd name="T8" fmla="*/ 15 w 22"/>
                  <a:gd name="T9" fmla="*/ 17 h 17"/>
                  <a:gd name="T10" fmla="*/ 15 w 22"/>
                  <a:gd name="T11" fmla="*/ 10 h 17"/>
                  <a:gd name="T12" fmla="*/ 15 w 22"/>
                  <a:gd name="T13" fmla="*/ 17 h 17"/>
                  <a:gd name="T14" fmla="*/ 18 w 22"/>
                  <a:gd name="T15" fmla="*/ 17 h 17"/>
                  <a:gd name="T16" fmla="*/ 21 w 22"/>
                  <a:gd name="T17" fmla="*/ 15 h 17"/>
                  <a:gd name="T18" fmla="*/ 22 w 22"/>
                  <a:gd name="T19" fmla="*/ 13 h 17"/>
                  <a:gd name="T20" fmla="*/ 20 w 22"/>
                  <a:gd name="T21" fmla="*/ 10 h 17"/>
                  <a:gd name="T22" fmla="*/ 20 w 22"/>
                  <a:gd name="T2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7">
                    <a:moveTo>
                      <a:pt x="20" y="17"/>
                    </a:moveTo>
                    <a:lnTo>
                      <a:pt x="20" y="10"/>
                    </a:lnTo>
                    <a:lnTo>
                      <a:pt x="5" y="0"/>
                    </a:lnTo>
                    <a:lnTo>
                      <a:pt x="0" y="7"/>
                    </a:lnTo>
                    <a:lnTo>
                      <a:pt x="15" y="17"/>
                    </a:lnTo>
                    <a:lnTo>
                      <a:pt x="15" y="10"/>
                    </a:lnTo>
                    <a:lnTo>
                      <a:pt x="15" y="17"/>
                    </a:lnTo>
                    <a:lnTo>
                      <a:pt x="18" y="17"/>
                    </a:lnTo>
                    <a:lnTo>
                      <a:pt x="21" y="15"/>
                    </a:lnTo>
                    <a:lnTo>
                      <a:pt x="22" y="13"/>
                    </a:lnTo>
                    <a:lnTo>
                      <a:pt x="20" y="10"/>
                    </a:lnTo>
                    <a:lnTo>
                      <a:pt x="2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25" name="Freeform 529"/>
              <p:cNvSpPr>
                <a:spLocks noChangeAspect="1"/>
              </p:cNvSpPr>
              <p:nvPr/>
            </p:nvSpPr>
            <p:spPr bwMode="auto">
              <a:xfrm>
                <a:off x="840" y="415"/>
                <a:ext cx="11" cy="9"/>
              </a:xfrm>
              <a:custGeom>
                <a:avLst/>
                <a:gdLst>
                  <a:gd name="T0" fmla="*/ 0 w 22"/>
                  <a:gd name="T1" fmla="*/ 15 h 19"/>
                  <a:gd name="T2" fmla="*/ 7 w 22"/>
                  <a:gd name="T3" fmla="*/ 19 h 19"/>
                  <a:gd name="T4" fmla="*/ 22 w 22"/>
                  <a:gd name="T5" fmla="*/ 7 h 19"/>
                  <a:gd name="T6" fmla="*/ 17 w 22"/>
                  <a:gd name="T7" fmla="*/ 0 h 19"/>
                  <a:gd name="T8" fmla="*/ 2 w 22"/>
                  <a:gd name="T9" fmla="*/ 12 h 19"/>
                  <a:gd name="T10" fmla="*/ 9 w 22"/>
                  <a:gd name="T11" fmla="*/ 15 h 19"/>
                  <a:gd name="T12" fmla="*/ 2 w 22"/>
                  <a:gd name="T13" fmla="*/ 12 h 19"/>
                  <a:gd name="T14" fmla="*/ 0 w 22"/>
                  <a:gd name="T15" fmla="*/ 14 h 19"/>
                  <a:gd name="T16" fmla="*/ 1 w 22"/>
                  <a:gd name="T17" fmla="*/ 16 h 19"/>
                  <a:gd name="T18" fmla="*/ 3 w 22"/>
                  <a:gd name="T19" fmla="*/ 19 h 19"/>
                  <a:gd name="T20" fmla="*/ 7 w 22"/>
                  <a:gd name="T21" fmla="*/ 19 h 19"/>
                  <a:gd name="T22" fmla="*/ 0 w 22"/>
                  <a:gd name="T23"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9">
                    <a:moveTo>
                      <a:pt x="0" y="15"/>
                    </a:moveTo>
                    <a:lnTo>
                      <a:pt x="7" y="19"/>
                    </a:lnTo>
                    <a:lnTo>
                      <a:pt x="22" y="7"/>
                    </a:lnTo>
                    <a:lnTo>
                      <a:pt x="17" y="0"/>
                    </a:lnTo>
                    <a:lnTo>
                      <a:pt x="2" y="12"/>
                    </a:lnTo>
                    <a:lnTo>
                      <a:pt x="9" y="15"/>
                    </a:lnTo>
                    <a:lnTo>
                      <a:pt x="2" y="12"/>
                    </a:lnTo>
                    <a:lnTo>
                      <a:pt x="0" y="14"/>
                    </a:lnTo>
                    <a:lnTo>
                      <a:pt x="1" y="16"/>
                    </a:lnTo>
                    <a:lnTo>
                      <a:pt x="3" y="19"/>
                    </a:lnTo>
                    <a:lnTo>
                      <a:pt x="7" y="19"/>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26" name="Freeform 530"/>
              <p:cNvSpPr>
                <a:spLocks noChangeAspect="1"/>
              </p:cNvSpPr>
              <p:nvPr/>
            </p:nvSpPr>
            <p:spPr bwMode="auto">
              <a:xfrm>
                <a:off x="840" y="409"/>
                <a:ext cx="5" cy="13"/>
              </a:xfrm>
              <a:custGeom>
                <a:avLst/>
                <a:gdLst>
                  <a:gd name="T0" fmla="*/ 7 w 9"/>
                  <a:gd name="T1" fmla="*/ 1 h 26"/>
                  <a:gd name="T2" fmla="*/ 0 w 9"/>
                  <a:gd name="T3" fmla="*/ 4 h 26"/>
                  <a:gd name="T4" fmla="*/ 0 w 9"/>
                  <a:gd name="T5" fmla="*/ 26 h 26"/>
                  <a:gd name="T6" fmla="*/ 9 w 9"/>
                  <a:gd name="T7" fmla="*/ 26 h 26"/>
                  <a:gd name="T8" fmla="*/ 9 w 9"/>
                  <a:gd name="T9" fmla="*/ 4 h 26"/>
                  <a:gd name="T10" fmla="*/ 2 w 9"/>
                  <a:gd name="T11" fmla="*/ 8 h 26"/>
                  <a:gd name="T12" fmla="*/ 9 w 9"/>
                  <a:gd name="T13" fmla="*/ 4 h 26"/>
                  <a:gd name="T14" fmla="*/ 8 w 9"/>
                  <a:gd name="T15" fmla="*/ 1 h 26"/>
                  <a:gd name="T16" fmla="*/ 4 w 9"/>
                  <a:gd name="T17" fmla="*/ 0 h 26"/>
                  <a:gd name="T18" fmla="*/ 1 w 9"/>
                  <a:gd name="T19" fmla="*/ 1 h 26"/>
                  <a:gd name="T20" fmla="*/ 0 w 9"/>
                  <a:gd name="T21" fmla="*/ 4 h 26"/>
                  <a:gd name="T22" fmla="*/ 7 w 9"/>
                  <a:gd name="T23"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6">
                    <a:moveTo>
                      <a:pt x="7" y="1"/>
                    </a:moveTo>
                    <a:lnTo>
                      <a:pt x="0" y="4"/>
                    </a:lnTo>
                    <a:lnTo>
                      <a:pt x="0" y="26"/>
                    </a:lnTo>
                    <a:lnTo>
                      <a:pt x="9" y="26"/>
                    </a:lnTo>
                    <a:lnTo>
                      <a:pt x="9" y="4"/>
                    </a:lnTo>
                    <a:lnTo>
                      <a:pt x="2" y="8"/>
                    </a:lnTo>
                    <a:lnTo>
                      <a:pt x="9" y="4"/>
                    </a:lnTo>
                    <a:lnTo>
                      <a:pt x="8" y="1"/>
                    </a:lnTo>
                    <a:lnTo>
                      <a:pt x="4" y="0"/>
                    </a:lnTo>
                    <a:lnTo>
                      <a:pt x="1" y="1"/>
                    </a:lnTo>
                    <a:lnTo>
                      <a:pt x="0" y="4"/>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27" name="Freeform 531"/>
              <p:cNvSpPr>
                <a:spLocks noChangeAspect="1"/>
              </p:cNvSpPr>
              <p:nvPr/>
            </p:nvSpPr>
            <p:spPr bwMode="auto">
              <a:xfrm>
                <a:off x="843" y="430"/>
                <a:ext cx="7" cy="10"/>
              </a:xfrm>
              <a:custGeom>
                <a:avLst/>
                <a:gdLst>
                  <a:gd name="T0" fmla="*/ 0 w 14"/>
                  <a:gd name="T1" fmla="*/ 0 h 20"/>
                  <a:gd name="T2" fmla="*/ 14 w 14"/>
                  <a:gd name="T3" fmla="*/ 0 h 20"/>
                  <a:gd name="T4" fmla="*/ 3 w 14"/>
                  <a:gd name="T5" fmla="*/ 20 h 20"/>
                  <a:gd name="T6" fmla="*/ 0 w 14"/>
                  <a:gd name="T7" fmla="*/ 0 h 20"/>
                </a:gdLst>
                <a:ahLst/>
                <a:cxnLst>
                  <a:cxn ang="0">
                    <a:pos x="T0" y="T1"/>
                  </a:cxn>
                  <a:cxn ang="0">
                    <a:pos x="T2" y="T3"/>
                  </a:cxn>
                  <a:cxn ang="0">
                    <a:pos x="T4" y="T5"/>
                  </a:cxn>
                  <a:cxn ang="0">
                    <a:pos x="T6" y="T7"/>
                  </a:cxn>
                </a:cxnLst>
                <a:rect l="0" t="0" r="r" b="b"/>
                <a:pathLst>
                  <a:path w="14" h="20">
                    <a:moveTo>
                      <a:pt x="0" y="0"/>
                    </a:moveTo>
                    <a:lnTo>
                      <a:pt x="14" y="0"/>
                    </a:lnTo>
                    <a:lnTo>
                      <a:pt x="3" y="20"/>
                    </a:lnTo>
                    <a:lnTo>
                      <a:pt x="0" y="0"/>
                    </a:lnTo>
                    <a:close/>
                  </a:path>
                </a:pathLst>
              </a:custGeom>
              <a:solidFill>
                <a:srgbClr val="FF7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28" name="Freeform 532"/>
              <p:cNvSpPr>
                <a:spLocks noChangeAspect="1"/>
              </p:cNvSpPr>
              <p:nvPr/>
            </p:nvSpPr>
            <p:spPr bwMode="auto">
              <a:xfrm>
                <a:off x="843" y="428"/>
                <a:ext cx="9" cy="4"/>
              </a:xfrm>
              <a:custGeom>
                <a:avLst/>
                <a:gdLst>
                  <a:gd name="T0" fmla="*/ 18 w 19"/>
                  <a:gd name="T1" fmla="*/ 7 h 9"/>
                  <a:gd name="T2" fmla="*/ 14 w 19"/>
                  <a:gd name="T3" fmla="*/ 0 h 9"/>
                  <a:gd name="T4" fmla="*/ 0 w 19"/>
                  <a:gd name="T5" fmla="*/ 0 h 9"/>
                  <a:gd name="T6" fmla="*/ 0 w 19"/>
                  <a:gd name="T7" fmla="*/ 9 h 9"/>
                  <a:gd name="T8" fmla="*/ 14 w 19"/>
                  <a:gd name="T9" fmla="*/ 9 h 9"/>
                  <a:gd name="T10" fmla="*/ 11 w 19"/>
                  <a:gd name="T11" fmla="*/ 2 h 9"/>
                  <a:gd name="T12" fmla="*/ 14 w 19"/>
                  <a:gd name="T13" fmla="*/ 9 h 9"/>
                  <a:gd name="T14" fmla="*/ 18 w 19"/>
                  <a:gd name="T15" fmla="*/ 8 h 9"/>
                  <a:gd name="T16" fmla="*/ 19 w 19"/>
                  <a:gd name="T17" fmla="*/ 4 h 9"/>
                  <a:gd name="T18" fmla="*/ 18 w 19"/>
                  <a:gd name="T19" fmla="*/ 1 h 9"/>
                  <a:gd name="T20" fmla="*/ 14 w 19"/>
                  <a:gd name="T21" fmla="*/ 0 h 9"/>
                  <a:gd name="T22" fmla="*/ 18 w 19"/>
                  <a:gd name="T23"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9">
                    <a:moveTo>
                      <a:pt x="18" y="7"/>
                    </a:moveTo>
                    <a:lnTo>
                      <a:pt x="14" y="0"/>
                    </a:lnTo>
                    <a:lnTo>
                      <a:pt x="0" y="0"/>
                    </a:lnTo>
                    <a:lnTo>
                      <a:pt x="0" y="9"/>
                    </a:lnTo>
                    <a:lnTo>
                      <a:pt x="14" y="9"/>
                    </a:lnTo>
                    <a:lnTo>
                      <a:pt x="11" y="2"/>
                    </a:lnTo>
                    <a:lnTo>
                      <a:pt x="14" y="9"/>
                    </a:lnTo>
                    <a:lnTo>
                      <a:pt x="18" y="8"/>
                    </a:lnTo>
                    <a:lnTo>
                      <a:pt x="19" y="4"/>
                    </a:lnTo>
                    <a:lnTo>
                      <a:pt x="18" y="1"/>
                    </a:lnTo>
                    <a:lnTo>
                      <a:pt x="14" y="0"/>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29" name="Freeform 533"/>
              <p:cNvSpPr>
                <a:spLocks noChangeAspect="1"/>
              </p:cNvSpPr>
              <p:nvPr/>
            </p:nvSpPr>
            <p:spPr bwMode="auto">
              <a:xfrm>
                <a:off x="842" y="429"/>
                <a:ext cx="9" cy="13"/>
              </a:xfrm>
              <a:custGeom>
                <a:avLst/>
                <a:gdLst>
                  <a:gd name="T0" fmla="*/ 0 w 19"/>
                  <a:gd name="T1" fmla="*/ 22 h 27"/>
                  <a:gd name="T2" fmla="*/ 7 w 19"/>
                  <a:gd name="T3" fmla="*/ 24 h 27"/>
                  <a:gd name="T4" fmla="*/ 19 w 19"/>
                  <a:gd name="T5" fmla="*/ 5 h 27"/>
                  <a:gd name="T6" fmla="*/ 12 w 19"/>
                  <a:gd name="T7" fmla="*/ 0 h 27"/>
                  <a:gd name="T8" fmla="*/ 0 w 19"/>
                  <a:gd name="T9" fmla="*/ 20 h 27"/>
                  <a:gd name="T10" fmla="*/ 7 w 19"/>
                  <a:gd name="T11" fmla="*/ 22 h 27"/>
                  <a:gd name="T12" fmla="*/ 0 w 19"/>
                  <a:gd name="T13" fmla="*/ 20 h 27"/>
                  <a:gd name="T14" fmla="*/ 0 w 19"/>
                  <a:gd name="T15" fmla="*/ 23 h 27"/>
                  <a:gd name="T16" fmla="*/ 2 w 19"/>
                  <a:gd name="T17" fmla="*/ 25 h 27"/>
                  <a:gd name="T18" fmla="*/ 5 w 19"/>
                  <a:gd name="T19" fmla="*/ 27 h 27"/>
                  <a:gd name="T20" fmla="*/ 7 w 19"/>
                  <a:gd name="T21" fmla="*/ 24 h 27"/>
                  <a:gd name="T22" fmla="*/ 0 w 19"/>
                  <a:gd name="T23"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7">
                    <a:moveTo>
                      <a:pt x="0" y="22"/>
                    </a:moveTo>
                    <a:lnTo>
                      <a:pt x="7" y="24"/>
                    </a:lnTo>
                    <a:lnTo>
                      <a:pt x="19" y="5"/>
                    </a:lnTo>
                    <a:lnTo>
                      <a:pt x="12" y="0"/>
                    </a:lnTo>
                    <a:lnTo>
                      <a:pt x="0" y="20"/>
                    </a:lnTo>
                    <a:lnTo>
                      <a:pt x="7" y="22"/>
                    </a:lnTo>
                    <a:lnTo>
                      <a:pt x="0" y="20"/>
                    </a:lnTo>
                    <a:lnTo>
                      <a:pt x="0" y="23"/>
                    </a:lnTo>
                    <a:lnTo>
                      <a:pt x="2" y="25"/>
                    </a:lnTo>
                    <a:lnTo>
                      <a:pt x="5" y="27"/>
                    </a:lnTo>
                    <a:lnTo>
                      <a:pt x="7" y="24"/>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30" name="Freeform 534"/>
              <p:cNvSpPr>
                <a:spLocks noChangeAspect="1"/>
              </p:cNvSpPr>
              <p:nvPr/>
            </p:nvSpPr>
            <p:spPr bwMode="auto">
              <a:xfrm>
                <a:off x="841" y="428"/>
                <a:ext cx="5" cy="12"/>
              </a:xfrm>
              <a:custGeom>
                <a:avLst/>
                <a:gdLst>
                  <a:gd name="T0" fmla="*/ 3 w 9"/>
                  <a:gd name="T1" fmla="*/ 0 h 24"/>
                  <a:gd name="T2" fmla="*/ 0 w 9"/>
                  <a:gd name="T3" fmla="*/ 4 h 24"/>
                  <a:gd name="T4" fmla="*/ 2 w 9"/>
                  <a:gd name="T5" fmla="*/ 24 h 24"/>
                  <a:gd name="T6" fmla="*/ 9 w 9"/>
                  <a:gd name="T7" fmla="*/ 24 h 24"/>
                  <a:gd name="T8" fmla="*/ 7 w 9"/>
                  <a:gd name="T9" fmla="*/ 4 h 24"/>
                  <a:gd name="T10" fmla="*/ 3 w 9"/>
                  <a:gd name="T11" fmla="*/ 9 h 24"/>
                  <a:gd name="T12" fmla="*/ 7 w 9"/>
                  <a:gd name="T13" fmla="*/ 4 h 24"/>
                  <a:gd name="T14" fmla="*/ 6 w 9"/>
                  <a:gd name="T15" fmla="*/ 2 h 24"/>
                  <a:gd name="T16" fmla="*/ 3 w 9"/>
                  <a:gd name="T17" fmla="*/ 1 h 24"/>
                  <a:gd name="T18" fmla="*/ 1 w 9"/>
                  <a:gd name="T19" fmla="*/ 2 h 24"/>
                  <a:gd name="T20" fmla="*/ 0 w 9"/>
                  <a:gd name="T21" fmla="*/ 4 h 24"/>
                  <a:gd name="T22" fmla="*/ 3 w 9"/>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4">
                    <a:moveTo>
                      <a:pt x="3" y="0"/>
                    </a:moveTo>
                    <a:lnTo>
                      <a:pt x="0" y="4"/>
                    </a:lnTo>
                    <a:lnTo>
                      <a:pt x="2" y="24"/>
                    </a:lnTo>
                    <a:lnTo>
                      <a:pt x="9" y="24"/>
                    </a:lnTo>
                    <a:lnTo>
                      <a:pt x="7" y="4"/>
                    </a:lnTo>
                    <a:lnTo>
                      <a:pt x="3" y="9"/>
                    </a:lnTo>
                    <a:lnTo>
                      <a:pt x="7" y="4"/>
                    </a:lnTo>
                    <a:lnTo>
                      <a:pt x="6" y="2"/>
                    </a:lnTo>
                    <a:lnTo>
                      <a:pt x="3" y="1"/>
                    </a:lnTo>
                    <a:lnTo>
                      <a:pt x="1" y="2"/>
                    </a:lnTo>
                    <a:lnTo>
                      <a:pt x="0" y="4"/>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31" name="Freeform 535"/>
              <p:cNvSpPr>
                <a:spLocks noChangeAspect="1"/>
              </p:cNvSpPr>
              <p:nvPr/>
            </p:nvSpPr>
            <p:spPr bwMode="auto">
              <a:xfrm>
                <a:off x="666" y="547"/>
                <a:ext cx="245" cy="251"/>
              </a:xfrm>
              <a:custGeom>
                <a:avLst/>
                <a:gdLst>
                  <a:gd name="T0" fmla="*/ 441 w 489"/>
                  <a:gd name="T1" fmla="*/ 191 h 502"/>
                  <a:gd name="T2" fmla="*/ 421 w 489"/>
                  <a:gd name="T3" fmla="*/ 151 h 502"/>
                  <a:gd name="T4" fmla="*/ 374 w 489"/>
                  <a:gd name="T5" fmla="*/ 120 h 502"/>
                  <a:gd name="T6" fmla="*/ 350 w 489"/>
                  <a:gd name="T7" fmla="*/ 98 h 502"/>
                  <a:gd name="T8" fmla="*/ 320 w 489"/>
                  <a:gd name="T9" fmla="*/ 97 h 502"/>
                  <a:gd name="T10" fmla="*/ 299 w 489"/>
                  <a:gd name="T11" fmla="*/ 73 h 502"/>
                  <a:gd name="T12" fmla="*/ 261 w 489"/>
                  <a:gd name="T13" fmla="*/ 53 h 502"/>
                  <a:gd name="T14" fmla="*/ 251 w 489"/>
                  <a:gd name="T15" fmla="*/ 93 h 502"/>
                  <a:gd name="T16" fmla="*/ 229 w 489"/>
                  <a:gd name="T17" fmla="*/ 88 h 502"/>
                  <a:gd name="T18" fmla="*/ 229 w 489"/>
                  <a:gd name="T19" fmla="*/ 46 h 502"/>
                  <a:gd name="T20" fmla="*/ 269 w 489"/>
                  <a:gd name="T21" fmla="*/ 37 h 502"/>
                  <a:gd name="T22" fmla="*/ 224 w 489"/>
                  <a:gd name="T23" fmla="*/ 29 h 502"/>
                  <a:gd name="T24" fmla="*/ 187 w 489"/>
                  <a:gd name="T25" fmla="*/ 76 h 502"/>
                  <a:gd name="T26" fmla="*/ 169 w 489"/>
                  <a:gd name="T27" fmla="*/ 105 h 502"/>
                  <a:gd name="T28" fmla="*/ 185 w 489"/>
                  <a:gd name="T29" fmla="*/ 142 h 502"/>
                  <a:gd name="T30" fmla="*/ 152 w 489"/>
                  <a:gd name="T31" fmla="*/ 135 h 502"/>
                  <a:gd name="T32" fmla="*/ 143 w 489"/>
                  <a:gd name="T33" fmla="*/ 94 h 502"/>
                  <a:gd name="T34" fmla="*/ 169 w 489"/>
                  <a:gd name="T35" fmla="*/ 61 h 502"/>
                  <a:gd name="T36" fmla="*/ 209 w 489"/>
                  <a:gd name="T37" fmla="*/ 25 h 502"/>
                  <a:gd name="T38" fmla="*/ 208 w 489"/>
                  <a:gd name="T39" fmla="*/ 0 h 502"/>
                  <a:gd name="T40" fmla="*/ 170 w 489"/>
                  <a:gd name="T41" fmla="*/ 9 h 502"/>
                  <a:gd name="T42" fmla="*/ 130 w 489"/>
                  <a:gd name="T43" fmla="*/ 37 h 502"/>
                  <a:gd name="T44" fmla="*/ 130 w 489"/>
                  <a:gd name="T45" fmla="*/ 75 h 502"/>
                  <a:gd name="T46" fmla="*/ 111 w 489"/>
                  <a:gd name="T47" fmla="*/ 70 h 502"/>
                  <a:gd name="T48" fmla="*/ 90 w 489"/>
                  <a:gd name="T49" fmla="*/ 44 h 502"/>
                  <a:gd name="T50" fmla="*/ 83 w 489"/>
                  <a:gd name="T51" fmla="*/ 86 h 502"/>
                  <a:gd name="T52" fmla="*/ 48 w 489"/>
                  <a:gd name="T53" fmla="*/ 145 h 502"/>
                  <a:gd name="T54" fmla="*/ 45 w 489"/>
                  <a:gd name="T55" fmla="*/ 167 h 502"/>
                  <a:gd name="T56" fmla="*/ 37 w 489"/>
                  <a:gd name="T57" fmla="*/ 190 h 502"/>
                  <a:gd name="T58" fmla="*/ 17 w 489"/>
                  <a:gd name="T59" fmla="*/ 221 h 502"/>
                  <a:gd name="T60" fmla="*/ 26 w 489"/>
                  <a:gd name="T61" fmla="*/ 259 h 502"/>
                  <a:gd name="T62" fmla="*/ 2 w 489"/>
                  <a:gd name="T63" fmla="*/ 287 h 502"/>
                  <a:gd name="T64" fmla="*/ 30 w 489"/>
                  <a:gd name="T65" fmla="*/ 327 h 502"/>
                  <a:gd name="T66" fmla="*/ 55 w 489"/>
                  <a:gd name="T67" fmla="*/ 316 h 502"/>
                  <a:gd name="T68" fmla="*/ 58 w 489"/>
                  <a:gd name="T69" fmla="*/ 355 h 502"/>
                  <a:gd name="T70" fmla="*/ 90 w 489"/>
                  <a:gd name="T71" fmla="*/ 356 h 502"/>
                  <a:gd name="T72" fmla="*/ 146 w 489"/>
                  <a:gd name="T73" fmla="*/ 366 h 502"/>
                  <a:gd name="T74" fmla="*/ 118 w 489"/>
                  <a:gd name="T75" fmla="*/ 380 h 502"/>
                  <a:gd name="T76" fmla="*/ 121 w 489"/>
                  <a:gd name="T77" fmla="*/ 413 h 502"/>
                  <a:gd name="T78" fmla="*/ 160 w 489"/>
                  <a:gd name="T79" fmla="*/ 431 h 502"/>
                  <a:gd name="T80" fmla="*/ 172 w 489"/>
                  <a:gd name="T81" fmla="*/ 463 h 502"/>
                  <a:gd name="T82" fmla="*/ 204 w 489"/>
                  <a:gd name="T83" fmla="*/ 417 h 502"/>
                  <a:gd name="T84" fmla="*/ 237 w 489"/>
                  <a:gd name="T85" fmla="*/ 439 h 502"/>
                  <a:gd name="T86" fmla="*/ 262 w 489"/>
                  <a:gd name="T87" fmla="*/ 462 h 502"/>
                  <a:gd name="T88" fmla="*/ 217 w 489"/>
                  <a:gd name="T89" fmla="*/ 489 h 502"/>
                  <a:gd name="T90" fmla="*/ 240 w 489"/>
                  <a:gd name="T91" fmla="*/ 496 h 502"/>
                  <a:gd name="T92" fmla="*/ 276 w 489"/>
                  <a:gd name="T93" fmla="*/ 476 h 502"/>
                  <a:gd name="T94" fmla="*/ 290 w 489"/>
                  <a:gd name="T95" fmla="*/ 479 h 502"/>
                  <a:gd name="T96" fmla="*/ 320 w 489"/>
                  <a:gd name="T97" fmla="*/ 498 h 502"/>
                  <a:gd name="T98" fmla="*/ 303 w 489"/>
                  <a:gd name="T99" fmla="*/ 461 h 502"/>
                  <a:gd name="T100" fmla="*/ 314 w 489"/>
                  <a:gd name="T101" fmla="*/ 408 h 502"/>
                  <a:gd name="T102" fmla="*/ 349 w 489"/>
                  <a:gd name="T103" fmla="*/ 399 h 502"/>
                  <a:gd name="T104" fmla="*/ 350 w 489"/>
                  <a:gd name="T105" fmla="*/ 431 h 502"/>
                  <a:gd name="T106" fmla="*/ 381 w 489"/>
                  <a:gd name="T107" fmla="*/ 419 h 502"/>
                  <a:gd name="T108" fmla="*/ 384 w 489"/>
                  <a:gd name="T109" fmla="*/ 440 h 502"/>
                  <a:gd name="T110" fmla="*/ 419 w 489"/>
                  <a:gd name="T111" fmla="*/ 420 h 502"/>
                  <a:gd name="T112" fmla="*/ 429 w 489"/>
                  <a:gd name="T113" fmla="*/ 392 h 502"/>
                  <a:gd name="T114" fmla="*/ 430 w 489"/>
                  <a:gd name="T115" fmla="*/ 362 h 502"/>
                  <a:gd name="T116" fmla="*/ 453 w 489"/>
                  <a:gd name="T117" fmla="*/ 299 h 502"/>
                  <a:gd name="T118" fmla="*/ 455 w 489"/>
                  <a:gd name="T119" fmla="*/ 266 h 502"/>
                  <a:gd name="T120" fmla="*/ 472 w 489"/>
                  <a:gd name="T121" fmla="*/ 24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9" h="502">
                    <a:moveTo>
                      <a:pt x="464" y="221"/>
                    </a:moveTo>
                    <a:lnTo>
                      <a:pt x="463" y="215"/>
                    </a:lnTo>
                    <a:lnTo>
                      <a:pt x="460" y="210"/>
                    </a:lnTo>
                    <a:lnTo>
                      <a:pt x="457" y="204"/>
                    </a:lnTo>
                    <a:lnTo>
                      <a:pt x="452" y="199"/>
                    </a:lnTo>
                    <a:lnTo>
                      <a:pt x="447" y="195"/>
                    </a:lnTo>
                    <a:lnTo>
                      <a:pt x="441" y="191"/>
                    </a:lnTo>
                    <a:lnTo>
                      <a:pt x="435" y="190"/>
                    </a:lnTo>
                    <a:lnTo>
                      <a:pt x="429" y="190"/>
                    </a:lnTo>
                    <a:lnTo>
                      <a:pt x="429" y="177"/>
                    </a:lnTo>
                    <a:lnTo>
                      <a:pt x="429" y="167"/>
                    </a:lnTo>
                    <a:lnTo>
                      <a:pt x="428" y="160"/>
                    </a:lnTo>
                    <a:lnTo>
                      <a:pt x="426" y="155"/>
                    </a:lnTo>
                    <a:lnTo>
                      <a:pt x="421" y="151"/>
                    </a:lnTo>
                    <a:lnTo>
                      <a:pt x="415" y="144"/>
                    </a:lnTo>
                    <a:lnTo>
                      <a:pt x="410" y="137"/>
                    </a:lnTo>
                    <a:lnTo>
                      <a:pt x="404" y="134"/>
                    </a:lnTo>
                    <a:lnTo>
                      <a:pt x="390" y="134"/>
                    </a:lnTo>
                    <a:lnTo>
                      <a:pt x="382" y="130"/>
                    </a:lnTo>
                    <a:lnTo>
                      <a:pt x="376" y="126"/>
                    </a:lnTo>
                    <a:lnTo>
                      <a:pt x="374" y="120"/>
                    </a:lnTo>
                    <a:lnTo>
                      <a:pt x="373" y="114"/>
                    </a:lnTo>
                    <a:lnTo>
                      <a:pt x="372" y="108"/>
                    </a:lnTo>
                    <a:lnTo>
                      <a:pt x="371" y="104"/>
                    </a:lnTo>
                    <a:lnTo>
                      <a:pt x="367" y="100"/>
                    </a:lnTo>
                    <a:lnTo>
                      <a:pt x="362" y="98"/>
                    </a:lnTo>
                    <a:lnTo>
                      <a:pt x="357" y="98"/>
                    </a:lnTo>
                    <a:lnTo>
                      <a:pt x="350" y="98"/>
                    </a:lnTo>
                    <a:lnTo>
                      <a:pt x="344" y="99"/>
                    </a:lnTo>
                    <a:lnTo>
                      <a:pt x="337" y="101"/>
                    </a:lnTo>
                    <a:lnTo>
                      <a:pt x="330" y="104"/>
                    </a:lnTo>
                    <a:lnTo>
                      <a:pt x="324" y="105"/>
                    </a:lnTo>
                    <a:lnTo>
                      <a:pt x="320" y="106"/>
                    </a:lnTo>
                    <a:lnTo>
                      <a:pt x="320" y="101"/>
                    </a:lnTo>
                    <a:lnTo>
                      <a:pt x="320" y="97"/>
                    </a:lnTo>
                    <a:lnTo>
                      <a:pt x="320" y="92"/>
                    </a:lnTo>
                    <a:lnTo>
                      <a:pt x="320" y="88"/>
                    </a:lnTo>
                    <a:lnTo>
                      <a:pt x="318" y="82"/>
                    </a:lnTo>
                    <a:lnTo>
                      <a:pt x="313" y="77"/>
                    </a:lnTo>
                    <a:lnTo>
                      <a:pt x="307" y="74"/>
                    </a:lnTo>
                    <a:lnTo>
                      <a:pt x="303" y="73"/>
                    </a:lnTo>
                    <a:lnTo>
                      <a:pt x="299" y="73"/>
                    </a:lnTo>
                    <a:lnTo>
                      <a:pt x="297" y="70"/>
                    </a:lnTo>
                    <a:lnTo>
                      <a:pt x="295" y="65"/>
                    </a:lnTo>
                    <a:lnTo>
                      <a:pt x="291" y="55"/>
                    </a:lnTo>
                    <a:lnTo>
                      <a:pt x="286" y="48"/>
                    </a:lnTo>
                    <a:lnTo>
                      <a:pt x="280" y="50"/>
                    </a:lnTo>
                    <a:lnTo>
                      <a:pt x="272" y="53"/>
                    </a:lnTo>
                    <a:lnTo>
                      <a:pt x="261" y="53"/>
                    </a:lnTo>
                    <a:lnTo>
                      <a:pt x="254" y="54"/>
                    </a:lnTo>
                    <a:lnTo>
                      <a:pt x="252" y="61"/>
                    </a:lnTo>
                    <a:lnTo>
                      <a:pt x="252" y="70"/>
                    </a:lnTo>
                    <a:lnTo>
                      <a:pt x="255" y="81"/>
                    </a:lnTo>
                    <a:lnTo>
                      <a:pt x="255" y="85"/>
                    </a:lnTo>
                    <a:lnTo>
                      <a:pt x="254" y="90"/>
                    </a:lnTo>
                    <a:lnTo>
                      <a:pt x="251" y="93"/>
                    </a:lnTo>
                    <a:lnTo>
                      <a:pt x="245" y="96"/>
                    </a:lnTo>
                    <a:lnTo>
                      <a:pt x="238" y="98"/>
                    </a:lnTo>
                    <a:lnTo>
                      <a:pt x="230" y="99"/>
                    </a:lnTo>
                    <a:lnTo>
                      <a:pt x="222" y="100"/>
                    </a:lnTo>
                    <a:lnTo>
                      <a:pt x="213" y="100"/>
                    </a:lnTo>
                    <a:lnTo>
                      <a:pt x="222" y="94"/>
                    </a:lnTo>
                    <a:lnTo>
                      <a:pt x="229" y="88"/>
                    </a:lnTo>
                    <a:lnTo>
                      <a:pt x="234" y="79"/>
                    </a:lnTo>
                    <a:lnTo>
                      <a:pt x="231" y="74"/>
                    </a:lnTo>
                    <a:lnTo>
                      <a:pt x="227" y="69"/>
                    </a:lnTo>
                    <a:lnTo>
                      <a:pt x="227" y="65"/>
                    </a:lnTo>
                    <a:lnTo>
                      <a:pt x="227" y="59"/>
                    </a:lnTo>
                    <a:lnTo>
                      <a:pt x="228" y="51"/>
                    </a:lnTo>
                    <a:lnTo>
                      <a:pt x="229" y="46"/>
                    </a:lnTo>
                    <a:lnTo>
                      <a:pt x="232" y="43"/>
                    </a:lnTo>
                    <a:lnTo>
                      <a:pt x="236" y="41"/>
                    </a:lnTo>
                    <a:lnTo>
                      <a:pt x="242" y="40"/>
                    </a:lnTo>
                    <a:lnTo>
                      <a:pt x="247" y="39"/>
                    </a:lnTo>
                    <a:lnTo>
                      <a:pt x="254" y="38"/>
                    </a:lnTo>
                    <a:lnTo>
                      <a:pt x="261" y="38"/>
                    </a:lnTo>
                    <a:lnTo>
                      <a:pt x="269" y="37"/>
                    </a:lnTo>
                    <a:lnTo>
                      <a:pt x="267" y="30"/>
                    </a:lnTo>
                    <a:lnTo>
                      <a:pt x="262" y="25"/>
                    </a:lnTo>
                    <a:lnTo>
                      <a:pt x="255" y="24"/>
                    </a:lnTo>
                    <a:lnTo>
                      <a:pt x="248" y="23"/>
                    </a:lnTo>
                    <a:lnTo>
                      <a:pt x="240" y="25"/>
                    </a:lnTo>
                    <a:lnTo>
                      <a:pt x="232" y="27"/>
                    </a:lnTo>
                    <a:lnTo>
                      <a:pt x="224" y="29"/>
                    </a:lnTo>
                    <a:lnTo>
                      <a:pt x="219" y="31"/>
                    </a:lnTo>
                    <a:lnTo>
                      <a:pt x="209" y="37"/>
                    </a:lnTo>
                    <a:lnTo>
                      <a:pt x="202" y="47"/>
                    </a:lnTo>
                    <a:lnTo>
                      <a:pt x="198" y="58"/>
                    </a:lnTo>
                    <a:lnTo>
                      <a:pt x="196" y="67"/>
                    </a:lnTo>
                    <a:lnTo>
                      <a:pt x="193" y="73"/>
                    </a:lnTo>
                    <a:lnTo>
                      <a:pt x="187" y="76"/>
                    </a:lnTo>
                    <a:lnTo>
                      <a:pt x="178" y="77"/>
                    </a:lnTo>
                    <a:lnTo>
                      <a:pt x="167" y="78"/>
                    </a:lnTo>
                    <a:lnTo>
                      <a:pt x="158" y="82"/>
                    </a:lnTo>
                    <a:lnTo>
                      <a:pt x="156" y="90"/>
                    </a:lnTo>
                    <a:lnTo>
                      <a:pt x="160" y="97"/>
                    </a:lnTo>
                    <a:lnTo>
                      <a:pt x="164" y="101"/>
                    </a:lnTo>
                    <a:lnTo>
                      <a:pt x="169" y="105"/>
                    </a:lnTo>
                    <a:lnTo>
                      <a:pt x="171" y="109"/>
                    </a:lnTo>
                    <a:lnTo>
                      <a:pt x="171" y="116"/>
                    </a:lnTo>
                    <a:lnTo>
                      <a:pt x="167" y="123"/>
                    </a:lnTo>
                    <a:lnTo>
                      <a:pt x="163" y="131"/>
                    </a:lnTo>
                    <a:lnTo>
                      <a:pt x="166" y="137"/>
                    </a:lnTo>
                    <a:lnTo>
                      <a:pt x="174" y="142"/>
                    </a:lnTo>
                    <a:lnTo>
                      <a:pt x="185" y="142"/>
                    </a:lnTo>
                    <a:lnTo>
                      <a:pt x="177" y="151"/>
                    </a:lnTo>
                    <a:lnTo>
                      <a:pt x="170" y="154"/>
                    </a:lnTo>
                    <a:lnTo>
                      <a:pt x="164" y="154"/>
                    </a:lnTo>
                    <a:lnTo>
                      <a:pt x="160" y="151"/>
                    </a:lnTo>
                    <a:lnTo>
                      <a:pt x="155" y="146"/>
                    </a:lnTo>
                    <a:lnTo>
                      <a:pt x="153" y="141"/>
                    </a:lnTo>
                    <a:lnTo>
                      <a:pt x="152" y="135"/>
                    </a:lnTo>
                    <a:lnTo>
                      <a:pt x="153" y="131"/>
                    </a:lnTo>
                    <a:lnTo>
                      <a:pt x="156" y="126"/>
                    </a:lnTo>
                    <a:lnTo>
                      <a:pt x="160" y="119"/>
                    </a:lnTo>
                    <a:lnTo>
                      <a:pt x="159" y="113"/>
                    </a:lnTo>
                    <a:lnTo>
                      <a:pt x="151" y="106"/>
                    </a:lnTo>
                    <a:lnTo>
                      <a:pt x="143" y="100"/>
                    </a:lnTo>
                    <a:lnTo>
                      <a:pt x="143" y="94"/>
                    </a:lnTo>
                    <a:lnTo>
                      <a:pt x="146" y="88"/>
                    </a:lnTo>
                    <a:lnTo>
                      <a:pt x="148" y="78"/>
                    </a:lnTo>
                    <a:lnTo>
                      <a:pt x="149" y="68"/>
                    </a:lnTo>
                    <a:lnTo>
                      <a:pt x="153" y="58"/>
                    </a:lnTo>
                    <a:lnTo>
                      <a:pt x="158" y="50"/>
                    </a:lnTo>
                    <a:lnTo>
                      <a:pt x="163" y="45"/>
                    </a:lnTo>
                    <a:lnTo>
                      <a:pt x="169" y="61"/>
                    </a:lnTo>
                    <a:lnTo>
                      <a:pt x="177" y="58"/>
                    </a:lnTo>
                    <a:lnTo>
                      <a:pt x="185" y="43"/>
                    </a:lnTo>
                    <a:lnTo>
                      <a:pt x="189" y="27"/>
                    </a:lnTo>
                    <a:lnTo>
                      <a:pt x="190" y="25"/>
                    </a:lnTo>
                    <a:lnTo>
                      <a:pt x="194" y="24"/>
                    </a:lnTo>
                    <a:lnTo>
                      <a:pt x="201" y="25"/>
                    </a:lnTo>
                    <a:lnTo>
                      <a:pt x="209" y="25"/>
                    </a:lnTo>
                    <a:lnTo>
                      <a:pt x="216" y="24"/>
                    </a:lnTo>
                    <a:lnTo>
                      <a:pt x="223" y="23"/>
                    </a:lnTo>
                    <a:lnTo>
                      <a:pt x="227" y="21"/>
                    </a:lnTo>
                    <a:lnTo>
                      <a:pt x="225" y="15"/>
                    </a:lnTo>
                    <a:lnTo>
                      <a:pt x="220" y="7"/>
                    </a:lnTo>
                    <a:lnTo>
                      <a:pt x="214" y="2"/>
                    </a:lnTo>
                    <a:lnTo>
                      <a:pt x="208" y="0"/>
                    </a:lnTo>
                    <a:lnTo>
                      <a:pt x="204" y="1"/>
                    </a:lnTo>
                    <a:lnTo>
                      <a:pt x="198" y="2"/>
                    </a:lnTo>
                    <a:lnTo>
                      <a:pt x="193" y="5"/>
                    </a:lnTo>
                    <a:lnTo>
                      <a:pt x="189" y="7"/>
                    </a:lnTo>
                    <a:lnTo>
                      <a:pt x="184" y="8"/>
                    </a:lnTo>
                    <a:lnTo>
                      <a:pt x="176" y="8"/>
                    </a:lnTo>
                    <a:lnTo>
                      <a:pt x="170" y="9"/>
                    </a:lnTo>
                    <a:lnTo>
                      <a:pt x="166" y="13"/>
                    </a:lnTo>
                    <a:lnTo>
                      <a:pt x="163" y="17"/>
                    </a:lnTo>
                    <a:lnTo>
                      <a:pt x="160" y="22"/>
                    </a:lnTo>
                    <a:lnTo>
                      <a:pt x="151" y="25"/>
                    </a:lnTo>
                    <a:lnTo>
                      <a:pt x="140" y="28"/>
                    </a:lnTo>
                    <a:lnTo>
                      <a:pt x="132" y="31"/>
                    </a:lnTo>
                    <a:lnTo>
                      <a:pt x="130" y="37"/>
                    </a:lnTo>
                    <a:lnTo>
                      <a:pt x="131" y="44"/>
                    </a:lnTo>
                    <a:lnTo>
                      <a:pt x="131" y="50"/>
                    </a:lnTo>
                    <a:lnTo>
                      <a:pt x="129" y="53"/>
                    </a:lnTo>
                    <a:lnTo>
                      <a:pt x="124" y="56"/>
                    </a:lnTo>
                    <a:lnTo>
                      <a:pt x="124" y="61"/>
                    </a:lnTo>
                    <a:lnTo>
                      <a:pt x="125" y="68"/>
                    </a:lnTo>
                    <a:lnTo>
                      <a:pt x="130" y="75"/>
                    </a:lnTo>
                    <a:lnTo>
                      <a:pt x="132" y="82"/>
                    </a:lnTo>
                    <a:lnTo>
                      <a:pt x="130" y="86"/>
                    </a:lnTo>
                    <a:lnTo>
                      <a:pt x="124" y="91"/>
                    </a:lnTo>
                    <a:lnTo>
                      <a:pt x="116" y="94"/>
                    </a:lnTo>
                    <a:lnTo>
                      <a:pt x="118" y="86"/>
                    </a:lnTo>
                    <a:lnTo>
                      <a:pt x="116" y="77"/>
                    </a:lnTo>
                    <a:lnTo>
                      <a:pt x="111" y="70"/>
                    </a:lnTo>
                    <a:lnTo>
                      <a:pt x="105" y="65"/>
                    </a:lnTo>
                    <a:lnTo>
                      <a:pt x="100" y="59"/>
                    </a:lnTo>
                    <a:lnTo>
                      <a:pt x="101" y="53"/>
                    </a:lnTo>
                    <a:lnTo>
                      <a:pt x="105" y="47"/>
                    </a:lnTo>
                    <a:lnTo>
                      <a:pt x="108" y="41"/>
                    </a:lnTo>
                    <a:lnTo>
                      <a:pt x="98" y="43"/>
                    </a:lnTo>
                    <a:lnTo>
                      <a:pt x="90" y="44"/>
                    </a:lnTo>
                    <a:lnTo>
                      <a:pt x="82" y="47"/>
                    </a:lnTo>
                    <a:lnTo>
                      <a:pt x="76" y="52"/>
                    </a:lnTo>
                    <a:lnTo>
                      <a:pt x="71" y="56"/>
                    </a:lnTo>
                    <a:lnTo>
                      <a:pt x="70" y="62"/>
                    </a:lnTo>
                    <a:lnTo>
                      <a:pt x="71" y="68"/>
                    </a:lnTo>
                    <a:lnTo>
                      <a:pt x="76" y="75"/>
                    </a:lnTo>
                    <a:lnTo>
                      <a:pt x="83" y="86"/>
                    </a:lnTo>
                    <a:lnTo>
                      <a:pt x="83" y="96"/>
                    </a:lnTo>
                    <a:lnTo>
                      <a:pt x="78" y="104"/>
                    </a:lnTo>
                    <a:lnTo>
                      <a:pt x="70" y="109"/>
                    </a:lnTo>
                    <a:lnTo>
                      <a:pt x="63" y="117"/>
                    </a:lnTo>
                    <a:lnTo>
                      <a:pt x="57" y="129"/>
                    </a:lnTo>
                    <a:lnTo>
                      <a:pt x="53" y="139"/>
                    </a:lnTo>
                    <a:lnTo>
                      <a:pt x="48" y="145"/>
                    </a:lnTo>
                    <a:lnTo>
                      <a:pt x="49" y="146"/>
                    </a:lnTo>
                    <a:lnTo>
                      <a:pt x="53" y="147"/>
                    </a:lnTo>
                    <a:lnTo>
                      <a:pt x="56" y="150"/>
                    </a:lnTo>
                    <a:lnTo>
                      <a:pt x="61" y="151"/>
                    </a:lnTo>
                    <a:lnTo>
                      <a:pt x="54" y="157"/>
                    </a:lnTo>
                    <a:lnTo>
                      <a:pt x="49" y="164"/>
                    </a:lnTo>
                    <a:lnTo>
                      <a:pt x="45" y="167"/>
                    </a:lnTo>
                    <a:lnTo>
                      <a:pt x="40" y="169"/>
                    </a:lnTo>
                    <a:lnTo>
                      <a:pt x="44" y="176"/>
                    </a:lnTo>
                    <a:lnTo>
                      <a:pt x="47" y="183"/>
                    </a:lnTo>
                    <a:lnTo>
                      <a:pt x="50" y="191"/>
                    </a:lnTo>
                    <a:lnTo>
                      <a:pt x="54" y="196"/>
                    </a:lnTo>
                    <a:lnTo>
                      <a:pt x="45" y="195"/>
                    </a:lnTo>
                    <a:lnTo>
                      <a:pt x="37" y="190"/>
                    </a:lnTo>
                    <a:lnTo>
                      <a:pt x="33" y="184"/>
                    </a:lnTo>
                    <a:lnTo>
                      <a:pt x="34" y="177"/>
                    </a:lnTo>
                    <a:lnTo>
                      <a:pt x="24" y="177"/>
                    </a:lnTo>
                    <a:lnTo>
                      <a:pt x="17" y="189"/>
                    </a:lnTo>
                    <a:lnTo>
                      <a:pt x="14" y="203"/>
                    </a:lnTo>
                    <a:lnTo>
                      <a:pt x="14" y="214"/>
                    </a:lnTo>
                    <a:lnTo>
                      <a:pt x="17" y="221"/>
                    </a:lnTo>
                    <a:lnTo>
                      <a:pt x="23" y="227"/>
                    </a:lnTo>
                    <a:lnTo>
                      <a:pt x="30" y="232"/>
                    </a:lnTo>
                    <a:lnTo>
                      <a:pt x="37" y="234"/>
                    </a:lnTo>
                    <a:lnTo>
                      <a:pt x="32" y="240"/>
                    </a:lnTo>
                    <a:lnTo>
                      <a:pt x="29" y="246"/>
                    </a:lnTo>
                    <a:lnTo>
                      <a:pt x="27" y="252"/>
                    </a:lnTo>
                    <a:lnTo>
                      <a:pt x="26" y="259"/>
                    </a:lnTo>
                    <a:lnTo>
                      <a:pt x="20" y="261"/>
                    </a:lnTo>
                    <a:lnTo>
                      <a:pt x="15" y="264"/>
                    </a:lnTo>
                    <a:lnTo>
                      <a:pt x="9" y="267"/>
                    </a:lnTo>
                    <a:lnTo>
                      <a:pt x="3" y="272"/>
                    </a:lnTo>
                    <a:lnTo>
                      <a:pt x="1" y="276"/>
                    </a:lnTo>
                    <a:lnTo>
                      <a:pt x="0" y="281"/>
                    </a:lnTo>
                    <a:lnTo>
                      <a:pt x="2" y="287"/>
                    </a:lnTo>
                    <a:lnTo>
                      <a:pt x="8" y="291"/>
                    </a:lnTo>
                    <a:lnTo>
                      <a:pt x="10" y="298"/>
                    </a:lnTo>
                    <a:lnTo>
                      <a:pt x="14" y="305"/>
                    </a:lnTo>
                    <a:lnTo>
                      <a:pt x="18" y="312"/>
                    </a:lnTo>
                    <a:lnTo>
                      <a:pt x="23" y="314"/>
                    </a:lnTo>
                    <a:lnTo>
                      <a:pt x="25" y="321"/>
                    </a:lnTo>
                    <a:lnTo>
                      <a:pt x="30" y="327"/>
                    </a:lnTo>
                    <a:lnTo>
                      <a:pt x="37" y="328"/>
                    </a:lnTo>
                    <a:lnTo>
                      <a:pt x="40" y="319"/>
                    </a:lnTo>
                    <a:lnTo>
                      <a:pt x="44" y="317"/>
                    </a:lnTo>
                    <a:lnTo>
                      <a:pt x="48" y="314"/>
                    </a:lnTo>
                    <a:lnTo>
                      <a:pt x="52" y="311"/>
                    </a:lnTo>
                    <a:lnTo>
                      <a:pt x="56" y="306"/>
                    </a:lnTo>
                    <a:lnTo>
                      <a:pt x="55" y="316"/>
                    </a:lnTo>
                    <a:lnTo>
                      <a:pt x="54" y="322"/>
                    </a:lnTo>
                    <a:lnTo>
                      <a:pt x="55" y="327"/>
                    </a:lnTo>
                    <a:lnTo>
                      <a:pt x="58" y="332"/>
                    </a:lnTo>
                    <a:lnTo>
                      <a:pt x="54" y="339"/>
                    </a:lnTo>
                    <a:lnTo>
                      <a:pt x="52" y="346"/>
                    </a:lnTo>
                    <a:lnTo>
                      <a:pt x="53" y="351"/>
                    </a:lnTo>
                    <a:lnTo>
                      <a:pt x="58" y="355"/>
                    </a:lnTo>
                    <a:lnTo>
                      <a:pt x="64" y="356"/>
                    </a:lnTo>
                    <a:lnTo>
                      <a:pt x="68" y="354"/>
                    </a:lnTo>
                    <a:lnTo>
                      <a:pt x="70" y="349"/>
                    </a:lnTo>
                    <a:lnTo>
                      <a:pt x="70" y="343"/>
                    </a:lnTo>
                    <a:lnTo>
                      <a:pt x="75" y="348"/>
                    </a:lnTo>
                    <a:lnTo>
                      <a:pt x="80" y="351"/>
                    </a:lnTo>
                    <a:lnTo>
                      <a:pt x="90" y="356"/>
                    </a:lnTo>
                    <a:lnTo>
                      <a:pt x="99" y="359"/>
                    </a:lnTo>
                    <a:lnTo>
                      <a:pt x="109" y="362"/>
                    </a:lnTo>
                    <a:lnTo>
                      <a:pt x="121" y="363"/>
                    </a:lnTo>
                    <a:lnTo>
                      <a:pt x="131" y="363"/>
                    </a:lnTo>
                    <a:lnTo>
                      <a:pt x="141" y="359"/>
                    </a:lnTo>
                    <a:lnTo>
                      <a:pt x="145" y="364"/>
                    </a:lnTo>
                    <a:lnTo>
                      <a:pt x="146" y="366"/>
                    </a:lnTo>
                    <a:lnTo>
                      <a:pt x="144" y="369"/>
                    </a:lnTo>
                    <a:lnTo>
                      <a:pt x="140" y="370"/>
                    </a:lnTo>
                    <a:lnTo>
                      <a:pt x="133" y="369"/>
                    </a:lnTo>
                    <a:lnTo>
                      <a:pt x="126" y="369"/>
                    </a:lnTo>
                    <a:lnTo>
                      <a:pt x="121" y="370"/>
                    </a:lnTo>
                    <a:lnTo>
                      <a:pt x="118" y="374"/>
                    </a:lnTo>
                    <a:lnTo>
                      <a:pt x="118" y="380"/>
                    </a:lnTo>
                    <a:lnTo>
                      <a:pt x="121" y="384"/>
                    </a:lnTo>
                    <a:lnTo>
                      <a:pt x="123" y="387"/>
                    </a:lnTo>
                    <a:lnTo>
                      <a:pt x="129" y="389"/>
                    </a:lnTo>
                    <a:lnTo>
                      <a:pt x="123" y="394"/>
                    </a:lnTo>
                    <a:lnTo>
                      <a:pt x="118" y="399"/>
                    </a:lnTo>
                    <a:lnTo>
                      <a:pt x="117" y="404"/>
                    </a:lnTo>
                    <a:lnTo>
                      <a:pt x="121" y="413"/>
                    </a:lnTo>
                    <a:lnTo>
                      <a:pt x="125" y="415"/>
                    </a:lnTo>
                    <a:lnTo>
                      <a:pt x="130" y="417"/>
                    </a:lnTo>
                    <a:lnTo>
                      <a:pt x="137" y="420"/>
                    </a:lnTo>
                    <a:lnTo>
                      <a:pt x="143" y="424"/>
                    </a:lnTo>
                    <a:lnTo>
                      <a:pt x="148" y="426"/>
                    </a:lnTo>
                    <a:lnTo>
                      <a:pt x="155" y="430"/>
                    </a:lnTo>
                    <a:lnTo>
                      <a:pt x="160" y="431"/>
                    </a:lnTo>
                    <a:lnTo>
                      <a:pt x="164" y="432"/>
                    </a:lnTo>
                    <a:lnTo>
                      <a:pt x="153" y="439"/>
                    </a:lnTo>
                    <a:lnTo>
                      <a:pt x="147" y="448"/>
                    </a:lnTo>
                    <a:lnTo>
                      <a:pt x="147" y="458"/>
                    </a:lnTo>
                    <a:lnTo>
                      <a:pt x="154" y="466"/>
                    </a:lnTo>
                    <a:lnTo>
                      <a:pt x="164" y="469"/>
                    </a:lnTo>
                    <a:lnTo>
                      <a:pt x="172" y="463"/>
                    </a:lnTo>
                    <a:lnTo>
                      <a:pt x="176" y="454"/>
                    </a:lnTo>
                    <a:lnTo>
                      <a:pt x="177" y="445"/>
                    </a:lnTo>
                    <a:lnTo>
                      <a:pt x="177" y="435"/>
                    </a:lnTo>
                    <a:lnTo>
                      <a:pt x="181" y="426"/>
                    </a:lnTo>
                    <a:lnTo>
                      <a:pt x="187" y="419"/>
                    </a:lnTo>
                    <a:lnTo>
                      <a:pt x="201" y="419"/>
                    </a:lnTo>
                    <a:lnTo>
                      <a:pt x="204" y="417"/>
                    </a:lnTo>
                    <a:lnTo>
                      <a:pt x="209" y="417"/>
                    </a:lnTo>
                    <a:lnTo>
                      <a:pt x="215" y="423"/>
                    </a:lnTo>
                    <a:lnTo>
                      <a:pt x="217" y="432"/>
                    </a:lnTo>
                    <a:lnTo>
                      <a:pt x="222" y="434"/>
                    </a:lnTo>
                    <a:lnTo>
                      <a:pt x="228" y="437"/>
                    </a:lnTo>
                    <a:lnTo>
                      <a:pt x="232" y="438"/>
                    </a:lnTo>
                    <a:lnTo>
                      <a:pt x="237" y="439"/>
                    </a:lnTo>
                    <a:lnTo>
                      <a:pt x="242" y="431"/>
                    </a:lnTo>
                    <a:lnTo>
                      <a:pt x="251" y="424"/>
                    </a:lnTo>
                    <a:lnTo>
                      <a:pt x="261" y="422"/>
                    </a:lnTo>
                    <a:lnTo>
                      <a:pt x="270" y="428"/>
                    </a:lnTo>
                    <a:lnTo>
                      <a:pt x="275" y="441"/>
                    </a:lnTo>
                    <a:lnTo>
                      <a:pt x="272" y="453"/>
                    </a:lnTo>
                    <a:lnTo>
                      <a:pt x="262" y="462"/>
                    </a:lnTo>
                    <a:lnTo>
                      <a:pt x="248" y="464"/>
                    </a:lnTo>
                    <a:lnTo>
                      <a:pt x="242" y="469"/>
                    </a:lnTo>
                    <a:lnTo>
                      <a:pt x="235" y="473"/>
                    </a:lnTo>
                    <a:lnTo>
                      <a:pt x="230" y="478"/>
                    </a:lnTo>
                    <a:lnTo>
                      <a:pt x="228" y="483"/>
                    </a:lnTo>
                    <a:lnTo>
                      <a:pt x="223" y="486"/>
                    </a:lnTo>
                    <a:lnTo>
                      <a:pt x="217" y="489"/>
                    </a:lnTo>
                    <a:lnTo>
                      <a:pt x="213" y="495"/>
                    </a:lnTo>
                    <a:lnTo>
                      <a:pt x="210" y="500"/>
                    </a:lnTo>
                    <a:lnTo>
                      <a:pt x="216" y="502"/>
                    </a:lnTo>
                    <a:lnTo>
                      <a:pt x="224" y="502"/>
                    </a:lnTo>
                    <a:lnTo>
                      <a:pt x="231" y="502"/>
                    </a:lnTo>
                    <a:lnTo>
                      <a:pt x="237" y="502"/>
                    </a:lnTo>
                    <a:lnTo>
                      <a:pt x="240" y="496"/>
                    </a:lnTo>
                    <a:lnTo>
                      <a:pt x="244" y="491"/>
                    </a:lnTo>
                    <a:lnTo>
                      <a:pt x="247" y="486"/>
                    </a:lnTo>
                    <a:lnTo>
                      <a:pt x="253" y="480"/>
                    </a:lnTo>
                    <a:lnTo>
                      <a:pt x="258" y="477"/>
                    </a:lnTo>
                    <a:lnTo>
                      <a:pt x="263" y="475"/>
                    </a:lnTo>
                    <a:lnTo>
                      <a:pt x="269" y="473"/>
                    </a:lnTo>
                    <a:lnTo>
                      <a:pt x="276" y="476"/>
                    </a:lnTo>
                    <a:lnTo>
                      <a:pt x="273" y="479"/>
                    </a:lnTo>
                    <a:lnTo>
                      <a:pt x="269" y="485"/>
                    </a:lnTo>
                    <a:lnTo>
                      <a:pt x="267" y="491"/>
                    </a:lnTo>
                    <a:lnTo>
                      <a:pt x="266" y="495"/>
                    </a:lnTo>
                    <a:lnTo>
                      <a:pt x="274" y="489"/>
                    </a:lnTo>
                    <a:lnTo>
                      <a:pt x="282" y="484"/>
                    </a:lnTo>
                    <a:lnTo>
                      <a:pt x="290" y="479"/>
                    </a:lnTo>
                    <a:lnTo>
                      <a:pt x="297" y="479"/>
                    </a:lnTo>
                    <a:lnTo>
                      <a:pt x="299" y="481"/>
                    </a:lnTo>
                    <a:lnTo>
                      <a:pt x="303" y="485"/>
                    </a:lnTo>
                    <a:lnTo>
                      <a:pt x="306" y="488"/>
                    </a:lnTo>
                    <a:lnTo>
                      <a:pt x="311" y="493"/>
                    </a:lnTo>
                    <a:lnTo>
                      <a:pt x="315" y="495"/>
                    </a:lnTo>
                    <a:lnTo>
                      <a:pt x="320" y="498"/>
                    </a:lnTo>
                    <a:lnTo>
                      <a:pt x="327" y="496"/>
                    </a:lnTo>
                    <a:lnTo>
                      <a:pt x="334" y="492"/>
                    </a:lnTo>
                    <a:lnTo>
                      <a:pt x="330" y="481"/>
                    </a:lnTo>
                    <a:lnTo>
                      <a:pt x="322" y="473"/>
                    </a:lnTo>
                    <a:lnTo>
                      <a:pt x="313" y="468"/>
                    </a:lnTo>
                    <a:lnTo>
                      <a:pt x="305" y="466"/>
                    </a:lnTo>
                    <a:lnTo>
                      <a:pt x="303" y="461"/>
                    </a:lnTo>
                    <a:lnTo>
                      <a:pt x="301" y="455"/>
                    </a:lnTo>
                    <a:lnTo>
                      <a:pt x="304" y="449"/>
                    </a:lnTo>
                    <a:lnTo>
                      <a:pt x="308" y="443"/>
                    </a:lnTo>
                    <a:lnTo>
                      <a:pt x="305" y="434"/>
                    </a:lnTo>
                    <a:lnTo>
                      <a:pt x="304" y="422"/>
                    </a:lnTo>
                    <a:lnTo>
                      <a:pt x="306" y="411"/>
                    </a:lnTo>
                    <a:lnTo>
                      <a:pt x="314" y="408"/>
                    </a:lnTo>
                    <a:lnTo>
                      <a:pt x="322" y="408"/>
                    </a:lnTo>
                    <a:lnTo>
                      <a:pt x="329" y="407"/>
                    </a:lnTo>
                    <a:lnTo>
                      <a:pt x="334" y="404"/>
                    </a:lnTo>
                    <a:lnTo>
                      <a:pt x="338" y="402"/>
                    </a:lnTo>
                    <a:lnTo>
                      <a:pt x="342" y="400"/>
                    </a:lnTo>
                    <a:lnTo>
                      <a:pt x="345" y="397"/>
                    </a:lnTo>
                    <a:lnTo>
                      <a:pt x="349" y="399"/>
                    </a:lnTo>
                    <a:lnTo>
                      <a:pt x="352" y="401"/>
                    </a:lnTo>
                    <a:lnTo>
                      <a:pt x="344" y="408"/>
                    </a:lnTo>
                    <a:lnTo>
                      <a:pt x="336" y="417"/>
                    </a:lnTo>
                    <a:lnTo>
                      <a:pt x="331" y="426"/>
                    </a:lnTo>
                    <a:lnTo>
                      <a:pt x="335" y="433"/>
                    </a:lnTo>
                    <a:lnTo>
                      <a:pt x="343" y="434"/>
                    </a:lnTo>
                    <a:lnTo>
                      <a:pt x="350" y="431"/>
                    </a:lnTo>
                    <a:lnTo>
                      <a:pt x="356" y="425"/>
                    </a:lnTo>
                    <a:lnTo>
                      <a:pt x="359" y="418"/>
                    </a:lnTo>
                    <a:lnTo>
                      <a:pt x="365" y="412"/>
                    </a:lnTo>
                    <a:lnTo>
                      <a:pt x="374" y="410"/>
                    </a:lnTo>
                    <a:lnTo>
                      <a:pt x="383" y="410"/>
                    </a:lnTo>
                    <a:lnTo>
                      <a:pt x="390" y="416"/>
                    </a:lnTo>
                    <a:lnTo>
                      <a:pt x="381" y="419"/>
                    </a:lnTo>
                    <a:lnTo>
                      <a:pt x="372" y="424"/>
                    </a:lnTo>
                    <a:lnTo>
                      <a:pt x="365" y="431"/>
                    </a:lnTo>
                    <a:lnTo>
                      <a:pt x="361" y="440"/>
                    </a:lnTo>
                    <a:lnTo>
                      <a:pt x="366" y="442"/>
                    </a:lnTo>
                    <a:lnTo>
                      <a:pt x="373" y="441"/>
                    </a:lnTo>
                    <a:lnTo>
                      <a:pt x="380" y="440"/>
                    </a:lnTo>
                    <a:lnTo>
                      <a:pt x="384" y="440"/>
                    </a:lnTo>
                    <a:lnTo>
                      <a:pt x="387" y="438"/>
                    </a:lnTo>
                    <a:lnTo>
                      <a:pt x="389" y="434"/>
                    </a:lnTo>
                    <a:lnTo>
                      <a:pt x="392" y="431"/>
                    </a:lnTo>
                    <a:lnTo>
                      <a:pt x="397" y="427"/>
                    </a:lnTo>
                    <a:lnTo>
                      <a:pt x="403" y="424"/>
                    </a:lnTo>
                    <a:lnTo>
                      <a:pt x="410" y="422"/>
                    </a:lnTo>
                    <a:lnTo>
                      <a:pt x="419" y="420"/>
                    </a:lnTo>
                    <a:lnTo>
                      <a:pt x="428" y="422"/>
                    </a:lnTo>
                    <a:lnTo>
                      <a:pt x="433" y="418"/>
                    </a:lnTo>
                    <a:lnTo>
                      <a:pt x="437" y="412"/>
                    </a:lnTo>
                    <a:lnTo>
                      <a:pt x="440" y="407"/>
                    </a:lnTo>
                    <a:lnTo>
                      <a:pt x="440" y="402"/>
                    </a:lnTo>
                    <a:lnTo>
                      <a:pt x="436" y="397"/>
                    </a:lnTo>
                    <a:lnTo>
                      <a:pt x="429" y="392"/>
                    </a:lnTo>
                    <a:lnTo>
                      <a:pt x="422" y="388"/>
                    </a:lnTo>
                    <a:lnTo>
                      <a:pt x="415" y="386"/>
                    </a:lnTo>
                    <a:lnTo>
                      <a:pt x="418" y="380"/>
                    </a:lnTo>
                    <a:lnTo>
                      <a:pt x="422" y="375"/>
                    </a:lnTo>
                    <a:lnTo>
                      <a:pt x="427" y="371"/>
                    </a:lnTo>
                    <a:lnTo>
                      <a:pt x="432" y="370"/>
                    </a:lnTo>
                    <a:lnTo>
                      <a:pt x="430" y="362"/>
                    </a:lnTo>
                    <a:lnTo>
                      <a:pt x="433" y="354"/>
                    </a:lnTo>
                    <a:lnTo>
                      <a:pt x="437" y="346"/>
                    </a:lnTo>
                    <a:lnTo>
                      <a:pt x="445" y="339"/>
                    </a:lnTo>
                    <a:lnTo>
                      <a:pt x="455" y="329"/>
                    </a:lnTo>
                    <a:lnTo>
                      <a:pt x="459" y="318"/>
                    </a:lnTo>
                    <a:lnTo>
                      <a:pt x="459" y="306"/>
                    </a:lnTo>
                    <a:lnTo>
                      <a:pt x="453" y="299"/>
                    </a:lnTo>
                    <a:lnTo>
                      <a:pt x="445" y="297"/>
                    </a:lnTo>
                    <a:lnTo>
                      <a:pt x="440" y="290"/>
                    </a:lnTo>
                    <a:lnTo>
                      <a:pt x="437" y="281"/>
                    </a:lnTo>
                    <a:lnTo>
                      <a:pt x="438" y="272"/>
                    </a:lnTo>
                    <a:lnTo>
                      <a:pt x="441" y="266"/>
                    </a:lnTo>
                    <a:lnTo>
                      <a:pt x="447" y="263"/>
                    </a:lnTo>
                    <a:lnTo>
                      <a:pt x="455" y="266"/>
                    </a:lnTo>
                    <a:lnTo>
                      <a:pt x="465" y="276"/>
                    </a:lnTo>
                    <a:lnTo>
                      <a:pt x="473" y="272"/>
                    </a:lnTo>
                    <a:lnTo>
                      <a:pt x="482" y="266"/>
                    </a:lnTo>
                    <a:lnTo>
                      <a:pt x="489" y="257"/>
                    </a:lnTo>
                    <a:lnTo>
                      <a:pt x="488" y="246"/>
                    </a:lnTo>
                    <a:lnTo>
                      <a:pt x="480" y="248"/>
                    </a:lnTo>
                    <a:lnTo>
                      <a:pt x="472" y="244"/>
                    </a:lnTo>
                    <a:lnTo>
                      <a:pt x="466" y="236"/>
                    </a:lnTo>
                    <a:lnTo>
                      <a:pt x="464" y="221"/>
                    </a:lnTo>
                    <a:close/>
                  </a:path>
                </a:pathLst>
              </a:custGeom>
              <a:solidFill>
                <a:srgbClr val="936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32" name="Freeform 536"/>
              <p:cNvSpPr>
                <a:spLocks noChangeAspect="1"/>
              </p:cNvSpPr>
              <p:nvPr/>
            </p:nvSpPr>
            <p:spPr bwMode="auto">
              <a:xfrm>
                <a:off x="879" y="640"/>
                <a:ext cx="21" cy="17"/>
              </a:xfrm>
              <a:custGeom>
                <a:avLst/>
                <a:gdLst>
                  <a:gd name="T0" fmla="*/ 0 w 42"/>
                  <a:gd name="T1" fmla="*/ 3 h 34"/>
                  <a:gd name="T2" fmla="*/ 3 w 42"/>
                  <a:gd name="T3" fmla="*/ 6 h 34"/>
                  <a:gd name="T4" fmla="*/ 9 w 42"/>
                  <a:gd name="T5" fmla="*/ 6 h 34"/>
                  <a:gd name="T6" fmla="*/ 14 w 42"/>
                  <a:gd name="T7" fmla="*/ 8 h 34"/>
                  <a:gd name="T8" fmla="*/ 18 w 42"/>
                  <a:gd name="T9" fmla="*/ 11 h 34"/>
                  <a:gd name="T10" fmla="*/ 24 w 42"/>
                  <a:gd name="T11" fmla="*/ 15 h 34"/>
                  <a:gd name="T12" fmla="*/ 27 w 42"/>
                  <a:gd name="T13" fmla="*/ 19 h 34"/>
                  <a:gd name="T14" fmla="*/ 31 w 42"/>
                  <a:gd name="T15" fmla="*/ 24 h 34"/>
                  <a:gd name="T16" fmla="*/ 33 w 42"/>
                  <a:gd name="T17" fmla="*/ 30 h 34"/>
                  <a:gd name="T18" fmla="*/ 33 w 42"/>
                  <a:gd name="T19" fmla="*/ 34 h 34"/>
                  <a:gd name="T20" fmla="*/ 42 w 42"/>
                  <a:gd name="T21" fmla="*/ 34 h 34"/>
                  <a:gd name="T22" fmla="*/ 40 w 42"/>
                  <a:gd name="T23" fmla="*/ 27 h 34"/>
                  <a:gd name="T24" fmla="*/ 38 w 42"/>
                  <a:gd name="T25" fmla="*/ 21 h 34"/>
                  <a:gd name="T26" fmla="*/ 34 w 42"/>
                  <a:gd name="T27" fmla="*/ 15 h 34"/>
                  <a:gd name="T28" fmla="*/ 29 w 42"/>
                  <a:gd name="T29" fmla="*/ 10 h 34"/>
                  <a:gd name="T30" fmla="*/ 23 w 42"/>
                  <a:gd name="T31" fmla="*/ 4 h 34"/>
                  <a:gd name="T32" fmla="*/ 16 w 42"/>
                  <a:gd name="T33" fmla="*/ 1 h 34"/>
                  <a:gd name="T34" fmla="*/ 9 w 42"/>
                  <a:gd name="T35" fmla="*/ 0 h 34"/>
                  <a:gd name="T36" fmla="*/ 3 w 42"/>
                  <a:gd name="T37" fmla="*/ 0 h 34"/>
                  <a:gd name="T38" fmla="*/ 7 w 42"/>
                  <a:gd name="T39" fmla="*/ 3 h 34"/>
                  <a:gd name="T40" fmla="*/ 3 w 42"/>
                  <a:gd name="T41" fmla="*/ 0 h 34"/>
                  <a:gd name="T42" fmla="*/ 1 w 42"/>
                  <a:gd name="T43" fmla="*/ 1 h 34"/>
                  <a:gd name="T44" fmla="*/ 0 w 42"/>
                  <a:gd name="T45" fmla="*/ 3 h 34"/>
                  <a:gd name="T46" fmla="*/ 1 w 42"/>
                  <a:gd name="T47" fmla="*/ 5 h 34"/>
                  <a:gd name="T48" fmla="*/ 3 w 42"/>
                  <a:gd name="T49" fmla="*/ 6 h 34"/>
                  <a:gd name="T50" fmla="*/ 0 w 42"/>
                  <a:gd name="T5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34">
                    <a:moveTo>
                      <a:pt x="0" y="3"/>
                    </a:moveTo>
                    <a:lnTo>
                      <a:pt x="3" y="6"/>
                    </a:lnTo>
                    <a:lnTo>
                      <a:pt x="9" y="6"/>
                    </a:lnTo>
                    <a:lnTo>
                      <a:pt x="14" y="8"/>
                    </a:lnTo>
                    <a:lnTo>
                      <a:pt x="18" y="11"/>
                    </a:lnTo>
                    <a:lnTo>
                      <a:pt x="24" y="15"/>
                    </a:lnTo>
                    <a:lnTo>
                      <a:pt x="27" y="19"/>
                    </a:lnTo>
                    <a:lnTo>
                      <a:pt x="31" y="24"/>
                    </a:lnTo>
                    <a:lnTo>
                      <a:pt x="33" y="30"/>
                    </a:lnTo>
                    <a:lnTo>
                      <a:pt x="33" y="34"/>
                    </a:lnTo>
                    <a:lnTo>
                      <a:pt x="42" y="34"/>
                    </a:lnTo>
                    <a:lnTo>
                      <a:pt x="40" y="27"/>
                    </a:lnTo>
                    <a:lnTo>
                      <a:pt x="38" y="21"/>
                    </a:lnTo>
                    <a:lnTo>
                      <a:pt x="34" y="15"/>
                    </a:lnTo>
                    <a:lnTo>
                      <a:pt x="29" y="10"/>
                    </a:lnTo>
                    <a:lnTo>
                      <a:pt x="23" y="4"/>
                    </a:lnTo>
                    <a:lnTo>
                      <a:pt x="16" y="1"/>
                    </a:lnTo>
                    <a:lnTo>
                      <a:pt x="9" y="0"/>
                    </a:lnTo>
                    <a:lnTo>
                      <a:pt x="3" y="0"/>
                    </a:lnTo>
                    <a:lnTo>
                      <a:pt x="7" y="3"/>
                    </a:lnTo>
                    <a:lnTo>
                      <a:pt x="3" y="0"/>
                    </a:lnTo>
                    <a:lnTo>
                      <a:pt x="1" y="1"/>
                    </a:lnTo>
                    <a:lnTo>
                      <a:pt x="0" y="3"/>
                    </a:lnTo>
                    <a:lnTo>
                      <a:pt x="1" y="5"/>
                    </a:lnTo>
                    <a:lnTo>
                      <a:pt x="3" y="6"/>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33" name="Freeform 537"/>
              <p:cNvSpPr>
                <a:spLocks noChangeAspect="1"/>
              </p:cNvSpPr>
              <p:nvPr/>
            </p:nvSpPr>
            <p:spPr bwMode="auto">
              <a:xfrm>
                <a:off x="878" y="623"/>
                <a:ext cx="5" cy="19"/>
              </a:xfrm>
              <a:custGeom>
                <a:avLst/>
                <a:gdLst>
                  <a:gd name="T0" fmla="*/ 0 w 11"/>
                  <a:gd name="T1" fmla="*/ 7 h 38"/>
                  <a:gd name="T2" fmla="*/ 0 w 11"/>
                  <a:gd name="T3" fmla="*/ 7 h 38"/>
                  <a:gd name="T4" fmla="*/ 2 w 11"/>
                  <a:gd name="T5" fmla="*/ 9 h 38"/>
                  <a:gd name="T6" fmla="*/ 3 w 11"/>
                  <a:gd name="T7" fmla="*/ 15 h 38"/>
                  <a:gd name="T8" fmla="*/ 2 w 11"/>
                  <a:gd name="T9" fmla="*/ 25 h 38"/>
                  <a:gd name="T10" fmla="*/ 3 w 11"/>
                  <a:gd name="T11" fmla="*/ 38 h 38"/>
                  <a:gd name="T12" fmla="*/ 10 w 11"/>
                  <a:gd name="T13" fmla="*/ 38 h 38"/>
                  <a:gd name="T14" fmla="*/ 11 w 11"/>
                  <a:gd name="T15" fmla="*/ 25 h 38"/>
                  <a:gd name="T16" fmla="*/ 10 w 11"/>
                  <a:gd name="T17" fmla="*/ 15 h 38"/>
                  <a:gd name="T18" fmla="*/ 9 w 11"/>
                  <a:gd name="T19" fmla="*/ 7 h 38"/>
                  <a:gd name="T20" fmla="*/ 5 w 11"/>
                  <a:gd name="T21" fmla="*/ 0 h 38"/>
                  <a:gd name="T22" fmla="*/ 5 w 11"/>
                  <a:gd name="T23" fmla="*/ 0 h 38"/>
                  <a:gd name="T24" fmla="*/ 0 w 11"/>
                  <a:gd name="T2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38">
                    <a:moveTo>
                      <a:pt x="0" y="7"/>
                    </a:moveTo>
                    <a:lnTo>
                      <a:pt x="0" y="7"/>
                    </a:lnTo>
                    <a:lnTo>
                      <a:pt x="2" y="9"/>
                    </a:lnTo>
                    <a:lnTo>
                      <a:pt x="3" y="15"/>
                    </a:lnTo>
                    <a:lnTo>
                      <a:pt x="2" y="25"/>
                    </a:lnTo>
                    <a:lnTo>
                      <a:pt x="3" y="38"/>
                    </a:lnTo>
                    <a:lnTo>
                      <a:pt x="10" y="38"/>
                    </a:lnTo>
                    <a:lnTo>
                      <a:pt x="11" y="25"/>
                    </a:lnTo>
                    <a:lnTo>
                      <a:pt x="10" y="15"/>
                    </a:lnTo>
                    <a:lnTo>
                      <a:pt x="9" y="7"/>
                    </a:lnTo>
                    <a:lnTo>
                      <a:pt x="5" y="0"/>
                    </a:lnTo>
                    <a:lnTo>
                      <a:pt x="5"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34" name="Freeform 538"/>
              <p:cNvSpPr>
                <a:spLocks noChangeAspect="1"/>
              </p:cNvSpPr>
              <p:nvPr/>
            </p:nvSpPr>
            <p:spPr bwMode="auto">
              <a:xfrm>
                <a:off x="866" y="612"/>
                <a:ext cx="14" cy="14"/>
              </a:xfrm>
              <a:custGeom>
                <a:avLst/>
                <a:gdLst>
                  <a:gd name="T0" fmla="*/ 4 w 28"/>
                  <a:gd name="T1" fmla="*/ 7 h 29"/>
                  <a:gd name="T2" fmla="*/ 3 w 28"/>
                  <a:gd name="T3" fmla="*/ 7 h 29"/>
                  <a:gd name="T4" fmla="*/ 7 w 28"/>
                  <a:gd name="T5" fmla="*/ 9 h 29"/>
                  <a:gd name="T6" fmla="*/ 12 w 28"/>
                  <a:gd name="T7" fmla="*/ 16 h 29"/>
                  <a:gd name="T8" fmla="*/ 19 w 28"/>
                  <a:gd name="T9" fmla="*/ 23 h 29"/>
                  <a:gd name="T10" fmla="*/ 23 w 28"/>
                  <a:gd name="T11" fmla="*/ 29 h 29"/>
                  <a:gd name="T12" fmla="*/ 28 w 28"/>
                  <a:gd name="T13" fmla="*/ 22 h 29"/>
                  <a:gd name="T14" fmla="*/ 23 w 28"/>
                  <a:gd name="T15" fmla="*/ 19 h 29"/>
                  <a:gd name="T16" fmla="*/ 19 w 28"/>
                  <a:gd name="T17" fmla="*/ 12 h 29"/>
                  <a:gd name="T18" fmla="*/ 12 w 28"/>
                  <a:gd name="T19" fmla="*/ 5 h 29"/>
                  <a:gd name="T20" fmla="*/ 5 w 28"/>
                  <a:gd name="T21" fmla="*/ 0 h 29"/>
                  <a:gd name="T22" fmla="*/ 4 w 28"/>
                  <a:gd name="T23" fmla="*/ 0 h 29"/>
                  <a:gd name="T24" fmla="*/ 5 w 28"/>
                  <a:gd name="T25" fmla="*/ 0 h 29"/>
                  <a:gd name="T26" fmla="*/ 2 w 28"/>
                  <a:gd name="T27" fmla="*/ 0 h 29"/>
                  <a:gd name="T28" fmla="*/ 0 w 28"/>
                  <a:gd name="T29" fmla="*/ 2 h 29"/>
                  <a:gd name="T30" fmla="*/ 0 w 28"/>
                  <a:gd name="T31" fmla="*/ 5 h 29"/>
                  <a:gd name="T32" fmla="*/ 3 w 28"/>
                  <a:gd name="T33" fmla="*/ 7 h 29"/>
                  <a:gd name="T34" fmla="*/ 4 w 28"/>
                  <a:gd name="T3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9">
                    <a:moveTo>
                      <a:pt x="4" y="7"/>
                    </a:moveTo>
                    <a:lnTo>
                      <a:pt x="3" y="7"/>
                    </a:lnTo>
                    <a:lnTo>
                      <a:pt x="7" y="9"/>
                    </a:lnTo>
                    <a:lnTo>
                      <a:pt x="12" y="16"/>
                    </a:lnTo>
                    <a:lnTo>
                      <a:pt x="19" y="23"/>
                    </a:lnTo>
                    <a:lnTo>
                      <a:pt x="23" y="29"/>
                    </a:lnTo>
                    <a:lnTo>
                      <a:pt x="28" y="22"/>
                    </a:lnTo>
                    <a:lnTo>
                      <a:pt x="23" y="19"/>
                    </a:lnTo>
                    <a:lnTo>
                      <a:pt x="19" y="12"/>
                    </a:lnTo>
                    <a:lnTo>
                      <a:pt x="12" y="5"/>
                    </a:lnTo>
                    <a:lnTo>
                      <a:pt x="5" y="0"/>
                    </a:lnTo>
                    <a:lnTo>
                      <a:pt x="4" y="0"/>
                    </a:lnTo>
                    <a:lnTo>
                      <a:pt x="5" y="0"/>
                    </a:lnTo>
                    <a:lnTo>
                      <a:pt x="2" y="0"/>
                    </a:lnTo>
                    <a:lnTo>
                      <a:pt x="0" y="2"/>
                    </a:lnTo>
                    <a:lnTo>
                      <a:pt x="0" y="5"/>
                    </a:lnTo>
                    <a:lnTo>
                      <a:pt x="3" y="7"/>
                    </a:lnTo>
                    <a:lnTo>
                      <a:pt x="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35" name="Freeform 539"/>
              <p:cNvSpPr>
                <a:spLocks noChangeAspect="1"/>
              </p:cNvSpPr>
              <p:nvPr/>
            </p:nvSpPr>
            <p:spPr bwMode="auto">
              <a:xfrm>
                <a:off x="848" y="595"/>
                <a:ext cx="20" cy="20"/>
              </a:xfrm>
              <a:custGeom>
                <a:avLst/>
                <a:gdLst>
                  <a:gd name="T0" fmla="*/ 0 w 39"/>
                  <a:gd name="T1" fmla="*/ 7 h 40"/>
                  <a:gd name="T2" fmla="*/ 0 w 39"/>
                  <a:gd name="T3" fmla="*/ 7 h 40"/>
                  <a:gd name="T4" fmla="*/ 2 w 39"/>
                  <a:gd name="T5" fmla="*/ 8 h 40"/>
                  <a:gd name="T6" fmla="*/ 3 w 39"/>
                  <a:gd name="T7" fmla="*/ 11 h 40"/>
                  <a:gd name="T8" fmla="*/ 4 w 39"/>
                  <a:gd name="T9" fmla="*/ 17 h 40"/>
                  <a:gd name="T10" fmla="*/ 6 w 39"/>
                  <a:gd name="T11" fmla="*/ 24 h 40"/>
                  <a:gd name="T12" fmla="*/ 8 w 39"/>
                  <a:gd name="T13" fmla="*/ 31 h 40"/>
                  <a:gd name="T14" fmla="*/ 15 w 39"/>
                  <a:gd name="T15" fmla="*/ 37 h 40"/>
                  <a:gd name="T16" fmla="*/ 25 w 39"/>
                  <a:gd name="T17" fmla="*/ 40 h 40"/>
                  <a:gd name="T18" fmla="*/ 39 w 39"/>
                  <a:gd name="T19" fmla="*/ 40 h 40"/>
                  <a:gd name="T20" fmla="*/ 39 w 39"/>
                  <a:gd name="T21" fmla="*/ 33 h 40"/>
                  <a:gd name="T22" fmla="*/ 25 w 39"/>
                  <a:gd name="T23" fmla="*/ 33 h 40"/>
                  <a:gd name="T24" fmla="*/ 19 w 39"/>
                  <a:gd name="T25" fmla="*/ 30 h 40"/>
                  <a:gd name="T26" fmla="*/ 15 w 39"/>
                  <a:gd name="T27" fmla="*/ 26 h 40"/>
                  <a:gd name="T28" fmla="*/ 12 w 39"/>
                  <a:gd name="T29" fmla="*/ 22 h 40"/>
                  <a:gd name="T30" fmla="*/ 11 w 39"/>
                  <a:gd name="T31" fmla="*/ 17 h 40"/>
                  <a:gd name="T32" fmla="*/ 10 w 39"/>
                  <a:gd name="T33" fmla="*/ 11 h 40"/>
                  <a:gd name="T34" fmla="*/ 9 w 39"/>
                  <a:gd name="T35" fmla="*/ 6 h 40"/>
                  <a:gd name="T36" fmla="*/ 4 w 39"/>
                  <a:gd name="T37" fmla="*/ 0 h 40"/>
                  <a:gd name="T38" fmla="*/ 4 w 39"/>
                  <a:gd name="T39" fmla="*/ 0 h 40"/>
                  <a:gd name="T40" fmla="*/ 0 w 39"/>
                  <a:gd name="T41"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40">
                    <a:moveTo>
                      <a:pt x="0" y="7"/>
                    </a:moveTo>
                    <a:lnTo>
                      <a:pt x="0" y="7"/>
                    </a:lnTo>
                    <a:lnTo>
                      <a:pt x="2" y="8"/>
                    </a:lnTo>
                    <a:lnTo>
                      <a:pt x="3" y="11"/>
                    </a:lnTo>
                    <a:lnTo>
                      <a:pt x="4" y="17"/>
                    </a:lnTo>
                    <a:lnTo>
                      <a:pt x="6" y="24"/>
                    </a:lnTo>
                    <a:lnTo>
                      <a:pt x="8" y="31"/>
                    </a:lnTo>
                    <a:lnTo>
                      <a:pt x="15" y="37"/>
                    </a:lnTo>
                    <a:lnTo>
                      <a:pt x="25" y="40"/>
                    </a:lnTo>
                    <a:lnTo>
                      <a:pt x="39" y="40"/>
                    </a:lnTo>
                    <a:lnTo>
                      <a:pt x="39" y="33"/>
                    </a:lnTo>
                    <a:lnTo>
                      <a:pt x="25" y="33"/>
                    </a:lnTo>
                    <a:lnTo>
                      <a:pt x="19" y="30"/>
                    </a:lnTo>
                    <a:lnTo>
                      <a:pt x="15" y="26"/>
                    </a:lnTo>
                    <a:lnTo>
                      <a:pt x="12" y="22"/>
                    </a:lnTo>
                    <a:lnTo>
                      <a:pt x="11" y="17"/>
                    </a:lnTo>
                    <a:lnTo>
                      <a:pt x="10" y="11"/>
                    </a:lnTo>
                    <a:lnTo>
                      <a:pt x="9" y="6"/>
                    </a:lnTo>
                    <a:lnTo>
                      <a:pt x="4" y="0"/>
                    </a:lnTo>
                    <a:lnTo>
                      <a:pt x="4"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36" name="Freeform 540"/>
              <p:cNvSpPr>
                <a:spLocks noChangeAspect="1"/>
              </p:cNvSpPr>
              <p:nvPr/>
            </p:nvSpPr>
            <p:spPr bwMode="auto">
              <a:xfrm>
                <a:off x="824" y="593"/>
                <a:ext cx="27" cy="8"/>
              </a:xfrm>
              <a:custGeom>
                <a:avLst/>
                <a:gdLst>
                  <a:gd name="T0" fmla="*/ 0 w 54"/>
                  <a:gd name="T1" fmla="*/ 13 h 16"/>
                  <a:gd name="T2" fmla="*/ 5 w 54"/>
                  <a:gd name="T3" fmla="*/ 16 h 16"/>
                  <a:gd name="T4" fmla="*/ 9 w 54"/>
                  <a:gd name="T5" fmla="*/ 15 h 16"/>
                  <a:gd name="T6" fmla="*/ 16 w 54"/>
                  <a:gd name="T7" fmla="*/ 14 h 16"/>
                  <a:gd name="T8" fmla="*/ 23 w 54"/>
                  <a:gd name="T9" fmla="*/ 12 h 16"/>
                  <a:gd name="T10" fmla="*/ 30 w 54"/>
                  <a:gd name="T11" fmla="*/ 10 h 16"/>
                  <a:gd name="T12" fmla="*/ 35 w 54"/>
                  <a:gd name="T13" fmla="*/ 8 h 16"/>
                  <a:gd name="T14" fmla="*/ 42 w 54"/>
                  <a:gd name="T15" fmla="*/ 10 h 16"/>
                  <a:gd name="T16" fmla="*/ 47 w 54"/>
                  <a:gd name="T17" fmla="*/ 8 h 16"/>
                  <a:gd name="T18" fmla="*/ 50 w 54"/>
                  <a:gd name="T19" fmla="*/ 11 h 16"/>
                  <a:gd name="T20" fmla="*/ 54 w 54"/>
                  <a:gd name="T21" fmla="*/ 4 h 16"/>
                  <a:gd name="T22" fmla="*/ 47 w 54"/>
                  <a:gd name="T23" fmla="*/ 1 h 16"/>
                  <a:gd name="T24" fmla="*/ 42 w 54"/>
                  <a:gd name="T25" fmla="*/ 0 h 16"/>
                  <a:gd name="T26" fmla="*/ 35 w 54"/>
                  <a:gd name="T27" fmla="*/ 1 h 16"/>
                  <a:gd name="T28" fmla="*/ 28 w 54"/>
                  <a:gd name="T29" fmla="*/ 3 h 16"/>
                  <a:gd name="T30" fmla="*/ 21 w 54"/>
                  <a:gd name="T31" fmla="*/ 5 h 16"/>
                  <a:gd name="T32" fmla="*/ 14 w 54"/>
                  <a:gd name="T33" fmla="*/ 7 h 16"/>
                  <a:gd name="T34" fmla="*/ 9 w 54"/>
                  <a:gd name="T35" fmla="*/ 8 h 16"/>
                  <a:gd name="T36" fmla="*/ 5 w 54"/>
                  <a:gd name="T37" fmla="*/ 10 h 16"/>
                  <a:gd name="T38" fmla="*/ 9 w 54"/>
                  <a:gd name="T39" fmla="*/ 13 h 16"/>
                  <a:gd name="T40" fmla="*/ 5 w 54"/>
                  <a:gd name="T41" fmla="*/ 10 h 16"/>
                  <a:gd name="T42" fmla="*/ 3 w 54"/>
                  <a:gd name="T43" fmla="*/ 11 h 16"/>
                  <a:gd name="T44" fmla="*/ 1 w 54"/>
                  <a:gd name="T45" fmla="*/ 13 h 16"/>
                  <a:gd name="T46" fmla="*/ 3 w 54"/>
                  <a:gd name="T47" fmla="*/ 15 h 16"/>
                  <a:gd name="T48" fmla="*/ 5 w 54"/>
                  <a:gd name="T49" fmla="*/ 16 h 16"/>
                  <a:gd name="T50" fmla="*/ 0 w 54"/>
                  <a:gd name="T51"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16">
                    <a:moveTo>
                      <a:pt x="0" y="13"/>
                    </a:moveTo>
                    <a:lnTo>
                      <a:pt x="5" y="16"/>
                    </a:lnTo>
                    <a:lnTo>
                      <a:pt x="9" y="15"/>
                    </a:lnTo>
                    <a:lnTo>
                      <a:pt x="16" y="14"/>
                    </a:lnTo>
                    <a:lnTo>
                      <a:pt x="23" y="12"/>
                    </a:lnTo>
                    <a:lnTo>
                      <a:pt x="30" y="10"/>
                    </a:lnTo>
                    <a:lnTo>
                      <a:pt x="35" y="8"/>
                    </a:lnTo>
                    <a:lnTo>
                      <a:pt x="42" y="10"/>
                    </a:lnTo>
                    <a:lnTo>
                      <a:pt x="47" y="8"/>
                    </a:lnTo>
                    <a:lnTo>
                      <a:pt x="50" y="11"/>
                    </a:lnTo>
                    <a:lnTo>
                      <a:pt x="54" y="4"/>
                    </a:lnTo>
                    <a:lnTo>
                      <a:pt x="47" y="1"/>
                    </a:lnTo>
                    <a:lnTo>
                      <a:pt x="42" y="0"/>
                    </a:lnTo>
                    <a:lnTo>
                      <a:pt x="35" y="1"/>
                    </a:lnTo>
                    <a:lnTo>
                      <a:pt x="28" y="3"/>
                    </a:lnTo>
                    <a:lnTo>
                      <a:pt x="21" y="5"/>
                    </a:lnTo>
                    <a:lnTo>
                      <a:pt x="14" y="7"/>
                    </a:lnTo>
                    <a:lnTo>
                      <a:pt x="9" y="8"/>
                    </a:lnTo>
                    <a:lnTo>
                      <a:pt x="5" y="10"/>
                    </a:lnTo>
                    <a:lnTo>
                      <a:pt x="9" y="13"/>
                    </a:lnTo>
                    <a:lnTo>
                      <a:pt x="5" y="10"/>
                    </a:lnTo>
                    <a:lnTo>
                      <a:pt x="3" y="11"/>
                    </a:lnTo>
                    <a:lnTo>
                      <a:pt x="1" y="13"/>
                    </a:lnTo>
                    <a:lnTo>
                      <a:pt x="3" y="15"/>
                    </a:lnTo>
                    <a:lnTo>
                      <a:pt x="5" y="16"/>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37" name="Freeform 541"/>
              <p:cNvSpPr>
                <a:spLocks noChangeAspect="1"/>
              </p:cNvSpPr>
              <p:nvPr/>
            </p:nvSpPr>
            <p:spPr bwMode="auto">
              <a:xfrm>
                <a:off x="824" y="590"/>
                <a:ext cx="4" cy="9"/>
              </a:xfrm>
              <a:custGeom>
                <a:avLst/>
                <a:gdLst>
                  <a:gd name="T0" fmla="*/ 0 w 9"/>
                  <a:gd name="T1" fmla="*/ 0 h 18"/>
                  <a:gd name="T2" fmla="*/ 0 w 9"/>
                  <a:gd name="T3" fmla="*/ 0 h 18"/>
                  <a:gd name="T4" fmla="*/ 0 w 9"/>
                  <a:gd name="T5" fmla="*/ 4 h 18"/>
                  <a:gd name="T6" fmla="*/ 0 w 9"/>
                  <a:gd name="T7" fmla="*/ 9 h 18"/>
                  <a:gd name="T8" fmla="*/ 0 w 9"/>
                  <a:gd name="T9" fmla="*/ 13 h 18"/>
                  <a:gd name="T10" fmla="*/ 0 w 9"/>
                  <a:gd name="T11" fmla="*/ 18 h 18"/>
                  <a:gd name="T12" fmla="*/ 9 w 9"/>
                  <a:gd name="T13" fmla="*/ 18 h 18"/>
                  <a:gd name="T14" fmla="*/ 9 w 9"/>
                  <a:gd name="T15" fmla="*/ 13 h 18"/>
                  <a:gd name="T16" fmla="*/ 9 w 9"/>
                  <a:gd name="T17" fmla="*/ 9 h 18"/>
                  <a:gd name="T18" fmla="*/ 9 w 9"/>
                  <a:gd name="T19" fmla="*/ 4 h 18"/>
                  <a:gd name="T20" fmla="*/ 9 w 9"/>
                  <a:gd name="T21" fmla="*/ 0 h 18"/>
                  <a:gd name="T22" fmla="*/ 9 w 9"/>
                  <a:gd name="T23" fmla="*/ 0 h 18"/>
                  <a:gd name="T24" fmla="*/ 0 w 9"/>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8">
                    <a:moveTo>
                      <a:pt x="0" y="0"/>
                    </a:moveTo>
                    <a:lnTo>
                      <a:pt x="0" y="0"/>
                    </a:lnTo>
                    <a:lnTo>
                      <a:pt x="0" y="4"/>
                    </a:lnTo>
                    <a:lnTo>
                      <a:pt x="0" y="9"/>
                    </a:lnTo>
                    <a:lnTo>
                      <a:pt x="0" y="13"/>
                    </a:lnTo>
                    <a:lnTo>
                      <a:pt x="0" y="18"/>
                    </a:lnTo>
                    <a:lnTo>
                      <a:pt x="9" y="18"/>
                    </a:lnTo>
                    <a:lnTo>
                      <a:pt x="9" y="13"/>
                    </a:lnTo>
                    <a:lnTo>
                      <a:pt x="9" y="9"/>
                    </a:lnTo>
                    <a:lnTo>
                      <a:pt x="9" y="4"/>
                    </a:lnTo>
                    <a:lnTo>
                      <a:pt x="9" y="0"/>
                    </a:lnTo>
                    <a:lnTo>
                      <a:pt x="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38" name="Freeform 542"/>
              <p:cNvSpPr>
                <a:spLocks noChangeAspect="1"/>
              </p:cNvSpPr>
              <p:nvPr/>
            </p:nvSpPr>
            <p:spPr bwMode="auto">
              <a:xfrm>
                <a:off x="817" y="580"/>
                <a:ext cx="11" cy="10"/>
              </a:xfrm>
              <a:custGeom>
                <a:avLst/>
                <a:gdLst>
                  <a:gd name="T0" fmla="*/ 0 w 21"/>
                  <a:gd name="T1" fmla="*/ 9 h 20"/>
                  <a:gd name="T2" fmla="*/ 0 w 21"/>
                  <a:gd name="T3" fmla="*/ 9 h 20"/>
                  <a:gd name="T4" fmla="*/ 3 w 21"/>
                  <a:gd name="T5" fmla="*/ 9 h 20"/>
                  <a:gd name="T6" fmla="*/ 8 w 21"/>
                  <a:gd name="T7" fmla="*/ 13 h 20"/>
                  <a:gd name="T8" fmla="*/ 11 w 21"/>
                  <a:gd name="T9" fmla="*/ 16 h 20"/>
                  <a:gd name="T10" fmla="*/ 12 w 21"/>
                  <a:gd name="T11" fmla="*/ 20 h 20"/>
                  <a:gd name="T12" fmla="*/ 21 w 21"/>
                  <a:gd name="T13" fmla="*/ 20 h 20"/>
                  <a:gd name="T14" fmla="*/ 18 w 21"/>
                  <a:gd name="T15" fmla="*/ 11 h 20"/>
                  <a:gd name="T16" fmla="*/ 12 w 21"/>
                  <a:gd name="T17" fmla="*/ 6 h 20"/>
                  <a:gd name="T18" fmla="*/ 5 w 21"/>
                  <a:gd name="T19" fmla="*/ 2 h 20"/>
                  <a:gd name="T20" fmla="*/ 0 w 21"/>
                  <a:gd name="T21" fmla="*/ 0 h 20"/>
                  <a:gd name="T22" fmla="*/ 0 w 21"/>
                  <a:gd name="T23" fmla="*/ 0 h 20"/>
                  <a:gd name="T24" fmla="*/ 0 w 21"/>
                  <a:gd name="T25"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0">
                    <a:moveTo>
                      <a:pt x="0" y="9"/>
                    </a:moveTo>
                    <a:lnTo>
                      <a:pt x="0" y="9"/>
                    </a:lnTo>
                    <a:lnTo>
                      <a:pt x="3" y="9"/>
                    </a:lnTo>
                    <a:lnTo>
                      <a:pt x="8" y="13"/>
                    </a:lnTo>
                    <a:lnTo>
                      <a:pt x="11" y="16"/>
                    </a:lnTo>
                    <a:lnTo>
                      <a:pt x="12" y="20"/>
                    </a:lnTo>
                    <a:lnTo>
                      <a:pt x="21" y="20"/>
                    </a:lnTo>
                    <a:lnTo>
                      <a:pt x="18" y="11"/>
                    </a:lnTo>
                    <a:lnTo>
                      <a:pt x="12" y="6"/>
                    </a:lnTo>
                    <a:lnTo>
                      <a:pt x="5" y="2"/>
                    </a:lnTo>
                    <a:lnTo>
                      <a:pt x="0" y="0"/>
                    </a:lnTo>
                    <a:lnTo>
                      <a:pt x="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39" name="Freeform 543"/>
              <p:cNvSpPr>
                <a:spLocks noChangeAspect="1"/>
              </p:cNvSpPr>
              <p:nvPr/>
            </p:nvSpPr>
            <p:spPr bwMode="auto">
              <a:xfrm>
                <a:off x="810" y="574"/>
                <a:ext cx="7" cy="11"/>
              </a:xfrm>
              <a:custGeom>
                <a:avLst/>
                <a:gdLst>
                  <a:gd name="T0" fmla="*/ 0 w 15"/>
                  <a:gd name="T1" fmla="*/ 2 h 23"/>
                  <a:gd name="T2" fmla="*/ 0 w 15"/>
                  <a:gd name="T3" fmla="*/ 2 h 23"/>
                  <a:gd name="T4" fmla="*/ 3 w 15"/>
                  <a:gd name="T5" fmla="*/ 12 h 23"/>
                  <a:gd name="T6" fmla="*/ 5 w 15"/>
                  <a:gd name="T7" fmla="*/ 17 h 23"/>
                  <a:gd name="T8" fmla="*/ 10 w 15"/>
                  <a:gd name="T9" fmla="*/ 22 h 23"/>
                  <a:gd name="T10" fmla="*/ 15 w 15"/>
                  <a:gd name="T11" fmla="*/ 23 h 23"/>
                  <a:gd name="T12" fmla="*/ 15 w 15"/>
                  <a:gd name="T13" fmla="*/ 14 h 23"/>
                  <a:gd name="T14" fmla="*/ 12 w 15"/>
                  <a:gd name="T15" fmla="*/ 15 h 23"/>
                  <a:gd name="T16" fmla="*/ 12 w 15"/>
                  <a:gd name="T17" fmla="*/ 15 h 23"/>
                  <a:gd name="T18" fmla="*/ 10 w 15"/>
                  <a:gd name="T19" fmla="*/ 9 h 23"/>
                  <a:gd name="T20" fmla="*/ 7 w 15"/>
                  <a:gd name="T21" fmla="*/ 0 h 23"/>
                  <a:gd name="T22" fmla="*/ 7 w 15"/>
                  <a:gd name="T23" fmla="*/ 0 h 23"/>
                  <a:gd name="T24" fmla="*/ 0 w 15"/>
                  <a:gd name="T2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3">
                    <a:moveTo>
                      <a:pt x="0" y="2"/>
                    </a:moveTo>
                    <a:lnTo>
                      <a:pt x="0" y="2"/>
                    </a:lnTo>
                    <a:lnTo>
                      <a:pt x="3" y="12"/>
                    </a:lnTo>
                    <a:lnTo>
                      <a:pt x="5" y="17"/>
                    </a:lnTo>
                    <a:lnTo>
                      <a:pt x="10" y="22"/>
                    </a:lnTo>
                    <a:lnTo>
                      <a:pt x="15" y="23"/>
                    </a:lnTo>
                    <a:lnTo>
                      <a:pt x="15" y="14"/>
                    </a:lnTo>
                    <a:lnTo>
                      <a:pt x="12" y="15"/>
                    </a:lnTo>
                    <a:lnTo>
                      <a:pt x="12" y="15"/>
                    </a:lnTo>
                    <a:lnTo>
                      <a:pt x="10" y="9"/>
                    </a:lnTo>
                    <a:lnTo>
                      <a:pt x="7" y="0"/>
                    </a:lnTo>
                    <a:lnTo>
                      <a:pt x="7"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40" name="Freeform 544"/>
              <p:cNvSpPr>
                <a:spLocks noChangeAspect="1"/>
              </p:cNvSpPr>
              <p:nvPr/>
            </p:nvSpPr>
            <p:spPr bwMode="auto">
              <a:xfrm>
                <a:off x="797" y="569"/>
                <a:ext cx="16" cy="6"/>
              </a:xfrm>
              <a:custGeom>
                <a:avLst/>
                <a:gdLst>
                  <a:gd name="T0" fmla="*/ 0 w 34"/>
                  <a:gd name="T1" fmla="*/ 11 h 11"/>
                  <a:gd name="T2" fmla="*/ 0 w 34"/>
                  <a:gd name="T3" fmla="*/ 11 h 11"/>
                  <a:gd name="T4" fmla="*/ 11 w 34"/>
                  <a:gd name="T5" fmla="*/ 11 h 11"/>
                  <a:gd name="T6" fmla="*/ 20 w 34"/>
                  <a:gd name="T7" fmla="*/ 8 h 11"/>
                  <a:gd name="T8" fmla="*/ 24 w 34"/>
                  <a:gd name="T9" fmla="*/ 7 h 11"/>
                  <a:gd name="T10" fmla="*/ 27 w 34"/>
                  <a:gd name="T11" fmla="*/ 11 h 11"/>
                  <a:gd name="T12" fmla="*/ 34 w 34"/>
                  <a:gd name="T13" fmla="*/ 9 h 11"/>
                  <a:gd name="T14" fmla="*/ 27 w 34"/>
                  <a:gd name="T15" fmla="*/ 0 h 11"/>
                  <a:gd name="T16" fmla="*/ 17 w 34"/>
                  <a:gd name="T17" fmla="*/ 1 h 11"/>
                  <a:gd name="T18" fmla="*/ 11 w 34"/>
                  <a:gd name="T19" fmla="*/ 5 h 11"/>
                  <a:gd name="T20" fmla="*/ 0 w 34"/>
                  <a:gd name="T21" fmla="*/ 5 h 11"/>
                  <a:gd name="T22" fmla="*/ 0 w 34"/>
                  <a:gd name="T23" fmla="*/ 5 h 11"/>
                  <a:gd name="T24" fmla="*/ 0 w 34"/>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11">
                    <a:moveTo>
                      <a:pt x="0" y="11"/>
                    </a:moveTo>
                    <a:lnTo>
                      <a:pt x="0" y="11"/>
                    </a:lnTo>
                    <a:lnTo>
                      <a:pt x="11" y="11"/>
                    </a:lnTo>
                    <a:lnTo>
                      <a:pt x="20" y="8"/>
                    </a:lnTo>
                    <a:lnTo>
                      <a:pt x="24" y="7"/>
                    </a:lnTo>
                    <a:lnTo>
                      <a:pt x="27" y="11"/>
                    </a:lnTo>
                    <a:lnTo>
                      <a:pt x="34" y="9"/>
                    </a:lnTo>
                    <a:lnTo>
                      <a:pt x="27" y="0"/>
                    </a:lnTo>
                    <a:lnTo>
                      <a:pt x="17" y="1"/>
                    </a:lnTo>
                    <a:lnTo>
                      <a:pt x="11" y="5"/>
                    </a:lnTo>
                    <a:lnTo>
                      <a:pt x="0" y="5"/>
                    </a:lnTo>
                    <a:lnTo>
                      <a:pt x="0" y="5"/>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41" name="Freeform 545"/>
              <p:cNvSpPr>
                <a:spLocks noChangeAspect="1"/>
              </p:cNvSpPr>
              <p:nvPr/>
            </p:nvSpPr>
            <p:spPr bwMode="auto">
              <a:xfrm>
                <a:off x="790" y="571"/>
                <a:ext cx="7" cy="16"/>
              </a:xfrm>
              <a:custGeom>
                <a:avLst/>
                <a:gdLst>
                  <a:gd name="T0" fmla="*/ 11 w 13"/>
                  <a:gd name="T1" fmla="*/ 29 h 32"/>
                  <a:gd name="T2" fmla="*/ 11 w 13"/>
                  <a:gd name="T3" fmla="*/ 29 h 32"/>
                  <a:gd name="T4" fmla="*/ 7 w 13"/>
                  <a:gd name="T5" fmla="*/ 20 h 32"/>
                  <a:gd name="T6" fmla="*/ 7 w 13"/>
                  <a:gd name="T7" fmla="*/ 11 h 32"/>
                  <a:gd name="T8" fmla="*/ 9 w 13"/>
                  <a:gd name="T9" fmla="*/ 8 h 32"/>
                  <a:gd name="T10" fmla="*/ 13 w 13"/>
                  <a:gd name="T11" fmla="*/ 6 h 32"/>
                  <a:gd name="T12" fmla="*/ 13 w 13"/>
                  <a:gd name="T13" fmla="*/ 0 h 32"/>
                  <a:gd name="T14" fmla="*/ 4 w 13"/>
                  <a:gd name="T15" fmla="*/ 1 h 32"/>
                  <a:gd name="T16" fmla="*/ 0 w 13"/>
                  <a:gd name="T17" fmla="*/ 11 h 32"/>
                  <a:gd name="T18" fmla="*/ 0 w 13"/>
                  <a:gd name="T19" fmla="*/ 20 h 32"/>
                  <a:gd name="T20" fmla="*/ 4 w 13"/>
                  <a:gd name="T21" fmla="*/ 32 h 32"/>
                  <a:gd name="T22" fmla="*/ 4 w 13"/>
                  <a:gd name="T23" fmla="*/ 32 h 32"/>
                  <a:gd name="T24" fmla="*/ 11 w 13"/>
                  <a:gd name="T25"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32">
                    <a:moveTo>
                      <a:pt x="11" y="29"/>
                    </a:moveTo>
                    <a:lnTo>
                      <a:pt x="11" y="29"/>
                    </a:lnTo>
                    <a:lnTo>
                      <a:pt x="7" y="20"/>
                    </a:lnTo>
                    <a:lnTo>
                      <a:pt x="7" y="11"/>
                    </a:lnTo>
                    <a:lnTo>
                      <a:pt x="9" y="8"/>
                    </a:lnTo>
                    <a:lnTo>
                      <a:pt x="13" y="6"/>
                    </a:lnTo>
                    <a:lnTo>
                      <a:pt x="13" y="0"/>
                    </a:lnTo>
                    <a:lnTo>
                      <a:pt x="4" y="1"/>
                    </a:lnTo>
                    <a:lnTo>
                      <a:pt x="0" y="11"/>
                    </a:lnTo>
                    <a:lnTo>
                      <a:pt x="0" y="20"/>
                    </a:lnTo>
                    <a:lnTo>
                      <a:pt x="4" y="32"/>
                    </a:lnTo>
                    <a:lnTo>
                      <a:pt x="4" y="32"/>
                    </a:lnTo>
                    <a:lnTo>
                      <a:pt x="11"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42" name="Freeform 546"/>
              <p:cNvSpPr>
                <a:spLocks noChangeAspect="1"/>
              </p:cNvSpPr>
              <p:nvPr/>
            </p:nvSpPr>
            <p:spPr bwMode="auto">
              <a:xfrm>
                <a:off x="770" y="586"/>
                <a:ext cx="25" cy="13"/>
              </a:xfrm>
              <a:custGeom>
                <a:avLst/>
                <a:gdLst>
                  <a:gd name="T0" fmla="*/ 4 w 51"/>
                  <a:gd name="T1" fmla="*/ 18 h 26"/>
                  <a:gd name="T2" fmla="*/ 5 w 51"/>
                  <a:gd name="T3" fmla="*/ 26 h 26"/>
                  <a:gd name="T4" fmla="*/ 14 w 51"/>
                  <a:gd name="T5" fmla="*/ 25 h 26"/>
                  <a:gd name="T6" fmla="*/ 22 w 51"/>
                  <a:gd name="T7" fmla="*/ 24 h 26"/>
                  <a:gd name="T8" fmla="*/ 30 w 51"/>
                  <a:gd name="T9" fmla="*/ 22 h 26"/>
                  <a:gd name="T10" fmla="*/ 38 w 51"/>
                  <a:gd name="T11" fmla="*/ 20 h 26"/>
                  <a:gd name="T12" fmla="*/ 45 w 51"/>
                  <a:gd name="T13" fmla="*/ 18 h 26"/>
                  <a:gd name="T14" fmla="*/ 50 w 51"/>
                  <a:gd name="T15" fmla="*/ 12 h 26"/>
                  <a:gd name="T16" fmla="*/ 51 w 51"/>
                  <a:gd name="T17" fmla="*/ 6 h 26"/>
                  <a:gd name="T18" fmla="*/ 51 w 51"/>
                  <a:gd name="T19" fmla="*/ 0 h 26"/>
                  <a:gd name="T20" fmla="*/ 44 w 51"/>
                  <a:gd name="T21" fmla="*/ 3 h 26"/>
                  <a:gd name="T22" fmla="*/ 44 w 51"/>
                  <a:gd name="T23" fmla="*/ 6 h 26"/>
                  <a:gd name="T24" fmla="*/ 43 w 51"/>
                  <a:gd name="T25" fmla="*/ 10 h 26"/>
                  <a:gd name="T26" fmla="*/ 40 w 51"/>
                  <a:gd name="T27" fmla="*/ 11 h 26"/>
                  <a:gd name="T28" fmla="*/ 36 w 51"/>
                  <a:gd name="T29" fmla="*/ 13 h 26"/>
                  <a:gd name="T30" fmla="*/ 30 w 51"/>
                  <a:gd name="T31" fmla="*/ 15 h 26"/>
                  <a:gd name="T32" fmla="*/ 22 w 51"/>
                  <a:gd name="T33" fmla="*/ 17 h 26"/>
                  <a:gd name="T34" fmla="*/ 14 w 51"/>
                  <a:gd name="T35" fmla="*/ 18 h 26"/>
                  <a:gd name="T36" fmla="*/ 5 w 51"/>
                  <a:gd name="T37" fmla="*/ 17 h 26"/>
                  <a:gd name="T38" fmla="*/ 6 w 51"/>
                  <a:gd name="T39" fmla="*/ 25 h 26"/>
                  <a:gd name="T40" fmla="*/ 5 w 51"/>
                  <a:gd name="T41" fmla="*/ 17 h 26"/>
                  <a:gd name="T42" fmla="*/ 1 w 51"/>
                  <a:gd name="T43" fmla="*/ 18 h 26"/>
                  <a:gd name="T44" fmla="*/ 0 w 51"/>
                  <a:gd name="T45" fmla="*/ 21 h 26"/>
                  <a:gd name="T46" fmla="*/ 1 w 51"/>
                  <a:gd name="T47" fmla="*/ 25 h 26"/>
                  <a:gd name="T48" fmla="*/ 5 w 51"/>
                  <a:gd name="T49" fmla="*/ 26 h 26"/>
                  <a:gd name="T50" fmla="*/ 4 w 51"/>
                  <a:gd name="T51"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26">
                    <a:moveTo>
                      <a:pt x="4" y="18"/>
                    </a:moveTo>
                    <a:lnTo>
                      <a:pt x="5" y="26"/>
                    </a:lnTo>
                    <a:lnTo>
                      <a:pt x="14" y="25"/>
                    </a:lnTo>
                    <a:lnTo>
                      <a:pt x="22" y="24"/>
                    </a:lnTo>
                    <a:lnTo>
                      <a:pt x="30" y="22"/>
                    </a:lnTo>
                    <a:lnTo>
                      <a:pt x="38" y="20"/>
                    </a:lnTo>
                    <a:lnTo>
                      <a:pt x="45" y="18"/>
                    </a:lnTo>
                    <a:lnTo>
                      <a:pt x="50" y="12"/>
                    </a:lnTo>
                    <a:lnTo>
                      <a:pt x="51" y="6"/>
                    </a:lnTo>
                    <a:lnTo>
                      <a:pt x="51" y="0"/>
                    </a:lnTo>
                    <a:lnTo>
                      <a:pt x="44" y="3"/>
                    </a:lnTo>
                    <a:lnTo>
                      <a:pt x="44" y="6"/>
                    </a:lnTo>
                    <a:lnTo>
                      <a:pt x="43" y="10"/>
                    </a:lnTo>
                    <a:lnTo>
                      <a:pt x="40" y="11"/>
                    </a:lnTo>
                    <a:lnTo>
                      <a:pt x="36" y="13"/>
                    </a:lnTo>
                    <a:lnTo>
                      <a:pt x="30" y="15"/>
                    </a:lnTo>
                    <a:lnTo>
                      <a:pt x="22" y="17"/>
                    </a:lnTo>
                    <a:lnTo>
                      <a:pt x="14" y="18"/>
                    </a:lnTo>
                    <a:lnTo>
                      <a:pt x="5" y="17"/>
                    </a:lnTo>
                    <a:lnTo>
                      <a:pt x="6" y="25"/>
                    </a:lnTo>
                    <a:lnTo>
                      <a:pt x="5" y="17"/>
                    </a:lnTo>
                    <a:lnTo>
                      <a:pt x="1" y="18"/>
                    </a:lnTo>
                    <a:lnTo>
                      <a:pt x="0" y="21"/>
                    </a:lnTo>
                    <a:lnTo>
                      <a:pt x="1" y="25"/>
                    </a:lnTo>
                    <a:lnTo>
                      <a:pt x="5" y="26"/>
                    </a:lnTo>
                    <a:lnTo>
                      <a:pt x="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43" name="Freeform 547"/>
              <p:cNvSpPr>
                <a:spLocks noChangeAspect="1"/>
              </p:cNvSpPr>
              <p:nvPr/>
            </p:nvSpPr>
            <p:spPr bwMode="auto">
              <a:xfrm>
                <a:off x="772" y="582"/>
                <a:ext cx="12" cy="16"/>
              </a:xfrm>
              <a:custGeom>
                <a:avLst/>
                <a:gdLst>
                  <a:gd name="T0" fmla="*/ 17 w 25"/>
                  <a:gd name="T1" fmla="*/ 7 h 34"/>
                  <a:gd name="T2" fmla="*/ 17 w 25"/>
                  <a:gd name="T3" fmla="*/ 6 h 34"/>
                  <a:gd name="T4" fmla="*/ 18 w 25"/>
                  <a:gd name="T5" fmla="*/ 9 h 34"/>
                  <a:gd name="T6" fmla="*/ 13 w 25"/>
                  <a:gd name="T7" fmla="*/ 15 h 34"/>
                  <a:gd name="T8" fmla="*/ 8 w 25"/>
                  <a:gd name="T9" fmla="*/ 21 h 34"/>
                  <a:gd name="T10" fmla="*/ 0 w 25"/>
                  <a:gd name="T11" fmla="*/ 27 h 34"/>
                  <a:gd name="T12" fmla="*/ 2 w 25"/>
                  <a:gd name="T13" fmla="*/ 34 h 34"/>
                  <a:gd name="T14" fmla="*/ 12 w 25"/>
                  <a:gd name="T15" fmla="*/ 28 h 34"/>
                  <a:gd name="T16" fmla="*/ 20 w 25"/>
                  <a:gd name="T17" fmla="*/ 20 h 34"/>
                  <a:gd name="T18" fmla="*/ 25 w 25"/>
                  <a:gd name="T19" fmla="*/ 9 h 34"/>
                  <a:gd name="T20" fmla="*/ 22 w 25"/>
                  <a:gd name="T21" fmla="*/ 1 h 34"/>
                  <a:gd name="T22" fmla="*/ 22 w 25"/>
                  <a:gd name="T23" fmla="*/ 0 h 34"/>
                  <a:gd name="T24" fmla="*/ 17 w 25"/>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4">
                    <a:moveTo>
                      <a:pt x="17" y="7"/>
                    </a:moveTo>
                    <a:lnTo>
                      <a:pt x="17" y="6"/>
                    </a:lnTo>
                    <a:lnTo>
                      <a:pt x="18" y="9"/>
                    </a:lnTo>
                    <a:lnTo>
                      <a:pt x="13" y="15"/>
                    </a:lnTo>
                    <a:lnTo>
                      <a:pt x="8" y="21"/>
                    </a:lnTo>
                    <a:lnTo>
                      <a:pt x="0" y="27"/>
                    </a:lnTo>
                    <a:lnTo>
                      <a:pt x="2" y="34"/>
                    </a:lnTo>
                    <a:lnTo>
                      <a:pt x="12" y="28"/>
                    </a:lnTo>
                    <a:lnTo>
                      <a:pt x="20" y="20"/>
                    </a:lnTo>
                    <a:lnTo>
                      <a:pt x="25" y="9"/>
                    </a:lnTo>
                    <a:lnTo>
                      <a:pt x="22" y="1"/>
                    </a:lnTo>
                    <a:lnTo>
                      <a:pt x="22" y="0"/>
                    </a:lnTo>
                    <a:lnTo>
                      <a:pt x="1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44" name="Freeform 548"/>
              <p:cNvSpPr>
                <a:spLocks noChangeAspect="1"/>
              </p:cNvSpPr>
              <p:nvPr/>
            </p:nvSpPr>
            <p:spPr bwMode="auto">
              <a:xfrm>
                <a:off x="777" y="572"/>
                <a:ext cx="6" cy="13"/>
              </a:xfrm>
              <a:custGeom>
                <a:avLst/>
                <a:gdLst>
                  <a:gd name="T0" fmla="*/ 2 w 12"/>
                  <a:gd name="T1" fmla="*/ 0 h 26"/>
                  <a:gd name="T2" fmla="*/ 2 w 12"/>
                  <a:gd name="T3" fmla="*/ 0 h 26"/>
                  <a:gd name="T4" fmla="*/ 1 w 12"/>
                  <a:gd name="T5" fmla="*/ 8 h 26"/>
                  <a:gd name="T6" fmla="*/ 0 w 12"/>
                  <a:gd name="T7" fmla="*/ 14 h 26"/>
                  <a:gd name="T8" fmla="*/ 1 w 12"/>
                  <a:gd name="T9" fmla="*/ 19 h 26"/>
                  <a:gd name="T10" fmla="*/ 7 w 12"/>
                  <a:gd name="T11" fmla="*/ 26 h 26"/>
                  <a:gd name="T12" fmla="*/ 12 w 12"/>
                  <a:gd name="T13" fmla="*/ 19 h 26"/>
                  <a:gd name="T14" fmla="*/ 8 w 12"/>
                  <a:gd name="T15" fmla="*/ 17 h 26"/>
                  <a:gd name="T16" fmla="*/ 9 w 12"/>
                  <a:gd name="T17" fmla="*/ 14 h 26"/>
                  <a:gd name="T18" fmla="*/ 8 w 12"/>
                  <a:gd name="T19" fmla="*/ 8 h 26"/>
                  <a:gd name="T20" fmla="*/ 9 w 12"/>
                  <a:gd name="T21" fmla="*/ 0 h 26"/>
                  <a:gd name="T22" fmla="*/ 9 w 12"/>
                  <a:gd name="T23" fmla="*/ 0 h 26"/>
                  <a:gd name="T24" fmla="*/ 2 w 12"/>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6">
                    <a:moveTo>
                      <a:pt x="2" y="0"/>
                    </a:moveTo>
                    <a:lnTo>
                      <a:pt x="2" y="0"/>
                    </a:lnTo>
                    <a:lnTo>
                      <a:pt x="1" y="8"/>
                    </a:lnTo>
                    <a:lnTo>
                      <a:pt x="0" y="14"/>
                    </a:lnTo>
                    <a:lnTo>
                      <a:pt x="1" y="19"/>
                    </a:lnTo>
                    <a:lnTo>
                      <a:pt x="7" y="26"/>
                    </a:lnTo>
                    <a:lnTo>
                      <a:pt x="12" y="19"/>
                    </a:lnTo>
                    <a:lnTo>
                      <a:pt x="8" y="17"/>
                    </a:lnTo>
                    <a:lnTo>
                      <a:pt x="9" y="14"/>
                    </a:lnTo>
                    <a:lnTo>
                      <a:pt x="8" y="8"/>
                    </a:lnTo>
                    <a:lnTo>
                      <a:pt x="9" y="0"/>
                    </a:lnTo>
                    <a:lnTo>
                      <a:pt x="9"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45" name="Freeform 549"/>
              <p:cNvSpPr>
                <a:spLocks noChangeAspect="1"/>
              </p:cNvSpPr>
              <p:nvPr/>
            </p:nvSpPr>
            <p:spPr bwMode="auto">
              <a:xfrm>
                <a:off x="778" y="563"/>
                <a:ext cx="24" cy="9"/>
              </a:xfrm>
              <a:custGeom>
                <a:avLst/>
                <a:gdLst>
                  <a:gd name="T0" fmla="*/ 42 w 49"/>
                  <a:gd name="T1" fmla="*/ 4 h 18"/>
                  <a:gd name="T2" fmla="*/ 45 w 49"/>
                  <a:gd name="T3" fmla="*/ 0 h 18"/>
                  <a:gd name="T4" fmla="*/ 37 w 49"/>
                  <a:gd name="T5" fmla="*/ 2 h 18"/>
                  <a:gd name="T6" fmla="*/ 30 w 49"/>
                  <a:gd name="T7" fmla="*/ 2 h 18"/>
                  <a:gd name="T8" fmla="*/ 23 w 49"/>
                  <a:gd name="T9" fmla="*/ 3 h 18"/>
                  <a:gd name="T10" fmla="*/ 18 w 49"/>
                  <a:gd name="T11" fmla="*/ 4 h 18"/>
                  <a:gd name="T12" fmla="*/ 12 w 49"/>
                  <a:gd name="T13" fmla="*/ 5 h 18"/>
                  <a:gd name="T14" fmla="*/ 6 w 49"/>
                  <a:gd name="T15" fmla="*/ 6 h 18"/>
                  <a:gd name="T16" fmla="*/ 1 w 49"/>
                  <a:gd name="T17" fmla="*/ 12 h 18"/>
                  <a:gd name="T18" fmla="*/ 0 w 49"/>
                  <a:gd name="T19" fmla="*/ 18 h 18"/>
                  <a:gd name="T20" fmla="*/ 7 w 49"/>
                  <a:gd name="T21" fmla="*/ 18 h 18"/>
                  <a:gd name="T22" fmla="*/ 8 w 49"/>
                  <a:gd name="T23" fmla="*/ 14 h 18"/>
                  <a:gd name="T24" fmla="*/ 11 w 49"/>
                  <a:gd name="T25" fmla="*/ 13 h 18"/>
                  <a:gd name="T26" fmla="*/ 12 w 49"/>
                  <a:gd name="T27" fmla="*/ 12 h 18"/>
                  <a:gd name="T28" fmla="*/ 18 w 49"/>
                  <a:gd name="T29" fmla="*/ 11 h 18"/>
                  <a:gd name="T30" fmla="*/ 23 w 49"/>
                  <a:gd name="T31" fmla="*/ 10 h 18"/>
                  <a:gd name="T32" fmla="*/ 30 w 49"/>
                  <a:gd name="T33" fmla="*/ 8 h 18"/>
                  <a:gd name="T34" fmla="*/ 37 w 49"/>
                  <a:gd name="T35" fmla="*/ 8 h 18"/>
                  <a:gd name="T36" fmla="*/ 45 w 49"/>
                  <a:gd name="T37" fmla="*/ 7 h 18"/>
                  <a:gd name="T38" fmla="*/ 49 w 49"/>
                  <a:gd name="T39" fmla="*/ 4 h 18"/>
                  <a:gd name="T40" fmla="*/ 45 w 49"/>
                  <a:gd name="T41" fmla="*/ 7 h 18"/>
                  <a:gd name="T42" fmla="*/ 48 w 49"/>
                  <a:gd name="T43" fmla="*/ 6 h 18"/>
                  <a:gd name="T44" fmla="*/ 49 w 49"/>
                  <a:gd name="T45" fmla="*/ 4 h 18"/>
                  <a:gd name="T46" fmla="*/ 48 w 49"/>
                  <a:gd name="T47" fmla="*/ 2 h 18"/>
                  <a:gd name="T48" fmla="*/ 45 w 49"/>
                  <a:gd name="T49" fmla="*/ 0 h 18"/>
                  <a:gd name="T50" fmla="*/ 42 w 49"/>
                  <a:gd name="T5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18">
                    <a:moveTo>
                      <a:pt x="42" y="4"/>
                    </a:moveTo>
                    <a:lnTo>
                      <a:pt x="45" y="0"/>
                    </a:lnTo>
                    <a:lnTo>
                      <a:pt x="37" y="2"/>
                    </a:lnTo>
                    <a:lnTo>
                      <a:pt x="30" y="2"/>
                    </a:lnTo>
                    <a:lnTo>
                      <a:pt x="23" y="3"/>
                    </a:lnTo>
                    <a:lnTo>
                      <a:pt x="18" y="4"/>
                    </a:lnTo>
                    <a:lnTo>
                      <a:pt x="12" y="5"/>
                    </a:lnTo>
                    <a:lnTo>
                      <a:pt x="6" y="6"/>
                    </a:lnTo>
                    <a:lnTo>
                      <a:pt x="1" y="12"/>
                    </a:lnTo>
                    <a:lnTo>
                      <a:pt x="0" y="18"/>
                    </a:lnTo>
                    <a:lnTo>
                      <a:pt x="7" y="18"/>
                    </a:lnTo>
                    <a:lnTo>
                      <a:pt x="8" y="14"/>
                    </a:lnTo>
                    <a:lnTo>
                      <a:pt x="11" y="13"/>
                    </a:lnTo>
                    <a:lnTo>
                      <a:pt x="12" y="12"/>
                    </a:lnTo>
                    <a:lnTo>
                      <a:pt x="18" y="11"/>
                    </a:lnTo>
                    <a:lnTo>
                      <a:pt x="23" y="10"/>
                    </a:lnTo>
                    <a:lnTo>
                      <a:pt x="30" y="8"/>
                    </a:lnTo>
                    <a:lnTo>
                      <a:pt x="37" y="8"/>
                    </a:lnTo>
                    <a:lnTo>
                      <a:pt x="45" y="7"/>
                    </a:lnTo>
                    <a:lnTo>
                      <a:pt x="49" y="4"/>
                    </a:lnTo>
                    <a:lnTo>
                      <a:pt x="45" y="7"/>
                    </a:lnTo>
                    <a:lnTo>
                      <a:pt x="48" y="6"/>
                    </a:lnTo>
                    <a:lnTo>
                      <a:pt x="49" y="4"/>
                    </a:lnTo>
                    <a:lnTo>
                      <a:pt x="48" y="2"/>
                    </a:lnTo>
                    <a:lnTo>
                      <a:pt x="45" y="0"/>
                    </a:lnTo>
                    <a:lnTo>
                      <a:pt x="4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46" name="Freeform 550"/>
              <p:cNvSpPr>
                <a:spLocks noChangeAspect="1"/>
              </p:cNvSpPr>
              <p:nvPr/>
            </p:nvSpPr>
            <p:spPr bwMode="auto">
              <a:xfrm>
                <a:off x="775" y="556"/>
                <a:ext cx="27" cy="9"/>
              </a:xfrm>
              <a:custGeom>
                <a:avLst/>
                <a:gdLst>
                  <a:gd name="T0" fmla="*/ 3 w 56"/>
                  <a:gd name="T1" fmla="*/ 15 h 17"/>
                  <a:gd name="T2" fmla="*/ 3 w 56"/>
                  <a:gd name="T3" fmla="*/ 15 h 17"/>
                  <a:gd name="T4" fmla="*/ 8 w 56"/>
                  <a:gd name="T5" fmla="*/ 12 h 17"/>
                  <a:gd name="T6" fmla="*/ 15 w 56"/>
                  <a:gd name="T7" fmla="*/ 10 h 17"/>
                  <a:gd name="T8" fmla="*/ 23 w 56"/>
                  <a:gd name="T9" fmla="*/ 9 h 17"/>
                  <a:gd name="T10" fmla="*/ 31 w 56"/>
                  <a:gd name="T11" fmla="*/ 7 h 17"/>
                  <a:gd name="T12" fmla="*/ 38 w 56"/>
                  <a:gd name="T13" fmla="*/ 8 h 17"/>
                  <a:gd name="T14" fmla="*/ 44 w 56"/>
                  <a:gd name="T15" fmla="*/ 9 h 17"/>
                  <a:gd name="T16" fmla="*/ 46 w 56"/>
                  <a:gd name="T17" fmla="*/ 12 h 17"/>
                  <a:gd name="T18" fmla="*/ 49 w 56"/>
                  <a:gd name="T19" fmla="*/ 17 h 17"/>
                  <a:gd name="T20" fmla="*/ 56 w 56"/>
                  <a:gd name="T21" fmla="*/ 17 h 17"/>
                  <a:gd name="T22" fmla="*/ 53 w 56"/>
                  <a:gd name="T23" fmla="*/ 8 h 17"/>
                  <a:gd name="T24" fmla="*/ 46 w 56"/>
                  <a:gd name="T25" fmla="*/ 2 h 17"/>
                  <a:gd name="T26" fmla="*/ 38 w 56"/>
                  <a:gd name="T27" fmla="*/ 1 h 17"/>
                  <a:gd name="T28" fmla="*/ 31 w 56"/>
                  <a:gd name="T29" fmla="*/ 0 h 17"/>
                  <a:gd name="T30" fmla="*/ 23 w 56"/>
                  <a:gd name="T31" fmla="*/ 2 h 17"/>
                  <a:gd name="T32" fmla="*/ 15 w 56"/>
                  <a:gd name="T33" fmla="*/ 3 h 17"/>
                  <a:gd name="T34" fmla="*/ 6 w 56"/>
                  <a:gd name="T35" fmla="*/ 5 h 17"/>
                  <a:gd name="T36" fmla="*/ 0 w 56"/>
                  <a:gd name="T37" fmla="*/ 8 h 17"/>
                  <a:gd name="T38" fmla="*/ 0 w 56"/>
                  <a:gd name="T39" fmla="*/ 8 h 17"/>
                  <a:gd name="T40" fmla="*/ 3 w 56"/>
                  <a:gd name="T41"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17">
                    <a:moveTo>
                      <a:pt x="3" y="15"/>
                    </a:moveTo>
                    <a:lnTo>
                      <a:pt x="3" y="15"/>
                    </a:lnTo>
                    <a:lnTo>
                      <a:pt x="8" y="12"/>
                    </a:lnTo>
                    <a:lnTo>
                      <a:pt x="15" y="10"/>
                    </a:lnTo>
                    <a:lnTo>
                      <a:pt x="23" y="9"/>
                    </a:lnTo>
                    <a:lnTo>
                      <a:pt x="31" y="7"/>
                    </a:lnTo>
                    <a:lnTo>
                      <a:pt x="38" y="8"/>
                    </a:lnTo>
                    <a:lnTo>
                      <a:pt x="44" y="9"/>
                    </a:lnTo>
                    <a:lnTo>
                      <a:pt x="46" y="12"/>
                    </a:lnTo>
                    <a:lnTo>
                      <a:pt x="49" y="17"/>
                    </a:lnTo>
                    <a:lnTo>
                      <a:pt x="56" y="17"/>
                    </a:lnTo>
                    <a:lnTo>
                      <a:pt x="53" y="8"/>
                    </a:lnTo>
                    <a:lnTo>
                      <a:pt x="46" y="2"/>
                    </a:lnTo>
                    <a:lnTo>
                      <a:pt x="38" y="1"/>
                    </a:lnTo>
                    <a:lnTo>
                      <a:pt x="31" y="0"/>
                    </a:lnTo>
                    <a:lnTo>
                      <a:pt x="23" y="2"/>
                    </a:lnTo>
                    <a:lnTo>
                      <a:pt x="15" y="3"/>
                    </a:lnTo>
                    <a:lnTo>
                      <a:pt x="6" y="5"/>
                    </a:lnTo>
                    <a:lnTo>
                      <a:pt x="0" y="8"/>
                    </a:lnTo>
                    <a:lnTo>
                      <a:pt x="0" y="8"/>
                    </a:lnTo>
                    <a:lnTo>
                      <a:pt x="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47" name="Freeform 551"/>
              <p:cNvSpPr>
                <a:spLocks noChangeAspect="1"/>
              </p:cNvSpPr>
              <p:nvPr/>
            </p:nvSpPr>
            <p:spPr bwMode="auto">
              <a:xfrm>
                <a:off x="762" y="560"/>
                <a:ext cx="14" cy="20"/>
              </a:xfrm>
              <a:custGeom>
                <a:avLst/>
                <a:gdLst>
                  <a:gd name="T0" fmla="*/ 7 w 28"/>
                  <a:gd name="T1" fmla="*/ 39 h 39"/>
                  <a:gd name="T2" fmla="*/ 7 w 28"/>
                  <a:gd name="T3" fmla="*/ 39 h 39"/>
                  <a:gd name="T4" fmla="*/ 9 w 28"/>
                  <a:gd name="T5" fmla="*/ 31 h 39"/>
                  <a:gd name="T6" fmla="*/ 14 w 28"/>
                  <a:gd name="T7" fmla="*/ 20 h 39"/>
                  <a:gd name="T8" fmla="*/ 20 w 28"/>
                  <a:gd name="T9" fmla="*/ 11 h 39"/>
                  <a:gd name="T10" fmla="*/ 28 w 28"/>
                  <a:gd name="T11" fmla="*/ 7 h 39"/>
                  <a:gd name="T12" fmla="*/ 25 w 28"/>
                  <a:gd name="T13" fmla="*/ 0 h 39"/>
                  <a:gd name="T14" fmla="*/ 15 w 28"/>
                  <a:gd name="T15" fmla="*/ 7 h 39"/>
                  <a:gd name="T16" fmla="*/ 7 w 28"/>
                  <a:gd name="T17" fmla="*/ 18 h 39"/>
                  <a:gd name="T18" fmla="*/ 2 w 28"/>
                  <a:gd name="T19" fmla="*/ 28 h 39"/>
                  <a:gd name="T20" fmla="*/ 0 w 28"/>
                  <a:gd name="T21" fmla="*/ 39 h 39"/>
                  <a:gd name="T22" fmla="*/ 0 w 28"/>
                  <a:gd name="T23" fmla="*/ 39 h 39"/>
                  <a:gd name="T24" fmla="*/ 7 w 28"/>
                  <a:gd name="T2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9">
                    <a:moveTo>
                      <a:pt x="7" y="39"/>
                    </a:moveTo>
                    <a:lnTo>
                      <a:pt x="7" y="39"/>
                    </a:lnTo>
                    <a:lnTo>
                      <a:pt x="9" y="31"/>
                    </a:lnTo>
                    <a:lnTo>
                      <a:pt x="14" y="20"/>
                    </a:lnTo>
                    <a:lnTo>
                      <a:pt x="20" y="11"/>
                    </a:lnTo>
                    <a:lnTo>
                      <a:pt x="28" y="7"/>
                    </a:lnTo>
                    <a:lnTo>
                      <a:pt x="25" y="0"/>
                    </a:lnTo>
                    <a:lnTo>
                      <a:pt x="15" y="7"/>
                    </a:lnTo>
                    <a:lnTo>
                      <a:pt x="7" y="18"/>
                    </a:lnTo>
                    <a:lnTo>
                      <a:pt x="2" y="28"/>
                    </a:lnTo>
                    <a:lnTo>
                      <a:pt x="0" y="39"/>
                    </a:lnTo>
                    <a:lnTo>
                      <a:pt x="0" y="39"/>
                    </a:lnTo>
                    <a:lnTo>
                      <a:pt x="7"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48" name="Freeform 552"/>
              <p:cNvSpPr>
                <a:spLocks noChangeAspect="1"/>
              </p:cNvSpPr>
              <p:nvPr/>
            </p:nvSpPr>
            <p:spPr bwMode="auto">
              <a:xfrm>
                <a:off x="749" y="580"/>
                <a:ext cx="16" cy="8"/>
              </a:xfrm>
              <a:custGeom>
                <a:avLst/>
                <a:gdLst>
                  <a:gd name="T0" fmla="*/ 0 w 32"/>
                  <a:gd name="T1" fmla="*/ 16 h 16"/>
                  <a:gd name="T2" fmla="*/ 0 w 32"/>
                  <a:gd name="T3" fmla="*/ 16 h 16"/>
                  <a:gd name="T4" fmla="*/ 11 w 32"/>
                  <a:gd name="T5" fmla="*/ 14 h 16"/>
                  <a:gd name="T6" fmla="*/ 22 w 32"/>
                  <a:gd name="T7" fmla="*/ 12 h 16"/>
                  <a:gd name="T8" fmla="*/ 30 w 32"/>
                  <a:gd name="T9" fmla="*/ 8 h 16"/>
                  <a:gd name="T10" fmla="*/ 32 w 32"/>
                  <a:gd name="T11" fmla="*/ 0 h 16"/>
                  <a:gd name="T12" fmla="*/ 25 w 32"/>
                  <a:gd name="T13" fmla="*/ 0 h 16"/>
                  <a:gd name="T14" fmla="*/ 23 w 32"/>
                  <a:gd name="T15" fmla="*/ 3 h 16"/>
                  <a:gd name="T16" fmla="*/ 19 w 32"/>
                  <a:gd name="T17" fmla="*/ 6 h 16"/>
                  <a:gd name="T18" fmla="*/ 11 w 32"/>
                  <a:gd name="T19" fmla="*/ 7 h 16"/>
                  <a:gd name="T20" fmla="*/ 0 w 32"/>
                  <a:gd name="T21" fmla="*/ 7 h 16"/>
                  <a:gd name="T22" fmla="*/ 0 w 32"/>
                  <a:gd name="T23" fmla="*/ 7 h 16"/>
                  <a:gd name="T24" fmla="*/ 0 w 32"/>
                  <a:gd name="T2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6">
                    <a:moveTo>
                      <a:pt x="0" y="16"/>
                    </a:moveTo>
                    <a:lnTo>
                      <a:pt x="0" y="16"/>
                    </a:lnTo>
                    <a:lnTo>
                      <a:pt x="11" y="14"/>
                    </a:lnTo>
                    <a:lnTo>
                      <a:pt x="22" y="12"/>
                    </a:lnTo>
                    <a:lnTo>
                      <a:pt x="30" y="8"/>
                    </a:lnTo>
                    <a:lnTo>
                      <a:pt x="32" y="0"/>
                    </a:lnTo>
                    <a:lnTo>
                      <a:pt x="25" y="0"/>
                    </a:lnTo>
                    <a:lnTo>
                      <a:pt x="23" y="3"/>
                    </a:lnTo>
                    <a:lnTo>
                      <a:pt x="19" y="6"/>
                    </a:lnTo>
                    <a:lnTo>
                      <a:pt x="11" y="7"/>
                    </a:lnTo>
                    <a:lnTo>
                      <a:pt x="0" y="7"/>
                    </a:lnTo>
                    <a:lnTo>
                      <a:pt x="0" y="7"/>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49" name="Freeform 553"/>
              <p:cNvSpPr>
                <a:spLocks noChangeAspect="1"/>
              </p:cNvSpPr>
              <p:nvPr/>
            </p:nvSpPr>
            <p:spPr bwMode="auto">
              <a:xfrm>
                <a:off x="742" y="583"/>
                <a:ext cx="7" cy="16"/>
              </a:xfrm>
              <a:custGeom>
                <a:avLst/>
                <a:gdLst>
                  <a:gd name="T0" fmla="*/ 13 w 14"/>
                  <a:gd name="T1" fmla="*/ 24 h 31"/>
                  <a:gd name="T2" fmla="*/ 11 w 14"/>
                  <a:gd name="T3" fmla="*/ 24 h 31"/>
                  <a:gd name="T4" fmla="*/ 10 w 14"/>
                  <a:gd name="T5" fmla="*/ 20 h 31"/>
                  <a:gd name="T6" fmla="*/ 7 w 14"/>
                  <a:gd name="T7" fmla="*/ 16 h 31"/>
                  <a:gd name="T8" fmla="*/ 7 w 14"/>
                  <a:gd name="T9" fmla="*/ 10 h 31"/>
                  <a:gd name="T10" fmla="*/ 14 w 14"/>
                  <a:gd name="T11" fmla="*/ 9 h 31"/>
                  <a:gd name="T12" fmla="*/ 14 w 14"/>
                  <a:gd name="T13" fmla="*/ 0 h 31"/>
                  <a:gd name="T14" fmla="*/ 2 w 14"/>
                  <a:gd name="T15" fmla="*/ 5 h 31"/>
                  <a:gd name="T16" fmla="*/ 0 w 14"/>
                  <a:gd name="T17" fmla="*/ 16 h 31"/>
                  <a:gd name="T18" fmla="*/ 3 w 14"/>
                  <a:gd name="T19" fmla="*/ 25 h 31"/>
                  <a:gd name="T20" fmla="*/ 11 w 14"/>
                  <a:gd name="T21" fmla="*/ 31 h 31"/>
                  <a:gd name="T22" fmla="*/ 10 w 14"/>
                  <a:gd name="T23" fmla="*/ 31 h 31"/>
                  <a:gd name="T24" fmla="*/ 13 w 14"/>
                  <a:gd name="T25"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1">
                    <a:moveTo>
                      <a:pt x="13" y="24"/>
                    </a:moveTo>
                    <a:lnTo>
                      <a:pt x="11" y="24"/>
                    </a:lnTo>
                    <a:lnTo>
                      <a:pt x="10" y="20"/>
                    </a:lnTo>
                    <a:lnTo>
                      <a:pt x="7" y="16"/>
                    </a:lnTo>
                    <a:lnTo>
                      <a:pt x="7" y="10"/>
                    </a:lnTo>
                    <a:lnTo>
                      <a:pt x="14" y="9"/>
                    </a:lnTo>
                    <a:lnTo>
                      <a:pt x="14" y="0"/>
                    </a:lnTo>
                    <a:lnTo>
                      <a:pt x="2" y="5"/>
                    </a:lnTo>
                    <a:lnTo>
                      <a:pt x="0" y="16"/>
                    </a:lnTo>
                    <a:lnTo>
                      <a:pt x="3" y="25"/>
                    </a:lnTo>
                    <a:lnTo>
                      <a:pt x="11" y="31"/>
                    </a:lnTo>
                    <a:lnTo>
                      <a:pt x="10" y="31"/>
                    </a:lnTo>
                    <a:lnTo>
                      <a:pt x="1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50" name="Freeform 554"/>
              <p:cNvSpPr>
                <a:spLocks noChangeAspect="1"/>
              </p:cNvSpPr>
              <p:nvPr/>
            </p:nvSpPr>
            <p:spPr bwMode="auto">
              <a:xfrm>
                <a:off x="748" y="595"/>
                <a:ext cx="5" cy="14"/>
              </a:xfrm>
              <a:custGeom>
                <a:avLst/>
                <a:gdLst>
                  <a:gd name="T0" fmla="*/ 6 w 12"/>
                  <a:gd name="T1" fmla="*/ 28 h 28"/>
                  <a:gd name="T2" fmla="*/ 6 w 12"/>
                  <a:gd name="T3" fmla="*/ 28 h 28"/>
                  <a:gd name="T4" fmla="*/ 12 w 12"/>
                  <a:gd name="T5" fmla="*/ 19 h 28"/>
                  <a:gd name="T6" fmla="*/ 12 w 12"/>
                  <a:gd name="T7" fmla="*/ 11 h 28"/>
                  <a:gd name="T8" fmla="*/ 9 w 12"/>
                  <a:gd name="T9" fmla="*/ 5 h 28"/>
                  <a:gd name="T10" fmla="*/ 3 w 12"/>
                  <a:gd name="T11" fmla="*/ 0 h 28"/>
                  <a:gd name="T12" fmla="*/ 0 w 12"/>
                  <a:gd name="T13" fmla="*/ 7 h 28"/>
                  <a:gd name="T14" fmla="*/ 3 w 12"/>
                  <a:gd name="T15" fmla="*/ 9 h 28"/>
                  <a:gd name="T16" fmla="*/ 5 w 12"/>
                  <a:gd name="T17" fmla="*/ 11 h 28"/>
                  <a:gd name="T18" fmla="*/ 5 w 12"/>
                  <a:gd name="T19" fmla="*/ 17 h 28"/>
                  <a:gd name="T20" fmla="*/ 1 w 12"/>
                  <a:gd name="T21" fmla="*/ 23 h 28"/>
                  <a:gd name="T22" fmla="*/ 1 w 12"/>
                  <a:gd name="T23" fmla="*/ 23 h 28"/>
                  <a:gd name="T24" fmla="*/ 6 w 12"/>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8">
                    <a:moveTo>
                      <a:pt x="6" y="28"/>
                    </a:moveTo>
                    <a:lnTo>
                      <a:pt x="6" y="28"/>
                    </a:lnTo>
                    <a:lnTo>
                      <a:pt x="12" y="19"/>
                    </a:lnTo>
                    <a:lnTo>
                      <a:pt x="12" y="11"/>
                    </a:lnTo>
                    <a:lnTo>
                      <a:pt x="9" y="5"/>
                    </a:lnTo>
                    <a:lnTo>
                      <a:pt x="3" y="0"/>
                    </a:lnTo>
                    <a:lnTo>
                      <a:pt x="0" y="7"/>
                    </a:lnTo>
                    <a:lnTo>
                      <a:pt x="3" y="9"/>
                    </a:lnTo>
                    <a:lnTo>
                      <a:pt x="5" y="11"/>
                    </a:lnTo>
                    <a:lnTo>
                      <a:pt x="5" y="17"/>
                    </a:lnTo>
                    <a:lnTo>
                      <a:pt x="1" y="23"/>
                    </a:lnTo>
                    <a:lnTo>
                      <a:pt x="1" y="23"/>
                    </a:lnTo>
                    <a:lnTo>
                      <a:pt x="6"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51" name="Freeform 555"/>
              <p:cNvSpPr>
                <a:spLocks noChangeAspect="1"/>
              </p:cNvSpPr>
              <p:nvPr/>
            </p:nvSpPr>
            <p:spPr bwMode="auto">
              <a:xfrm>
                <a:off x="746" y="607"/>
                <a:ext cx="14" cy="12"/>
              </a:xfrm>
              <a:custGeom>
                <a:avLst/>
                <a:gdLst>
                  <a:gd name="T0" fmla="*/ 29 w 29"/>
                  <a:gd name="T1" fmla="*/ 23 h 24"/>
                  <a:gd name="T2" fmla="*/ 25 w 29"/>
                  <a:gd name="T3" fmla="*/ 17 h 24"/>
                  <a:gd name="T4" fmla="*/ 14 w 29"/>
                  <a:gd name="T5" fmla="*/ 17 h 24"/>
                  <a:gd name="T6" fmla="*/ 8 w 29"/>
                  <a:gd name="T7" fmla="*/ 14 h 24"/>
                  <a:gd name="T8" fmla="*/ 7 w 29"/>
                  <a:gd name="T9" fmla="*/ 10 h 24"/>
                  <a:gd name="T10" fmla="*/ 9 w 29"/>
                  <a:gd name="T11" fmla="*/ 5 h 24"/>
                  <a:gd name="T12" fmla="*/ 4 w 29"/>
                  <a:gd name="T13" fmla="*/ 0 h 24"/>
                  <a:gd name="T14" fmla="*/ 0 w 29"/>
                  <a:gd name="T15" fmla="*/ 10 h 24"/>
                  <a:gd name="T16" fmla="*/ 3 w 29"/>
                  <a:gd name="T17" fmla="*/ 18 h 24"/>
                  <a:gd name="T18" fmla="*/ 14 w 29"/>
                  <a:gd name="T19" fmla="*/ 24 h 24"/>
                  <a:gd name="T20" fmla="*/ 25 w 29"/>
                  <a:gd name="T21" fmla="*/ 24 h 24"/>
                  <a:gd name="T22" fmla="*/ 22 w 29"/>
                  <a:gd name="T23" fmla="*/ 18 h 24"/>
                  <a:gd name="T24" fmla="*/ 25 w 29"/>
                  <a:gd name="T25" fmla="*/ 24 h 24"/>
                  <a:gd name="T26" fmla="*/ 27 w 29"/>
                  <a:gd name="T27" fmla="*/ 23 h 24"/>
                  <a:gd name="T28" fmla="*/ 29 w 29"/>
                  <a:gd name="T29" fmla="*/ 21 h 24"/>
                  <a:gd name="T30" fmla="*/ 27 w 29"/>
                  <a:gd name="T31" fmla="*/ 18 h 24"/>
                  <a:gd name="T32" fmla="*/ 25 w 29"/>
                  <a:gd name="T33" fmla="*/ 17 h 24"/>
                  <a:gd name="T34" fmla="*/ 29 w 29"/>
                  <a:gd name="T3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4">
                    <a:moveTo>
                      <a:pt x="29" y="23"/>
                    </a:moveTo>
                    <a:lnTo>
                      <a:pt x="25" y="17"/>
                    </a:lnTo>
                    <a:lnTo>
                      <a:pt x="14" y="17"/>
                    </a:lnTo>
                    <a:lnTo>
                      <a:pt x="8" y="14"/>
                    </a:lnTo>
                    <a:lnTo>
                      <a:pt x="7" y="10"/>
                    </a:lnTo>
                    <a:lnTo>
                      <a:pt x="9" y="5"/>
                    </a:lnTo>
                    <a:lnTo>
                      <a:pt x="4" y="0"/>
                    </a:lnTo>
                    <a:lnTo>
                      <a:pt x="0" y="10"/>
                    </a:lnTo>
                    <a:lnTo>
                      <a:pt x="3" y="18"/>
                    </a:lnTo>
                    <a:lnTo>
                      <a:pt x="14" y="24"/>
                    </a:lnTo>
                    <a:lnTo>
                      <a:pt x="25" y="24"/>
                    </a:lnTo>
                    <a:lnTo>
                      <a:pt x="22" y="18"/>
                    </a:lnTo>
                    <a:lnTo>
                      <a:pt x="25" y="24"/>
                    </a:lnTo>
                    <a:lnTo>
                      <a:pt x="27" y="23"/>
                    </a:lnTo>
                    <a:lnTo>
                      <a:pt x="29" y="21"/>
                    </a:lnTo>
                    <a:lnTo>
                      <a:pt x="27" y="18"/>
                    </a:lnTo>
                    <a:lnTo>
                      <a:pt x="25" y="17"/>
                    </a:lnTo>
                    <a:lnTo>
                      <a:pt x="29"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52" name="Freeform 556"/>
              <p:cNvSpPr>
                <a:spLocks noChangeAspect="1"/>
              </p:cNvSpPr>
              <p:nvPr/>
            </p:nvSpPr>
            <p:spPr bwMode="auto">
              <a:xfrm>
                <a:off x="740" y="611"/>
                <a:ext cx="20" cy="14"/>
              </a:xfrm>
              <a:custGeom>
                <a:avLst/>
                <a:gdLst>
                  <a:gd name="T0" fmla="*/ 2 w 42"/>
                  <a:gd name="T1" fmla="*/ 1 h 29"/>
                  <a:gd name="T2" fmla="*/ 2 w 42"/>
                  <a:gd name="T3" fmla="*/ 0 h 29"/>
                  <a:gd name="T4" fmla="*/ 0 w 42"/>
                  <a:gd name="T5" fmla="*/ 6 h 29"/>
                  <a:gd name="T6" fmla="*/ 2 w 42"/>
                  <a:gd name="T7" fmla="*/ 13 h 29"/>
                  <a:gd name="T8" fmla="*/ 5 w 42"/>
                  <a:gd name="T9" fmla="*/ 20 h 29"/>
                  <a:gd name="T10" fmla="*/ 11 w 42"/>
                  <a:gd name="T11" fmla="*/ 25 h 29"/>
                  <a:gd name="T12" fmla="*/ 16 w 42"/>
                  <a:gd name="T13" fmla="*/ 29 h 29"/>
                  <a:gd name="T14" fmla="*/ 24 w 42"/>
                  <a:gd name="T15" fmla="*/ 29 h 29"/>
                  <a:gd name="T16" fmla="*/ 32 w 42"/>
                  <a:gd name="T17" fmla="*/ 25 h 29"/>
                  <a:gd name="T18" fmla="*/ 42 w 42"/>
                  <a:gd name="T19" fmla="*/ 15 h 29"/>
                  <a:gd name="T20" fmla="*/ 35 w 42"/>
                  <a:gd name="T21" fmla="*/ 10 h 29"/>
                  <a:gd name="T22" fmla="*/ 28 w 42"/>
                  <a:gd name="T23" fmla="*/ 18 h 29"/>
                  <a:gd name="T24" fmla="*/ 22 w 42"/>
                  <a:gd name="T25" fmla="*/ 22 h 29"/>
                  <a:gd name="T26" fmla="*/ 19 w 42"/>
                  <a:gd name="T27" fmla="*/ 22 h 29"/>
                  <a:gd name="T28" fmla="*/ 15 w 42"/>
                  <a:gd name="T29" fmla="*/ 18 h 29"/>
                  <a:gd name="T30" fmla="*/ 12 w 42"/>
                  <a:gd name="T31" fmla="*/ 15 h 29"/>
                  <a:gd name="T32" fmla="*/ 9 w 42"/>
                  <a:gd name="T33" fmla="*/ 10 h 29"/>
                  <a:gd name="T34" fmla="*/ 9 w 42"/>
                  <a:gd name="T35" fmla="*/ 6 h 29"/>
                  <a:gd name="T36" fmla="*/ 9 w 42"/>
                  <a:gd name="T37" fmla="*/ 5 h 29"/>
                  <a:gd name="T38" fmla="*/ 9 w 42"/>
                  <a:gd name="T39" fmla="*/ 3 h 29"/>
                  <a:gd name="T40" fmla="*/ 2 w 42"/>
                  <a:gd name="T41"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29">
                    <a:moveTo>
                      <a:pt x="2" y="1"/>
                    </a:moveTo>
                    <a:lnTo>
                      <a:pt x="2" y="0"/>
                    </a:lnTo>
                    <a:lnTo>
                      <a:pt x="0" y="6"/>
                    </a:lnTo>
                    <a:lnTo>
                      <a:pt x="2" y="13"/>
                    </a:lnTo>
                    <a:lnTo>
                      <a:pt x="5" y="20"/>
                    </a:lnTo>
                    <a:lnTo>
                      <a:pt x="11" y="25"/>
                    </a:lnTo>
                    <a:lnTo>
                      <a:pt x="16" y="29"/>
                    </a:lnTo>
                    <a:lnTo>
                      <a:pt x="24" y="29"/>
                    </a:lnTo>
                    <a:lnTo>
                      <a:pt x="32" y="25"/>
                    </a:lnTo>
                    <a:lnTo>
                      <a:pt x="42" y="15"/>
                    </a:lnTo>
                    <a:lnTo>
                      <a:pt x="35" y="10"/>
                    </a:lnTo>
                    <a:lnTo>
                      <a:pt x="28" y="18"/>
                    </a:lnTo>
                    <a:lnTo>
                      <a:pt x="22" y="22"/>
                    </a:lnTo>
                    <a:lnTo>
                      <a:pt x="19" y="22"/>
                    </a:lnTo>
                    <a:lnTo>
                      <a:pt x="15" y="18"/>
                    </a:lnTo>
                    <a:lnTo>
                      <a:pt x="12" y="15"/>
                    </a:lnTo>
                    <a:lnTo>
                      <a:pt x="9" y="10"/>
                    </a:lnTo>
                    <a:lnTo>
                      <a:pt x="9" y="6"/>
                    </a:lnTo>
                    <a:lnTo>
                      <a:pt x="9" y="5"/>
                    </a:lnTo>
                    <a:lnTo>
                      <a:pt x="9" y="3"/>
                    </a:lnTo>
                    <a:lnTo>
                      <a:pt x="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53" name="Freeform 557"/>
              <p:cNvSpPr>
                <a:spLocks noChangeAspect="1"/>
              </p:cNvSpPr>
              <p:nvPr/>
            </p:nvSpPr>
            <p:spPr bwMode="auto">
              <a:xfrm>
                <a:off x="741" y="598"/>
                <a:ext cx="7" cy="15"/>
              </a:xfrm>
              <a:custGeom>
                <a:avLst/>
                <a:gdLst>
                  <a:gd name="T0" fmla="*/ 0 w 14"/>
                  <a:gd name="T1" fmla="*/ 6 h 29"/>
                  <a:gd name="T2" fmla="*/ 0 w 14"/>
                  <a:gd name="T3" fmla="*/ 6 h 29"/>
                  <a:gd name="T4" fmla="*/ 6 w 14"/>
                  <a:gd name="T5" fmla="*/ 12 h 29"/>
                  <a:gd name="T6" fmla="*/ 7 w 14"/>
                  <a:gd name="T7" fmla="*/ 16 h 29"/>
                  <a:gd name="T8" fmla="*/ 4 w 14"/>
                  <a:gd name="T9" fmla="*/ 21 h 29"/>
                  <a:gd name="T10" fmla="*/ 0 w 14"/>
                  <a:gd name="T11" fmla="*/ 27 h 29"/>
                  <a:gd name="T12" fmla="*/ 7 w 14"/>
                  <a:gd name="T13" fmla="*/ 29 h 29"/>
                  <a:gd name="T14" fmla="*/ 11 w 14"/>
                  <a:gd name="T15" fmla="*/ 24 h 29"/>
                  <a:gd name="T16" fmla="*/ 14 w 14"/>
                  <a:gd name="T17" fmla="*/ 16 h 29"/>
                  <a:gd name="T18" fmla="*/ 13 w 14"/>
                  <a:gd name="T19" fmla="*/ 8 h 29"/>
                  <a:gd name="T20" fmla="*/ 3 w 14"/>
                  <a:gd name="T21" fmla="*/ 0 h 29"/>
                  <a:gd name="T22" fmla="*/ 3 w 14"/>
                  <a:gd name="T23" fmla="*/ 0 h 29"/>
                  <a:gd name="T24" fmla="*/ 0 w 14"/>
                  <a:gd name="T25"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9">
                    <a:moveTo>
                      <a:pt x="0" y="6"/>
                    </a:moveTo>
                    <a:lnTo>
                      <a:pt x="0" y="6"/>
                    </a:lnTo>
                    <a:lnTo>
                      <a:pt x="6" y="12"/>
                    </a:lnTo>
                    <a:lnTo>
                      <a:pt x="7" y="16"/>
                    </a:lnTo>
                    <a:lnTo>
                      <a:pt x="4" y="21"/>
                    </a:lnTo>
                    <a:lnTo>
                      <a:pt x="0" y="27"/>
                    </a:lnTo>
                    <a:lnTo>
                      <a:pt x="7" y="29"/>
                    </a:lnTo>
                    <a:lnTo>
                      <a:pt x="11" y="24"/>
                    </a:lnTo>
                    <a:lnTo>
                      <a:pt x="14" y="16"/>
                    </a:lnTo>
                    <a:lnTo>
                      <a:pt x="13" y="8"/>
                    </a:lnTo>
                    <a:lnTo>
                      <a:pt x="3" y="0"/>
                    </a:lnTo>
                    <a:lnTo>
                      <a:pt x="3"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54" name="Freeform 558"/>
              <p:cNvSpPr>
                <a:spLocks noChangeAspect="1"/>
              </p:cNvSpPr>
              <p:nvPr/>
            </p:nvSpPr>
            <p:spPr bwMode="auto">
              <a:xfrm>
                <a:off x="736" y="586"/>
                <a:ext cx="6" cy="15"/>
              </a:xfrm>
              <a:custGeom>
                <a:avLst/>
                <a:gdLst>
                  <a:gd name="T0" fmla="*/ 5 w 14"/>
                  <a:gd name="T1" fmla="*/ 0 h 31"/>
                  <a:gd name="T2" fmla="*/ 5 w 14"/>
                  <a:gd name="T3" fmla="*/ 0 h 31"/>
                  <a:gd name="T4" fmla="*/ 4 w 14"/>
                  <a:gd name="T5" fmla="*/ 8 h 31"/>
                  <a:gd name="T6" fmla="*/ 0 w 14"/>
                  <a:gd name="T7" fmla="*/ 15 h 31"/>
                  <a:gd name="T8" fmla="*/ 0 w 14"/>
                  <a:gd name="T9" fmla="*/ 25 h 31"/>
                  <a:gd name="T10" fmla="*/ 10 w 14"/>
                  <a:gd name="T11" fmla="*/ 31 h 31"/>
                  <a:gd name="T12" fmla="*/ 13 w 14"/>
                  <a:gd name="T13" fmla="*/ 25 h 31"/>
                  <a:gd name="T14" fmla="*/ 7 w 14"/>
                  <a:gd name="T15" fmla="*/ 20 h 31"/>
                  <a:gd name="T16" fmla="*/ 7 w 14"/>
                  <a:gd name="T17" fmla="*/ 18 h 31"/>
                  <a:gd name="T18" fmla="*/ 10 w 14"/>
                  <a:gd name="T19" fmla="*/ 11 h 31"/>
                  <a:gd name="T20" fmla="*/ 14 w 14"/>
                  <a:gd name="T21" fmla="*/ 0 h 31"/>
                  <a:gd name="T22" fmla="*/ 14 w 14"/>
                  <a:gd name="T23" fmla="*/ 0 h 31"/>
                  <a:gd name="T24" fmla="*/ 5 w 14"/>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1">
                    <a:moveTo>
                      <a:pt x="5" y="0"/>
                    </a:moveTo>
                    <a:lnTo>
                      <a:pt x="5" y="0"/>
                    </a:lnTo>
                    <a:lnTo>
                      <a:pt x="4" y="8"/>
                    </a:lnTo>
                    <a:lnTo>
                      <a:pt x="0" y="15"/>
                    </a:lnTo>
                    <a:lnTo>
                      <a:pt x="0" y="25"/>
                    </a:lnTo>
                    <a:lnTo>
                      <a:pt x="10" y="31"/>
                    </a:lnTo>
                    <a:lnTo>
                      <a:pt x="13" y="25"/>
                    </a:lnTo>
                    <a:lnTo>
                      <a:pt x="7" y="20"/>
                    </a:lnTo>
                    <a:lnTo>
                      <a:pt x="7" y="18"/>
                    </a:lnTo>
                    <a:lnTo>
                      <a:pt x="10" y="11"/>
                    </a:lnTo>
                    <a:lnTo>
                      <a:pt x="14" y="0"/>
                    </a:lnTo>
                    <a:lnTo>
                      <a:pt x="14"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55" name="Freeform 559"/>
              <p:cNvSpPr>
                <a:spLocks noChangeAspect="1"/>
              </p:cNvSpPr>
              <p:nvPr/>
            </p:nvSpPr>
            <p:spPr bwMode="auto">
              <a:xfrm>
                <a:off x="738" y="567"/>
                <a:ext cx="11" cy="19"/>
              </a:xfrm>
              <a:custGeom>
                <a:avLst/>
                <a:gdLst>
                  <a:gd name="T0" fmla="*/ 23 w 23"/>
                  <a:gd name="T1" fmla="*/ 4 h 37"/>
                  <a:gd name="T2" fmla="*/ 18 w 23"/>
                  <a:gd name="T3" fmla="*/ 0 h 37"/>
                  <a:gd name="T4" fmla="*/ 10 w 23"/>
                  <a:gd name="T5" fmla="*/ 6 h 37"/>
                  <a:gd name="T6" fmla="*/ 5 w 23"/>
                  <a:gd name="T7" fmla="*/ 15 h 37"/>
                  <a:gd name="T8" fmla="*/ 2 w 23"/>
                  <a:gd name="T9" fmla="*/ 27 h 37"/>
                  <a:gd name="T10" fmla="*/ 0 w 23"/>
                  <a:gd name="T11" fmla="*/ 37 h 37"/>
                  <a:gd name="T12" fmla="*/ 9 w 23"/>
                  <a:gd name="T13" fmla="*/ 37 h 37"/>
                  <a:gd name="T14" fmla="*/ 9 w 23"/>
                  <a:gd name="T15" fmla="*/ 27 h 37"/>
                  <a:gd name="T16" fmla="*/ 12 w 23"/>
                  <a:gd name="T17" fmla="*/ 18 h 37"/>
                  <a:gd name="T18" fmla="*/ 17 w 23"/>
                  <a:gd name="T19" fmla="*/ 11 h 37"/>
                  <a:gd name="T20" fmla="*/ 20 w 23"/>
                  <a:gd name="T21" fmla="*/ 7 h 37"/>
                  <a:gd name="T22" fmla="*/ 16 w 23"/>
                  <a:gd name="T23" fmla="*/ 4 h 37"/>
                  <a:gd name="T24" fmla="*/ 20 w 23"/>
                  <a:gd name="T25" fmla="*/ 7 h 37"/>
                  <a:gd name="T26" fmla="*/ 23 w 23"/>
                  <a:gd name="T27" fmla="*/ 5 h 37"/>
                  <a:gd name="T28" fmla="*/ 23 w 23"/>
                  <a:gd name="T29" fmla="*/ 3 h 37"/>
                  <a:gd name="T30" fmla="*/ 22 w 23"/>
                  <a:gd name="T31" fmla="*/ 0 h 37"/>
                  <a:gd name="T32" fmla="*/ 18 w 23"/>
                  <a:gd name="T33" fmla="*/ 0 h 37"/>
                  <a:gd name="T34" fmla="*/ 23 w 23"/>
                  <a:gd name="T35"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37">
                    <a:moveTo>
                      <a:pt x="23" y="4"/>
                    </a:moveTo>
                    <a:lnTo>
                      <a:pt x="18" y="0"/>
                    </a:lnTo>
                    <a:lnTo>
                      <a:pt x="10" y="6"/>
                    </a:lnTo>
                    <a:lnTo>
                      <a:pt x="5" y="15"/>
                    </a:lnTo>
                    <a:lnTo>
                      <a:pt x="2" y="27"/>
                    </a:lnTo>
                    <a:lnTo>
                      <a:pt x="0" y="37"/>
                    </a:lnTo>
                    <a:lnTo>
                      <a:pt x="9" y="37"/>
                    </a:lnTo>
                    <a:lnTo>
                      <a:pt x="9" y="27"/>
                    </a:lnTo>
                    <a:lnTo>
                      <a:pt x="12" y="18"/>
                    </a:lnTo>
                    <a:lnTo>
                      <a:pt x="17" y="11"/>
                    </a:lnTo>
                    <a:lnTo>
                      <a:pt x="20" y="7"/>
                    </a:lnTo>
                    <a:lnTo>
                      <a:pt x="16" y="4"/>
                    </a:lnTo>
                    <a:lnTo>
                      <a:pt x="20" y="7"/>
                    </a:lnTo>
                    <a:lnTo>
                      <a:pt x="23" y="5"/>
                    </a:lnTo>
                    <a:lnTo>
                      <a:pt x="23" y="3"/>
                    </a:lnTo>
                    <a:lnTo>
                      <a:pt x="22" y="0"/>
                    </a:lnTo>
                    <a:lnTo>
                      <a:pt x="18" y="0"/>
                    </a:lnTo>
                    <a:lnTo>
                      <a:pt x="2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56" name="Freeform 560"/>
              <p:cNvSpPr>
                <a:spLocks noChangeAspect="1"/>
              </p:cNvSpPr>
              <p:nvPr/>
            </p:nvSpPr>
            <p:spPr bwMode="auto">
              <a:xfrm>
                <a:off x="746" y="557"/>
                <a:ext cx="17" cy="21"/>
              </a:xfrm>
              <a:custGeom>
                <a:avLst/>
                <a:gdLst>
                  <a:gd name="T0" fmla="*/ 25 w 33"/>
                  <a:gd name="T1" fmla="*/ 7 h 41"/>
                  <a:gd name="T2" fmla="*/ 24 w 33"/>
                  <a:gd name="T3" fmla="*/ 5 h 41"/>
                  <a:gd name="T4" fmla="*/ 22 w 33"/>
                  <a:gd name="T5" fmla="*/ 19 h 41"/>
                  <a:gd name="T6" fmla="*/ 14 w 33"/>
                  <a:gd name="T7" fmla="*/ 33 h 41"/>
                  <a:gd name="T8" fmla="*/ 11 w 33"/>
                  <a:gd name="T9" fmla="*/ 37 h 41"/>
                  <a:gd name="T10" fmla="*/ 7 w 33"/>
                  <a:gd name="T11" fmla="*/ 23 h 41"/>
                  <a:gd name="T12" fmla="*/ 0 w 33"/>
                  <a:gd name="T13" fmla="*/ 23 h 41"/>
                  <a:gd name="T14" fmla="*/ 7 w 33"/>
                  <a:gd name="T15" fmla="*/ 41 h 41"/>
                  <a:gd name="T16" fmla="*/ 21 w 33"/>
                  <a:gd name="T17" fmla="*/ 38 h 41"/>
                  <a:gd name="T18" fmla="*/ 29 w 33"/>
                  <a:gd name="T19" fmla="*/ 22 h 41"/>
                  <a:gd name="T20" fmla="*/ 33 w 33"/>
                  <a:gd name="T21" fmla="*/ 5 h 41"/>
                  <a:gd name="T22" fmla="*/ 32 w 33"/>
                  <a:gd name="T23" fmla="*/ 2 h 41"/>
                  <a:gd name="T24" fmla="*/ 33 w 33"/>
                  <a:gd name="T25" fmla="*/ 5 h 41"/>
                  <a:gd name="T26" fmla="*/ 32 w 33"/>
                  <a:gd name="T27" fmla="*/ 1 h 41"/>
                  <a:gd name="T28" fmla="*/ 29 w 33"/>
                  <a:gd name="T29" fmla="*/ 0 h 41"/>
                  <a:gd name="T30" fmla="*/ 25 w 33"/>
                  <a:gd name="T31" fmla="*/ 1 h 41"/>
                  <a:gd name="T32" fmla="*/ 24 w 33"/>
                  <a:gd name="T33" fmla="*/ 5 h 41"/>
                  <a:gd name="T34" fmla="*/ 25 w 33"/>
                  <a:gd name="T35"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41">
                    <a:moveTo>
                      <a:pt x="25" y="7"/>
                    </a:moveTo>
                    <a:lnTo>
                      <a:pt x="24" y="5"/>
                    </a:lnTo>
                    <a:lnTo>
                      <a:pt x="22" y="19"/>
                    </a:lnTo>
                    <a:lnTo>
                      <a:pt x="14" y="33"/>
                    </a:lnTo>
                    <a:lnTo>
                      <a:pt x="11" y="37"/>
                    </a:lnTo>
                    <a:lnTo>
                      <a:pt x="7" y="23"/>
                    </a:lnTo>
                    <a:lnTo>
                      <a:pt x="0" y="23"/>
                    </a:lnTo>
                    <a:lnTo>
                      <a:pt x="7" y="41"/>
                    </a:lnTo>
                    <a:lnTo>
                      <a:pt x="21" y="38"/>
                    </a:lnTo>
                    <a:lnTo>
                      <a:pt x="29" y="22"/>
                    </a:lnTo>
                    <a:lnTo>
                      <a:pt x="33" y="5"/>
                    </a:lnTo>
                    <a:lnTo>
                      <a:pt x="32" y="2"/>
                    </a:lnTo>
                    <a:lnTo>
                      <a:pt x="33" y="5"/>
                    </a:lnTo>
                    <a:lnTo>
                      <a:pt x="32" y="1"/>
                    </a:lnTo>
                    <a:lnTo>
                      <a:pt x="29" y="0"/>
                    </a:lnTo>
                    <a:lnTo>
                      <a:pt x="25" y="1"/>
                    </a:lnTo>
                    <a:lnTo>
                      <a:pt x="24" y="5"/>
                    </a:lnTo>
                    <a:lnTo>
                      <a:pt x="2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57" name="Freeform 561"/>
              <p:cNvSpPr>
                <a:spLocks noChangeAspect="1"/>
              </p:cNvSpPr>
              <p:nvPr/>
            </p:nvSpPr>
            <p:spPr bwMode="auto">
              <a:xfrm>
                <a:off x="759" y="553"/>
                <a:ext cx="22" cy="8"/>
              </a:xfrm>
              <a:custGeom>
                <a:avLst/>
                <a:gdLst>
                  <a:gd name="T0" fmla="*/ 37 w 45"/>
                  <a:gd name="T1" fmla="*/ 2 h 15"/>
                  <a:gd name="T2" fmla="*/ 37 w 45"/>
                  <a:gd name="T3" fmla="*/ 2 h 15"/>
                  <a:gd name="T4" fmla="*/ 38 w 45"/>
                  <a:gd name="T5" fmla="*/ 6 h 15"/>
                  <a:gd name="T6" fmla="*/ 37 w 45"/>
                  <a:gd name="T7" fmla="*/ 6 h 15"/>
                  <a:gd name="T8" fmla="*/ 31 w 45"/>
                  <a:gd name="T9" fmla="*/ 7 h 15"/>
                  <a:gd name="T10" fmla="*/ 24 w 45"/>
                  <a:gd name="T11" fmla="*/ 8 h 15"/>
                  <a:gd name="T12" fmla="*/ 16 w 45"/>
                  <a:gd name="T13" fmla="*/ 8 h 15"/>
                  <a:gd name="T14" fmla="*/ 9 w 45"/>
                  <a:gd name="T15" fmla="*/ 6 h 15"/>
                  <a:gd name="T16" fmla="*/ 4 w 45"/>
                  <a:gd name="T17" fmla="*/ 8 h 15"/>
                  <a:gd name="T18" fmla="*/ 0 w 45"/>
                  <a:gd name="T19" fmla="*/ 15 h 15"/>
                  <a:gd name="T20" fmla="*/ 7 w 45"/>
                  <a:gd name="T21" fmla="*/ 10 h 15"/>
                  <a:gd name="T22" fmla="*/ 6 w 45"/>
                  <a:gd name="T23" fmla="*/ 15 h 15"/>
                  <a:gd name="T24" fmla="*/ 9 w 45"/>
                  <a:gd name="T25" fmla="*/ 15 h 15"/>
                  <a:gd name="T26" fmla="*/ 16 w 45"/>
                  <a:gd name="T27" fmla="*/ 15 h 15"/>
                  <a:gd name="T28" fmla="*/ 24 w 45"/>
                  <a:gd name="T29" fmla="*/ 15 h 15"/>
                  <a:gd name="T30" fmla="*/ 31 w 45"/>
                  <a:gd name="T31" fmla="*/ 14 h 15"/>
                  <a:gd name="T32" fmla="*/ 39 w 45"/>
                  <a:gd name="T33" fmla="*/ 13 h 15"/>
                  <a:gd name="T34" fmla="*/ 45 w 45"/>
                  <a:gd name="T35" fmla="*/ 8 h 15"/>
                  <a:gd name="T36" fmla="*/ 44 w 45"/>
                  <a:gd name="T37" fmla="*/ 0 h 15"/>
                  <a:gd name="T38" fmla="*/ 44 w 45"/>
                  <a:gd name="T39" fmla="*/ 0 h 15"/>
                  <a:gd name="T40" fmla="*/ 37 w 45"/>
                  <a:gd name="T41"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15">
                    <a:moveTo>
                      <a:pt x="37" y="2"/>
                    </a:moveTo>
                    <a:lnTo>
                      <a:pt x="37" y="2"/>
                    </a:lnTo>
                    <a:lnTo>
                      <a:pt x="38" y="6"/>
                    </a:lnTo>
                    <a:lnTo>
                      <a:pt x="37" y="6"/>
                    </a:lnTo>
                    <a:lnTo>
                      <a:pt x="31" y="7"/>
                    </a:lnTo>
                    <a:lnTo>
                      <a:pt x="24" y="8"/>
                    </a:lnTo>
                    <a:lnTo>
                      <a:pt x="16" y="8"/>
                    </a:lnTo>
                    <a:lnTo>
                      <a:pt x="9" y="6"/>
                    </a:lnTo>
                    <a:lnTo>
                      <a:pt x="4" y="8"/>
                    </a:lnTo>
                    <a:lnTo>
                      <a:pt x="0" y="15"/>
                    </a:lnTo>
                    <a:lnTo>
                      <a:pt x="7" y="10"/>
                    </a:lnTo>
                    <a:lnTo>
                      <a:pt x="6" y="15"/>
                    </a:lnTo>
                    <a:lnTo>
                      <a:pt x="9" y="15"/>
                    </a:lnTo>
                    <a:lnTo>
                      <a:pt x="16" y="15"/>
                    </a:lnTo>
                    <a:lnTo>
                      <a:pt x="24" y="15"/>
                    </a:lnTo>
                    <a:lnTo>
                      <a:pt x="31" y="14"/>
                    </a:lnTo>
                    <a:lnTo>
                      <a:pt x="39" y="13"/>
                    </a:lnTo>
                    <a:lnTo>
                      <a:pt x="45" y="8"/>
                    </a:lnTo>
                    <a:lnTo>
                      <a:pt x="44" y="0"/>
                    </a:lnTo>
                    <a:lnTo>
                      <a:pt x="44" y="0"/>
                    </a:lnTo>
                    <a:lnTo>
                      <a:pt x="3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58" name="Freeform 562"/>
              <p:cNvSpPr>
                <a:spLocks noChangeAspect="1"/>
              </p:cNvSpPr>
              <p:nvPr/>
            </p:nvSpPr>
            <p:spPr bwMode="auto">
              <a:xfrm>
                <a:off x="758" y="545"/>
                <a:ext cx="22" cy="10"/>
              </a:xfrm>
              <a:custGeom>
                <a:avLst/>
                <a:gdLst>
                  <a:gd name="T0" fmla="*/ 0 w 45"/>
                  <a:gd name="T1" fmla="*/ 16 h 19"/>
                  <a:gd name="T2" fmla="*/ 0 w 45"/>
                  <a:gd name="T3" fmla="*/ 16 h 19"/>
                  <a:gd name="T4" fmla="*/ 6 w 45"/>
                  <a:gd name="T5" fmla="*/ 13 h 19"/>
                  <a:gd name="T6" fmla="*/ 10 w 45"/>
                  <a:gd name="T7" fmla="*/ 11 h 19"/>
                  <a:gd name="T8" fmla="*/ 15 w 45"/>
                  <a:gd name="T9" fmla="*/ 9 h 19"/>
                  <a:gd name="T10" fmla="*/ 20 w 45"/>
                  <a:gd name="T11" fmla="*/ 8 h 19"/>
                  <a:gd name="T12" fmla="*/ 24 w 45"/>
                  <a:gd name="T13" fmla="*/ 6 h 19"/>
                  <a:gd name="T14" fmla="*/ 28 w 45"/>
                  <a:gd name="T15" fmla="*/ 9 h 19"/>
                  <a:gd name="T16" fmla="*/ 33 w 45"/>
                  <a:gd name="T17" fmla="*/ 12 h 19"/>
                  <a:gd name="T18" fmla="*/ 38 w 45"/>
                  <a:gd name="T19" fmla="*/ 19 h 19"/>
                  <a:gd name="T20" fmla="*/ 45 w 45"/>
                  <a:gd name="T21" fmla="*/ 17 h 19"/>
                  <a:gd name="T22" fmla="*/ 38 w 45"/>
                  <a:gd name="T23" fmla="*/ 8 h 19"/>
                  <a:gd name="T24" fmla="*/ 32 w 45"/>
                  <a:gd name="T25" fmla="*/ 2 h 19"/>
                  <a:gd name="T26" fmla="*/ 24 w 45"/>
                  <a:gd name="T27" fmla="*/ 0 h 19"/>
                  <a:gd name="T28" fmla="*/ 20 w 45"/>
                  <a:gd name="T29" fmla="*/ 1 h 19"/>
                  <a:gd name="T30" fmla="*/ 13 w 45"/>
                  <a:gd name="T31" fmla="*/ 2 h 19"/>
                  <a:gd name="T32" fmla="*/ 8 w 45"/>
                  <a:gd name="T33" fmla="*/ 4 h 19"/>
                  <a:gd name="T34" fmla="*/ 3 w 45"/>
                  <a:gd name="T35" fmla="*/ 6 h 19"/>
                  <a:gd name="T36" fmla="*/ 0 w 45"/>
                  <a:gd name="T37" fmla="*/ 6 h 19"/>
                  <a:gd name="T38" fmla="*/ 0 w 45"/>
                  <a:gd name="T39" fmla="*/ 6 h 19"/>
                  <a:gd name="T40" fmla="*/ 0 w 45"/>
                  <a:gd name="T41"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19">
                    <a:moveTo>
                      <a:pt x="0" y="16"/>
                    </a:moveTo>
                    <a:lnTo>
                      <a:pt x="0" y="16"/>
                    </a:lnTo>
                    <a:lnTo>
                      <a:pt x="6" y="13"/>
                    </a:lnTo>
                    <a:lnTo>
                      <a:pt x="10" y="11"/>
                    </a:lnTo>
                    <a:lnTo>
                      <a:pt x="15" y="9"/>
                    </a:lnTo>
                    <a:lnTo>
                      <a:pt x="20" y="8"/>
                    </a:lnTo>
                    <a:lnTo>
                      <a:pt x="24" y="6"/>
                    </a:lnTo>
                    <a:lnTo>
                      <a:pt x="28" y="9"/>
                    </a:lnTo>
                    <a:lnTo>
                      <a:pt x="33" y="12"/>
                    </a:lnTo>
                    <a:lnTo>
                      <a:pt x="38" y="19"/>
                    </a:lnTo>
                    <a:lnTo>
                      <a:pt x="45" y="17"/>
                    </a:lnTo>
                    <a:lnTo>
                      <a:pt x="38" y="8"/>
                    </a:lnTo>
                    <a:lnTo>
                      <a:pt x="32" y="2"/>
                    </a:lnTo>
                    <a:lnTo>
                      <a:pt x="24" y="0"/>
                    </a:lnTo>
                    <a:lnTo>
                      <a:pt x="20" y="1"/>
                    </a:lnTo>
                    <a:lnTo>
                      <a:pt x="13" y="2"/>
                    </a:lnTo>
                    <a:lnTo>
                      <a:pt x="8" y="4"/>
                    </a:lnTo>
                    <a:lnTo>
                      <a:pt x="3" y="6"/>
                    </a:lnTo>
                    <a:lnTo>
                      <a:pt x="0" y="6"/>
                    </a:lnTo>
                    <a:lnTo>
                      <a:pt x="0" y="6"/>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59" name="Freeform 563"/>
              <p:cNvSpPr>
                <a:spLocks noChangeAspect="1"/>
              </p:cNvSpPr>
              <p:nvPr/>
            </p:nvSpPr>
            <p:spPr bwMode="auto">
              <a:xfrm>
                <a:off x="745" y="548"/>
                <a:ext cx="13" cy="7"/>
              </a:xfrm>
              <a:custGeom>
                <a:avLst/>
                <a:gdLst>
                  <a:gd name="T0" fmla="*/ 9 w 25"/>
                  <a:gd name="T1" fmla="*/ 14 h 14"/>
                  <a:gd name="T2" fmla="*/ 9 w 25"/>
                  <a:gd name="T3" fmla="*/ 14 h 14"/>
                  <a:gd name="T4" fmla="*/ 10 w 25"/>
                  <a:gd name="T5" fmla="*/ 12 h 14"/>
                  <a:gd name="T6" fmla="*/ 12 w 25"/>
                  <a:gd name="T7" fmla="*/ 10 h 14"/>
                  <a:gd name="T8" fmla="*/ 17 w 25"/>
                  <a:gd name="T9" fmla="*/ 9 h 14"/>
                  <a:gd name="T10" fmla="*/ 25 w 25"/>
                  <a:gd name="T11" fmla="*/ 10 h 14"/>
                  <a:gd name="T12" fmla="*/ 25 w 25"/>
                  <a:gd name="T13" fmla="*/ 0 h 14"/>
                  <a:gd name="T14" fmla="*/ 17 w 25"/>
                  <a:gd name="T15" fmla="*/ 2 h 14"/>
                  <a:gd name="T16" fmla="*/ 10 w 25"/>
                  <a:gd name="T17" fmla="*/ 3 h 14"/>
                  <a:gd name="T18" fmla="*/ 3 w 25"/>
                  <a:gd name="T19" fmla="*/ 7 h 14"/>
                  <a:gd name="T20" fmla="*/ 0 w 25"/>
                  <a:gd name="T21" fmla="*/ 14 h 14"/>
                  <a:gd name="T22" fmla="*/ 0 w 25"/>
                  <a:gd name="T23" fmla="*/ 14 h 14"/>
                  <a:gd name="T24" fmla="*/ 9 w 25"/>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4">
                    <a:moveTo>
                      <a:pt x="9" y="14"/>
                    </a:moveTo>
                    <a:lnTo>
                      <a:pt x="9" y="14"/>
                    </a:lnTo>
                    <a:lnTo>
                      <a:pt x="10" y="12"/>
                    </a:lnTo>
                    <a:lnTo>
                      <a:pt x="12" y="10"/>
                    </a:lnTo>
                    <a:lnTo>
                      <a:pt x="17" y="9"/>
                    </a:lnTo>
                    <a:lnTo>
                      <a:pt x="25" y="10"/>
                    </a:lnTo>
                    <a:lnTo>
                      <a:pt x="25" y="0"/>
                    </a:lnTo>
                    <a:lnTo>
                      <a:pt x="17" y="2"/>
                    </a:lnTo>
                    <a:lnTo>
                      <a:pt x="10" y="3"/>
                    </a:lnTo>
                    <a:lnTo>
                      <a:pt x="3" y="7"/>
                    </a:lnTo>
                    <a:lnTo>
                      <a:pt x="0" y="14"/>
                    </a:lnTo>
                    <a:lnTo>
                      <a:pt x="0" y="14"/>
                    </a:lnTo>
                    <a:lnTo>
                      <a:pt x="9"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60" name="Freeform 564"/>
              <p:cNvSpPr>
                <a:spLocks noChangeAspect="1"/>
              </p:cNvSpPr>
              <p:nvPr/>
            </p:nvSpPr>
            <p:spPr bwMode="auto">
              <a:xfrm>
                <a:off x="731" y="555"/>
                <a:ext cx="19" cy="9"/>
              </a:xfrm>
              <a:custGeom>
                <a:avLst/>
                <a:gdLst>
                  <a:gd name="T0" fmla="*/ 4 w 38"/>
                  <a:gd name="T1" fmla="*/ 18 h 18"/>
                  <a:gd name="T2" fmla="*/ 3 w 38"/>
                  <a:gd name="T3" fmla="*/ 18 h 18"/>
                  <a:gd name="T4" fmla="*/ 11 w 38"/>
                  <a:gd name="T5" fmla="*/ 14 h 18"/>
                  <a:gd name="T6" fmla="*/ 22 w 38"/>
                  <a:gd name="T7" fmla="*/ 12 h 18"/>
                  <a:gd name="T8" fmla="*/ 32 w 38"/>
                  <a:gd name="T9" fmla="*/ 8 h 18"/>
                  <a:gd name="T10" fmla="*/ 38 w 38"/>
                  <a:gd name="T11" fmla="*/ 0 h 18"/>
                  <a:gd name="T12" fmla="*/ 29 w 38"/>
                  <a:gd name="T13" fmla="*/ 0 h 18"/>
                  <a:gd name="T14" fmla="*/ 28 w 38"/>
                  <a:gd name="T15" fmla="*/ 1 h 18"/>
                  <a:gd name="T16" fmla="*/ 19 w 38"/>
                  <a:gd name="T17" fmla="*/ 5 h 18"/>
                  <a:gd name="T18" fmla="*/ 9 w 38"/>
                  <a:gd name="T19" fmla="*/ 7 h 18"/>
                  <a:gd name="T20" fmla="*/ 1 w 38"/>
                  <a:gd name="T21" fmla="*/ 11 h 18"/>
                  <a:gd name="T22" fmla="*/ 0 w 38"/>
                  <a:gd name="T23" fmla="*/ 11 h 18"/>
                  <a:gd name="T24" fmla="*/ 4 w 38"/>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18">
                    <a:moveTo>
                      <a:pt x="4" y="18"/>
                    </a:moveTo>
                    <a:lnTo>
                      <a:pt x="3" y="18"/>
                    </a:lnTo>
                    <a:lnTo>
                      <a:pt x="11" y="14"/>
                    </a:lnTo>
                    <a:lnTo>
                      <a:pt x="22" y="12"/>
                    </a:lnTo>
                    <a:lnTo>
                      <a:pt x="32" y="8"/>
                    </a:lnTo>
                    <a:lnTo>
                      <a:pt x="38" y="0"/>
                    </a:lnTo>
                    <a:lnTo>
                      <a:pt x="29" y="0"/>
                    </a:lnTo>
                    <a:lnTo>
                      <a:pt x="28" y="1"/>
                    </a:lnTo>
                    <a:lnTo>
                      <a:pt x="19" y="5"/>
                    </a:lnTo>
                    <a:lnTo>
                      <a:pt x="9" y="7"/>
                    </a:lnTo>
                    <a:lnTo>
                      <a:pt x="1" y="11"/>
                    </a:lnTo>
                    <a:lnTo>
                      <a:pt x="0" y="11"/>
                    </a:lnTo>
                    <a:lnTo>
                      <a:pt x="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61" name="Freeform 565"/>
              <p:cNvSpPr>
                <a:spLocks noChangeAspect="1"/>
              </p:cNvSpPr>
              <p:nvPr/>
            </p:nvSpPr>
            <p:spPr bwMode="auto">
              <a:xfrm>
                <a:off x="729" y="560"/>
                <a:ext cx="4" cy="15"/>
              </a:xfrm>
              <a:custGeom>
                <a:avLst/>
                <a:gdLst>
                  <a:gd name="T0" fmla="*/ 4 w 8"/>
                  <a:gd name="T1" fmla="*/ 28 h 28"/>
                  <a:gd name="T2" fmla="*/ 3 w 8"/>
                  <a:gd name="T3" fmla="*/ 28 h 28"/>
                  <a:gd name="T4" fmla="*/ 8 w 8"/>
                  <a:gd name="T5" fmla="*/ 22 h 28"/>
                  <a:gd name="T6" fmla="*/ 8 w 8"/>
                  <a:gd name="T7" fmla="*/ 16 h 28"/>
                  <a:gd name="T8" fmla="*/ 7 w 8"/>
                  <a:gd name="T9" fmla="*/ 9 h 28"/>
                  <a:gd name="T10" fmla="*/ 8 w 8"/>
                  <a:gd name="T11" fmla="*/ 7 h 28"/>
                  <a:gd name="T12" fmla="*/ 4 w 8"/>
                  <a:gd name="T13" fmla="*/ 0 h 28"/>
                  <a:gd name="T14" fmla="*/ 0 w 8"/>
                  <a:gd name="T15" fmla="*/ 9 h 28"/>
                  <a:gd name="T16" fmla="*/ 2 w 8"/>
                  <a:gd name="T17" fmla="*/ 16 h 28"/>
                  <a:gd name="T18" fmla="*/ 2 w 8"/>
                  <a:gd name="T19" fmla="*/ 22 h 28"/>
                  <a:gd name="T20" fmla="*/ 3 w 8"/>
                  <a:gd name="T21" fmla="*/ 22 h 28"/>
                  <a:gd name="T22" fmla="*/ 2 w 8"/>
                  <a:gd name="T23" fmla="*/ 22 h 28"/>
                  <a:gd name="T24" fmla="*/ 4 w 8"/>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8">
                    <a:moveTo>
                      <a:pt x="4" y="28"/>
                    </a:moveTo>
                    <a:lnTo>
                      <a:pt x="3" y="28"/>
                    </a:lnTo>
                    <a:lnTo>
                      <a:pt x="8" y="22"/>
                    </a:lnTo>
                    <a:lnTo>
                      <a:pt x="8" y="16"/>
                    </a:lnTo>
                    <a:lnTo>
                      <a:pt x="7" y="9"/>
                    </a:lnTo>
                    <a:lnTo>
                      <a:pt x="8" y="7"/>
                    </a:lnTo>
                    <a:lnTo>
                      <a:pt x="4" y="0"/>
                    </a:lnTo>
                    <a:lnTo>
                      <a:pt x="0" y="9"/>
                    </a:lnTo>
                    <a:lnTo>
                      <a:pt x="2" y="16"/>
                    </a:lnTo>
                    <a:lnTo>
                      <a:pt x="2" y="22"/>
                    </a:lnTo>
                    <a:lnTo>
                      <a:pt x="3" y="22"/>
                    </a:lnTo>
                    <a:lnTo>
                      <a:pt x="2" y="22"/>
                    </a:lnTo>
                    <a:lnTo>
                      <a:pt x="4"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62" name="Freeform 566"/>
              <p:cNvSpPr>
                <a:spLocks noChangeAspect="1"/>
              </p:cNvSpPr>
              <p:nvPr/>
            </p:nvSpPr>
            <p:spPr bwMode="auto">
              <a:xfrm>
                <a:off x="726" y="571"/>
                <a:ext cx="7" cy="14"/>
              </a:xfrm>
              <a:custGeom>
                <a:avLst/>
                <a:gdLst>
                  <a:gd name="T0" fmla="*/ 12 w 12"/>
                  <a:gd name="T1" fmla="*/ 23 h 27"/>
                  <a:gd name="T2" fmla="*/ 12 w 12"/>
                  <a:gd name="T3" fmla="*/ 23 h 27"/>
                  <a:gd name="T4" fmla="*/ 8 w 12"/>
                  <a:gd name="T5" fmla="*/ 17 h 27"/>
                  <a:gd name="T6" fmla="*/ 7 w 12"/>
                  <a:gd name="T7" fmla="*/ 11 h 27"/>
                  <a:gd name="T8" fmla="*/ 7 w 12"/>
                  <a:gd name="T9" fmla="*/ 8 h 27"/>
                  <a:gd name="T10" fmla="*/ 9 w 12"/>
                  <a:gd name="T11" fmla="*/ 6 h 27"/>
                  <a:gd name="T12" fmla="*/ 7 w 12"/>
                  <a:gd name="T13" fmla="*/ 0 h 27"/>
                  <a:gd name="T14" fmla="*/ 0 w 12"/>
                  <a:gd name="T15" fmla="*/ 5 h 27"/>
                  <a:gd name="T16" fmla="*/ 0 w 12"/>
                  <a:gd name="T17" fmla="*/ 11 h 27"/>
                  <a:gd name="T18" fmla="*/ 1 w 12"/>
                  <a:gd name="T19" fmla="*/ 19 h 27"/>
                  <a:gd name="T20" fmla="*/ 5 w 12"/>
                  <a:gd name="T21" fmla="*/ 27 h 27"/>
                  <a:gd name="T22" fmla="*/ 5 w 12"/>
                  <a:gd name="T23" fmla="*/ 27 h 27"/>
                  <a:gd name="T24" fmla="*/ 12 w 12"/>
                  <a:gd name="T25"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7">
                    <a:moveTo>
                      <a:pt x="12" y="23"/>
                    </a:moveTo>
                    <a:lnTo>
                      <a:pt x="12" y="23"/>
                    </a:lnTo>
                    <a:lnTo>
                      <a:pt x="8" y="17"/>
                    </a:lnTo>
                    <a:lnTo>
                      <a:pt x="7" y="11"/>
                    </a:lnTo>
                    <a:lnTo>
                      <a:pt x="7" y="8"/>
                    </a:lnTo>
                    <a:lnTo>
                      <a:pt x="9" y="6"/>
                    </a:lnTo>
                    <a:lnTo>
                      <a:pt x="7" y="0"/>
                    </a:lnTo>
                    <a:lnTo>
                      <a:pt x="0" y="5"/>
                    </a:lnTo>
                    <a:lnTo>
                      <a:pt x="0" y="11"/>
                    </a:lnTo>
                    <a:lnTo>
                      <a:pt x="1" y="19"/>
                    </a:lnTo>
                    <a:lnTo>
                      <a:pt x="5" y="27"/>
                    </a:lnTo>
                    <a:lnTo>
                      <a:pt x="5" y="27"/>
                    </a:lnTo>
                    <a:lnTo>
                      <a:pt x="1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63" name="Freeform 567"/>
              <p:cNvSpPr>
                <a:spLocks noChangeAspect="1"/>
              </p:cNvSpPr>
              <p:nvPr/>
            </p:nvSpPr>
            <p:spPr bwMode="auto">
              <a:xfrm>
                <a:off x="722" y="583"/>
                <a:ext cx="12" cy="12"/>
              </a:xfrm>
              <a:custGeom>
                <a:avLst/>
                <a:gdLst>
                  <a:gd name="T0" fmla="*/ 0 w 24"/>
                  <a:gd name="T1" fmla="*/ 20 h 25"/>
                  <a:gd name="T2" fmla="*/ 4 w 24"/>
                  <a:gd name="T3" fmla="*/ 25 h 25"/>
                  <a:gd name="T4" fmla="*/ 13 w 24"/>
                  <a:gd name="T5" fmla="*/ 21 h 25"/>
                  <a:gd name="T6" fmla="*/ 20 w 24"/>
                  <a:gd name="T7" fmla="*/ 16 h 25"/>
                  <a:gd name="T8" fmla="*/ 24 w 24"/>
                  <a:gd name="T9" fmla="*/ 9 h 25"/>
                  <a:gd name="T10" fmla="*/ 20 w 24"/>
                  <a:gd name="T11" fmla="*/ 0 h 25"/>
                  <a:gd name="T12" fmla="*/ 13 w 24"/>
                  <a:gd name="T13" fmla="*/ 4 h 25"/>
                  <a:gd name="T14" fmla="*/ 15 w 24"/>
                  <a:gd name="T15" fmla="*/ 9 h 25"/>
                  <a:gd name="T16" fmla="*/ 13 w 24"/>
                  <a:gd name="T17" fmla="*/ 11 h 25"/>
                  <a:gd name="T18" fmla="*/ 9 w 24"/>
                  <a:gd name="T19" fmla="*/ 15 h 25"/>
                  <a:gd name="T20" fmla="*/ 2 w 24"/>
                  <a:gd name="T21" fmla="*/ 18 h 25"/>
                  <a:gd name="T22" fmla="*/ 7 w 24"/>
                  <a:gd name="T23" fmla="*/ 23 h 25"/>
                  <a:gd name="T24" fmla="*/ 2 w 24"/>
                  <a:gd name="T25" fmla="*/ 18 h 25"/>
                  <a:gd name="T26" fmla="*/ 0 w 24"/>
                  <a:gd name="T27" fmla="*/ 19 h 25"/>
                  <a:gd name="T28" fmla="*/ 0 w 24"/>
                  <a:gd name="T29" fmla="*/ 23 h 25"/>
                  <a:gd name="T30" fmla="*/ 1 w 24"/>
                  <a:gd name="T31" fmla="*/ 25 h 25"/>
                  <a:gd name="T32" fmla="*/ 4 w 24"/>
                  <a:gd name="T33" fmla="*/ 25 h 25"/>
                  <a:gd name="T34" fmla="*/ 0 w 24"/>
                  <a:gd name="T35"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5">
                    <a:moveTo>
                      <a:pt x="0" y="20"/>
                    </a:moveTo>
                    <a:lnTo>
                      <a:pt x="4" y="25"/>
                    </a:lnTo>
                    <a:lnTo>
                      <a:pt x="13" y="21"/>
                    </a:lnTo>
                    <a:lnTo>
                      <a:pt x="20" y="16"/>
                    </a:lnTo>
                    <a:lnTo>
                      <a:pt x="24" y="9"/>
                    </a:lnTo>
                    <a:lnTo>
                      <a:pt x="20" y="0"/>
                    </a:lnTo>
                    <a:lnTo>
                      <a:pt x="13" y="4"/>
                    </a:lnTo>
                    <a:lnTo>
                      <a:pt x="15" y="9"/>
                    </a:lnTo>
                    <a:lnTo>
                      <a:pt x="13" y="11"/>
                    </a:lnTo>
                    <a:lnTo>
                      <a:pt x="9" y="15"/>
                    </a:lnTo>
                    <a:lnTo>
                      <a:pt x="2" y="18"/>
                    </a:lnTo>
                    <a:lnTo>
                      <a:pt x="7" y="23"/>
                    </a:lnTo>
                    <a:lnTo>
                      <a:pt x="2" y="18"/>
                    </a:lnTo>
                    <a:lnTo>
                      <a:pt x="0" y="19"/>
                    </a:lnTo>
                    <a:lnTo>
                      <a:pt x="0" y="23"/>
                    </a:lnTo>
                    <a:lnTo>
                      <a:pt x="1" y="25"/>
                    </a:lnTo>
                    <a:lnTo>
                      <a:pt x="4" y="25"/>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64" name="Freeform 568"/>
              <p:cNvSpPr>
                <a:spLocks noChangeAspect="1"/>
              </p:cNvSpPr>
              <p:nvPr/>
            </p:nvSpPr>
            <p:spPr bwMode="auto">
              <a:xfrm>
                <a:off x="717" y="577"/>
                <a:ext cx="10" cy="17"/>
              </a:xfrm>
              <a:custGeom>
                <a:avLst/>
                <a:gdLst>
                  <a:gd name="T0" fmla="*/ 1 w 21"/>
                  <a:gd name="T1" fmla="*/ 7 h 35"/>
                  <a:gd name="T2" fmla="*/ 0 w 21"/>
                  <a:gd name="T3" fmla="*/ 7 h 35"/>
                  <a:gd name="T4" fmla="*/ 7 w 21"/>
                  <a:gd name="T5" fmla="*/ 12 h 35"/>
                  <a:gd name="T6" fmla="*/ 11 w 21"/>
                  <a:gd name="T7" fmla="*/ 17 h 35"/>
                  <a:gd name="T8" fmla="*/ 12 w 21"/>
                  <a:gd name="T9" fmla="*/ 25 h 35"/>
                  <a:gd name="T10" fmla="*/ 11 w 21"/>
                  <a:gd name="T11" fmla="*/ 32 h 35"/>
                  <a:gd name="T12" fmla="*/ 18 w 21"/>
                  <a:gd name="T13" fmla="*/ 35 h 35"/>
                  <a:gd name="T14" fmla="*/ 21 w 21"/>
                  <a:gd name="T15" fmla="*/ 25 h 35"/>
                  <a:gd name="T16" fmla="*/ 18 w 21"/>
                  <a:gd name="T17" fmla="*/ 15 h 35"/>
                  <a:gd name="T18" fmla="*/ 12 w 21"/>
                  <a:gd name="T19" fmla="*/ 7 h 35"/>
                  <a:gd name="T20" fmla="*/ 5 w 21"/>
                  <a:gd name="T21" fmla="*/ 0 h 35"/>
                  <a:gd name="T22" fmla="*/ 4 w 21"/>
                  <a:gd name="T23" fmla="*/ 0 h 35"/>
                  <a:gd name="T24" fmla="*/ 1 w 21"/>
                  <a:gd name="T25"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5">
                    <a:moveTo>
                      <a:pt x="1" y="7"/>
                    </a:moveTo>
                    <a:lnTo>
                      <a:pt x="0" y="7"/>
                    </a:lnTo>
                    <a:lnTo>
                      <a:pt x="7" y="12"/>
                    </a:lnTo>
                    <a:lnTo>
                      <a:pt x="11" y="17"/>
                    </a:lnTo>
                    <a:lnTo>
                      <a:pt x="12" y="25"/>
                    </a:lnTo>
                    <a:lnTo>
                      <a:pt x="11" y="32"/>
                    </a:lnTo>
                    <a:lnTo>
                      <a:pt x="18" y="35"/>
                    </a:lnTo>
                    <a:lnTo>
                      <a:pt x="21" y="25"/>
                    </a:lnTo>
                    <a:lnTo>
                      <a:pt x="18" y="15"/>
                    </a:lnTo>
                    <a:lnTo>
                      <a:pt x="12" y="7"/>
                    </a:lnTo>
                    <a:lnTo>
                      <a:pt x="5" y="0"/>
                    </a:lnTo>
                    <a:lnTo>
                      <a:pt x="4" y="0"/>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65" name="Freeform 569"/>
              <p:cNvSpPr>
                <a:spLocks noChangeAspect="1"/>
              </p:cNvSpPr>
              <p:nvPr/>
            </p:nvSpPr>
            <p:spPr bwMode="auto">
              <a:xfrm>
                <a:off x="714" y="565"/>
                <a:ext cx="8" cy="15"/>
              </a:xfrm>
              <a:custGeom>
                <a:avLst/>
                <a:gdLst>
                  <a:gd name="T0" fmla="*/ 12 w 15"/>
                  <a:gd name="T1" fmla="*/ 9 h 31"/>
                  <a:gd name="T2" fmla="*/ 9 w 15"/>
                  <a:gd name="T3" fmla="*/ 2 h 31"/>
                  <a:gd name="T4" fmla="*/ 5 w 15"/>
                  <a:gd name="T5" fmla="*/ 8 h 31"/>
                  <a:gd name="T6" fmla="*/ 2 w 15"/>
                  <a:gd name="T7" fmla="*/ 15 h 31"/>
                  <a:gd name="T8" fmla="*/ 0 w 15"/>
                  <a:gd name="T9" fmla="*/ 23 h 31"/>
                  <a:gd name="T10" fmla="*/ 7 w 15"/>
                  <a:gd name="T11" fmla="*/ 31 h 31"/>
                  <a:gd name="T12" fmla="*/ 10 w 15"/>
                  <a:gd name="T13" fmla="*/ 24 h 31"/>
                  <a:gd name="T14" fmla="*/ 7 w 15"/>
                  <a:gd name="T15" fmla="*/ 21 h 31"/>
                  <a:gd name="T16" fmla="*/ 9 w 15"/>
                  <a:gd name="T17" fmla="*/ 17 h 31"/>
                  <a:gd name="T18" fmla="*/ 12 w 15"/>
                  <a:gd name="T19" fmla="*/ 13 h 31"/>
                  <a:gd name="T20" fmla="*/ 15 w 15"/>
                  <a:gd name="T21" fmla="*/ 7 h 31"/>
                  <a:gd name="T22" fmla="*/ 12 w 15"/>
                  <a:gd name="T23" fmla="*/ 0 h 31"/>
                  <a:gd name="T24" fmla="*/ 15 w 15"/>
                  <a:gd name="T25" fmla="*/ 7 h 31"/>
                  <a:gd name="T26" fmla="*/ 15 w 15"/>
                  <a:gd name="T27" fmla="*/ 3 h 31"/>
                  <a:gd name="T28" fmla="*/ 14 w 15"/>
                  <a:gd name="T29" fmla="*/ 1 h 31"/>
                  <a:gd name="T30" fmla="*/ 11 w 15"/>
                  <a:gd name="T31" fmla="*/ 0 h 31"/>
                  <a:gd name="T32" fmla="*/ 9 w 15"/>
                  <a:gd name="T33" fmla="*/ 2 h 31"/>
                  <a:gd name="T34" fmla="*/ 12 w 15"/>
                  <a:gd name="T35"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1">
                    <a:moveTo>
                      <a:pt x="12" y="9"/>
                    </a:moveTo>
                    <a:lnTo>
                      <a:pt x="9" y="2"/>
                    </a:lnTo>
                    <a:lnTo>
                      <a:pt x="5" y="8"/>
                    </a:lnTo>
                    <a:lnTo>
                      <a:pt x="2" y="15"/>
                    </a:lnTo>
                    <a:lnTo>
                      <a:pt x="0" y="23"/>
                    </a:lnTo>
                    <a:lnTo>
                      <a:pt x="7" y="31"/>
                    </a:lnTo>
                    <a:lnTo>
                      <a:pt x="10" y="24"/>
                    </a:lnTo>
                    <a:lnTo>
                      <a:pt x="7" y="21"/>
                    </a:lnTo>
                    <a:lnTo>
                      <a:pt x="9" y="17"/>
                    </a:lnTo>
                    <a:lnTo>
                      <a:pt x="12" y="13"/>
                    </a:lnTo>
                    <a:lnTo>
                      <a:pt x="15" y="7"/>
                    </a:lnTo>
                    <a:lnTo>
                      <a:pt x="12" y="0"/>
                    </a:lnTo>
                    <a:lnTo>
                      <a:pt x="15" y="7"/>
                    </a:lnTo>
                    <a:lnTo>
                      <a:pt x="15" y="3"/>
                    </a:lnTo>
                    <a:lnTo>
                      <a:pt x="14" y="1"/>
                    </a:lnTo>
                    <a:lnTo>
                      <a:pt x="11" y="0"/>
                    </a:lnTo>
                    <a:lnTo>
                      <a:pt x="9" y="2"/>
                    </a:lnTo>
                    <a:lnTo>
                      <a:pt x="1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66" name="Freeform 570"/>
              <p:cNvSpPr>
                <a:spLocks noChangeAspect="1"/>
              </p:cNvSpPr>
              <p:nvPr/>
            </p:nvSpPr>
            <p:spPr bwMode="auto">
              <a:xfrm>
                <a:off x="699" y="565"/>
                <a:ext cx="21" cy="20"/>
              </a:xfrm>
              <a:custGeom>
                <a:avLst/>
                <a:gdLst>
                  <a:gd name="T0" fmla="*/ 14 w 43"/>
                  <a:gd name="T1" fmla="*/ 36 h 40"/>
                  <a:gd name="T2" fmla="*/ 13 w 43"/>
                  <a:gd name="T3" fmla="*/ 36 h 40"/>
                  <a:gd name="T4" fmla="*/ 10 w 43"/>
                  <a:gd name="T5" fmla="*/ 30 h 40"/>
                  <a:gd name="T6" fmla="*/ 10 w 43"/>
                  <a:gd name="T7" fmla="*/ 25 h 40"/>
                  <a:gd name="T8" fmla="*/ 10 w 43"/>
                  <a:gd name="T9" fmla="*/ 21 h 40"/>
                  <a:gd name="T10" fmla="*/ 13 w 43"/>
                  <a:gd name="T11" fmla="*/ 17 h 40"/>
                  <a:gd name="T12" fmla="*/ 19 w 43"/>
                  <a:gd name="T13" fmla="*/ 14 h 40"/>
                  <a:gd name="T14" fmla="*/ 26 w 43"/>
                  <a:gd name="T15" fmla="*/ 10 h 40"/>
                  <a:gd name="T16" fmla="*/ 33 w 43"/>
                  <a:gd name="T17" fmla="*/ 9 h 40"/>
                  <a:gd name="T18" fmla="*/ 43 w 43"/>
                  <a:gd name="T19" fmla="*/ 9 h 40"/>
                  <a:gd name="T20" fmla="*/ 43 w 43"/>
                  <a:gd name="T21" fmla="*/ 0 h 40"/>
                  <a:gd name="T22" fmla="*/ 33 w 43"/>
                  <a:gd name="T23" fmla="*/ 2 h 40"/>
                  <a:gd name="T24" fmla="*/ 23 w 43"/>
                  <a:gd name="T25" fmla="*/ 3 h 40"/>
                  <a:gd name="T26" fmla="*/ 14 w 43"/>
                  <a:gd name="T27" fmla="*/ 7 h 40"/>
                  <a:gd name="T28" fmla="*/ 8 w 43"/>
                  <a:gd name="T29" fmla="*/ 13 h 40"/>
                  <a:gd name="T30" fmla="*/ 3 w 43"/>
                  <a:gd name="T31" fmla="*/ 18 h 40"/>
                  <a:gd name="T32" fmla="*/ 0 w 43"/>
                  <a:gd name="T33" fmla="*/ 25 h 40"/>
                  <a:gd name="T34" fmla="*/ 3 w 43"/>
                  <a:gd name="T35" fmla="*/ 32 h 40"/>
                  <a:gd name="T36" fmla="*/ 8 w 43"/>
                  <a:gd name="T37" fmla="*/ 40 h 40"/>
                  <a:gd name="T38" fmla="*/ 7 w 43"/>
                  <a:gd name="T39" fmla="*/ 40 h 40"/>
                  <a:gd name="T40" fmla="*/ 14 w 43"/>
                  <a:gd name="T41"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40">
                    <a:moveTo>
                      <a:pt x="14" y="36"/>
                    </a:moveTo>
                    <a:lnTo>
                      <a:pt x="13" y="36"/>
                    </a:lnTo>
                    <a:lnTo>
                      <a:pt x="10" y="30"/>
                    </a:lnTo>
                    <a:lnTo>
                      <a:pt x="10" y="25"/>
                    </a:lnTo>
                    <a:lnTo>
                      <a:pt x="10" y="21"/>
                    </a:lnTo>
                    <a:lnTo>
                      <a:pt x="13" y="17"/>
                    </a:lnTo>
                    <a:lnTo>
                      <a:pt x="19" y="14"/>
                    </a:lnTo>
                    <a:lnTo>
                      <a:pt x="26" y="10"/>
                    </a:lnTo>
                    <a:lnTo>
                      <a:pt x="33" y="9"/>
                    </a:lnTo>
                    <a:lnTo>
                      <a:pt x="43" y="9"/>
                    </a:lnTo>
                    <a:lnTo>
                      <a:pt x="43" y="0"/>
                    </a:lnTo>
                    <a:lnTo>
                      <a:pt x="33" y="2"/>
                    </a:lnTo>
                    <a:lnTo>
                      <a:pt x="23" y="3"/>
                    </a:lnTo>
                    <a:lnTo>
                      <a:pt x="14" y="7"/>
                    </a:lnTo>
                    <a:lnTo>
                      <a:pt x="8" y="13"/>
                    </a:lnTo>
                    <a:lnTo>
                      <a:pt x="3" y="18"/>
                    </a:lnTo>
                    <a:lnTo>
                      <a:pt x="0" y="25"/>
                    </a:lnTo>
                    <a:lnTo>
                      <a:pt x="3" y="32"/>
                    </a:lnTo>
                    <a:lnTo>
                      <a:pt x="8" y="40"/>
                    </a:lnTo>
                    <a:lnTo>
                      <a:pt x="7" y="40"/>
                    </a:lnTo>
                    <a:lnTo>
                      <a:pt x="14"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67" name="Freeform 571"/>
              <p:cNvSpPr>
                <a:spLocks noChangeAspect="1"/>
              </p:cNvSpPr>
              <p:nvPr/>
            </p:nvSpPr>
            <p:spPr bwMode="auto">
              <a:xfrm>
                <a:off x="700" y="583"/>
                <a:ext cx="9" cy="20"/>
              </a:xfrm>
              <a:custGeom>
                <a:avLst/>
                <a:gdLst>
                  <a:gd name="T0" fmla="*/ 4 w 18"/>
                  <a:gd name="T1" fmla="*/ 40 h 40"/>
                  <a:gd name="T2" fmla="*/ 4 w 18"/>
                  <a:gd name="T3" fmla="*/ 40 h 40"/>
                  <a:gd name="T4" fmla="*/ 12 w 18"/>
                  <a:gd name="T5" fmla="*/ 33 h 40"/>
                  <a:gd name="T6" fmla="*/ 18 w 18"/>
                  <a:gd name="T7" fmla="*/ 24 h 40"/>
                  <a:gd name="T8" fmla="*/ 18 w 18"/>
                  <a:gd name="T9" fmla="*/ 12 h 40"/>
                  <a:gd name="T10" fmla="*/ 11 w 18"/>
                  <a:gd name="T11" fmla="*/ 0 h 40"/>
                  <a:gd name="T12" fmla="*/ 4 w 18"/>
                  <a:gd name="T13" fmla="*/ 4 h 40"/>
                  <a:gd name="T14" fmla="*/ 11 w 18"/>
                  <a:gd name="T15" fmla="*/ 15 h 40"/>
                  <a:gd name="T16" fmla="*/ 11 w 18"/>
                  <a:gd name="T17" fmla="*/ 21 h 40"/>
                  <a:gd name="T18" fmla="*/ 8 w 18"/>
                  <a:gd name="T19" fmla="*/ 28 h 40"/>
                  <a:gd name="T20" fmla="*/ 0 w 18"/>
                  <a:gd name="T21" fmla="*/ 33 h 40"/>
                  <a:gd name="T22" fmla="*/ 0 w 18"/>
                  <a:gd name="T23" fmla="*/ 33 h 40"/>
                  <a:gd name="T24" fmla="*/ 4 w 18"/>
                  <a:gd name="T2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0">
                    <a:moveTo>
                      <a:pt x="4" y="40"/>
                    </a:moveTo>
                    <a:lnTo>
                      <a:pt x="4" y="40"/>
                    </a:lnTo>
                    <a:lnTo>
                      <a:pt x="12" y="33"/>
                    </a:lnTo>
                    <a:lnTo>
                      <a:pt x="18" y="24"/>
                    </a:lnTo>
                    <a:lnTo>
                      <a:pt x="18" y="12"/>
                    </a:lnTo>
                    <a:lnTo>
                      <a:pt x="11" y="0"/>
                    </a:lnTo>
                    <a:lnTo>
                      <a:pt x="4" y="4"/>
                    </a:lnTo>
                    <a:lnTo>
                      <a:pt x="11" y="15"/>
                    </a:lnTo>
                    <a:lnTo>
                      <a:pt x="11" y="21"/>
                    </a:lnTo>
                    <a:lnTo>
                      <a:pt x="8" y="28"/>
                    </a:lnTo>
                    <a:lnTo>
                      <a:pt x="0" y="33"/>
                    </a:lnTo>
                    <a:lnTo>
                      <a:pt x="0" y="33"/>
                    </a:lnTo>
                    <a:lnTo>
                      <a:pt x="4"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68" name="Freeform 572"/>
              <p:cNvSpPr>
                <a:spLocks noChangeAspect="1"/>
              </p:cNvSpPr>
              <p:nvPr/>
            </p:nvSpPr>
            <p:spPr bwMode="auto">
              <a:xfrm>
                <a:off x="688" y="599"/>
                <a:ext cx="14" cy="22"/>
              </a:xfrm>
              <a:custGeom>
                <a:avLst/>
                <a:gdLst>
                  <a:gd name="T0" fmla="*/ 5 w 27"/>
                  <a:gd name="T1" fmla="*/ 36 h 43"/>
                  <a:gd name="T2" fmla="*/ 4 w 27"/>
                  <a:gd name="T3" fmla="*/ 43 h 43"/>
                  <a:gd name="T4" fmla="*/ 11 w 27"/>
                  <a:gd name="T5" fmla="*/ 35 h 43"/>
                  <a:gd name="T6" fmla="*/ 16 w 27"/>
                  <a:gd name="T7" fmla="*/ 24 h 43"/>
                  <a:gd name="T8" fmla="*/ 22 w 27"/>
                  <a:gd name="T9" fmla="*/ 14 h 43"/>
                  <a:gd name="T10" fmla="*/ 27 w 27"/>
                  <a:gd name="T11" fmla="*/ 7 h 43"/>
                  <a:gd name="T12" fmla="*/ 23 w 27"/>
                  <a:gd name="T13" fmla="*/ 0 h 43"/>
                  <a:gd name="T14" fmla="*/ 15 w 27"/>
                  <a:gd name="T15" fmla="*/ 9 h 43"/>
                  <a:gd name="T16" fmla="*/ 9 w 27"/>
                  <a:gd name="T17" fmla="*/ 22 h 43"/>
                  <a:gd name="T18" fmla="*/ 4 w 27"/>
                  <a:gd name="T19" fmla="*/ 32 h 43"/>
                  <a:gd name="T20" fmla="*/ 2 w 27"/>
                  <a:gd name="T21" fmla="*/ 36 h 43"/>
                  <a:gd name="T22" fmla="*/ 1 w 27"/>
                  <a:gd name="T23" fmla="*/ 43 h 43"/>
                  <a:gd name="T24" fmla="*/ 2 w 27"/>
                  <a:gd name="T25" fmla="*/ 36 h 43"/>
                  <a:gd name="T26" fmla="*/ 0 w 27"/>
                  <a:gd name="T27" fmla="*/ 37 h 43"/>
                  <a:gd name="T28" fmla="*/ 0 w 27"/>
                  <a:gd name="T29" fmla="*/ 40 h 43"/>
                  <a:gd name="T30" fmla="*/ 1 w 27"/>
                  <a:gd name="T31" fmla="*/ 43 h 43"/>
                  <a:gd name="T32" fmla="*/ 4 w 27"/>
                  <a:gd name="T33" fmla="*/ 43 h 43"/>
                  <a:gd name="T34" fmla="*/ 5 w 27"/>
                  <a:gd name="T35"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43">
                    <a:moveTo>
                      <a:pt x="5" y="36"/>
                    </a:moveTo>
                    <a:lnTo>
                      <a:pt x="4" y="43"/>
                    </a:lnTo>
                    <a:lnTo>
                      <a:pt x="11" y="35"/>
                    </a:lnTo>
                    <a:lnTo>
                      <a:pt x="16" y="24"/>
                    </a:lnTo>
                    <a:lnTo>
                      <a:pt x="22" y="14"/>
                    </a:lnTo>
                    <a:lnTo>
                      <a:pt x="27" y="7"/>
                    </a:lnTo>
                    <a:lnTo>
                      <a:pt x="23" y="0"/>
                    </a:lnTo>
                    <a:lnTo>
                      <a:pt x="15" y="9"/>
                    </a:lnTo>
                    <a:lnTo>
                      <a:pt x="9" y="22"/>
                    </a:lnTo>
                    <a:lnTo>
                      <a:pt x="4" y="32"/>
                    </a:lnTo>
                    <a:lnTo>
                      <a:pt x="2" y="36"/>
                    </a:lnTo>
                    <a:lnTo>
                      <a:pt x="1" y="43"/>
                    </a:lnTo>
                    <a:lnTo>
                      <a:pt x="2" y="36"/>
                    </a:lnTo>
                    <a:lnTo>
                      <a:pt x="0" y="37"/>
                    </a:lnTo>
                    <a:lnTo>
                      <a:pt x="0" y="40"/>
                    </a:lnTo>
                    <a:lnTo>
                      <a:pt x="1" y="43"/>
                    </a:lnTo>
                    <a:lnTo>
                      <a:pt x="4" y="43"/>
                    </a:lnTo>
                    <a:lnTo>
                      <a:pt x="5"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69" name="Freeform 573"/>
              <p:cNvSpPr>
                <a:spLocks noChangeAspect="1"/>
              </p:cNvSpPr>
              <p:nvPr/>
            </p:nvSpPr>
            <p:spPr bwMode="auto">
              <a:xfrm>
                <a:off x="689" y="617"/>
                <a:ext cx="10" cy="7"/>
              </a:xfrm>
              <a:custGeom>
                <a:avLst/>
                <a:gdLst>
                  <a:gd name="T0" fmla="*/ 17 w 19"/>
                  <a:gd name="T1" fmla="*/ 12 h 13"/>
                  <a:gd name="T2" fmla="*/ 15 w 19"/>
                  <a:gd name="T3" fmla="*/ 4 h 13"/>
                  <a:gd name="T4" fmla="*/ 11 w 19"/>
                  <a:gd name="T5" fmla="*/ 4 h 13"/>
                  <a:gd name="T6" fmla="*/ 8 w 19"/>
                  <a:gd name="T7" fmla="*/ 2 h 13"/>
                  <a:gd name="T8" fmla="*/ 4 w 19"/>
                  <a:gd name="T9" fmla="*/ 1 h 13"/>
                  <a:gd name="T10" fmla="*/ 4 w 19"/>
                  <a:gd name="T11" fmla="*/ 0 h 13"/>
                  <a:gd name="T12" fmla="*/ 0 w 19"/>
                  <a:gd name="T13" fmla="*/ 7 h 13"/>
                  <a:gd name="T14" fmla="*/ 2 w 19"/>
                  <a:gd name="T15" fmla="*/ 8 h 13"/>
                  <a:gd name="T16" fmla="*/ 6 w 19"/>
                  <a:gd name="T17" fmla="*/ 9 h 13"/>
                  <a:gd name="T18" fmla="*/ 9 w 19"/>
                  <a:gd name="T19" fmla="*/ 11 h 13"/>
                  <a:gd name="T20" fmla="*/ 15 w 19"/>
                  <a:gd name="T21" fmla="*/ 13 h 13"/>
                  <a:gd name="T22" fmla="*/ 12 w 19"/>
                  <a:gd name="T23" fmla="*/ 5 h 13"/>
                  <a:gd name="T24" fmla="*/ 15 w 19"/>
                  <a:gd name="T25" fmla="*/ 13 h 13"/>
                  <a:gd name="T26" fmla="*/ 18 w 19"/>
                  <a:gd name="T27" fmla="*/ 12 h 13"/>
                  <a:gd name="T28" fmla="*/ 19 w 19"/>
                  <a:gd name="T29" fmla="*/ 9 h 13"/>
                  <a:gd name="T30" fmla="*/ 18 w 19"/>
                  <a:gd name="T31" fmla="*/ 5 h 13"/>
                  <a:gd name="T32" fmla="*/ 15 w 19"/>
                  <a:gd name="T33" fmla="*/ 4 h 13"/>
                  <a:gd name="T34" fmla="*/ 17 w 19"/>
                  <a:gd name="T3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3">
                    <a:moveTo>
                      <a:pt x="17" y="12"/>
                    </a:moveTo>
                    <a:lnTo>
                      <a:pt x="15" y="4"/>
                    </a:lnTo>
                    <a:lnTo>
                      <a:pt x="11" y="4"/>
                    </a:lnTo>
                    <a:lnTo>
                      <a:pt x="8" y="2"/>
                    </a:lnTo>
                    <a:lnTo>
                      <a:pt x="4" y="1"/>
                    </a:lnTo>
                    <a:lnTo>
                      <a:pt x="4" y="0"/>
                    </a:lnTo>
                    <a:lnTo>
                      <a:pt x="0" y="7"/>
                    </a:lnTo>
                    <a:lnTo>
                      <a:pt x="2" y="8"/>
                    </a:lnTo>
                    <a:lnTo>
                      <a:pt x="6" y="9"/>
                    </a:lnTo>
                    <a:lnTo>
                      <a:pt x="9" y="11"/>
                    </a:lnTo>
                    <a:lnTo>
                      <a:pt x="15" y="13"/>
                    </a:lnTo>
                    <a:lnTo>
                      <a:pt x="12" y="5"/>
                    </a:lnTo>
                    <a:lnTo>
                      <a:pt x="15" y="13"/>
                    </a:lnTo>
                    <a:lnTo>
                      <a:pt x="18" y="12"/>
                    </a:lnTo>
                    <a:lnTo>
                      <a:pt x="19" y="9"/>
                    </a:lnTo>
                    <a:lnTo>
                      <a:pt x="18" y="5"/>
                    </a:lnTo>
                    <a:lnTo>
                      <a:pt x="15" y="4"/>
                    </a:lnTo>
                    <a:lnTo>
                      <a:pt x="1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70" name="Freeform 574"/>
              <p:cNvSpPr>
                <a:spLocks noChangeAspect="1"/>
              </p:cNvSpPr>
              <p:nvPr/>
            </p:nvSpPr>
            <p:spPr bwMode="auto">
              <a:xfrm>
                <a:off x="684" y="620"/>
                <a:ext cx="14" cy="13"/>
              </a:xfrm>
              <a:custGeom>
                <a:avLst/>
                <a:gdLst>
                  <a:gd name="T0" fmla="*/ 9 w 28"/>
                  <a:gd name="T1" fmla="*/ 20 h 27"/>
                  <a:gd name="T2" fmla="*/ 5 w 28"/>
                  <a:gd name="T3" fmla="*/ 27 h 27"/>
                  <a:gd name="T4" fmla="*/ 12 w 28"/>
                  <a:gd name="T5" fmla="*/ 23 h 27"/>
                  <a:gd name="T6" fmla="*/ 17 w 28"/>
                  <a:gd name="T7" fmla="*/ 19 h 27"/>
                  <a:gd name="T8" fmla="*/ 21 w 28"/>
                  <a:gd name="T9" fmla="*/ 12 h 27"/>
                  <a:gd name="T10" fmla="*/ 28 w 28"/>
                  <a:gd name="T11" fmla="*/ 7 h 27"/>
                  <a:gd name="T12" fmla="*/ 23 w 28"/>
                  <a:gd name="T13" fmla="*/ 0 h 27"/>
                  <a:gd name="T14" fmla="*/ 17 w 28"/>
                  <a:gd name="T15" fmla="*/ 7 h 27"/>
                  <a:gd name="T16" fmla="*/ 12 w 28"/>
                  <a:gd name="T17" fmla="*/ 14 h 27"/>
                  <a:gd name="T18" fmla="*/ 7 w 28"/>
                  <a:gd name="T19" fmla="*/ 17 h 27"/>
                  <a:gd name="T20" fmla="*/ 5 w 28"/>
                  <a:gd name="T21" fmla="*/ 18 h 27"/>
                  <a:gd name="T22" fmla="*/ 2 w 28"/>
                  <a:gd name="T23" fmla="*/ 25 h 27"/>
                  <a:gd name="T24" fmla="*/ 5 w 28"/>
                  <a:gd name="T25" fmla="*/ 18 h 27"/>
                  <a:gd name="T26" fmla="*/ 2 w 28"/>
                  <a:gd name="T27" fmla="*/ 19 h 27"/>
                  <a:gd name="T28" fmla="*/ 0 w 28"/>
                  <a:gd name="T29" fmla="*/ 22 h 27"/>
                  <a:gd name="T30" fmla="*/ 2 w 28"/>
                  <a:gd name="T31" fmla="*/ 26 h 27"/>
                  <a:gd name="T32" fmla="*/ 5 w 28"/>
                  <a:gd name="T33" fmla="*/ 27 h 27"/>
                  <a:gd name="T34" fmla="*/ 9 w 28"/>
                  <a:gd name="T35"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7">
                    <a:moveTo>
                      <a:pt x="9" y="20"/>
                    </a:moveTo>
                    <a:lnTo>
                      <a:pt x="5" y="27"/>
                    </a:lnTo>
                    <a:lnTo>
                      <a:pt x="12" y="23"/>
                    </a:lnTo>
                    <a:lnTo>
                      <a:pt x="17" y="19"/>
                    </a:lnTo>
                    <a:lnTo>
                      <a:pt x="21" y="12"/>
                    </a:lnTo>
                    <a:lnTo>
                      <a:pt x="28" y="7"/>
                    </a:lnTo>
                    <a:lnTo>
                      <a:pt x="23" y="0"/>
                    </a:lnTo>
                    <a:lnTo>
                      <a:pt x="17" y="7"/>
                    </a:lnTo>
                    <a:lnTo>
                      <a:pt x="12" y="14"/>
                    </a:lnTo>
                    <a:lnTo>
                      <a:pt x="7" y="17"/>
                    </a:lnTo>
                    <a:lnTo>
                      <a:pt x="5" y="18"/>
                    </a:lnTo>
                    <a:lnTo>
                      <a:pt x="2" y="25"/>
                    </a:lnTo>
                    <a:lnTo>
                      <a:pt x="5" y="18"/>
                    </a:lnTo>
                    <a:lnTo>
                      <a:pt x="2" y="19"/>
                    </a:lnTo>
                    <a:lnTo>
                      <a:pt x="0" y="22"/>
                    </a:lnTo>
                    <a:lnTo>
                      <a:pt x="2" y="26"/>
                    </a:lnTo>
                    <a:lnTo>
                      <a:pt x="5" y="27"/>
                    </a:lnTo>
                    <a:lnTo>
                      <a:pt x="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71" name="Freeform 575"/>
              <p:cNvSpPr>
                <a:spLocks noChangeAspect="1"/>
              </p:cNvSpPr>
              <p:nvPr/>
            </p:nvSpPr>
            <p:spPr bwMode="auto">
              <a:xfrm>
                <a:off x="684" y="630"/>
                <a:ext cx="11" cy="17"/>
              </a:xfrm>
              <a:custGeom>
                <a:avLst/>
                <a:gdLst>
                  <a:gd name="T0" fmla="*/ 17 w 20"/>
                  <a:gd name="T1" fmla="*/ 33 h 33"/>
                  <a:gd name="T2" fmla="*/ 19 w 20"/>
                  <a:gd name="T3" fmla="*/ 26 h 33"/>
                  <a:gd name="T4" fmla="*/ 17 w 20"/>
                  <a:gd name="T5" fmla="*/ 23 h 33"/>
                  <a:gd name="T6" fmla="*/ 13 w 20"/>
                  <a:gd name="T7" fmla="*/ 15 h 33"/>
                  <a:gd name="T8" fmla="*/ 10 w 20"/>
                  <a:gd name="T9" fmla="*/ 8 h 33"/>
                  <a:gd name="T10" fmla="*/ 7 w 20"/>
                  <a:gd name="T11" fmla="*/ 0 h 33"/>
                  <a:gd name="T12" fmla="*/ 0 w 20"/>
                  <a:gd name="T13" fmla="*/ 5 h 33"/>
                  <a:gd name="T14" fmla="*/ 3 w 20"/>
                  <a:gd name="T15" fmla="*/ 10 h 33"/>
                  <a:gd name="T16" fmla="*/ 7 w 20"/>
                  <a:gd name="T17" fmla="*/ 17 h 33"/>
                  <a:gd name="T18" fmla="*/ 10 w 20"/>
                  <a:gd name="T19" fmla="*/ 25 h 33"/>
                  <a:gd name="T20" fmla="*/ 15 w 20"/>
                  <a:gd name="T21" fmla="*/ 31 h 33"/>
                  <a:gd name="T22" fmla="*/ 17 w 20"/>
                  <a:gd name="T23" fmla="*/ 24 h 33"/>
                  <a:gd name="T24" fmla="*/ 15 w 20"/>
                  <a:gd name="T25" fmla="*/ 31 h 33"/>
                  <a:gd name="T26" fmla="*/ 17 w 20"/>
                  <a:gd name="T27" fmla="*/ 31 h 33"/>
                  <a:gd name="T28" fmla="*/ 19 w 20"/>
                  <a:gd name="T29" fmla="*/ 30 h 33"/>
                  <a:gd name="T30" fmla="*/ 20 w 20"/>
                  <a:gd name="T31" fmla="*/ 29 h 33"/>
                  <a:gd name="T32" fmla="*/ 19 w 20"/>
                  <a:gd name="T33" fmla="*/ 26 h 33"/>
                  <a:gd name="T34" fmla="*/ 17 w 20"/>
                  <a:gd name="T3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3">
                    <a:moveTo>
                      <a:pt x="17" y="33"/>
                    </a:moveTo>
                    <a:lnTo>
                      <a:pt x="19" y="26"/>
                    </a:lnTo>
                    <a:lnTo>
                      <a:pt x="17" y="23"/>
                    </a:lnTo>
                    <a:lnTo>
                      <a:pt x="13" y="15"/>
                    </a:lnTo>
                    <a:lnTo>
                      <a:pt x="10" y="8"/>
                    </a:lnTo>
                    <a:lnTo>
                      <a:pt x="7" y="0"/>
                    </a:lnTo>
                    <a:lnTo>
                      <a:pt x="0" y="5"/>
                    </a:lnTo>
                    <a:lnTo>
                      <a:pt x="3" y="10"/>
                    </a:lnTo>
                    <a:lnTo>
                      <a:pt x="7" y="17"/>
                    </a:lnTo>
                    <a:lnTo>
                      <a:pt x="10" y="25"/>
                    </a:lnTo>
                    <a:lnTo>
                      <a:pt x="15" y="31"/>
                    </a:lnTo>
                    <a:lnTo>
                      <a:pt x="17" y="24"/>
                    </a:lnTo>
                    <a:lnTo>
                      <a:pt x="15" y="31"/>
                    </a:lnTo>
                    <a:lnTo>
                      <a:pt x="17" y="31"/>
                    </a:lnTo>
                    <a:lnTo>
                      <a:pt x="19" y="30"/>
                    </a:lnTo>
                    <a:lnTo>
                      <a:pt x="20" y="29"/>
                    </a:lnTo>
                    <a:lnTo>
                      <a:pt x="19" y="26"/>
                    </a:lnTo>
                    <a:lnTo>
                      <a:pt x="17"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72" name="Freeform 576"/>
              <p:cNvSpPr>
                <a:spLocks noChangeAspect="1"/>
              </p:cNvSpPr>
              <p:nvPr/>
            </p:nvSpPr>
            <p:spPr bwMode="auto">
              <a:xfrm>
                <a:off x="681" y="633"/>
                <a:ext cx="12" cy="14"/>
              </a:xfrm>
              <a:custGeom>
                <a:avLst/>
                <a:gdLst>
                  <a:gd name="T0" fmla="*/ 2 w 24"/>
                  <a:gd name="T1" fmla="*/ 8 h 27"/>
                  <a:gd name="T2" fmla="*/ 1 w 24"/>
                  <a:gd name="T3" fmla="*/ 2 h 27"/>
                  <a:gd name="T4" fmla="*/ 0 w 24"/>
                  <a:gd name="T5" fmla="*/ 11 h 27"/>
                  <a:gd name="T6" fmla="*/ 4 w 24"/>
                  <a:gd name="T7" fmla="*/ 19 h 27"/>
                  <a:gd name="T8" fmla="*/ 14 w 24"/>
                  <a:gd name="T9" fmla="*/ 25 h 27"/>
                  <a:gd name="T10" fmla="*/ 24 w 24"/>
                  <a:gd name="T11" fmla="*/ 27 h 27"/>
                  <a:gd name="T12" fmla="*/ 24 w 24"/>
                  <a:gd name="T13" fmla="*/ 18 h 27"/>
                  <a:gd name="T14" fmla="*/ 16 w 24"/>
                  <a:gd name="T15" fmla="*/ 18 h 27"/>
                  <a:gd name="T16" fmla="*/ 9 w 24"/>
                  <a:gd name="T17" fmla="*/ 15 h 27"/>
                  <a:gd name="T18" fmla="*/ 7 w 24"/>
                  <a:gd name="T19" fmla="*/ 11 h 27"/>
                  <a:gd name="T20" fmla="*/ 8 w 24"/>
                  <a:gd name="T21" fmla="*/ 7 h 27"/>
                  <a:gd name="T22" fmla="*/ 7 w 24"/>
                  <a:gd name="T23" fmla="*/ 1 h 27"/>
                  <a:gd name="T24" fmla="*/ 8 w 24"/>
                  <a:gd name="T25" fmla="*/ 7 h 27"/>
                  <a:gd name="T26" fmla="*/ 8 w 24"/>
                  <a:gd name="T27" fmla="*/ 3 h 27"/>
                  <a:gd name="T28" fmla="*/ 7 w 24"/>
                  <a:gd name="T29" fmla="*/ 1 h 27"/>
                  <a:gd name="T30" fmla="*/ 3 w 24"/>
                  <a:gd name="T31" fmla="*/ 0 h 27"/>
                  <a:gd name="T32" fmla="*/ 1 w 24"/>
                  <a:gd name="T33" fmla="*/ 2 h 27"/>
                  <a:gd name="T34" fmla="*/ 2 w 24"/>
                  <a:gd name="T35"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7">
                    <a:moveTo>
                      <a:pt x="2" y="8"/>
                    </a:moveTo>
                    <a:lnTo>
                      <a:pt x="1" y="2"/>
                    </a:lnTo>
                    <a:lnTo>
                      <a:pt x="0" y="11"/>
                    </a:lnTo>
                    <a:lnTo>
                      <a:pt x="4" y="19"/>
                    </a:lnTo>
                    <a:lnTo>
                      <a:pt x="14" y="25"/>
                    </a:lnTo>
                    <a:lnTo>
                      <a:pt x="24" y="27"/>
                    </a:lnTo>
                    <a:lnTo>
                      <a:pt x="24" y="18"/>
                    </a:lnTo>
                    <a:lnTo>
                      <a:pt x="16" y="18"/>
                    </a:lnTo>
                    <a:lnTo>
                      <a:pt x="9" y="15"/>
                    </a:lnTo>
                    <a:lnTo>
                      <a:pt x="7" y="11"/>
                    </a:lnTo>
                    <a:lnTo>
                      <a:pt x="8" y="7"/>
                    </a:lnTo>
                    <a:lnTo>
                      <a:pt x="7" y="1"/>
                    </a:lnTo>
                    <a:lnTo>
                      <a:pt x="8" y="7"/>
                    </a:lnTo>
                    <a:lnTo>
                      <a:pt x="8" y="3"/>
                    </a:lnTo>
                    <a:lnTo>
                      <a:pt x="7" y="1"/>
                    </a:lnTo>
                    <a:lnTo>
                      <a:pt x="3" y="0"/>
                    </a:lnTo>
                    <a:lnTo>
                      <a:pt x="1" y="2"/>
                    </a:lnTo>
                    <a:lnTo>
                      <a:pt x="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73" name="Freeform 577"/>
              <p:cNvSpPr>
                <a:spLocks noChangeAspect="1"/>
              </p:cNvSpPr>
              <p:nvPr/>
            </p:nvSpPr>
            <p:spPr bwMode="auto">
              <a:xfrm>
                <a:off x="671" y="633"/>
                <a:ext cx="13" cy="21"/>
              </a:xfrm>
              <a:custGeom>
                <a:avLst/>
                <a:gdLst>
                  <a:gd name="T0" fmla="*/ 7 w 27"/>
                  <a:gd name="T1" fmla="*/ 39 h 41"/>
                  <a:gd name="T2" fmla="*/ 7 w 27"/>
                  <a:gd name="T3" fmla="*/ 40 h 41"/>
                  <a:gd name="T4" fmla="*/ 7 w 27"/>
                  <a:gd name="T5" fmla="*/ 29 h 41"/>
                  <a:gd name="T6" fmla="*/ 10 w 27"/>
                  <a:gd name="T7" fmla="*/ 16 h 41"/>
                  <a:gd name="T8" fmla="*/ 16 w 27"/>
                  <a:gd name="T9" fmla="*/ 7 h 41"/>
                  <a:gd name="T10" fmla="*/ 22 w 27"/>
                  <a:gd name="T11" fmla="*/ 7 h 41"/>
                  <a:gd name="T12" fmla="*/ 27 w 27"/>
                  <a:gd name="T13" fmla="*/ 0 h 41"/>
                  <a:gd name="T14" fmla="*/ 12 w 27"/>
                  <a:gd name="T15" fmla="*/ 0 h 41"/>
                  <a:gd name="T16" fmla="*/ 4 w 27"/>
                  <a:gd name="T17" fmla="*/ 14 h 41"/>
                  <a:gd name="T18" fmla="*/ 0 w 27"/>
                  <a:gd name="T19" fmla="*/ 29 h 41"/>
                  <a:gd name="T20" fmla="*/ 0 w 27"/>
                  <a:gd name="T21" fmla="*/ 40 h 41"/>
                  <a:gd name="T22" fmla="*/ 0 w 27"/>
                  <a:gd name="T23" fmla="*/ 41 h 41"/>
                  <a:gd name="T24" fmla="*/ 7 w 27"/>
                  <a:gd name="T25"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1">
                    <a:moveTo>
                      <a:pt x="7" y="39"/>
                    </a:moveTo>
                    <a:lnTo>
                      <a:pt x="7" y="40"/>
                    </a:lnTo>
                    <a:lnTo>
                      <a:pt x="7" y="29"/>
                    </a:lnTo>
                    <a:lnTo>
                      <a:pt x="10" y="16"/>
                    </a:lnTo>
                    <a:lnTo>
                      <a:pt x="16" y="7"/>
                    </a:lnTo>
                    <a:lnTo>
                      <a:pt x="22" y="7"/>
                    </a:lnTo>
                    <a:lnTo>
                      <a:pt x="27" y="0"/>
                    </a:lnTo>
                    <a:lnTo>
                      <a:pt x="12" y="0"/>
                    </a:lnTo>
                    <a:lnTo>
                      <a:pt x="4" y="14"/>
                    </a:lnTo>
                    <a:lnTo>
                      <a:pt x="0" y="29"/>
                    </a:lnTo>
                    <a:lnTo>
                      <a:pt x="0" y="40"/>
                    </a:lnTo>
                    <a:lnTo>
                      <a:pt x="0" y="41"/>
                    </a:lnTo>
                    <a:lnTo>
                      <a:pt x="7"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74" name="Freeform 578"/>
              <p:cNvSpPr>
                <a:spLocks noChangeAspect="1"/>
              </p:cNvSpPr>
              <p:nvPr/>
            </p:nvSpPr>
            <p:spPr bwMode="auto">
              <a:xfrm>
                <a:off x="671" y="653"/>
                <a:ext cx="15" cy="12"/>
              </a:xfrm>
              <a:custGeom>
                <a:avLst/>
                <a:gdLst>
                  <a:gd name="T0" fmla="*/ 29 w 30"/>
                  <a:gd name="T1" fmla="*/ 23 h 24"/>
                  <a:gd name="T2" fmla="*/ 27 w 30"/>
                  <a:gd name="T3" fmla="*/ 17 h 24"/>
                  <a:gd name="T4" fmla="*/ 21 w 30"/>
                  <a:gd name="T5" fmla="*/ 15 h 24"/>
                  <a:gd name="T6" fmla="*/ 15 w 30"/>
                  <a:gd name="T7" fmla="*/ 10 h 24"/>
                  <a:gd name="T8" fmla="*/ 10 w 30"/>
                  <a:gd name="T9" fmla="*/ 6 h 24"/>
                  <a:gd name="T10" fmla="*/ 7 w 30"/>
                  <a:gd name="T11" fmla="*/ 0 h 24"/>
                  <a:gd name="T12" fmla="*/ 0 w 30"/>
                  <a:gd name="T13" fmla="*/ 2 h 24"/>
                  <a:gd name="T14" fmla="*/ 4 w 30"/>
                  <a:gd name="T15" fmla="*/ 10 h 24"/>
                  <a:gd name="T16" fmla="*/ 10 w 30"/>
                  <a:gd name="T17" fmla="*/ 17 h 24"/>
                  <a:gd name="T18" fmla="*/ 19 w 30"/>
                  <a:gd name="T19" fmla="*/ 22 h 24"/>
                  <a:gd name="T20" fmla="*/ 27 w 30"/>
                  <a:gd name="T21" fmla="*/ 24 h 24"/>
                  <a:gd name="T22" fmla="*/ 24 w 30"/>
                  <a:gd name="T23" fmla="*/ 19 h 24"/>
                  <a:gd name="T24" fmla="*/ 27 w 30"/>
                  <a:gd name="T25" fmla="*/ 24 h 24"/>
                  <a:gd name="T26" fmla="*/ 29 w 30"/>
                  <a:gd name="T27" fmla="*/ 23 h 24"/>
                  <a:gd name="T28" fmla="*/ 30 w 30"/>
                  <a:gd name="T29" fmla="*/ 21 h 24"/>
                  <a:gd name="T30" fmla="*/ 29 w 30"/>
                  <a:gd name="T31" fmla="*/ 19 h 24"/>
                  <a:gd name="T32" fmla="*/ 27 w 30"/>
                  <a:gd name="T33" fmla="*/ 17 h 24"/>
                  <a:gd name="T34" fmla="*/ 29 w 30"/>
                  <a:gd name="T3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24">
                    <a:moveTo>
                      <a:pt x="29" y="23"/>
                    </a:moveTo>
                    <a:lnTo>
                      <a:pt x="27" y="17"/>
                    </a:lnTo>
                    <a:lnTo>
                      <a:pt x="21" y="15"/>
                    </a:lnTo>
                    <a:lnTo>
                      <a:pt x="15" y="10"/>
                    </a:lnTo>
                    <a:lnTo>
                      <a:pt x="10" y="6"/>
                    </a:lnTo>
                    <a:lnTo>
                      <a:pt x="7" y="0"/>
                    </a:lnTo>
                    <a:lnTo>
                      <a:pt x="0" y="2"/>
                    </a:lnTo>
                    <a:lnTo>
                      <a:pt x="4" y="10"/>
                    </a:lnTo>
                    <a:lnTo>
                      <a:pt x="10" y="17"/>
                    </a:lnTo>
                    <a:lnTo>
                      <a:pt x="19" y="22"/>
                    </a:lnTo>
                    <a:lnTo>
                      <a:pt x="27" y="24"/>
                    </a:lnTo>
                    <a:lnTo>
                      <a:pt x="24" y="19"/>
                    </a:lnTo>
                    <a:lnTo>
                      <a:pt x="27" y="24"/>
                    </a:lnTo>
                    <a:lnTo>
                      <a:pt x="29" y="23"/>
                    </a:lnTo>
                    <a:lnTo>
                      <a:pt x="30" y="21"/>
                    </a:lnTo>
                    <a:lnTo>
                      <a:pt x="29" y="19"/>
                    </a:lnTo>
                    <a:lnTo>
                      <a:pt x="27" y="17"/>
                    </a:lnTo>
                    <a:lnTo>
                      <a:pt x="29"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75" name="Freeform 579"/>
              <p:cNvSpPr>
                <a:spLocks noChangeAspect="1"/>
              </p:cNvSpPr>
              <p:nvPr/>
            </p:nvSpPr>
            <p:spPr bwMode="auto">
              <a:xfrm>
                <a:off x="677" y="662"/>
                <a:ext cx="8" cy="16"/>
              </a:xfrm>
              <a:custGeom>
                <a:avLst/>
                <a:gdLst>
                  <a:gd name="T0" fmla="*/ 4 w 17"/>
                  <a:gd name="T1" fmla="*/ 31 h 32"/>
                  <a:gd name="T2" fmla="*/ 9 w 17"/>
                  <a:gd name="T3" fmla="*/ 27 h 32"/>
                  <a:gd name="T4" fmla="*/ 9 w 17"/>
                  <a:gd name="T5" fmla="*/ 20 h 32"/>
                  <a:gd name="T6" fmla="*/ 10 w 17"/>
                  <a:gd name="T7" fmla="*/ 16 h 32"/>
                  <a:gd name="T8" fmla="*/ 13 w 17"/>
                  <a:gd name="T9" fmla="*/ 10 h 32"/>
                  <a:gd name="T10" fmla="*/ 17 w 17"/>
                  <a:gd name="T11" fmla="*/ 4 h 32"/>
                  <a:gd name="T12" fmla="*/ 12 w 17"/>
                  <a:gd name="T13" fmla="*/ 0 h 32"/>
                  <a:gd name="T14" fmla="*/ 7 w 17"/>
                  <a:gd name="T15" fmla="*/ 5 h 32"/>
                  <a:gd name="T16" fmla="*/ 3 w 17"/>
                  <a:gd name="T17" fmla="*/ 13 h 32"/>
                  <a:gd name="T18" fmla="*/ 2 w 17"/>
                  <a:gd name="T19" fmla="*/ 20 h 32"/>
                  <a:gd name="T20" fmla="*/ 0 w 17"/>
                  <a:gd name="T21" fmla="*/ 27 h 32"/>
                  <a:gd name="T22" fmla="*/ 4 w 17"/>
                  <a:gd name="T23" fmla="*/ 24 h 32"/>
                  <a:gd name="T24" fmla="*/ 0 w 17"/>
                  <a:gd name="T25" fmla="*/ 27 h 32"/>
                  <a:gd name="T26" fmla="*/ 1 w 17"/>
                  <a:gd name="T27" fmla="*/ 31 h 32"/>
                  <a:gd name="T28" fmla="*/ 4 w 17"/>
                  <a:gd name="T29" fmla="*/ 32 h 32"/>
                  <a:gd name="T30" fmla="*/ 8 w 17"/>
                  <a:gd name="T31" fmla="*/ 31 h 32"/>
                  <a:gd name="T32" fmla="*/ 9 w 17"/>
                  <a:gd name="T33" fmla="*/ 27 h 32"/>
                  <a:gd name="T34" fmla="*/ 4 w 17"/>
                  <a:gd name="T3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2">
                    <a:moveTo>
                      <a:pt x="4" y="31"/>
                    </a:moveTo>
                    <a:lnTo>
                      <a:pt x="9" y="27"/>
                    </a:lnTo>
                    <a:lnTo>
                      <a:pt x="9" y="20"/>
                    </a:lnTo>
                    <a:lnTo>
                      <a:pt x="10" y="16"/>
                    </a:lnTo>
                    <a:lnTo>
                      <a:pt x="13" y="10"/>
                    </a:lnTo>
                    <a:lnTo>
                      <a:pt x="17" y="4"/>
                    </a:lnTo>
                    <a:lnTo>
                      <a:pt x="12" y="0"/>
                    </a:lnTo>
                    <a:lnTo>
                      <a:pt x="7" y="5"/>
                    </a:lnTo>
                    <a:lnTo>
                      <a:pt x="3" y="13"/>
                    </a:lnTo>
                    <a:lnTo>
                      <a:pt x="2" y="20"/>
                    </a:lnTo>
                    <a:lnTo>
                      <a:pt x="0" y="27"/>
                    </a:lnTo>
                    <a:lnTo>
                      <a:pt x="4" y="24"/>
                    </a:lnTo>
                    <a:lnTo>
                      <a:pt x="0" y="27"/>
                    </a:lnTo>
                    <a:lnTo>
                      <a:pt x="1" y="31"/>
                    </a:lnTo>
                    <a:lnTo>
                      <a:pt x="4" y="32"/>
                    </a:lnTo>
                    <a:lnTo>
                      <a:pt x="8" y="31"/>
                    </a:lnTo>
                    <a:lnTo>
                      <a:pt x="9" y="27"/>
                    </a:lnTo>
                    <a:lnTo>
                      <a:pt x="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76" name="Freeform 580"/>
              <p:cNvSpPr>
                <a:spLocks noChangeAspect="1"/>
              </p:cNvSpPr>
              <p:nvPr/>
            </p:nvSpPr>
            <p:spPr bwMode="auto">
              <a:xfrm>
                <a:off x="664" y="674"/>
                <a:ext cx="15" cy="20"/>
              </a:xfrm>
              <a:custGeom>
                <a:avLst/>
                <a:gdLst>
                  <a:gd name="T0" fmla="*/ 15 w 30"/>
                  <a:gd name="T1" fmla="*/ 34 h 39"/>
                  <a:gd name="T2" fmla="*/ 14 w 30"/>
                  <a:gd name="T3" fmla="*/ 32 h 39"/>
                  <a:gd name="T4" fmla="*/ 10 w 30"/>
                  <a:gd name="T5" fmla="*/ 28 h 39"/>
                  <a:gd name="T6" fmla="*/ 7 w 30"/>
                  <a:gd name="T7" fmla="*/ 25 h 39"/>
                  <a:gd name="T8" fmla="*/ 8 w 30"/>
                  <a:gd name="T9" fmla="*/ 22 h 39"/>
                  <a:gd name="T10" fmla="*/ 11 w 30"/>
                  <a:gd name="T11" fmla="*/ 18 h 39"/>
                  <a:gd name="T12" fmla="*/ 15 w 30"/>
                  <a:gd name="T13" fmla="*/ 15 h 39"/>
                  <a:gd name="T14" fmla="*/ 20 w 30"/>
                  <a:gd name="T15" fmla="*/ 11 h 39"/>
                  <a:gd name="T16" fmla="*/ 26 w 30"/>
                  <a:gd name="T17" fmla="*/ 9 h 39"/>
                  <a:gd name="T18" fmla="*/ 30 w 30"/>
                  <a:gd name="T19" fmla="*/ 7 h 39"/>
                  <a:gd name="T20" fmla="*/ 30 w 30"/>
                  <a:gd name="T21" fmla="*/ 0 h 39"/>
                  <a:gd name="T22" fmla="*/ 23 w 30"/>
                  <a:gd name="T23" fmla="*/ 2 h 39"/>
                  <a:gd name="T24" fmla="*/ 18 w 30"/>
                  <a:gd name="T25" fmla="*/ 4 h 39"/>
                  <a:gd name="T26" fmla="*/ 11 w 30"/>
                  <a:gd name="T27" fmla="*/ 8 h 39"/>
                  <a:gd name="T28" fmla="*/ 4 w 30"/>
                  <a:gd name="T29" fmla="*/ 14 h 39"/>
                  <a:gd name="T30" fmla="*/ 1 w 30"/>
                  <a:gd name="T31" fmla="*/ 19 h 39"/>
                  <a:gd name="T32" fmla="*/ 0 w 30"/>
                  <a:gd name="T33" fmla="*/ 25 h 39"/>
                  <a:gd name="T34" fmla="*/ 3 w 30"/>
                  <a:gd name="T35" fmla="*/ 33 h 39"/>
                  <a:gd name="T36" fmla="*/ 10 w 30"/>
                  <a:gd name="T37" fmla="*/ 39 h 39"/>
                  <a:gd name="T38" fmla="*/ 8 w 30"/>
                  <a:gd name="T39" fmla="*/ 37 h 39"/>
                  <a:gd name="T40" fmla="*/ 10 w 30"/>
                  <a:gd name="T41" fmla="*/ 39 h 39"/>
                  <a:gd name="T42" fmla="*/ 13 w 30"/>
                  <a:gd name="T43" fmla="*/ 39 h 39"/>
                  <a:gd name="T44" fmla="*/ 15 w 30"/>
                  <a:gd name="T45" fmla="*/ 37 h 39"/>
                  <a:gd name="T46" fmla="*/ 16 w 30"/>
                  <a:gd name="T47" fmla="*/ 34 h 39"/>
                  <a:gd name="T48" fmla="*/ 14 w 30"/>
                  <a:gd name="T49" fmla="*/ 32 h 39"/>
                  <a:gd name="T50" fmla="*/ 15 w 30"/>
                  <a:gd name="T51"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9">
                    <a:moveTo>
                      <a:pt x="15" y="34"/>
                    </a:moveTo>
                    <a:lnTo>
                      <a:pt x="14" y="32"/>
                    </a:lnTo>
                    <a:lnTo>
                      <a:pt x="10" y="28"/>
                    </a:lnTo>
                    <a:lnTo>
                      <a:pt x="7" y="25"/>
                    </a:lnTo>
                    <a:lnTo>
                      <a:pt x="8" y="22"/>
                    </a:lnTo>
                    <a:lnTo>
                      <a:pt x="11" y="18"/>
                    </a:lnTo>
                    <a:lnTo>
                      <a:pt x="15" y="15"/>
                    </a:lnTo>
                    <a:lnTo>
                      <a:pt x="20" y="11"/>
                    </a:lnTo>
                    <a:lnTo>
                      <a:pt x="26" y="9"/>
                    </a:lnTo>
                    <a:lnTo>
                      <a:pt x="30" y="7"/>
                    </a:lnTo>
                    <a:lnTo>
                      <a:pt x="30" y="0"/>
                    </a:lnTo>
                    <a:lnTo>
                      <a:pt x="23" y="2"/>
                    </a:lnTo>
                    <a:lnTo>
                      <a:pt x="18" y="4"/>
                    </a:lnTo>
                    <a:lnTo>
                      <a:pt x="11" y="8"/>
                    </a:lnTo>
                    <a:lnTo>
                      <a:pt x="4" y="14"/>
                    </a:lnTo>
                    <a:lnTo>
                      <a:pt x="1" y="19"/>
                    </a:lnTo>
                    <a:lnTo>
                      <a:pt x="0" y="25"/>
                    </a:lnTo>
                    <a:lnTo>
                      <a:pt x="3" y="33"/>
                    </a:lnTo>
                    <a:lnTo>
                      <a:pt x="10" y="39"/>
                    </a:lnTo>
                    <a:lnTo>
                      <a:pt x="8" y="37"/>
                    </a:lnTo>
                    <a:lnTo>
                      <a:pt x="10" y="39"/>
                    </a:lnTo>
                    <a:lnTo>
                      <a:pt x="13" y="39"/>
                    </a:lnTo>
                    <a:lnTo>
                      <a:pt x="15" y="37"/>
                    </a:lnTo>
                    <a:lnTo>
                      <a:pt x="16" y="34"/>
                    </a:lnTo>
                    <a:lnTo>
                      <a:pt x="14" y="32"/>
                    </a:lnTo>
                    <a:lnTo>
                      <a:pt x="1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77" name="Freeform 581"/>
              <p:cNvSpPr>
                <a:spLocks noChangeAspect="1"/>
              </p:cNvSpPr>
              <p:nvPr/>
            </p:nvSpPr>
            <p:spPr bwMode="auto">
              <a:xfrm>
                <a:off x="668" y="692"/>
                <a:ext cx="12" cy="14"/>
              </a:xfrm>
              <a:custGeom>
                <a:avLst/>
                <a:gdLst>
                  <a:gd name="T0" fmla="*/ 22 w 23"/>
                  <a:gd name="T1" fmla="*/ 24 h 29"/>
                  <a:gd name="T2" fmla="*/ 19 w 23"/>
                  <a:gd name="T3" fmla="*/ 20 h 29"/>
                  <a:gd name="T4" fmla="*/ 16 w 23"/>
                  <a:gd name="T5" fmla="*/ 20 h 29"/>
                  <a:gd name="T6" fmla="*/ 13 w 23"/>
                  <a:gd name="T7" fmla="*/ 13 h 29"/>
                  <a:gd name="T8" fmla="*/ 10 w 23"/>
                  <a:gd name="T9" fmla="*/ 7 h 29"/>
                  <a:gd name="T10" fmla="*/ 7 w 23"/>
                  <a:gd name="T11" fmla="*/ 0 h 29"/>
                  <a:gd name="T12" fmla="*/ 0 w 23"/>
                  <a:gd name="T13" fmla="*/ 3 h 29"/>
                  <a:gd name="T14" fmla="*/ 3 w 23"/>
                  <a:gd name="T15" fmla="*/ 9 h 29"/>
                  <a:gd name="T16" fmla="*/ 6 w 23"/>
                  <a:gd name="T17" fmla="*/ 18 h 29"/>
                  <a:gd name="T18" fmla="*/ 12 w 23"/>
                  <a:gd name="T19" fmla="*/ 24 h 29"/>
                  <a:gd name="T20" fmla="*/ 19 w 23"/>
                  <a:gd name="T21" fmla="*/ 29 h 29"/>
                  <a:gd name="T22" fmla="*/ 15 w 23"/>
                  <a:gd name="T23" fmla="*/ 24 h 29"/>
                  <a:gd name="T24" fmla="*/ 19 w 23"/>
                  <a:gd name="T25" fmla="*/ 29 h 29"/>
                  <a:gd name="T26" fmla="*/ 22 w 23"/>
                  <a:gd name="T27" fmla="*/ 28 h 29"/>
                  <a:gd name="T28" fmla="*/ 23 w 23"/>
                  <a:gd name="T29" fmla="*/ 24 h 29"/>
                  <a:gd name="T30" fmla="*/ 22 w 23"/>
                  <a:gd name="T31" fmla="*/ 21 h 29"/>
                  <a:gd name="T32" fmla="*/ 19 w 23"/>
                  <a:gd name="T33" fmla="*/ 20 h 29"/>
                  <a:gd name="T34" fmla="*/ 22 w 23"/>
                  <a:gd name="T35"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9">
                    <a:moveTo>
                      <a:pt x="22" y="24"/>
                    </a:moveTo>
                    <a:lnTo>
                      <a:pt x="19" y="20"/>
                    </a:lnTo>
                    <a:lnTo>
                      <a:pt x="16" y="20"/>
                    </a:lnTo>
                    <a:lnTo>
                      <a:pt x="13" y="13"/>
                    </a:lnTo>
                    <a:lnTo>
                      <a:pt x="10" y="7"/>
                    </a:lnTo>
                    <a:lnTo>
                      <a:pt x="7" y="0"/>
                    </a:lnTo>
                    <a:lnTo>
                      <a:pt x="0" y="3"/>
                    </a:lnTo>
                    <a:lnTo>
                      <a:pt x="3" y="9"/>
                    </a:lnTo>
                    <a:lnTo>
                      <a:pt x="6" y="18"/>
                    </a:lnTo>
                    <a:lnTo>
                      <a:pt x="12" y="24"/>
                    </a:lnTo>
                    <a:lnTo>
                      <a:pt x="19" y="29"/>
                    </a:lnTo>
                    <a:lnTo>
                      <a:pt x="15" y="24"/>
                    </a:lnTo>
                    <a:lnTo>
                      <a:pt x="19" y="29"/>
                    </a:lnTo>
                    <a:lnTo>
                      <a:pt x="22" y="28"/>
                    </a:lnTo>
                    <a:lnTo>
                      <a:pt x="23" y="24"/>
                    </a:lnTo>
                    <a:lnTo>
                      <a:pt x="22" y="21"/>
                    </a:lnTo>
                    <a:lnTo>
                      <a:pt x="19" y="20"/>
                    </a:lnTo>
                    <a:lnTo>
                      <a:pt x="2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78" name="Freeform 582"/>
              <p:cNvSpPr>
                <a:spLocks noChangeAspect="1"/>
              </p:cNvSpPr>
              <p:nvPr/>
            </p:nvSpPr>
            <p:spPr bwMode="auto">
              <a:xfrm>
                <a:off x="676" y="704"/>
                <a:ext cx="12" cy="8"/>
              </a:xfrm>
              <a:custGeom>
                <a:avLst/>
                <a:gdLst>
                  <a:gd name="T0" fmla="*/ 19 w 25"/>
                  <a:gd name="T1" fmla="*/ 2 h 18"/>
                  <a:gd name="T2" fmla="*/ 18 w 25"/>
                  <a:gd name="T3" fmla="*/ 5 h 18"/>
                  <a:gd name="T4" fmla="*/ 15 w 25"/>
                  <a:gd name="T5" fmla="*/ 11 h 18"/>
                  <a:gd name="T6" fmla="*/ 13 w 25"/>
                  <a:gd name="T7" fmla="*/ 10 h 18"/>
                  <a:gd name="T8" fmla="*/ 10 w 25"/>
                  <a:gd name="T9" fmla="*/ 6 h 18"/>
                  <a:gd name="T10" fmla="*/ 7 w 25"/>
                  <a:gd name="T11" fmla="*/ 0 h 18"/>
                  <a:gd name="T12" fmla="*/ 0 w 25"/>
                  <a:gd name="T13" fmla="*/ 0 h 18"/>
                  <a:gd name="T14" fmla="*/ 3 w 25"/>
                  <a:gd name="T15" fmla="*/ 8 h 18"/>
                  <a:gd name="T16" fmla="*/ 8 w 25"/>
                  <a:gd name="T17" fmla="*/ 17 h 18"/>
                  <a:gd name="T18" fmla="*/ 20 w 25"/>
                  <a:gd name="T19" fmla="*/ 18 h 18"/>
                  <a:gd name="T20" fmla="*/ 25 w 25"/>
                  <a:gd name="T21" fmla="*/ 5 h 18"/>
                  <a:gd name="T22" fmla="*/ 23 w 25"/>
                  <a:gd name="T23" fmla="*/ 8 h 18"/>
                  <a:gd name="T24" fmla="*/ 25 w 25"/>
                  <a:gd name="T25" fmla="*/ 5 h 18"/>
                  <a:gd name="T26" fmla="*/ 23 w 25"/>
                  <a:gd name="T27" fmla="*/ 3 h 18"/>
                  <a:gd name="T28" fmla="*/ 21 w 25"/>
                  <a:gd name="T29" fmla="*/ 2 h 18"/>
                  <a:gd name="T30" fmla="*/ 19 w 25"/>
                  <a:gd name="T31" fmla="*/ 3 h 18"/>
                  <a:gd name="T32" fmla="*/ 18 w 25"/>
                  <a:gd name="T33" fmla="*/ 5 h 18"/>
                  <a:gd name="T34" fmla="*/ 19 w 25"/>
                  <a:gd name="T35"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18">
                    <a:moveTo>
                      <a:pt x="19" y="2"/>
                    </a:moveTo>
                    <a:lnTo>
                      <a:pt x="18" y="5"/>
                    </a:lnTo>
                    <a:lnTo>
                      <a:pt x="15" y="11"/>
                    </a:lnTo>
                    <a:lnTo>
                      <a:pt x="13" y="10"/>
                    </a:lnTo>
                    <a:lnTo>
                      <a:pt x="10" y="6"/>
                    </a:lnTo>
                    <a:lnTo>
                      <a:pt x="7" y="0"/>
                    </a:lnTo>
                    <a:lnTo>
                      <a:pt x="0" y="0"/>
                    </a:lnTo>
                    <a:lnTo>
                      <a:pt x="3" y="8"/>
                    </a:lnTo>
                    <a:lnTo>
                      <a:pt x="8" y="17"/>
                    </a:lnTo>
                    <a:lnTo>
                      <a:pt x="20" y="18"/>
                    </a:lnTo>
                    <a:lnTo>
                      <a:pt x="25" y="5"/>
                    </a:lnTo>
                    <a:lnTo>
                      <a:pt x="23" y="8"/>
                    </a:lnTo>
                    <a:lnTo>
                      <a:pt x="25" y="5"/>
                    </a:lnTo>
                    <a:lnTo>
                      <a:pt x="23" y="3"/>
                    </a:lnTo>
                    <a:lnTo>
                      <a:pt x="21" y="2"/>
                    </a:lnTo>
                    <a:lnTo>
                      <a:pt x="19" y="3"/>
                    </a:lnTo>
                    <a:lnTo>
                      <a:pt x="18" y="5"/>
                    </a:lnTo>
                    <a:lnTo>
                      <a:pt x="1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79" name="Freeform 583"/>
              <p:cNvSpPr>
                <a:spLocks noChangeAspect="1"/>
              </p:cNvSpPr>
              <p:nvPr/>
            </p:nvSpPr>
            <p:spPr bwMode="auto">
              <a:xfrm>
                <a:off x="685" y="697"/>
                <a:ext cx="11" cy="11"/>
              </a:xfrm>
              <a:custGeom>
                <a:avLst/>
                <a:gdLst>
                  <a:gd name="T0" fmla="*/ 22 w 22"/>
                  <a:gd name="T1" fmla="*/ 4 h 20"/>
                  <a:gd name="T2" fmla="*/ 15 w 22"/>
                  <a:gd name="T3" fmla="*/ 2 h 20"/>
                  <a:gd name="T4" fmla="*/ 11 w 22"/>
                  <a:gd name="T5" fmla="*/ 7 h 20"/>
                  <a:gd name="T6" fmla="*/ 8 w 22"/>
                  <a:gd name="T7" fmla="*/ 9 h 20"/>
                  <a:gd name="T8" fmla="*/ 4 w 22"/>
                  <a:gd name="T9" fmla="*/ 11 h 20"/>
                  <a:gd name="T10" fmla="*/ 0 w 22"/>
                  <a:gd name="T11" fmla="*/ 14 h 20"/>
                  <a:gd name="T12" fmla="*/ 4 w 22"/>
                  <a:gd name="T13" fmla="*/ 20 h 20"/>
                  <a:gd name="T14" fmla="*/ 7 w 22"/>
                  <a:gd name="T15" fmla="*/ 18 h 20"/>
                  <a:gd name="T16" fmla="*/ 12 w 22"/>
                  <a:gd name="T17" fmla="*/ 16 h 20"/>
                  <a:gd name="T18" fmla="*/ 16 w 22"/>
                  <a:gd name="T19" fmla="*/ 11 h 20"/>
                  <a:gd name="T20" fmla="*/ 22 w 22"/>
                  <a:gd name="T21" fmla="*/ 7 h 20"/>
                  <a:gd name="T22" fmla="*/ 15 w 22"/>
                  <a:gd name="T23" fmla="*/ 4 h 20"/>
                  <a:gd name="T24" fmla="*/ 22 w 22"/>
                  <a:gd name="T25" fmla="*/ 7 h 20"/>
                  <a:gd name="T26" fmla="*/ 22 w 22"/>
                  <a:gd name="T27" fmla="*/ 3 h 20"/>
                  <a:gd name="T28" fmla="*/ 20 w 22"/>
                  <a:gd name="T29" fmla="*/ 1 h 20"/>
                  <a:gd name="T30" fmla="*/ 17 w 22"/>
                  <a:gd name="T31" fmla="*/ 0 h 20"/>
                  <a:gd name="T32" fmla="*/ 15 w 22"/>
                  <a:gd name="T33" fmla="*/ 2 h 20"/>
                  <a:gd name="T34" fmla="*/ 22 w 22"/>
                  <a:gd name="T3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20">
                    <a:moveTo>
                      <a:pt x="22" y="4"/>
                    </a:moveTo>
                    <a:lnTo>
                      <a:pt x="15" y="2"/>
                    </a:lnTo>
                    <a:lnTo>
                      <a:pt x="11" y="7"/>
                    </a:lnTo>
                    <a:lnTo>
                      <a:pt x="8" y="9"/>
                    </a:lnTo>
                    <a:lnTo>
                      <a:pt x="4" y="11"/>
                    </a:lnTo>
                    <a:lnTo>
                      <a:pt x="0" y="14"/>
                    </a:lnTo>
                    <a:lnTo>
                      <a:pt x="4" y="20"/>
                    </a:lnTo>
                    <a:lnTo>
                      <a:pt x="7" y="18"/>
                    </a:lnTo>
                    <a:lnTo>
                      <a:pt x="12" y="16"/>
                    </a:lnTo>
                    <a:lnTo>
                      <a:pt x="16" y="11"/>
                    </a:lnTo>
                    <a:lnTo>
                      <a:pt x="22" y="7"/>
                    </a:lnTo>
                    <a:lnTo>
                      <a:pt x="15" y="4"/>
                    </a:lnTo>
                    <a:lnTo>
                      <a:pt x="22" y="7"/>
                    </a:lnTo>
                    <a:lnTo>
                      <a:pt x="22" y="3"/>
                    </a:lnTo>
                    <a:lnTo>
                      <a:pt x="20" y="1"/>
                    </a:lnTo>
                    <a:lnTo>
                      <a:pt x="17" y="0"/>
                    </a:lnTo>
                    <a:lnTo>
                      <a:pt x="15" y="2"/>
                    </a:lnTo>
                    <a:lnTo>
                      <a:pt x="2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80" name="Freeform 584"/>
              <p:cNvSpPr>
                <a:spLocks noChangeAspect="1"/>
              </p:cNvSpPr>
              <p:nvPr/>
            </p:nvSpPr>
            <p:spPr bwMode="auto">
              <a:xfrm>
                <a:off x="691" y="700"/>
                <a:ext cx="7" cy="14"/>
              </a:xfrm>
              <a:custGeom>
                <a:avLst/>
                <a:gdLst>
                  <a:gd name="T0" fmla="*/ 13 w 14"/>
                  <a:gd name="T1" fmla="*/ 28 h 29"/>
                  <a:gd name="T2" fmla="*/ 12 w 14"/>
                  <a:gd name="T3" fmla="*/ 22 h 29"/>
                  <a:gd name="T4" fmla="*/ 9 w 14"/>
                  <a:gd name="T5" fmla="*/ 20 h 29"/>
                  <a:gd name="T6" fmla="*/ 9 w 14"/>
                  <a:gd name="T7" fmla="*/ 16 h 29"/>
                  <a:gd name="T8" fmla="*/ 9 w 14"/>
                  <a:gd name="T9" fmla="*/ 10 h 29"/>
                  <a:gd name="T10" fmla="*/ 11 w 14"/>
                  <a:gd name="T11" fmla="*/ 0 h 29"/>
                  <a:gd name="T12" fmla="*/ 4 w 14"/>
                  <a:gd name="T13" fmla="*/ 0 h 29"/>
                  <a:gd name="T14" fmla="*/ 3 w 14"/>
                  <a:gd name="T15" fmla="*/ 10 h 29"/>
                  <a:gd name="T16" fmla="*/ 0 w 14"/>
                  <a:gd name="T17" fmla="*/ 16 h 29"/>
                  <a:gd name="T18" fmla="*/ 3 w 14"/>
                  <a:gd name="T19" fmla="*/ 22 h 29"/>
                  <a:gd name="T20" fmla="*/ 7 w 14"/>
                  <a:gd name="T21" fmla="*/ 29 h 29"/>
                  <a:gd name="T22" fmla="*/ 6 w 14"/>
                  <a:gd name="T23" fmla="*/ 23 h 29"/>
                  <a:gd name="T24" fmla="*/ 7 w 14"/>
                  <a:gd name="T25" fmla="*/ 29 h 29"/>
                  <a:gd name="T26" fmla="*/ 11 w 14"/>
                  <a:gd name="T27" fmla="*/ 29 h 29"/>
                  <a:gd name="T28" fmla="*/ 13 w 14"/>
                  <a:gd name="T29" fmla="*/ 27 h 29"/>
                  <a:gd name="T30" fmla="*/ 14 w 14"/>
                  <a:gd name="T31" fmla="*/ 25 h 29"/>
                  <a:gd name="T32" fmla="*/ 12 w 14"/>
                  <a:gd name="T33" fmla="*/ 22 h 29"/>
                  <a:gd name="T34" fmla="*/ 13 w 14"/>
                  <a:gd name="T35"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29">
                    <a:moveTo>
                      <a:pt x="13" y="28"/>
                    </a:moveTo>
                    <a:lnTo>
                      <a:pt x="12" y="22"/>
                    </a:lnTo>
                    <a:lnTo>
                      <a:pt x="9" y="20"/>
                    </a:lnTo>
                    <a:lnTo>
                      <a:pt x="9" y="16"/>
                    </a:lnTo>
                    <a:lnTo>
                      <a:pt x="9" y="10"/>
                    </a:lnTo>
                    <a:lnTo>
                      <a:pt x="11" y="0"/>
                    </a:lnTo>
                    <a:lnTo>
                      <a:pt x="4" y="0"/>
                    </a:lnTo>
                    <a:lnTo>
                      <a:pt x="3" y="10"/>
                    </a:lnTo>
                    <a:lnTo>
                      <a:pt x="0" y="16"/>
                    </a:lnTo>
                    <a:lnTo>
                      <a:pt x="3" y="22"/>
                    </a:lnTo>
                    <a:lnTo>
                      <a:pt x="7" y="29"/>
                    </a:lnTo>
                    <a:lnTo>
                      <a:pt x="6" y="23"/>
                    </a:lnTo>
                    <a:lnTo>
                      <a:pt x="7" y="29"/>
                    </a:lnTo>
                    <a:lnTo>
                      <a:pt x="11" y="29"/>
                    </a:lnTo>
                    <a:lnTo>
                      <a:pt x="13" y="27"/>
                    </a:lnTo>
                    <a:lnTo>
                      <a:pt x="14" y="25"/>
                    </a:lnTo>
                    <a:lnTo>
                      <a:pt x="12" y="22"/>
                    </a:lnTo>
                    <a:lnTo>
                      <a:pt x="1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81" name="Freeform 585"/>
              <p:cNvSpPr>
                <a:spLocks noChangeAspect="1"/>
              </p:cNvSpPr>
              <p:nvPr/>
            </p:nvSpPr>
            <p:spPr bwMode="auto">
              <a:xfrm>
                <a:off x="690" y="711"/>
                <a:ext cx="7" cy="15"/>
              </a:xfrm>
              <a:custGeom>
                <a:avLst/>
                <a:gdLst>
                  <a:gd name="T0" fmla="*/ 12 w 14"/>
                  <a:gd name="T1" fmla="*/ 22 h 29"/>
                  <a:gd name="T2" fmla="*/ 10 w 14"/>
                  <a:gd name="T3" fmla="*/ 22 h 29"/>
                  <a:gd name="T4" fmla="*/ 8 w 14"/>
                  <a:gd name="T5" fmla="*/ 20 h 29"/>
                  <a:gd name="T6" fmla="*/ 7 w 14"/>
                  <a:gd name="T7" fmla="*/ 17 h 29"/>
                  <a:gd name="T8" fmla="*/ 9 w 14"/>
                  <a:gd name="T9" fmla="*/ 11 h 29"/>
                  <a:gd name="T10" fmla="*/ 14 w 14"/>
                  <a:gd name="T11" fmla="*/ 5 h 29"/>
                  <a:gd name="T12" fmla="*/ 7 w 14"/>
                  <a:gd name="T13" fmla="*/ 0 h 29"/>
                  <a:gd name="T14" fmla="*/ 2 w 14"/>
                  <a:gd name="T15" fmla="*/ 8 h 29"/>
                  <a:gd name="T16" fmla="*/ 0 w 14"/>
                  <a:gd name="T17" fmla="*/ 17 h 29"/>
                  <a:gd name="T18" fmla="*/ 1 w 14"/>
                  <a:gd name="T19" fmla="*/ 25 h 29"/>
                  <a:gd name="T20" fmla="*/ 10 w 14"/>
                  <a:gd name="T21" fmla="*/ 29 h 29"/>
                  <a:gd name="T22" fmla="*/ 9 w 14"/>
                  <a:gd name="T23" fmla="*/ 29 h 29"/>
                  <a:gd name="T24" fmla="*/ 12 w 14"/>
                  <a:gd name="T25"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9">
                    <a:moveTo>
                      <a:pt x="12" y="22"/>
                    </a:moveTo>
                    <a:lnTo>
                      <a:pt x="10" y="22"/>
                    </a:lnTo>
                    <a:lnTo>
                      <a:pt x="8" y="20"/>
                    </a:lnTo>
                    <a:lnTo>
                      <a:pt x="7" y="17"/>
                    </a:lnTo>
                    <a:lnTo>
                      <a:pt x="9" y="11"/>
                    </a:lnTo>
                    <a:lnTo>
                      <a:pt x="14" y="5"/>
                    </a:lnTo>
                    <a:lnTo>
                      <a:pt x="7" y="0"/>
                    </a:lnTo>
                    <a:lnTo>
                      <a:pt x="2" y="8"/>
                    </a:lnTo>
                    <a:lnTo>
                      <a:pt x="0" y="17"/>
                    </a:lnTo>
                    <a:lnTo>
                      <a:pt x="1" y="25"/>
                    </a:lnTo>
                    <a:lnTo>
                      <a:pt x="10" y="29"/>
                    </a:lnTo>
                    <a:lnTo>
                      <a:pt x="9" y="29"/>
                    </a:lnTo>
                    <a:lnTo>
                      <a:pt x="1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82" name="Freeform 586"/>
              <p:cNvSpPr>
                <a:spLocks noChangeAspect="1"/>
              </p:cNvSpPr>
              <p:nvPr/>
            </p:nvSpPr>
            <p:spPr bwMode="auto">
              <a:xfrm>
                <a:off x="695" y="716"/>
                <a:ext cx="8" cy="10"/>
              </a:xfrm>
              <a:custGeom>
                <a:avLst/>
                <a:gdLst>
                  <a:gd name="T0" fmla="*/ 16 w 18"/>
                  <a:gd name="T1" fmla="*/ 2 h 20"/>
                  <a:gd name="T2" fmla="*/ 8 w 18"/>
                  <a:gd name="T3" fmla="*/ 4 h 20"/>
                  <a:gd name="T4" fmla="*/ 10 w 18"/>
                  <a:gd name="T5" fmla="*/ 10 h 20"/>
                  <a:gd name="T6" fmla="*/ 7 w 18"/>
                  <a:gd name="T7" fmla="*/ 12 h 20"/>
                  <a:gd name="T8" fmla="*/ 7 w 18"/>
                  <a:gd name="T9" fmla="*/ 13 h 20"/>
                  <a:gd name="T10" fmla="*/ 3 w 18"/>
                  <a:gd name="T11" fmla="*/ 12 h 20"/>
                  <a:gd name="T12" fmla="*/ 0 w 18"/>
                  <a:gd name="T13" fmla="*/ 19 h 20"/>
                  <a:gd name="T14" fmla="*/ 7 w 18"/>
                  <a:gd name="T15" fmla="*/ 20 h 20"/>
                  <a:gd name="T16" fmla="*/ 14 w 18"/>
                  <a:gd name="T17" fmla="*/ 17 h 20"/>
                  <a:gd name="T18" fmla="*/ 16 w 18"/>
                  <a:gd name="T19" fmla="*/ 10 h 20"/>
                  <a:gd name="T20" fmla="*/ 18 w 18"/>
                  <a:gd name="T21" fmla="*/ 4 h 20"/>
                  <a:gd name="T22" fmla="*/ 10 w 18"/>
                  <a:gd name="T23" fmla="*/ 7 h 20"/>
                  <a:gd name="T24" fmla="*/ 18 w 18"/>
                  <a:gd name="T25" fmla="*/ 4 h 20"/>
                  <a:gd name="T26" fmla="*/ 16 w 18"/>
                  <a:gd name="T27" fmla="*/ 1 h 20"/>
                  <a:gd name="T28" fmla="*/ 13 w 18"/>
                  <a:gd name="T29" fmla="*/ 0 h 20"/>
                  <a:gd name="T30" fmla="*/ 10 w 18"/>
                  <a:gd name="T31" fmla="*/ 1 h 20"/>
                  <a:gd name="T32" fmla="*/ 8 w 18"/>
                  <a:gd name="T33" fmla="*/ 4 h 20"/>
                  <a:gd name="T34" fmla="*/ 16 w 18"/>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0">
                    <a:moveTo>
                      <a:pt x="16" y="2"/>
                    </a:moveTo>
                    <a:lnTo>
                      <a:pt x="8" y="4"/>
                    </a:lnTo>
                    <a:lnTo>
                      <a:pt x="10" y="10"/>
                    </a:lnTo>
                    <a:lnTo>
                      <a:pt x="7" y="12"/>
                    </a:lnTo>
                    <a:lnTo>
                      <a:pt x="7" y="13"/>
                    </a:lnTo>
                    <a:lnTo>
                      <a:pt x="3" y="12"/>
                    </a:lnTo>
                    <a:lnTo>
                      <a:pt x="0" y="19"/>
                    </a:lnTo>
                    <a:lnTo>
                      <a:pt x="7" y="20"/>
                    </a:lnTo>
                    <a:lnTo>
                      <a:pt x="14" y="17"/>
                    </a:lnTo>
                    <a:lnTo>
                      <a:pt x="16" y="10"/>
                    </a:lnTo>
                    <a:lnTo>
                      <a:pt x="18" y="4"/>
                    </a:lnTo>
                    <a:lnTo>
                      <a:pt x="10" y="7"/>
                    </a:lnTo>
                    <a:lnTo>
                      <a:pt x="18" y="4"/>
                    </a:lnTo>
                    <a:lnTo>
                      <a:pt x="16" y="1"/>
                    </a:lnTo>
                    <a:lnTo>
                      <a:pt x="13" y="0"/>
                    </a:lnTo>
                    <a:lnTo>
                      <a:pt x="10" y="1"/>
                    </a:lnTo>
                    <a:lnTo>
                      <a:pt x="8" y="4"/>
                    </a:lnTo>
                    <a:lnTo>
                      <a:pt x="1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83" name="Freeform 587"/>
              <p:cNvSpPr>
                <a:spLocks noChangeAspect="1"/>
              </p:cNvSpPr>
              <p:nvPr/>
            </p:nvSpPr>
            <p:spPr bwMode="auto">
              <a:xfrm>
                <a:off x="699" y="717"/>
                <a:ext cx="39" cy="13"/>
              </a:xfrm>
              <a:custGeom>
                <a:avLst/>
                <a:gdLst>
                  <a:gd name="T0" fmla="*/ 77 w 78"/>
                  <a:gd name="T1" fmla="*/ 16 h 26"/>
                  <a:gd name="T2" fmla="*/ 73 w 78"/>
                  <a:gd name="T3" fmla="*/ 15 h 26"/>
                  <a:gd name="T4" fmla="*/ 64 w 78"/>
                  <a:gd name="T5" fmla="*/ 18 h 26"/>
                  <a:gd name="T6" fmla="*/ 54 w 78"/>
                  <a:gd name="T7" fmla="*/ 17 h 26"/>
                  <a:gd name="T8" fmla="*/ 42 w 78"/>
                  <a:gd name="T9" fmla="*/ 17 h 26"/>
                  <a:gd name="T10" fmla="*/ 33 w 78"/>
                  <a:gd name="T11" fmla="*/ 15 h 26"/>
                  <a:gd name="T12" fmla="*/ 24 w 78"/>
                  <a:gd name="T13" fmla="*/ 11 h 26"/>
                  <a:gd name="T14" fmla="*/ 15 w 78"/>
                  <a:gd name="T15" fmla="*/ 7 h 26"/>
                  <a:gd name="T16" fmla="*/ 10 w 78"/>
                  <a:gd name="T17" fmla="*/ 3 h 26"/>
                  <a:gd name="T18" fmla="*/ 6 w 78"/>
                  <a:gd name="T19" fmla="*/ 0 h 26"/>
                  <a:gd name="T20" fmla="*/ 0 w 78"/>
                  <a:gd name="T21" fmla="*/ 5 h 26"/>
                  <a:gd name="T22" fmla="*/ 5 w 78"/>
                  <a:gd name="T23" fmla="*/ 10 h 26"/>
                  <a:gd name="T24" fmla="*/ 12 w 78"/>
                  <a:gd name="T25" fmla="*/ 14 h 26"/>
                  <a:gd name="T26" fmla="*/ 21 w 78"/>
                  <a:gd name="T27" fmla="*/ 18 h 26"/>
                  <a:gd name="T28" fmla="*/ 31 w 78"/>
                  <a:gd name="T29" fmla="*/ 22 h 26"/>
                  <a:gd name="T30" fmla="*/ 42 w 78"/>
                  <a:gd name="T31" fmla="*/ 24 h 26"/>
                  <a:gd name="T32" fmla="*/ 54 w 78"/>
                  <a:gd name="T33" fmla="*/ 26 h 26"/>
                  <a:gd name="T34" fmla="*/ 64 w 78"/>
                  <a:gd name="T35" fmla="*/ 25 h 26"/>
                  <a:gd name="T36" fmla="*/ 76 w 78"/>
                  <a:gd name="T37" fmla="*/ 22 h 26"/>
                  <a:gd name="T38" fmla="*/ 72 w 78"/>
                  <a:gd name="T39" fmla="*/ 21 h 26"/>
                  <a:gd name="T40" fmla="*/ 76 w 78"/>
                  <a:gd name="T41" fmla="*/ 22 h 26"/>
                  <a:gd name="T42" fmla="*/ 78 w 78"/>
                  <a:gd name="T43" fmla="*/ 19 h 26"/>
                  <a:gd name="T44" fmla="*/ 78 w 78"/>
                  <a:gd name="T45" fmla="*/ 17 h 26"/>
                  <a:gd name="T46" fmla="*/ 77 w 78"/>
                  <a:gd name="T47" fmla="*/ 15 h 26"/>
                  <a:gd name="T48" fmla="*/ 73 w 78"/>
                  <a:gd name="T49" fmla="*/ 15 h 26"/>
                  <a:gd name="T50" fmla="*/ 77 w 78"/>
                  <a:gd name="T5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26">
                    <a:moveTo>
                      <a:pt x="77" y="16"/>
                    </a:moveTo>
                    <a:lnTo>
                      <a:pt x="73" y="15"/>
                    </a:lnTo>
                    <a:lnTo>
                      <a:pt x="64" y="18"/>
                    </a:lnTo>
                    <a:lnTo>
                      <a:pt x="54" y="17"/>
                    </a:lnTo>
                    <a:lnTo>
                      <a:pt x="42" y="17"/>
                    </a:lnTo>
                    <a:lnTo>
                      <a:pt x="33" y="15"/>
                    </a:lnTo>
                    <a:lnTo>
                      <a:pt x="24" y="11"/>
                    </a:lnTo>
                    <a:lnTo>
                      <a:pt x="15" y="7"/>
                    </a:lnTo>
                    <a:lnTo>
                      <a:pt x="10" y="3"/>
                    </a:lnTo>
                    <a:lnTo>
                      <a:pt x="6" y="0"/>
                    </a:lnTo>
                    <a:lnTo>
                      <a:pt x="0" y="5"/>
                    </a:lnTo>
                    <a:lnTo>
                      <a:pt x="5" y="10"/>
                    </a:lnTo>
                    <a:lnTo>
                      <a:pt x="12" y="14"/>
                    </a:lnTo>
                    <a:lnTo>
                      <a:pt x="21" y="18"/>
                    </a:lnTo>
                    <a:lnTo>
                      <a:pt x="31" y="22"/>
                    </a:lnTo>
                    <a:lnTo>
                      <a:pt x="42" y="24"/>
                    </a:lnTo>
                    <a:lnTo>
                      <a:pt x="54" y="26"/>
                    </a:lnTo>
                    <a:lnTo>
                      <a:pt x="64" y="25"/>
                    </a:lnTo>
                    <a:lnTo>
                      <a:pt x="76" y="22"/>
                    </a:lnTo>
                    <a:lnTo>
                      <a:pt x="72" y="21"/>
                    </a:lnTo>
                    <a:lnTo>
                      <a:pt x="76" y="22"/>
                    </a:lnTo>
                    <a:lnTo>
                      <a:pt x="78" y="19"/>
                    </a:lnTo>
                    <a:lnTo>
                      <a:pt x="78" y="17"/>
                    </a:lnTo>
                    <a:lnTo>
                      <a:pt x="77" y="15"/>
                    </a:lnTo>
                    <a:lnTo>
                      <a:pt x="73" y="15"/>
                    </a:lnTo>
                    <a:lnTo>
                      <a:pt x="77"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84" name="Freeform 588"/>
              <p:cNvSpPr>
                <a:spLocks noChangeAspect="1"/>
              </p:cNvSpPr>
              <p:nvPr/>
            </p:nvSpPr>
            <p:spPr bwMode="auto">
              <a:xfrm>
                <a:off x="736" y="725"/>
                <a:ext cx="5" cy="9"/>
              </a:xfrm>
              <a:custGeom>
                <a:avLst/>
                <a:gdLst>
                  <a:gd name="T0" fmla="*/ 1 w 10"/>
                  <a:gd name="T1" fmla="*/ 17 h 17"/>
                  <a:gd name="T2" fmla="*/ 1 w 10"/>
                  <a:gd name="T3" fmla="*/ 17 h 17"/>
                  <a:gd name="T4" fmla="*/ 7 w 10"/>
                  <a:gd name="T5" fmla="*/ 15 h 17"/>
                  <a:gd name="T6" fmla="*/ 10 w 10"/>
                  <a:gd name="T7" fmla="*/ 9 h 17"/>
                  <a:gd name="T8" fmla="*/ 9 w 10"/>
                  <a:gd name="T9" fmla="*/ 5 h 17"/>
                  <a:gd name="T10" fmla="*/ 5 w 10"/>
                  <a:gd name="T11" fmla="*/ 0 h 17"/>
                  <a:gd name="T12" fmla="*/ 0 w 10"/>
                  <a:gd name="T13" fmla="*/ 5 h 17"/>
                  <a:gd name="T14" fmla="*/ 2 w 10"/>
                  <a:gd name="T15" fmla="*/ 9 h 17"/>
                  <a:gd name="T16" fmla="*/ 4 w 10"/>
                  <a:gd name="T17" fmla="*/ 9 h 17"/>
                  <a:gd name="T18" fmla="*/ 2 w 10"/>
                  <a:gd name="T19" fmla="*/ 8 h 17"/>
                  <a:gd name="T20" fmla="*/ 1 w 10"/>
                  <a:gd name="T21" fmla="*/ 8 h 17"/>
                  <a:gd name="T22" fmla="*/ 1 w 10"/>
                  <a:gd name="T23" fmla="*/ 8 h 17"/>
                  <a:gd name="T24" fmla="*/ 1 w 10"/>
                  <a:gd name="T2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7">
                    <a:moveTo>
                      <a:pt x="1" y="17"/>
                    </a:moveTo>
                    <a:lnTo>
                      <a:pt x="1" y="17"/>
                    </a:lnTo>
                    <a:lnTo>
                      <a:pt x="7" y="15"/>
                    </a:lnTo>
                    <a:lnTo>
                      <a:pt x="10" y="9"/>
                    </a:lnTo>
                    <a:lnTo>
                      <a:pt x="9" y="5"/>
                    </a:lnTo>
                    <a:lnTo>
                      <a:pt x="5" y="0"/>
                    </a:lnTo>
                    <a:lnTo>
                      <a:pt x="0" y="5"/>
                    </a:lnTo>
                    <a:lnTo>
                      <a:pt x="2" y="9"/>
                    </a:lnTo>
                    <a:lnTo>
                      <a:pt x="4" y="9"/>
                    </a:lnTo>
                    <a:lnTo>
                      <a:pt x="2" y="8"/>
                    </a:lnTo>
                    <a:lnTo>
                      <a:pt x="1" y="8"/>
                    </a:lnTo>
                    <a:lnTo>
                      <a:pt x="1" y="8"/>
                    </a:lnTo>
                    <a:lnTo>
                      <a:pt x="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85" name="Freeform 589"/>
              <p:cNvSpPr>
                <a:spLocks noChangeAspect="1"/>
              </p:cNvSpPr>
              <p:nvPr/>
            </p:nvSpPr>
            <p:spPr bwMode="auto">
              <a:xfrm>
                <a:off x="723" y="729"/>
                <a:ext cx="13" cy="5"/>
              </a:xfrm>
              <a:custGeom>
                <a:avLst/>
                <a:gdLst>
                  <a:gd name="T0" fmla="*/ 9 w 26"/>
                  <a:gd name="T1" fmla="*/ 9 h 9"/>
                  <a:gd name="T2" fmla="*/ 9 w 26"/>
                  <a:gd name="T3" fmla="*/ 9 h 9"/>
                  <a:gd name="T4" fmla="*/ 9 w 26"/>
                  <a:gd name="T5" fmla="*/ 8 h 9"/>
                  <a:gd name="T6" fmla="*/ 12 w 26"/>
                  <a:gd name="T7" fmla="*/ 7 h 9"/>
                  <a:gd name="T8" fmla="*/ 19 w 26"/>
                  <a:gd name="T9" fmla="*/ 7 h 9"/>
                  <a:gd name="T10" fmla="*/ 26 w 26"/>
                  <a:gd name="T11" fmla="*/ 9 h 9"/>
                  <a:gd name="T12" fmla="*/ 26 w 26"/>
                  <a:gd name="T13" fmla="*/ 0 h 9"/>
                  <a:gd name="T14" fmla="*/ 19 w 26"/>
                  <a:gd name="T15" fmla="*/ 0 h 9"/>
                  <a:gd name="T16" fmla="*/ 12 w 26"/>
                  <a:gd name="T17" fmla="*/ 0 h 9"/>
                  <a:gd name="T18" fmla="*/ 4 w 26"/>
                  <a:gd name="T19" fmla="*/ 1 h 9"/>
                  <a:gd name="T20" fmla="*/ 0 w 26"/>
                  <a:gd name="T21" fmla="*/ 9 h 9"/>
                  <a:gd name="T22" fmla="*/ 0 w 26"/>
                  <a:gd name="T23" fmla="*/ 9 h 9"/>
                  <a:gd name="T24" fmla="*/ 9 w 26"/>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9">
                    <a:moveTo>
                      <a:pt x="9" y="9"/>
                    </a:moveTo>
                    <a:lnTo>
                      <a:pt x="9" y="9"/>
                    </a:lnTo>
                    <a:lnTo>
                      <a:pt x="9" y="8"/>
                    </a:lnTo>
                    <a:lnTo>
                      <a:pt x="12" y="7"/>
                    </a:lnTo>
                    <a:lnTo>
                      <a:pt x="19" y="7"/>
                    </a:lnTo>
                    <a:lnTo>
                      <a:pt x="26" y="9"/>
                    </a:lnTo>
                    <a:lnTo>
                      <a:pt x="26" y="0"/>
                    </a:lnTo>
                    <a:lnTo>
                      <a:pt x="19" y="0"/>
                    </a:lnTo>
                    <a:lnTo>
                      <a:pt x="12" y="0"/>
                    </a:lnTo>
                    <a:lnTo>
                      <a:pt x="4" y="1"/>
                    </a:lnTo>
                    <a:lnTo>
                      <a:pt x="0" y="9"/>
                    </a:lnTo>
                    <a:lnTo>
                      <a:pt x="0" y="9"/>
                    </a:lnTo>
                    <a:lnTo>
                      <a:pt x="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86" name="Freeform 590"/>
              <p:cNvSpPr>
                <a:spLocks noChangeAspect="1"/>
              </p:cNvSpPr>
              <p:nvPr/>
            </p:nvSpPr>
            <p:spPr bwMode="auto">
              <a:xfrm>
                <a:off x="723" y="734"/>
                <a:ext cx="9" cy="9"/>
              </a:xfrm>
              <a:custGeom>
                <a:avLst/>
                <a:gdLst>
                  <a:gd name="T0" fmla="*/ 17 w 18"/>
                  <a:gd name="T1" fmla="*/ 19 h 19"/>
                  <a:gd name="T2" fmla="*/ 16 w 18"/>
                  <a:gd name="T3" fmla="*/ 12 h 19"/>
                  <a:gd name="T4" fmla="*/ 11 w 18"/>
                  <a:gd name="T5" fmla="*/ 10 h 19"/>
                  <a:gd name="T6" fmla="*/ 10 w 18"/>
                  <a:gd name="T7" fmla="*/ 7 h 19"/>
                  <a:gd name="T8" fmla="*/ 8 w 18"/>
                  <a:gd name="T9" fmla="*/ 6 h 19"/>
                  <a:gd name="T10" fmla="*/ 9 w 18"/>
                  <a:gd name="T11" fmla="*/ 0 h 19"/>
                  <a:gd name="T12" fmla="*/ 0 w 18"/>
                  <a:gd name="T13" fmla="*/ 0 h 19"/>
                  <a:gd name="T14" fmla="*/ 1 w 18"/>
                  <a:gd name="T15" fmla="*/ 6 h 19"/>
                  <a:gd name="T16" fmla="*/ 3 w 18"/>
                  <a:gd name="T17" fmla="*/ 12 h 19"/>
                  <a:gd name="T18" fmla="*/ 7 w 18"/>
                  <a:gd name="T19" fmla="*/ 16 h 19"/>
                  <a:gd name="T20" fmla="*/ 14 w 18"/>
                  <a:gd name="T21" fmla="*/ 19 h 19"/>
                  <a:gd name="T22" fmla="*/ 12 w 18"/>
                  <a:gd name="T23" fmla="*/ 12 h 19"/>
                  <a:gd name="T24" fmla="*/ 14 w 18"/>
                  <a:gd name="T25" fmla="*/ 19 h 19"/>
                  <a:gd name="T26" fmla="*/ 17 w 18"/>
                  <a:gd name="T27" fmla="*/ 19 h 19"/>
                  <a:gd name="T28" fmla="*/ 18 w 18"/>
                  <a:gd name="T29" fmla="*/ 16 h 19"/>
                  <a:gd name="T30" fmla="*/ 18 w 18"/>
                  <a:gd name="T31" fmla="*/ 13 h 19"/>
                  <a:gd name="T32" fmla="*/ 16 w 18"/>
                  <a:gd name="T33" fmla="*/ 12 h 19"/>
                  <a:gd name="T34" fmla="*/ 17 w 18"/>
                  <a:gd name="T3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9">
                    <a:moveTo>
                      <a:pt x="17" y="19"/>
                    </a:moveTo>
                    <a:lnTo>
                      <a:pt x="16" y="12"/>
                    </a:lnTo>
                    <a:lnTo>
                      <a:pt x="11" y="10"/>
                    </a:lnTo>
                    <a:lnTo>
                      <a:pt x="10" y="7"/>
                    </a:lnTo>
                    <a:lnTo>
                      <a:pt x="8" y="6"/>
                    </a:lnTo>
                    <a:lnTo>
                      <a:pt x="9" y="0"/>
                    </a:lnTo>
                    <a:lnTo>
                      <a:pt x="0" y="0"/>
                    </a:lnTo>
                    <a:lnTo>
                      <a:pt x="1" y="6"/>
                    </a:lnTo>
                    <a:lnTo>
                      <a:pt x="3" y="12"/>
                    </a:lnTo>
                    <a:lnTo>
                      <a:pt x="7" y="16"/>
                    </a:lnTo>
                    <a:lnTo>
                      <a:pt x="14" y="19"/>
                    </a:lnTo>
                    <a:lnTo>
                      <a:pt x="12" y="12"/>
                    </a:lnTo>
                    <a:lnTo>
                      <a:pt x="14" y="19"/>
                    </a:lnTo>
                    <a:lnTo>
                      <a:pt x="17" y="19"/>
                    </a:lnTo>
                    <a:lnTo>
                      <a:pt x="18" y="16"/>
                    </a:lnTo>
                    <a:lnTo>
                      <a:pt x="18" y="13"/>
                    </a:lnTo>
                    <a:lnTo>
                      <a:pt x="16" y="12"/>
                    </a:lnTo>
                    <a:lnTo>
                      <a:pt x="1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87" name="Freeform 591"/>
              <p:cNvSpPr>
                <a:spLocks noChangeAspect="1"/>
              </p:cNvSpPr>
              <p:nvPr/>
            </p:nvSpPr>
            <p:spPr bwMode="auto">
              <a:xfrm>
                <a:off x="723" y="739"/>
                <a:ext cx="9" cy="16"/>
              </a:xfrm>
              <a:custGeom>
                <a:avLst/>
                <a:gdLst>
                  <a:gd name="T0" fmla="*/ 7 w 17"/>
                  <a:gd name="T1" fmla="*/ 24 h 31"/>
                  <a:gd name="T2" fmla="*/ 10 w 17"/>
                  <a:gd name="T3" fmla="*/ 26 h 31"/>
                  <a:gd name="T4" fmla="*/ 7 w 17"/>
                  <a:gd name="T5" fmla="*/ 18 h 31"/>
                  <a:gd name="T6" fmla="*/ 8 w 17"/>
                  <a:gd name="T7" fmla="*/ 14 h 31"/>
                  <a:gd name="T8" fmla="*/ 11 w 17"/>
                  <a:gd name="T9" fmla="*/ 10 h 31"/>
                  <a:gd name="T10" fmla="*/ 17 w 17"/>
                  <a:gd name="T11" fmla="*/ 7 h 31"/>
                  <a:gd name="T12" fmla="*/ 12 w 17"/>
                  <a:gd name="T13" fmla="*/ 0 h 31"/>
                  <a:gd name="T14" fmla="*/ 7 w 17"/>
                  <a:gd name="T15" fmla="*/ 6 h 31"/>
                  <a:gd name="T16" fmla="*/ 1 w 17"/>
                  <a:gd name="T17" fmla="*/ 11 h 31"/>
                  <a:gd name="T18" fmla="*/ 0 w 17"/>
                  <a:gd name="T19" fmla="*/ 18 h 31"/>
                  <a:gd name="T20" fmla="*/ 3 w 17"/>
                  <a:gd name="T21" fmla="*/ 29 h 31"/>
                  <a:gd name="T22" fmla="*/ 7 w 17"/>
                  <a:gd name="T23" fmla="*/ 31 h 31"/>
                  <a:gd name="T24" fmla="*/ 3 w 17"/>
                  <a:gd name="T25" fmla="*/ 29 h 31"/>
                  <a:gd name="T26" fmla="*/ 6 w 17"/>
                  <a:gd name="T27" fmla="*/ 31 h 31"/>
                  <a:gd name="T28" fmla="*/ 8 w 17"/>
                  <a:gd name="T29" fmla="*/ 31 h 31"/>
                  <a:gd name="T30" fmla="*/ 10 w 17"/>
                  <a:gd name="T31" fmla="*/ 30 h 31"/>
                  <a:gd name="T32" fmla="*/ 10 w 17"/>
                  <a:gd name="T33" fmla="*/ 26 h 31"/>
                  <a:gd name="T34" fmla="*/ 7 w 17"/>
                  <a:gd name="T35"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1">
                    <a:moveTo>
                      <a:pt x="7" y="24"/>
                    </a:moveTo>
                    <a:lnTo>
                      <a:pt x="10" y="26"/>
                    </a:lnTo>
                    <a:lnTo>
                      <a:pt x="7" y="18"/>
                    </a:lnTo>
                    <a:lnTo>
                      <a:pt x="8" y="14"/>
                    </a:lnTo>
                    <a:lnTo>
                      <a:pt x="11" y="10"/>
                    </a:lnTo>
                    <a:lnTo>
                      <a:pt x="17" y="7"/>
                    </a:lnTo>
                    <a:lnTo>
                      <a:pt x="12" y="0"/>
                    </a:lnTo>
                    <a:lnTo>
                      <a:pt x="7" y="6"/>
                    </a:lnTo>
                    <a:lnTo>
                      <a:pt x="1" y="11"/>
                    </a:lnTo>
                    <a:lnTo>
                      <a:pt x="0" y="18"/>
                    </a:lnTo>
                    <a:lnTo>
                      <a:pt x="3" y="29"/>
                    </a:lnTo>
                    <a:lnTo>
                      <a:pt x="7" y="31"/>
                    </a:lnTo>
                    <a:lnTo>
                      <a:pt x="3" y="29"/>
                    </a:lnTo>
                    <a:lnTo>
                      <a:pt x="6" y="31"/>
                    </a:lnTo>
                    <a:lnTo>
                      <a:pt x="8" y="31"/>
                    </a:lnTo>
                    <a:lnTo>
                      <a:pt x="10" y="30"/>
                    </a:lnTo>
                    <a:lnTo>
                      <a:pt x="10" y="26"/>
                    </a:lnTo>
                    <a:lnTo>
                      <a:pt x="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88" name="Freeform 592"/>
              <p:cNvSpPr>
                <a:spLocks noChangeAspect="1"/>
              </p:cNvSpPr>
              <p:nvPr/>
            </p:nvSpPr>
            <p:spPr bwMode="auto">
              <a:xfrm>
                <a:off x="726" y="752"/>
                <a:ext cx="25" cy="13"/>
              </a:xfrm>
              <a:custGeom>
                <a:avLst/>
                <a:gdLst>
                  <a:gd name="T0" fmla="*/ 45 w 48"/>
                  <a:gd name="T1" fmla="*/ 25 h 27"/>
                  <a:gd name="T2" fmla="*/ 43 w 48"/>
                  <a:gd name="T3" fmla="*/ 17 h 27"/>
                  <a:gd name="T4" fmla="*/ 39 w 48"/>
                  <a:gd name="T5" fmla="*/ 17 h 27"/>
                  <a:gd name="T6" fmla="*/ 35 w 48"/>
                  <a:gd name="T7" fmla="*/ 16 h 27"/>
                  <a:gd name="T8" fmla="*/ 28 w 48"/>
                  <a:gd name="T9" fmla="*/ 13 h 27"/>
                  <a:gd name="T10" fmla="*/ 23 w 48"/>
                  <a:gd name="T11" fmla="*/ 10 h 27"/>
                  <a:gd name="T12" fmla="*/ 17 w 48"/>
                  <a:gd name="T13" fmla="*/ 7 h 27"/>
                  <a:gd name="T14" fmla="*/ 10 w 48"/>
                  <a:gd name="T15" fmla="*/ 3 h 27"/>
                  <a:gd name="T16" fmla="*/ 5 w 48"/>
                  <a:gd name="T17" fmla="*/ 1 h 27"/>
                  <a:gd name="T18" fmla="*/ 0 w 48"/>
                  <a:gd name="T19" fmla="*/ 0 h 27"/>
                  <a:gd name="T20" fmla="*/ 0 w 48"/>
                  <a:gd name="T21" fmla="*/ 7 h 27"/>
                  <a:gd name="T22" fmla="*/ 3 w 48"/>
                  <a:gd name="T23" fmla="*/ 8 h 27"/>
                  <a:gd name="T24" fmla="*/ 8 w 48"/>
                  <a:gd name="T25" fmla="*/ 10 h 27"/>
                  <a:gd name="T26" fmla="*/ 15 w 48"/>
                  <a:gd name="T27" fmla="*/ 14 h 27"/>
                  <a:gd name="T28" fmla="*/ 20 w 48"/>
                  <a:gd name="T29" fmla="*/ 17 h 27"/>
                  <a:gd name="T30" fmla="*/ 26 w 48"/>
                  <a:gd name="T31" fmla="*/ 20 h 27"/>
                  <a:gd name="T32" fmla="*/ 33 w 48"/>
                  <a:gd name="T33" fmla="*/ 23 h 27"/>
                  <a:gd name="T34" fmla="*/ 39 w 48"/>
                  <a:gd name="T35" fmla="*/ 24 h 27"/>
                  <a:gd name="T36" fmla="*/ 43 w 48"/>
                  <a:gd name="T37" fmla="*/ 27 h 27"/>
                  <a:gd name="T38" fmla="*/ 42 w 48"/>
                  <a:gd name="T39" fmla="*/ 18 h 27"/>
                  <a:gd name="T40" fmla="*/ 43 w 48"/>
                  <a:gd name="T41" fmla="*/ 27 h 27"/>
                  <a:gd name="T42" fmla="*/ 47 w 48"/>
                  <a:gd name="T43" fmla="*/ 25 h 27"/>
                  <a:gd name="T44" fmla="*/ 48 w 48"/>
                  <a:gd name="T45" fmla="*/ 22 h 27"/>
                  <a:gd name="T46" fmla="*/ 47 w 48"/>
                  <a:gd name="T47" fmla="*/ 18 h 27"/>
                  <a:gd name="T48" fmla="*/ 43 w 48"/>
                  <a:gd name="T49" fmla="*/ 17 h 27"/>
                  <a:gd name="T50" fmla="*/ 45 w 48"/>
                  <a:gd name="T51"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27">
                    <a:moveTo>
                      <a:pt x="45" y="25"/>
                    </a:moveTo>
                    <a:lnTo>
                      <a:pt x="43" y="17"/>
                    </a:lnTo>
                    <a:lnTo>
                      <a:pt x="39" y="17"/>
                    </a:lnTo>
                    <a:lnTo>
                      <a:pt x="35" y="16"/>
                    </a:lnTo>
                    <a:lnTo>
                      <a:pt x="28" y="13"/>
                    </a:lnTo>
                    <a:lnTo>
                      <a:pt x="23" y="10"/>
                    </a:lnTo>
                    <a:lnTo>
                      <a:pt x="17" y="7"/>
                    </a:lnTo>
                    <a:lnTo>
                      <a:pt x="10" y="3"/>
                    </a:lnTo>
                    <a:lnTo>
                      <a:pt x="5" y="1"/>
                    </a:lnTo>
                    <a:lnTo>
                      <a:pt x="0" y="0"/>
                    </a:lnTo>
                    <a:lnTo>
                      <a:pt x="0" y="7"/>
                    </a:lnTo>
                    <a:lnTo>
                      <a:pt x="3" y="8"/>
                    </a:lnTo>
                    <a:lnTo>
                      <a:pt x="8" y="10"/>
                    </a:lnTo>
                    <a:lnTo>
                      <a:pt x="15" y="14"/>
                    </a:lnTo>
                    <a:lnTo>
                      <a:pt x="20" y="17"/>
                    </a:lnTo>
                    <a:lnTo>
                      <a:pt x="26" y="20"/>
                    </a:lnTo>
                    <a:lnTo>
                      <a:pt x="33" y="23"/>
                    </a:lnTo>
                    <a:lnTo>
                      <a:pt x="39" y="24"/>
                    </a:lnTo>
                    <a:lnTo>
                      <a:pt x="43" y="27"/>
                    </a:lnTo>
                    <a:lnTo>
                      <a:pt x="42" y="18"/>
                    </a:lnTo>
                    <a:lnTo>
                      <a:pt x="43" y="27"/>
                    </a:lnTo>
                    <a:lnTo>
                      <a:pt x="47" y="25"/>
                    </a:lnTo>
                    <a:lnTo>
                      <a:pt x="48" y="22"/>
                    </a:lnTo>
                    <a:lnTo>
                      <a:pt x="47" y="18"/>
                    </a:lnTo>
                    <a:lnTo>
                      <a:pt x="43" y="17"/>
                    </a:lnTo>
                    <a:lnTo>
                      <a:pt x="45"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89" name="Freeform 593"/>
              <p:cNvSpPr>
                <a:spLocks noChangeAspect="1"/>
              </p:cNvSpPr>
              <p:nvPr/>
            </p:nvSpPr>
            <p:spPr bwMode="auto">
              <a:xfrm>
                <a:off x="738" y="761"/>
                <a:ext cx="11" cy="20"/>
              </a:xfrm>
              <a:custGeom>
                <a:avLst/>
                <a:gdLst>
                  <a:gd name="T0" fmla="*/ 11 w 22"/>
                  <a:gd name="T1" fmla="*/ 35 h 42"/>
                  <a:gd name="T2" fmla="*/ 12 w 22"/>
                  <a:gd name="T3" fmla="*/ 35 h 42"/>
                  <a:gd name="T4" fmla="*/ 7 w 22"/>
                  <a:gd name="T5" fmla="*/ 29 h 42"/>
                  <a:gd name="T6" fmla="*/ 7 w 22"/>
                  <a:gd name="T7" fmla="*/ 21 h 42"/>
                  <a:gd name="T8" fmla="*/ 11 w 22"/>
                  <a:gd name="T9" fmla="*/ 13 h 42"/>
                  <a:gd name="T10" fmla="*/ 22 w 22"/>
                  <a:gd name="T11" fmla="*/ 7 h 42"/>
                  <a:gd name="T12" fmla="*/ 19 w 22"/>
                  <a:gd name="T13" fmla="*/ 0 h 42"/>
                  <a:gd name="T14" fmla="*/ 7 w 22"/>
                  <a:gd name="T15" fmla="*/ 9 h 42"/>
                  <a:gd name="T16" fmla="*/ 0 w 22"/>
                  <a:gd name="T17" fmla="*/ 19 h 42"/>
                  <a:gd name="T18" fmla="*/ 0 w 22"/>
                  <a:gd name="T19" fmla="*/ 32 h 42"/>
                  <a:gd name="T20" fmla="*/ 8 w 22"/>
                  <a:gd name="T21" fmla="*/ 42 h 42"/>
                  <a:gd name="T22" fmla="*/ 9 w 22"/>
                  <a:gd name="T23" fmla="*/ 42 h 42"/>
                  <a:gd name="T24" fmla="*/ 11 w 22"/>
                  <a:gd name="T25"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42">
                    <a:moveTo>
                      <a:pt x="11" y="35"/>
                    </a:moveTo>
                    <a:lnTo>
                      <a:pt x="12" y="35"/>
                    </a:lnTo>
                    <a:lnTo>
                      <a:pt x="7" y="29"/>
                    </a:lnTo>
                    <a:lnTo>
                      <a:pt x="7" y="21"/>
                    </a:lnTo>
                    <a:lnTo>
                      <a:pt x="11" y="13"/>
                    </a:lnTo>
                    <a:lnTo>
                      <a:pt x="22" y="7"/>
                    </a:lnTo>
                    <a:lnTo>
                      <a:pt x="19" y="0"/>
                    </a:lnTo>
                    <a:lnTo>
                      <a:pt x="7" y="9"/>
                    </a:lnTo>
                    <a:lnTo>
                      <a:pt x="0" y="19"/>
                    </a:lnTo>
                    <a:lnTo>
                      <a:pt x="0" y="32"/>
                    </a:lnTo>
                    <a:lnTo>
                      <a:pt x="8" y="42"/>
                    </a:lnTo>
                    <a:lnTo>
                      <a:pt x="9" y="42"/>
                    </a:lnTo>
                    <a:lnTo>
                      <a:pt x="1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90" name="Freeform 594"/>
              <p:cNvSpPr>
                <a:spLocks noChangeAspect="1"/>
              </p:cNvSpPr>
              <p:nvPr/>
            </p:nvSpPr>
            <p:spPr bwMode="auto">
              <a:xfrm>
                <a:off x="742" y="769"/>
                <a:ext cx="14" cy="14"/>
              </a:xfrm>
              <a:custGeom>
                <a:avLst/>
                <a:gdLst>
                  <a:gd name="T0" fmla="*/ 21 w 28"/>
                  <a:gd name="T1" fmla="*/ 0 h 27"/>
                  <a:gd name="T2" fmla="*/ 21 w 28"/>
                  <a:gd name="T3" fmla="*/ 0 h 27"/>
                  <a:gd name="T4" fmla="*/ 19 w 28"/>
                  <a:gd name="T5" fmla="*/ 9 h 27"/>
                  <a:gd name="T6" fmla="*/ 16 w 28"/>
                  <a:gd name="T7" fmla="*/ 16 h 27"/>
                  <a:gd name="T8" fmla="*/ 11 w 28"/>
                  <a:gd name="T9" fmla="*/ 20 h 27"/>
                  <a:gd name="T10" fmla="*/ 2 w 28"/>
                  <a:gd name="T11" fmla="*/ 18 h 27"/>
                  <a:gd name="T12" fmla="*/ 0 w 28"/>
                  <a:gd name="T13" fmla="*/ 25 h 27"/>
                  <a:gd name="T14" fmla="*/ 11 w 28"/>
                  <a:gd name="T15" fmla="*/ 27 h 27"/>
                  <a:gd name="T16" fmla="*/ 23 w 28"/>
                  <a:gd name="T17" fmla="*/ 20 h 27"/>
                  <a:gd name="T18" fmla="*/ 26 w 28"/>
                  <a:gd name="T19" fmla="*/ 9 h 27"/>
                  <a:gd name="T20" fmla="*/ 28 w 28"/>
                  <a:gd name="T21" fmla="*/ 0 h 27"/>
                  <a:gd name="T22" fmla="*/ 28 w 28"/>
                  <a:gd name="T23" fmla="*/ 0 h 27"/>
                  <a:gd name="T24" fmla="*/ 21 w 28"/>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7">
                    <a:moveTo>
                      <a:pt x="21" y="0"/>
                    </a:moveTo>
                    <a:lnTo>
                      <a:pt x="21" y="0"/>
                    </a:lnTo>
                    <a:lnTo>
                      <a:pt x="19" y="9"/>
                    </a:lnTo>
                    <a:lnTo>
                      <a:pt x="16" y="16"/>
                    </a:lnTo>
                    <a:lnTo>
                      <a:pt x="11" y="20"/>
                    </a:lnTo>
                    <a:lnTo>
                      <a:pt x="2" y="18"/>
                    </a:lnTo>
                    <a:lnTo>
                      <a:pt x="0" y="25"/>
                    </a:lnTo>
                    <a:lnTo>
                      <a:pt x="11" y="27"/>
                    </a:lnTo>
                    <a:lnTo>
                      <a:pt x="23" y="20"/>
                    </a:lnTo>
                    <a:lnTo>
                      <a:pt x="26" y="9"/>
                    </a:lnTo>
                    <a:lnTo>
                      <a:pt x="28" y="0"/>
                    </a:lnTo>
                    <a:lnTo>
                      <a:pt x="28" y="0"/>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91" name="Freeform 595"/>
              <p:cNvSpPr>
                <a:spLocks noChangeAspect="1"/>
              </p:cNvSpPr>
              <p:nvPr/>
            </p:nvSpPr>
            <p:spPr bwMode="auto">
              <a:xfrm>
                <a:off x="753" y="754"/>
                <a:ext cx="15" cy="15"/>
              </a:xfrm>
              <a:custGeom>
                <a:avLst/>
                <a:gdLst>
                  <a:gd name="T0" fmla="*/ 24 w 31"/>
                  <a:gd name="T1" fmla="*/ 3 h 29"/>
                  <a:gd name="T2" fmla="*/ 28 w 31"/>
                  <a:gd name="T3" fmla="*/ 0 h 29"/>
                  <a:gd name="T4" fmla="*/ 12 w 31"/>
                  <a:gd name="T5" fmla="*/ 0 h 29"/>
                  <a:gd name="T6" fmla="*/ 3 w 31"/>
                  <a:gd name="T7" fmla="*/ 8 h 29"/>
                  <a:gd name="T8" fmla="*/ 0 w 31"/>
                  <a:gd name="T9" fmla="*/ 19 h 29"/>
                  <a:gd name="T10" fmla="*/ 0 w 31"/>
                  <a:gd name="T11" fmla="*/ 29 h 29"/>
                  <a:gd name="T12" fmla="*/ 7 w 31"/>
                  <a:gd name="T13" fmla="*/ 29 h 29"/>
                  <a:gd name="T14" fmla="*/ 7 w 31"/>
                  <a:gd name="T15" fmla="*/ 19 h 29"/>
                  <a:gd name="T16" fmla="*/ 10 w 31"/>
                  <a:gd name="T17" fmla="*/ 12 h 29"/>
                  <a:gd name="T18" fmla="*/ 15 w 31"/>
                  <a:gd name="T19" fmla="*/ 7 h 29"/>
                  <a:gd name="T20" fmla="*/ 26 w 31"/>
                  <a:gd name="T21" fmla="*/ 7 h 29"/>
                  <a:gd name="T22" fmla="*/ 31 w 31"/>
                  <a:gd name="T23" fmla="*/ 3 h 29"/>
                  <a:gd name="T24" fmla="*/ 26 w 31"/>
                  <a:gd name="T25" fmla="*/ 7 h 29"/>
                  <a:gd name="T26" fmla="*/ 30 w 31"/>
                  <a:gd name="T27" fmla="*/ 7 h 29"/>
                  <a:gd name="T28" fmla="*/ 31 w 31"/>
                  <a:gd name="T29" fmla="*/ 4 h 29"/>
                  <a:gd name="T30" fmla="*/ 31 w 31"/>
                  <a:gd name="T31" fmla="*/ 1 h 29"/>
                  <a:gd name="T32" fmla="*/ 28 w 31"/>
                  <a:gd name="T33" fmla="*/ 0 h 29"/>
                  <a:gd name="T34" fmla="*/ 24 w 31"/>
                  <a:gd name="T35"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29">
                    <a:moveTo>
                      <a:pt x="24" y="3"/>
                    </a:moveTo>
                    <a:lnTo>
                      <a:pt x="28" y="0"/>
                    </a:lnTo>
                    <a:lnTo>
                      <a:pt x="12" y="0"/>
                    </a:lnTo>
                    <a:lnTo>
                      <a:pt x="3" y="8"/>
                    </a:lnTo>
                    <a:lnTo>
                      <a:pt x="0" y="19"/>
                    </a:lnTo>
                    <a:lnTo>
                      <a:pt x="0" y="29"/>
                    </a:lnTo>
                    <a:lnTo>
                      <a:pt x="7" y="29"/>
                    </a:lnTo>
                    <a:lnTo>
                      <a:pt x="7" y="19"/>
                    </a:lnTo>
                    <a:lnTo>
                      <a:pt x="10" y="12"/>
                    </a:lnTo>
                    <a:lnTo>
                      <a:pt x="15" y="7"/>
                    </a:lnTo>
                    <a:lnTo>
                      <a:pt x="26" y="7"/>
                    </a:lnTo>
                    <a:lnTo>
                      <a:pt x="31" y="3"/>
                    </a:lnTo>
                    <a:lnTo>
                      <a:pt x="26" y="7"/>
                    </a:lnTo>
                    <a:lnTo>
                      <a:pt x="30" y="7"/>
                    </a:lnTo>
                    <a:lnTo>
                      <a:pt x="31" y="4"/>
                    </a:lnTo>
                    <a:lnTo>
                      <a:pt x="31" y="1"/>
                    </a:lnTo>
                    <a:lnTo>
                      <a:pt x="28" y="0"/>
                    </a:lnTo>
                    <a:lnTo>
                      <a:pt x="2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92" name="Freeform 596"/>
              <p:cNvSpPr>
                <a:spLocks noChangeAspect="1"/>
              </p:cNvSpPr>
              <p:nvPr/>
            </p:nvSpPr>
            <p:spPr bwMode="auto">
              <a:xfrm>
                <a:off x="765" y="753"/>
                <a:ext cx="11" cy="11"/>
              </a:xfrm>
              <a:custGeom>
                <a:avLst/>
                <a:gdLst>
                  <a:gd name="T0" fmla="*/ 22 w 23"/>
                  <a:gd name="T1" fmla="*/ 15 h 22"/>
                  <a:gd name="T2" fmla="*/ 23 w 23"/>
                  <a:gd name="T3" fmla="*/ 19 h 22"/>
                  <a:gd name="T4" fmla="*/ 21 w 23"/>
                  <a:gd name="T5" fmla="*/ 9 h 22"/>
                  <a:gd name="T6" fmla="*/ 12 w 23"/>
                  <a:gd name="T7" fmla="*/ 0 h 22"/>
                  <a:gd name="T8" fmla="*/ 4 w 23"/>
                  <a:gd name="T9" fmla="*/ 0 h 22"/>
                  <a:gd name="T10" fmla="*/ 0 w 23"/>
                  <a:gd name="T11" fmla="*/ 6 h 22"/>
                  <a:gd name="T12" fmla="*/ 7 w 23"/>
                  <a:gd name="T13" fmla="*/ 6 h 22"/>
                  <a:gd name="T14" fmla="*/ 7 w 23"/>
                  <a:gd name="T15" fmla="*/ 7 h 22"/>
                  <a:gd name="T16" fmla="*/ 10 w 23"/>
                  <a:gd name="T17" fmla="*/ 7 h 22"/>
                  <a:gd name="T18" fmla="*/ 14 w 23"/>
                  <a:gd name="T19" fmla="*/ 11 h 22"/>
                  <a:gd name="T20" fmla="*/ 16 w 23"/>
                  <a:gd name="T21" fmla="*/ 19 h 22"/>
                  <a:gd name="T22" fmla="*/ 17 w 23"/>
                  <a:gd name="T23" fmla="*/ 22 h 22"/>
                  <a:gd name="T24" fmla="*/ 16 w 23"/>
                  <a:gd name="T25" fmla="*/ 19 h 22"/>
                  <a:gd name="T26" fmla="*/ 17 w 23"/>
                  <a:gd name="T27" fmla="*/ 21 h 22"/>
                  <a:gd name="T28" fmla="*/ 19 w 23"/>
                  <a:gd name="T29" fmla="*/ 22 h 22"/>
                  <a:gd name="T30" fmla="*/ 22 w 23"/>
                  <a:gd name="T31" fmla="*/ 21 h 22"/>
                  <a:gd name="T32" fmla="*/ 23 w 23"/>
                  <a:gd name="T33" fmla="*/ 19 h 22"/>
                  <a:gd name="T34" fmla="*/ 22 w 23"/>
                  <a:gd name="T35"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2">
                    <a:moveTo>
                      <a:pt x="22" y="15"/>
                    </a:moveTo>
                    <a:lnTo>
                      <a:pt x="23" y="19"/>
                    </a:lnTo>
                    <a:lnTo>
                      <a:pt x="21" y="9"/>
                    </a:lnTo>
                    <a:lnTo>
                      <a:pt x="12" y="0"/>
                    </a:lnTo>
                    <a:lnTo>
                      <a:pt x="4" y="0"/>
                    </a:lnTo>
                    <a:lnTo>
                      <a:pt x="0" y="6"/>
                    </a:lnTo>
                    <a:lnTo>
                      <a:pt x="7" y="6"/>
                    </a:lnTo>
                    <a:lnTo>
                      <a:pt x="7" y="7"/>
                    </a:lnTo>
                    <a:lnTo>
                      <a:pt x="10" y="7"/>
                    </a:lnTo>
                    <a:lnTo>
                      <a:pt x="14" y="11"/>
                    </a:lnTo>
                    <a:lnTo>
                      <a:pt x="16" y="19"/>
                    </a:lnTo>
                    <a:lnTo>
                      <a:pt x="17" y="22"/>
                    </a:lnTo>
                    <a:lnTo>
                      <a:pt x="16" y="19"/>
                    </a:lnTo>
                    <a:lnTo>
                      <a:pt x="17" y="21"/>
                    </a:lnTo>
                    <a:lnTo>
                      <a:pt x="19" y="22"/>
                    </a:lnTo>
                    <a:lnTo>
                      <a:pt x="22" y="21"/>
                    </a:lnTo>
                    <a:lnTo>
                      <a:pt x="23" y="19"/>
                    </a:lnTo>
                    <a:lnTo>
                      <a:pt x="2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93" name="Freeform 597"/>
              <p:cNvSpPr>
                <a:spLocks noChangeAspect="1"/>
              </p:cNvSpPr>
              <p:nvPr/>
            </p:nvSpPr>
            <p:spPr bwMode="auto">
              <a:xfrm>
                <a:off x="774" y="761"/>
                <a:ext cx="12" cy="7"/>
              </a:xfrm>
              <a:custGeom>
                <a:avLst/>
                <a:gdLst>
                  <a:gd name="T0" fmla="*/ 19 w 25"/>
                  <a:gd name="T1" fmla="*/ 10 h 14"/>
                  <a:gd name="T2" fmla="*/ 22 w 25"/>
                  <a:gd name="T3" fmla="*/ 7 h 14"/>
                  <a:gd name="T4" fmla="*/ 17 w 25"/>
                  <a:gd name="T5" fmla="*/ 6 h 14"/>
                  <a:gd name="T6" fmla="*/ 14 w 25"/>
                  <a:gd name="T7" fmla="*/ 5 h 14"/>
                  <a:gd name="T8" fmla="*/ 8 w 25"/>
                  <a:gd name="T9" fmla="*/ 3 h 14"/>
                  <a:gd name="T10" fmla="*/ 5 w 25"/>
                  <a:gd name="T11" fmla="*/ 0 h 14"/>
                  <a:gd name="T12" fmla="*/ 0 w 25"/>
                  <a:gd name="T13" fmla="*/ 7 h 14"/>
                  <a:gd name="T14" fmla="*/ 6 w 25"/>
                  <a:gd name="T15" fmla="*/ 10 h 14"/>
                  <a:gd name="T16" fmla="*/ 12 w 25"/>
                  <a:gd name="T17" fmla="*/ 12 h 14"/>
                  <a:gd name="T18" fmla="*/ 17 w 25"/>
                  <a:gd name="T19" fmla="*/ 13 h 14"/>
                  <a:gd name="T20" fmla="*/ 22 w 25"/>
                  <a:gd name="T21" fmla="*/ 14 h 14"/>
                  <a:gd name="T22" fmla="*/ 25 w 25"/>
                  <a:gd name="T23" fmla="*/ 12 h 14"/>
                  <a:gd name="T24" fmla="*/ 22 w 25"/>
                  <a:gd name="T25" fmla="*/ 14 h 14"/>
                  <a:gd name="T26" fmla="*/ 24 w 25"/>
                  <a:gd name="T27" fmla="*/ 13 h 14"/>
                  <a:gd name="T28" fmla="*/ 25 w 25"/>
                  <a:gd name="T29" fmla="*/ 11 h 14"/>
                  <a:gd name="T30" fmla="*/ 24 w 25"/>
                  <a:gd name="T31" fmla="*/ 9 h 14"/>
                  <a:gd name="T32" fmla="*/ 22 w 25"/>
                  <a:gd name="T33" fmla="*/ 7 h 14"/>
                  <a:gd name="T34" fmla="*/ 19 w 25"/>
                  <a:gd name="T3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14">
                    <a:moveTo>
                      <a:pt x="19" y="10"/>
                    </a:moveTo>
                    <a:lnTo>
                      <a:pt x="22" y="7"/>
                    </a:lnTo>
                    <a:lnTo>
                      <a:pt x="17" y="6"/>
                    </a:lnTo>
                    <a:lnTo>
                      <a:pt x="14" y="5"/>
                    </a:lnTo>
                    <a:lnTo>
                      <a:pt x="8" y="3"/>
                    </a:lnTo>
                    <a:lnTo>
                      <a:pt x="5" y="0"/>
                    </a:lnTo>
                    <a:lnTo>
                      <a:pt x="0" y="7"/>
                    </a:lnTo>
                    <a:lnTo>
                      <a:pt x="6" y="10"/>
                    </a:lnTo>
                    <a:lnTo>
                      <a:pt x="12" y="12"/>
                    </a:lnTo>
                    <a:lnTo>
                      <a:pt x="17" y="13"/>
                    </a:lnTo>
                    <a:lnTo>
                      <a:pt x="22" y="14"/>
                    </a:lnTo>
                    <a:lnTo>
                      <a:pt x="25" y="12"/>
                    </a:lnTo>
                    <a:lnTo>
                      <a:pt x="22" y="14"/>
                    </a:lnTo>
                    <a:lnTo>
                      <a:pt x="24" y="13"/>
                    </a:lnTo>
                    <a:lnTo>
                      <a:pt x="25" y="11"/>
                    </a:lnTo>
                    <a:lnTo>
                      <a:pt x="24" y="9"/>
                    </a:lnTo>
                    <a:lnTo>
                      <a:pt x="22" y="7"/>
                    </a:lnTo>
                    <a:lnTo>
                      <a:pt x="1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94" name="Freeform 598"/>
              <p:cNvSpPr>
                <a:spLocks noChangeAspect="1"/>
              </p:cNvSpPr>
              <p:nvPr/>
            </p:nvSpPr>
            <p:spPr bwMode="auto">
              <a:xfrm>
                <a:off x="783" y="756"/>
                <a:ext cx="20" cy="10"/>
              </a:xfrm>
              <a:custGeom>
                <a:avLst/>
                <a:gdLst>
                  <a:gd name="T0" fmla="*/ 40 w 40"/>
                  <a:gd name="T1" fmla="*/ 8 h 22"/>
                  <a:gd name="T2" fmla="*/ 40 w 40"/>
                  <a:gd name="T3" fmla="*/ 8 h 22"/>
                  <a:gd name="T4" fmla="*/ 27 w 40"/>
                  <a:gd name="T5" fmla="*/ 0 h 22"/>
                  <a:gd name="T6" fmla="*/ 16 w 40"/>
                  <a:gd name="T7" fmla="*/ 2 h 22"/>
                  <a:gd name="T8" fmla="*/ 5 w 40"/>
                  <a:gd name="T9" fmla="*/ 10 h 22"/>
                  <a:gd name="T10" fmla="*/ 0 w 40"/>
                  <a:gd name="T11" fmla="*/ 20 h 22"/>
                  <a:gd name="T12" fmla="*/ 6 w 40"/>
                  <a:gd name="T13" fmla="*/ 22 h 22"/>
                  <a:gd name="T14" fmla="*/ 10 w 40"/>
                  <a:gd name="T15" fmla="*/ 15 h 22"/>
                  <a:gd name="T16" fmla="*/ 18 w 40"/>
                  <a:gd name="T17" fmla="*/ 9 h 22"/>
                  <a:gd name="T18" fmla="*/ 27 w 40"/>
                  <a:gd name="T19" fmla="*/ 7 h 22"/>
                  <a:gd name="T20" fmla="*/ 33 w 40"/>
                  <a:gd name="T21" fmla="*/ 13 h 22"/>
                  <a:gd name="T22" fmla="*/ 33 w 40"/>
                  <a:gd name="T23" fmla="*/ 13 h 22"/>
                  <a:gd name="T24" fmla="*/ 40 w 40"/>
                  <a:gd name="T25"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2">
                    <a:moveTo>
                      <a:pt x="40" y="8"/>
                    </a:moveTo>
                    <a:lnTo>
                      <a:pt x="40" y="8"/>
                    </a:lnTo>
                    <a:lnTo>
                      <a:pt x="27" y="0"/>
                    </a:lnTo>
                    <a:lnTo>
                      <a:pt x="16" y="2"/>
                    </a:lnTo>
                    <a:lnTo>
                      <a:pt x="5" y="10"/>
                    </a:lnTo>
                    <a:lnTo>
                      <a:pt x="0" y="20"/>
                    </a:lnTo>
                    <a:lnTo>
                      <a:pt x="6" y="22"/>
                    </a:lnTo>
                    <a:lnTo>
                      <a:pt x="10" y="15"/>
                    </a:lnTo>
                    <a:lnTo>
                      <a:pt x="18" y="9"/>
                    </a:lnTo>
                    <a:lnTo>
                      <a:pt x="27" y="7"/>
                    </a:lnTo>
                    <a:lnTo>
                      <a:pt x="33" y="13"/>
                    </a:lnTo>
                    <a:lnTo>
                      <a:pt x="33" y="13"/>
                    </a:lnTo>
                    <a:lnTo>
                      <a:pt x="4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95" name="Freeform 599"/>
              <p:cNvSpPr>
                <a:spLocks noChangeAspect="1"/>
              </p:cNvSpPr>
              <p:nvPr/>
            </p:nvSpPr>
            <p:spPr bwMode="auto">
              <a:xfrm>
                <a:off x="789" y="760"/>
                <a:ext cx="17" cy="20"/>
              </a:xfrm>
              <a:custGeom>
                <a:avLst/>
                <a:gdLst>
                  <a:gd name="T0" fmla="*/ 6 w 35"/>
                  <a:gd name="T1" fmla="*/ 42 h 42"/>
                  <a:gd name="T2" fmla="*/ 3 w 35"/>
                  <a:gd name="T3" fmla="*/ 42 h 42"/>
                  <a:gd name="T4" fmla="*/ 18 w 35"/>
                  <a:gd name="T5" fmla="*/ 39 h 42"/>
                  <a:gd name="T6" fmla="*/ 30 w 35"/>
                  <a:gd name="T7" fmla="*/ 29 h 42"/>
                  <a:gd name="T8" fmla="*/ 35 w 35"/>
                  <a:gd name="T9" fmla="*/ 15 h 42"/>
                  <a:gd name="T10" fmla="*/ 29 w 35"/>
                  <a:gd name="T11" fmla="*/ 0 h 42"/>
                  <a:gd name="T12" fmla="*/ 22 w 35"/>
                  <a:gd name="T13" fmla="*/ 5 h 42"/>
                  <a:gd name="T14" fmla="*/ 25 w 35"/>
                  <a:gd name="T15" fmla="*/ 15 h 42"/>
                  <a:gd name="T16" fmla="*/ 23 w 35"/>
                  <a:gd name="T17" fmla="*/ 24 h 42"/>
                  <a:gd name="T18" fmla="*/ 16 w 35"/>
                  <a:gd name="T19" fmla="*/ 32 h 42"/>
                  <a:gd name="T20" fmla="*/ 3 w 35"/>
                  <a:gd name="T21" fmla="*/ 35 h 42"/>
                  <a:gd name="T22" fmla="*/ 1 w 35"/>
                  <a:gd name="T23" fmla="*/ 35 h 42"/>
                  <a:gd name="T24" fmla="*/ 3 w 35"/>
                  <a:gd name="T25" fmla="*/ 35 h 42"/>
                  <a:gd name="T26" fmla="*/ 1 w 35"/>
                  <a:gd name="T27" fmla="*/ 36 h 42"/>
                  <a:gd name="T28" fmla="*/ 0 w 35"/>
                  <a:gd name="T29" fmla="*/ 38 h 42"/>
                  <a:gd name="T30" fmla="*/ 1 w 35"/>
                  <a:gd name="T31" fmla="*/ 40 h 42"/>
                  <a:gd name="T32" fmla="*/ 3 w 35"/>
                  <a:gd name="T33" fmla="*/ 42 h 42"/>
                  <a:gd name="T34" fmla="*/ 6 w 35"/>
                  <a:gd name="T3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2">
                    <a:moveTo>
                      <a:pt x="6" y="42"/>
                    </a:moveTo>
                    <a:lnTo>
                      <a:pt x="3" y="42"/>
                    </a:lnTo>
                    <a:lnTo>
                      <a:pt x="18" y="39"/>
                    </a:lnTo>
                    <a:lnTo>
                      <a:pt x="30" y="29"/>
                    </a:lnTo>
                    <a:lnTo>
                      <a:pt x="35" y="15"/>
                    </a:lnTo>
                    <a:lnTo>
                      <a:pt x="29" y="0"/>
                    </a:lnTo>
                    <a:lnTo>
                      <a:pt x="22" y="5"/>
                    </a:lnTo>
                    <a:lnTo>
                      <a:pt x="25" y="15"/>
                    </a:lnTo>
                    <a:lnTo>
                      <a:pt x="23" y="24"/>
                    </a:lnTo>
                    <a:lnTo>
                      <a:pt x="16" y="32"/>
                    </a:lnTo>
                    <a:lnTo>
                      <a:pt x="3" y="35"/>
                    </a:lnTo>
                    <a:lnTo>
                      <a:pt x="1" y="35"/>
                    </a:lnTo>
                    <a:lnTo>
                      <a:pt x="3" y="35"/>
                    </a:lnTo>
                    <a:lnTo>
                      <a:pt x="1" y="36"/>
                    </a:lnTo>
                    <a:lnTo>
                      <a:pt x="0" y="38"/>
                    </a:lnTo>
                    <a:lnTo>
                      <a:pt x="1" y="40"/>
                    </a:lnTo>
                    <a:lnTo>
                      <a:pt x="3" y="42"/>
                    </a:lnTo>
                    <a:lnTo>
                      <a:pt x="6"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96" name="Freeform 600"/>
              <p:cNvSpPr>
                <a:spLocks noChangeAspect="1"/>
              </p:cNvSpPr>
              <p:nvPr/>
            </p:nvSpPr>
            <p:spPr bwMode="auto">
              <a:xfrm>
                <a:off x="778" y="777"/>
                <a:ext cx="13" cy="13"/>
              </a:xfrm>
              <a:custGeom>
                <a:avLst/>
                <a:gdLst>
                  <a:gd name="T0" fmla="*/ 7 w 28"/>
                  <a:gd name="T1" fmla="*/ 25 h 26"/>
                  <a:gd name="T2" fmla="*/ 9 w 28"/>
                  <a:gd name="T3" fmla="*/ 22 h 26"/>
                  <a:gd name="T4" fmla="*/ 11 w 28"/>
                  <a:gd name="T5" fmla="*/ 19 h 26"/>
                  <a:gd name="T6" fmla="*/ 14 w 28"/>
                  <a:gd name="T7" fmla="*/ 16 h 26"/>
                  <a:gd name="T8" fmla="*/ 21 w 28"/>
                  <a:gd name="T9" fmla="*/ 11 h 26"/>
                  <a:gd name="T10" fmla="*/ 28 w 28"/>
                  <a:gd name="T11" fmla="*/ 7 h 26"/>
                  <a:gd name="T12" fmla="*/ 23 w 28"/>
                  <a:gd name="T13" fmla="*/ 0 h 26"/>
                  <a:gd name="T14" fmla="*/ 16 w 28"/>
                  <a:gd name="T15" fmla="*/ 4 h 26"/>
                  <a:gd name="T16" fmla="*/ 9 w 28"/>
                  <a:gd name="T17" fmla="*/ 9 h 26"/>
                  <a:gd name="T18" fmla="*/ 4 w 28"/>
                  <a:gd name="T19" fmla="*/ 15 h 26"/>
                  <a:gd name="T20" fmla="*/ 0 w 28"/>
                  <a:gd name="T21" fmla="*/ 22 h 26"/>
                  <a:gd name="T22" fmla="*/ 2 w 28"/>
                  <a:gd name="T23" fmla="*/ 18 h 26"/>
                  <a:gd name="T24" fmla="*/ 0 w 28"/>
                  <a:gd name="T25" fmla="*/ 22 h 26"/>
                  <a:gd name="T26" fmla="*/ 1 w 28"/>
                  <a:gd name="T27" fmla="*/ 25 h 26"/>
                  <a:gd name="T28" fmla="*/ 5 w 28"/>
                  <a:gd name="T29" fmla="*/ 26 h 26"/>
                  <a:gd name="T30" fmla="*/ 8 w 28"/>
                  <a:gd name="T31" fmla="*/ 25 h 26"/>
                  <a:gd name="T32" fmla="*/ 9 w 28"/>
                  <a:gd name="T33" fmla="*/ 22 h 26"/>
                  <a:gd name="T34" fmla="*/ 7 w 28"/>
                  <a:gd name="T3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6">
                    <a:moveTo>
                      <a:pt x="7" y="25"/>
                    </a:moveTo>
                    <a:lnTo>
                      <a:pt x="9" y="22"/>
                    </a:lnTo>
                    <a:lnTo>
                      <a:pt x="11" y="19"/>
                    </a:lnTo>
                    <a:lnTo>
                      <a:pt x="14" y="16"/>
                    </a:lnTo>
                    <a:lnTo>
                      <a:pt x="21" y="11"/>
                    </a:lnTo>
                    <a:lnTo>
                      <a:pt x="28" y="7"/>
                    </a:lnTo>
                    <a:lnTo>
                      <a:pt x="23" y="0"/>
                    </a:lnTo>
                    <a:lnTo>
                      <a:pt x="16" y="4"/>
                    </a:lnTo>
                    <a:lnTo>
                      <a:pt x="9" y="9"/>
                    </a:lnTo>
                    <a:lnTo>
                      <a:pt x="4" y="15"/>
                    </a:lnTo>
                    <a:lnTo>
                      <a:pt x="0" y="22"/>
                    </a:lnTo>
                    <a:lnTo>
                      <a:pt x="2" y="18"/>
                    </a:lnTo>
                    <a:lnTo>
                      <a:pt x="0" y="22"/>
                    </a:lnTo>
                    <a:lnTo>
                      <a:pt x="1" y="25"/>
                    </a:lnTo>
                    <a:lnTo>
                      <a:pt x="5" y="26"/>
                    </a:lnTo>
                    <a:lnTo>
                      <a:pt x="8" y="25"/>
                    </a:lnTo>
                    <a:lnTo>
                      <a:pt x="9" y="22"/>
                    </a:lnTo>
                    <a:lnTo>
                      <a:pt x="7"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97" name="Freeform 601"/>
              <p:cNvSpPr>
                <a:spLocks noChangeAspect="1"/>
              </p:cNvSpPr>
              <p:nvPr/>
            </p:nvSpPr>
            <p:spPr bwMode="auto">
              <a:xfrm>
                <a:off x="769" y="786"/>
                <a:ext cx="12" cy="13"/>
              </a:xfrm>
              <a:custGeom>
                <a:avLst/>
                <a:gdLst>
                  <a:gd name="T0" fmla="*/ 7 w 24"/>
                  <a:gd name="T1" fmla="*/ 17 h 25"/>
                  <a:gd name="T2" fmla="*/ 9 w 24"/>
                  <a:gd name="T3" fmla="*/ 21 h 25"/>
                  <a:gd name="T4" fmla="*/ 10 w 24"/>
                  <a:gd name="T5" fmla="*/ 19 h 25"/>
                  <a:gd name="T6" fmla="*/ 14 w 24"/>
                  <a:gd name="T7" fmla="*/ 13 h 25"/>
                  <a:gd name="T8" fmla="*/ 19 w 24"/>
                  <a:gd name="T9" fmla="*/ 10 h 25"/>
                  <a:gd name="T10" fmla="*/ 24 w 24"/>
                  <a:gd name="T11" fmla="*/ 7 h 25"/>
                  <a:gd name="T12" fmla="*/ 19 w 24"/>
                  <a:gd name="T13" fmla="*/ 0 h 25"/>
                  <a:gd name="T14" fmla="*/ 15 w 24"/>
                  <a:gd name="T15" fmla="*/ 4 h 25"/>
                  <a:gd name="T16" fmla="*/ 9 w 24"/>
                  <a:gd name="T17" fmla="*/ 8 h 25"/>
                  <a:gd name="T18" fmla="*/ 3 w 24"/>
                  <a:gd name="T19" fmla="*/ 14 h 25"/>
                  <a:gd name="T20" fmla="*/ 0 w 24"/>
                  <a:gd name="T21" fmla="*/ 21 h 25"/>
                  <a:gd name="T22" fmla="*/ 2 w 24"/>
                  <a:gd name="T23" fmla="*/ 24 h 25"/>
                  <a:gd name="T24" fmla="*/ 0 w 24"/>
                  <a:gd name="T25" fmla="*/ 21 h 25"/>
                  <a:gd name="T26" fmla="*/ 1 w 24"/>
                  <a:gd name="T27" fmla="*/ 24 h 25"/>
                  <a:gd name="T28" fmla="*/ 4 w 24"/>
                  <a:gd name="T29" fmla="*/ 25 h 25"/>
                  <a:gd name="T30" fmla="*/ 8 w 24"/>
                  <a:gd name="T31" fmla="*/ 24 h 25"/>
                  <a:gd name="T32" fmla="*/ 9 w 24"/>
                  <a:gd name="T33" fmla="*/ 21 h 25"/>
                  <a:gd name="T34" fmla="*/ 7 w 24"/>
                  <a:gd name="T35"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5">
                    <a:moveTo>
                      <a:pt x="7" y="17"/>
                    </a:moveTo>
                    <a:lnTo>
                      <a:pt x="9" y="21"/>
                    </a:lnTo>
                    <a:lnTo>
                      <a:pt x="10" y="19"/>
                    </a:lnTo>
                    <a:lnTo>
                      <a:pt x="14" y="13"/>
                    </a:lnTo>
                    <a:lnTo>
                      <a:pt x="19" y="10"/>
                    </a:lnTo>
                    <a:lnTo>
                      <a:pt x="24" y="7"/>
                    </a:lnTo>
                    <a:lnTo>
                      <a:pt x="19" y="0"/>
                    </a:lnTo>
                    <a:lnTo>
                      <a:pt x="15" y="4"/>
                    </a:lnTo>
                    <a:lnTo>
                      <a:pt x="9" y="8"/>
                    </a:lnTo>
                    <a:lnTo>
                      <a:pt x="3" y="14"/>
                    </a:lnTo>
                    <a:lnTo>
                      <a:pt x="0" y="21"/>
                    </a:lnTo>
                    <a:lnTo>
                      <a:pt x="2" y="24"/>
                    </a:lnTo>
                    <a:lnTo>
                      <a:pt x="0" y="21"/>
                    </a:lnTo>
                    <a:lnTo>
                      <a:pt x="1" y="24"/>
                    </a:lnTo>
                    <a:lnTo>
                      <a:pt x="4" y="25"/>
                    </a:lnTo>
                    <a:lnTo>
                      <a:pt x="8" y="24"/>
                    </a:lnTo>
                    <a:lnTo>
                      <a:pt x="9" y="21"/>
                    </a:lnTo>
                    <a:lnTo>
                      <a:pt x="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98" name="Freeform 602"/>
              <p:cNvSpPr>
                <a:spLocks noChangeAspect="1"/>
              </p:cNvSpPr>
              <p:nvPr/>
            </p:nvSpPr>
            <p:spPr bwMode="auto">
              <a:xfrm>
                <a:off x="770" y="795"/>
                <a:ext cx="17" cy="5"/>
              </a:xfrm>
              <a:custGeom>
                <a:avLst/>
                <a:gdLst>
                  <a:gd name="T0" fmla="*/ 26 w 34"/>
                  <a:gd name="T1" fmla="*/ 5 h 11"/>
                  <a:gd name="T2" fmla="*/ 29 w 34"/>
                  <a:gd name="T3" fmla="*/ 2 h 11"/>
                  <a:gd name="T4" fmla="*/ 23 w 34"/>
                  <a:gd name="T5" fmla="*/ 2 h 11"/>
                  <a:gd name="T6" fmla="*/ 16 w 34"/>
                  <a:gd name="T7" fmla="*/ 2 h 11"/>
                  <a:gd name="T8" fmla="*/ 8 w 34"/>
                  <a:gd name="T9" fmla="*/ 3 h 11"/>
                  <a:gd name="T10" fmla="*/ 5 w 34"/>
                  <a:gd name="T11" fmla="*/ 0 h 11"/>
                  <a:gd name="T12" fmla="*/ 0 w 34"/>
                  <a:gd name="T13" fmla="*/ 7 h 11"/>
                  <a:gd name="T14" fmla="*/ 8 w 34"/>
                  <a:gd name="T15" fmla="*/ 10 h 11"/>
                  <a:gd name="T16" fmla="*/ 16 w 34"/>
                  <a:gd name="T17" fmla="*/ 11 h 11"/>
                  <a:gd name="T18" fmla="*/ 23 w 34"/>
                  <a:gd name="T19" fmla="*/ 11 h 11"/>
                  <a:gd name="T20" fmla="*/ 29 w 34"/>
                  <a:gd name="T21" fmla="*/ 11 h 11"/>
                  <a:gd name="T22" fmla="*/ 32 w 34"/>
                  <a:gd name="T23" fmla="*/ 7 h 11"/>
                  <a:gd name="T24" fmla="*/ 29 w 34"/>
                  <a:gd name="T25" fmla="*/ 11 h 11"/>
                  <a:gd name="T26" fmla="*/ 32 w 34"/>
                  <a:gd name="T27" fmla="*/ 10 h 11"/>
                  <a:gd name="T28" fmla="*/ 34 w 34"/>
                  <a:gd name="T29" fmla="*/ 6 h 11"/>
                  <a:gd name="T30" fmla="*/ 32 w 34"/>
                  <a:gd name="T31" fmla="*/ 3 h 11"/>
                  <a:gd name="T32" fmla="*/ 29 w 34"/>
                  <a:gd name="T33" fmla="*/ 2 h 11"/>
                  <a:gd name="T34" fmla="*/ 26 w 34"/>
                  <a:gd name="T35"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1">
                    <a:moveTo>
                      <a:pt x="26" y="5"/>
                    </a:moveTo>
                    <a:lnTo>
                      <a:pt x="29" y="2"/>
                    </a:lnTo>
                    <a:lnTo>
                      <a:pt x="23" y="2"/>
                    </a:lnTo>
                    <a:lnTo>
                      <a:pt x="16" y="2"/>
                    </a:lnTo>
                    <a:lnTo>
                      <a:pt x="8" y="3"/>
                    </a:lnTo>
                    <a:lnTo>
                      <a:pt x="5" y="0"/>
                    </a:lnTo>
                    <a:lnTo>
                      <a:pt x="0" y="7"/>
                    </a:lnTo>
                    <a:lnTo>
                      <a:pt x="8" y="10"/>
                    </a:lnTo>
                    <a:lnTo>
                      <a:pt x="16" y="11"/>
                    </a:lnTo>
                    <a:lnTo>
                      <a:pt x="23" y="11"/>
                    </a:lnTo>
                    <a:lnTo>
                      <a:pt x="29" y="11"/>
                    </a:lnTo>
                    <a:lnTo>
                      <a:pt x="32" y="7"/>
                    </a:lnTo>
                    <a:lnTo>
                      <a:pt x="29" y="11"/>
                    </a:lnTo>
                    <a:lnTo>
                      <a:pt x="32" y="10"/>
                    </a:lnTo>
                    <a:lnTo>
                      <a:pt x="34" y="6"/>
                    </a:lnTo>
                    <a:lnTo>
                      <a:pt x="32" y="3"/>
                    </a:lnTo>
                    <a:lnTo>
                      <a:pt x="29" y="2"/>
                    </a:lnTo>
                    <a:lnTo>
                      <a:pt x="2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699" name="Freeform 603"/>
              <p:cNvSpPr>
                <a:spLocks noChangeAspect="1"/>
              </p:cNvSpPr>
              <p:nvPr/>
            </p:nvSpPr>
            <p:spPr bwMode="auto">
              <a:xfrm>
                <a:off x="783" y="781"/>
                <a:ext cx="23" cy="17"/>
              </a:xfrm>
              <a:custGeom>
                <a:avLst/>
                <a:gdLst>
                  <a:gd name="T0" fmla="*/ 44 w 46"/>
                  <a:gd name="T1" fmla="*/ 9 h 33"/>
                  <a:gd name="T2" fmla="*/ 43 w 46"/>
                  <a:gd name="T3" fmla="*/ 2 h 33"/>
                  <a:gd name="T4" fmla="*/ 35 w 46"/>
                  <a:gd name="T5" fmla="*/ 0 h 33"/>
                  <a:gd name="T6" fmla="*/ 28 w 46"/>
                  <a:gd name="T7" fmla="*/ 1 h 33"/>
                  <a:gd name="T8" fmla="*/ 23 w 46"/>
                  <a:gd name="T9" fmla="*/ 3 h 33"/>
                  <a:gd name="T10" fmla="*/ 17 w 46"/>
                  <a:gd name="T11" fmla="*/ 8 h 33"/>
                  <a:gd name="T12" fmla="*/ 11 w 46"/>
                  <a:gd name="T13" fmla="*/ 14 h 33"/>
                  <a:gd name="T14" fmla="*/ 6 w 46"/>
                  <a:gd name="T15" fmla="*/ 18 h 33"/>
                  <a:gd name="T16" fmla="*/ 3 w 46"/>
                  <a:gd name="T17" fmla="*/ 24 h 33"/>
                  <a:gd name="T18" fmla="*/ 0 w 46"/>
                  <a:gd name="T19" fmla="*/ 31 h 33"/>
                  <a:gd name="T20" fmla="*/ 6 w 46"/>
                  <a:gd name="T21" fmla="*/ 33 h 33"/>
                  <a:gd name="T22" fmla="*/ 10 w 46"/>
                  <a:gd name="T23" fmla="*/ 29 h 33"/>
                  <a:gd name="T24" fmla="*/ 13 w 46"/>
                  <a:gd name="T25" fmla="*/ 23 h 33"/>
                  <a:gd name="T26" fmla="*/ 16 w 46"/>
                  <a:gd name="T27" fmla="*/ 18 h 33"/>
                  <a:gd name="T28" fmla="*/ 21 w 46"/>
                  <a:gd name="T29" fmla="*/ 13 h 33"/>
                  <a:gd name="T30" fmla="*/ 25 w 46"/>
                  <a:gd name="T31" fmla="*/ 10 h 33"/>
                  <a:gd name="T32" fmla="*/ 31 w 46"/>
                  <a:gd name="T33" fmla="*/ 8 h 33"/>
                  <a:gd name="T34" fmla="*/ 35 w 46"/>
                  <a:gd name="T35" fmla="*/ 7 h 33"/>
                  <a:gd name="T36" fmla="*/ 41 w 46"/>
                  <a:gd name="T37" fmla="*/ 9 h 33"/>
                  <a:gd name="T38" fmla="*/ 40 w 46"/>
                  <a:gd name="T39" fmla="*/ 2 h 33"/>
                  <a:gd name="T40" fmla="*/ 41 w 46"/>
                  <a:gd name="T41" fmla="*/ 9 h 33"/>
                  <a:gd name="T42" fmla="*/ 44 w 46"/>
                  <a:gd name="T43" fmla="*/ 9 h 33"/>
                  <a:gd name="T44" fmla="*/ 46 w 46"/>
                  <a:gd name="T45" fmla="*/ 7 h 33"/>
                  <a:gd name="T46" fmla="*/ 46 w 46"/>
                  <a:gd name="T47" fmla="*/ 3 h 33"/>
                  <a:gd name="T48" fmla="*/ 43 w 46"/>
                  <a:gd name="T49" fmla="*/ 2 h 33"/>
                  <a:gd name="T50" fmla="*/ 44 w 46"/>
                  <a:gd name="T51"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33">
                    <a:moveTo>
                      <a:pt x="44" y="9"/>
                    </a:moveTo>
                    <a:lnTo>
                      <a:pt x="43" y="2"/>
                    </a:lnTo>
                    <a:lnTo>
                      <a:pt x="35" y="0"/>
                    </a:lnTo>
                    <a:lnTo>
                      <a:pt x="28" y="1"/>
                    </a:lnTo>
                    <a:lnTo>
                      <a:pt x="23" y="3"/>
                    </a:lnTo>
                    <a:lnTo>
                      <a:pt x="17" y="8"/>
                    </a:lnTo>
                    <a:lnTo>
                      <a:pt x="11" y="14"/>
                    </a:lnTo>
                    <a:lnTo>
                      <a:pt x="6" y="18"/>
                    </a:lnTo>
                    <a:lnTo>
                      <a:pt x="3" y="24"/>
                    </a:lnTo>
                    <a:lnTo>
                      <a:pt x="0" y="31"/>
                    </a:lnTo>
                    <a:lnTo>
                      <a:pt x="6" y="33"/>
                    </a:lnTo>
                    <a:lnTo>
                      <a:pt x="10" y="29"/>
                    </a:lnTo>
                    <a:lnTo>
                      <a:pt x="13" y="23"/>
                    </a:lnTo>
                    <a:lnTo>
                      <a:pt x="16" y="18"/>
                    </a:lnTo>
                    <a:lnTo>
                      <a:pt x="21" y="13"/>
                    </a:lnTo>
                    <a:lnTo>
                      <a:pt x="25" y="10"/>
                    </a:lnTo>
                    <a:lnTo>
                      <a:pt x="31" y="8"/>
                    </a:lnTo>
                    <a:lnTo>
                      <a:pt x="35" y="7"/>
                    </a:lnTo>
                    <a:lnTo>
                      <a:pt x="41" y="9"/>
                    </a:lnTo>
                    <a:lnTo>
                      <a:pt x="40" y="2"/>
                    </a:lnTo>
                    <a:lnTo>
                      <a:pt x="41" y="9"/>
                    </a:lnTo>
                    <a:lnTo>
                      <a:pt x="44" y="9"/>
                    </a:lnTo>
                    <a:lnTo>
                      <a:pt x="46" y="7"/>
                    </a:lnTo>
                    <a:lnTo>
                      <a:pt x="46" y="3"/>
                    </a:lnTo>
                    <a:lnTo>
                      <a:pt x="43" y="2"/>
                    </a:lnTo>
                    <a:lnTo>
                      <a:pt x="4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00" name="Freeform 604"/>
              <p:cNvSpPr>
                <a:spLocks noChangeAspect="1"/>
              </p:cNvSpPr>
              <p:nvPr/>
            </p:nvSpPr>
            <p:spPr bwMode="auto">
              <a:xfrm>
                <a:off x="797" y="783"/>
                <a:ext cx="8" cy="13"/>
              </a:xfrm>
              <a:custGeom>
                <a:avLst/>
                <a:gdLst>
                  <a:gd name="T0" fmla="*/ 2 w 17"/>
                  <a:gd name="T1" fmla="*/ 20 h 28"/>
                  <a:gd name="T2" fmla="*/ 9 w 17"/>
                  <a:gd name="T3" fmla="*/ 23 h 28"/>
                  <a:gd name="T4" fmla="*/ 9 w 17"/>
                  <a:gd name="T5" fmla="*/ 20 h 28"/>
                  <a:gd name="T6" fmla="*/ 12 w 17"/>
                  <a:gd name="T7" fmla="*/ 14 h 28"/>
                  <a:gd name="T8" fmla="*/ 15 w 17"/>
                  <a:gd name="T9" fmla="*/ 9 h 28"/>
                  <a:gd name="T10" fmla="*/ 17 w 17"/>
                  <a:gd name="T11" fmla="*/ 7 h 28"/>
                  <a:gd name="T12" fmla="*/ 13 w 17"/>
                  <a:gd name="T13" fmla="*/ 0 h 28"/>
                  <a:gd name="T14" fmla="*/ 8 w 17"/>
                  <a:gd name="T15" fmla="*/ 5 h 28"/>
                  <a:gd name="T16" fmla="*/ 5 w 17"/>
                  <a:gd name="T17" fmla="*/ 12 h 28"/>
                  <a:gd name="T18" fmla="*/ 2 w 17"/>
                  <a:gd name="T19" fmla="*/ 17 h 28"/>
                  <a:gd name="T20" fmla="*/ 0 w 17"/>
                  <a:gd name="T21" fmla="*/ 23 h 28"/>
                  <a:gd name="T22" fmla="*/ 7 w 17"/>
                  <a:gd name="T23" fmla="*/ 27 h 28"/>
                  <a:gd name="T24" fmla="*/ 0 w 17"/>
                  <a:gd name="T25" fmla="*/ 23 h 28"/>
                  <a:gd name="T26" fmla="*/ 1 w 17"/>
                  <a:gd name="T27" fmla="*/ 27 h 28"/>
                  <a:gd name="T28" fmla="*/ 5 w 17"/>
                  <a:gd name="T29" fmla="*/ 28 h 28"/>
                  <a:gd name="T30" fmla="*/ 8 w 17"/>
                  <a:gd name="T31" fmla="*/ 27 h 28"/>
                  <a:gd name="T32" fmla="*/ 9 w 17"/>
                  <a:gd name="T33" fmla="*/ 23 h 28"/>
                  <a:gd name="T34" fmla="*/ 2 w 17"/>
                  <a:gd name="T35"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8">
                    <a:moveTo>
                      <a:pt x="2" y="20"/>
                    </a:moveTo>
                    <a:lnTo>
                      <a:pt x="9" y="23"/>
                    </a:lnTo>
                    <a:lnTo>
                      <a:pt x="9" y="20"/>
                    </a:lnTo>
                    <a:lnTo>
                      <a:pt x="12" y="14"/>
                    </a:lnTo>
                    <a:lnTo>
                      <a:pt x="15" y="9"/>
                    </a:lnTo>
                    <a:lnTo>
                      <a:pt x="17" y="7"/>
                    </a:lnTo>
                    <a:lnTo>
                      <a:pt x="13" y="0"/>
                    </a:lnTo>
                    <a:lnTo>
                      <a:pt x="8" y="5"/>
                    </a:lnTo>
                    <a:lnTo>
                      <a:pt x="5" y="12"/>
                    </a:lnTo>
                    <a:lnTo>
                      <a:pt x="2" y="17"/>
                    </a:lnTo>
                    <a:lnTo>
                      <a:pt x="0" y="23"/>
                    </a:lnTo>
                    <a:lnTo>
                      <a:pt x="7" y="27"/>
                    </a:lnTo>
                    <a:lnTo>
                      <a:pt x="0" y="23"/>
                    </a:lnTo>
                    <a:lnTo>
                      <a:pt x="1" y="27"/>
                    </a:lnTo>
                    <a:lnTo>
                      <a:pt x="5" y="28"/>
                    </a:lnTo>
                    <a:lnTo>
                      <a:pt x="8" y="27"/>
                    </a:lnTo>
                    <a:lnTo>
                      <a:pt x="9" y="23"/>
                    </a:lnTo>
                    <a:lnTo>
                      <a:pt x="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01" name="Freeform 605"/>
              <p:cNvSpPr>
                <a:spLocks noChangeAspect="1"/>
              </p:cNvSpPr>
              <p:nvPr/>
            </p:nvSpPr>
            <p:spPr bwMode="auto">
              <a:xfrm>
                <a:off x="798" y="784"/>
                <a:ext cx="17" cy="12"/>
              </a:xfrm>
              <a:custGeom>
                <a:avLst/>
                <a:gdLst>
                  <a:gd name="T0" fmla="*/ 35 w 35"/>
                  <a:gd name="T1" fmla="*/ 0 h 23"/>
                  <a:gd name="T2" fmla="*/ 35 w 35"/>
                  <a:gd name="T3" fmla="*/ 0 h 23"/>
                  <a:gd name="T4" fmla="*/ 26 w 35"/>
                  <a:gd name="T5" fmla="*/ 0 h 23"/>
                  <a:gd name="T6" fmla="*/ 17 w 35"/>
                  <a:gd name="T7" fmla="*/ 4 h 23"/>
                  <a:gd name="T8" fmla="*/ 9 w 35"/>
                  <a:gd name="T9" fmla="*/ 10 h 23"/>
                  <a:gd name="T10" fmla="*/ 0 w 35"/>
                  <a:gd name="T11" fmla="*/ 16 h 23"/>
                  <a:gd name="T12" fmla="*/ 5 w 35"/>
                  <a:gd name="T13" fmla="*/ 23 h 23"/>
                  <a:gd name="T14" fmla="*/ 13 w 35"/>
                  <a:gd name="T15" fmla="*/ 17 h 23"/>
                  <a:gd name="T16" fmla="*/ 21 w 35"/>
                  <a:gd name="T17" fmla="*/ 11 h 23"/>
                  <a:gd name="T18" fmla="*/ 28 w 35"/>
                  <a:gd name="T19" fmla="*/ 7 h 23"/>
                  <a:gd name="T20" fmla="*/ 33 w 35"/>
                  <a:gd name="T21" fmla="*/ 7 h 23"/>
                  <a:gd name="T22" fmla="*/ 33 w 35"/>
                  <a:gd name="T23" fmla="*/ 7 h 23"/>
                  <a:gd name="T24" fmla="*/ 35 w 35"/>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3">
                    <a:moveTo>
                      <a:pt x="35" y="0"/>
                    </a:moveTo>
                    <a:lnTo>
                      <a:pt x="35" y="0"/>
                    </a:lnTo>
                    <a:lnTo>
                      <a:pt x="26" y="0"/>
                    </a:lnTo>
                    <a:lnTo>
                      <a:pt x="17" y="4"/>
                    </a:lnTo>
                    <a:lnTo>
                      <a:pt x="9" y="10"/>
                    </a:lnTo>
                    <a:lnTo>
                      <a:pt x="0" y="16"/>
                    </a:lnTo>
                    <a:lnTo>
                      <a:pt x="5" y="23"/>
                    </a:lnTo>
                    <a:lnTo>
                      <a:pt x="13" y="17"/>
                    </a:lnTo>
                    <a:lnTo>
                      <a:pt x="21" y="11"/>
                    </a:lnTo>
                    <a:lnTo>
                      <a:pt x="28" y="7"/>
                    </a:lnTo>
                    <a:lnTo>
                      <a:pt x="33" y="7"/>
                    </a:lnTo>
                    <a:lnTo>
                      <a:pt x="33" y="7"/>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02" name="Freeform 606"/>
              <p:cNvSpPr>
                <a:spLocks noChangeAspect="1"/>
              </p:cNvSpPr>
              <p:nvPr/>
            </p:nvSpPr>
            <p:spPr bwMode="auto">
              <a:xfrm>
                <a:off x="814" y="784"/>
                <a:ext cx="21" cy="13"/>
              </a:xfrm>
              <a:custGeom>
                <a:avLst/>
                <a:gdLst>
                  <a:gd name="T0" fmla="*/ 34 w 42"/>
                  <a:gd name="T1" fmla="*/ 16 h 25"/>
                  <a:gd name="T2" fmla="*/ 35 w 42"/>
                  <a:gd name="T3" fmla="*/ 12 h 25"/>
                  <a:gd name="T4" fmla="*/ 30 w 42"/>
                  <a:gd name="T5" fmla="*/ 17 h 25"/>
                  <a:gd name="T6" fmla="*/ 24 w 42"/>
                  <a:gd name="T7" fmla="*/ 18 h 25"/>
                  <a:gd name="T8" fmla="*/ 20 w 42"/>
                  <a:gd name="T9" fmla="*/ 16 h 25"/>
                  <a:gd name="T10" fmla="*/ 17 w 42"/>
                  <a:gd name="T11" fmla="*/ 13 h 25"/>
                  <a:gd name="T12" fmla="*/ 12 w 42"/>
                  <a:gd name="T13" fmla="*/ 10 h 25"/>
                  <a:gd name="T14" fmla="*/ 9 w 42"/>
                  <a:gd name="T15" fmla="*/ 7 h 25"/>
                  <a:gd name="T16" fmla="*/ 5 w 42"/>
                  <a:gd name="T17" fmla="*/ 3 h 25"/>
                  <a:gd name="T18" fmla="*/ 2 w 42"/>
                  <a:gd name="T19" fmla="*/ 0 h 25"/>
                  <a:gd name="T20" fmla="*/ 0 w 42"/>
                  <a:gd name="T21" fmla="*/ 7 h 25"/>
                  <a:gd name="T22" fmla="*/ 1 w 42"/>
                  <a:gd name="T23" fmla="*/ 8 h 25"/>
                  <a:gd name="T24" fmla="*/ 4 w 42"/>
                  <a:gd name="T25" fmla="*/ 11 h 25"/>
                  <a:gd name="T26" fmla="*/ 8 w 42"/>
                  <a:gd name="T27" fmla="*/ 15 h 25"/>
                  <a:gd name="T28" fmla="*/ 12 w 42"/>
                  <a:gd name="T29" fmla="*/ 20 h 25"/>
                  <a:gd name="T30" fmla="*/ 18 w 42"/>
                  <a:gd name="T31" fmla="*/ 23 h 25"/>
                  <a:gd name="T32" fmla="*/ 24 w 42"/>
                  <a:gd name="T33" fmla="*/ 25 h 25"/>
                  <a:gd name="T34" fmla="*/ 32 w 42"/>
                  <a:gd name="T35" fmla="*/ 24 h 25"/>
                  <a:gd name="T36" fmla="*/ 40 w 42"/>
                  <a:gd name="T37" fmla="*/ 19 h 25"/>
                  <a:gd name="T38" fmla="*/ 41 w 42"/>
                  <a:gd name="T39" fmla="*/ 16 h 25"/>
                  <a:gd name="T40" fmla="*/ 40 w 42"/>
                  <a:gd name="T41" fmla="*/ 19 h 25"/>
                  <a:gd name="T42" fmla="*/ 42 w 42"/>
                  <a:gd name="T43" fmla="*/ 17 h 25"/>
                  <a:gd name="T44" fmla="*/ 41 w 42"/>
                  <a:gd name="T45" fmla="*/ 13 h 25"/>
                  <a:gd name="T46" fmla="*/ 39 w 42"/>
                  <a:gd name="T47" fmla="*/ 12 h 25"/>
                  <a:gd name="T48" fmla="*/ 35 w 42"/>
                  <a:gd name="T49" fmla="*/ 12 h 25"/>
                  <a:gd name="T50" fmla="*/ 34 w 42"/>
                  <a:gd name="T51"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25">
                    <a:moveTo>
                      <a:pt x="34" y="16"/>
                    </a:moveTo>
                    <a:lnTo>
                      <a:pt x="35" y="12"/>
                    </a:lnTo>
                    <a:lnTo>
                      <a:pt x="30" y="17"/>
                    </a:lnTo>
                    <a:lnTo>
                      <a:pt x="24" y="18"/>
                    </a:lnTo>
                    <a:lnTo>
                      <a:pt x="20" y="16"/>
                    </a:lnTo>
                    <a:lnTo>
                      <a:pt x="17" y="13"/>
                    </a:lnTo>
                    <a:lnTo>
                      <a:pt x="12" y="10"/>
                    </a:lnTo>
                    <a:lnTo>
                      <a:pt x="9" y="7"/>
                    </a:lnTo>
                    <a:lnTo>
                      <a:pt x="5" y="3"/>
                    </a:lnTo>
                    <a:lnTo>
                      <a:pt x="2" y="0"/>
                    </a:lnTo>
                    <a:lnTo>
                      <a:pt x="0" y="7"/>
                    </a:lnTo>
                    <a:lnTo>
                      <a:pt x="1" y="8"/>
                    </a:lnTo>
                    <a:lnTo>
                      <a:pt x="4" y="11"/>
                    </a:lnTo>
                    <a:lnTo>
                      <a:pt x="8" y="15"/>
                    </a:lnTo>
                    <a:lnTo>
                      <a:pt x="12" y="20"/>
                    </a:lnTo>
                    <a:lnTo>
                      <a:pt x="18" y="23"/>
                    </a:lnTo>
                    <a:lnTo>
                      <a:pt x="24" y="25"/>
                    </a:lnTo>
                    <a:lnTo>
                      <a:pt x="32" y="24"/>
                    </a:lnTo>
                    <a:lnTo>
                      <a:pt x="40" y="19"/>
                    </a:lnTo>
                    <a:lnTo>
                      <a:pt x="41" y="16"/>
                    </a:lnTo>
                    <a:lnTo>
                      <a:pt x="40" y="19"/>
                    </a:lnTo>
                    <a:lnTo>
                      <a:pt x="42" y="17"/>
                    </a:lnTo>
                    <a:lnTo>
                      <a:pt x="41" y="13"/>
                    </a:lnTo>
                    <a:lnTo>
                      <a:pt x="39" y="12"/>
                    </a:lnTo>
                    <a:lnTo>
                      <a:pt x="35" y="12"/>
                    </a:lnTo>
                    <a:lnTo>
                      <a:pt x="3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03" name="Freeform 607"/>
              <p:cNvSpPr>
                <a:spLocks noChangeAspect="1"/>
              </p:cNvSpPr>
              <p:nvPr/>
            </p:nvSpPr>
            <p:spPr bwMode="auto">
              <a:xfrm>
                <a:off x="817" y="778"/>
                <a:ext cx="18" cy="14"/>
              </a:xfrm>
              <a:custGeom>
                <a:avLst/>
                <a:gdLst>
                  <a:gd name="T0" fmla="*/ 0 w 36"/>
                  <a:gd name="T1" fmla="*/ 6 h 29"/>
                  <a:gd name="T2" fmla="*/ 4 w 36"/>
                  <a:gd name="T3" fmla="*/ 7 h 29"/>
                  <a:gd name="T4" fmla="*/ 11 w 36"/>
                  <a:gd name="T5" fmla="*/ 8 h 29"/>
                  <a:gd name="T6" fmla="*/ 19 w 36"/>
                  <a:gd name="T7" fmla="*/ 14 h 29"/>
                  <a:gd name="T8" fmla="*/ 26 w 36"/>
                  <a:gd name="T9" fmla="*/ 21 h 29"/>
                  <a:gd name="T10" fmla="*/ 29 w 36"/>
                  <a:gd name="T11" fmla="*/ 29 h 29"/>
                  <a:gd name="T12" fmla="*/ 36 w 36"/>
                  <a:gd name="T13" fmla="*/ 29 h 29"/>
                  <a:gd name="T14" fmla="*/ 33 w 36"/>
                  <a:gd name="T15" fmla="*/ 16 h 29"/>
                  <a:gd name="T16" fmla="*/ 23 w 36"/>
                  <a:gd name="T17" fmla="*/ 7 h 29"/>
                  <a:gd name="T18" fmla="*/ 13 w 36"/>
                  <a:gd name="T19" fmla="*/ 1 h 29"/>
                  <a:gd name="T20" fmla="*/ 4 w 36"/>
                  <a:gd name="T21" fmla="*/ 0 h 29"/>
                  <a:gd name="T22" fmla="*/ 7 w 36"/>
                  <a:gd name="T23" fmla="*/ 1 h 29"/>
                  <a:gd name="T24" fmla="*/ 4 w 36"/>
                  <a:gd name="T25" fmla="*/ 0 h 29"/>
                  <a:gd name="T26" fmla="*/ 2 w 36"/>
                  <a:gd name="T27" fmla="*/ 1 h 29"/>
                  <a:gd name="T28" fmla="*/ 0 w 36"/>
                  <a:gd name="T29" fmla="*/ 3 h 29"/>
                  <a:gd name="T30" fmla="*/ 2 w 36"/>
                  <a:gd name="T31" fmla="*/ 6 h 29"/>
                  <a:gd name="T32" fmla="*/ 4 w 36"/>
                  <a:gd name="T33" fmla="*/ 7 h 29"/>
                  <a:gd name="T34" fmla="*/ 0 w 36"/>
                  <a:gd name="T35"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29">
                    <a:moveTo>
                      <a:pt x="0" y="6"/>
                    </a:moveTo>
                    <a:lnTo>
                      <a:pt x="4" y="7"/>
                    </a:lnTo>
                    <a:lnTo>
                      <a:pt x="11" y="8"/>
                    </a:lnTo>
                    <a:lnTo>
                      <a:pt x="19" y="14"/>
                    </a:lnTo>
                    <a:lnTo>
                      <a:pt x="26" y="21"/>
                    </a:lnTo>
                    <a:lnTo>
                      <a:pt x="29" y="29"/>
                    </a:lnTo>
                    <a:lnTo>
                      <a:pt x="36" y="29"/>
                    </a:lnTo>
                    <a:lnTo>
                      <a:pt x="33" y="16"/>
                    </a:lnTo>
                    <a:lnTo>
                      <a:pt x="23" y="7"/>
                    </a:lnTo>
                    <a:lnTo>
                      <a:pt x="13" y="1"/>
                    </a:lnTo>
                    <a:lnTo>
                      <a:pt x="4" y="0"/>
                    </a:lnTo>
                    <a:lnTo>
                      <a:pt x="7" y="1"/>
                    </a:lnTo>
                    <a:lnTo>
                      <a:pt x="4" y="0"/>
                    </a:lnTo>
                    <a:lnTo>
                      <a:pt x="2" y="1"/>
                    </a:lnTo>
                    <a:lnTo>
                      <a:pt x="0" y="3"/>
                    </a:lnTo>
                    <a:lnTo>
                      <a:pt x="2" y="6"/>
                    </a:lnTo>
                    <a:lnTo>
                      <a:pt x="4" y="7"/>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04" name="Freeform 608"/>
              <p:cNvSpPr>
                <a:spLocks noChangeAspect="1"/>
              </p:cNvSpPr>
              <p:nvPr/>
            </p:nvSpPr>
            <p:spPr bwMode="auto">
              <a:xfrm>
                <a:off x="815" y="766"/>
                <a:ext cx="7" cy="15"/>
              </a:xfrm>
              <a:custGeom>
                <a:avLst/>
                <a:gdLst>
                  <a:gd name="T0" fmla="*/ 7 w 15"/>
                  <a:gd name="T1" fmla="*/ 5 h 29"/>
                  <a:gd name="T2" fmla="*/ 8 w 15"/>
                  <a:gd name="T3" fmla="*/ 0 h 29"/>
                  <a:gd name="T4" fmla="*/ 2 w 15"/>
                  <a:gd name="T5" fmla="*/ 7 h 29"/>
                  <a:gd name="T6" fmla="*/ 0 w 15"/>
                  <a:gd name="T7" fmla="*/ 15 h 29"/>
                  <a:gd name="T8" fmla="*/ 1 w 15"/>
                  <a:gd name="T9" fmla="*/ 22 h 29"/>
                  <a:gd name="T10" fmla="*/ 3 w 15"/>
                  <a:gd name="T11" fmla="*/ 29 h 29"/>
                  <a:gd name="T12" fmla="*/ 10 w 15"/>
                  <a:gd name="T13" fmla="*/ 24 h 29"/>
                  <a:gd name="T14" fmla="*/ 8 w 15"/>
                  <a:gd name="T15" fmla="*/ 20 h 29"/>
                  <a:gd name="T16" fmla="*/ 7 w 15"/>
                  <a:gd name="T17" fmla="*/ 15 h 29"/>
                  <a:gd name="T18" fmla="*/ 9 w 15"/>
                  <a:gd name="T19" fmla="*/ 11 h 29"/>
                  <a:gd name="T20" fmla="*/ 13 w 15"/>
                  <a:gd name="T21" fmla="*/ 7 h 29"/>
                  <a:gd name="T22" fmla="*/ 14 w 15"/>
                  <a:gd name="T23" fmla="*/ 2 h 29"/>
                  <a:gd name="T24" fmla="*/ 13 w 15"/>
                  <a:gd name="T25" fmla="*/ 7 h 29"/>
                  <a:gd name="T26" fmla="*/ 15 w 15"/>
                  <a:gd name="T27" fmla="*/ 5 h 29"/>
                  <a:gd name="T28" fmla="*/ 14 w 15"/>
                  <a:gd name="T29" fmla="*/ 1 h 29"/>
                  <a:gd name="T30" fmla="*/ 11 w 15"/>
                  <a:gd name="T31" fmla="*/ 0 h 29"/>
                  <a:gd name="T32" fmla="*/ 8 w 15"/>
                  <a:gd name="T33" fmla="*/ 0 h 29"/>
                  <a:gd name="T34" fmla="*/ 7 w 15"/>
                  <a:gd name="T35"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29">
                    <a:moveTo>
                      <a:pt x="7" y="5"/>
                    </a:moveTo>
                    <a:lnTo>
                      <a:pt x="8" y="0"/>
                    </a:lnTo>
                    <a:lnTo>
                      <a:pt x="2" y="7"/>
                    </a:lnTo>
                    <a:lnTo>
                      <a:pt x="0" y="15"/>
                    </a:lnTo>
                    <a:lnTo>
                      <a:pt x="1" y="22"/>
                    </a:lnTo>
                    <a:lnTo>
                      <a:pt x="3" y="29"/>
                    </a:lnTo>
                    <a:lnTo>
                      <a:pt x="10" y="24"/>
                    </a:lnTo>
                    <a:lnTo>
                      <a:pt x="8" y="20"/>
                    </a:lnTo>
                    <a:lnTo>
                      <a:pt x="7" y="15"/>
                    </a:lnTo>
                    <a:lnTo>
                      <a:pt x="9" y="11"/>
                    </a:lnTo>
                    <a:lnTo>
                      <a:pt x="13" y="7"/>
                    </a:lnTo>
                    <a:lnTo>
                      <a:pt x="14" y="2"/>
                    </a:lnTo>
                    <a:lnTo>
                      <a:pt x="13" y="7"/>
                    </a:lnTo>
                    <a:lnTo>
                      <a:pt x="15" y="5"/>
                    </a:lnTo>
                    <a:lnTo>
                      <a:pt x="14" y="1"/>
                    </a:lnTo>
                    <a:lnTo>
                      <a:pt x="11" y="0"/>
                    </a:lnTo>
                    <a:lnTo>
                      <a:pt x="8" y="0"/>
                    </a:lnTo>
                    <a:lnTo>
                      <a:pt x="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05" name="Freeform 609"/>
              <p:cNvSpPr>
                <a:spLocks noChangeAspect="1"/>
              </p:cNvSpPr>
              <p:nvPr/>
            </p:nvSpPr>
            <p:spPr bwMode="auto">
              <a:xfrm>
                <a:off x="816" y="749"/>
                <a:ext cx="7" cy="20"/>
              </a:xfrm>
              <a:custGeom>
                <a:avLst/>
                <a:gdLst>
                  <a:gd name="T0" fmla="*/ 15 w 15"/>
                  <a:gd name="T1" fmla="*/ 0 h 41"/>
                  <a:gd name="T2" fmla="*/ 15 w 15"/>
                  <a:gd name="T3" fmla="*/ 0 h 41"/>
                  <a:gd name="T4" fmla="*/ 4 w 15"/>
                  <a:gd name="T5" fmla="*/ 5 h 41"/>
                  <a:gd name="T6" fmla="*/ 0 w 15"/>
                  <a:gd name="T7" fmla="*/ 18 h 41"/>
                  <a:gd name="T8" fmla="*/ 2 w 15"/>
                  <a:gd name="T9" fmla="*/ 30 h 41"/>
                  <a:gd name="T10" fmla="*/ 6 w 15"/>
                  <a:gd name="T11" fmla="*/ 41 h 41"/>
                  <a:gd name="T12" fmla="*/ 13 w 15"/>
                  <a:gd name="T13" fmla="*/ 38 h 41"/>
                  <a:gd name="T14" fmla="*/ 9 w 15"/>
                  <a:gd name="T15" fmla="*/ 30 h 41"/>
                  <a:gd name="T16" fmla="*/ 9 w 15"/>
                  <a:gd name="T17" fmla="*/ 18 h 41"/>
                  <a:gd name="T18" fmla="*/ 10 w 15"/>
                  <a:gd name="T19" fmla="*/ 9 h 41"/>
                  <a:gd name="T20" fmla="*/ 15 w 15"/>
                  <a:gd name="T21" fmla="*/ 7 h 41"/>
                  <a:gd name="T22" fmla="*/ 15 w 15"/>
                  <a:gd name="T23" fmla="*/ 7 h 41"/>
                  <a:gd name="T24" fmla="*/ 15 w 15"/>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41">
                    <a:moveTo>
                      <a:pt x="15" y="0"/>
                    </a:moveTo>
                    <a:lnTo>
                      <a:pt x="15" y="0"/>
                    </a:lnTo>
                    <a:lnTo>
                      <a:pt x="4" y="5"/>
                    </a:lnTo>
                    <a:lnTo>
                      <a:pt x="0" y="18"/>
                    </a:lnTo>
                    <a:lnTo>
                      <a:pt x="2" y="30"/>
                    </a:lnTo>
                    <a:lnTo>
                      <a:pt x="6" y="41"/>
                    </a:lnTo>
                    <a:lnTo>
                      <a:pt x="13" y="38"/>
                    </a:lnTo>
                    <a:lnTo>
                      <a:pt x="9" y="30"/>
                    </a:lnTo>
                    <a:lnTo>
                      <a:pt x="9" y="18"/>
                    </a:lnTo>
                    <a:lnTo>
                      <a:pt x="10" y="9"/>
                    </a:lnTo>
                    <a:lnTo>
                      <a:pt x="15" y="7"/>
                    </a:lnTo>
                    <a:lnTo>
                      <a:pt x="15" y="7"/>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06" name="Freeform 610"/>
              <p:cNvSpPr>
                <a:spLocks noChangeAspect="1"/>
              </p:cNvSpPr>
              <p:nvPr/>
            </p:nvSpPr>
            <p:spPr bwMode="auto">
              <a:xfrm>
                <a:off x="823" y="743"/>
                <a:ext cx="21" cy="9"/>
              </a:xfrm>
              <a:custGeom>
                <a:avLst/>
                <a:gdLst>
                  <a:gd name="T0" fmla="*/ 40 w 42"/>
                  <a:gd name="T1" fmla="*/ 10 h 17"/>
                  <a:gd name="T2" fmla="*/ 40 w 42"/>
                  <a:gd name="T3" fmla="*/ 5 h 17"/>
                  <a:gd name="T4" fmla="*/ 36 w 42"/>
                  <a:gd name="T5" fmla="*/ 1 h 17"/>
                  <a:gd name="T6" fmla="*/ 31 w 42"/>
                  <a:gd name="T7" fmla="*/ 0 h 17"/>
                  <a:gd name="T8" fmla="*/ 25 w 42"/>
                  <a:gd name="T9" fmla="*/ 2 h 17"/>
                  <a:gd name="T10" fmla="*/ 23 w 42"/>
                  <a:gd name="T11" fmla="*/ 5 h 17"/>
                  <a:gd name="T12" fmla="*/ 19 w 42"/>
                  <a:gd name="T13" fmla="*/ 7 h 17"/>
                  <a:gd name="T14" fmla="*/ 14 w 42"/>
                  <a:gd name="T15" fmla="*/ 9 h 17"/>
                  <a:gd name="T16" fmla="*/ 8 w 42"/>
                  <a:gd name="T17" fmla="*/ 10 h 17"/>
                  <a:gd name="T18" fmla="*/ 0 w 42"/>
                  <a:gd name="T19" fmla="*/ 10 h 17"/>
                  <a:gd name="T20" fmla="*/ 0 w 42"/>
                  <a:gd name="T21" fmla="*/ 17 h 17"/>
                  <a:gd name="T22" fmla="*/ 8 w 42"/>
                  <a:gd name="T23" fmla="*/ 17 h 17"/>
                  <a:gd name="T24" fmla="*/ 16 w 42"/>
                  <a:gd name="T25" fmla="*/ 16 h 17"/>
                  <a:gd name="T26" fmla="*/ 21 w 42"/>
                  <a:gd name="T27" fmla="*/ 14 h 17"/>
                  <a:gd name="T28" fmla="*/ 25 w 42"/>
                  <a:gd name="T29" fmla="*/ 11 h 17"/>
                  <a:gd name="T30" fmla="*/ 30 w 42"/>
                  <a:gd name="T31" fmla="*/ 9 h 17"/>
                  <a:gd name="T32" fmla="*/ 31 w 42"/>
                  <a:gd name="T33" fmla="*/ 7 h 17"/>
                  <a:gd name="T34" fmla="*/ 33 w 42"/>
                  <a:gd name="T35" fmla="*/ 8 h 17"/>
                  <a:gd name="T36" fmla="*/ 36 w 42"/>
                  <a:gd name="T37" fmla="*/ 9 h 17"/>
                  <a:gd name="T38" fmla="*/ 36 w 42"/>
                  <a:gd name="T39" fmla="*/ 3 h 17"/>
                  <a:gd name="T40" fmla="*/ 36 w 42"/>
                  <a:gd name="T41" fmla="*/ 9 h 17"/>
                  <a:gd name="T42" fmla="*/ 38 w 42"/>
                  <a:gd name="T43" fmla="*/ 9 h 17"/>
                  <a:gd name="T44" fmla="*/ 40 w 42"/>
                  <a:gd name="T45" fmla="*/ 8 h 17"/>
                  <a:gd name="T46" fmla="*/ 42 w 42"/>
                  <a:gd name="T47" fmla="*/ 7 h 17"/>
                  <a:gd name="T48" fmla="*/ 40 w 42"/>
                  <a:gd name="T49" fmla="*/ 5 h 17"/>
                  <a:gd name="T50" fmla="*/ 40 w 42"/>
                  <a:gd name="T51"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17">
                    <a:moveTo>
                      <a:pt x="40" y="10"/>
                    </a:moveTo>
                    <a:lnTo>
                      <a:pt x="40" y="5"/>
                    </a:lnTo>
                    <a:lnTo>
                      <a:pt x="36" y="1"/>
                    </a:lnTo>
                    <a:lnTo>
                      <a:pt x="31" y="0"/>
                    </a:lnTo>
                    <a:lnTo>
                      <a:pt x="25" y="2"/>
                    </a:lnTo>
                    <a:lnTo>
                      <a:pt x="23" y="5"/>
                    </a:lnTo>
                    <a:lnTo>
                      <a:pt x="19" y="7"/>
                    </a:lnTo>
                    <a:lnTo>
                      <a:pt x="14" y="9"/>
                    </a:lnTo>
                    <a:lnTo>
                      <a:pt x="8" y="10"/>
                    </a:lnTo>
                    <a:lnTo>
                      <a:pt x="0" y="10"/>
                    </a:lnTo>
                    <a:lnTo>
                      <a:pt x="0" y="17"/>
                    </a:lnTo>
                    <a:lnTo>
                      <a:pt x="8" y="17"/>
                    </a:lnTo>
                    <a:lnTo>
                      <a:pt x="16" y="16"/>
                    </a:lnTo>
                    <a:lnTo>
                      <a:pt x="21" y="14"/>
                    </a:lnTo>
                    <a:lnTo>
                      <a:pt x="25" y="11"/>
                    </a:lnTo>
                    <a:lnTo>
                      <a:pt x="30" y="9"/>
                    </a:lnTo>
                    <a:lnTo>
                      <a:pt x="31" y="7"/>
                    </a:lnTo>
                    <a:lnTo>
                      <a:pt x="33" y="8"/>
                    </a:lnTo>
                    <a:lnTo>
                      <a:pt x="36" y="9"/>
                    </a:lnTo>
                    <a:lnTo>
                      <a:pt x="36" y="3"/>
                    </a:lnTo>
                    <a:lnTo>
                      <a:pt x="36" y="9"/>
                    </a:lnTo>
                    <a:lnTo>
                      <a:pt x="38" y="9"/>
                    </a:lnTo>
                    <a:lnTo>
                      <a:pt x="40" y="8"/>
                    </a:lnTo>
                    <a:lnTo>
                      <a:pt x="42" y="7"/>
                    </a:lnTo>
                    <a:lnTo>
                      <a:pt x="40" y="5"/>
                    </a:lnTo>
                    <a:lnTo>
                      <a:pt x="4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07" name="Freeform 611"/>
              <p:cNvSpPr>
                <a:spLocks noChangeAspect="1"/>
              </p:cNvSpPr>
              <p:nvPr/>
            </p:nvSpPr>
            <p:spPr bwMode="auto">
              <a:xfrm>
                <a:off x="830" y="745"/>
                <a:ext cx="13" cy="20"/>
              </a:xfrm>
              <a:custGeom>
                <a:avLst/>
                <a:gdLst>
                  <a:gd name="T0" fmla="*/ 8 w 26"/>
                  <a:gd name="T1" fmla="*/ 33 h 40"/>
                  <a:gd name="T2" fmla="*/ 8 w 26"/>
                  <a:gd name="T3" fmla="*/ 33 h 40"/>
                  <a:gd name="T4" fmla="*/ 7 w 26"/>
                  <a:gd name="T5" fmla="*/ 29 h 40"/>
                  <a:gd name="T6" fmla="*/ 11 w 26"/>
                  <a:gd name="T7" fmla="*/ 22 h 40"/>
                  <a:gd name="T8" fmla="*/ 18 w 26"/>
                  <a:gd name="T9" fmla="*/ 13 h 40"/>
                  <a:gd name="T10" fmla="*/ 26 w 26"/>
                  <a:gd name="T11" fmla="*/ 7 h 40"/>
                  <a:gd name="T12" fmla="*/ 22 w 26"/>
                  <a:gd name="T13" fmla="*/ 0 h 40"/>
                  <a:gd name="T14" fmla="*/ 14 w 26"/>
                  <a:gd name="T15" fmla="*/ 8 h 40"/>
                  <a:gd name="T16" fmla="*/ 5 w 26"/>
                  <a:gd name="T17" fmla="*/ 18 h 40"/>
                  <a:gd name="T18" fmla="*/ 0 w 26"/>
                  <a:gd name="T19" fmla="*/ 29 h 40"/>
                  <a:gd name="T20" fmla="*/ 6 w 26"/>
                  <a:gd name="T21" fmla="*/ 40 h 40"/>
                  <a:gd name="T22" fmla="*/ 6 w 26"/>
                  <a:gd name="T23" fmla="*/ 40 h 40"/>
                  <a:gd name="T24" fmla="*/ 8 w 26"/>
                  <a:gd name="T25"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0">
                    <a:moveTo>
                      <a:pt x="8" y="33"/>
                    </a:moveTo>
                    <a:lnTo>
                      <a:pt x="8" y="33"/>
                    </a:lnTo>
                    <a:lnTo>
                      <a:pt x="7" y="29"/>
                    </a:lnTo>
                    <a:lnTo>
                      <a:pt x="11" y="22"/>
                    </a:lnTo>
                    <a:lnTo>
                      <a:pt x="18" y="13"/>
                    </a:lnTo>
                    <a:lnTo>
                      <a:pt x="26" y="7"/>
                    </a:lnTo>
                    <a:lnTo>
                      <a:pt x="22" y="0"/>
                    </a:lnTo>
                    <a:lnTo>
                      <a:pt x="14" y="8"/>
                    </a:lnTo>
                    <a:lnTo>
                      <a:pt x="5" y="18"/>
                    </a:lnTo>
                    <a:lnTo>
                      <a:pt x="0" y="29"/>
                    </a:lnTo>
                    <a:lnTo>
                      <a:pt x="6" y="40"/>
                    </a:lnTo>
                    <a:lnTo>
                      <a:pt x="6" y="40"/>
                    </a:lnTo>
                    <a:lnTo>
                      <a:pt x="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08" name="Freeform 612"/>
              <p:cNvSpPr>
                <a:spLocks noChangeAspect="1"/>
              </p:cNvSpPr>
              <p:nvPr/>
            </p:nvSpPr>
            <p:spPr bwMode="auto">
              <a:xfrm>
                <a:off x="833" y="755"/>
                <a:ext cx="14" cy="10"/>
              </a:xfrm>
              <a:custGeom>
                <a:avLst/>
                <a:gdLst>
                  <a:gd name="T0" fmla="*/ 22 w 28"/>
                  <a:gd name="T1" fmla="*/ 0 h 21"/>
                  <a:gd name="T2" fmla="*/ 22 w 28"/>
                  <a:gd name="T3" fmla="*/ 0 h 21"/>
                  <a:gd name="T4" fmla="*/ 18 w 28"/>
                  <a:gd name="T5" fmla="*/ 6 h 21"/>
                  <a:gd name="T6" fmla="*/ 13 w 28"/>
                  <a:gd name="T7" fmla="*/ 10 h 21"/>
                  <a:gd name="T8" fmla="*/ 9 w 28"/>
                  <a:gd name="T9" fmla="*/ 14 h 21"/>
                  <a:gd name="T10" fmla="*/ 2 w 28"/>
                  <a:gd name="T11" fmla="*/ 13 h 21"/>
                  <a:gd name="T12" fmla="*/ 0 w 28"/>
                  <a:gd name="T13" fmla="*/ 20 h 21"/>
                  <a:gd name="T14" fmla="*/ 9 w 28"/>
                  <a:gd name="T15" fmla="*/ 21 h 21"/>
                  <a:gd name="T16" fmla="*/ 18 w 28"/>
                  <a:gd name="T17" fmla="*/ 17 h 21"/>
                  <a:gd name="T18" fmla="*/ 25 w 28"/>
                  <a:gd name="T19" fmla="*/ 10 h 21"/>
                  <a:gd name="T20" fmla="*/ 28 w 28"/>
                  <a:gd name="T21" fmla="*/ 2 h 21"/>
                  <a:gd name="T22" fmla="*/ 28 w 28"/>
                  <a:gd name="T23" fmla="*/ 2 h 21"/>
                  <a:gd name="T24" fmla="*/ 22 w 2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1">
                    <a:moveTo>
                      <a:pt x="22" y="0"/>
                    </a:moveTo>
                    <a:lnTo>
                      <a:pt x="22" y="0"/>
                    </a:lnTo>
                    <a:lnTo>
                      <a:pt x="18" y="6"/>
                    </a:lnTo>
                    <a:lnTo>
                      <a:pt x="13" y="10"/>
                    </a:lnTo>
                    <a:lnTo>
                      <a:pt x="9" y="14"/>
                    </a:lnTo>
                    <a:lnTo>
                      <a:pt x="2" y="13"/>
                    </a:lnTo>
                    <a:lnTo>
                      <a:pt x="0" y="20"/>
                    </a:lnTo>
                    <a:lnTo>
                      <a:pt x="9" y="21"/>
                    </a:lnTo>
                    <a:lnTo>
                      <a:pt x="18" y="17"/>
                    </a:lnTo>
                    <a:lnTo>
                      <a:pt x="25" y="10"/>
                    </a:lnTo>
                    <a:lnTo>
                      <a:pt x="28" y="2"/>
                    </a:lnTo>
                    <a:lnTo>
                      <a:pt x="28" y="2"/>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09" name="Freeform 613"/>
              <p:cNvSpPr>
                <a:spLocks noChangeAspect="1"/>
              </p:cNvSpPr>
              <p:nvPr/>
            </p:nvSpPr>
            <p:spPr bwMode="auto">
              <a:xfrm>
                <a:off x="844" y="750"/>
                <a:ext cx="19" cy="7"/>
              </a:xfrm>
              <a:custGeom>
                <a:avLst/>
                <a:gdLst>
                  <a:gd name="T0" fmla="*/ 34 w 38"/>
                  <a:gd name="T1" fmla="*/ 12 h 13"/>
                  <a:gd name="T2" fmla="*/ 38 w 38"/>
                  <a:gd name="T3" fmla="*/ 6 h 13"/>
                  <a:gd name="T4" fmla="*/ 28 w 38"/>
                  <a:gd name="T5" fmla="*/ 0 h 13"/>
                  <a:gd name="T6" fmla="*/ 18 w 38"/>
                  <a:gd name="T7" fmla="*/ 0 h 13"/>
                  <a:gd name="T8" fmla="*/ 8 w 38"/>
                  <a:gd name="T9" fmla="*/ 2 h 13"/>
                  <a:gd name="T10" fmla="*/ 0 w 38"/>
                  <a:gd name="T11" fmla="*/ 10 h 13"/>
                  <a:gd name="T12" fmla="*/ 6 w 38"/>
                  <a:gd name="T13" fmla="*/ 12 h 13"/>
                  <a:gd name="T14" fmla="*/ 10 w 38"/>
                  <a:gd name="T15" fmla="*/ 9 h 13"/>
                  <a:gd name="T16" fmla="*/ 18 w 38"/>
                  <a:gd name="T17" fmla="*/ 6 h 13"/>
                  <a:gd name="T18" fmla="*/ 26 w 38"/>
                  <a:gd name="T19" fmla="*/ 6 h 13"/>
                  <a:gd name="T20" fmla="*/ 31 w 38"/>
                  <a:gd name="T21" fmla="*/ 11 h 13"/>
                  <a:gd name="T22" fmla="*/ 34 w 38"/>
                  <a:gd name="T23" fmla="*/ 5 h 13"/>
                  <a:gd name="T24" fmla="*/ 31 w 38"/>
                  <a:gd name="T25" fmla="*/ 11 h 13"/>
                  <a:gd name="T26" fmla="*/ 33 w 38"/>
                  <a:gd name="T27" fmla="*/ 13 h 13"/>
                  <a:gd name="T28" fmla="*/ 36 w 38"/>
                  <a:gd name="T29" fmla="*/ 12 h 13"/>
                  <a:gd name="T30" fmla="*/ 38 w 38"/>
                  <a:gd name="T31" fmla="*/ 10 h 13"/>
                  <a:gd name="T32" fmla="*/ 38 w 38"/>
                  <a:gd name="T33" fmla="*/ 6 h 13"/>
                  <a:gd name="T34" fmla="*/ 34 w 38"/>
                  <a:gd name="T3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13">
                    <a:moveTo>
                      <a:pt x="34" y="12"/>
                    </a:moveTo>
                    <a:lnTo>
                      <a:pt x="38" y="6"/>
                    </a:lnTo>
                    <a:lnTo>
                      <a:pt x="28" y="0"/>
                    </a:lnTo>
                    <a:lnTo>
                      <a:pt x="18" y="0"/>
                    </a:lnTo>
                    <a:lnTo>
                      <a:pt x="8" y="2"/>
                    </a:lnTo>
                    <a:lnTo>
                      <a:pt x="0" y="10"/>
                    </a:lnTo>
                    <a:lnTo>
                      <a:pt x="6" y="12"/>
                    </a:lnTo>
                    <a:lnTo>
                      <a:pt x="10" y="9"/>
                    </a:lnTo>
                    <a:lnTo>
                      <a:pt x="18" y="6"/>
                    </a:lnTo>
                    <a:lnTo>
                      <a:pt x="26" y="6"/>
                    </a:lnTo>
                    <a:lnTo>
                      <a:pt x="31" y="11"/>
                    </a:lnTo>
                    <a:lnTo>
                      <a:pt x="34" y="5"/>
                    </a:lnTo>
                    <a:lnTo>
                      <a:pt x="31" y="11"/>
                    </a:lnTo>
                    <a:lnTo>
                      <a:pt x="33" y="13"/>
                    </a:lnTo>
                    <a:lnTo>
                      <a:pt x="36" y="12"/>
                    </a:lnTo>
                    <a:lnTo>
                      <a:pt x="38" y="10"/>
                    </a:lnTo>
                    <a:lnTo>
                      <a:pt x="38" y="6"/>
                    </a:lnTo>
                    <a:lnTo>
                      <a:pt x="3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10" name="Freeform 614"/>
              <p:cNvSpPr>
                <a:spLocks noChangeAspect="1"/>
              </p:cNvSpPr>
              <p:nvPr/>
            </p:nvSpPr>
            <p:spPr bwMode="auto">
              <a:xfrm>
                <a:off x="844" y="753"/>
                <a:ext cx="17" cy="16"/>
              </a:xfrm>
              <a:custGeom>
                <a:avLst/>
                <a:gdLst>
                  <a:gd name="T0" fmla="*/ 7 w 33"/>
                  <a:gd name="T1" fmla="*/ 26 h 33"/>
                  <a:gd name="T2" fmla="*/ 9 w 33"/>
                  <a:gd name="T3" fmla="*/ 28 h 33"/>
                  <a:gd name="T4" fmla="*/ 11 w 33"/>
                  <a:gd name="T5" fmla="*/ 21 h 33"/>
                  <a:gd name="T6" fmla="*/ 17 w 33"/>
                  <a:gd name="T7" fmla="*/ 15 h 33"/>
                  <a:gd name="T8" fmla="*/ 25 w 33"/>
                  <a:gd name="T9" fmla="*/ 11 h 33"/>
                  <a:gd name="T10" fmla="*/ 33 w 33"/>
                  <a:gd name="T11" fmla="*/ 7 h 33"/>
                  <a:gd name="T12" fmla="*/ 33 w 33"/>
                  <a:gd name="T13" fmla="*/ 0 h 33"/>
                  <a:gd name="T14" fmla="*/ 23 w 33"/>
                  <a:gd name="T15" fmla="*/ 4 h 33"/>
                  <a:gd name="T16" fmla="*/ 12 w 33"/>
                  <a:gd name="T17" fmla="*/ 8 h 33"/>
                  <a:gd name="T18" fmla="*/ 4 w 33"/>
                  <a:gd name="T19" fmla="*/ 16 h 33"/>
                  <a:gd name="T20" fmla="*/ 0 w 33"/>
                  <a:gd name="T21" fmla="*/ 28 h 33"/>
                  <a:gd name="T22" fmla="*/ 2 w 33"/>
                  <a:gd name="T23" fmla="*/ 30 h 33"/>
                  <a:gd name="T24" fmla="*/ 0 w 33"/>
                  <a:gd name="T25" fmla="*/ 28 h 33"/>
                  <a:gd name="T26" fmla="*/ 1 w 33"/>
                  <a:gd name="T27" fmla="*/ 31 h 33"/>
                  <a:gd name="T28" fmla="*/ 4 w 33"/>
                  <a:gd name="T29" fmla="*/ 33 h 33"/>
                  <a:gd name="T30" fmla="*/ 8 w 33"/>
                  <a:gd name="T31" fmla="*/ 31 h 33"/>
                  <a:gd name="T32" fmla="*/ 9 w 33"/>
                  <a:gd name="T33" fmla="*/ 28 h 33"/>
                  <a:gd name="T34" fmla="*/ 7 w 33"/>
                  <a:gd name="T35"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33">
                    <a:moveTo>
                      <a:pt x="7" y="26"/>
                    </a:moveTo>
                    <a:lnTo>
                      <a:pt x="9" y="28"/>
                    </a:lnTo>
                    <a:lnTo>
                      <a:pt x="11" y="21"/>
                    </a:lnTo>
                    <a:lnTo>
                      <a:pt x="17" y="15"/>
                    </a:lnTo>
                    <a:lnTo>
                      <a:pt x="25" y="11"/>
                    </a:lnTo>
                    <a:lnTo>
                      <a:pt x="33" y="7"/>
                    </a:lnTo>
                    <a:lnTo>
                      <a:pt x="33" y="0"/>
                    </a:lnTo>
                    <a:lnTo>
                      <a:pt x="23" y="4"/>
                    </a:lnTo>
                    <a:lnTo>
                      <a:pt x="12" y="8"/>
                    </a:lnTo>
                    <a:lnTo>
                      <a:pt x="4" y="16"/>
                    </a:lnTo>
                    <a:lnTo>
                      <a:pt x="0" y="28"/>
                    </a:lnTo>
                    <a:lnTo>
                      <a:pt x="2" y="30"/>
                    </a:lnTo>
                    <a:lnTo>
                      <a:pt x="0" y="28"/>
                    </a:lnTo>
                    <a:lnTo>
                      <a:pt x="1" y="31"/>
                    </a:lnTo>
                    <a:lnTo>
                      <a:pt x="4" y="33"/>
                    </a:lnTo>
                    <a:lnTo>
                      <a:pt x="8" y="31"/>
                    </a:lnTo>
                    <a:lnTo>
                      <a:pt x="9" y="28"/>
                    </a:lnTo>
                    <a:lnTo>
                      <a:pt x="7"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11" name="Freeform 615"/>
              <p:cNvSpPr>
                <a:spLocks noChangeAspect="1"/>
              </p:cNvSpPr>
              <p:nvPr/>
            </p:nvSpPr>
            <p:spPr bwMode="auto">
              <a:xfrm>
                <a:off x="846" y="765"/>
                <a:ext cx="14" cy="4"/>
              </a:xfrm>
              <a:custGeom>
                <a:avLst/>
                <a:gdLst>
                  <a:gd name="T0" fmla="*/ 22 w 29"/>
                  <a:gd name="T1" fmla="*/ 1 h 9"/>
                  <a:gd name="T2" fmla="*/ 25 w 29"/>
                  <a:gd name="T3" fmla="*/ 0 h 9"/>
                  <a:gd name="T4" fmla="*/ 21 w 29"/>
                  <a:gd name="T5" fmla="*/ 0 h 9"/>
                  <a:gd name="T6" fmla="*/ 14 w 29"/>
                  <a:gd name="T7" fmla="*/ 1 h 9"/>
                  <a:gd name="T8" fmla="*/ 7 w 29"/>
                  <a:gd name="T9" fmla="*/ 2 h 9"/>
                  <a:gd name="T10" fmla="*/ 5 w 29"/>
                  <a:gd name="T11" fmla="*/ 1 h 9"/>
                  <a:gd name="T12" fmla="*/ 0 w 29"/>
                  <a:gd name="T13" fmla="*/ 5 h 9"/>
                  <a:gd name="T14" fmla="*/ 7 w 29"/>
                  <a:gd name="T15" fmla="*/ 9 h 9"/>
                  <a:gd name="T16" fmla="*/ 14 w 29"/>
                  <a:gd name="T17" fmla="*/ 8 h 9"/>
                  <a:gd name="T18" fmla="*/ 21 w 29"/>
                  <a:gd name="T19" fmla="*/ 6 h 9"/>
                  <a:gd name="T20" fmla="*/ 25 w 29"/>
                  <a:gd name="T21" fmla="*/ 6 h 9"/>
                  <a:gd name="T22" fmla="*/ 29 w 29"/>
                  <a:gd name="T23" fmla="*/ 5 h 9"/>
                  <a:gd name="T24" fmla="*/ 25 w 29"/>
                  <a:gd name="T25" fmla="*/ 6 h 9"/>
                  <a:gd name="T26" fmla="*/ 28 w 29"/>
                  <a:gd name="T27" fmla="*/ 5 h 9"/>
                  <a:gd name="T28" fmla="*/ 29 w 29"/>
                  <a:gd name="T29" fmla="*/ 3 h 9"/>
                  <a:gd name="T30" fmla="*/ 28 w 29"/>
                  <a:gd name="T31" fmla="*/ 1 h 9"/>
                  <a:gd name="T32" fmla="*/ 25 w 29"/>
                  <a:gd name="T33" fmla="*/ 0 h 9"/>
                  <a:gd name="T34" fmla="*/ 22 w 29"/>
                  <a:gd name="T35"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9">
                    <a:moveTo>
                      <a:pt x="22" y="1"/>
                    </a:moveTo>
                    <a:lnTo>
                      <a:pt x="25" y="0"/>
                    </a:lnTo>
                    <a:lnTo>
                      <a:pt x="21" y="0"/>
                    </a:lnTo>
                    <a:lnTo>
                      <a:pt x="14" y="1"/>
                    </a:lnTo>
                    <a:lnTo>
                      <a:pt x="7" y="2"/>
                    </a:lnTo>
                    <a:lnTo>
                      <a:pt x="5" y="1"/>
                    </a:lnTo>
                    <a:lnTo>
                      <a:pt x="0" y="5"/>
                    </a:lnTo>
                    <a:lnTo>
                      <a:pt x="7" y="9"/>
                    </a:lnTo>
                    <a:lnTo>
                      <a:pt x="14" y="8"/>
                    </a:lnTo>
                    <a:lnTo>
                      <a:pt x="21" y="6"/>
                    </a:lnTo>
                    <a:lnTo>
                      <a:pt x="25" y="6"/>
                    </a:lnTo>
                    <a:lnTo>
                      <a:pt x="29" y="5"/>
                    </a:lnTo>
                    <a:lnTo>
                      <a:pt x="25" y="6"/>
                    </a:lnTo>
                    <a:lnTo>
                      <a:pt x="28" y="5"/>
                    </a:lnTo>
                    <a:lnTo>
                      <a:pt x="29" y="3"/>
                    </a:lnTo>
                    <a:lnTo>
                      <a:pt x="28" y="1"/>
                    </a:lnTo>
                    <a:lnTo>
                      <a:pt x="25" y="0"/>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12" name="Freeform 616"/>
              <p:cNvSpPr>
                <a:spLocks noChangeAspect="1"/>
              </p:cNvSpPr>
              <p:nvPr/>
            </p:nvSpPr>
            <p:spPr bwMode="auto">
              <a:xfrm>
                <a:off x="856" y="754"/>
                <a:ext cx="26" cy="14"/>
              </a:xfrm>
              <a:custGeom>
                <a:avLst/>
                <a:gdLst>
                  <a:gd name="T0" fmla="*/ 45 w 51"/>
                  <a:gd name="T1" fmla="*/ 2 h 26"/>
                  <a:gd name="T2" fmla="*/ 47 w 51"/>
                  <a:gd name="T3" fmla="*/ 2 h 26"/>
                  <a:gd name="T4" fmla="*/ 38 w 51"/>
                  <a:gd name="T5" fmla="*/ 0 h 26"/>
                  <a:gd name="T6" fmla="*/ 29 w 51"/>
                  <a:gd name="T7" fmla="*/ 2 h 26"/>
                  <a:gd name="T8" fmla="*/ 21 w 51"/>
                  <a:gd name="T9" fmla="*/ 4 h 26"/>
                  <a:gd name="T10" fmla="*/ 14 w 51"/>
                  <a:gd name="T11" fmla="*/ 8 h 26"/>
                  <a:gd name="T12" fmla="*/ 9 w 51"/>
                  <a:gd name="T13" fmla="*/ 11 h 26"/>
                  <a:gd name="T14" fmla="*/ 4 w 51"/>
                  <a:gd name="T15" fmla="*/ 16 h 26"/>
                  <a:gd name="T16" fmla="*/ 2 w 51"/>
                  <a:gd name="T17" fmla="*/ 19 h 26"/>
                  <a:gd name="T18" fmla="*/ 0 w 51"/>
                  <a:gd name="T19" fmla="*/ 22 h 26"/>
                  <a:gd name="T20" fmla="*/ 7 w 51"/>
                  <a:gd name="T21" fmla="*/ 26 h 26"/>
                  <a:gd name="T22" fmla="*/ 9 w 51"/>
                  <a:gd name="T23" fmla="*/ 24 h 26"/>
                  <a:gd name="T24" fmla="*/ 11 w 51"/>
                  <a:gd name="T25" fmla="*/ 21 h 26"/>
                  <a:gd name="T26" fmla="*/ 14 w 51"/>
                  <a:gd name="T27" fmla="*/ 18 h 26"/>
                  <a:gd name="T28" fmla="*/ 18 w 51"/>
                  <a:gd name="T29" fmla="*/ 15 h 26"/>
                  <a:gd name="T30" fmla="*/ 23 w 51"/>
                  <a:gd name="T31" fmla="*/ 11 h 26"/>
                  <a:gd name="T32" fmla="*/ 29 w 51"/>
                  <a:gd name="T33" fmla="*/ 9 h 26"/>
                  <a:gd name="T34" fmla="*/ 38 w 51"/>
                  <a:gd name="T35" fmla="*/ 9 h 26"/>
                  <a:gd name="T36" fmla="*/ 47 w 51"/>
                  <a:gd name="T37" fmla="*/ 9 h 26"/>
                  <a:gd name="T38" fmla="*/ 49 w 51"/>
                  <a:gd name="T39" fmla="*/ 9 h 26"/>
                  <a:gd name="T40" fmla="*/ 47 w 51"/>
                  <a:gd name="T41" fmla="*/ 9 h 26"/>
                  <a:gd name="T42" fmla="*/ 49 w 51"/>
                  <a:gd name="T43" fmla="*/ 8 h 26"/>
                  <a:gd name="T44" fmla="*/ 51 w 51"/>
                  <a:gd name="T45" fmla="*/ 6 h 26"/>
                  <a:gd name="T46" fmla="*/ 49 w 51"/>
                  <a:gd name="T47" fmla="*/ 3 h 26"/>
                  <a:gd name="T48" fmla="*/ 47 w 51"/>
                  <a:gd name="T49" fmla="*/ 2 h 26"/>
                  <a:gd name="T50" fmla="*/ 45 w 51"/>
                  <a:gd name="T51"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26">
                    <a:moveTo>
                      <a:pt x="45" y="2"/>
                    </a:moveTo>
                    <a:lnTo>
                      <a:pt x="47" y="2"/>
                    </a:lnTo>
                    <a:lnTo>
                      <a:pt x="38" y="0"/>
                    </a:lnTo>
                    <a:lnTo>
                      <a:pt x="29" y="2"/>
                    </a:lnTo>
                    <a:lnTo>
                      <a:pt x="21" y="4"/>
                    </a:lnTo>
                    <a:lnTo>
                      <a:pt x="14" y="8"/>
                    </a:lnTo>
                    <a:lnTo>
                      <a:pt x="9" y="11"/>
                    </a:lnTo>
                    <a:lnTo>
                      <a:pt x="4" y="16"/>
                    </a:lnTo>
                    <a:lnTo>
                      <a:pt x="2" y="19"/>
                    </a:lnTo>
                    <a:lnTo>
                      <a:pt x="0" y="22"/>
                    </a:lnTo>
                    <a:lnTo>
                      <a:pt x="7" y="26"/>
                    </a:lnTo>
                    <a:lnTo>
                      <a:pt x="9" y="24"/>
                    </a:lnTo>
                    <a:lnTo>
                      <a:pt x="11" y="21"/>
                    </a:lnTo>
                    <a:lnTo>
                      <a:pt x="14" y="18"/>
                    </a:lnTo>
                    <a:lnTo>
                      <a:pt x="18" y="15"/>
                    </a:lnTo>
                    <a:lnTo>
                      <a:pt x="23" y="11"/>
                    </a:lnTo>
                    <a:lnTo>
                      <a:pt x="29" y="9"/>
                    </a:lnTo>
                    <a:lnTo>
                      <a:pt x="38" y="9"/>
                    </a:lnTo>
                    <a:lnTo>
                      <a:pt x="47" y="9"/>
                    </a:lnTo>
                    <a:lnTo>
                      <a:pt x="49" y="9"/>
                    </a:lnTo>
                    <a:lnTo>
                      <a:pt x="47" y="9"/>
                    </a:lnTo>
                    <a:lnTo>
                      <a:pt x="49" y="8"/>
                    </a:lnTo>
                    <a:lnTo>
                      <a:pt x="51" y="6"/>
                    </a:lnTo>
                    <a:lnTo>
                      <a:pt x="49" y="3"/>
                    </a:lnTo>
                    <a:lnTo>
                      <a:pt x="47" y="2"/>
                    </a:lnTo>
                    <a:lnTo>
                      <a:pt x="4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13" name="Freeform 617"/>
              <p:cNvSpPr>
                <a:spLocks noChangeAspect="1"/>
              </p:cNvSpPr>
              <p:nvPr/>
            </p:nvSpPr>
            <p:spPr bwMode="auto">
              <a:xfrm>
                <a:off x="879" y="746"/>
                <a:ext cx="9" cy="13"/>
              </a:xfrm>
              <a:custGeom>
                <a:avLst/>
                <a:gdLst>
                  <a:gd name="T0" fmla="*/ 10 w 17"/>
                  <a:gd name="T1" fmla="*/ 3 h 25"/>
                  <a:gd name="T2" fmla="*/ 10 w 17"/>
                  <a:gd name="T3" fmla="*/ 4 h 25"/>
                  <a:gd name="T4" fmla="*/ 10 w 17"/>
                  <a:gd name="T5" fmla="*/ 7 h 25"/>
                  <a:gd name="T6" fmla="*/ 8 w 17"/>
                  <a:gd name="T7" fmla="*/ 10 h 25"/>
                  <a:gd name="T8" fmla="*/ 4 w 17"/>
                  <a:gd name="T9" fmla="*/ 16 h 25"/>
                  <a:gd name="T10" fmla="*/ 0 w 17"/>
                  <a:gd name="T11" fmla="*/ 18 h 25"/>
                  <a:gd name="T12" fmla="*/ 4 w 17"/>
                  <a:gd name="T13" fmla="*/ 25 h 25"/>
                  <a:gd name="T14" fmla="*/ 9 w 17"/>
                  <a:gd name="T15" fmla="*/ 20 h 25"/>
                  <a:gd name="T16" fmla="*/ 15 w 17"/>
                  <a:gd name="T17" fmla="*/ 15 h 25"/>
                  <a:gd name="T18" fmla="*/ 17 w 17"/>
                  <a:gd name="T19" fmla="*/ 7 h 25"/>
                  <a:gd name="T20" fmla="*/ 17 w 17"/>
                  <a:gd name="T21" fmla="*/ 0 h 25"/>
                  <a:gd name="T22" fmla="*/ 17 w 17"/>
                  <a:gd name="T23" fmla="*/ 1 h 25"/>
                  <a:gd name="T24" fmla="*/ 10 w 17"/>
                  <a:gd name="T2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5">
                    <a:moveTo>
                      <a:pt x="10" y="3"/>
                    </a:moveTo>
                    <a:lnTo>
                      <a:pt x="10" y="4"/>
                    </a:lnTo>
                    <a:lnTo>
                      <a:pt x="10" y="7"/>
                    </a:lnTo>
                    <a:lnTo>
                      <a:pt x="8" y="10"/>
                    </a:lnTo>
                    <a:lnTo>
                      <a:pt x="4" y="16"/>
                    </a:lnTo>
                    <a:lnTo>
                      <a:pt x="0" y="18"/>
                    </a:lnTo>
                    <a:lnTo>
                      <a:pt x="4" y="25"/>
                    </a:lnTo>
                    <a:lnTo>
                      <a:pt x="9" y="20"/>
                    </a:lnTo>
                    <a:lnTo>
                      <a:pt x="15" y="15"/>
                    </a:lnTo>
                    <a:lnTo>
                      <a:pt x="17" y="7"/>
                    </a:lnTo>
                    <a:lnTo>
                      <a:pt x="17" y="0"/>
                    </a:lnTo>
                    <a:lnTo>
                      <a:pt x="17" y="1"/>
                    </a:lnTo>
                    <a:lnTo>
                      <a:pt x="1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14" name="Freeform 618"/>
              <p:cNvSpPr>
                <a:spLocks noChangeAspect="1"/>
              </p:cNvSpPr>
              <p:nvPr/>
            </p:nvSpPr>
            <p:spPr bwMode="auto">
              <a:xfrm>
                <a:off x="871" y="737"/>
                <a:ext cx="17" cy="11"/>
              </a:xfrm>
              <a:custGeom>
                <a:avLst/>
                <a:gdLst>
                  <a:gd name="T0" fmla="*/ 1 w 32"/>
                  <a:gd name="T1" fmla="*/ 4 h 22"/>
                  <a:gd name="T2" fmla="*/ 4 w 32"/>
                  <a:gd name="T3" fmla="*/ 9 h 22"/>
                  <a:gd name="T4" fmla="*/ 10 w 32"/>
                  <a:gd name="T5" fmla="*/ 11 h 22"/>
                  <a:gd name="T6" fmla="*/ 16 w 32"/>
                  <a:gd name="T7" fmla="*/ 14 h 22"/>
                  <a:gd name="T8" fmla="*/ 23 w 32"/>
                  <a:gd name="T9" fmla="*/ 19 h 22"/>
                  <a:gd name="T10" fmla="*/ 25 w 32"/>
                  <a:gd name="T11" fmla="*/ 22 h 22"/>
                  <a:gd name="T12" fmla="*/ 32 w 32"/>
                  <a:gd name="T13" fmla="*/ 20 h 22"/>
                  <a:gd name="T14" fmla="*/ 27 w 32"/>
                  <a:gd name="T15" fmla="*/ 14 h 22"/>
                  <a:gd name="T16" fmla="*/ 21 w 32"/>
                  <a:gd name="T17" fmla="*/ 7 h 22"/>
                  <a:gd name="T18" fmla="*/ 12 w 32"/>
                  <a:gd name="T19" fmla="*/ 4 h 22"/>
                  <a:gd name="T20" fmla="*/ 4 w 32"/>
                  <a:gd name="T21" fmla="*/ 0 h 22"/>
                  <a:gd name="T22" fmla="*/ 8 w 32"/>
                  <a:gd name="T23" fmla="*/ 6 h 22"/>
                  <a:gd name="T24" fmla="*/ 4 w 32"/>
                  <a:gd name="T25" fmla="*/ 0 h 22"/>
                  <a:gd name="T26" fmla="*/ 1 w 32"/>
                  <a:gd name="T27" fmla="*/ 1 h 22"/>
                  <a:gd name="T28" fmla="*/ 0 w 32"/>
                  <a:gd name="T29" fmla="*/ 5 h 22"/>
                  <a:gd name="T30" fmla="*/ 1 w 32"/>
                  <a:gd name="T31" fmla="*/ 8 h 22"/>
                  <a:gd name="T32" fmla="*/ 4 w 32"/>
                  <a:gd name="T33" fmla="*/ 9 h 22"/>
                  <a:gd name="T34" fmla="*/ 1 w 32"/>
                  <a:gd name="T35"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2">
                    <a:moveTo>
                      <a:pt x="1" y="4"/>
                    </a:moveTo>
                    <a:lnTo>
                      <a:pt x="4" y="9"/>
                    </a:lnTo>
                    <a:lnTo>
                      <a:pt x="10" y="11"/>
                    </a:lnTo>
                    <a:lnTo>
                      <a:pt x="16" y="14"/>
                    </a:lnTo>
                    <a:lnTo>
                      <a:pt x="23" y="19"/>
                    </a:lnTo>
                    <a:lnTo>
                      <a:pt x="25" y="22"/>
                    </a:lnTo>
                    <a:lnTo>
                      <a:pt x="32" y="20"/>
                    </a:lnTo>
                    <a:lnTo>
                      <a:pt x="27" y="14"/>
                    </a:lnTo>
                    <a:lnTo>
                      <a:pt x="21" y="7"/>
                    </a:lnTo>
                    <a:lnTo>
                      <a:pt x="12" y="4"/>
                    </a:lnTo>
                    <a:lnTo>
                      <a:pt x="4" y="0"/>
                    </a:lnTo>
                    <a:lnTo>
                      <a:pt x="8" y="6"/>
                    </a:lnTo>
                    <a:lnTo>
                      <a:pt x="4" y="0"/>
                    </a:lnTo>
                    <a:lnTo>
                      <a:pt x="1" y="1"/>
                    </a:lnTo>
                    <a:lnTo>
                      <a:pt x="0" y="5"/>
                    </a:lnTo>
                    <a:lnTo>
                      <a:pt x="1" y="8"/>
                    </a:lnTo>
                    <a:lnTo>
                      <a:pt x="4" y="9"/>
                    </a:lnTo>
                    <a:lnTo>
                      <a:pt x="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15" name="Freeform 619"/>
              <p:cNvSpPr>
                <a:spLocks noChangeAspect="1"/>
              </p:cNvSpPr>
              <p:nvPr/>
            </p:nvSpPr>
            <p:spPr bwMode="auto">
              <a:xfrm>
                <a:off x="872" y="729"/>
                <a:ext cx="12" cy="11"/>
              </a:xfrm>
              <a:custGeom>
                <a:avLst/>
                <a:gdLst>
                  <a:gd name="T0" fmla="*/ 16 w 24"/>
                  <a:gd name="T1" fmla="*/ 6 h 22"/>
                  <a:gd name="T2" fmla="*/ 20 w 24"/>
                  <a:gd name="T3" fmla="*/ 0 h 22"/>
                  <a:gd name="T4" fmla="*/ 13 w 24"/>
                  <a:gd name="T5" fmla="*/ 2 h 22"/>
                  <a:gd name="T6" fmla="*/ 8 w 24"/>
                  <a:gd name="T7" fmla="*/ 8 h 22"/>
                  <a:gd name="T8" fmla="*/ 2 w 24"/>
                  <a:gd name="T9" fmla="*/ 13 h 22"/>
                  <a:gd name="T10" fmla="*/ 0 w 24"/>
                  <a:gd name="T11" fmla="*/ 20 h 22"/>
                  <a:gd name="T12" fmla="*/ 7 w 24"/>
                  <a:gd name="T13" fmla="*/ 22 h 22"/>
                  <a:gd name="T14" fmla="*/ 9 w 24"/>
                  <a:gd name="T15" fmla="*/ 17 h 22"/>
                  <a:gd name="T16" fmla="*/ 13 w 24"/>
                  <a:gd name="T17" fmla="*/ 13 h 22"/>
                  <a:gd name="T18" fmla="*/ 17 w 24"/>
                  <a:gd name="T19" fmla="*/ 9 h 22"/>
                  <a:gd name="T20" fmla="*/ 20 w 24"/>
                  <a:gd name="T21" fmla="*/ 9 h 22"/>
                  <a:gd name="T22" fmla="*/ 23 w 24"/>
                  <a:gd name="T23" fmla="*/ 4 h 22"/>
                  <a:gd name="T24" fmla="*/ 20 w 24"/>
                  <a:gd name="T25" fmla="*/ 9 h 22"/>
                  <a:gd name="T26" fmla="*/ 23 w 24"/>
                  <a:gd name="T27" fmla="*/ 8 h 22"/>
                  <a:gd name="T28" fmla="*/ 24 w 24"/>
                  <a:gd name="T29" fmla="*/ 5 h 22"/>
                  <a:gd name="T30" fmla="*/ 23 w 24"/>
                  <a:gd name="T31" fmla="*/ 1 h 22"/>
                  <a:gd name="T32" fmla="*/ 20 w 24"/>
                  <a:gd name="T33" fmla="*/ 0 h 22"/>
                  <a:gd name="T34" fmla="*/ 16 w 24"/>
                  <a:gd name="T35"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2">
                    <a:moveTo>
                      <a:pt x="16" y="6"/>
                    </a:moveTo>
                    <a:lnTo>
                      <a:pt x="20" y="0"/>
                    </a:lnTo>
                    <a:lnTo>
                      <a:pt x="13" y="2"/>
                    </a:lnTo>
                    <a:lnTo>
                      <a:pt x="8" y="8"/>
                    </a:lnTo>
                    <a:lnTo>
                      <a:pt x="2" y="13"/>
                    </a:lnTo>
                    <a:lnTo>
                      <a:pt x="0" y="20"/>
                    </a:lnTo>
                    <a:lnTo>
                      <a:pt x="7" y="22"/>
                    </a:lnTo>
                    <a:lnTo>
                      <a:pt x="9" y="17"/>
                    </a:lnTo>
                    <a:lnTo>
                      <a:pt x="13" y="13"/>
                    </a:lnTo>
                    <a:lnTo>
                      <a:pt x="17" y="9"/>
                    </a:lnTo>
                    <a:lnTo>
                      <a:pt x="20" y="9"/>
                    </a:lnTo>
                    <a:lnTo>
                      <a:pt x="23" y="4"/>
                    </a:lnTo>
                    <a:lnTo>
                      <a:pt x="20" y="9"/>
                    </a:lnTo>
                    <a:lnTo>
                      <a:pt x="23" y="8"/>
                    </a:lnTo>
                    <a:lnTo>
                      <a:pt x="24" y="5"/>
                    </a:lnTo>
                    <a:lnTo>
                      <a:pt x="23" y="1"/>
                    </a:lnTo>
                    <a:lnTo>
                      <a:pt x="20" y="0"/>
                    </a:lnTo>
                    <a:lnTo>
                      <a:pt x="1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16" name="Freeform 620"/>
              <p:cNvSpPr>
                <a:spLocks noChangeAspect="1"/>
              </p:cNvSpPr>
              <p:nvPr/>
            </p:nvSpPr>
            <p:spPr bwMode="auto">
              <a:xfrm>
                <a:off x="879" y="714"/>
                <a:ext cx="11" cy="18"/>
              </a:xfrm>
              <a:custGeom>
                <a:avLst/>
                <a:gdLst>
                  <a:gd name="T0" fmla="*/ 16 w 21"/>
                  <a:gd name="T1" fmla="*/ 0 h 36"/>
                  <a:gd name="T2" fmla="*/ 16 w 21"/>
                  <a:gd name="T3" fmla="*/ 0 h 36"/>
                  <a:gd name="T4" fmla="*/ 7 w 21"/>
                  <a:gd name="T5" fmla="*/ 8 h 36"/>
                  <a:gd name="T6" fmla="*/ 2 w 21"/>
                  <a:gd name="T7" fmla="*/ 17 h 36"/>
                  <a:gd name="T8" fmla="*/ 0 w 21"/>
                  <a:gd name="T9" fmla="*/ 27 h 36"/>
                  <a:gd name="T10" fmla="*/ 1 w 21"/>
                  <a:gd name="T11" fmla="*/ 36 h 36"/>
                  <a:gd name="T12" fmla="*/ 8 w 21"/>
                  <a:gd name="T13" fmla="*/ 34 h 36"/>
                  <a:gd name="T14" fmla="*/ 7 w 21"/>
                  <a:gd name="T15" fmla="*/ 27 h 36"/>
                  <a:gd name="T16" fmla="*/ 9 w 21"/>
                  <a:gd name="T17" fmla="*/ 20 h 36"/>
                  <a:gd name="T18" fmla="*/ 14 w 21"/>
                  <a:gd name="T19" fmla="*/ 13 h 36"/>
                  <a:gd name="T20" fmla="*/ 21 w 21"/>
                  <a:gd name="T21" fmla="*/ 7 h 36"/>
                  <a:gd name="T22" fmla="*/ 21 w 21"/>
                  <a:gd name="T23" fmla="*/ 7 h 36"/>
                  <a:gd name="T24" fmla="*/ 16 w 21"/>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6">
                    <a:moveTo>
                      <a:pt x="16" y="0"/>
                    </a:moveTo>
                    <a:lnTo>
                      <a:pt x="16" y="0"/>
                    </a:lnTo>
                    <a:lnTo>
                      <a:pt x="7" y="8"/>
                    </a:lnTo>
                    <a:lnTo>
                      <a:pt x="2" y="17"/>
                    </a:lnTo>
                    <a:lnTo>
                      <a:pt x="0" y="27"/>
                    </a:lnTo>
                    <a:lnTo>
                      <a:pt x="1" y="36"/>
                    </a:lnTo>
                    <a:lnTo>
                      <a:pt x="8" y="34"/>
                    </a:lnTo>
                    <a:lnTo>
                      <a:pt x="7" y="27"/>
                    </a:lnTo>
                    <a:lnTo>
                      <a:pt x="9" y="20"/>
                    </a:lnTo>
                    <a:lnTo>
                      <a:pt x="14" y="13"/>
                    </a:lnTo>
                    <a:lnTo>
                      <a:pt x="21" y="7"/>
                    </a:lnTo>
                    <a:lnTo>
                      <a:pt x="21" y="7"/>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17" name="Freeform 621"/>
              <p:cNvSpPr>
                <a:spLocks noChangeAspect="1"/>
              </p:cNvSpPr>
              <p:nvPr/>
            </p:nvSpPr>
            <p:spPr bwMode="auto">
              <a:xfrm>
                <a:off x="888" y="694"/>
                <a:ext cx="9" cy="24"/>
              </a:xfrm>
              <a:custGeom>
                <a:avLst/>
                <a:gdLst>
                  <a:gd name="T0" fmla="*/ 10 w 20"/>
                  <a:gd name="T1" fmla="*/ 9 h 47"/>
                  <a:gd name="T2" fmla="*/ 9 w 20"/>
                  <a:gd name="T3" fmla="*/ 8 h 47"/>
                  <a:gd name="T4" fmla="*/ 13 w 20"/>
                  <a:gd name="T5" fmla="*/ 13 h 47"/>
                  <a:gd name="T6" fmla="*/ 13 w 20"/>
                  <a:gd name="T7" fmla="*/ 23 h 47"/>
                  <a:gd name="T8" fmla="*/ 8 w 20"/>
                  <a:gd name="T9" fmla="*/ 32 h 47"/>
                  <a:gd name="T10" fmla="*/ 0 w 20"/>
                  <a:gd name="T11" fmla="*/ 40 h 47"/>
                  <a:gd name="T12" fmla="*/ 5 w 20"/>
                  <a:gd name="T13" fmla="*/ 47 h 47"/>
                  <a:gd name="T14" fmla="*/ 15 w 20"/>
                  <a:gd name="T15" fmla="*/ 37 h 47"/>
                  <a:gd name="T16" fmla="*/ 20 w 20"/>
                  <a:gd name="T17" fmla="*/ 23 h 47"/>
                  <a:gd name="T18" fmla="*/ 20 w 20"/>
                  <a:gd name="T19" fmla="*/ 10 h 47"/>
                  <a:gd name="T20" fmla="*/ 12 w 20"/>
                  <a:gd name="T21" fmla="*/ 1 h 47"/>
                  <a:gd name="T22" fmla="*/ 10 w 20"/>
                  <a:gd name="T23" fmla="*/ 0 h 47"/>
                  <a:gd name="T24" fmla="*/ 12 w 20"/>
                  <a:gd name="T25" fmla="*/ 1 h 47"/>
                  <a:gd name="T26" fmla="*/ 8 w 20"/>
                  <a:gd name="T27" fmla="*/ 1 h 47"/>
                  <a:gd name="T28" fmla="*/ 7 w 20"/>
                  <a:gd name="T29" fmla="*/ 3 h 47"/>
                  <a:gd name="T30" fmla="*/ 7 w 20"/>
                  <a:gd name="T31" fmla="*/ 6 h 47"/>
                  <a:gd name="T32" fmla="*/ 9 w 20"/>
                  <a:gd name="T33" fmla="*/ 8 h 47"/>
                  <a:gd name="T34" fmla="*/ 10 w 20"/>
                  <a:gd name="T35" fmla="*/ 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47">
                    <a:moveTo>
                      <a:pt x="10" y="9"/>
                    </a:moveTo>
                    <a:lnTo>
                      <a:pt x="9" y="8"/>
                    </a:lnTo>
                    <a:lnTo>
                      <a:pt x="13" y="13"/>
                    </a:lnTo>
                    <a:lnTo>
                      <a:pt x="13" y="23"/>
                    </a:lnTo>
                    <a:lnTo>
                      <a:pt x="8" y="32"/>
                    </a:lnTo>
                    <a:lnTo>
                      <a:pt x="0" y="40"/>
                    </a:lnTo>
                    <a:lnTo>
                      <a:pt x="5" y="47"/>
                    </a:lnTo>
                    <a:lnTo>
                      <a:pt x="15" y="37"/>
                    </a:lnTo>
                    <a:lnTo>
                      <a:pt x="20" y="23"/>
                    </a:lnTo>
                    <a:lnTo>
                      <a:pt x="20" y="10"/>
                    </a:lnTo>
                    <a:lnTo>
                      <a:pt x="12" y="1"/>
                    </a:lnTo>
                    <a:lnTo>
                      <a:pt x="10" y="0"/>
                    </a:lnTo>
                    <a:lnTo>
                      <a:pt x="12" y="1"/>
                    </a:lnTo>
                    <a:lnTo>
                      <a:pt x="8" y="1"/>
                    </a:lnTo>
                    <a:lnTo>
                      <a:pt x="7" y="3"/>
                    </a:lnTo>
                    <a:lnTo>
                      <a:pt x="7" y="6"/>
                    </a:lnTo>
                    <a:lnTo>
                      <a:pt x="9" y="8"/>
                    </a:lnTo>
                    <a:lnTo>
                      <a:pt x="1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18" name="Freeform 622"/>
              <p:cNvSpPr>
                <a:spLocks noChangeAspect="1"/>
              </p:cNvSpPr>
              <p:nvPr/>
            </p:nvSpPr>
            <p:spPr bwMode="auto">
              <a:xfrm>
                <a:off x="883" y="675"/>
                <a:ext cx="17" cy="24"/>
              </a:xfrm>
              <a:custGeom>
                <a:avLst/>
                <a:gdLst>
                  <a:gd name="T0" fmla="*/ 30 w 34"/>
                  <a:gd name="T1" fmla="*/ 15 h 46"/>
                  <a:gd name="T2" fmla="*/ 34 w 34"/>
                  <a:gd name="T3" fmla="*/ 16 h 46"/>
                  <a:gd name="T4" fmla="*/ 23 w 34"/>
                  <a:gd name="T5" fmla="*/ 5 h 46"/>
                  <a:gd name="T6" fmla="*/ 13 w 34"/>
                  <a:gd name="T7" fmla="*/ 0 h 46"/>
                  <a:gd name="T8" fmla="*/ 3 w 34"/>
                  <a:gd name="T9" fmla="*/ 6 h 46"/>
                  <a:gd name="T10" fmla="*/ 1 w 34"/>
                  <a:gd name="T11" fmla="*/ 14 h 46"/>
                  <a:gd name="T12" fmla="*/ 0 w 34"/>
                  <a:gd name="T13" fmla="*/ 23 h 46"/>
                  <a:gd name="T14" fmla="*/ 2 w 34"/>
                  <a:gd name="T15" fmla="*/ 33 h 46"/>
                  <a:gd name="T16" fmla="*/ 9 w 34"/>
                  <a:gd name="T17" fmla="*/ 43 h 46"/>
                  <a:gd name="T18" fmla="*/ 19 w 34"/>
                  <a:gd name="T19" fmla="*/ 46 h 46"/>
                  <a:gd name="T20" fmla="*/ 19 w 34"/>
                  <a:gd name="T21" fmla="*/ 37 h 46"/>
                  <a:gd name="T22" fmla="*/ 14 w 34"/>
                  <a:gd name="T23" fmla="*/ 36 h 46"/>
                  <a:gd name="T24" fmla="*/ 9 w 34"/>
                  <a:gd name="T25" fmla="*/ 31 h 46"/>
                  <a:gd name="T26" fmla="*/ 7 w 34"/>
                  <a:gd name="T27" fmla="*/ 23 h 46"/>
                  <a:gd name="T28" fmla="*/ 8 w 34"/>
                  <a:gd name="T29" fmla="*/ 14 h 46"/>
                  <a:gd name="T30" fmla="*/ 10 w 34"/>
                  <a:gd name="T31" fmla="*/ 10 h 46"/>
                  <a:gd name="T32" fmla="*/ 13 w 34"/>
                  <a:gd name="T33" fmla="*/ 9 h 46"/>
                  <a:gd name="T34" fmla="*/ 18 w 34"/>
                  <a:gd name="T35" fmla="*/ 12 h 46"/>
                  <a:gd name="T36" fmla="*/ 27 w 34"/>
                  <a:gd name="T37" fmla="*/ 21 h 46"/>
                  <a:gd name="T38" fmla="*/ 32 w 34"/>
                  <a:gd name="T39" fmla="*/ 22 h 46"/>
                  <a:gd name="T40" fmla="*/ 27 w 34"/>
                  <a:gd name="T41" fmla="*/ 21 h 46"/>
                  <a:gd name="T42" fmla="*/ 30 w 34"/>
                  <a:gd name="T43" fmla="*/ 23 h 46"/>
                  <a:gd name="T44" fmla="*/ 33 w 34"/>
                  <a:gd name="T45" fmla="*/ 22 h 46"/>
                  <a:gd name="T46" fmla="*/ 34 w 34"/>
                  <a:gd name="T47" fmla="*/ 20 h 46"/>
                  <a:gd name="T48" fmla="*/ 34 w 34"/>
                  <a:gd name="T49" fmla="*/ 16 h 46"/>
                  <a:gd name="T50" fmla="*/ 30 w 34"/>
                  <a:gd name="T51" fmla="*/ 1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 h="46">
                    <a:moveTo>
                      <a:pt x="30" y="15"/>
                    </a:moveTo>
                    <a:lnTo>
                      <a:pt x="34" y="16"/>
                    </a:lnTo>
                    <a:lnTo>
                      <a:pt x="23" y="5"/>
                    </a:lnTo>
                    <a:lnTo>
                      <a:pt x="13" y="0"/>
                    </a:lnTo>
                    <a:lnTo>
                      <a:pt x="3" y="6"/>
                    </a:lnTo>
                    <a:lnTo>
                      <a:pt x="1" y="14"/>
                    </a:lnTo>
                    <a:lnTo>
                      <a:pt x="0" y="23"/>
                    </a:lnTo>
                    <a:lnTo>
                      <a:pt x="2" y="33"/>
                    </a:lnTo>
                    <a:lnTo>
                      <a:pt x="9" y="43"/>
                    </a:lnTo>
                    <a:lnTo>
                      <a:pt x="19" y="46"/>
                    </a:lnTo>
                    <a:lnTo>
                      <a:pt x="19" y="37"/>
                    </a:lnTo>
                    <a:lnTo>
                      <a:pt x="14" y="36"/>
                    </a:lnTo>
                    <a:lnTo>
                      <a:pt x="9" y="31"/>
                    </a:lnTo>
                    <a:lnTo>
                      <a:pt x="7" y="23"/>
                    </a:lnTo>
                    <a:lnTo>
                      <a:pt x="8" y="14"/>
                    </a:lnTo>
                    <a:lnTo>
                      <a:pt x="10" y="10"/>
                    </a:lnTo>
                    <a:lnTo>
                      <a:pt x="13" y="9"/>
                    </a:lnTo>
                    <a:lnTo>
                      <a:pt x="18" y="12"/>
                    </a:lnTo>
                    <a:lnTo>
                      <a:pt x="27" y="21"/>
                    </a:lnTo>
                    <a:lnTo>
                      <a:pt x="32" y="22"/>
                    </a:lnTo>
                    <a:lnTo>
                      <a:pt x="27" y="21"/>
                    </a:lnTo>
                    <a:lnTo>
                      <a:pt x="30" y="23"/>
                    </a:lnTo>
                    <a:lnTo>
                      <a:pt x="33" y="22"/>
                    </a:lnTo>
                    <a:lnTo>
                      <a:pt x="34" y="20"/>
                    </a:lnTo>
                    <a:lnTo>
                      <a:pt x="34" y="16"/>
                    </a:lnTo>
                    <a:lnTo>
                      <a:pt x="3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19" name="Freeform 623"/>
              <p:cNvSpPr>
                <a:spLocks noChangeAspect="1"/>
              </p:cNvSpPr>
              <p:nvPr/>
            </p:nvSpPr>
            <p:spPr bwMode="auto">
              <a:xfrm>
                <a:off x="898" y="667"/>
                <a:ext cx="14" cy="19"/>
              </a:xfrm>
              <a:custGeom>
                <a:avLst/>
                <a:gdLst>
                  <a:gd name="T0" fmla="*/ 25 w 29"/>
                  <a:gd name="T1" fmla="*/ 8 h 38"/>
                  <a:gd name="T2" fmla="*/ 21 w 29"/>
                  <a:gd name="T3" fmla="*/ 7 h 38"/>
                  <a:gd name="T4" fmla="*/ 22 w 29"/>
                  <a:gd name="T5" fmla="*/ 14 h 38"/>
                  <a:gd name="T6" fmla="*/ 16 w 29"/>
                  <a:gd name="T7" fmla="*/ 22 h 38"/>
                  <a:gd name="T8" fmla="*/ 7 w 29"/>
                  <a:gd name="T9" fmla="*/ 26 h 38"/>
                  <a:gd name="T10" fmla="*/ 0 w 29"/>
                  <a:gd name="T11" fmla="*/ 31 h 38"/>
                  <a:gd name="T12" fmla="*/ 2 w 29"/>
                  <a:gd name="T13" fmla="*/ 38 h 38"/>
                  <a:gd name="T14" fmla="*/ 11 w 29"/>
                  <a:gd name="T15" fmla="*/ 33 h 38"/>
                  <a:gd name="T16" fmla="*/ 21 w 29"/>
                  <a:gd name="T17" fmla="*/ 26 h 38"/>
                  <a:gd name="T18" fmla="*/ 29 w 29"/>
                  <a:gd name="T19" fmla="*/ 16 h 38"/>
                  <a:gd name="T20" fmla="*/ 27 w 29"/>
                  <a:gd name="T21" fmla="*/ 2 h 38"/>
                  <a:gd name="T22" fmla="*/ 23 w 29"/>
                  <a:gd name="T23" fmla="*/ 1 h 38"/>
                  <a:gd name="T24" fmla="*/ 27 w 29"/>
                  <a:gd name="T25" fmla="*/ 2 h 38"/>
                  <a:gd name="T26" fmla="*/ 25 w 29"/>
                  <a:gd name="T27" fmla="*/ 0 h 38"/>
                  <a:gd name="T28" fmla="*/ 23 w 29"/>
                  <a:gd name="T29" fmla="*/ 1 h 38"/>
                  <a:gd name="T30" fmla="*/ 21 w 29"/>
                  <a:gd name="T31" fmla="*/ 3 h 38"/>
                  <a:gd name="T32" fmla="*/ 21 w 29"/>
                  <a:gd name="T33" fmla="*/ 7 h 38"/>
                  <a:gd name="T34" fmla="*/ 25 w 29"/>
                  <a:gd name="T35"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8">
                    <a:moveTo>
                      <a:pt x="25" y="8"/>
                    </a:moveTo>
                    <a:lnTo>
                      <a:pt x="21" y="7"/>
                    </a:lnTo>
                    <a:lnTo>
                      <a:pt x="22" y="14"/>
                    </a:lnTo>
                    <a:lnTo>
                      <a:pt x="16" y="22"/>
                    </a:lnTo>
                    <a:lnTo>
                      <a:pt x="7" y="26"/>
                    </a:lnTo>
                    <a:lnTo>
                      <a:pt x="0" y="31"/>
                    </a:lnTo>
                    <a:lnTo>
                      <a:pt x="2" y="38"/>
                    </a:lnTo>
                    <a:lnTo>
                      <a:pt x="11" y="33"/>
                    </a:lnTo>
                    <a:lnTo>
                      <a:pt x="21" y="26"/>
                    </a:lnTo>
                    <a:lnTo>
                      <a:pt x="29" y="16"/>
                    </a:lnTo>
                    <a:lnTo>
                      <a:pt x="27" y="2"/>
                    </a:lnTo>
                    <a:lnTo>
                      <a:pt x="23" y="1"/>
                    </a:lnTo>
                    <a:lnTo>
                      <a:pt x="27" y="2"/>
                    </a:lnTo>
                    <a:lnTo>
                      <a:pt x="25" y="0"/>
                    </a:lnTo>
                    <a:lnTo>
                      <a:pt x="23" y="1"/>
                    </a:lnTo>
                    <a:lnTo>
                      <a:pt x="21" y="3"/>
                    </a:lnTo>
                    <a:lnTo>
                      <a:pt x="21" y="7"/>
                    </a:lnTo>
                    <a:lnTo>
                      <a:pt x="2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20" name="Freeform 624"/>
              <p:cNvSpPr>
                <a:spLocks noChangeAspect="1"/>
              </p:cNvSpPr>
              <p:nvPr/>
            </p:nvSpPr>
            <p:spPr bwMode="auto">
              <a:xfrm>
                <a:off x="896" y="655"/>
                <a:ext cx="15" cy="17"/>
              </a:xfrm>
              <a:custGeom>
                <a:avLst/>
                <a:gdLst>
                  <a:gd name="T0" fmla="*/ 0 w 30"/>
                  <a:gd name="T1" fmla="*/ 4 h 34"/>
                  <a:gd name="T2" fmla="*/ 0 w 30"/>
                  <a:gd name="T3" fmla="*/ 4 h 34"/>
                  <a:gd name="T4" fmla="*/ 4 w 30"/>
                  <a:gd name="T5" fmla="*/ 20 h 34"/>
                  <a:gd name="T6" fmla="*/ 11 w 30"/>
                  <a:gd name="T7" fmla="*/ 31 h 34"/>
                  <a:gd name="T8" fmla="*/ 21 w 30"/>
                  <a:gd name="T9" fmla="*/ 34 h 34"/>
                  <a:gd name="T10" fmla="*/ 30 w 30"/>
                  <a:gd name="T11" fmla="*/ 33 h 34"/>
                  <a:gd name="T12" fmla="*/ 28 w 30"/>
                  <a:gd name="T13" fmla="*/ 26 h 34"/>
                  <a:gd name="T14" fmla="*/ 21 w 30"/>
                  <a:gd name="T15" fmla="*/ 27 h 34"/>
                  <a:gd name="T16" fmla="*/ 15 w 30"/>
                  <a:gd name="T17" fmla="*/ 24 h 34"/>
                  <a:gd name="T18" fmla="*/ 11 w 30"/>
                  <a:gd name="T19" fmla="*/ 18 h 34"/>
                  <a:gd name="T20" fmla="*/ 9 w 30"/>
                  <a:gd name="T21" fmla="*/ 4 h 34"/>
                  <a:gd name="T22" fmla="*/ 9 w 30"/>
                  <a:gd name="T23" fmla="*/ 4 h 34"/>
                  <a:gd name="T24" fmla="*/ 9 w 30"/>
                  <a:gd name="T25" fmla="*/ 4 h 34"/>
                  <a:gd name="T26" fmla="*/ 8 w 30"/>
                  <a:gd name="T27" fmla="*/ 1 h 34"/>
                  <a:gd name="T28" fmla="*/ 5 w 30"/>
                  <a:gd name="T29" fmla="*/ 0 h 34"/>
                  <a:gd name="T30" fmla="*/ 1 w 30"/>
                  <a:gd name="T31" fmla="*/ 1 h 34"/>
                  <a:gd name="T32" fmla="*/ 0 w 30"/>
                  <a:gd name="T3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4">
                    <a:moveTo>
                      <a:pt x="0" y="4"/>
                    </a:moveTo>
                    <a:lnTo>
                      <a:pt x="0" y="4"/>
                    </a:lnTo>
                    <a:lnTo>
                      <a:pt x="4" y="20"/>
                    </a:lnTo>
                    <a:lnTo>
                      <a:pt x="11" y="31"/>
                    </a:lnTo>
                    <a:lnTo>
                      <a:pt x="21" y="34"/>
                    </a:lnTo>
                    <a:lnTo>
                      <a:pt x="30" y="33"/>
                    </a:lnTo>
                    <a:lnTo>
                      <a:pt x="28" y="26"/>
                    </a:lnTo>
                    <a:lnTo>
                      <a:pt x="21" y="27"/>
                    </a:lnTo>
                    <a:lnTo>
                      <a:pt x="15" y="24"/>
                    </a:lnTo>
                    <a:lnTo>
                      <a:pt x="11" y="18"/>
                    </a:lnTo>
                    <a:lnTo>
                      <a:pt x="9" y="4"/>
                    </a:lnTo>
                    <a:lnTo>
                      <a:pt x="9" y="4"/>
                    </a:lnTo>
                    <a:lnTo>
                      <a:pt x="9" y="4"/>
                    </a:lnTo>
                    <a:lnTo>
                      <a:pt x="8" y="1"/>
                    </a:lnTo>
                    <a:lnTo>
                      <a:pt x="5" y="0"/>
                    </a:lnTo>
                    <a:lnTo>
                      <a:pt x="1" y="1"/>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21" name="Freeform 625"/>
              <p:cNvSpPr>
                <a:spLocks noChangeAspect="1"/>
              </p:cNvSpPr>
              <p:nvPr/>
            </p:nvSpPr>
            <p:spPr bwMode="auto">
              <a:xfrm>
                <a:off x="794" y="804"/>
                <a:ext cx="26" cy="18"/>
              </a:xfrm>
              <a:custGeom>
                <a:avLst/>
                <a:gdLst>
                  <a:gd name="T0" fmla="*/ 0 w 50"/>
                  <a:gd name="T1" fmla="*/ 35 h 35"/>
                  <a:gd name="T2" fmla="*/ 9 w 50"/>
                  <a:gd name="T3" fmla="*/ 32 h 35"/>
                  <a:gd name="T4" fmla="*/ 16 w 50"/>
                  <a:gd name="T5" fmla="*/ 28 h 35"/>
                  <a:gd name="T6" fmla="*/ 20 w 50"/>
                  <a:gd name="T7" fmla="*/ 23 h 35"/>
                  <a:gd name="T8" fmla="*/ 24 w 50"/>
                  <a:gd name="T9" fmla="*/ 18 h 35"/>
                  <a:gd name="T10" fmla="*/ 28 w 50"/>
                  <a:gd name="T11" fmla="*/ 14 h 35"/>
                  <a:gd name="T12" fmla="*/ 36 w 50"/>
                  <a:gd name="T13" fmla="*/ 10 h 35"/>
                  <a:gd name="T14" fmla="*/ 43 w 50"/>
                  <a:gd name="T15" fmla="*/ 6 h 35"/>
                  <a:gd name="T16" fmla="*/ 47 w 50"/>
                  <a:gd name="T17" fmla="*/ 0 h 35"/>
                  <a:gd name="T18" fmla="*/ 49 w 50"/>
                  <a:gd name="T19" fmla="*/ 0 h 35"/>
                  <a:gd name="T20" fmla="*/ 50 w 50"/>
                  <a:gd name="T21" fmla="*/ 6 h 35"/>
                  <a:gd name="T22" fmla="*/ 47 w 50"/>
                  <a:gd name="T23" fmla="*/ 14 h 35"/>
                  <a:gd name="T24" fmla="*/ 42 w 50"/>
                  <a:gd name="T25" fmla="*/ 20 h 35"/>
                  <a:gd name="T26" fmla="*/ 39 w 50"/>
                  <a:gd name="T27" fmla="*/ 23 h 35"/>
                  <a:gd name="T28" fmla="*/ 36 w 50"/>
                  <a:gd name="T29" fmla="*/ 28 h 35"/>
                  <a:gd name="T30" fmla="*/ 35 w 50"/>
                  <a:gd name="T31" fmla="*/ 32 h 35"/>
                  <a:gd name="T32" fmla="*/ 31 w 50"/>
                  <a:gd name="T33" fmla="*/ 35 h 35"/>
                  <a:gd name="T34" fmla="*/ 25 w 50"/>
                  <a:gd name="T35" fmla="*/ 35 h 35"/>
                  <a:gd name="T36" fmla="*/ 17 w 50"/>
                  <a:gd name="T37" fmla="*/ 35 h 35"/>
                  <a:gd name="T38" fmla="*/ 8 w 50"/>
                  <a:gd name="T39" fmla="*/ 35 h 35"/>
                  <a:gd name="T40" fmla="*/ 0 w 50"/>
                  <a:gd name="T4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35">
                    <a:moveTo>
                      <a:pt x="0" y="35"/>
                    </a:moveTo>
                    <a:lnTo>
                      <a:pt x="9" y="32"/>
                    </a:lnTo>
                    <a:lnTo>
                      <a:pt x="16" y="28"/>
                    </a:lnTo>
                    <a:lnTo>
                      <a:pt x="20" y="23"/>
                    </a:lnTo>
                    <a:lnTo>
                      <a:pt x="24" y="18"/>
                    </a:lnTo>
                    <a:lnTo>
                      <a:pt x="28" y="14"/>
                    </a:lnTo>
                    <a:lnTo>
                      <a:pt x="36" y="10"/>
                    </a:lnTo>
                    <a:lnTo>
                      <a:pt x="43" y="6"/>
                    </a:lnTo>
                    <a:lnTo>
                      <a:pt x="47" y="0"/>
                    </a:lnTo>
                    <a:lnTo>
                      <a:pt x="49" y="0"/>
                    </a:lnTo>
                    <a:lnTo>
                      <a:pt x="50" y="6"/>
                    </a:lnTo>
                    <a:lnTo>
                      <a:pt x="47" y="14"/>
                    </a:lnTo>
                    <a:lnTo>
                      <a:pt x="42" y="20"/>
                    </a:lnTo>
                    <a:lnTo>
                      <a:pt x="39" y="23"/>
                    </a:lnTo>
                    <a:lnTo>
                      <a:pt x="36" y="28"/>
                    </a:lnTo>
                    <a:lnTo>
                      <a:pt x="35" y="32"/>
                    </a:lnTo>
                    <a:lnTo>
                      <a:pt x="31" y="35"/>
                    </a:lnTo>
                    <a:lnTo>
                      <a:pt x="25" y="35"/>
                    </a:lnTo>
                    <a:lnTo>
                      <a:pt x="17" y="35"/>
                    </a:lnTo>
                    <a:lnTo>
                      <a:pt x="8" y="35"/>
                    </a:lnTo>
                    <a:lnTo>
                      <a:pt x="0" y="35"/>
                    </a:lnTo>
                    <a:close/>
                  </a:path>
                </a:pathLst>
              </a:custGeom>
              <a:solidFill>
                <a:srgbClr val="936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22" name="Freeform 626"/>
              <p:cNvSpPr>
                <a:spLocks noChangeAspect="1"/>
              </p:cNvSpPr>
              <p:nvPr/>
            </p:nvSpPr>
            <p:spPr bwMode="auto">
              <a:xfrm>
                <a:off x="794" y="813"/>
                <a:ext cx="14" cy="10"/>
              </a:xfrm>
              <a:custGeom>
                <a:avLst/>
                <a:gdLst>
                  <a:gd name="T0" fmla="*/ 20 w 27"/>
                  <a:gd name="T1" fmla="*/ 1 h 22"/>
                  <a:gd name="T2" fmla="*/ 20 w 27"/>
                  <a:gd name="T3" fmla="*/ 0 h 22"/>
                  <a:gd name="T4" fmla="*/ 17 w 27"/>
                  <a:gd name="T5" fmla="*/ 5 h 22"/>
                  <a:gd name="T6" fmla="*/ 13 w 27"/>
                  <a:gd name="T7" fmla="*/ 8 h 22"/>
                  <a:gd name="T8" fmla="*/ 8 w 27"/>
                  <a:gd name="T9" fmla="*/ 13 h 22"/>
                  <a:gd name="T10" fmla="*/ 0 w 27"/>
                  <a:gd name="T11" fmla="*/ 15 h 22"/>
                  <a:gd name="T12" fmla="*/ 0 w 27"/>
                  <a:gd name="T13" fmla="*/ 22 h 22"/>
                  <a:gd name="T14" fmla="*/ 10 w 27"/>
                  <a:gd name="T15" fmla="*/ 20 h 22"/>
                  <a:gd name="T16" fmla="*/ 18 w 27"/>
                  <a:gd name="T17" fmla="*/ 15 h 22"/>
                  <a:gd name="T18" fmla="*/ 24 w 27"/>
                  <a:gd name="T19" fmla="*/ 9 h 22"/>
                  <a:gd name="T20" fmla="*/ 27 w 27"/>
                  <a:gd name="T21" fmla="*/ 5 h 22"/>
                  <a:gd name="T22" fmla="*/ 27 w 27"/>
                  <a:gd name="T23" fmla="*/ 4 h 22"/>
                  <a:gd name="T24" fmla="*/ 20 w 27"/>
                  <a:gd name="T25"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2">
                    <a:moveTo>
                      <a:pt x="20" y="1"/>
                    </a:moveTo>
                    <a:lnTo>
                      <a:pt x="20" y="0"/>
                    </a:lnTo>
                    <a:lnTo>
                      <a:pt x="17" y="5"/>
                    </a:lnTo>
                    <a:lnTo>
                      <a:pt x="13" y="8"/>
                    </a:lnTo>
                    <a:lnTo>
                      <a:pt x="8" y="13"/>
                    </a:lnTo>
                    <a:lnTo>
                      <a:pt x="0" y="15"/>
                    </a:lnTo>
                    <a:lnTo>
                      <a:pt x="0" y="22"/>
                    </a:lnTo>
                    <a:lnTo>
                      <a:pt x="10" y="20"/>
                    </a:lnTo>
                    <a:lnTo>
                      <a:pt x="18" y="15"/>
                    </a:lnTo>
                    <a:lnTo>
                      <a:pt x="24" y="9"/>
                    </a:lnTo>
                    <a:lnTo>
                      <a:pt x="27" y="5"/>
                    </a:lnTo>
                    <a:lnTo>
                      <a:pt x="27" y="4"/>
                    </a:lnTo>
                    <a:lnTo>
                      <a:pt x="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23" name="Freeform 627"/>
              <p:cNvSpPr>
                <a:spLocks noChangeAspect="1"/>
              </p:cNvSpPr>
              <p:nvPr/>
            </p:nvSpPr>
            <p:spPr bwMode="auto">
              <a:xfrm>
                <a:off x="805" y="802"/>
                <a:ext cx="15" cy="12"/>
              </a:xfrm>
              <a:custGeom>
                <a:avLst/>
                <a:gdLst>
                  <a:gd name="T0" fmla="*/ 24 w 31"/>
                  <a:gd name="T1" fmla="*/ 3 h 25"/>
                  <a:gd name="T2" fmla="*/ 22 w 31"/>
                  <a:gd name="T3" fmla="*/ 5 h 25"/>
                  <a:gd name="T4" fmla="*/ 21 w 31"/>
                  <a:gd name="T5" fmla="*/ 8 h 25"/>
                  <a:gd name="T6" fmla="*/ 15 w 31"/>
                  <a:gd name="T7" fmla="*/ 12 h 25"/>
                  <a:gd name="T8" fmla="*/ 6 w 31"/>
                  <a:gd name="T9" fmla="*/ 15 h 25"/>
                  <a:gd name="T10" fmla="*/ 0 w 31"/>
                  <a:gd name="T11" fmla="*/ 22 h 25"/>
                  <a:gd name="T12" fmla="*/ 7 w 31"/>
                  <a:gd name="T13" fmla="*/ 25 h 25"/>
                  <a:gd name="T14" fmla="*/ 11 w 31"/>
                  <a:gd name="T15" fmla="*/ 22 h 25"/>
                  <a:gd name="T16" fmla="*/ 18 w 31"/>
                  <a:gd name="T17" fmla="*/ 19 h 25"/>
                  <a:gd name="T18" fmla="*/ 26 w 31"/>
                  <a:gd name="T19" fmla="*/ 13 h 25"/>
                  <a:gd name="T20" fmla="*/ 31 w 31"/>
                  <a:gd name="T21" fmla="*/ 5 h 25"/>
                  <a:gd name="T22" fmla="*/ 29 w 31"/>
                  <a:gd name="T23" fmla="*/ 7 h 25"/>
                  <a:gd name="T24" fmla="*/ 31 w 31"/>
                  <a:gd name="T25" fmla="*/ 5 h 25"/>
                  <a:gd name="T26" fmla="*/ 30 w 31"/>
                  <a:gd name="T27" fmla="*/ 2 h 25"/>
                  <a:gd name="T28" fmla="*/ 27 w 31"/>
                  <a:gd name="T29" fmla="*/ 0 h 25"/>
                  <a:gd name="T30" fmla="*/ 23 w 31"/>
                  <a:gd name="T31" fmla="*/ 2 h 25"/>
                  <a:gd name="T32" fmla="*/ 22 w 31"/>
                  <a:gd name="T33" fmla="*/ 5 h 25"/>
                  <a:gd name="T34" fmla="*/ 24 w 31"/>
                  <a:gd name="T35"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25">
                    <a:moveTo>
                      <a:pt x="24" y="3"/>
                    </a:moveTo>
                    <a:lnTo>
                      <a:pt x="22" y="5"/>
                    </a:lnTo>
                    <a:lnTo>
                      <a:pt x="21" y="8"/>
                    </a:lnTo>
                    <a:lnTo>
                      <a:pt x="15" y="12"/>
                    </a:lnTo>
                    <a:lnTo>
                      <a:pt x="6" y="15"/>
                    </a:lnTo>
                    <a:lnTo>
                      <a:pt x="0" y="22"/>
                    </a:lnTo>
                    <a:lnTo>
                      <a:pt x="7" y="25"/>
                    </a:lnTo>
                    <a:lnTo>
                      <a:pt x="11" y="22"/>
                    </a:lnTo>
                    <a:lnTo>
                      <a:pt x="18" y="19"/>
                    </a:lnTo>
                    <a:lnTo>
                      <a:pt x="26" y="13"/>
                    </a:lnTo>
                    <a:lnTo>
                      <a:pt x="31" y="5"/>
                    </a:lnTo>
                    <a:lnTo>
                      <a:pt x="29" y="7"/>
                    </a:lnTo>
                    <a:lnTo>
                      <a:pt x="31" y="5"/>
                    </a:lnTo>
                    <a:lnTo>
                      <a:pt x="30" y="2"/>
                    </a:lnTo>
                    <a:lnTo>
                      <a:pt x="27" y="0"/>
                    </a:lnTo>
                    <a:lnTo>
                      <a:pt x="23" y="2"/>
                    </a:lnTo>
                    <a:lnTo>
                      <a:pt x="22" y="5"/>
                    </a:lnTo>
                    <a:lnTo>
                      <a:pt x="2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24" name="Freeform 628"/>
              <p:cNvSpPr>
                <a:spLocks noChangeAspect="1"/>
              </p:cNvSpPr>
              <p:nvPr/>
            </p:nvSpPr>
            <p:spPr bwMode="auto">
              <a:xfrm>
                <a:off x="814" y="803"/>
                <a:ext cx="7" cy="13"/>
              </a:xfrm>
              <a:custGeom>
                <a:avLst/>
                <a:gdLst>
                  <a:gd name="T0" fmla="*/ 4 w 14"/>
                  <a:gd name="T1" fmla="*/ 25 h 25"/>
                  <a:gd name="T2" fmla="*/ 3 w 14"/>
                  <a:gd name="T3" fmla="*/ 25 h 25"/>
                  <a:gd name="T4" fmla="*/ 10 w 14"/>
                  <a:gd name="T5" fmla="*/ 18 h 25"/>
                  <a:gd name="T6" fmla="*/ 14 w 14"/>
                  <a:gd name="T7" fmla="*/ 8 h 25"/>
                  <a:gd name="T8" fmla="*/ 12 w 14"/>
                  <a:gd name="T9" fmla="*/ 0 h 25"/>
                  <a:gd name="T10" fmla="*/ 4 w 14"/>
                  <a:gd name="T11" fmla="*/ 0 h 25"/>
                  <a:gd name="T12" fmla="*/ 9 w 14"/>
                  <a:gd name="T13" fmla="*/ 4 h 25"/>
                  <a:gd name="T14" fmla="*/ 6 w 14"/>
                  <a:gd name="T15" fmla="*/ 4 h 25"/>
                  <a:gd name="T16" fmla="*/ 7 w 14"/>
                  <a:gd name="T17" fmla="*/ 8 h 25"/>
                  <a:gd name="T18" fmla="*/ 3 w 14"/>
                  <a:gd name="T19" fmla="*/ 13 h 25"/>
                  <a:gd name="T20" fmla="*/ 1 w 14"/>
                  <a:gd name="T21" fmla="*/ 18 h 25"/>
                  <a:gd name="T22" fmla="*/ 0 w 14"/>
                  <a:gd name="T23" fmla="*/ 18 h 25"/>
                  <a:gd name="T24" fmla="*/ 4 w 14"/>
                  <a:gd name="T2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5">
                    <a:moveTo>
                      <a:pt x="4" y="25"/>
                    </a:moveTo>
                    <a:lnTo>
                      <a:pt x="3" y="25"/>
                    </a:lnTo>
                    <a:lnTo>
                      <a:pt x="10" y="18"/>
                    </a:lnTo>
                    <a:lnTo>
                      <a:pt x="14" y="8"/>
                    </a:lnTo>
                    <a:lnTo>
                      <a:pt x="12" y="0"/>
                    </a:lnTo>
                    <a:lnTo>
                      <a:pt x="4" y="0"/>
                    </a:lnTo>
                    <a:lnTo>
                      <a:pt x="9" y="4"/>
                    </a:lnTo>
                    <a:lnTo>
                      <a:pt x="6" y="4"/>
                    </a:lnTo>
                    <a:lnTo>
                      <a:pt x="7" y="8"/>
                    </a:lnTo>
                    <a:lnTo>
                      <a:pt x="3" y="13"/>
                    </a:lnTo>
                    <a:lnTo>
                      <a:pt x="1" y="18"/>
                    </a:lnTo>
                    <a:lnTo>
                      <a:pt x="0" y="18"/>
                    </a:lnTo>
                    <a:lnTo>
                      <a:pt x="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25" name="Freeform 629"/>
              <p:cNvSpPr>
                <a:spLocks noChangeAspect="1"/>
              </p:cNvSpPr>
              <p:nvPr/>
            </p:nvSpPr>
            <p:spPr bwMode="auto">
              <a:xfrm>
                <a:off x="809" y="813"/>
                <a:ext cx="8" cy="10"/>
              </a:xfrm>
              <a:custGeom>
                <a:avLst/>
                <a:gdLst>
                  <a:gd name="T0" fmla="*/ 2 w 15"/>
                  <a:gd name="T1" fmla="*/ 22 h 22"/>
                  <a:gd name="T2" fmla="*/ 3 w 15"/>
                  <a:gd name="T3" fmla="*/ 22 h 22"/>
                  <a:gd name="T4" fmla="*/ 10 w 15"/>
                  <a:gd name="T5" fmla="*/ 19 h 22"/>
                  <a:gd name="T6" fmla="*/ 11 w 15"/>
                  <a:gd name="T7" fmla="*/ 13 h 22"/>
                  <a:gd name="T8" fmla="*/ 13 w 15"/>
                  <a:gd name="T9" fmla="*/ 9 h 22"/>
                  <a:gd name="T10" fmla="*/ 15 w 15"/>
                  <a:gd name="T11" fmla="*/ 7 h 22"/>
                  <a:gd name="T12" fmla="*/ 11 w 15"/>
                  <a:gd name="T13" fmla="*/ 0 h 22"/>
                  <a:gd name="T14" fmla="*/ 6 w 15"/>
                  <a:gd name="T15" fmla="*/ 5 h 22"/>
                  <a:gd name="T16" fmla="*/ 4 w 15"/>
                  <a:gd name="T17" fmla="*/ 10 h 22"/>
                  <a:gd name="T18" fmla="*/ 3 w 15"/>
                  <a:gd name="T19" fmla="*/ 14 h 22"/>
                  <a:gd name="T20" fmla="*/ 0 w 15"/>
                  <a:gd name="T21" fmla="*/ 15 h 22"/>
                  <a:gd name="T22" fmla="*/ 2 w 15"/>
                  <a:gd name="T23" fmla="*/ 15 h 22"/>
                  <a:gd name="T24" fmla="*/ 2 w 15"/>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2">
                    <a:moveTo>
                      <a:pt x="2" y="22"/>
                    </a:moveTo>
                    <a:lnTo>
                      <a:pt x="3" y="22"/>
                    </a:lnTo>
                    <a:lnTo>
                      <a:pt x="10" y="19"/>
                    </a:lnTo>
                    <a:lnTo>
                      <a:pt x="11" y="13"/>
                    </a:lnTo>
                    <a:lnTo>
                      <a:pt x="13" y="9"/>
                    </a:lnTo>
                    <a:lnTo>
                      <a:pt x="15" y="7"/>
                    </a:lnTo>
                    <a:lnTo>
                      <a:pt x="11" y="0"/>
                    </a:lnTo>
                    <a:lnTo>
                      <a:pt x="6" y="5"/>
                    </a:lnTo>
                    <a:lnTo>
                      <a:pt x="4" y="10"/>
                    </a:lnTo>
                    <a:lnTo>
                      <a:pt x="3" y="14"/>
                    </a:lnTo>
                    <a:lnTo>
                      <a:pt x="0" y="15"/>
                    </a:lnTo>
                    <a:lnTo>
                      <a:pt x="2" y="15"/>
                    </a:lnTo>
                    <a:lnTo>
                      <a:pt x="2"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26" name="Freeform 630"/>
              <p:cNvSpPr>
                <a:spLocks noChangeAspect="1"/>
              </p:cNvSpPr>
              <p:nvPr/>
            </p:nvSpPr>
            <p:spPr bwMode="auto">
              <a:xfrm>
                <a:off x="792" y="819"/>
                <a:ext cx="18" cy="5"/>
              </a:xfrm>
              <a:custGeom>
                <a:avLst/>
                <a:gdLst>
                  <a:gd name="T0" fmla="*/ 5 w 36"/>
                  <a:gd name="T1" fmla="*/ 1 h 9"/>
                  <a:gd name="T2" fmla="*/ 5 w 36"/>
                  <a:gd name="T3" fmla="*/ 9 h 9"/>
                  <a:gd name="T4" fmla="*/ 13 w 36"/>
                  <a:gd name="T5" fmla="*/ 9 h 9"/>
                  <a:gd name="T6" fmla="*/ 22 w 36"/>
                  <a:gd name="T7" fmla="*/ 9 h 9"/>
                  <a:gd name="T8" fmla="*/ 30 w 36"/>
                  <a:gd name="T9" fmla="*/ 9 h 9"/>
                  <a:gd name="T10" fmla="*/ 36 w 36"/>
                  <a:gd name="T11" fmla="*/ 8 h 9"/>
                  <a:gd name="T12" fmla="*/ 36 w 36"/>
                  <a:gd name="T13" fmla="*/ 1 h 9"/>
                  <a:gd name="T14" fmla="*/ 30 w 36"/>
                  <a:gd name="T15" fmla="*/ 0 h 9"/>
                  <a:gd name="T16" fmla="*/ 22 w 36"/>
                  <a:gd name="T17" fmla="*/ 0 h 9"/>
                  <a:gd name="T18" fmla="*/ 13 w 36"/>
                  <a:gd name="T19" fmla="*/ 0 h 9"/>
                  <a:gd name="T20" fmla="*/ 5 w 36"/>
                  <a:gd name="T21" fmla="*/ 0 h 9"/>
                  <a:gd name="T22" fmla="*/ 5 w 36"/>
                  <a:gd name="T23" fmla="*/ 8 h 9"/>
                  <a:gd name="T24" fmla="*/ 5 w 36"/>
                  <a:gd name="T25" fmla="*/ 0 h 9"/>
                  <a:gd name="T26" fmla="*/ 1 w 36"/>
                  <a:gd name="T27" fmla="*/ 1 h 9"/>
                  <a:gd name="T28" fmla="*/ 0 w 36"/>
                  <a:gd name="T29" fmla="*/ 5 h 9"/>
                  <a:gd name="T30" fmla="*/ 1 w 36"/>
                  <a:gd name="T31" fmla="*/ 8 h 9"/>
                  <a:gd name="T32" fmla="*/ 5 w 36"/>
                  <a:gd name="T33" fmla="*/ 9 h 9"/>
                  <a:gd name="T34" fmla="*/ 5 w 36"/>
                  <a:gd name="T35"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9">
                    <a:moveTo>
                      <a:pt x="5" y="1"/>
                    </a:moveTo>
                    <a:lnTo>
                      <a:pt x="5" y="9"/>
                    </a:lnTo>
                    <a:lnTo>
                      <a:pt x="13" y="9"/>
                    </a:lnTo>
                    <a:lnTo>
                      <a:pt x="22" y="9"/>
                    </a:lnTo>
                    <a:lnTo>
                      <a:pt x="30" y="9"/>
                    </a:lnTo>
                    <a:lnTo>
                      <a:pt x="36" y="8"/>
                    </a:lnTo>
                    <a:lnTo>
                      <a:pt x="36" y="1"/>
                    </a:lnTo>
                    <a:lnTo>
                      <a:pt x="30" y="0"/>
                    </a:lnTo>
                    <a:lnTo>
                      <a:pt x="22" y="0"/>
                    </a:lnTo>
                    <a:lnTo>
                      <a:pt x="13" y="0"/>
                    </a:lnTo>
                    <a:lnTo>
                      <a:pt x="5" y="0"/>
                    </a:lnTo>
                    <a:lnTo>
                      <a:pt x="5" y="8"/>
                    </a:lnTo>
                    <a:lnTo>
                      <a:pt x="5" y="0"/>
                    </a:lnTo>
                    <a:lnTo>
                      <a:pt x="1" y="1"/>
                    </a:lnTo>
                    <a:lnTo>
                      <a:pt x="0" y="5"/>
                    </a:lnTo>
                    <a:lnTo>
                      <a:pt x="1" y="8"/>
                    </a:lnTo>
                    <a:lnTo>
                      <a:pt x="5" y="9"/>
                    </a:lnTo>
                    <a:lnTo>
                      <a:pt x="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27" name="Freeform 631"/>
              <p:cNvSpPr>
                <a:spLocks noChangeAspect="1"/>
              </p:cNvSpPr>
              <p:nvPr/>
            </p:nvSpPr>
            <p:spPr bwMode="auto">
              <a:xfrm>
                <a:off x="731" y="654"/>
                <a:ext cx="20" cy="32"/>
              </a:xfrm>
              <a:custGeom>
                <a:avLst/>
                <a:gdLst>
                  <a:gd name="T0" fmla="*/ 26 w 40"/>
                  <a:gd name="T1" fmla="*/ 65 h 65"/>
                  <a:gd name="T2" fmla="*/ 16 w 40"/>
                  <a:gd name="T3" fmla="*/ 59 h 65"/>
                  <a:gd name="T4" fmla="*/ 8 w 40"/>
                  <a:gd name="T5" fmla="*/ 51 h 65"/>
                  <a:gd name="T6" fmla="*/ 4 w 40"/>
                  <a:gd name="T7" fmla="*/ 41 h 65"/>
                  <a:gd name="T8" fmla="*/ 7 w 40"/>
                  <a:gd name="T9" fmla="*/ 30 h 65"/>
                  <a:gd name="T10" fmla="*/ 2 w 40"/>
                  <a:gd name="T11" fmla="*/ 28 h 65"/>
                  <a:gd name="T12" fmla="*/ 0 w 40"/>
                  <a:gd name="T13" fmla="*/ 24 h 65"/>
                  <a:gd name="T14" fmla="*/ 2 w 40"/>
                  <a:gd name="T15" fmla="*/ 21 h 65"/>
                  <a:gd name="T16" fmla="*/ 10 w 40"/>
                  <a:gd name="T17" fmla="*/ 20 h 65"/>
                  <a:gd name="T18" fmla="*/ 19 w 40"/>
                  <a:gd name="T19" fmla="*/ 20 h 65"/>
                  <a:gd name="T20" fmla="*/ 25 w 40"/>
                  <a:gd name="T21" fmla="*/ 18 h 65"/>
                  <a:gd name="T22" fmla="*/ 28 w 40"/>
                  <a:gd name="T23" fmla="*/ 13 h 65"/>
                  <a:gd name="T24" fmla="*/ 26 w 40"/>
                  <a:gd name="T25" fmla="*/ 8 h 65"/>
                  <a:gd name="T26" fmla="*/ 25 w 40"/>
                  <a:gd name="T27" fmla="*/ 3 h 65"/>
                  <a:gd name="T28" fmla="*/ 30 w 40"/>
                  <a:gd name="T29" fmla="*/ 0 h 65"/>
                  <a:gd name="T30" fmla="*/ 34 w 40"/>
                  <a:gd name="T31" fmla="*/ 1 h 65"/>
                  <a:gd name="T32" fmla="*/ 39 w 40"/>
                  <a:gd name="T33" fmla="*/ 7 h 65"/>
                  <a:gd name="T34" fmla="*/ 40 w 40"/>
                  <a:gd name="T35" fmla="*/ 14 h 65"/>
                  <a:gd name="T36" fmla="*/ 38 w 40"/>
                  <a:gd name="T37" fmla="*/ 18 h 65"/>
                  <a:gd name="T38" fmla="*/ 34 w 40"/>
                  <a:gd name="T39" fmla="*/ 21 h 65"/>
                  <a:gd name="T40" fmla="*/ 34 w 40"/>
                  <a:gd name="T41" fmla="*/ 26 h 65"/>
                  <a:gd name="T42" fmla="*/ 36 w 40"/>
                  <a:gd name="T43" fmla="*/ 30 h 65"/>
                  <a:gd name="T44" fmla="*/ 36 w 40"/>
                  <a:gd name="T45" fmla="*/ 35 h 65"/>
                  <a:gd name="T46" fmla="*/ 32 w 40"/>
                  <a:gd name="T47" fmla="*/ 37 h 65"/>
                  <a:gd name="T48" fmla="*/ 26 w 40"/>
                  <a:gd name="T49" fmla="*/ 38 h 65"/>
                  <a:gd name="T50" fmla="*/ 24 w 40"/>
                  <a:gd name="T51" fmla="*/ 45 h 65"/>
                  <a:gd name="T52" fmla="*/ 22 w 40"/>
                  <a:gd name="T53" fmla="*/ 51 h 65"/>
                  <a:gd name="T54" fmla="*/ 23 w 40"/>
                  <a:gd name="T55" fmla="*/ 58 h 65"/>
                  <a:gd name="T56" fmla="*/ 26 w 40"/>
                  <a:gd name="T5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65">
                    <a:moveTo>
                      <a:pt x="26" y="65"/>
                    </a:moveTo>
                    <a:lnTo>
                      <a:pt x="16" y="59"/>
                    </a:lnTo>
                    <a:lnTo>
                      <a:pt x="8" y="51"/>
                    </a:lnTo>
                    <a:lnTo>
                      <a:pt x="4" y="41"/>
                    </a:lnTo>
                    <a:lnTo>
                      <a:pt x="7" y="30"/>
                    </a:lnTo>
                    <a:lnTo>
                      <a:pt x="2" y="28"/>
                    </a:lnTo>
                    <a:lnTo>
                      <a:pt x="0" y="24"/>
                    </a:lnTo>
                    <a:lnTo>
                      <a:pt x="2" y="21"/>
                    </a:lnTo>
                    <a:lnTo>
                      <a:pt x="10" y="20"/>
                    </a:lnTo>
                    <a:lnTo>
                      <a:pt x="19" y="20"/>
                    </a:lnTo>
                    <a:lnTo>
                      <a:pt x="25" y="18"/>
                    </a:lnTo>
                    <a:lnTo>
                      <a:pt x="28" y="13"/>
                    </a:lnTo>
                    <a:lnTo>
                      <a:pt x="26" y="8"/>
                    </a:lnTo>
                    <a:lnTo>
                      <a:pt x="25" y="3"/>
                    </a:lnTo>
                    <a:lnTo>
                      <a:pt x="30" y="0"/>
                    </a:lnTo>
                    <a:lnTo>
                      <a:pt x="34" y="1"/>
                    </a:lnTo>
                    <a:lnTo>
                      <a:pt x="39" y="7"/>
                    </a:lnTo>
                    <a:lnTo>
                      <a:pt x="40" y="14"/>
                    </a:lnTo>
                    <a:lnTo>
                      <a:pt x="38" y="18"/>
                    </a:lnTo>
                    <a:lnTo>
                      <a:pt x="34" y="21"/>
                    </a:lnTo>
                    <a:lnTo>
                      <a:pt x="34" y="26"/>
                    </a:lnTo>
                    <a:lnTo>
                      <a:pt x="36" y="30"/>
                    </a:lnTo>
                    <a:lnTo>
                      <a:pt x="36" y="35"/>
                    </a:lnTo>
                    <a:lnTo>
                      <a:pt x="32" y="37"/>
                    </a:lnTo>
                    <a:lnTo>
                      <a:pt x="26" y="38"/>
                    </a:lnTo>
                    <a:lnTo>
                      <a:pt x="24" y="45"/>
                    </a:lnTo>
                    <a:lnTo>
                      <a:pt x="22" y="51"/>
                    </a:lnTo>
                    <a:lnTo>
                      <a:pt x="23" y="58"/>
                    </a:lnTo>
                    <a:lnTo>
                      <a:pt x="26"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28" name="Freeform 632"/>
              <p:cNvSpPr>
                <a:spLocks noChangeAspect="1"/>
              </p:cNvSpPr>
              <p:nvPr/>
            </p:nvSpPr>
            <p:spPr bwMode="auto">
              <a:xfrm>
                <a:off x="731" y="666"/>
                <a:ext cx="14" cy="22"/>
              </a:xfrm>
              <a:custGeom>
                <a:avLst/>
                <a:gdLst>
                  <a:gd name="T0" fmla="*/ 7 w 28"/>
                  <a:gd name="T1" fmla="*/ 9 h 42"/>
                  <a:gd name="T2" fmla="*/ 3 w 28"/>
                  <a:gd name="T3" fmla="*/ 3 h 42"/>
                  <a:gd name="T4" fmla="*/ 0 w 28"/>
                  <a:gd name="T5" fmla="*/ 15 h 42"/>
                  <a:gd name="T6" fmla="*/ 4 w 28"/>
                  <a:gd name="T7" fmla="*/ 27 h 42"/>
                  <a:gd name="T8" fmla="*/ 14 w 28"/>
                  <a:gd name="T9" fmla="*/ 36 h 42"/>
                  <a:gd name="T10" fmla="*/ 25 w 28"/>
                  <a:gd name="T11" fmla="*/ 42 h 42"/>
                  <a:gd name="T12" fmla="*/ 28 w 28"/>
                  <a:gd name="T13" fmla="*/ 35 h 42"/>
                  <a:gd name="T14" fmla="*/ 18 w 28"/>
                  <a:gd name="T15" fmla="*/ 30 h 42"/>
                  <a:gd name="T16" fmla="*/ 11 w 28"/>
                  <a:gd name="T17" fmla="*/ 23 h 42"/>
                  <a:gd name="T18" fmla="*/ 9 w 28"/>
                  <a:gd name="T19" fmla="*/ 15 h 42"/>
                  <a:gd name="T20" fmla="*/ 10 w 28"/>
                  <a:gd name="T21" fmla="*/ 5 h 42"/>
                  <a:gd name="T22" fmla="*/ 7 w 28"/>
                  <a:gd name="T23" fmla="*/ 0 h 42"/>
                  <a:gd name="T24" fmla="*/ 10 w 28"/>
                  <a:gd name="T25" fmla="*/ 5 h 42"/>
                  <a:gd name="T26" fmla="*/ 10 w 28"/>
                  <a:gd name="T27" fmla="*/ 2 h 42"/>
                  <a:gd name="T28" fmla="*/ 8 w 28"/>
                  <a:gd name="T29" fmla="*/ 1 h 42"/>
                  <a:gd name="T30" fmla="*/ 6 w 28"/>
                  <a:gd name="T31" fmla="*/ 1 h 42"/>
                  <a:gd name="T32" fmla="*/ 3 w 28"/>
                  <a:gd name="T33" fmla="*/ 3 h 42"/>
                  <a:gd name="T34" fmla="*/ 7 w 28"/>
                  <a:gd name="T35"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42">
                    <a:moveTo>
                      <a:pt x="7" y="9"/>
                    </a:moveTo>
                    <a:lnTo>
                      <a:pt x="3" y="3"/>
                    </a:lnTo>
                    <a:lnTo>
                      <a:pt x="0" y="15"/>
                    </a:lnTo>
                    <a:lnTo>
                      <a:pt x="4" y="27"/>
                    </a:lnTo>
                    <a:lnTo>
                      <a:pt x="14" y="36"/>
                    </a:lnTo>
                    <a:lnTo>
                      <a:pt x="25" y="42"/>
                    </a:lnTo>
                    <a:lnTo>
                      <a:pt x="28" y="35"/>
                    </a:lnTo>
                    <a:lnTo>
                      <a:pt x="18" y="30"/>
                    </a:lnTo>
                    <a:lnTo>
                      <a:pt x="11" y="23"/>
                    </a:lnTo>
                    <a:lnTo>
                      <a:pt x="9" y="15"/>
                    </a:lnTo>
                    <a:lnTo>
                      <a:pt x="10" y="5"/>
                    </a:lnTo>
                    <a:lnTo>
                      <a:pt x="7" y="0"/>
                    </a:lnTo>
                    <a:lnTo>
                      <a:pt x="10" y="5"/>
                    </a:lnTo>
                    <a:lnTo>
                      <a:pt x="10" y="2"/>
                    </a:lnTo>
                    <a:lnTo>
                      <a:pt x="8" y="1"/>
                    </a:lnTo>
                    <a:lnTo>
                      <a:pt x="6" y="1"/>
                    </a:lnTo>
                    <a:lnTo>
                      <a:pt x="3" y="3"/>
                    </a:lnTo>
                    <a:lnTo>
                      <a:pt x="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29" name="Freeform 633"/>
              <p:cNvSpPr>
                <a:spLocks noChangeAspect="1"/>
              </p:cNvSpPr>
              <p:nvPr/>
            </p:nvSpPr>
            <p:spPr bwMode="auto">
              <a:xfrm>
                <a:off x="729" y="662"/>
                <a:ext cx="7" cy="9"/>
              </a:xfrm>
              <a:custGeom>
                <a:avLst/>
                <a:gdLst>
                  <a:gd name="T0" fmla="*/ 15 w 15"/>
                  <a:gd name="T1" fmla="*/ 0 h 19"/>
                  <a:gd name="T2" fmla="*/ 15 w 15"/>
                  <a:gd name="T3" fmla="*/ 0 h 19"/>
                  <a:gd name="T4" fmla="*/ 6 w 15"/>
                  <a:gd name="T5" fmla="*/ 2 h 19"/>
                  <a:gd name="T6" fmla="*/ 0 w 15"/>
                  <a:gd name="T7" fmla="*/ 8 h 19"/>
                  <a:gd name="T8" fmla="*/ 5 w 15"/>
                  <a:gd name="T9" fmla="*/ 15 h 19"/>
                  <a:gd name="T10" fmla="*/ 12 w 15"/>
                  <a:gd name="T11" fmla="*/ 19 h 19"/>
                  <a:gd name="T12" fmla="*/ 12 w 15"/>
                  <a:gd name="T13" fmla="*/ 10 h 19"/>
                  <a:gd name="T14" fmla="*/ 9 w 15"/>
                  <a:gd name="T15" fmla="*/ 8 h 19"/>
                  <a:gd name="T16" fmla="*/ 9 w 15"/>
                  <a:gd name="T17" fmla="*/ 8 h 19"/>
                  <a:gd name="T18" fmla="*/ 8 w 15"/>
                  <a:gd name="T19" fmla="*/ 8 h 19"/>
                  <a:gd name="T20" fmla="*/ 15 w 15"/>
                  <a:gd name="T21" fmla="*/ 7 h 19"/>
                  <a:gd name="T22" fmla="*/ 15 w 15"/>
                  <a:gd name="T23" fmla="*/ 7 h 19"/>
                  <a:gd name="T24" fmla="*/ 15 w 15"/>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9">
                    <a:moveTo>
                      <a:pt x="15" y="0"/>
                    </a:moveTo>
                    <a:lnTo>
                      <a:pt x="15" y="0"/>
                    </a:lnTo>
                    <a:lnTo>
                      <a:pt x="6" y="2"/>
                    </a:lnTo>
                    <a:lnTo>
                      <a:pt x="0" y="8"/>
                    </a:lnTo>
                    <a:lnTo>
                      <a:pt x="5" y="15"/>
                    </a:lnTo>
                    <a:lnTo>
                      <a:pt x="12" y="19"/>
                    </a:lnTo>
                    <a:lnTo>
                      <a:pt x="12" y="10"/>
                    </a:lnTo>
                    <a:lnTo>
                      <a:pt x="9" y="8"/>
                    </a:lnTo>
                    <a:lnTo>
                      <a:pt x="9" y="8"/>
                    </a:lnTo>
                    <a:lnTo>
                      <a:pt x="8" y="8"/>
                    </a:lnTo>
                    <a:lnTo>
                      <a:pt x="15" y="7"/>
                    </a:lnTo>
                    <a:lnTo>
                      <a:pt x="15" y="7"/>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30" name="Freeform 634"/>
              <p:cNvSpPr>
                <a:spLocks noChangeAspect="1"/>
              </p:cNvSpPr>
              <p:nvPr/>
            </p:nvSpPr>
            <p:spPr bwMode="auto">
              <a:xfrm>
                <a:off x="736" y="656"/>
                <a:ext cx="10" cy="9"/>
              </a:xfrm>
              <a:custGeom>
                <a:avLst/>
                <a:gdLst>
                  <a:gd name="T0" fmla="*/ 13 w 21"/>
                  <a:gd name="T1" fmla="*/ 3 h 17"/>
                  <a:gd name="T2" fmla="*/ 13 w 21"/>
                  <a:gd name="T3" fmla="*/ 5 h 17"/>
                  <a:gd name="T4" fmla="*/ 14 w 21"/>
                  <a:gd name="T5" fmla="*/ 7 h 17"/>
                  <a:gd name="T6" fmla="*/ 13 w 21"/>
                  <a:gd name="T7" fmla="*/ 8 h 17"/>
                  <a:gd name="T8" fmla="*/ 9 w 21"/>
                  <a:gd name="T9" fmla="*/ 10 h 17"/>
                  <a:gd name="T10" fmla="*/ 0 w 21"/>
                  <a:gd name="T11" fmla="*/ 10 h 17"/>
                  <a:gd name="T12" fmla="*/ 0 w 21"/>
                  <a:gd name="T13" fmla="*/ 17 h 17"/>
                  <a:gd name="T14" fmla="*/ 9 w 21"/>
                  <a:gd name="T15" fmla="*/ 17 h 17"/>
                  <a:gd name="T16" fmla="*/ 18 w 21"/>
                  <a:gd name="T17" fmla="*/ 15 h 17"/>
                  <a:gd name="T18" fmla="*/ 21 w 21"/>
                  <a:gd name="T19" fmla="*/ 7 h 17"/>
                  <a:gd name="T20" fmla="*/ 20 w 21"/>
                  <a:gd name="T21" fmla="*/ 0 h 17"/>
                  <a:gd name="T22" fmla="*/ 20 w 21"/>
                  <a:gd name="T23" fmla="*/ 1 h 17"/>
                  <a:gd name="T24" fmla="*/ 13 w 21"/>
                  <a:gd name="T25"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7">
                    <a:moveTo>
                      <a:pt x="13" y="3"/>
                    </a:moveTo>
                    <a:lnTo>
                      <a:pt x="13" y="5"/>
                    </a:lnTo>
                    <a:lnTo>
                      <a:pt x="14" y="7"/>
                    </a:lnTo>
                    <a:lnTo>
                      <a:pt x="13" y="8"/>
                    </a:lnTo>
                    <a:lnTo>
                      <a:pt x="9" y="10"/>
                    </a:lnTo>
                    <a:lnTo>
                      <a:pt x="0" y="10"/>
                    </a:lnTo>
                    <a:lnTo>
                      <a:pt x="0" y="17"/>
                    </a:lnTo>
                    <a:lnTo>
                      <a:pt x="9" y="17"/>
                    </a:lnTo>
                    <a:lnTo>
                      <a:pt x="18" y="15"/>
                    </a:lnTo>
                    <a:lnTo>
                      <a:pt x="21" y="7"/>
                    </a:lnTo>
                    <a:lnTo>
                      <a:pt x="20" y="0"/>
                    </a:lnTo>
                    <a:lnTo>
                      <a:pt x="20" y="1"/>
                    </a:lnTo>
                    <a:lnTo>
                      <a:pt x="1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31" name="Freeform 635"/>
              <p:cNvSpPr>
                <a:spLocks noChangeAspect="1"/>
              </p:cNvSpPr>
              <p:nvPr/>
            </p:nvSpPr>
            <p:spPr bwMode="auto">
              <a:xfrm>
                <a:off x="742" y="652"/>
                <a:ext cx="10" cy="6"/>
              </a:xfrm>
              <a:custGeom>
                <a:avLst/>
                <a:gdLst>
                  <a:gd name="T0" fmla="*/ 20 w 20"/>
                  <a:gd name="T1" fmla="*/ 9 h 12"/>
                  <a:gd name="T2" fmla="*/ 20 w 20"/>
                  <a:gd name="T3" fmla="*/ 9 h 12"/>
                  <a:gd name="T4" fmla="*/ 15 w 20"/>
                  <a:gd name="T5" fmla="*/ 1 h 12"/>
                  <a:gd name="T6" fmla="*/ 8 w 20"/>
                  <a:gd name="T7" fmla="*/ 0 h 12"/>
                  <a:gd name="T8" fmla="*/ 0 w 20"/>
                  <a:gd name="T9" fmla="*/ 4 h 12"/>
                  <a:gd name="T10" fmla="*/ 1 w 20"/>
                  <a:gd name="T11" fmla="*/ 12 h 12"/>
                  <a:gd name="T12" fmla="*/ 8 w 20"/>
                  <a:gd name="T13" fmla="*/ 10 h 12"/>
                  <a:gd name="T14" fmla="*/ 7 w 20"/>
                  <a:gd name="T15" fmla="*/ 7 h 12"/>
                  <a:gd name="T16" fmla="*/ 8 w 20"/>
                  <a:gd name="T17" fmla="*/ 7 h 12"/>
                  <a:gd name="T18" fmla="*/ 10 w 20"/>
                  <a:gd name="T19" fmla="*/ 8 h 12"/>
                  <a:gd name="T20" fmla="*/ 14 w 20"/>
                  <a:gd name="T21" fmla="*/ 11 h 12"/>
                  <a:gd name="T22" fmla="*/ 14 w 20"/>
                  <a:gd name="T23" fmla="*/ 11 h 12"/>
                  <a:gd name="T24" fmla="*/ 20 w 20"/>
                  <a:gd name="T25"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2">
                    <a:moveTo>
                      <a:pt x="20" y="9"/>
                    </a:moveTo>
                    <a:lnTo>
                      <a:pt x="20" y="9"/>
                    </a:lnTo>
                    <a:lnTo>
                      <a:pt x="15" y="1"/>
                    </a:lnTo>
                    <a:lnTo>
                      <a:pt x="8" y="0"/>
                    </a:lnTo>
                    <a:lnTo>
                      <a:pt x="0" y="4"/>
                    </a:lnTo>
                    <a:lnTo>
                      <a:pt x="1" y="12"/>
                    </a:lnTo>
                    <a:lnTo>
                      <a:pt x="8" y="10"/>
                    </a:lnTo>
                    <a:lnTo>
                      <a:pt x="7" y="7"/>
                    </a:lnTo>
                    <a:lnTo>
                      <a:pt x="8" y="7"/>
                    </a:lnTo>
                    <a:lnTo>
                      <a:pt x="10" y="8"/>
                    </a:lnTo>
                    <a:lnTo>
                      <a:pt x="14" y="11"/>
                    </a:lnTo>
                    <a:lnTo>
                      <a:pt x="14" y="11"/>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32" name="Freeform 636"/>
              <p:cNvSpPr>
                <a:spLocks noChangeAspect="1"/>
              </p:cNvSpPr>
              <p:nvPr/>
            </p:nvSpPr>
            <p:spPr bwMode="auto">
              <a:xfrm>
                <a:off x="746" y="656"/>
                <a:ext cx="7" cy="11"/>
              </a:xfrm>
              <a:custGeom>
                <a:avLst/>
                <a:gdLst>
                  <a:gd name="T0" fmla="*/ 7 w 13"/>
                  <a:gd name="T1" fmla="*/ 18 h 21"/>
                  <a:gd name="T2" fmla="*/ 7 w 13"/>
                  <a:gd name="T3" fmla="*/ 18 h 21"/>
                  <a:gd name="T4" fmla="*/ 7 w 13"/>
                  <a:gd name="T5" fmla="*/ 16 h 21"/>
                  <a:gd name="T6" fmla="*/ 10 w 13"/>
                  <a:gd name="T7" fmla="*/ 14 h 21"/>
                  <a:gd name="T8" fmla="*/ 13 w 13"/>
                  <a:gd name="T9" fmla="*/ 8 h 21"/>
                  <a:gd name="T10" fmla="*/ 11 w 13"/>
                  <a:gd name="T11" fmla="*/ 0 h 21"/>
                  <a:gd name="T12" fmla="*/ 5 w 13"/>
                  <a:gd name="T13" fmla="*/ 2 h 21"/>
                  <a:gd name="T14" fmla="*/ 6 w 13"/>
                  <a:gd name="T15" fmla="*/ 8 h 21"/>
                  <a:gd name="T16" fmla="*/ 3 w 13"/>
                  <a:gd name="T17" fmla="*/ 9 h 21"/>
                  <a:gd name="T18" fmla="*/ 0 w 13"/>
                  <a:gd name="T19" fmla="*/ 14 h 21"/>
                  <a:gd name="T20" fmla="*/ 0 w 13"/>
                  <a:gd name="T21" fmla="*/ 21 h 21"/>
                  <a:gd name="T22" fmla="*/ 0 w 13"/>
                  <a:gd name="T23" fmla="*/ 21 h 21"/>
                  <a:gd name="T24" fmla="*/ 7 w 13"/>
                  <a:gd name="T25"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7" y="18"/>
                    </a:moveTo>
                    <a:lnTo>
                      <a:pt x="7" y="18"/>
                    </a:lnTo>
                    <a:lnTo>
                      <a:pt x="7" y="16"/>
                    </a:lnTo>
                    <a:lnTo>
                      <a:pt x="10" y="14"/>
                    </a:lnTo>
                    <a:lnTo>
                      <a:pt x="13" y="8"/>
                    </a:lnTo>
                    <a:lnTo>
                      <a:pt x="11" y="0"/>
                    </a:lnTo>
                    <a:lnTo>
                      <a:pt x="5" y="2"/>
                    </a:lnTo>
                    <a:lnTo>
                      <a:pt x="6" y="8"/>
                    </a:lnTo>
                    <a:lnTo>
                      <a:pt x="3" y="9"/>
                    </a:lnTo>
                    <a:lnTo>
                      <a:pt x="0" y="14"/>
                    </a:lnTo>
                    <a:lnTo>
                      <a:pt x="0" y="21"/>
                    </a:lnTo>
                    <a:lnTo>
                      <a:pt x="0" y="21"/>
                    </a:lnTo>
                    <a:lnTo>
                      <a:pt x="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33" name="Freeform 637"/>
              <p:cNvSpPr>
                <a:spLocks noChangeAspect="1"/>
              </p:cNvSpPr>
              <p:nvPr/>
            </p:nvSpPr>
            <p:spPr bwMode="auto">
              <a:xfrm>
                <a:off x="742" y="666"/>
                <a:ext cx="9" cy="9"/>
              </a:xfrm>
              <a:custGeom>
                <a:avLst/>
                <a:gdLst>
                  <a:gd name="T0" fmla="*/ 8 w 17"/>
                  <a:gd name="T1" fmla="*/ 15 h 19"/>
                  <a:gd name="T2" fmla="*/ 4 w 17"/>
                  <a:gd name="T3" fmla="*/ 19 h 19"/>
                  <a:gd name="T4" fmla="*/ 11 w 17"/>
                  <a:gd name="T5" fmla="*/ 17 h 19"/>
                  <a:gd name="T6" fmla="*/ 17 w 17"/>
                  <a:gd name="T7" fmla="*/ 12 h 19"/>
                  <a:gd name="T8" fmla="*/ 17 w 17"/>
                  <a:gd name="T9" fmla="*/ 6 h 19"/>
                  <a:gd name="T10" fmla="*/ 16 w 17"/>
                  <a:gd name="T11" fmla="*/ 0 h 19"/>
                  <a:gd name="T12" fmla="*/ 9 w 17"/>
                  <a:gd name="T13" fmla="*/ 3 h 19"/>
                  <a:gd name="T14" fmla="*/ 10 w 17"/>
                  <a:gd name="T15" fmla="*/ 6 h 19"/>
                  <a:gd name="T16" fmla="*/ 10 w 17"/>
                  <a:gd name="T17" fmla="*/ 10 h 19"/>
                  <a:gd name="T18" fmla="*/ 9 w 17"/>
                  <a:gd name="T19" fmla="*/ 10 h 19"/>
                  <a:gd name="T20" fmla="*/ 4 w 17"/>
                  <a:gd name="T21" fmla="*/ 10 h 19"/>
                  <a:gd name="T22" fmla="*/ 1 w 17"/>
                  <a:gd name="T23" fmla="*/ 13 h 19"/>
                  <a:gd name="T24" fmla="*/ 4 w 17"/>
                  <a:gd name="T25" fmla="*/ 10 h 19"/>
                  <a:gd name="T26" fmla="*/ 1 w 17"/>
                  <a:gd name="T27" fmla="*/ 11 h 19"/>
                  <a:gd name="T28" fmla="*/ 0 w 17"/>
                  <a:gd name="T29" fmla="*/ 14 h 19"/>
                  <a:gd name="T30" fmla="*/ 1 w 17"/>
                  <a:gd name="T31" fmla="*/ 18 h 19"/>
                  <a:gd name="T32" fmla="*/ 4 w 17"/>
                  <a:gd name="T33" fmla="*/ 19 h 19"/>
                  <a:gd name="T34" fmla="*/ 8 w 17"/>
                  <a:gd name="T35"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9">
                    <a:moveTo>
                      <a:pt x="8" y="15"/>
                    </a:moveTo>
                    <a:lnTo>
                      <a:pt x="4" y="19"/>
                    </a:lnTo>
                    <a:lnTo>
                      <a:pt x="11" y="17"/>
                    </a:lnTo>
                    <a:lnTo>
                      <a:pt x="17" y="12"/>
                    </a:lnTo>
                    <a:lnTo>
                      <a:pt x="17" y="6"/>
                    </a:lnTo>
                    <a:lnTo>
                      <a:pt x="16" y="0"/>
                    </a:lnTo>
                    <a:lnTo>
                      <a:pt x="9" y="3"/>
                    </a:lnTo>
                    <a:lnTo>
                      <a:pt x="10" y="6"/>
                    </a:lnTo>
                    <a:lnTo>
                      <a:pt x="10" y="10"/>
                    </a:lnTo>
                    <a:lnTo>
                      <a:pt x="9" y="10"/>
                    </a:lnTo>
                    <a:lnTo>
                      <a:pt x="4" y="10"/>
                    </a:lnTo>
                    <a:lnTo>
                      <a:pt x="1" y="13"/>
                    </a:lnTo>
                    <a:lnTo>
                      <a:pt x="4" y="10"/>
                    </a:lnTo>
                    <a:lnTo>
                      <a:pt x="1" y="11"/>
                    </a:lnTo>
                    <a:lnTo>
                      <a:pt x="0" y="14"/>
                    </a:lnTo>
                    <a:lnTo>
                      <a:pt x="1" y="18"/>
                    </a:lnTo>
                    <a:lnTo>
                      <a:pt x="4" y="19"/>
                    </a:lnTo>
                    <a:lnTo>
                      <a:pt x="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34" name="Freeform 638"/>
              <p:cNvSpPr>
                <a:spLocks noChangeAspect="1"/>
              </p:cNvSpPr>
              <p:nvPr/>
            </p:nvSpPr>
            <p:spPr bwMode="auto">
              <a:xfrm>
                <a:off x="740" y="672"/>
                <a:ext cx="6" cy="16"/>
              </a:xfrm>
              <a:custGeom>
                <a:avLst/>
                <a:gdLst>
                  <a:gd name="T0" fmla="*/ 7 w 12"/>
                  <a:gd name="T1" fmla="*/ 31 h 31"/>
                  <a:gd name="T2" fmla="*/ 11 w 12"/>
                  <a:gd name="T3" fmla="*/ 25 h 31"/>
                  <a:gd name="T4" fmla="*/ 8 w 12"/>
                  <a:gd name="T5" fmla="*/ 20 h 31"/>
                  <a:gd name="T6" fmla="*/ 7 w 12"/>
                  <a:gd name="T7" fmla="*/ 14 h 31"/>
                  <a:gd name="T8" fmla="*/ 10 w 12"/>
                  <a:gd name="T9" fmla="*/ 9 h 31"/>
                  <a:gd name="T10" fmla="*/ 12 w 12"/>
                  <a:gd name="T11" fmla="*/ 2 h 31"/>
                  <a:gd name="T12" fmla="*/ 5 w 12"/>
                  <a:gd name="T13" fmla="*/ 0 h 31"/>
                  <a:gd name="T14" fmla="*/ 3 w 12"/>
                  <a:gd name="T15" fmla="*/ 7 h 31"/>
                  <a:gd name="T16" fmla="*/ 0 w 12"/>
                  <a:gd name="T17" fmla="*/ 14 h 31"/>
                  <a:gd name="T18" fmla="*/ 1 w 12"/>
                  <a:gd name="T19" fmla="*/ 22 h 31"/>
                  <a:gd name="T20" fmla="*/ 6 w 12"/>
                  <a:gd name="T21" fmla="*/ 30 h 31"/>
                  <a:gd name="T22" fmla="*/ 10 w 12"/>
                  <a:gd name="T23" fmla="*/ 24 h 31"/>
                  <a:gd name="T24" fmla="*/ 6 w 12"/>
                  <a:gd name="T25" fmla="*/ 30 h 31"/>
                  <a:gd name="T26" fmla="*/ 8 w 12"/>
                  <a:gd name="T27" fmla="*/ 30 h 31"/>
                  <a:gd name="T28" fmla="*/ 11 w 12"/>
                  <a:gd name="T29" fmla="*/ 29 h 31"/>
                  <a:gd name="T30" fmla="*/ 12 w 12"/>
                  <a:gd name="T31" fmla="*/ 28 h 31"/>
                  <a:gd name="T32" fmla="*/ 11 w 12"/>
                  <a:gd name="T33" fmla="*/ 25 h 31"/>
                  <a:gd name="T34" fmla="*/ 7 w 12"/>
                  <a:gd name="T3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31">
                    <a:moveTo>
                      <a:pt x="7" y="31"/>
                    </a:moveTo>
                    <a:lnTo>
                      <a:pt x="11" y="25"/>
                    </a:lnTo>
                    <a:lnTo>
                      <a:pt x="8" y="20"/>
                    </a:lnTo>
                    <a:lnTo>
                      <a:pt x="7" y="14"/>
                    </a:lnTo>
                    <a:lnTo>
                      <a:pt x="10" y="9"/>
                    </a:lnTo>
                    <a:lnTo>
                      <a:pt x="12" y="2"/>
                    </a:lnTo>
                    <a:lnTo>
                      <a:pt x="5" y="0"/>
                    </a:lnTo>
                    <a:lnTo>
                      <a:pt x="3" y="7"/>
                    </a:lnTo>
                    <a:lnTo>
                      <a:pt x="0" y="14"/>
                    </a:lnTo>
                    <a:lnTo>
                      <a:pt x="1" y="22"/>
                    </a:lnTo>
                    <a:lnTo>
                      <a:pt x="6" y="30"/>
                    </a:lnTo>
                    <a:lnTo>
                      <a:pt x="10" y="24"/>
                    </a:lnTo>
                    <a:lnTo>
                      <a:pt x="6" y="30"/>
                    </a:lnTo>
                    <a:lnTo>
                      <a:pt x="8" y="30"/>
                    </a:lnTo>
                    <a:lnTo>
                      <a:pt x="11" y="29"/>
                    </a:lnTo>
                    <a:lnTo>
                      <a:pt x="12" y="28"/>
                    </a:lnTo>
                    <a:lnTo>
                      <a:pt x="11" y="25"/>
                    </a:lnTo>
                    <a:lnTo>
                      <a:pt x="7"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35" name="Freeform 639"/>
              <p:cNvSpPr>
                <a:spLocks noChangeAspect="1"/>
              </p:cNvSpPr>
              <p:nvPr/>
            </p:nvSpPr>
            <p:spPr bwMode="auto">
              <a:xfrm>
                <a:off x="707" y="652"/>
                <a:ext cx="24" cy="51"/>
              </a:xfrm>
              <a:custGeom>
                <a:avLst/>
                <a:gdLst>
                  <a:gd name="T0" fmla="*/ 17 w 48"/>
                  <a:gd name="T1" fmla="*/ 0 h 102"/>
                  <a:gd name="T2" fmla="*/ 21 w 48"/>
                  <a:gd name="T3" fmla="*/ 6 h 102"/>
                  <a:gd name="T4" fmla="*/ 24 w 48"/>
                  <a:gd name="T5" fmla="*/ 11 h 102"/>
                  <a:gd name="T6" fmla="*/ 24 w 48"/>
                  <a:gd name="T7" fmla="*/ 17 h 102"/>
                  <a:gd name="T8" fmla="*/ 20 w 48"/>
                  <a:gd name="T9" fmla="*/ 22 h 102"/>
                  <a:gd name="T10" fmla="*/ 12 w 48"/>
                  <a:gd name="T11" fmla="*/ 25 h 102"/>
                  <a:gd name="T12" fmla="*/ 4 w 48"/>
                  <a:gd name="T13" fmla="*/ 30 h 102"/>
                  <a:gd name="T14" fmla="*/ 0 w 48"/>
                  <a:gd name="T15" fmla="*/ 35 h 102"/>
                  <a:gd name="T16" fmla="*/ 2 w 48"/>
                  <a:gd name="T17" fmla="*/ 40 h 102"/>
                  <a:gd name="T18" fmla="*/ 10 w 48"/>
                  <a:gd name="T19" fmla="*/ 46 h 102"/>
                  <a:gd name="T20" fmla="*/ 19 w 48"/>
                  <a:gd name="T21" fmla="*/ 55 h 102"/>
                  <a:gd name="T22" fmla="*/ 24 w 48"/>
                  <a:gd name="T23" fmla="*/ 64 h 102"/>
                  <a:gd name="T24" fmla="*/ 25 w 48"/>
                  <a:gd name="T25" fmla="*/ 70 h 102"/>
                  <a:gd name="T26" fmla="*/ 20 w 48"/>
                  <a:gd name="T27" fmla="*/ 77 h 102"/>
                  <a:gd name="T28" fmla="*/ 14 w 48"/>
                  <a:gd name="T29" fmla="*/ 85 h 102"/>
                  <a:gd name="T30" fmla="*/ 11 w 48"/>
                  <a:gd name="T31" fmla="*/ 94 h 102"/>
                  <a:gd name="T32" fmla="*/ 11 w 48"/>
                  <a:gd name="T33" fmla="*/ 100 h 102"/>
                  <a:gd name="T34" fmla="*/ 14 w 48"/>
                  <a:gd name="T35" fmla="*/ 102 h 102"/>
                  <a:gd name="T36" fmla="*/ 18 w 48"/>
                  <a:gd name="T37" fmla="*/ 102 h 102"/>
                  <a:gd name="T38" fmla="*/ 20 w 48"/>
                  <a:gd name="T39" fmla="*/ 102 h 102"/>
                  <a:gd name="T40" fmla="*/ 21 w 48"/>
                  <a:gd name="T41" fmla="*/ 102 h 102"/>
                  <a:gd name="T42" fmla="*/ 33 w 48"/>
                  <a:gd name="T43" fmla="*/ 88 h 102"/>
                  <a:gd name="T44" fmla="*/ 34 w 48"/>
                  <a:gd name="T45" fmla="*/ 90 h 102"/>
                  <a:gd name="T46" fmla="*/ 39 w 48"/>
                  <a:gd name="T47" fmla="*/ 93 h 102"/>
                  <a:gd name="T48" fmla="*/ 42 w 48"/>
                  <a:gd name="T49" fmla="*/ 95 h 102"/>
                  <a:gd name="T50" fmla="*/ 47 w 48"/>
                  <a:gd name="T51" fmla="*/ 94 h 102"/>
                  <a:gd name="T52" fmla="*/ 48 w 48"/>
                  <a:gd name="T53" fmla="*/ 88 h 102"/>
                  <a:gd name="T54" fmla="*/ 48 w 48"/>
                  <a:gd name="T55" fmla="*/ 83 h 102"/>
                  <a:gd name="T56" fmla="*/ 44 w 48"/>
                  <a:gd name="T57" fmla="*/ 76 h 102"/>
                  <a:gd name="T58" fmla="*/ 41 w 48"/>
                  <a:gd name="T59" fmla="*/ 71 h 102"/>
                  <a:gd name="T60" fmla="*/ 38 w 48"/>
                  <a:gd name="T61" fmla="*/ 67 h 102"/>
                  <a:gd name="T62" fmla="*/ 35 w 48"/>
                  <a:gd name="T63" fmla="*/ 61 h 102"/>
                  <a:gd name="T64" fmla="*/ 33 w 48"/>
                  <a:gd name="T65" fmla="*/ 55 h 102"/>
                  <a:gd name="T66" fmla="*/ 28 w 48"/>
                  <a:gd name="T67" fmla="*/ 50 h 102"/>
                  <a:gd name="T68" fmla="*/ 21 w 48"/>
                  <a:gd name="T69" fmla="*/ 47 h 102"/>
                  <a:gd name="T70" fmla="*/ 13 w 48"/>
                  <a:gd name="T71" fmla="*/ 45 h 102"/>
                  <a:gd name="T72" fmla="*/ 8 w 48"/>
                  <a:gd name="T73" fmla="*/ 41 h 102"/>
                  <a:gd name="T74" fmla="*/ 9 w 48"/>
                  <a:gd name="T75" fmla="*/ 38 h 102"/>
                  <a:gd name="T76" fmla="*/ 13 w 48"/>
                  <a:gd name="T77" fmla="*/ 33 h 102"/>
                  <a:gd name="T78" fmla="*/ 18 w 48"/>
                  <a:gd name="T79" fmla="*/ 29 h 102"/>
                  <a:gd name="T80" fmla="*/ 21 w 48"/>
                  <a:gd name="T81" fmla="*/ 24 h 102"/>
                  <a:gd name="T82" fmla="*/ 26 w 48"/>
                  <a:gd name="T83" fmla="*/ 19 h 102"/>
                  <a:gd name="T84" fmla="*/ 28 w 48"/>
                  <a:gd name="T85" fmla="*/ 14 h 102"/>
                  <a:gd name="T86" fmla="*/ 27 w 48"/>
                  <a:gd name="T87" fmla="*/ 8 h 102"/>
                  <a:gd name="T88" fmla="*/ 23 w 48"/>
                  <a:gd name="T89" fmla="*/ 2 h 102"/>
                  <a:gd name="T90" fmla="*/ 17 w 48"/>
                  <a:gd name="T9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 h="102">
                    <a:moveTo>
                      <a:pt x="17" y="0"/>
                    </a:moveTo>
                    <a:lnTo>
                      <a:pt x="21" y="6"/>
                    </a:lnTo>
                    <a:lnTo>
                      <a:pt x="24" y="11"/>
                    </a:lnTo>
                    <a:lnTo>
                      <a:pt x="24" y="17"/>
                    </a:lnTo>
                    <a:lnTo>
                      <a:pt x="20" y="22"/>
                    </a:lnTo>
                    <a:lnTo>
                      <a:pt x="12" y="25"/>
                    </a:lnTo>
                    <a:lnTo>
                      <a:pt x="4" y="30"/>
                    </a:lnTo>
                    <a:lnTo>
                      <a:pt x="0" y="35"/>
                    </a:lnTo>
                    <a:lnTo>
                      <a:pt x="2" y="40"/>
                    </a:lnTo>
                    <a:lnTo>
                      <a:pt x="10" y="46"/>
                    </a:lnTo>
                    <a:lnTo>
                      <a:pt x="19" y="55"/>
                    </a:lnTo>
                    <a:lnTo>
                      <a:pt x="24" y="64"/>
                    </a:lnTo>
                    <a:lnTo>
                      <a:pt x="25" y="70"/>
                    </a:lnTo>
                    <a:lnTo>
                      <a:pt x="20" y="77"/>
                    </a:lnTo>
                    <a:lnTo>
                      <a:pt x="14" y="85"/>
                    </a:lnTo>
                    <a:lnTo>
                      <a:pt x="11" y="94"/>
                    </a:lnTo>
                    <a:lnTo>
                      <a:pt x="11" y="100"/>
                    </a:lnTo>
                    <a:lnTo>
                      <a:pt x="14" y="102"/>
                    </a:lnTo>
                    <a:lnTo>
                      <a:pt x="18" y="102"/>
                    </a:lnTo>
                    <a:lnTo>
                      <a:pt x="20" y="102"/>
                    </a:lnTo>
                    <a:lnTo>
                      <a:pt x="21" y="102"/>
                    </a:lnTo>
                    <a:lnTo>
                      <a:pt x="33" y="88"/>
                    </a:lnTo>
                    <a:lnTo>
                      <a:pt x="34" y="90"/>
                    </a:lnTo>
                    <a:lnTo>
                      <a:pt x="39" y="93"/>
                    </a:lnTo>
                    <a:lnTo>
                      <a:pt x="42" y="95"/>
                    </a:lnTo>
                    <a:lnTo>
                      <a:pt x="47" y="94"/>
                    </a:lnTo>
                    <a:lnTo>
                      <a:pt x="48" y="88"/>
                    </a:lnTo>
                    <a:lnTo>
                      <a:pt x="48" y="83"/>
                    </a:lnTo>
                    <a:lnTo>
                      <a:pt x="44" y="76"/>
                    </a:lnTo>
                    <a:lnTo>
                      <a:pt x="41" y="71"/>
                    </a:lnTo>
                    <a:lnTo>
                      <a:pt x="38" y="67"/>
                    </a:lnTo>
                    <a:lnTo>
                      <a:pt x="35" y="61"/>
                    </a:lnTo>
                    <a:lnTo>
                      <a:pt x="33" y="55"/>
                    </a:lnTo>
                    <a:lnTo>
                      <a:pt x="28" y="50"/>
                    </a:lnTo>
                    <a:lnTo>
                      <a:pt x="21" y="47"/>
                    </a:lnTo>
                    <a:lnTo>
                      <a:pt x="13" y="45"/>
                    </a:lnTo>
                    <a:lnTo>
                      <a:pt x="8" y="41"/>
                    </a:lnTo>
                    <a:lnTo>
                      <a:pt x="9" y="38"/>
                    </a:lnTo>
                    <a:lnTo>
                      <a:pt x="13" y="33"/>
                    </a:lnTo>
                    <a:lnTo>
                      <a:pt x="18" y="29"/>
                    </a:lnTo>
                    <a:lnTo>
                      <a:pt x="21" y="24"/>
                    </a:lnTo>
                    <a:lnTo>
                      <a:pt x="26" y="19"/>
                    </a:lnTo>
                    <a:lnTo>
                      <a:pt x="28" y="14"/>
                    </a:lnTo>
                    <a:lnTo>
                      <a:pt x="27" y="8"/>
                    </a:lnTo>
                    <a:lnTo>
                      <a:pt x="23" y="2"/>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36" name="Freeform 640"/>
              <p:cNvSpPr>
                <a:spLocks noChangeAspect="1"/>
              </p:cNvSpPr>
              <p:nvPr/>
            </p:nvSpPr>
            <p:spPr bwMode="auto">
              <a:xfrm>
                <a:off x="714" y="651"/>
                <a:ext cx="7" cy="14"/>
              </a:xfrm>
              <a:custGeom>
                <a:avLst/>
                <a:gdLst>
                  <a:gd name="T0" fmla="*/ 6 w 13"/>
                  <a:gd name="T1" fmla="*/ 28 h 28"/>
                  <a:gd name="T2" fmla="*/ 7 w 13"/>
                  <a:gd name="T3" fmla="*/ 28 h 28"/>
                  <a:gd name="T4" fmla="*/ 13 w 13"/>
                  <a:gd name="T5" fmla="*/ 21 h 28"/>
                  <a:gd name="T6" fmla="*/ 13 w 13"/>
                  <a:gd name="T7" fmla="*/ 14 h 28"/>
                  <a:gd name="T8" fmla="*/ 11 w 13"/>
                  <a:gd name="T9" fmla="*/ 6 h 28"/>
                  <a:gd name="T10" fmla="*/ 5 w 13"/>
                  <a:gd name="T11" fmla="*/ 0 h 28"/>
                  <a:gd name="T12" fmla="*/ 0 w 13"/>
                  <a:gd name="T13" fmla="*/ 5 h 28"/>
                  <a:gd name="T14" fmla="*/ 4 w 13"/>
                  <a:gd name="T15" fmla="*/ 11 h 28"/>
                  <a:gd name="T16" fmla="*/ 6 w 13"/>
                  <a:gd name="T17" fmla="*/ 14 h 28"/>
                  <a:gd name="T18" fmla="*/ 6 w 13"/>
                  <a:gd name="T19" fmla="*/ 19 h 28"/>
                  <a:gd name="T20" fmla="*/ 5 w 13"/>
                  <a:gd name="T21" fmla="*/ 21 h 28"/>
                  <a:gd name="T22" fmla="*/ 6 w 13"/>
                  <a:gd name="T23" fmla="*/ 21 h 28"/>
                  <a:gd name="T24" fmla="*/ 6 w 13"/>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8">
                    <a:moveTo>
                      <a:pt x="6" y="28"/>
                    </a:moveTo>
                    <a:lnTo>
                      <a:pt x="7" y="28"/>
                    </a:lnTo>
                    <a:lnTo>
                      <a:pt x="13" y="21"/>
                    </a:lnTo>
                    <a:lnTo>
                      <a:pt x="13" y="14"/>
                    </a:lnTo>
                    <a:lnTo>
                      <a:pt x="11" y="6"/>
                    </a:lnTo>
                    <a:lnTo>
                      <a:pt x="5" y="0"/>
                    </a:lnTo>
                    <a:lnTo>
                      <a:pt x="0" y="5"/>
                    </a:lnTo>
                    <a:lnTo>
                      <a:pt x="4" y="11"/>
                    </a:lnTo>
                    <a:lnTo>
                      <a:pt x="6" y="14"/>
                    </a:lnTo>
                    <a:lnTo>
                      <a:pt x="6" y="19"/>
                    </a:lnTo>
                    <a:lnTo>
                      <a:pt x="5" y="21"/>
                    </a:lnTo>
                    <a:lnTo>
                      <a:pt x="6" y="21"/>
                    </a:lnTo>
                    <a:lnTo>
                      <a:pt x="6"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37" name="Freeform 641"/>
              <p:cNvSpPr>
                <a:spLocks noChangeAspect="1"/>
              </p:cNvSpPr>
              <p:nvPr/>
            </p:nvSpPr>
            <p:spPr bwMode="auto">
              <a:xfrm>
                <a:off x="705" y="661"/>
                <a:ext cx="12" cy="13"/>
              </a:xfrm>
              <a:custGeom>
                <a:avLst/>
                <a:gdLst>
                  <a:gd name="T0" fmla="*/ 7 w 24"/>
                  <a:gd name="T1" fmla="*/ 19 h 26"/>
                  <a:gd name="T2" fmla="*/ 8 w 24"/>
                  <a:gd name="T3" fmla="*/ 19 h 26"/>
                  <a:gd name="T4" fmla="*/ 7 w 24"/>
                  <a:gd name="T5" fmla="*/ 17 h 26"/>
                  <a:gd name="T6" fmla="*/ 10 w 24"/>
                  <a:gd name="T7" fmla="*/ 15 h 26"/>
                  <a:gd name="T8" fmla="*/ 17 w 24"/>
                  <a:gd name="T9" fmla="*/ 11 h 26"/>
                  <a:gd name="T10" fmla="*/ 24 w 24"/>
                  <a:gd name="T11" fmla="*/ 7 h 26"/>
                  <a:gd name="T12" fmla="*/ 24 w 24"/>
                  <a:gd name="T13" fmla="*/ 0 h 26"/>
                  <a:gd name="T14" fmla="*/ 15 w 24"/>
                  <a:gd name="T15" fmla="*/ 4 h 26"/>
                  <a:gd name="T16" fmla="*/ 6 w 24"/>
                  <a:gd name="T17" fmla="*/ 8 h 26"/>
                  <a:gd name="T18" fmla="*/ 0 w 24"/>
                  <a:gd name="T19" fmla="*/ 17 h 26"/>
                  <a:gd name="T20" fmla="*/ 4 w 24"/>
                  <a:gd name="T21" fmla="*/ 26 h 26"/>
                  <a:gd name="T22" fmla="*/ 5 w 24"/>
                  <a:gd name="T23" fmla="*/ 26 h 26"/>
                  <a:gd name="T24" fmla="*/ 7 w 24"/>
                  <a:gd name="T25"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6">
                    <a:moveTo>
                      <a:pt x="7" y="19"/>
                    </a:moveTo>
                    <a:lnTo>
                      <a:pt x="8" y="19"/>
                    </a:lnTo>
                    <a:lnTo>
                      <a:pt x="7" y="17"/>
                    </a:lnTo>
                    <a:lnTo>
                      <a:pt x="10" y="15"/>
                    </a:lnTo>
                    <a:lnTo>
                      <a:pt x="17" y="11"/>
                    </a:lnTo>
                    <a:lnTo>
                      <a:pt x="24" y="7"/>
                    </a:lnTo>
                    <a:lnTo>
                      <a:pt x="24" y="0"/>
                    </a:lnTo>
                    <a:lnTo>
                      <a:pt x="15" y="4"/>
                    </a:lnTo>
                    <a:lnTo>
                      <a:pt x="6" y="8"/>
                    </a:lnTo>
                    <a:lnTo>
                      <a:pt x="0" y="17"/>
                    </a:lnTo>
                    <a:lnTo>
                      <a:pt x="4" y="26"/>
                    </a:lnTo>
                    <a:lnTo>
                      <a:pt x="5" y="26"/>
                    </a:lnTo>
                    <a:lnTo>
                      <a:pt x="7"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38" name="Freeform 642"/>
              <p:cNvSpPr>
                <a:spLocks noChangeAspect="1"/>
              </p:cNvSpPr>
              <p:nvPr/>
            </p:nvSpPr>
            <p:spPr bwMode="auto">
              <a:xfrm>
                <a:off x="707" y="670"/>
                <a:ext cx="14" cy="18"/>
              </a:xfrm>
              <a:custGeom>
                <a:avLst/>
                <a:gdLst>
                  <a:gd name="T0" fmla="*/ 27 w 27"/>
                  <a:gd name="T1" fmla="*/ 35 h 35"/>
                  <a:gd name="T2" fmla="*/ 27 w 27"/>
                  <a:gd name="T3" fmla="*/ 35 h 35"/>
                  <a:gd name="T4" fmla="*/ 26 w 27"/>
                  <a:gd name="T5" fmla="*/ 26 h 35"/>
                  <a:gd name="T6" fmla="*/ 22 w 27"/>
                  <a:gd name="T7" fmla="*/ 16 h 35"/>
                  <a:gd name="T8" fmla="*/ 11 w 27"/>
                  <a:gd name="T9" fmla="*/ 5 h 35"/>
                  <a:gd name="T10" fmla="*/ 2 w 27"/>
                  <a:gd name="T11" fmla="*/ 0 h 35"/>
                  <a:gd name="T12" fmla="*/ 0 w 27"/>
                  <a:gd name="T13" fmla="*/ 7 h 35"/>
                  <a:gd name="T14" fmla="*/ 7 w 27"/>
                  <a:gd name="T15" fmla="*/ 12 h 35"/>
                  <a:gd name="T16" fmla="*/ 15 w 27"/>
                  <a:gd name="T17" fmla="*/ 20 h 35"/>
                  <a:gd name="T18" fmla="*/ 19 w 27"/>
                  <a:gd name="T19" fmla="*/ 28 h 35"/>
                  <a:gd name="T20" fmla="*/ 20 w 27"/>
                  <a:gd name="T21" fmla="*/ 31 h 35"/>
                  <a:gd name="T22" fmla="*/ 20 w 27"/>
                  <a:gd name="T23" fmla="*/ 31 h 35"/>
                  <a:gd name="T24" fmla="*/ 27 w 27"/>
                  <a:gd name="T2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5">
                    <a:moveTo>
                      <a:pt x="27" y="35"/>
                    </a:moveTo>
                    <a:lnTo>
                      <a:pt x="27" y="35"/>
                    </a:lnTo>
                    <a:lnTo>
                      <a:pt x="26" y="26"/>
                    </a:lnTo>
                    <a:lnTo>
                      <a:pt x="22" y="16"/>
                    </a:lnTo>
                    <a:lnTo>
                      <a:pt x="11" y="5"/>
                    </a:lnTo>
                    <a:lnTo>
                      <a:pt x="2" y="0"/>
                    </a:lnTo>
                    <a:lnTo>
                      <a:pt x="0" y="7"/>
                    </a:lnTo>
                    <a:lnTo>
                      <a:pt x="7" y="12"/>
                    </a:lnTo>
                    <a:lnTo>
                      <a:pt x="15" y="20"/>
                    </a:lnTo>
                    <a:lnTo>
                      <a:pt x="19" y="28"/>
                    </a:lnTo>
                    <a:lnTo>
                      <a:pt x="20" y="31"/>
                    </a:lnTo>
                    <a:lnTo>
                      <a:pt x="20" y="31"/>
                    </a:lnTo>
                    <a:lnTo>
                      <a:pt x="27"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39" name="Freeform 643"/>
              <p:cNvSpPr>
                <a:spLocks noChangeAspect="1"/>
              </p:cNvSpPr>
              <p:nvPr/>
            </p:nvSpPr>
            <p:spPr bwMode="auto">
              <a:xfrm>
                <a:off x="711" y="686"/>
                <a:ext cx="10" cy="17"/>
              </a:xfrm>
              <a:custGeom>
                <a:avLst/>
                <a:gdLst>
                  <a:gd name="T0" fmla="*/ 5 w 20"/>
                  <a:gd name="T1" fmla="*/ 30 h 34"/>
                  <a:gd name="T2" fmla="*/ 5 w 20"/>
                  <a:gd name="T3" fmla="*/ 30 h 34"/>
                  <a:gd name="T4" fmla="*/ 6 w 20"/>
                  <a:gd name="T5" fmla="*/ 26 h 34"/>
                  <a:gd name="T6" fmla="*/ 10 w 20"/>
                  <a:gd name="T7" fmla="*/ 18 h 34"/>
                  <a:gd name="T8" fmla="*/ 16 w 20"/>
                  <a:gd name="T9" fmla="*/ 11 h 34"/>
                  <a:gd name="T10" fmla="*/ 20 w 20"/>
                  <a:gd name="T11" fmla="*/ 4 h 34"/>
                  <a:gd name="T12" fmla="*/ 13 w 20"/>
                  <a:gd name="T13" fmla="*/ 0 h 34"/>
                  <a:gd name="T14" fmla="*/ 9 w 20"/>
                  <a:gd name="T15" fmla="*/ 7 h 34"/>
                  <a:gd name="T16" fmla="*/ 3 w 20"/>
                  <a:gd name="T17" fmla="*/ 16 h 34"/>
                  <a:gd name="T18" fmla="*/ 0 w 20"/>
                  <a:gd name="T19" fmla="*/ 26 h 34"/>
                  <a:gd name="T20" fmla="*/ 1 w 20"/>
                  <a:gd name="T21" fmla="*/ 34 h 34"/>
                  <a:gd name="T22" fmla="*/ 1 w 20"/>
                  <a:gd name="T23" fmla="*/ 34 h 34"/>
                  <a:gd name="T24" fmla="*/ 5 w 20"/>
                  <a:gd name="T25"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4">
                    <a:moveTo>
                      <a:pt x="5" y="30"/>
                    </a:moveTo>
                    <a:lnTo>
                      <a:pt x="5" y="30"/>
                    </a:lnTo>
                    <a:lnTo>
                      <a:pt x="6" y="26"/>
                    </a:lnTo>
                    <a:lnTo>
                      <a:pt x="10" y="18"/>
                    </a:lnTo>
                    <a:lnTo>
                      <a:pt x="16" y="11"/>
                    </a:lnTo>
                    <a:lnTo>
                      <a:pt x="20" y="4"/>
                    </a:lnTo>
                    <a:lnTo>
                      <a:pt x="13" y="0"/>
                    </a:lnTo>
                    <a:lnTo>
                      <a:pt x="9" y="7"/>
                    </a:lnTo>
                    <a:lnTo>
                      <a:pt x="3" y="16"/>
                    </a:lnTo>
                    <a:lnTo>
                      <a:pt x="0" y="26"/>
                    </a:lnTo>
                    <a:lnTo>
                      <a:pt x="1" y="34"/>
                    </a:lnTo>
                    <a:lnTo>
                      <a:pt x="1" y="34"/>
                    </a:lnTo>
                    <a:lnTo>
                      <a:pt x="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40" name="Freeform 644"/>
              <p:cNvSpPr>
                <a:spLocks noChangeAspect="1"/>
              </p:cNvSpPr>
              <p:nvPr/>
            </p:nvSpPr>
            <p:spPr bwMode="auto">
              <a:xfrm>
                <a:off x="711" y="701"/>
                <a:ext cx="8" cy="4"/>
              </a:xfrm>
              <a:custGeom>
                <a:avLst/>
                <a:gdLst>
                  <a:gd name="T0" fmla="*/ 9 w 16"/>
                  <a:gd name="T1" fmla="*/ 2 h 9"/>
                  <a:gd name="T2" fmla="*/ 11 w 16"/>
                  <a:gd name="T3" fmla="*/ 1 h 9"/>
                  <a:gd name="T4" fmla="*/ 11 w 16"/>
                  <a:gd name="T5" fmla="*/ 0 h 9"/>
                  <a:gd name="T6" fmla="*/ 9 w 16"/>
                  <a:gd name="T7" fmla="*/ 0 h 9"/>
                  <a:gd name="T8" fmla="*/ 7 w 16"/>
                  <a:gd name="T9" fmla="*/ 1 h 9"/>
                  <a:gd name="T10" fmla="*/ 4 w 16"/>
                  <a:gd name="T11" fmla="*/ 0 h 9"/>
                  <a:gd name="T12" fmla="*/ 0 w 16"/>
                  <a:gd name="T13" fmla="*/ 4 h 9"/>
                  <a:gd name="T14" fmla="*/ 4 w 16"/>
                  <a:gd name="T15" fmla="*/ 8 h 9"/>
                  <a:gd name="T16" fmla="*/ 9 w 16"/>
                  <a:gd name="T17" fmla="*/ 9 h 9"/>
                  <a:gd name="T18" fmla="*/ 11 w 16"/>
                  <a:gd name="T19" fmla="*/ 9 h 9"/>
                  <a:gd name="T20" fmla="*/ 14 w 16"/>
                  <a:gd name="T21" fmla="*/ 8 h 9"/>
                  <a:gd name="T22" fmla="*/ 16 w 16"/>
                  <a:gd name="T23" fmla="*/ 7 h 9"/>
                  <a:gd name="T24" fmla="*/ 14 w 16"/>
                  <a:gd name="T25" fmla="*/ 8 h 9"/>
                  <a:gd name="T26" fmla="*/ 16 w 16"/>
                  <a:gd name="T27" fmla="*/ 5 h 9"/>
                  <a:gd name="T28" fmla="*/ 16 w 16"/>
                  <a:gd name="T29" fmla="*/ 3 h 9"/>
                  <a:gd name="T30" fmla="*/ 15 w 16"/>
                  <a:gd name="T31" fmla="*/ 1 h 9"/>
                  <a:gd name="T32" fmla="*/ 11 w 16"/>
                  <a:gd name="T33" fmla="*/ 1 h 9"/>
                  <a:gd name="T34" fmla="*/ 9 w 16"/>
                  <a:gd name="T35"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9">
                    <a:moveTo>
                      <a:pt x="9" y="2"/>
                    </a:moveTo>
                    <a:lnTo>
                      <a:pt x="11" y="1"/>
                    </a:lnTo>
                    <a:lnTo>
                      <a:pt x="11" y="0"/>
                    </a:lnTo>
                    <a:lnTo>
                      <a:pt x="9" y="0"/>
                    </a:lnTo>
                    <a:lnTo>
                      <a:pt x="7" y="1"/>
                    </a:lnTo>
                    <a:lnTo>
                      <a:pt x="4" y="0"/>
                    </a:lnTo>
                    <a:lnTo>
                      <a:pt x="0" y="4"/>
                    </a:lnTo>
                    <a:lnTo>
                      <a:pt x="4" y="8"/>
                    </a:lnTo>
                    <a:lnTo>
                      <a:pt x="9" y="9"/>
                    </a:lnTo>
                    <a:lnTo>
                      <a:pt x="11" y="9"/>
                    </a:lnTo>
                    <a:lnTo>
                      <a:pt x="14" y="8"/>
                    </a:lnTo>
                    <a:lnTo>
                      <a:pt x="16" y="7"/>
                    </a:lnTo>
                    <a:lnTo>
                      <a:pt x="14" y="8"/>
                    </a:lnTo>
                    <a:lnTo>
                      <a:pt x="16" y="5"/>
                    </a:lnTo>
                    <a:lnTo>
                      <a:pt x="16" y="3"/>
                    </a:lnTo>
                    <a:lnTo>
                      <a:pt x="15" y="1"/>
                    </a:lnTo>
                    <a:lnTo>
                      <a:pt x="11" y="1"/>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41" name="Freeform 645"/>
              <p:cNvSpPr>
                <a:spLocks noChangeAspect="1"/>
              </p:cNvSpPr>
              <p:nvPr/>
            </p:nvSpPr>
            <p:spPr bwMode="auto">
              <a:xfrm>
                <a:off x="716" y="694"/>
                <a:ext cx="9" cy="10"/>
              </a:xfrm>
              <a:custGeom>
                <a:avLst/>
                <a:gdLst>
                  <a:gd name="T0" fmla="*/ 18 w 18"/>
                  <a:gd name="T1" fmla="*/ 2 h 21"/>
                  <a:gd name="T2" fmla="*/ 11 w 18"/>
                  <a:gd name="T3" fmla="*/ 2 h 21"/>
                  <a:gd name="T4" fmla="*/ 0 w 18"/>
                  <a:gd name="T5" fmla="*/ 16 h 21"/>
                  <a:gd name="T6" fmla="*/ 7 w 18"/>
                  <a:gd name="T7" fmla="*/ 21 h 21"/>
                  <a:gd name="T8" fmla="*/ 18 w 18"/>
                  <a:gd name="T9" fmla="*/ 7 h 21"/>
                  <a:gd name="T10" fmla="*/ 11 w 18"/>
                  <a:gd name="T11" fmla="*/ 7 h 21"/>
                  <a:gd name="T12" fmla="*/ 18 w 18"/>
                  <a:gd name="T13" fmla="*/ 7 h 21"/>
                  <a:gd name="T14" fmla="*/ 18 w 18"/>
                  <a:gd name="T15" fmla="*/ 3 h 21"/>
                  <a:gd name="T16" fmla="*/ 17 w 18"/>
                  <a:gd name="T17" fmla="*/ 1 h 21"/>
                  <a:gd name="T18" fmla="*/ 14 w 18"/>
                  <a:gd name="T19" fmla="*/ 0 h 21"/>
                  <a:gd name="T20" fmla="*/ 11 w 18"/>
                  <a:gd name="T21" fmla="*/ 2 h 21"/>
                  <a:gd name="T22" fmla="*/ 18 w 18"/>
                  <a:gd name="T23"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1">
                    <a:moveTo>
                      <a:pt x="18" y="2"/>
                    </a:moveTo>
                    <a:lnTo>
                      <a:pt x="11" y="2"/>
                    </a:lnTo>
                    <a:lnTo>
                      <a:pt x="0" y="16"/>
                    </a:lnTo>
                    <a:lnTo>
                      <a:pt x="7" y="21"/>
                    </a:lnTo>
                    <a:lnTo>
                      <a:pt x="18" y="7"/>
                    </a:lnTo>
                    <a:lnTo>
                      <a:pt x="11" y="7"/>
                    </a:lnTo>
                    <a:lnTo>
                      <a:pt x="18" y="7"/>
                    </a:lnTo>
                    <a:lnTo>
                      <a:pt x="18" y="3"/>
                    </a:lnTo>
                    <a:lnTo>
                      <a:pt x="17" y="1"/>
                    </a:lnTo>
                    <a:lnTo>
                      <a:pt x="14" y="0"/>
                    </a:lnTo>
                    <a:lnTo>
                      <a:pt x="11" y="2"/>
                    </a:lnTo>
                    <a:lnTo>
                      <a:pt x="1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42" name="Freeform 646"/>
              <p:cNvSpPr>
                <a:spLocks noChangeAspect="1"/>
              </p:cNvSpPr>
              <p:nvPr/>
            </p:nvSpPr>
            <p:spPr bwMode="auto">
              <a:xfrm>
                <a:off x="722" y="695"/>
                <a:ext cx="10" cy="6"/>
              </a:xfrm>
              <a:custGeom>
                <a:avLst/>
                <a:gdLst>
                  <a:gd name="T0" fmla="*/ 14 w 21"/>
                  <a:gd name="T1" fmla="*/ 6 h 13"/>
                  <a:gd name="T2" fmla="*/ 14 w 21"/>
                  <a:gd name="T3" fmla="*/ 6 h 13"/>
                  <a:gd name="T4" fmla="*/ 13 w 21"/>
                  <a:gd name="T5" fmla="*/ 6 h 13"/>
                  <a:gd name="T6" fmla="*/ 12 w 21"/>
                  <a:gd name="T7" fmla="*/ 4 h 13"/>
                  <a:gd name="T8" fmla="*/ 7 w 21"/>
                  <a:gd name="T9" fmla="*/ 0 h 13"/>
                  <a:gd name="T10" fmla="*/ 7 w 21"/>
                  <a:gd name="T11" fmla="*/ 0 h 13"/>
                  <a:gd name="T12" fmla="*/ 0 w 21"/>
                  <a:gd name="T13" fmla="*/ 5 h 13"/>
                  <a:gd name="T14" fmla="*/ 3 w 21"/>
                  <a:gd name="T15" fmla="*/ 7 h 13"/>
                  <a:gd name="T16" fmla="*/ 7 w 21"/>
                  <a:gd name="T17" fmla="*/ 11 h 13"/>
                  <a:gd name="T18" fmla="*/ 13 w 21"/>
                  <a:gd name="T19" fmla="*/ 13 h 13"/>
                  <a:gd name="T20" fmla="*/ 21 w 21"/>
                  <a:gd name="T21" fmla="*/ 11 h 13"/>
                  <a:gd name="T22" fmla="*/ 21 w 21"/>
                  <a:gd name="T23" fmla="*/ 11 h 13"/>
                  <a:gd name="T24" fmla="*/ 14 w 21"/>
                  <a:gd name="T25"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3">
                    <a:moveTo>
                      <a:pt x="14" y="6"/>
                    </a:moveTo>
                    <a:lnTo>
                      <a:pt x="14" y="6"/>
                    </a:lnTo>
                    <a:lnTo>
                      <a:pt x="13" y="6"/>
                    </a:lnTo>
                    <a:lnTo>
                      <a:pt x="12" y="4"/>
                    </a:lnTo>
                    <a:lnTo>
                      <a:pt x="7" y="0"/>
                    </a:lnTo>
                    <a:lnTo>
                      <a:pt x="7" y="0"/>
                    </a:lnTo>
                    <a:lnTo>
                      <a:pt x="0" y="5"/>
                    </a:lnTo>
                    <a:lnTo>
                      <a:pt x="3" y="7"/>
                    </a:lnTo>
                    <a:lnTo>
                      <a:pt x="7" y="11"/>
                    </a:lnTo>
                    <a:lnTo>
                      <a:pt x="13" y="13"/>
                    </a:lnTo>
                    <a:lnTo>
                      <a:pt x="21" y="11"/>
                    </a:lnTo>
                    <a:lnTo>
                      <a:pt x="21" y="11"/>
                    </a:lnTo>
                    <a:lnTo>
                      <a:pt x="1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43" name="Freeform 647"/>
              <p:cNvSpPr>
                <a:spLocks noChangeAspect="1"/>
              </p:cNvSpPr>
              <p:nvPr/>
            </p:nvSpPr>
            <p:spPr bwMode="auto">
              <a:xfrm>
                <a:off x="726" y="686"/>
                <a:ext cx="7" cy="14"/>
              </a:xfrm>
              <a:custGeom>
                <a:avLst/>
                <a:gdLst>
                  <a:gd name="T0" fmla="*/ 0 w 12"/>
                  <a:gd name="T1" fmla="*/ 7 h 29"/>
                  <a:gd name="T2" fmla="*/ 0 w 12"/>
                  <a:gd name="T3" fmla="*/ 7 h 29"/>
                  <a:gd name="T4" fmla="*/ 2 w 12"/>
                  <a:gd name="T5" fmla="*/ 10 h 29"/>
                  <a:gd name="T6" fmla="*/ 5 w 12"/>
                  <a:gd name="T7" fmla="*/ 16 h 29"/>
                  <a:gd name="T8" fmla="*/ 5 w 12"/>
                  <a:gd name="T9" fmla="*/ 20 h 29"/>
                  <a:gd name="T10" fmla="*/ 4 w 12"/>
                  <a:gd name="T11" fmla="*/ 24 h 29"/>
                  <a:gd name="T12" fmla="*/ 11 w 12"/>
                  <a:gd name="T13" fmla="*/ 29 h 29"/>
                  <a:gd name="T14" fmla="*/ 12 w 12"/>
                  <a:gd name="T15" fmla="*/ 20 h 29"/>
                  <a:gd name="T16" fmla="*/ 12 w 12"/>
                  <a:gd name="T17" fmla="*/ 14 h 29"/>
                  <a:gd name="T18" fmla="*/ 9 w 12"/>
                  <a:gd name="T19" fmla="*/ 5 h 29"/>
                  <a:gd name="T20" fmla="*/ 4 w 12"/>
                  <a:gd name="T21" fmla="*/ 0 h 29"/>
                  <a:gd name="T22" fmla="*/ 4 w 12"/>
                  <a:gd name="T23" fmla="*/ 0 h 29"/>
                  <a:gd name="T24" fmla="*/ 0 w 12"/>
                  <a:gd name="T2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9">
                    <a:moveTo>
                      <a:pt x="0" y="7"/>
                    </a:moveTo>
                    <a:lnTo>
                      <a:pt x="0" y="7"/>
                    </a:lnTo>
                    <a:lnTo>
                      <a:pt x="2" y="10"/>
                    </a:lnTo>
                    <a:lnTo>
                      <a:pt x="5" y="16"/>
                    </a:lnTo>
                    <a:lnTo>
                      <a:pt x="5" y="20"/>
                    </a:lnTo>
                    <a:lnTo>
                      <a:pt x="4" y="24"/>
                    </a:lnTo>
                    <a:lnTo>
                      <a:pt x="11" y="29"/>
                    </a:lnTo>
                    <a:lnTo>
                      <a:pt x="12" y="20"/>
                    </a:lnTo>
                    <a:lnTo>
                      <a:pt x="12" y="14"/>
                    </a:lnTo>
                    <a:lnTo>
                      <a:pt x="9" y="5"/>
                    </a:lnTo>
                    <a:lnTo>
                      <a:pt x="4" y="0"/>
                    </a:lnTo>
                    <a:lnTo>
                      <a:pt x="4"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44" name="Freeform 648"/>
              <p:cNvSpPr>
                <a:spLocks noChangeAspect="1"/>
              </p:cNvSpPr>
              <p:nvPr/>
            </p:nvSpPr>
            <p:spPr bwMode="auto">
              <a:xfrm>
                <a:off x="720" y="675"/>
                <a:ext cx="9" cy="14"/>
              </a:xfrm>
              <a:custGeom>
                <a:avLst/>
                <a:gdLst>
                  <a:gd name="T0" fmla="*/ 0 w 17"/>
                  <a:gd name="T1" fmla="*/ 7 h 28"/>
                  <a:gd name="T2" fmla="*/ 1 w 17"/>
                  <a:gd name="T3" fmla="*/ 7 h 28"/>
                  <a:gd name="T4" fmla="*/ 3 w 17"/>
                  <a:gd name="T5" fmla="*/ 10 h 28"/>
                  <a:gd name="T6" fmla="*/ 6 w 17"/>
                  <a:gd name="T7" fmla="*/ 15 h 28"/>
                  <a:gd name="T8" fmla="*/ 8 w 17"/>
                  <a:gd name="T9" fmla="*/ 21 h 28"/>
                  <a:gd name="T10" fmla="*/ 13 w 17"/>
                  <a:gd name="T11" fmla="*/ 28 h 28"/>
                  <a:gd name="T12" fmla="*/ 17 w 17"/>
                  <a:gd name="T13" fmla="*/ 21 h 28"/>
                  <a:gd name="T14" fmla="*/ 15 w 17"/>
                  <a:gd name="T15" fmla="*/ 18 h 28"/>
                  <a:gd name="T16" fmla="*/ 13 w 17"/>
                  <a:gd name="T17" fmla="*/ 13 h 28"/>
                  <a:gd name="T18" fmla="*/ 10 w 17"/>
                  <a:gd name="T19" fmla="*/ 6 h 28"/>
                  <a:gd name="T20" fmla="*/ 3 w 17"/>
                  <a:gd name="T21" fmla="*/ 0 h 28"/>
                  <a:gd name="T22" fmla="*/ 5 w 17"/>
                  <a:gd name="T23" fmla="*/ 0 h 28"/>
                  <a:gd name="T24" fmla="*/ 0 w 17"/>
                  <a:gd name="T25"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8">
                    <a:moveTo>
                      <a:pt x="0" y="7"/>
                    </a:moveTo>
                    <a:lnTo>
                      <a:pt x="1" y="7"/>
                    </a:lnTo>
                    <a:lnTo>
                      <a:pt x="3" y="10"/>
                    </a:lnTo>
                    <a:lnTo>
                      <a:pt x="6" y="15"/>
                    </a:lnTo>
                    <a:lnTo>
                      <a:pt x="8" y="21"/>
                    </a:lnTo>
                    <a:lnTo>
                      <a:pt x="13" y="28"/>
                    </a:lnTo>
                    <a:lnTo>
                      <a:pt x="17" y="21"/>
                    </a:lnTo>
                    <a:lnTo>
                      <a:pt x="15" y="18"/>
                    </a:lnTo>
                    <a:lnTo>
                      <a:pt x="13" y="13"/>
                    </a:lnTo>
                    <a:lnTo>
                      <a:pt x="10" y="6"/>
                    </a:lnTo>
                    <a:lnTo>
                      <a:pt x="3" y="0"/>
                    </a:lnTo>
                    <a:lnTo>
                      <a:pt x="5"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45" name="Freeform 649"/>
              <p:cNvSpPr>
                <a:spLocks noChangeAspect="1"/>
              </p:cNvSpPr>
              <p:nvPr/>
            </p:nvSpPr>
            <p:spPr bwMode="auto">
              <a:xfrm>
                <a:off x="709" y="669"/>
                <a:ext cx="13" cy="10"/>
              </a:xfrm>
              <a:custGeom>
                <a:avLst/>
                <a:gdLst>
                  <a:gd name="T0" fmla="*/ 2 w 27"/>
                  <a:gd name="T1" fmla="*/ 0 h 20"/>
                  <a:gd name="T2" fmla="*/ 2 w 27"/>
                  <a:gd name="T3" fmla="*/ 0 h 20"/>
                  <a:gd name="T4" fmla="*/ 0 w 27"/>
                  <a:gd name="T5" fmla="*/ 10 h 20"/>
                  <a:gd name="T6" fmla="*/ 8 w 27"/>
                  <a:gd name="T7" fmla="*/ 14 h 20"/>
                  <a:gd name="T8" fmla="*/ 16 w 27"/>
                  <a:gd name="T9" fmla="*/ 16 h 20"/>
                  <a:gd name="T10" fmla="*/ 22 w 27"/>
                  <a:gd name="T11" fmla="*/ 20 h 20"/>
                  <a:gd name="T12" fmla="*/ 27 w 27"/>
                  <a:gd name="T13" fmla="*/ 13 h 20"/>
                  <a:gd name="T14" fmla="*/ 19 w 27"/>
                  <a:gd name="T15" fmla="*/ 10 h 20"/>
                  <a:gd name="T16" fmla="*/ 10 w 27"/>
                  <a:gd name="T17" fmla="*/ 7 h 20"/>
                  <a:gd name="T18" fmla="*/ 7 w 27"/>
                  <a:gd name="T19" fmla="*/ 5 h 20"/>
                  <a:gd name="T20" fmla="*/ 7 w 27"/>
                  <a:gd name="T21" fmla="*/ 7 h 20"/>
                  <a:gd name="T22" fmla="*/ 7 w 27"/>
                  <a:gd name="T23" fmla="*/ 7 h 20"/>
                  <a:gd name="T24" fmla="*/ 2 w 27"/>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0">
                    <a:moveTo>
                      <a:pt x="2" y="0"/>
                    </a:moveTo>
                    <a:lnTo>
                      <a:pt x="2" y="0"/>
                    </a:lnTo>
                    <a:lnTo>
                      <a:pt x="0" y="10"/>
                    </a:lnTo>
                    <a:lnTo>
                      <a:pt x="8" y="14"/>
                    </a:lnTo>
                    <a:lnTo>
                      <a:pt x="16" y="16"/>
                    </a:lnTo>
                    <a:lnTo>
                      <a:pt x="22" y="20"/>
                    </a:lnTo>
                    <a:lnTo>
                      <a:pt x="27" y="13"/>
                    </a:lnTo>
                    <a:lnTo>
                      <a:pt x="19" y="10"/>
                    </a:lnTo>
                    <a:lnTo>
                      <a:pt x="10" y="7"/>
                    </a:lnTo>
                    <a:lnTo>
                      <a:pt x="7" y="5"/>
                    </a:lnTo>
                    <a:lnTo>
                      <a:pt x="7" y="7"/>
                    </a:lnTo>
                    <a:lnTo>
                      <a:pt x="7" y="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46" name="Freeform 650"/>
              <p:cNvSpPr>
                <a:spLocks noChangeAspect="1"/>
              </p:cNvSpPr>
              <p:nvPr/>
            </p:nvSpPr>
            <p:spPr bwMode="auto">
              <a:xfrm>
                <a:off x="710" y="661"/>
                <a:ext cx="11" cy="12"/>
              </a:xfrm>
              <a:custGeom>
                <a:avLst/>
                <a:gdLst>
                  <a:gd name="T0" fmla="*/ 18 w 22"/>
                  <a:gd name="T1" fmla="*/ 0 h 24"/>
                  <a:gd name="T2" fmla="*/ 18 w 22"/>
                  <a:gd name="T3" fmla="*/ 0 h 24"/>
                  <a:gd name="T4" fmla="*/ 12 w 22"/>
                  <a:gd name="T5" fmla="*/ 5 h 24"/>
                  <a:gd name="T6" fmla="*/ 8 w 22"/>
                  <a:gd name="T7" fmla="*/ 9 h 24"/>
                  <a:gd name="T8" fmla="*/ 5 w 22"/>
                  <a:gd name="T9" fmla="*/ 14 h 24"/>
                  <a:gd name="T10" fmla="*/ 0 w 22"/>
                  <a:gd name="T11" fmla="*/ 17 h 24"/>
                  <a:gd name="T12" fmla="*/ 5 w 22"/>
                  <a:gd name="T13" fmla="*/ 24 h 24"/>
                  <a:gd name="T14" fmla="*/ 10 w 22"/>
                  <a:gd name="T15" fmla="*/ 18 h 24"/>
                  <a:gd name="T16" fmla="*/ 15 w 22"/>
                  <a:gd name="T17" fmla="*/ 14 h 24"/>
                  <a:gd name="T18" fmla="*/ 19 w 22"/>
                  <a:gd name="T19" fmla="*/ 9 h 24"/>
                  <a:gd name="T20" fmla="*/ 22 w 22"/>
                  <a:gd name="T21" fmla="*/ 5 h 24"/>
                  <a:gd name="T22" fmla="*/ 22 w 22"/>
                  <a:gd name="T23" fmla="*/ 5 h 24"/>
                  <a:gd name="T24" fmla="*/ 18 w 22"/>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4">
                    <a:moveTo>
                      <a:pt x="18" y="0"/>
                    </a:moveTo>
                    <a:lnTo>
                      <a:pt x="18" y="0"/>
                    </a:lnTo>
                    <a:lnTo>
                      <a:pt x="12" y="5"/>
                    </a:lnTo>
                    <a:lnTo>
                      <a:pt x="8" y="9"/>
                    </a:lnTo>
                    <a:lnTo>
                      <a:pt x="5" y="14"/>
                    </a:lnTo>
                    <a:lnTo>
                      <a:pt x="0" y="17"/>
                    </a:lnTo>
                    <a:lnTo>
                      <a:pt x="5" y="24"/>
                    </a:lnTo>
                    <a:lnTo>
                      <a:pt x="10" y="18"/>
                    </a:lnTo>
                    <a:lnTo>
                      <a:pt x="15" y="14"/>
                    </a:lnTo>
                    <a:lnTo>
                      <a:pt x="19" y="9"/>
                    </a:lnTo>
                    <a:lnTo>
                      <a:pt x="22" y="5"/>
                    </a:lnTo>
                    <a:lnTo>
                      <a:pt x="22" y="5"/>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47" name="Freeform 651"/>
              <p:cNvSpPr>
                <a:spLocks noChangeAspect="1"/>
              </p:cNvSpPr>
              <p:nvPr/>
            </p:nvSpPr>
            <p:spPr bwMode="auto">
              <a:xfrm>
                <a:off x="714" y="650"/>
                <a:ext cx="9" cy="13"/>
              </a:xfrm>
              <a:custGeom>
                <a:avLst/>
                <a:gdLst>
                  <a:gd name="T0" fmla="*/ 6 w 19"/>
                  <a:gd name="T1" fmla="*/ 1 h 26"/>
                  <a:gd name="T2" fmla="*/ 4 w 19"/>
                  <a:gd name="T3" fmla="*/ 7 h 26"/>
                  <a:gd name="T4" fmla="*/ 7 w 19"/>
                  <a:gd name="T5" fmla="*/ 10 h 26"/>
                  <a:gd name="T6" fmla="*/ 11 w 19"/>
                  <a:gd name="T7" fmla="*/ 13 h 26"/>
                  <a:gd name="T8" fmla="*/ 12 w 19"/>
                  <a:gd name="T9" fmla="*/ 18 h 26"/>
                  <a:gd name="T10" fmla="*/ 11 w 19"/>
                  <a:gd name="T11" fmla="*/ 21 h 26"/>
                  <a:gd name="T12" fmla="*/ 15 w 19"/>
                  <a:gd name="T13" fmla="*/ 26 h 26"/>
                  <a:gd name="T14" fmla="*/ 19 w 19"/>
                  <a:gd name="T15" fmla="*/ 18 h 26"/>
                  <a:gd name="T16" fmla="*/ 18 w 19"/>
                  <a:gd name="T17" fmla="*/ 11 h 26"/>
                  <a:gd name="T18" fmla="*/ 12 w 19"/>
                  <a:gd name="T19" fmla="*/ 3 h 26"/>
                  <a:gd name="T20" fmla="*/ 4 w 19"/>
                  <a:gd name="T21" fmla="*/ 0 h 26"/>
                  <a:gd name="T22" fmla="*/ 1 w 19"/>
                  <a:gd name="T23" fmla="*/ 6 h 26"/>
                  <a:gd name="T24" fmla="*/ 4 w 19"/>
                  <a:gd name="T25" fmla="*/ 0 h 26"/>
                  <a:gd name="T26" fmla="*/ 1 w 19"/>
                  <a:gd name="T27" fmla="*/ 1 h 26"/>
                  <a:gd name="T28" fmla="*/ 0 w 19"/>
                  <a:gd name="T29" fmla="*/ 4 h 26"/>
                  <a:gd name="T30" fmla="*/ 1 w 19"/>
                  <a:gd name="T31" fmla="*/ 6 h 26"/>
                  <a:gd name="T32" fmla="*/ 4 w 19"/>
                  <a:gd name="T33" fmla="*/ 7 h 26"/>
                  <a:gd name="T34" fmla="*/ 6 w 19"/>
                  <a:gd name="T3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26">
                    <a:moveTo>
                      <a:pt x="6" y="1"/>
                    </a:moveTo>
                    <a:lnTo>
                      <a:pt x="4" y="7"/>
                    </a:lnTo>
                    <a:lnTo>
                      <a:pt x="7" y="10"/>
                    </a:lnTo>
                    <a:lnTo>
                      <a:pt x="11" y="13"/>
                    </a:lnTo>
                    <a:lnTo>
                      <a:pt x="12" y="18"/>
                    </a:lnTo>
                    <a:lnTo>
                      <a:pt x="11" y="21"/>
                    </a:lnTo>
                    <a:lnTo>
                      <a:pt x="15" y="26"/>
                    </a:lnTo>
                    <a:lnTo>
                      <a:pt x="19" y="18"/>
                    </a:lnTo>
                    <a:lnTo>
                      <a:pt x="18" y="11"/>
                    </a:lnTo>
                    <a:lnTo>
                      <a:pt x="12" y="3"/>
                    </a:lnTo>
                    <a:lnTo>
                      <a:pt x="4" y="0"/>
                    </a:lnTo>
                    <a:lnTo>
                      <a:pt x="1" y="6"/>
                    </a:lnTo>
                    <a:lnTo>
                      <a:pt x="4" y="0"/>
                    </a:lnTo>
                    <a:lnTo>
                      <a:pt x="1" y="1"/>
                    </a:lnTo>
                    <a:lnTo>
                      <a:pt x="0" y="4"/>
                    </a:lnTo>
                    <a:lnTo>
                      <a:pt x="1" y="6"/>
                    </a:lnTo>
                    <a:lnTo>
                      <a:pt x="4" y="7"/>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48" name="Freeform 652"/>
              <p:cNvSpPr>
                <a:spLocks noChangeAspect="1"/>
              </p:cNvSpPr>
              <p:nvPr/>
            </p:nvSpPr>
            <p:spPr bwMode="auto">
              <a:xfrm>
                <a:off x="679" y="658"/>
                <a:ext cx="25" cy="38"/>
              </a:xfrm>
              <a:custGeom>
                <a:avLst/>
                <a:gdLst>
                  <a:gd name="T0" fmla="*/ 51 w 51"/>
                  <a:gd name="T1" fmla="*/ 0 h 76"/>
                  <a:gd name="T2" fmla="*/ 44 w 51"/>
                  <a:gd name="T3" fmla="*/ 1 h 76"/>
                  <a:gd name="T4" fmla="*/ 37 w 51"/>
                  <a:gd name="T5" fmla="*/ 3 h 76"/>
                  <a:gd name="T6" fmla="*/ 29 w 51"/>
                  <a:gd name="T7" fmla="*/ 6 h 76"/>
                  <a:gd name="T8" fmla="*/ 22 w 51"/>
                  <a:gd name="T9" fmla="*/ 10 h 76"/>
                  <a:gd name="T10" fmla="*/ 16 w 51"/>
                  <a:gd name="T11" fmla="*/ 14 h 76"/>
                  <a:gd name="T12" fmla="*/ 13 w 51"/>
                  <a:gd name="T13" fmla="*/ 20 h 76"/>
                  <a:gd name="T14" fmla="*/ 12 w 51"/>
                  <a:gd name="T15" fmla="*/ 27 h 76"/>
                  <a:gd name="T16" fmla="*/ 13 w 51"/>
                  <a:gd name="T17" fmla="*/ 34 h 76"/>
                  <a:gd name="T18" fmla="*/ 18 w 51"/>
                  <a:gd name="T19" fmla="*/ 45 h 76"/>
                  <a:gd name="T20" fmla="*/ 18 w 51"/>
                  <a:gd name="T21" fmla="*/ 51 h 76"/>
                  <a:gd name="T22" fmla="*/ 14 w 51"/>
                  <a:gd name="T23" fmla="*/ 54 h 76"/>
                  <a:gd name="T24" fmla="*/ 7 w 51"/>
                  <a:gd name="T25" fmla="*/ 59 h 76"/>
                  <a:gd name="T26" fmla="*/ 1 w 51"/>
                  <a:gd name="T27" fmla="*/ 65 h 76"/>
                  <a:gd name="T28" fmla="*/ 0 w 51"/>
                  <a:gd name="T29" fmla="*/ 72 h 76"/>
                  <a:gd name="T30" fmla="*/ 3 w 51"/>
                  <a:gd name="T31" fmla="*/ 76 h 76"/>
                  <a:gd name="T32" fmla="*/ 11 w 51"/>
                  <a:gd name="T33" fmla="*/ 75 h 76"/>
                  <a:gd name="T34" fmla="*/ 15 w 51"/>
                  <a:gd name="T35" fmla="*/ 73 h 76"/>
                  <a:gd name="T36" fmla="*/ 21 w 51"/>
                  <a:gd name="T37" fmla="*/ 68 h 76"/>
                  <a:gd name="T38" fmla="*/ 27 w 51"/>
                  <a:gd name="T39" fmla="*/ 64 h 76"/>
                  <a:gd name="T40" fmla="*/ 31 w 51"/>
                  <a:gd name="T41" fmla="*/ 58 h 76"/>
                  <a:gd name="T42" fmla="*/ 36 w 51"/>
                  <a:gd name="T43" fmla="*/ 52 h 76"/>
                  <a:gd name="T44" fmla="*/ 39 w 51"/>
                  <a:gd name="T45" fmla="*/ 46 h 76"/>
                  <a:gd name="T46" fmla="*/ 39 w 51"/>
                  <a:gd name="T47" fmla="*/ 41 h 76"/>
                  <a:gd name="T48" fmla="*/ 38 w 51"/>
                  <a:gd name="T49" fmla="*/ 35 h 76"/>
                  <a:gd name="T50" fmla="*/ 35 w 51"/>
                  <a:gd name="T51" fmla="*/ 30 h 76"/>
                  <a:gd name="T52" fmla="*/ 30 w 51"/>
                  <a:gd name="T53" fmla="*/ 27 h 76"/>
                  <a:gd name="T54" fmla="*/ 27 w 51"/>
                  <a:gd name="T55" fmla="*/ 23 h 76"/>
                  <a:gd name="T56" fmla="*/ 26 w 51"/>
                  <a:gd name="T57" fmla="*/ 21 h 76"/>
                  <a:gd name="T58" fmla="*/ 26 w 51"/>
                  <a:gd name="T59" fmla="*/ 18 h 76"/>
                  <a:gd name="T60" fmla="*/ 30 w 51"/>
                  <a:gd name="T61" fmla="*/ 13 h 76"/>
                  <a:gd name="T62" fmla="*/ 38 w 51"/>
                  <a:gd name="T63" fmla="*/ 7 h 76"/>
                  <a:gd name="T64" fmla="*/ 51 w 51"/>
                  <a:gd name="T6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76">
                    <a:moveTo>
                      <a:pt x="51" y="0"/>
                    </a:moveTo>
                    <a:lnTo>
                      <a:pt x="44" y="1"/>
                    </a:lnTo>
                    <a:lnTo>
                      <a:pt x="37" y="3"/>
                    </a:lnTo>
                    <a:lnTo>
                      <a:pt x="29" y="6"/>
                    </a:lnTo>
                    <a:lnTo>
                      <a:pt x="22" y="10"/>
                    </a:lnTo>
                    <a:lnTo>
                      <a:pt x="16" y="14"/>
                    </a:lnTo>
                    <a:lnTo>
                      <a:pt x="13" y="20"/>
                    </a:lnTo>
                    <a:lnTo>
                      <a:pt x="12" y="27"/>
                    </a:lnTo>
                    <a:lnTo>
                      <a:pt x="13" y="34"/>
                    </a:lnTo>
                    <a:lnTo>
                      <a:pt x="18" y="45"/>
                    </a:lnTo>
                    <a:lnTo>
                      <a:pt x="18" y="51"/>
                    </a:lnTo>
                    <a:lnTo>
                      <a:pt x="14" y="54"/>
                    </a:lnTo>
                    <a:lnTo>
                      <a:pt x="7" y="59"/>
                    </a:lnTo>
                    <a:lnTo>
                      <a:pt x="1" y="65"/>
                    </a:lnTo>
                    <a:lnTo>
                      <a:pt x="0" y="72"/>
                    </a:lnTo>
                    <a:lnTo>
                      <a:pt x="3" y="76"/>
                    </a:lnTo>
                    <a:lnTo>
                      <a:pt x="11" y="75"/>
                    </a:lnTo>
                    <a:lnTo>
                      <a:pt x="15" y="73"/>
                    </a:lnTo>
                    <a:lnTo>
                      <a:pt x="21" y="68"/>
                    </a:lnTo>
                    <a:lnTo>
                      <a:pt x="27" y="64"/>
                    </a:lnTo>
                    <a:lnTo>
                      <a:pt x="31" y="58"/>
                    </a:lnTo>
                    <a:lnTo>
                      <a:pt x="36" y="52"/>
                    </a:lnTo>
                    <a:lnTo>
                      <a:pt x="39" y="46"/>
                    </a:lnTo>
                    <a:lnTo>
                      <a:pt x="39" y="41"/>
                    </a:lnTo>
                    <a:lnTo>
                      <a:pt x="38" y="35"/>
                    </a:lnTo>
                    <a:lnTo>
                      <a:pt x="35" y="30"/>
                    </a:lnTo>
                    <a:lnTo>
                      <a:pt x="30" y="27"/>
                    </a:lnTo>
                    <a:lnTo>
                      <a:pt x="27" y="23"/>
                    </a:lnTo>
                    <a:lnTo>
                      <a:pt x="26" y="21"/>
                    </a:lnTo>
                    <a:lnTo>
                      <a:pt x="26" y="18"/>
                    </a:lnTo>
                    <a:lnTo>
                      <a:pt x="30" y="13"/>
                    </a:lnTo>
                    <a:lnTo>
                      <a:pt x="38" y="7"/>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49" name="Freeform 653"/>
              <p:cNvSpPr>
                <a:spLocks noChangeAspect="1"/>
              </p:cNvSpPr>
              <p:nvPr/>
            </p:nvSpPr>
            <p:spPr bwMode="auto">
              <a:xfrm>
                <a:off x="683" y="655"/>
                <a:ext cx="21" cy="20"/>
              </a:xfrm>
              <a:custGeom>
                <a:avLst/>
                <a:gdLst>
                  <a:gd name="T0" fmla="*/ 9 w 44"/>
                  <a:gd name="T1" fmla="*/ 37 h 39"/>
                  <a:gd name="T2" fmla="*/ 9 w 44"/>
                  <a:gd name="T3" fmla="*/ 37 h 39"/>
                  <a:gd name="T4" fmla="*/ 9 w 44"/>
                  <a:gd name="T5" fmla="*/ 31 h 39"/>
                  <a:gd name="T6" fmla="*/ 9 w 44"/>
                  <a:gd name="T7" fmla="*/ 25 h 39"/>
                  <a:gd name="T8" fmla="*/ 12 w 44"/>
                  <a:gd name="T9" fmla="*/ 20 h 39"/>
                  <a:gd name="T10" fmla="*/ 17 w 44"/>
                  <a:gd name="T11" fmla="*/ 17 h 39"/>
                  <a:gd name="T12" fmla="*/ 23 w 44"/>
                  <a:gd name="T13" fmla="*/ 14 h 39"/>
                  <a:gd name="T14" fmla="*/ 31 w 44"/>
                  <a:gd name="T15" fmla="*/ 10 h 39"/>
                  <a:gd name="T16" fmla="*/ 37 w 44"/>
                  <a:gd name="T17" fmla="*/ 9 h 39"/>
                  <a:gd name="T18" fmla="*/ 44 w 44"/>
                  <a:gd name="T19" fmla="*/ 9 h 39"/>
                  <a:gd name="T20" fmla="*/ 44 w 44"/>
                  <a:gd name="T21" fmla="*/ 0 h 39"/>
                  <a:gd name="T22" fmla="*/ 37 w 44"/>
                  <a:gd name="T23" fmla="*/ 2 h 39"/>
                  <a:gd name="T24" fmla="*/ 29 w 44"/>
                  <a:gd name="T25" fmla="*/ 3 h 39"/>
                  <a:gd name="T26" fmla="*/ 21 w 44"/>
                  <a:gd name="T27" fmla="*/ 7 h 39"/>
                  <a:gd name="T28" fmla="*/ 13 w 44"/>
                  <a:gd name="T29" fmla="*/ 10 h 39"/>
                  <a:gd name="T30" fmla="*/ 7 w 44"/>
                  <a:gd name="T31" fmla="*/ 16 h 39"/>
                  <a:gd name="T32" fmla="*/ 2 w 44"/>
                  <a:gd name="T33" fmla="*/ 23 h 39"/>
                  <a:gd name="T34" fmla="*/ 0 w 44"/>
                  <a:gd name="T35" fmla="*/ 31 h 39"/>
                  <a:gd name="T36" fmla="*/ 2 w 44"/>
                  <a:gd name="T37" fmla="*/ 39 h 39"/>
                  <a:gd name="T38" fmla="*/ 2 w 44"/>
                  <a:gd name="T39" fmla="*/ 39 h 39"/>
                  <a:gd name="T40" fmla="*/ 9 w 44"/>
                  <a:gd name="T41"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9">
                    <a:moveTo>
                      <a:pt x="9" y="37"/>
                    </a:moveTo>
                    <a:lnTo>
                      <a:pt x="9" y="37"/>
                    </a:lnTo>
                    <a:lnTo>
                      <a:pt x="9" y="31"/>
                    </a:lnTo>
                    <a:lnTo>
                      <a:pt x="9" y="25"/>
                    </a:lnTo>
                    <a:lnTo>
                      <a:pt x="12" y="20"/>
                    </a:lnTo>
                    <a:lnTo>
                      <a:pt x="17" y="17"/>
                    </a:lnTo>
                    <a:lnTo>
                      <a:pt x="23" y="14"/>
                    </a:lnTo>
                    <a:lnTo>
                      <a:pt x="31" y="10"/>
                    </a:lnTo>
                    <a:lnTo>
                      <a:pt x="37" y="9"/>
                    </a:lnTo>
                    <a:lnTo>
                      <a:pt x="44" y="9"/>
                    </a:lnTo>
                    <a:lnTo>
                      <a:pt x="44" y="0"/>
                    </a:lnTo>
                    <a:lnTo>
                      <a:pt x="37" y="2"/>
                    </a:lnTo>
                    <a:lnTo>
                      <a:pt x="29" y="3"/>
                    </a:lnTo>
                    <a:lnTo>
                      <a:pt x="21" y="7"/>
                    </a:lnTo>
                    <a:lnTo>
                      <a:pt x="13" y="10"/>
                    </a:lnTo>
                    <a:lnTo>
                      <a:pt x="7" y="16"/>
                    </a:lnTo>
                    <a:lnTo>
                      <a:pt x="2" y="23"/>
                    </a:lnTo>
                    <a:lnTo>
                      <a:pt x="0" y="31"/>
                    </a:lnTo>
                    <a:lnTo>
                      <a:pt x="2" y="39"/>
                    </a:lnTo>
                    <a:lnTo>
                      <a:pt x="2" y="39"/>
                    </a:lnTo>
                    <a:lnTo>
                      <a:pt x="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50" name="Freeform 654"/>
              <p:cNvSpPr>
                <a:spLocks noChangeAspect="1"/>
              </p:cNvSpPr>
              <p:nvPr/>
            </p:nvSpPr>
            <p:spPr bwMode="auto">
              <a:xfrm>
                <a:off x="681" y="674"/>
                <a:ext cx="8" cy="15"/>
              </a:xfrm>
              <a:custGeom>
                <a:avLst/>
                <a:gdLst>
                  <a:gd name="T0" fmla="*/ 4 w 16"/>
                  <a:gd name="T1" fmla="*/ 29 h 29"/>
                  <a:gd name="T2" fmla="*/ 4 w 16"/>
                  <a:gd name="T3" fmla="*/ 29 h 29"/>
                  <a:gd name="T4" fmla="*/ 11 w 16"/>
                  <a:gd name="T5" fmla="*/ 25 h 29"/>
                  <a:gd name="T6" fmla="*/ 16 w 16"/>
                  <a:gd name="T7" fmla="*/ 19 h 29"/>
                  <a:gd name="T8" fmla="*/ 16 w 16"/>
                  <a:gd name="T9" fmla="*/ 11 h 29"/>
                  <a:gd name="T10" fmla="*/ 11 w 16"/>
                  <a:gd name="T11" fmla="*/ 0 h 29"/>
                  <a:gd name="T12" fmla="*/ 4 w 16"/>
                  <a:gd name="T13" fmla="*/ 2 h 29"/>
                  <a:gd name="T14" fmla="*/ 9 w 16"/>
                  <a:gd name="T15" fmla="*/ 13 h 29"/>
                  <a:gd name="T16" fmla="*/ 9 w 16"/>
                  <a:gd name="T17" fmla="*/ 17 h 29"/>
                  <a:gd name="T18" fmla="*/ 7 w 16"/>
                  <a:gd name="T19" fmla="*/ 18 h 29"/>
                  <a:gd name="T20" fmla="*/ 0 w 16"/>
                  <a:gd name="T21" fmla="*/ 23 h 29"/>
                  <a:gd name="T22" fmla="*/ 0 w 16"/>
                  <a:gd name="T23" fmla="*/ 23 h 29"/>
                  <a:gd name="T24" fmla="*/ 4 w 16"/>
                  <a:gd name="T2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9">
                    <a:moveTo>
                      <a:pt x="4" y="29"/>
                    </a:moveTo>
                    <a:lnTo>
                      <a:pt x="4" y="29"/>
                    </a:lnTo>
                    <a:lnTo>
                      <a:pt x="11" y="25"/>
                    </a:lnTo>
                    <a:lnTo>
                      <a:pt x="16" y="19"/>
                    </a:lnTo>
                    <a:lnTo>
                      <a:pt x="16" y="11"/>
                    </a:lnTo>
                    <a:lnTo>
                      <a:pt x="11" y="0"/>
                    </a:lnTo>
                    <a:lnTo>
                      <a:pt x="4" y="2"/>
                    </a:lnTo>
                    <a:lnTo>
                      <a:pt x="9" y="13"/>
                    </a:lnTo>
                    <a:lnTo>
                      <a:pt x="9" y="17"/>
                    </a:lnTo>
                    <a:lnTo>
                      <a:pt x="7" y="18"/>
                    </a:lnTo>
                    <a:lnTo>
                      <a:pt x="0" y="23"/>
                    </a:lnTo>
                    <a:lnTo>
                      <a:pt x="0" y="23"/>
                    </a:lnTo>
                    <a:lnTo>
                      <a:pt x="4"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51" name="Freeform 655"/>
              <p:cNvSpPr>
                <a:spLocks noChangeAspect="1"/>
              </p:cNvSpPr>
              <p:nvPr/>
            </p:nvSpPr>
            <p:spPr bwMode="auto">
              <a:xfrm>
                <a:off x="677" y="685"/>
                <a:ext cx="8" cy="12"/>
              </a:xfrm>
              <a:custGeom>
                <a:avLst/>
                <a:gdLst>
                  <a:gd name="T0" fmla="*/ 12 w 15"/>
                  <a:gd name="T1" fmla="*/ 16 h 24"/>
                  <a:gd name="T2" fmla="*/ 12 w 15"/>
                  <a:gd name="T3" fmla="*/ 16 h 24"/>
                  <a:gd name="T4" fmla="*/ 7 w 15"/>
                  <a:gd name="T5" fmla="*/ 17 h 24"/>
                  <a:gd name="T6" fmla="*/ 7 w 15"/>
                  <a:gd name="T7" fmla="*/ 16 h 24"/>
                  <a:gd name="T8" fmla="*/ 8 w 15"/>
                  <a:gd name="T9" fmla="*/ 10 h 24"/>
                  <a:gd name="T10" fmla="*/ 12 w 15"/>
                  <a:gd name="T11" fmla="*/ 6 h 24"/>
                  <a:gd name="T12" fmla="*/ 8 w 15"/>
                  <a:gd name="T13" fmla="*/ 0 h 24"/>
                  <a:gd name="T14" fmla="*/ 1 w 15"/>
                  <a:gd name="T15" fmla="*/ 8 h 24"/>
                  <a:gd name="T16" fmla="*/ 0 w 15"/>
                  <a:gd name="T17" fmla="*/ 16 h 24"/>
                  <a:gd name="T18" fmla="*/ 4 w 15"/>
                  <a:gd name="T19" fmla="*/ 24 h 24"/>
                  <a:gd name="T20" fmla="*/ 15 w 15"/>
                  <a:gd name="T21" fmla="*/ 23 h 24"/>
                  <a:gd name="T22" fmla="*/ 15 w 15"/>
                  <a:gd name="T23" fmla="*/ 23 h 24"/>
                  <a:gd name="T24" fmla="*/ 12 w 15"/>
                  <a:gd name="T2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4">
                    <a:moveTo>
                      <a:pt x="12" y="16"/>
                    </a:moveTo>
                    <a:lnTo>
                      <a:pt x="12" y="16"/>
                    </a:lnTo>
                    <a:lnTo>
                      <a:pt x="7" y="17"/>
                    </a:lnTo>
                    <a:lnTo>
                      <a:pt x="7" y="16"/>
                    </a:lnTo>
                    <a:lnTo>
                      <a:pt x="8" y="10"/>
                    </a:lnTo>
                    <a:lnTo>
                      <a:pt x="12" y="6"/>
                    </a:lnTo>
                    <a:lnTo>
                      <a:pt x="8" y="0"/>
                    </a:lnTo>
                    <a:lnTo>
                      <a:pt x="1" y="8"/>
                    </a:lnTo>
                    <a:lnTo>
                      <a:pt x="0" y="16"/>
                    </a:lnTo>
                    <a:lnTo>
                      <a:pt x="4" y="24"/>
                    </a:lnTo>
                    <a:lnTo>
                      <a:pt x="15" y="23"/>
                    </a:lnTo>
                    <a:lnTo>
                      <a:pt x="15" y="23"/>
                    </a:lnTo>
                    <a:lnTo>
                      <a:pt x="1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52" name="Freeform 656"/>
              <p:cNvSpPr>
                <a:spLocks noChangeAspect="1"/>
              </p:cNvSpPr>
              <p:nvPr/>
            </p:nvSpPr>
            <p:spPr bwMode="auto">
              <a:xfrm>
                <a:off x="684" y="674"/>
                <a:ext cx="16" cy="23"/>
              </a:xfrm>
              <a:custGeom>
                <a:avLst/>
                <a:gdLst>
                  <a:gd name="T0" fmla="*/ 26 w 34"/>
                  <a:gd name="T1" fmla="*/ 4 h 46"/>
                  <a:gd name="T2" fmla="*/ 26 w 34"/>
                  <a:gd name="T3" fmla="*/ 4 h 46"/>
                  <a:gd name="T4" fmla="*/ 27 w 34"/>
                  <a:gd name="T5" fmla="*/ 8 h 46"/>
                  <a:gd name="T6" fmla="*/ 27 w 34"/>
                  <a:gd name="T7" fmla="*/ 12 h 46"/>
                  <a:gd name="T8" fmla="*/ 23 w 34"/>
                  <a:gd name="T9" fmla="*/ 17 h 46"/>
                  <a:gd name="T10" fmla="*/ 19 w 34"/>
                  <a:gd name="T11" fmla="*/ 23 h 46"/>
                  <a:gd name="T12" fmla="*/ 15 w 34"/>
                  <a:gd name="T13" fmla="*/ 28 h 46"/>
                  <a:gd name="T14" fmla="*/ 10 w 34"/>
                  <a:gd name="T15" fmla="*/ 32 h 46"/>
                  <a:gd name="T16" fmla="*/ 4 w 34"/>
                  <a:gd name="T17" fmla="*/ 36 h 46"/>
                  <a:gd name="T18" fmla="*/ 0 w 34"/>
                  <a:gd name="T19" fmla="*/ 39 h 46"/>
                  <a:gd name="T20" fmla="*/ 3 w 34"/>
                  <a:gd name="T21" fmla="*/ 46 h 46"/>
                  <a:gd name="T22" fmla="*/ 9 w 34"/>
                  <a:gd name="T23" fmla="*/ 43 h 46"/>
                  <a:gd name="T24" fmla="*/ 14 w 34"/>
                  <a:gd name="T25" fmla="*/ 39 h 46"/>
                  <a:gd name="T26" fmla="*/ 20 w 34"/>
                  <a:gd name="T27" fmla="*/ 33 h 46"/>
                  <a:gd name="T28" fmla="*/ 26 w 34"/>
                  <a:gd name="T29" fmla="*/ 27 h 46"/>
                  <a:gd name="T30" fmla="*/ 30 w 34"/>
                  <a:gd name="T31" fmla="*/ 21 h 46"/>
                  <a:gd name="T32" fmla="*/ 34 w 34"/>
                  <a:gd name="T33" fmla="*/ 15 h 46"/>
                  <a:gd name="T34" fmla="*/ 34 w 34"/>
                  <a:gd name="T35" fmla="*/ 8 h 46"/>
                  <a:gd name="T36" fmla="*/ 33 w 34"/>
                  <a:gd name="T37" fmla="*/ 0 h 46"/>
                  <a:gd name="T38" fmla="*/ 33 w 34"/>
                  <a:gd name="T39" fmla="*/ 0 h 46"/>
                  <a:gd name="T40" fmla="*/ 26 w 34"/>
                  <a:gd name="T41" fmla="*/ 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6">
                    <a:moveTo>
                      <a:pt x="26" y="4"/>
                    </a:moveTo>
                    <a:lnTo>
                      <a:pt x="26" y="4"/>
                    </a:lnTo>
                    <a:lnTo>
                      <a:pt x="27" y="8"/>
                    </a:lnTo>
                    <a:lnTo>
                      <a:pt x="27" y="12"/>
                    </a:lnTo>
                    <a:lnTo>
                      <a:pt x="23" y="17"/>
                    </a:lnTo>
                    <a:lnTo>
                      <a:pt x="19" y="23"/>
                    </a:lnTo>
                    <a:lnTo>
                      <a:pt x="15" y="28"/>
                    </a:lnTo>
                    <a:lnTo>
                      <a:pt x="10" y="32"/>
                    </a:lnTo>
                    <a:lnTo>
                      <a:pt x="4" y="36"/>
                    </a:lnTo>
                    <a:lnTo>
                      <a:pt x="0" y="39"/>
                    </a:lnTo>
                    <a:lnTo>
                      <a:pt x="3" y="46"/>
                    </a:lnTo>
                    <a:lnTo>
                      <a:pt x="9" y="43"/>
                    </a:lnTo>
                    <a:lnTo>
                      <a:pt x="14" y="39"/>
                    </a:lnTo>
                    <a:lnTo>
                      <a:pt x="20" y="33"/>
                    </a:lnTo>
                    <a:lnTo>
                      <a:pt x="26" y="27"/>
                    </a:lnTo>
                    <a:lnTo>
                      <a:pt x="30" y="21"/>
                    </a:lnTo>
                    <a:lnTo>
                      <a:pt x="34" y="15"/>
                    </a:lnTo>
                    <a:lnTo>
                      <a:pt x="34" y="8"/>
                    </a:lnTo>
                    <a:lnTo>
                      <a:pt x="33" y="0"/>
                    </a:lnTo>
                    <a:lnTo>
                      <a:pt x="33" y="0"/>
                    </a:lnTo>
                    <a:lnTo>
                      <a:pt x="2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53" name="Freeform 657"/>
              <p:cNvSpPr>
                <a:spLocks noChangeAspect="1"/>
              </p:cNvSpPr>
              <p:nvPr/>
            </p:nvSpPr>
            <p:spPr bwMode="auto">
              <a:xfrm>
                <a:off x="690" y="655"/>
                <a:ext cx="16" cy="21"/>
              </a:xfrm>
              <a:custGeom>
                <a:avLst/>
                <a:gdLst>
                  <a:gd name="T0" fmla="*/ 29 w 32"/>
                  <a:gd name="T1" fmla="*/ 9 h 41"/>
                  <a:gd name="T2" fmla="*/ 28 w 32"/>
                  <a:gd name="T3" fmla="*/ 1 h 41"/>
                  <a:gd name="T4" fmla="*/ 14 w 32"/>
                  <a:gd name="T5" fmla="*/ 8 h 41"/>
                  <a:gd name="T6" fmla="*/ 6 w 32"/>
                  <a:gd name="T7" fmla="*/ 14 h 41"/>
                  <a:gd name="T8" fmla="*/ 0 w 32"/>
                  <a:gd name="T9" fmla="*/ 20 h 41"/>
                  <a:gd name="T10" fmla="*/ 0 w 32"/>
                  <a:gd name="T11" fmla="*/ 25 h 41"/>
                  <a:gd name="T12" fmla="*/ 1 w 32"/>
                  <a:gd name="T13" fmla="*/ 30 h 41"/>
                  <a:gd name="T14" fmla="*/ 6 w 32"/>
                  <a:gd name="T15" fmla="*/ 34 h 41"/>
                  <a:gd name="T16" fmla="*/ 10 w 32"/>
                  <a:gd name="T17" fmla="*/ 37 h 41"/>
                  <a:gd name="T18" fmla="*/ 13 w 32"/>
                  <a:gd name="T19" fmla="*/ 41 h 41"/>
                  <a:gd name="T20" fmla="*/ 20 w 32"/>
                  <a:gd name="T21" fmla="*/ 37 h 41"/>
                  <a:gd name="T22" fmla="*/ 15 w 32"/>
                  <a:gd name="T23" fmla="*/ 32 h 41"/>
                  <a:gd name="T24" fmla="*/ 10 w 32"/>
                  <a:gd name="T25" fmla="*/ 27 h 41"/>
                  <a:gd name="T26" fmla="*/ 8 w 32"/>
                  <a:gd name="T27" fmla="*/ 25 h 41"/>
                  <a:gd name="T28" fmla="*/ 7 w 32"/>
                  <a:gd name="T29" fmla="*/ 25 h 41"/>
                  <a:gd name="T30" fmla="*/ 7 w 32"/>
                  <a:gd name="T31" fmla="*/ 23 h 41"/>
                  <a:gd name="T32" fmla="*/ 10 w 32"/>
                  <a:gd name="T33" fmla="*/ 20 h 41"/>
                  <a:gd name="T34" fmla="*/ 19 w 32"/>
                  <a:gd name="T35" fmla="*/ 15 h 41"/>
                  <a:gd name="T36" fmla="*/ 30 w 32"/>
                  <a:gd name="T37" fmla="*/ 8 h 41"/>
                  <a:gd name="T38" fmla="*/ 29 w 32"/>
                  <a:gd name="T39" fmla="*/ 0 h 41"/>
                  <a:gd name="T40" fmla="*/ 30 w 32"/>
                  <a:gd name="T41" fmla="*/ 8 h 41"/>
                  <a:gd name="T42" fmla="*/ 32 w 32"/>
                  <a:gd name="T43" fmla="*/ 5 h 41"/>
                  <a:gd name="T44" fmla="*/ 32 w 32"/>
                  <a:gd name="T45" fmla="*/ 3 h 41"/>
                  <a:gd name="T46" fmla="*/ 31 w 32"/>
                  <a:gd name="T47" fmla="*/ 1 h 41"/>
                  <a:gd name="T48" fmla="*/ 28 w 32"/>
                  <a:gd name="T49" fmla="*/ 1 h 41"/>
                  <a:gd name="T50" fmla="*/ 29 w 32"/>
                  <a:gd name="T51"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41">
                    <a:moveTo>
                      <a:pt x="29" y="9"/>
                    </a:moveTo>
                    <a:lnTo>
                      <a:pt x="28" y="1"/>
                    </a:lnTo>
                    <a:lnTo>
                      <a:pt x="14" y="8"/>
                    </a:lnTo>
                    <a:lnTo>
                      <a:pt x="6" y="14"/>
                    </a:lnTo>
                    <a:lnTo>
                      <a:pt x="0" y="20"/>
                    </a:lnTo>
                    <a:lnTo>
                      <a:pt x="0" y="25"/>
                    </a:lnTo>
                    <a:lnTo>
                      <a:pt x="1" y="30"/>
                    </a:lnTo>
                    <a:lnTo>
                      <a:pt x="6" y="34"/>
                    </a:lnTo>
                    <a:lnTo>
                      <a:pt x="10" y="37"/>
                    </a:lnTo>
                    <a:lnTo>
                      <a:pt x="13" y="41"/>
                    </a:lnTo>
                    <a:lnTo>
                      <a:pt x="20" y="37"/>
                    </a:lnTo>
                    <a:lnTo>
                      <a:pt x="15" y="32"/>
                    </a:lnTo>
                    <a:lnTo>
                      <a:pt x="10" y="27"/>
                    </a:lnTo>
                    <a:lnTo>
                      <a:pt x="8" y="25"/>
                    </a:lnTo>
                    <a:lnTo>
                      <a:pt x="7" y="25"/>
                    </a:lnTo>
                    <a:lnTo>
                      <a:pt x="7" y="23"/>
                    </a:lnTo>
                    <a:lnTo>
                      <a:pt x="10" y="20"/>
                    </a:lnTo>
                    <a:lnTo>
                      <a:pt x="19" y="15"/>
                    </a:lnTo>
                    <a:lnTo>
                      <a:pt x="30" y="8"/>
                    </a:lnTo>
                    <a:lnTo>
                      <a:pt x="29" y="0"/>
                    </a:lnTo>
                    <a:lnTo>
                      <a:pt x="30" y="8"/>
                    </a:lnTo>
                    <a:lnTo>
                      <a:pt x="32" y="5"/>
                    </a:lnTo>
                    <a:lnTo>
                      <a:pt x="32" y="3"/>
                    </a:lnTo>
                    <a:lnTo>
                      <a:pt x="31" y="1"/>
                    </a:lnTo>
                    <a:lnTo>
                      <a:pt x="28" y="1"/>
                    </a:lnTo>
                    <a:lnTo>
                      <a:pt x="2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54" name="Freeform 658"/>
              <p:cNvSpPr>
                <a:spLocks noChangeAspect="1"/>
              </p:cNvSpPr>
              <p:nvPr/>
            </p:nvSpPr>
            <p:spPr bwMode="auto">
              <a:xfrm>
                <a:off x="704" y="582"/>
                <a:ext cx="17" cy="65"/>
              </a:xfrm>
              <a:custGeom>
                <a:avLst/>
                <a:gdLst>
                  <a:gd name="T0" fmla="*/ 22 w 33"/>
                  <a:gd name="T1" fmla="*/ 0 h 131"/>
                  <a:gd name="T2" fmla="*/ 21 w 33"/>
                  <a:gd name="T3" fmla="*/ 10 h 131"/>
                  <a:gd name="T4" fmla="*/ 21 w 33"/>
                  <a:gd name="T5" fmla="*/ 19 h 131"/>
                  <a:gd name="T6" fmla="*/ 21 w 33"/>
                  <a:gd name="T7" fmla="*/ 26 h 131"/>
                  <a:gd name="T8" fmla="*/ 23 w 33"/>
                  <a:gd name="T9" fmla="*/ 33 h 131"/>
                  <a:gd name="T10" fmla="*/ 18 w 33"/>
                  <a:gd name="T11" fmla="*/ 40 h 131"/>
                  <a:gd name="T12" fmla="*/ 15 w 33"/>
                  <a:gd name="T13" fmla="*/ 49 h 131"/>
                  <a:gd name="T14" fmla="*/ 16 w 33"/>
                  <a:gd name="T15" fmla="*/ 58 h 131"/>
                  <a:gd name="T16" fmla="*/ 21 w 33"/>
                  <a:gd name="T17" fmla="*/ 66 h 131"/>
                  <a:gd name="T18" fmla="*/ 13 w 33"/>
                  <a:gd name="T19" fmla="*/ 74 h 131"/>
                  <a:gd name="T20" fmla="*/ 7 w 33"/>
                  <a:gd name="T21" fmla="*/ 82 h 131"/>
                  <a:gd name="T22" fmla="*/ 2 w 33"/>
                  <a:gd name="T23" fmla="*/ 91 h 131"/>
                  <a:gd name="T24" fmla="*/ 0 w 33"/>
                  <a:gd name="T25" fmla="*/ 102 h 131"/>
                  <a:gd name="T26" fmla="*/ 0 w 33"/>
                  <a:gd name="T27" fmla="*/ 111 h 131"/>
                  <a:gd name="T28" fmla="*/ 5 w 33"/>
                  <a:gd name="T29" fmla="*/ 119 h 131"/>
                  <a:gd name="T30" fmla="*/ 14 w 33"/>
                  <a:gd name="T31" fmla="*/ 126 h 131"/>
                  <a:gd name="T32" fmla="*/ 28 w 33"/>
                  <a:gd name="T33" fmla="*/ 131 h 131"/>
                  <a:gd name="T34" fmla="*/ 23 w 33"/>
                  <a:gd name="T35" fmla="*/ 125 h 131"/>
                  <a:gd name="T36" fmla="*/ 18 w 33"/>
                  <a:gd name="T37" fmla="*/ 118 h 131"/>
                  <a:gd name="T38" fmla="*/ 14 w 33"/>
                  <a:gd name="T39" fmla="*/ 110 h 131"/>
                  <a:gd name="T40" fmla="*/ 11 w 33"/>
                  <a:gd name="T41" fmla="*/ 102 h 131"/>
                  <a:gd name="T42" fmla="*/ 11 w 33"/>
                  <a:gd name="T43" fmla="*/ 95 h 131"/>
                  <a:gd name="T44" fmla="*/ 14 w 33"/>
                  <a:gd name="T45" fmla="*/ 89 h 131"/>
                  <a:gd name="T46" fmla="*/ 21 w 33"/>
                  <a:gd name="T47" fmla="*/ 88 h 131"/>
                  <a:gd name="T48" fmla="*/ 32 w 33"/>
                  <a:gd name="T49" fmla="*/ 89 h 131"/>
                  <a:gd name="T50" fmla="*/ 31 w 33"/>
                  <a:gd name="T51" fmla="*/ 79 h 131"/>
                  <a:gd name="T52" fmla="*/ 28 w 33"/>
                  <a:gd name="T53" fmla="*/ 63 h 131"/>
                  <a:gd name="T54" fmla="*/ 26 w 33"/>
                  <a:gd name="T55" fmla="*/ 48 h 131"/>
                  <a:gd name="T56" fmla="*/ 33 w 33"/>
                  <a:gd name="T57" fmla="*/ 40 h 131"/>
                  <a:gd name="T58" fmla="*/ 29 w 33"/>
                  <a:gd name="T59" fmla="*/ 28 h 131"/>
                  <a:gd name="T60" fmla="*/ 24 w 33"/>
                  <a:gd name="T61" fmla="*/ 17 h 131"/>
                  <a:gd name="T62" fmla="*/ 21 w 33"/>
                  <a:gd name="T63" fmla="*/ 7 h 131"/>
                  <a:gd name="T64" fmla="*/ 22 w 33"/>
                  <a:gd name="T6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131">
                    <a:moveTo>
                      <a:pt x="22" y="0"/>
                    </a:moveTo>
                    <a:lnTo>
                      <a:pt x="21" y="10"/>
                    </a:lnTo>
                    <a:lnTo>
                      <a:pt x="21" y="19"/>
                    </a:lnTo>
                    <a:lnTo>
                      <a:pt x="21" y="26"/>
                    </a:lnTo>
                    <a:lnTo>
                      <a:pt x="23" y="33"/>
                    </a:lnTo>
                    <a:lnTo>
                      <a:pt x="18" y="40"/>
                    </a:lnTo>
                    <a:lnTo>
                      <a:pt x="15" y="49"/>
                    </a:lnTo>
                    <a:lnTo>
                      <a:pt x="16" y="58"/>
                    </a:lnTo>
                    <a:lnTo>
                      <a:pt x="21" y="66"/>
                    </a:lnTo>
                    <a:lnTo>
                      <a:pt x="13" y="74"/>
                    </a:lnTo>
                    <a:lnTo>
                      <a:pt x="7" y="82"/>
                    </a:lnTo>
                    <a:lnTo>
                      <a:pt x="2" y="91"/>
                    </a:lnTo>
                    <a:lnTo>
                      <a:pt x="0" y="102"/>
                    </a:lnTo>
                    <a:lnTo>
                      <a:pt x="0" y="111"/>
                    </a:lnTo>
                    <a:lnTo>
                      <a:pt x="5" y="119"/>
                    </a:lnTo>
                    <a:lnTo>
                      <a:pt x="14" y="126"/>
                    </a:lnTo>
                    <a:lnTo>
                      <a:pt x="28" y="131"/>
                    </a:lnTo>
                    <a:lnTo>
                      <a:pt x="23" y="125"/>
                    </a:lnTo>
                    <a:lnTo>
                      <a:pt x="18" y="118"/>
                    </a:lnTo>
                    <a:lnTo>
                      <a:pt x="14" y="110"/>
                    </a:lnTo>
                    <a:lnTo>
                      <a:pt x="11" y="102"/>
                    </a:lnTo>
                    <a:lnTo>
                      <a:pt x="11" y="95"/>
                    </a:lnTo>
                    <a:lnTo>
                      <a:pt x="14" y="89"/>
                    </a:lnTo>
                    <a:lnTo>
                      <a:pt x="21" y="88"/>
                    </a:lnTo>
                    <a:lnTo>
                      <a:pt x="32" y="89"/>
                    </a:lnTo>
                    <a:lnTo>
                      <a:pt x="31" y="79"/>
                    </a:lnTo>
                    <a:lnTo>
                      <a:pt x="28" y="63"/>
                    </a:lnTo>
                    <a:lnTo>
                      <a:pt x="26" y="48"/>
                    </a:lnTo>
                    <a:lnTo>
                      <a:pt x="33" y="40"/>
                    </a:lnTo>
                    <a:lnTo>
                      <a:pt x="29" y="28"/>
                    </a:lnTo>
                    <a:lnTo>
                      <a:pt x="24" y="17"/>
                    </a:lnTo>
                    <a:lnTo>
                      <a:pt x="21" y="7"/>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55" name="Freeform 659"/>
              <p:cNvSpPr>
                <a:spLocks noChangeAspect="1"/>
              </p:cNvSpPr>
              <p:nvPr/>
            </p:nvSpPr>
            <p:spPr bwMode="auto">
              <a:xfrm>
                <a:off x="713" y="582"/>
                <a:ext cx="5" cy="19"/>
              </a:xfrm>
              <a:custGeom>
                <a:avLst/>
                <a:gdLst>
                  <a:gd name="T0" fmla="*/ 9 w 10"/>
                  <a:gd name="T1" fmla="*/ 35 h 37"/>
                  <a:gd name="T2" fmla="*/ 10 w 10"/>
                  <a:gd name="T3" fmla="*/ 30 h 37"/>
                  <a:gd name="T4" fmla="*/ 8 w 10"/>
                  <a:gd name="T5" fmla="*/ 26 h 37"/>
                  <a:gd name="T6" fmla="*/ 9 w 10"/>
                  <a:gd name="T7" fmla="*/ 19 h 37"/>
                  <a:gd name="T8" fmla="*/ 8 w 10"/>
                  <a:gd name="T9" fmla="*/ 10 h 37"/>
                  <a:gd name="T10" fmla="*/ 10 w 10"/>
                  <a:gd name="T11" fmla="*/ 0 h 37"/>
                  <a:gd name="T12" fmla="*/ 1 w 10"/>
                  <a:gd name="T13" fmla="*/ 0 h 37"/>
                  <a:gd name="T14" fmla="*/ 1 w 10"/>
                  <a:gd name="T15" fmla="*/ 10 h 37"/>
                  <a:gd name="T16" fmla="*/ 0 w 10"/>
                  <a:gd name="T17" fmla="*/ 19 h 37"/>
                  <a:gd name="T18" fmla="*/ 1 w 10"/>
                  <a:gd name="T19" fmla="*/ 26 h 37"/>
                  <a:gd name="T20" fmla="*/ 3 w 10"/>
                  <a:gd name="T21" fmla="*/ 35 h 37"/>
                  <a:gd name="T22" fmla="*/ 5 w 10"/>
                  <a:gd name="T23" fmla="*/ 30 h 37"/>
                  <a:gd name="T24" fmla="*/ 3 w 10"/>
                  <a:gd name="T25" fmla="*/ 35 h 37"/>
                  <a:gd name="T26" fmla="*/ 6 w 10"/>
                  <a:gd name="T27" fmla="*/ 37 h 37"/>
                  <a:gd name="T28" fmla="*/ 9 w 10"/>
                  <a:gd name="T29" fmla="*/ 36 h 37"/>
                  <a:gd name="T30" fmla="*/ 10 w 10"/>
                  <a:gd name="T31" fmla="*/ 34 h 37"/>
                  <a:gd name="T32" fmla="*/ 10 w 10"/>
                  <a:gd name="T33" fmla="*/ 30 h 37"/>
                  <a:gd name="T34" fmla="*/ 9 w 10"/>
                  <a:gd name="T35"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37">
                    <a:moveTo>
                      <a:pt x="9" y="35"/>
                    </a:moveTo>
                    <a:lnTo>
                      <a:pt x="10" y="30"/>
                    </a:lnTo>
                    <a:lnTo>
                      <a:pt x="8" y="26"/>
                    </a:lnTo>
                    <a:lnTo>
                      <a:pt x="9" y="19"/>
                    </a:lnTo>
                    <a:lnTo>
                      <a:pt x="8" y="10"/>
                    </a:lnTo>
                    <a:lnTo>
                      <a:pt x="10" y="0"/>
                    </a:lnTo>
                    <a:lnTo>
                      <a:pt x="1" y="0"/>
                    </a:lnTo>
                    <a:lnTo>
                      <a:pt x="1" y="10"/>
                    </a:lnTo>
                    <a:lnTo>
                      <a:pt x="0" y="19"/>
                    </a:lnTo>
                    <a:lnTo>
                      <a:pt x="1" y="26"/>
                    </a:lnTo>
                    <a:lnTo>
                      <a:pt x="3" y="35"/>
                    </a:lnTo>
                    <a:lnTo>
                      <a:pt x="5" y="30"/>
                    </a:lnTo>
                    <a:lnTo>
                      <a:pt x="3" y="35"/>
                    </a:lnTo>
                    <a:lnTo>
                      <a:pt x="6" y="37"/>
                    </a:lnTo>
                    <a:lnTo>
                      <a:pt x="9" y="36"/>
                    </a:lnTo>
                    <a:lnTo>
                      <a:pt x="10" y="34"/>
                    </a:lnTo>
                    <a:lnTo>
                      <a:pt x="10" y="30"/>
                    </a:lnTo>
                    <a:lnTo>
                      <a:pt x="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56" name="Freeform 660"/>
              <p:cNvSpPr>
                <a:spLocks noChangeAspect="1"/>
              </p:cNvSpPr>
              <p:nvPr/>
            </p:nvSpPr>
            <p:spPr bwMode="auto">
              <a:xfrm>
                <a:off x="710" y="597"/>
                <a:ext cx="7" cy="20"/>
              </a:xfrm>
              <a:custGeom>
                <a:avLst/>
                <a:gdLst>
                  <a:gd name="T0" fmla="*/ 12 w 14"/>
                  <a:gd name="T1" fmla="*/ 40 h 40"/>
                  <a:gd name="T2" fmla="*/ 12 w 14"/>
                  <a:gd name="T3" fmla="*/ 34 h 40"/>
                  <a:gd name="T4" fmla="*/ 8 w 14"/>
                  <a:gd name="T5" fmla="*/ 27 h 40"/>
                  <a:gd name="T6" fmla="*/ 7 w 14"/>
                  <a:gd name="T7" fmla="*/ 19 h 40"/>
                  <a:gd name="T8" fmla="*/ 11 w 14"/>
                  <a:gd name="T9" fmla="*/ 11 h 40"/>
                  <a:gd name="T10" fmla="*/ 14 w 14"/>
                  <a:gd name="T11" fmla="*/ 5 h 40"/>
                  <a:gd name="T12" fmla="*/ 10 w 14"/>
                  <a:gd name="T13" fmla="*/ 0 h 40"/>
                  <a:gd name="T14" fmla="*/ 4 w 14"/>
                  <a:gd name="T15" fmla="*/ 8 h 40"/>
                  <a:gd name="T16" fmla="*/ 0 w 14"/>
                  <a:gd name="T17" fmla="*/ 19 h 40"/>
                  <a:gd name="T18" fmla="*/ 2 w 14"/>
                  <a:gd name="T19" fmla="*/ 29 h 40"/>
                  <a:gd name="T20" fmla="*/ 7 w 14"/>
                  <a:gd name="T21" fmla="*/ 38 h 40"/>
                  <a:gd name="T22" fmla="*/ 7 w 14"/>
                  <a:gd name="T23" fmla="*/ 33 h 40"/>
                  <a:gd name="T24" fmla="*/ 7 w 14"/>
                  <a:gd name="T25" fmla="*/ 38 h 40"/>
                  <a:gd name="T26" fmla="*/ 10 w 14"/>
                  <a:gd name="T27" fmla="*/ 38 h 40"/>
                  <a:gd name="T28" fmla="*/ 12 w 14"/>
                  <a:gd name="T29" fmla="*/ 37 h 40"/>
                  <a:gd name="T30" fmla="*/ 13 w 14"/>
                  <a:gd name="T31" fmla="*/ 36 h 40"/>
                  <a:gd name="T32" fmla="*/ 12 w 14"/>
                  <a:gd name="T33" fmla="*/ 34 h 40"/>
                  <a:gd name="T34" fmla="*/ 12 w 14"/>
                  <a:gd name="T3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40">
                    <a:moveTo>
                      <a:pt x="12" y="40"/>
                    </a:moveTo>
                    <a:lnTo>
                      <a:pt x="12" y="34"/>
                    </a:lnTo>
                    <a:lnTo>
                      <a:pt x="8" y="27"/>
                    </a:lnTo>
                    <a:lnTo>
                      <a:pt x="7" y="19"/>
                    </a:lnTo>
                    <a:lnTo>
                      <a:pt x="11" y="11"/>
                    </a:lnTo>
                    <a:lnTo>
                      <a:pt x="14" y="5"/>
                    </a:lnTo>
                    <a:lnTo>
                      <a:pt x="10" y="0"/>
                    </a:lnTo>
                    <a:lnTo>
                      <a:pt x="4" y="8"/>
                    </a:lnTo>
                    <a:lnTo>
                      <a:pt x="0" y="19"/>
                    </a:lnTo>
                    <a:lnTo>
                      <a:pt x="2" y="29"/>
                    </a:lnTo>
                    <a:lnTo>
                      <a:pt x="7" y="38"/>
                    </a:lnTo>
                    <a:lnTo>
                      <a:pt x="7" y="33"/>
                    </a:lnTo>
                    <a:lnTo>
                      <a:pt x="7" y="38"/>
                    </a:lnTo>
                    <a:lnTo>
                      <a:pt x="10" y="38"/>
                    </a:lnTo>
                    <a:lnTo>
                      <a:pt x="12" y="37"/>
                    </a:lnTo>
                    <a:lnTo>
                      <a:pt x="13" y="36"/>
                    </a:lnTo>
                    <a:lnTo>
                      <a:pt x="12" y="34"/>
                    </a:lnTo>
                    <a:lnTo>
                      <a:pt x="12"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57" name="Freeform 661"/>
              <p:cNvSpPr>
                <a:spLocks noChangeAspect="1"/>
              </p:cNvSpPr>
              <p:nvPr/>
            </p:nvSpPr>
            <p:spPr bwMode="auto">
              <a:xfrm>
                <a:off x="703" y="613"/>
                <a:ext cx="17" cy="36"/>
              </a:xfrm>
              <a:custGeom>
                <a:avLst/>
                <a:gdLst>
                  <a:gd name="T0" fmla="*/ 29 w 35"/>
                  <a:gd name="T1" fmla="*/ 70 h 71"/>
                  <a:gd name="T2" fmla="*/ 32 w 35"/>
                  <a:gd name="T3" fmla="*/ 64 h 71"/>
                  <a:gd name="T4" fmla="*/ 19 w 35"/>
                  <a:gd name="T5" fmla="*/ 59 h 71"/>
                  <a:gd name="T6" fmla="*/ 11 w 35"/>
                  <a:gd name="T7" fmla="*/ 54 h 71"/>
                  <a:gd name="T8" fmla="*/ 7 w 35"/>
                  <a:gd name="T9" fmla="*/ 47 h 71"/>
                  <a:gd name="T10" fmla="*/ 7 w 35"/>
                  <a:gd name="T11" fmla="*/ 39 h 71"/>
                  <a:gd name="T12" fmla="*/ 10 w 35"/>
                  <a:gd name="T13" fmla="*/ 30 h 71"/>
                  <a:gd name="T14" fmla="*/ 14 w 35"/>
                  <a:gd name="T15" fmla="*/ 21 h 71"/>
                  <a:gd name="T16" fmla="*/ 20 w 35"/>
                  <a:gd name="T17" fmla="*/ 13 h 71"/>
                  <a:gd name="T18" fmla="*/ 27 w 35"/>
                  <a:gd name="T19" fmla="*/ 7 h 71"/>
                  <a:gd name="T20" fmla="*/ 22 w 35"/>
                  <a:gd name="T21" fmla="*/ 0 h 71"/>
                  <a:gd name="T22" fmla="*/ 13 w 35"/>
                  <a:gd name="T23" fmla="*/ 9 h 71"/>
                  <a:gd name="T24" fmla="*/ 7 w 35"/>
                  <a:gd name="T25" fmla="*/ 17 h 71"/>
                  <a:gd name="T26" fmla="*/ 3 w 35"/>
                  <a:gd name="T27" fmla="*/ 27 h 71"/>
                  <a:gd name="T28" fmla="*/ 0 w 35"/>
                  <a:gd name="T29" fmla="*/ 39 h 71"/>
                  <a:gd name="T30" fmla="*/ 0 w 35"/>
                  <a:gd name="T31" fmla="*/ 49 h 71"/>
                  <a:gd name="T32" fmla="*/ 6 w 35"/>
                  <a:gd name="T33" fmla="*/ 58 h 71"/>
                  <a:gd name="T34" fmla="*/ 17 w 35"/>
                  <a:gd name="T35" fmla="*/ 66 h 71"/>
                  <a:gd name="T36" fmla="*/ 32 w 35"/>
                  <a:gd name="T37" fmla="*/ 71 h 71"/>
                  <a:gd name="T38" fmla="*/ 34 w 35"/>
                  <a:gd name="T39" fmla="*/ 65 h 71"/>
                  <a:gd name="T40" fmla="*/ 32 w 35"/>
                  <a:gd name="T41" fmla="*/ 71 h 71"/>
                  <a:gd name="T42" fmla="*/ 34 w 35"/>
                  <a:gd name="T43" fmla="*/ 70 h 71"/>
                  <a:gd name="T44" fmla="*/ 35 w 35"/>
                  <a:gd name="T45" fmla="*/ 68 h 71"/>
                  <a:gd name="T46" fmla="*/ 34 w 35"/>
                  <a:gd name="T47" fmla="*/ 65 h 71"/>
                  <a:gd name="T48" fmla="*/ 32 w 35"/>
                  <a:gd name="T49" fmla="*/ 64 h 71"/>
                  <a:gd name="T50" fmla="*/ 29 w 35"/>
                  <a:gd name="T51" fmla="*/ 7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71">
                    <a:moveTo>
                      <a:pt x="29" y="70"/>
                    </a:moveTo>
                    <a:lnTo>
                      <a:pt x="32" y="64"/>
                    </a:lnTo>
                    <a:lnTo>
                      <a:pt x="19" y="59"/>
                    </a:lnTo>
                    <a:lnTo>
                      <a:pt x="11" y="54"/>
                    </a:lnTo>
                    <a:lnTo>
                      <a:pt x="7" y="47"/>
                    </a:lnTo>
                    <a:lnTo>
                      <a:pt x="7" y="39"/>
                    </a:lnTo>
                    <a:lnTo>
                      <a:pt x="10" y="30"/>
                    </a:lnTo>
                    <a:lnTo>
                      <a:pt x="14" y="21"/>
                    </a:lnTo>
                    <a:lnTo>
                      <a:pt x="20" y="13"/>
                    </a:lnTo>
                    <a:lnTo>
                      <a:pt x="27" y="7"/>
                    </a:lnTo>
                    <a:lnTo>
                      <a:pt x="22" y="0"/>
                    </a:lnTo>
                    <a:lnTo>
                      <a:pt x="13" y="9"/>
                    </a:lnTo>
                    <a:lnTo>
                      <a:pt x="7" y="17"/>
                    </a:lnTo>
                    <a:lnTo>
                      <a:pt x="3" y="27"/>
                    </a:lnTo>
                    <a:lnTo>
                      <a:pt x="0" y="39"/>
                    </a:lnTo>
                    <a:lnTo>
                      <a:pt x="0" y="49"/>
                    </a:lnTo>
                    <a:lnTo>
                      <a:pt x="6" y="58"/>
                    </a:lnTo>
                    <a:lnTo>
                      <a:pt x="17" y="66"/>
                    </a:lnTo>
                    <a:lnTo>
                      <a:pt x="32" y="71"/>
                    </a:lnTo>
                    <a:lnTo>
                      <a:pt x="34" y="65"/>
                    </a:lnTo>
                    <a:lnTo>
                      <a:pt x="32" y="71"/>
                    </a:lnTo>
                    <a:lnTo>
                      <a:pt x="34" y="70"/>
                    </a:lnTo>
                    <a:lnTo>
                      <a:pt x="35" y="68"/>
                    </a:lnTo>
                    <a:lnTo>
                      <a:pt x="34" y="65"/>
                    </a:lnTo>
                    <a:lnTo>
                      <a:pt x="32" y="64"/>
                    </a:lnTo>
                    <a:lnTo>
                      <a:pt x="29"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58" name="Freeform 662"/>
              <p:cNvSpPr>
                <a:spLocks noChangeAspect="1"/>
              </p:cNvSpPr>
              <p:nvPr/>
            </p:nvSpPr>
            <p:spPr bwMode="auto">
              <a:xfrm>
                <a:off x="708" y="624"/>
                <a:ext cx="14" cy="24"/>
              </a:xfrm>
              <a:custGeom>
                <a:avLst/>
                <a:gdLst>
                  <a:gd name="T0" fmla="*/ 21 w 28"/>
                  <a:gd name="T1" fmla="*/ 5 h 50"/>
                  <a:gd name="T2" fmla="*/ 25 w 28"/>
                  <a:gd name="T3" fmla="*/ 3 h 50"/>
                  <a:gd name="T4" fmla="*/ 13 w 28"/>
                  <a:gd name="T5" fmla="*/ 0 h 50"/>
                  <a:gd name="T6" fmla="*/ 3 w 28"/>
                  <a:gd name="T7" fmla="*/ 3 h 50"/>
                  <a:gd name="T8" fmla="*/ 0 w 28"/>
                  <a:gd name="T9" fmla="*/ 12 h 50"/>
                  <a:gd name="T10" fmla="*/ 0 w 28"/>
                  <a:gd name="T11" fmla="*/ 19 h 50"/>
                  <a:gd name="T12" fmla="*/ 2 w 28"/>
                  <a:gd name="T13" fmla="*/ 28 h 50"/>
                  <a:gd name="T14" fmla="*/ 7 w 28"/>
                  <a:gd name="T15" fmla="*/ 37 h 50"/>
                  <a:gd name="T16" fmla="*/ 11 w 28"/>
                  <a:gd name="T17" fmla="*/ 44 h 50"/>
                  <a:gd name="T18" fmla="*/ 17 w 28"/>
                  <a:gd name="T19" fmla="*/ 50 h 50"/>
                  <a:gd name="T20" fmla="*/ 22 w 28"/>
                  <a:gd name="T21" fmla="*/ 45 h 50"/>
                  <a:gd name="T22" fmla="*/ 18 w 28"/>
                  <a:gd name="T23" fmla="*/ 39 h 50"/>
                  <a:gd name="T24" fmla="*/ 14 w 28"/>
                  <a:gd name="T25" fmla="*/ 33 h 50"/>
                  <a:gd name="T26" fmla="*/ 9 w 28"/>
                  <a:gd name="T27" fmla="*/ 26 h 50"/>
                  <a:gd name="T28" fmla="*/ 7 w 28"/>
                  <a:gd name="T29" fmla="*/ 19 h 50"/>
                  <a:gd name="T30" fmla="*/ 7 w 28"/>
                  <a:gd name="T31" fmla="*/ 12 h 50"/>
                  <a:gd name="T32" fmla="*/ 8 w 28"/>
                  <a:gd name="T33" fmla="*/ 10 h 50"/>
                  <a:gd name="T34" fmla="*/ 13 w 28"/>
                  <a:gd name="T35" fmla="*/ 10 h 50"/>
                  <a:gd name="T36" fmla="*/ 23 w 28"/>
                  <a:gd name="T37" fmla="*/ 10 h 50"/>
                  <a:gd name="T38" fmla="*/ 28 w 28"/>
                  <a:gd name="T39" fmla="*/ 7 h 50"/>
                  <a:gd name="T40" fmla="*/ 23 w 28"/>
                  <a:gd name="T41" fmla="*/ 10 h 50"/>
                  <a:gd name="T42" fmla="*/ 26 w 28"/>
                  <a:gd name="T43" fmla="*/ 10 h 50"/>
                  <a:gd name="T44" fmla="*/ 28 w 28"/>
                  <a:gd name="T45" fmla="*/ 7 h 50"/>
                  <a:gd name="T46" fmla="*/ 28 w 28"/>
                  <a:gd name="T47" fmla="*/ 4 h 50"/>
                  <a:gd name="T48" fmla="*/ 25 w 28"/>
                  <a:gd name="T49" fmla="*/ 3 h 50"/>
                  <a:gd name="T50" fmla="*/ 21 w 28"/>
                  <a:gd name="T51"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50">
                    <a:moveTo>
                      <a:pt x="21" y="5"/>
                    </a:moveTo>
                    <a:lnTo>
                      <a:pt x="25" y="3"/>
                    </a:lnTo>
                    <a:lnTo>
                      <a:pt x="13" y="0"/>
                    </a:lnTo>
                    <a:lnTo>
                      <a:pt x="3" y="3"/>
                    </a:lnTo>
                    <a:lnTo>
                      <a:pt x="0" y="12"/>
                    </a:lnTo>
                    <a:lnTo>
                      <a:pt x="0" y="19"/>
                    </a:lnTo>
                    <a:lnTo>
                      <a:pt x="2" y="28"/>
                    </a:lnTo>
                    <a:lnTo>
                      <a:pt x="7" y="37"/>
                    </a:lnTo>
                    <a:lnTo>
                      <a:pt x="11" y="44"/>
                    </a:lnTo>
                    <a:lnTo>
                      <a:pt x="17" y="50"/>
                    </a:lnTo>
                    <a:lnTo>
                      <a:pt x="22" y="45"/>
                    </a:lnTo>
                    <a:lnTo>
                      <a:pt x="18" y="39"/>
                    </a:lnTo>
                    <a:lnTo>
                      <a:pt x="14" y="33"/>
                    </a:lnTo>
                    <a:lnTo>
                      <a:pt x="9" y="26"/>
                    </a:lnTo>
                    <a:lnTo>
                      <a:pt x="7" y="19"/>
                    </a:lnTo>
                    <a:lnTo>
                      <a:pt x="7" y="12"/>
                    </a:lnTo>
                    <a:lnTo>
                      <a:pt x="8" y="10"/>
                    </a:lnTo>
                    <a:lnTo>
                      <a:pt x="13" y="10"/>
                    </a:lnTo>
                    <a:lnTo>
                      <a:pt x="23" y="10"/>
                    </a:lnTo>
                    <a:lnTo>
                      <a:pt x="28" y="7"/>
                    </a:lnTo>
                    <a:lnTo>
                      <a:pt x="23" y="10"/>
                    </a:lnTo>
                    <a:lnTo>
                      <a:pt x="26" y="10"/>
                    </a:lnTo>
                    <a:lnTo>
                      <a:pt x="28" y="7"/>
                    </a:lnTo>
                    <a:lnTo>
                      <a:pt x="28" y="4"/>
                    </a:lnTo>
                    <a:lnTo>
                      <a:pt x="25" y="3"/>
                    </a:lnTo>
                    <a:lnTo>
                      <a:pt x="2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59" name="Freeform 663"/>
              <p:cNvSpPr>
                <a:spLocks noChangeAspect="1"/>
              </p:cNvSpPr>
              <p:nvPr/>
            </p:nvSpPr>
            <p:spPr bwMode="auto">
              <a:xfrm>
                <a:off x="716" y="600"/>
                <a:ext cx="7" cy="27"/>
              </a:xfrm>
              <a:custGeom>
                <a:avLst/>
                <a:gdLst>
                  <a:gd name="T0" fmla="*/ 7 w 14"/>
                  <a:gd name="T1" fmla="*/ 4 h 54"/>
                  <a:gd name="T2" fmla="*/ 10 w 14"/>
                  <a:gd name="T3" fmla="*/ 0 h 54"/>
                  <a:gd name="T4" fmla="*/ 0 w 14"/>
                  <a:gd name="T5" fmla="*/ 12 h 54"/>
                  <a:gd name="T6" fmla="*/ 1 w 14"/>
                  <a:gd name="T7" fmla="*/ 27 h 54"/>
                  <a:gd name="T8" fmla="*/ 5 w 14"/>
                  <a:gd name="T9" fmla="*/ 43 h 54"/>
                  <a:gd name="T10" fmla="*/ 6 w 14"/>
                  <a:gd name="T11" fmla="*/ 52 h 54"/>
                  <a:gd name="T12" fmla="*/ 13 w 14"/>
                  <a:gd name="T13" fmla="*/ 54 h 54"/>
                  <a:gd name="T14" fmla="*/ 11 w 14"/>
                  <a:gd name="T15" fmla="*/ 43 h 54"/>
                  <a:gd name="T16" fmla="*/ 8 w 14"/>
                  <a:gd name="T17" fmla="*/ 27 h 54"/>
                  <a:gd name="T18" fmla="*/ 7 w 14"/>
                  <a:gd name="T19" fmla="*/ 12 h 54"/>
                  <a:gd name="T20" fmla="*/ 10 w 14"/>
                  <a:gd name="T21" fmla="*/ 7 h 54"/>
                  <a:gd name="T22" fmla="*/ 14 w 14"/>
                  <a:gd name="T23" fmla="*/ 4 h 54"/>
                  <a:gd name="T24" fmla="*/ 10 w 14"/>
                  <a:gd name="T25" fmla="*/ 7 h 54"/>
                  <a:gd name="T26" fmla="*/ 13 w 14"/>
                  <a:gd name="T27" fmla="*/ 6 h 54"/>
                  <a:gd name="T28" fmla="*/ 14 w 14"/>
                  <a:gd name="T29" fmla="*/ 4 h 54"/>
                  <a:gd name="T30" fmla="*/ 13 w 14"/>
                  <a:gd name="T31" fmla="*/ 1 h 54"/>
                  <a:gd name="T32" fmla="*/ 10 w 14"/>
                  <a:gd name="T33" fmla="*/ 0 h 54"/>
                  <a:gd name="T34" fmla="*/ 7 w 14"/>
                  <a:gd name="T35" fmla="*/ 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54">
                    <a:moveTo>
                      <a:pt x="7" y="4"/>
                    </a:moveTo>
                    <a:lnTo>
                      <a:pt x="10" y="0"/>
                    </a:lnTo>
                    <a:lnTo>
                      <a:pt x="0" y="12"/>
                    </a:lnTo>
                    <a:lnTo>
                      <a:pt x="1" y="27"/>
                    </a:lnTo>
                    <a:lnTo>
                      <a:pt x="5" y="43"/>
                    </a:lnTo>
                    <a:lnTo>
                      <a:pt x="6" y="52"/>
                    </a:lnTo>
                    <a:lnTo>
                      <a:pt x="13" y="54"/>
                    </a:lnTo>
                    <a:lnTo>
                      <a:pt x="11" y="43"/>
                    </a:lnTo>
                    <a:lnTo>
                      <a:pt x="8" y="27"/>
                    </a:lnTo>
                    <a:lnTo>
                      <a:pt x="7" y="12"/>
                    </a:lnTo>
                    <a:lnTo>
                      <a:pt x="10" y="7"/>
                    </a:lnTo>
                    <a:lnTo>
                      <a:pt x="14" y="4"/>
                    </a:lnTo>
                    <a:lnTo>
                      <a:pt x="10" y="7"/>
                    </a:lnTo>
                    <a:lnTo>
                      <a:pt x="13" y="6"/>
                    </a:lnTo>
                    <a:lnTo>
                      <a:pt x="14" y="4"/>
                    </a:lnTo>
                    <a:lnTo>
                      <a:pt x="13" y="1"/>
                    </a:lnTo>
                    <a:lnTo>
                      <a:pt x="10" y="0"/>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60" name="Freeform 664"/>
              <p:cNvSpPr>
                <a:spLocks noChangeAspect="1"/>
              </p:cNvSpPr>
              <p:nvPr/>
            </p:nvSpPr>
            <p:spPr bwMode="auto">
              <a:xfrm>
                <a:off x="713" y="580"/>
                <a:ext cx="10" cy="22"/>
              </a:xfrm>
              <a:custGeom>
                <a:avLst/>
                <a:gdLst>
                  <a:gd name="T0" fmla="*/ 9 w 20"/>
                  <a:gd name="T1" fmla="*/ 3 h 43"/>
                  <a:gd name="T2" fmla="*/ 2 w 20"/>
                  <a:gd name="T3" fmla="*/ 1 h 43"/>
                  <a:gd name="T4" fmla="*/ 0 w 20"/>
                  <a:gd name="T5" fmla="*/ 10 h 43"/>
                  <a:gd name="T6" fmla="*/ 4 w 20"/>
                  <a:gd name="T7" fmla="*/ 21 h 43"/>
                  <a:gd name="T8" fmla="*/ 8 w 20"/>
                  <a:gd name="T9" fmla="*/ 32 h 43"/>
                  <a:gd name="T10" fmla="*/ 13 w 20"/>
                  <a:gd name="T11" fmla="*/ 43 h 43"/>
                  <a:gd name="T12" fmla="*/ 20 w 20"/>
                  <a:gd name="T13" fmla="*/ 43 h 43"/>
                  <a:gd name="T14" fmla="*/ 15 w 20"/>
                  <a:gd name="T15" fmla="*/ 30 h 43"/>
                  <a:gd name="T16" fmla="*/ 11 w 20"/>
                  <a:gd name="T17" fmla="*/ 18 h 43"/>
                  <a:gd name="T18" fmla="*/ 7 w 20"/>
                  <a:gd name="T19" fmla="*/ 10 h 43"/>
                  <a:gd name="T20" fmla="*/ 7 w 20"/>
                  <a:gd name="T21" fmla="*/ 6 h 43"/>
                  <a:gd name="T22" fmla="*/ 0 w 20"/>
                  <a:gd name="T23" fmla="*/ 3 h 43"/>
                  <a:gd name="T24" fmla="*/ 7 w 20"/>
                  <a:gd name="T25" fmla="*/ 6 h 43"/>
                  <a:gd name="T26" fmla="*/ 8 w 20"/>
                  <a:gd name="T27" fmla="*/ 3 h 43"/>
                  <a:gd name="T28" fmla="*/ 7 w 20"/>
                  <a:gd name="T29" fmla="*/ 1 h 43"/>
                  <a:gd name="T30" fmla="*/ 5 w 20"/>
                  <a:gd name="T31" fmla="*/ 0 h 43"/>
                  <a:gd name="T32" fmla="*/ 2 w 20"/>
                  <a:gd name="T33" fmla="*/ 1 h 43"/>
                  <a:gd name="T34" fmla="*/ 9 w 20"/>
                  <a:gd name="T35"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43">
                    <a:moveTo>
                      <a:pt x="9" y="3"/>
                    </a:moveTo>
                    <a:lnTo>
                      <a:pt x="2" y="1"/>
                    </a:lnTo>
                    <a:lnTo>
                      <a:pt x="0" y="10"/>
                    </a:lnTo>
                    <a:lnTo>
                      <a:pt x="4" y="21"/>
                    </a:lnTo>
                    <a:lnTo>
                      <a:pt x="8" y="32"/>
                    </a:lnTo>
                    <a:lnTo>
                      <a:pt x="13" y="43"/>
                    </a:lnTo>
                    <a:lnTo>
                      <a:pt x="20" y="43"/>
                    </a:lnTo>
                    <a:lnTo>
                      <a:pt x="15" y="30"/>
                    </a:lnTo>
                    <a:lnTo>
                      <a:pt x="11" y="18"/>
                    </a:lnTo>
                    <a:lnTo>
                      <a:pt x="7" y="10"/>
                    </a:lnTo>
                    <a:lnTo>
                      <a:pt x="7" y="6"/>
                    </a:lnTo>
                    <a:lnTo>
                      <a:pt x="0" y="3"/>
                    </a:lnTo>
                    <a:lnTo>
                      <a:pt x="7" y="6"/>
                    </a:lnTo>
                    <a:lnTo>
                      <a:pt x="8" y="3"/>
                    </a:lnTo>
                    <a:lnTo>
                      <a:pt x="7" y="1"/>
                    </a:lnTo>
                    <a:lnTo>
                      <a:pt x="5" y="0"/>
                    </a:lnTo>
                    <a:lnTo>
                      <a:pt x="2" y="1"/>
                    </a:lnTo>
                    <a:lnTo>
                      <a:pt x="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61" name="Freeform 665"/>
              <p:cNvSpPr>
                <a:spLocks noChangeAspect="1"/>
              </p:cNvSpPr>
              <p:nvPr/>
            </p:nvSpPr>
            <p:spPr bwMode="auto">
              <a:xfrm>
                <a:off x="752" y="529"/>
                <a:ext cx="93" cy="16"/>
              </a:xfrm>
              <a:custGeom>
                <a:avLst/>
                <a:gdLst>
                  <a:gd name="T0" fmla="*/ 0 w 186"/>
                  <a:gd name="T1" fmla="*/ 0 h 33"/>
                  <a:gd name="T2" fmla="*/ 15 w 186"/>
                  <a:gd name="T3" fmla="*/ 0 h 33"/>
                  <a:gd name="T4" fmla="*/ 32 w 186"/>
                  <a:gd name="T5" fmla="*/ 0 h 33"/>
                  <a:gd name="T6" fmla="*/ 49 w 186"/>
                  <a:gd name="T7" fmla="*/ 1 h 33"/>
                  <a:gd name="T8" fmla="*/ 65 w 186"/>
                  <a:gd name="T9" fmla="*/ 1 h 33"/>
                  <a:gd name="T10" fmla="*/ 79 w 186"/>
                  <a:gd name="T11" fmla="*/ 1 h 33"/>
                  <a:gd name="T12" fmla="*/ 93 w 186"/>
                  <a:gd name="T13" fmla="*/ 3 h 33"/>
                  <a:gd name="T14" fmla="*/ 103 w 186"/>
                  <a:gd name="T15" fmla="*/ 4 h 33"/>
                  <a:gd name="T16" fmla="*/ 111 w 186"/>
                  <a:gd name="T17" fmla="*/ 5 h 33"/>
                  <a:gd name="T18" fmla="*/ 118 w 186"/>
                  <a:gd name="T19" fmla="*/ 7 h 33"/>
                  <a:gd name="T20" fmla="*/ 127 w 186"/>
                  <a:gd name="T21" fmla="*/ 10 h 33"/>
                  <a:gd name="T22" fmla="*/ 137 w 186"/>
                  <a:gd name="T23" fmla="*/ 13 h 33"/>
                  <a:gd name="T24" fmla="*/ 149 w 186"/>
                  <a:gd name="T25" fmla="*/ 16 h 33"/>
                  <a:gd name="T26" fmla="*/ 159 w 186"/>
                  <a:gd name="T27" fmla="*/ 21 h 33"/>
                  <a:gd name="T28" fmla="*/ 170 w 186"/>
                  <a:gd name="T29" fmla="*/ 24 h 33"/>
                  <a:gd name="T30" fmla="*/ 179 w 186"/>
                  <a:gd name="T31" fmla="*/ 29 h 33"/>
                  <a:gd name="T32" fmla="*/ 186 w 186"/>
                  <a:gd name="T33" fmla="*/ 33 h 33"/>
                  <a:gd name="T34" fmla="*/ 0 w 186"/>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33">
                    <a:moveTo>
                      <a:pt x="0" y="0"/>
                    </a:moveTo>
                    <a:lnTo>
                      <a:pt x="15" y="0"/>
                    </a:lnTo>
                    <a:lnTo>
                      <a:pt x="32" y="0"/>
                    </a:lnTo>
                    <a:lnTo>
                      <a:pt x="49" y="1"/>
                    </a:lnTo>
                    <a:lnTo>
                      <a:pt x="65" y="1"/>
                    </a:lnTo>
                    <a:lnTo>
                      <a:pt x="79" y="1"/>
                    </a:lnTo>
                    <a:lnTo>
                      <a:pt x="93" y="3"/>
                    </a:lnTo>
                    <a:lnTo>
                      <a:pt x="103" y="4"/>
                    </a:lnTo>
                    <a:lnTo>
                      <a:pt x="111" y="5"/>
                    </a:lnTo>
                    <a:lnTo>
                      <a:pt x="118" y="7"/>
                    </a:lnTo>
                    <a:lnTo>
                      <a:pt x="127" y="10"/>
                    </a:lnTo>
                    <a:lnTo>
                      <a:pt x="137" y="13"/>
                    </a:lnTo>
                    <a:lnTo>
                      <a:pt x="149" y="16"/>
                    </a:lnTo>
                    <a:lnTo>
                      <a:pt x="159" y="21"/>
                    </a:lnTo>
                    <a:lnTo>
                      <a:pt x="170" y="24"/>
                    </a:lnTo>
                    <a:lnTo>
                      <a:pt x="179" y="29"/>
                    </a:lnTo>
                    <a:lnTo>
                      <a:pt x="186" y="33"/>
                    </a:lnTo>
                    <a:lnTo>
                      <a:pt x="0" y="0"/>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62" name="Freeform 666"/>
              <p:cNvSpPr>
                <a:spLocks noChangeAspect="1"/>
              </p:cNvSpPr>
              <p:nvPr/>
            </p:nvSpPr>
            <p:spPr bwMode="auto">
              <a:xfrm>
                <a:off x="750" y="526"/>
                <a:ext cx="2" cy="5"/>
              </a:xfrm>
              <a:custGeom>
                <a:avLst/>
                <a:gdLst>
                  <a:gd name="T0" fmla="*/ 4 w 4"/>
                  <a:gd name="T1" fmla="*/ 0 h 9"/>
                  <a:gd name="T2" fmla="*/ 1 w 4"/>
                  <a:gd name="T3" fmla="*/ 1 h 9"/>
                  <a:gd name="T4" fmla="*/ 0 w 4"/>
                  <a:gd name="T5" fmla="*/ 4 h 9"/>
                  <a:gd name="T6" fmla="*/ 1 w 4"/>
                  <a:gd name="T7" fmla="*/ 8 h 9"/>
                  <a:gd name="T8" fmla="*/ 4 w 4"/>
                  <a:gd name="T9" fmla="*/ 9 h 9"/>
                  <a:gd name="T10" fmla="*/ 4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4" y="0"/>
                    </a:moveTo>
                    <a:lnTo>
                      <a:pt x="1" y="1"/>
                    </a:lnTo>
                    <a:lnTo>
                      <a:pt x="0" y="4"/>
                    </a:lnTo>
                    <a:lnTo>
                      <a:pt x="1" y="8"/>
                    </a:lnTo>
                    <a:lnTo>
                      <a:pt x="4" y="9"/>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63" name="Freeform 667"/>
              <p:cNvSpPr>
                <a:spLocks noChangeAspect="1"/>
              </p:cNvSpPr>
              <p:nvPr/>
            </p:nvSpPr>
            <p:spPr bwMode="auto">
              <a:xfrm>
                <a:off x="752" y="526"/>
                <a:ext cx="56" cy="7"/>
              </a:xfrm>
              <a:custGeom>
                <a:avLst/>
                <a:gdLst>
                  <a:gd name="T0" fmla="*/ 111 w 112"/>
                  <a:gd name="T1" fmla="*/ 5 h 12"/>
                  <a:gd name="T2" fmla="*/ 112 w 112"/>
                  <a:gd name="T3" fmla="*/ 5 h 12"/>
                  <a:gd name="T4" fmla="*/ 103 w 112"/>
                  <a:gd name="T5" fmla="*/ 4 h 12"/>
                  <a:gd name="T6" fmla="*/ 93 w 112"/>
                  <a:gd name="T7" fmla="*/ 3 h 12"/>
                  <a:gd name="T8" fmla="*/ 79 w 112"/>
                  <a:gd name="T9" fmla="*/ 1 h 12"/>
                  <a:gd name="T10" fmla="*/ 65 w 112"/>
                  <a:gd name="T11" fmla="*/ 1 h 12"/>
                  <a:gd name="T12" fmla="*/ 49 w 112"/>
                  <a:gd name="T13" fmla="*/ 1 h 12"/>
                  <a:gd name="T14" fmla="*/ 32 w 112"/>
                  <a:gd name="T15" fmla="*/ 0 h 12"/>
                  <a:gd name="T16" fmla="*/ 15 w 112"/>
                  <a:gd name="T17" fmla="*/ 0 h 12"/>
                  <a:gd name="T18" fmla="*/ 0 w 112"/>
                  <a:gd name="T19" fmla="*/ 1 h 12"/>
                  <a:gd name="T20" fmla="*/ 0 w 112"/>
                  <a:gd name="T21" fmla="*/ 8 h 12"/>
                  <a:gd name="T22" fmla="*/ 15 w 112"/>
                  <a:gd name="T23" fmla="*/ 9 h 12"/>
                  <a:gd name="T24" fmla="*/ 32 w 112"/>
                  <a:gd name="T25" fmla="*/ 9 h 12"/>
                  <a:gd name="T26" fmla="*/ 49 w 112"/>
                  <a:gd name="T27" fmla="*/ 10 h 12"/>
                  <a:gd name="T28" fmla="*/ 65 w 112"/>
                  <a:gd name="T29" fmla="*/ 10 h 12"/>
                  <a:gd name="T30" fmla="*/ 79 w 112"/>
                  <a:gd name="T31" fmla="*/ 10 h 12"/>
                  <a:gd name="T32" fmla="*/ 93 w 112"/>
                  <a:gd name="T33" fmla="*/ 10 h 12"/>
                  <a:gd name="T34" fmla="*/ 103 w 112"/>
                  <a:gd name="T35" fmla="*/ 11 h 12"/>
                  <a:gd name="T36" fmla="*/ 110 w 112"/>
                  <a:gd name="T37" fmla="*/ 12 h 12"/>
                  <a:gd name="T38" fmla="*/ 111 w 112"/>
                  <a:gd name="T39" fmla="*/ 12 h 12"/>
                  <a:gd name="T40" fmla="*/ 111 w 112"/>
                  <a:gd name="T4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12">
                    <a:moveTo>
                      <a:pt x="111" y="5"/>
                    </a:moveTo>
                    <a:lnTo>
                      <a:pt x="112" y="5"/>
                    </a:lnTo>
                    <a:lnTo>
                      <a:pt x="103" y="4"/>
                    </a:lnTo>
                    <a:lnTo>
                      <a:pt x="93" y="3"/>
                    </a:lnTo>
                    <a:lnTo>
                      <a:pt x="79" y="1"/>
                    </a:lnTo>
                    <a:lnTo>
                      <a:pt x="65" y="1"/>
                    </a:lnTo>
                    <a:lnTo>
                      <a:pt x="49" y="1"/>
                    </a:lnTo>
                    <a:lnTo>
                      <a:pt x="32" y="0"/>
                    </a:lnTo>
                    <a:lnTo>
                      <a:pt x="15" y="0"/>
                    </a:lnTo>
                    <a:lnTo>
                      <a:pt x="0" y="1"/>
                    </a:lnTo>
                    <a:lnTo>
                      <a:pt x="0" y="8"/>
                    </a:lnTo>
                    <a:lnTo>
                      <a:pt x="15" y="9"/>
                    </a:lnTo>
                    <a:lnTo>
                      <a:pt x="32" y="9"/>
                    </a:lnTo>
                    <a:lnTo>
                      <a:pt x="49" y="10"/>
                    </a:lnTo>
                    <a:lnTo>
                      <a:pt x="65" y="10"/>
                    </a:lnTo>
                    <a:lnTo>
                      <a:pt x="79" y="10"/>
                    </a:lnTo>
                    <a:lnTo>
                      <a:pt x="93" y="10"/>
                    </a:lnTo>
                    <a:lnTo>
                      <a:pt x="103" y="11"/>
                    </a:lnTo>
                    <a:lnTo>
                      <a:pt x="110" y="12"/>
                    </a:lnTo>
                    <a:lnTo>
                      <a:pt x="111" y="12"/>
                    </a:lnTo>
                    <a:lnTo>
                      <a:pt x="11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64" name="Freeform 668"/>
              <p:cNvSpPr>
                <a:spLocks noChangeAspect="1"/>
              </p:cNvSpPr>
              <p:nvPr/>
            </p:nvSpPr>
            <p:spPr bwMode="auto">
              <a:xfrm>
                <a:off x="808" y="529"/>
                <a:ext cx="38" cy="18"/>
              </a:xfrm>
              <a:custGeom>
                <a:avLst/>
                <a:gdLst>
                  <a:gd name="T0" fmla="*/ 77 w 77"/>
                  <a:gd name="T1" fmla="*/ 28 h 35"/>
                  <a:gd name="T2" fmla="*/ 69 w 77"/>
                  <a:gd name="T3" fmla="*/ 25 h 35"/>
                  <a:gd name="T4" fmla="*/ 60 w 77"/>
                  <a:gd name="T5" fmla="*/ 20 h 35"/>
                  <a:gd name="T6" fmla="*/ 50 w 77"/>
                  <a:gd name="T7" fmla="*/ 17 h 35"/>
                  <a:gd name="T8" fmla="*/ 39 w 77"/>
                  <a:gd name="T9" fmla="*/ 12 h 35"/>
                  <a:gd name="T10" fmla="*/ 28 w 77"/>
                  <a:gd name="T11" fmla="*/ 9 h 35"/>
                  <a:gd name="T12" fmla="*/ 17 w 77"/>
                  <a:gd name="T13" fmla="*/ 5 h 35"/>
                  <a:gd name="T14" fmla="*/ 8 w 77"/>
                  <a:gd name="T15" fmla="*/ 3 h 35"/>
                  <a:gd name="T16" fmla="*/ 0 w 77"/>
                  <a:gd name="T17" fmla="*/ 0 h 35"/>
                  <a:gd name="T18" fmla="*/ 0 w 77"/>
                  <a:gd name="T19" fmla="*/ 7 h 35"/>
                  <a:gd name="T20" fmla="*/ 6 w 77"/>
                  <a:gd name="T21" fmla="*/ 10 h 35"/>
                  <a:gd name="T22" fmla="*/ 15 w 77"/>
                  <a:gd name="T23" fmla="*/ 12 h 35"/>
                  <a:gd name="T24" fmla="*/ 25 w 77"/>
                  <a:gd name="T25" fmla="*/ 15 h 35"/>
                  <a:gd name="T26" fmla="*/ 37 w 77"/>
                  <a:gd name="T27" fmla="*/ 19 h 35"/>
                  <a:gd name="T28" fmla="*/ 47 w 77"/>
                  <a:gd name="T29" fmla="*/ 23 h 35"/>
                  <a:gd name="T30" fmla="*/ 58 w 77"/>
                  <a:gd name="T31" fmla="*/ 27 h 35"/>
                  <a:gd name="T32" fmla="*/ 67 w 77"/>
                  <a:gd name="T33" fmla="*/ 32 h 35"/>
                  <a:gd name="T34" fmla="*/ 73 w 77"/>
                  <a:gd name="T35" fmla="*/ 35 h 35"/>
                  <a:gd name="T36" fmla="*/ 77 w 77"/>
                  <a:gd name="T37"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35">
                    <a:moveTo>
                      <a:pt x="77" y="28"/>
                    </a:moveTo>
                    <a:lnTo>
                      <a:pt x="69" y="25"/>
                    </a:lnTo>
                    <a:lnTo>
                      <a:pt x="60" y="20"/>
                    </a:lnTo>
                    <a:lnTo>
                      <a:pt x="50" y="17"/>
                    </a:lnTo>
                    <a:lnTo>
                      <a:pt x="39" y="12"/>
                    </a:lnTo>
                    <a:lnTo>
                      <a:pt x="28" y="9"/>
                    </a:lnTo>
                    <a:lnTo>
                      <a:pt x="17" y="5"/>
                    </a:lnTo>
                    <a:lnTo>
                      <a:pt x="8" y="3"/>
                    </a:lnTo>
                    <a:lnTo>
                      <a:pt x="0" y="0"/>
                    </a:lnTo>
                    <a:lnTo>
                      <a:pt x="0" y="7"/>
                    </a:lnTo>
                    <a:lnTo>
                      <a:pt x="6" y="10"/>
                    </a:lnTo>
                    <a:lnTo>
                      <a:pt x="15" y="12"/>
                    </a:lnTo>
                    <a:lnTo>
                      <a:pt x="25" y="15"/>
                    </a:lnTo>
                    <a:lnTo>
                      <a:pt x="37" y="19"/>
                    </a:lnTo>
                    <a:lnTo>
                      <a:pt x="47" y="23"/>
                    </a:lnTo>
                    <a:lnTo>
                      <a:pt x="58" y="27"/>
                    </a:lnTo>
                    <a:lnTo>
                      <a:pt x="67" y="32"/>
                    </a:lnTo>
                    <a:lnTo>
                      <a:pt x="73" y="35"/>
                    </a:lnTo>
                    <a:lnTo>
                      <a:pt x="77"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65" name="Freeform 669"/>
              <p:cNvSpPr>
                <a:spLocks noChangeAspect="1"/>
              </p:cNvSpPr>
              <p:nvPr/>
            </p:nvSpPr>
            <p:spPr bwMode="auto">
              <a:xfrm>
                <a:off x="844" y="543"/>
                <a:ext cx="3" cy="4"/>
              </a:xfrm>
              <a:custGeom>
                <a:avLst/>
                <a:gdLst>
                  <a:gd name="T0" fmla="*/ 0 w 6"/>
                  <a:gd name="T1" fmla="*/ 7 h 7"/>
                  <a:gd name="T2" fmla="*/ 3 w 6"/>
                  <a:gd name="T3" fmla="*/ 7 h 7"/>
                  <a:gd name="T4" fmla="*/ 5 w 6"/>
                  <a:gd name="T5" fmla="*/ 5 h 7"/>
                  <a:gd name="T6" fmla="*/ 6 w 6"/>
                  <a:gd name="T7" fmla="*/ 2 h 7"/>
                  <a:gd name="T8" fmla="*/ 4 w 6"/>
                  <a:gd name="T9" fmla="*/ 0 h 7"/>
                  <a:gd name="T10" fmla="*/ 0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0" y="7"/>
                    </a:moveTo>
                    <a:lnTo>
                      <a:pt x="3" y="7"/>
                    </a:lnTo>
                    <a:lnTo>
                      <a:pt x="5" y="5"/>
                    </a:lnTo>
                    <a:lnTo>
                      <a:pt x="6" y="2"/>
                    </a:lnTo>
                    <a:lnTo>
                      <a:pt x="4"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66" name="Freeform 670"/>
              <p:cNvSpPr>
                <a:spLocks noChangeAspect="1"/>
              </p:cNvSpPr>
              <p:nvPr/>
            </p:nvSpPr>
            <p:spPr bwMode="auto">
              <a:xfrm>
                <a:off x="865" y="559"/>
                <a:ext cx="47" cy="104"/>
              </a:xfrm>
              <a:custGeom>
                <a:avLst/>
                <a:gdLst>
                  <a:gd name="T0" fmla="*/ 93 w 94"/>
                  <a:gd name="T1" fmla="*/ 209 h 209"/>
                  <a:gd name="T2" fmla="*/ 94 w 94"/>
                  <a:gd name="T3" fmla="*/ 196 h 209"/>
                  <a:gd name="T4" fmla="*/ 94 w 94"/>
                  <a:gd name="T5" fmla="*/ 181 h 209"/>
                  <a:gd name="T6" fmla="*/ 94 w 94"/>
                  <a:gd name="T7" fmla="*/ 164 h 209"/>
                  <a:gd name="T8" fmla="*/ 93 w 94"/>
                  <a:gd name="T9" fmla="*/ 144 h 209"/>
                  <a:gd name="T10" fmla="*/ 89 w 94"/>
                  <a:gd name="T11" fmla="*/ 123 h 209"/>
                  <a:gd name="T12" fmla="*/ 82 w 94"/>
                  <a:gd name="T13" fmla="*/ 102 h 209"/>
                  <a:gd name="T14" fmla="*/ 69 w 94"/>
                  <a:gd name="T15" fmla="*/ 79 h 209"/>
                  <a:gd name="T16" fmla="*/ 53 w 94"/>
                  <a:gd name="T17" fmla="*/ 55 h 209"/>
                  <a:gd name="T18" fmla="*/ 47 w 94"/>
                  <a:gd name="T19" fmla="*/ 49 h 209"/>
                  <a:gd name="T20" fmla="*/ 40 w 94"/>
                  <a:gd name="T21" fmla="*/ 42 h 209"/>
                  <a:gd name="T22" fmla="*/ 33 w 94"/>
                  <a:gd name="T23" fmla="*/ 34 h 209"/>
                  <a:gd name="T24" fmla="*/ 26 w 94"/>
                  <a:gd name="T25" fmla="*/ 26 h 209"/>
                  <a:gd name="T26" fmla="*/ 18 w 94"/>
                  <a:gd name="T27" fmla="*/ 19 h 209"/>
                  <a:gd name="T28" fmla="*/ 12 w 94"/>
                  <a:gd name="T29" fmla="*/ 12 h 209"/>
                  <a:gd name="T30" fmla="*/ 6 w 94"/>
                  <a:gd name="T31" fmla="*/ 5 h 209"/>
                  <a:gd name="T32" fmla="*/ 0 w 94"/>
                  <a:gd name="T33" fmla="*/ 0 h 209"/>
                  <a:gd name="T34" fmla="*/ 93 w 94"/>
                  <a:gd name="T3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209">
                    <a:moveTo>
                      <a:pt x="93" y="209"/>
                    </a:moveTo>
                    <a:lnTo>
                      <a:pt x="94" y="196"/>
                    </a:lnTo>
                    <a:lnTo>
                      <a:pt x="94" y="181"/>
                    </a:lnTo>
                    <a:lnTo>
                      <a:pt x="94" y="164"/>
                    </a:lnTo>
                    <a:lnTo>
                      <a:pt x="93" y="144"/>
                    </a:lnTo>
                    <a:lnTo>
                      <a:pt x="89" y="123"/>
                    </a:lnTo>
                    <a:lnTo>
                      <a:pt x="82" y="102"/>
                    </a:lnTo>
                    <a:lnTo>
                      <a:pt x="69" y="79"/>
                    </a:lnTo>
                    <a:lnTo>
                      <a:pt x="53" y="55"/>
                    </a:lnTo>
                    <a:lnTo>
                      <a:pt x="47" y="49"/>
                    </a:lnTo>
                    <a:lnTo>
                      <a:pt x="40" y="42"/>
                    </a:lnTo>
                    <a:lnTo>
                      <a:pt x="33" y="34"/>
                    </a:lnTo>
                    <a:lnTo>
                      <a:pt x="26" y="26"/>
                    </a:lnTo>
                    <a:lnTo>
                      <a:pt x="18" y="19"/>
                    </a:lnTo>
                    <a:lnTo>
                      <a:pt x="12" y="12"/>
                    </a:lnTo>
                    <a:lnTo>
                      <a:pt x="6" y="5"/>
                    </a:lnTo>
                    <a:lnTo>
                      <a:pt x="0" y="0"/>
                    </a:lnTo>
                    <a:lnTo>
                      <a:pt x="93" y="209"/>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67" name="Freeform 671"/>
              <p:cNvSpPr>
                <a:spLocks noChangeAspect="1"/>
              </p:cNvSpPr>
              <p:nvPr/>
            </p:nvSpPr>
            <p:spPr bwMode="auto">
              <a:xfrm>
                <a:off x="909" y="663"/>
                <a:ext cx="4" cy="2"/>
              </a:xfrm>
              <a:custGeom>
                <a:avLst/>
                <a:gdLst>
                  <a:gd name="T0" fmla="*/ 0 w 9"/>
                  <a:gd name="T1" fmla="*/ 0 h 4"/>
                  <a:gd name="T2" fmla="*/ 1 w 9"/>
                  <a:gd name="T3" fmla="*/ 3 h 4"/>
                  <a:gd name="T4" fmla="*/ 4 w 9"/>
                  <a:gd name="T5" fmla="*/ 4 h 4"/>
                  <a:gd name="T6" fmla="*/ 8 w 9"/>
                  <a:gd name="T7" fmla="*/ 3 h 4"/>
                  <a:gd name="T8" fmla="*/ 9 w 9"/>
                  <a:gd name="T9" fmla="*/ 0 h 4"/>
                  <a:gd name="T10" fmla="*/ 0 w 9"/>
                  <a:gd name="T11" fmla="*/ 0 h 4"/>
                </a:gdLst>
                <a:ahLst/>
                <a:cxnLst>
                  <a:cxn ang="0">
                    <a:pos x="T0" y="T1"/>
                  </a:cxn>
                  <a:cxn ang="0">
                    <a:pos x="T2" y="T3"/>
                  </a:cxn>
                  <a:cxn ang="0">
                    <a:pos x="T4" y="T5"/>
                  </a:cxn>
                  <a:cxn ang="0">
                    <a:pos x="T6" y="T7"/>
                  </a:cxn>
                  <a:cxn ang="0">
                    <a:pos x="T8" y="T9"/>
                  </a:cxn>
                  <a:cxn ang="0">
                    <a:pos x="T10" y="T11"/>
                  </a:cxn>
                </a:cxnLst>
                <a:rect l="0" t="0" r="r" b="b"/>
                <a:pathLst>
                  <a:path w="9" h="4">
                    <a:moveTo>
                      <a:pt x="0" y="0"/>
                    </a:moveTo>
                    <a:lnTo>
                      <a:pt x="1" y="3"/>
                    </a:lnTo>
                    <a:lnTo>
                      <a:pt x="4" y="4"/>
                    </a:lnTo>
                    <a:lnTo>
                      <a:pt x="8" y="3"/>
                    </a:lnTo>
                    <a:lnTo>
                      <a:pt x="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68" name="Freeform 672"/>
              <p:cNvSpPr>
                <a:spLocks noChangeAspect="1"/>
              </p:cNvSpPr>
              <p:nvPr/>
            </p:nvSpPr>
            <p:spPr bwMode="auto">
              <a:xfrm>
                <a:off x="889" y="585"/>
                <a:ext cx="25" cy="78"/>
              </a:xfrm>
              <a:custGeom>
                <a:avLst/>
                <a:gdLst>
                  <a:gd name="T0" fmla="*/ 0 w 49"/>
                  <a:gd name="T1" fmla="*/ 5 h 156"/>
                  <a:gd name="T2" fmla="*/ 0 w 49"/>
                  <a:gd name="T3" fmla="*/ 5 h 156"/>
                  <a:gd name="T4" fmla="*/ 16 w 49"/>
                  <a:gd name="T5" fmla="*/ 28 h 156"/>
                  <a:gd name="T6" fmla="*/ 28 w 49"/>
                  <a:gd name="T7" fmla="*/ 50 h 156"/>
                  <a:gd name="T8" fmla="*/ 35 w 49"/>
                  <a:gd name="T9" fmla="*/ 72 h 156"/>
                  <a:gd name="T10" fmla="*/ 40 w 49"/>
                  <a:gd name="T11" fmla="*/ 91 h 156"/>
                  <a:gd name="T12" fmla="*/ 40 w 49"/>
                  <a:gd name="T13" fmla="*/ 111 h 156"/>
                  <a:gd name="T14" fmla="*/ 40 w 49"/>
                  <a:gd name="T15" fmla="*/ 128 h 156"/>
                  <a:gd name="T16" fmla="*/ 40 w 49"/>
                  <a:gd name="T17" fmla="*/ 143 h 156"/>
                  <a:gd name="T18" fmla="*/ 40 w 49"/>
                  <a:gd name="T19" fmla="*/ 156 h 156"/>
                  <a:gd name="T20" fmla="*/ 47 w 49"/>
                  <a:gd name="T21" fmla="*/ 156 h 156"/>
                  <a:gd name="T22" fmla="*/ 49 w 49"/>
                  <a:gd name="T23" fmla="*/ 143 h 156"/>
                  <a:gd name="T24" fmla="*/ 49 w 49"/>
                  <a:gd name="T25" fmla="*/ 128 h 156"/>
                  <a:gd name="T26" fmla="*/ 49 w 49"/>
                  <a:gd name="T27" fmla="*/ 111 h 156"/>
                  <a:gd name="T28" fmla="*/ 47 w 49"/>
                  <a:gd name="T29" fmla="*/ 91 h 156"/>
                  <a:gd name="T30" fmla="*/ 42 w 49"/>
                  <a:gd name="T31" fmla="*/ 69 h 156"/>
                  <a:gd name="T32" fmla="*/ 35 w 49"/>
                  <a:gd name="T33" fmla="*/ 47 h 156"/>
                  <a:gd name="T34" fmla="*/ 23 w 49"/>
                  <a:gd name="T35" fmla="*/ 23 h 156"/>
                  <a:gd name="T36" fmla="*/ 6 w 49"/>
                  <a:gd name="T37" fmla="*/ 0 h 156"/>
                  <a:gd name="T38" fmla="*/ 6 w 49"/>
                  <a:gd name="T39" fmla="*/ 0 h 156"/>
                  <a:gd name="T40" fmla="*/ 0 w 49"/>
                  <a:gd name="T41" fmla="*/ 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56">
                    <a:moveTo>
                      <a:pt x="0" y="5"/>
                    </a:moveTo>
                    <a:lnTo>
                      <a:pt x="0" y="5"/>
                    </a:lnTo>
                    <a:lnTo>
                      <a:pt x="16" y="28"/>
                    </a:lnTo>
                    <a:lnTo>
                      <a:pt x="28" y="50"/>
                    </a:lnTo>
                    <a:lnTo>
                      <a:pt x="35" y="72"/>
                    </a:lnTo>
                    <a:lnTo>
                      <a:pt x="40" y="91"/>
                    </a:lnTo>
                    <a:lnTo>
                      <a:pt x="40" y="111"/>
                    </a:lnTo>
                    <a:lnTo>
                      <a:pt x="40" y="128"/>
                    </a:lnTo>
                    <a:lnTo>
                      <a:pt x="40" y="143"/>
                    </a:lnTo>
                    <a:lnTo>
                      <a:pt x="40" y="156"/>
                    </a:lnTo>
                    <a:lnTo>
                      <a:pt x="47" y="156"/>
                    </a:lnTo>
                    <a:lnTo>
                      <a:pt x="49" y="143"/>
                    </a:lnTo>
                    <a:lnTo>
                      <a:pt x="49" y="128"/>
                    </a:lnTo>
                    <a:lnTo>
                      <a:pt x="49" y="111"/>
                    </a:lnTo>
                    <a:lnTo>
                      <a:pt x="47" y="91"/>
                    </a:lnTo>
                    <a:lnTo>
                      <a:pt x="42" y="69"/>
                    </a:lnTo>
                    <a:lnTo>
                      <a:pt x="35" y="47"/>
                    </a:lnTo>
                    <a:lnTo>
                      <a:pt x="23" y="23"/>
                    </a:lnTo>
                    <a:lnTo>
                      <a:pt x="6" y="0"/>
                    </a:lnTo>
                    <a:lnTo>
                      <a:pt x="6"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69" name="Freeform 673"/>
              <p:cNvSpPr>
                <a:spLocks noChangeAspect="1"/>
              </p:cNvSpPr>
              <p:nvPr/>
            </p:nvSpPr>
            <p:spPr bwMode="auto">
              <a:xfrm>
                <a:off x="863" y="557"/>
                <a:ext cx="30" cy="30"/>
              </a:xfrm>
              <a:custGeom>
                <a:avLst/>
                <a:gdLst>
                  <a:gd name="T0" fmla="*/ 0 w 58"/>
                  <a:gd name="T1" fmla="*/ 5 h 60"/>
                  <a:gd name="T2" fmla="*/ 5 w 58"/>
                  <a:gd name="T3" fmla="*/ 9 h 60"/>
                  <a:gd name="T4" fmla="*/ 11 w 58"/>
                  <a:gd name="T5" fmla="*/ 16 h 60"/>
                  <a:gd name="T6" fmla="*/ 18 w 58"/>
                  <a:gd name="T7" fmla="*/ 23 h 60"/>
                  <a:gd name="T8" fmla="*/ 26 w 58"/>
                  <a:gd name="T9" fmla="*/ 30 h 60"/>
                  <a:gd name="T10" fmla="*/ 32 w 58"/>
                  <a:gd name="T11" fmla="*/ 38 h 60"/>
                  <a:gd name="T12" fmla="*/ 40 w 58"/>
                  <a:gd name="T13" fmla="*/ 46 h 60"/>
                  <a:gd name="T14" fmla="*/ 47 w 58"/>
                  <a:gd name="T15" fmla="*/ 53 h 60"/>
                  <a:gd name="T16" fmla="*/ 52 w 58"/>
                  <a:gd name="T17" fmla="*/ 60 h 60"/>
                  <a:gd name="T18" fmla="*/ 58 w 58"/>
                  <a:gd name="T19" fmla="*/ 55 h 60"/>
                  <a:gd name="T20" fmla="*/ 52 w 58"/>
                  <a:gd name="T21" fmla="*/ 48 h 60"/>
                  <a:gd name="T22" fmla="*/ 45 w 58"/>
                  <a:gd name="T23" fmla="*/ 41 h 60"/>
                  <a:gd name="T24" fmla="*/ 39 w 58"/>
                  <a:gd name="T25" fmla="*/ 33 h 60"/>
                  <a:gd name="T26" fmla="*/ 31 w 58"/>
                  <a:gd name="T27" fmla="*/ 25 h 60"/>
                  <a:gd name="T28" fmla="*/ 23 w 58"/>
                  <a:gd name="T29" fmla="*/ 18 h 60"/>
                  <a:gd name="T30" fmla="*/ 16 w 58"/>
                  <a:gd name="T31" fmla="*/ 11 h 60"/>
                  <a:gd name="T32" fmla="*/ 10 w 58"/>
                  <a:gd name="T33" fmla="*/ 5 h 60"/>
                  <a:gd name="T34" fmla="*/ 4 w 58"/>
                  <a:gd name="T35" fmla="*/ 0 h 60"/>
                  <a:gd name="T36" fmla="*/ 0 w 58"/>
                  <a:gd name="T37" fmla="*/ 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60">
                    <a:moveTo>
                      <a:pt x="0" y="5"/>
                    </a:moveTo>
                    <a:lnTo>
                      <a:pt x="5" y="9"/>
                    </a:lnTo>
                    <a:lnTo>
                      <a:pt x="11" y="16"/>
                    </a:lnTo>
                    <a:lnTo>
                      <a:pt x="18" y="23"/>
                    </a:lnTo>
                    <a:lnTo>
                      <a:pt x="26" y="30"/>
                    </a:lnTo>
                    <a:lnTo>
                      <a:pt x="32" y="38"/>
                    </a:lnTo>
                    <a:lnTo>
                      <a:pt x="40" y="46"/>
                    </a:lnTo>
                    <a:lnTo>
                      <a:pt x="47" y="53"/>
                    </a:lnTo>
                    <a:lnTo>
                      <a:pt x="52" y="60"/>
                    </a:lnTo>
                    <a:lnTo>
                      <a:pt x="58" y="55"/>
                    </a:lnTo>
                    <a:lnTo>
                      <a:pt x="52" y="48"/>
                    </a:lnTo>
                    <a:lnTo>
                      <a:pt x="45" y="41"/>
                    </a:lnTo>
                    <a:lnTo>
                      <a:pt x="39" y="33"/>
                    </a:lnTo>
                    <a:lnTo>
                      <a:pt x="31" y="25"/>
                    </a:lnTo>
                    <a:lnTo>
                      <a:pt x="23" y="18"/>
                    </a:lnTo>
                    <a:lnTo>
                      <a:pt x="16" y="11"/>
                    </a:lnTo>
                    <a:lnTo>
                      <a:pt x="10" y="5"/>
                    </a:lnTo>
                    <a:lnTo>
                      <a:pt x="4"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70" name="Freeform 674"/>
              <p:cNvSpPr>
                <a:spLocks noChangeAspect="1"/>
              </p:cNvSpPr>
              <p:nvPr/>
            </p:nvSpPr>
            <p:spPr bwMode="auto">
              <a:xfrm>
                <a:off x="863" y="557"/>
                <a:ext cx="3" cy="3"/>
              </a:xfrm>
              <a:custGeom>
                <a:avLst/>
                <a:gdLst>
                  <a:gd name="T0" fmla="*/ 4 w 4"/>
                  <a:gd name="T1" fmla="*/ 1 h 6"/>
                  <a:gd name="T2" fmla="*/ 2 w 4"/>
                  <a:gd name="T3" fmla="*/ 0 h 6"/>
                  <a:gd name="T4" fmla="*/ 1 w 4"/>
                  <a:gd name="T5" fmla="*/ 1 h 6"/>
                  <a:gd name="T6" fmla="*/ 0 w 4"/>
                  <a:gd name="T7" fmla="*/ 3 h 6"/>
                  <a:gd name="T8" fmla="*/ 0 w 4"/>
                  <a:gd name="T9" fmla="*/ 6 h 6"/>
                  <a:gd name="T10" fmla="*/ 4 w 4"/>
                  <a:gd name="T11" fmla="*/ 1 h 6"/>
                </a:gdLst>
                <a:ahLst/>
                <a:cxnLst>
                  <a:cxn ang="0">
                    <a:pos x="T0" y="T1"/>
                  </a:cxn>
                  <a:cxn ang="0">
                    <a:pos x="T2" y="T3"/>
                  </a:cxn>
                  <a:cxn ang="0">
                    <a:pos x="T4" y="T5"/>
                  </a:cxn>
                  <a:cxn ang="0">
                    <a:pos x="T6" y="T7"/>
                  </a:cxn>
                  <a:cxn ang="0">
                    <a:pos x="T8" y="T9"/>
                  </a:cxn>
                  <a:cxn ang="0">
                    <a:pos x="T10" y="T11"/>
                  </a:cxn>
                </a:cxnLst>
                <a:rect l="0" t="0" r="r" b="b"/>
                <a:pathLst>
                  <a:path w="4" h="6">
                    <a:moveTo>
                      <a:pt x="4" y="1"/>
                    </a:moveTo>
                    <a:lnTo>
                      <a:pt x="2" y="0"/>
                    </a:lnTo>
                    <a:lnTo>
                      <a:pt x="1" y="1"/>
                    </a:lnTo>
                    <a:lnTo>
                      <a:pt x="0" y="3"/>
                    </a:lnTo>
                    <a:lnTo>
                      <a:pt x="0" y="6"/>
                    </a:ln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71" name="Freeform 675"/>
              <p:cNvSpPr>
                <a:spLocks noChangeAspect="1"/>
              </p:cNvSpPr>
              <p:nvPr/>
            </p:nvSpPr>
            <p:spPr bwMode="auto">
              <a:xfrm>
                <a:off x="1206" y="449"/>
                <a:ext cx="10" cy="89"/>
              </a:xfrm>
              <a:custGeom>
                <a:avLst/>
                <a:gdLst>
                  <a:gd name="T0" fmla="*/ 21 w 21"/>
                  <a:gd name="T1" fmla="*/ 179 h 179"/>
                  <a:gd name="T2" fmla="*/ 21 w 21"/>
                  <a:gd name="T3" fmla="*/ 163 h 179"/>
                  <a:gd name="T4" fmla="*/ 18 w 21"/>
                  <a:gd name="T5" fmla="*/ 144 h 179"/>
                  <a:gd name="T6" fmla="*/ 17 w 21"/>
                  <a:gd name="T7" fmla="*/ 128 h 179"/>
                  <a:gd name="T8" fmla="*/ 15 w 21"/>
                  <a:gd name="T9" fmla="*/ 114 h 179"/>
                  <a:gd name="T10" fmla="*/ 12 w 21"/>
                  <a:gd name="T11" fmla="*/ 91 h 179"/>
                  <a:gd name="T12" fmla="*/ 9 w 21"/>
                  <a:gd name="T13" fmla="*/ 56 h 179"/>
                  <a:gd name="T14" fmla="*/ 4 w 21"/>
                  <a:gd name="T15" fmla="*/ 21 h 179"/>
                  <a:gd name="T16" fmla="*/ 0 w 21"/>
                  <a:gd name="T17" fmla="*/ 0 h 179"/>
                  <a:gd name="T18" fmla="*/ 21 w 21"/>
                  <a:gd name="T1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79">
                    <a:moveTo>
                      <a:pt x="21" y="179"/>
                    </a:moveTo>
                    <a:lnTo>
                      <a:pt x="21" y="163"/>
                    </a:lnTo>
                    <a:lnTo>
                      <a:pt x="18" y="144"/>
                    </a:lnTo>
                    <a:lnTo>
                      <a:pt x="17" y="128"/>
                    </a:lnTo>
                    <a:lnTo>
                      <a:pt x="15" y="114"/>
                    </a:lnTo>
                    <a:lnTo>
                      <a:pt x="12" y="91"/>
                    </a:lnTo>
                    <a:lnTo>
                      <a:pt x="9" y="56"/>
                    </a:lnTo>
                    <a:lnTo>
                      <a:pt x="4" y="21"/>
                    </a:lnTo>
                    <a:lnTo>
                      <a:pt x="0" y="0"/>
                    </a:lnTo>
                    <a:lnTo>
                      <a:pt x="21" y="179"/>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72" name="Freeform 676"/>
              <p:cNvSpPr>
                <a:spLocks noChangeAspect="1"/>
              </p:cNvSpPr>
              <p:nvPr/>
            </p:nvSpPr>
            <p:spPr bwMode="auto">
              <a:xfrm>
                <a:off x="1214" y="538"/>
                <a:ext cx="5" cy="2"/>
              </a:xfrm>
              <a:custGeom>
                <a:avLst/>
                <a:gdLst>
                  <a:gd name="T0" fmla="*/ 0 w 9"/>
                  <a:gd name="T1" fmla="*/ 0 h 4"/>
                  <a:gd name="T2" fmla="*/ 1 w 9"/>
                  <a:gd name="T3" fmla="*/ 3 h 4"/>
                  <a:gd name="T4" fmla="*/ 5 w 9"/>
                  <a:gd name="T5" fmla="*/ 4 h 4"/>
                  <a:gd name="T6" fmla="*/ 8 w 9"/>
                  <a:gd name="T7" fmla="*/ 3 h 4"/>
                  <a:gd name="T8" fmla="*/ 9 w 9"/>
                  <a:gd name="T9" fmla="*/ 0 h 4"/>
                  <a:gd name="T10" fmla="*/ 0 w 9"/>
                  <a:gd name="T11" fmla="*/ 0 h 4"/>
                </a:gdLst>
                <a:ahLst/>
                <a:cxnLst>
                  <a:cxn ang="0">
                    <a:pos x="T0" y="T1"/>
                  </a:cxn>
                  <a:cxn ang="0">
                    <a:pos x="T2" y="T3"/>
                  </a:cxn>
                  <a:cxn ang="0">
                    <a:pos x="T4" y="T5"/>
                  </a:cxn>
                  <a:cxn ang="0">
                    <a:pos x="T6" y="T7"/>
                  </a:cxn>
                  <a:cxn ang="0">
                    <a:pos x="T8" y="T9"/>
                  </a:cxn>
                  <a:cxn ang="0">
                    <a:pos x="T10" y="T11"/>
                  </a:cxn>
                </a:cxnLst>
                <a:rect l="0" t="0" r="r" b="b"/>
                <a:pathLst>
                  <a:path w="9" h="4">
                    <a:moveTo>
                      <a:pt x="0" y="0"/>
                    </a:moveTo>
                    <a:lnTo>
                      <a:pt x="1" y="3"/>
                    </a:lnTo>
                    <a:lnTo>
                      <a:pt x="5" y="4"/>
                    </a:lnTo>
                    <a:lnTo>
                      <a:pt x="8" y="3"/>
                    </a:lnTo>
                    <a:lnTo>
                      <a:pt x="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73" name="Freeform 677"/>
              <p:cNvSpPr>
                <a:spLocks noChangeAspect="1"/>
              </p:cNvSpPr>
              <p:nvPr/>
            </p:nvSpPr>
            <p:spPr bwMode="auto">
              <a:xfrm>
                <a:off x="1212" y="506"/>
                <a:ext cx="7" cy="32"/>
              </a:xfrm>
              <a:custGeom>
                <a:avLst/>
                <a:gdLst>
                  <a:gd name="T0" fmla="*/ 0 w 14"/>
                  <a:gd name="T1" fmla="*/ 0 h 65"/>
                  <a:gd name="T2" fmla="*/ 0 w 14"/>
                  <a:gd name="T3" fmla="*/ 0 h 65"/>
                  <a:gd name="T4" fmla="*/ 3 w 14"/>
                  <a:gd name="T5" fmla="*/ 14 h 65"/>
                  <a:gd name="T6" fmla="*/ 4 w 14"/>
                  <a:gd name="T7" fmla="*/ 30 h 65"/>
                  <a:gd name="T8" fmla="*/ 6 w 14"/>
                  <a:gd name="T9" fmla="*/ 49 h 65"/>
                  <a:gd name="T10" fmla="*/ 5 w 14"/>
                  <a:gd name="T11" fmla="*/ 65 h 65"/>
                  <a:gd name="T12" fmla="*/ 14 w 14"/>
                  <a:gd name="T13" fmla="*/ 65 h 65"/>
                  <a:gd name="T14" fmla="*/ 13 w 14"/>
                  <a:gd name="T15" fmla="*/ 49 h 65"/>
                  <a:gd name="T16" fmla="*/ 11 w 14"/>
                  <a:gd name="T17" fmla="*/ 30 h 65"/>
                  <a:gd name="T18" fmla="*/ 10 w 14"/>
                  <a:gd name="T19" fmla="*/ 14 h 65"/>
                  <a:gd name="T20" fmla="*/ 7 w 14"/>
                  <a:gd name="T21" fmla="*/ 0 h 65"/>
                  <a:gd name="T22" fmla="*/ 7 w 14"/>
                  <a:gd name="T23" fmla="*/ 0 h 65"/>
                  <a:gd name="T24" fmla="*/ 0 w 14"/>
                  <a:gd name="T2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65">
                    <a:moveTo>
                      <a:pt x="0" y="0"/>
                    </a:moveTo>
                    <a:lnTo>
                      <a:pt x="0" y="0"/>
                    </a:lnTo>
                    <a:lnTo>
                      <a:pt x="3" y="14"/>
                    </a:lnTo>
                    <a:lnTo>
                      <a:pt x="4" y="30"/>
                    </a:lnTo>
                    <a:lnTo>
                      <a:pt x="6" y="49"/>
                    </a:lnTo>
                    <a:lnTo>
                      <a:pt x="5" y="65"/>
                    </a:lnTo>
                    <a:lnTo>
                      <a:pt x="14" y="65"/>
                    </a:lnTo>
                    <a:lnTo>
                      <a:pt x="13" y="49"/>
                    </a:lnTo>
                    <a:lnTo>
                      <a:pt x="11" y="30"/>
                    </a:lnTo>
                    <a:lnTo>
                      <a:pt x="10" y="14"/>
                    </a:lnTo>
                    <a:lnTo>
                      <a:pt x="7" y="0"/>
                    </a:lnTo>
                    <a:lnTo>
                      <a:pt x="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74" name="Freeform 678"/>
              <p:cNvSpPr>
                <a:spLocks noChangeAspect="1"/>
              </p:cNvSpPr>
              <p:nvPr/>
            </p:nvSpPr>
            <p:spPr bwMode="auto">
              <a:xfrm>
                <a:off x="1204" y="448"/>
                <a:ext cx="11" cy="58"/>
              </a:xfrm>
              <a:custGeom>
                <a:avLst/>
                <a:gdLst>
                  <a:gd name="T0" fmla="*/ 0 w 22"/>
                  <a:gd name="T1" fmla="*/ 2 h 115"/>
                  <a:gd name="T2" fmla="*/ 5 w 22"/>
                  <a:gd name="T3" fmla="*/ 22 h 115"/>
                  <a:gd name="T4" fmla="*/ 10 w 22"/>
                  <a:gd name="T5" fmla="*/ 57 h 115"/>
                  <a:gd name="T6" fmla="*/ 13 w 22"/>
                  <a:gd name="T7" fmla="*/ 92 h 115"/>
                  <a:gd name="T8" fmla="*/ 15 w 22"/>
                  <a:gd name="T9" fmla="*/ 115 h 115"/>
                  <a:gd name="T10" fmla="*/ 22 w 22"/>
                  <a:gd name="T11" fmla="*/ 115 h 115"/>
                  <a:gd name="T12" fmla="*/ 20 w 22"/>
                  <a:gd name="T13" fmla="*/ 92 h 115"/>
                  <a:gd name="T14" fmla="*/ 16 w 22"/>
                  <a:gd name="T15" fmla="*/ 57 h 115"/>
                  <a:gd name="T16" fmla="*/ 12 w 22"/>
                  <a:gd name="T17" fmla="*/ 22 h 115"/>
                  <a:gd name="T18" fmla="*/ 7 w 22"/>
                  <a:gd name="T19" fmla="*/ 0 h 115"/>
                  <a:gd name="T20" fmla="*/ 0 w 22"/>
                  <a:gd name="T21"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15">
                    <a:moveTo>
                      <a:pt x="0" y="2"/>
                    </a:moveTo>
                    <a:lnTo>
                      <a:pt x="5" y="22"/>
                    </a:lnTo>
                    <a:lnTo>
                      <a:pt x="10" y="57"/>
                    </a:lnTo>
                    <a:lnTo>
                      <a:pt x="13" y="92"/>
                    </a:lnTo>
                    <a:lnTo>
                      <a:pt x="15" y="115"/>
                    </a:lnTo>
                    <a:lnTo>
                      <a:pt x="22" y="115"/>
                    </a:lnTo>
                    <a:lnTo>
                      <a:pt x="20" y="92"/>
                    </a:lnTo>
                    <a:lnTo>
                      <a:pt x="16" y="57"/>
                    </a:lnTo>
                    <a:lnTo>
                      <a:pt x="12" y="22"/>
                    </a:lnTo>
                    <a:lnTo>
                      <a:pt x="7"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75" name="Freeform 679"/>
              <p:cNvSpPr>
                <a:spLocks noChangeAspect="1"/>
              </p:cNvSpPr>
              <p:nvPr/>
            </p:nvSpPr>
            <p:spPr bwMode="auto">
              <a:xfrm>
                <a:off x="1204" y="447"/>
                <a:ext cx="4" cy="2"/>
              </a:xfrm>
              <a:custGeom>
                <a:avLst/>
                <a:gdLst>
                  <a:gd name="T0" fmla="*/ 7 w 7"/>
                  <a:gd name="T1" fmla="*/ 2 h 4"/>
                  <a:gd name="T2" fmla="*/ 6 w 7"/>
                  <a:gd name="T3" fmla="*/ 0 h 4"/>
                  <a:gd name="T4" fmla="*/ 3 w 7"/>
                  <a:gd name="T5" fmla="*/ 0 h 4"/>
                  <a:gd name="T6" fmla="*/ 0 w 7"/>
                  <a:gd name="T7" fmla="*/ 1 h 4"/>
                  <a:gd name="T8" fmla="*/ 0 w 7"/>
                  <a:gd name="T9" fmla="*/ 4 h 4"/>
                  <a:gd name="T10" fmla="*/ 7 w 7"/>
                  <a:gd name="T11" fmla="*/ 2 h 4"/>
                </a:gdLst>
                <a:ahLst/>
                <a:cxnLst>
                  <a:cxn ang="0">
                    <a:pos x="T0" y="T1"/>
                  </a:cxn>
                  <a:cxn ang="0">
                    <a:pos x="T2" y="T3"/>
                  </a:cxn>
                  <a:cxn ang="0">
                    <a:pos x="T4" y="T5"/>
                  </a:cxn>
                  <a:cxn ang="0">
                    <a:pos x="T6" y="T7"/>
                  </a:cxn>
                  <a:cxn ang="0">
                    <a:pos x="T8" y="T9"/>
                  </a:cxn>
                  <a:cxn ang="0">
                    <a:pos x="T10" y="T11"/>
                  </a:cxn>
                </a:cxnLst>
                <a:rect l="0" t="0" r="r" b="b"/>
                <a:pathLst>
                  <a:path w="7" h="4">
                    <a:moveTo>
                      <a:pt x="7" y="2"/>
                    </a:moveTo>
                    <a:lnTo>
                      <a:pt x="6" y="0"/>
                    </a:lnTo>
                    <a:lnTo>
                      <a:pt x="3" y="0"/>
                    </a:lnTo>
                    <a:lnTo>
                      <a:pt x="0" y="1"/>
                    </a:lnTo>
                    <a:lnTo>
                      <a:pt x="0" y="4"/>
                    </a:ln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76" name="Freeform 680"/>
              <p:cNvSpPr>
                <a:spLocks noChangeAspect="1"/>
              </p:cNvSpPr>
              <p:nvPr/>
            </p:nvSpPr>
            <p:spPr bwMode="auto">
              <a:xfrm>
                <a:off x="965" y="275"/>
                <a:ext cx="72" cy="8"/>
              </a:xfrm>
              <a:custGeom>
                <a:avLst/>
                <a:gdLst>
                  <a:gd name="T0" fmla="*/ 0 w 142"/>
                  <a:gd name="T1" fmla="*/ 16 h 16"/>
                  <a:gd name="T2" fmla="*/ 9 w 142"/>
                  <a:gd name="T3" fmla="*/ 13 h 16"/>
                  <a:gd name="T4" fmla="*/ 19 w 142"/>
                  <a:gd name="T5" fmla="*/ 11 h 16"/>
                  <a:gd name="T6" fmla="*/ 31 w 142"/>
                  <a:gd name="T7" fmla="*/ 9 h 16"/>
                  <a:gd name="T8" fmla="*/ 42 w 142"/>
                  <a:gd name="T9" fmla="*/ 5 h 16"/>
                  <a:gd name="T10" fmla="*/ 54 w 142"/>
                  <a:gd name="T11" fmla="*/ 3 h 16"/>
                  <a:gd name="T12" fmla="*/ 64 w 142"/>
                  <a:gd name="T13" fmla="*/ 1 h 16"/>
                  <a:gd name="T14" fmla="*/ 73 w 142"/>
                  <a:gd name="T15" fmla="*/ 0 h 16"/>
                  <a:gd name="T16" fmla="*/ 80 w 142"/>
                  <a:gd name="T17" fmla="*/ 0 h 16"/>
                  <a:gd name="T18" fmla="*/ 86 w 142"/>
                  <a:gd name="T19" fmla="*/ 0 h 16"/>
                  <a:gd name="T20" fmla="*/ 94 w 142"/>
                  <a:gd name="T21" fmla="*/ 1 h 16"/>
                  <a:gd name="T22" fmla="*/ 102 w 142"/>
                  <a:gd name="T23" fmla="*/ 1 h 16"/>
                  <a:gd name="T24" fmla="*/ 110 w 142"/>
                  <a:gd name="T25" fmla="*/ 1 h 16"/>
                  <a:gd name="T26" fmla="*/ 119 w 142"/>
                  <a:gd name="T27" fmla="*/ 2 h 16"/>
                  <a:gd name="T28" fmla="*/ 127 w 142"/>
                  <a:gd name="T29" fmla="*/ 3 h 16"/>
                  <a:gd name="T30" fmla="*/ 135 w 142"/>
                  <a:gd name="T31" fmla="*/ 4 h 16"/>
                  <a:gd name="T32" fmla="*/ 142 w 142"/>
                  <a:gd name="T33" fmla="*/ 5 h 16"/>
                  <a:gd name="T34" fmla="*/ 0 w 142"/>
                  <a:gd name="T3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6">
                    <a:moveTo>
                      <a:pt x="0" y="16"/>
                    </a:moveTo>
                    <a:lnTo>
                      <a:pt x="9" y="13"/>
                    </a:lnTo>
                    <a:lnTo>
                      <a:pt x="19" y="11"/>
                    </a:lnTo>
                    <a:lnTo>
                      <a:pt x="31" y="9"/>
                    </a:lnTo>
                    <a:lnTo>
                      <a:pt x="42" y="5"/>
                    </a:lnTo>
                    <a:lnTo>
                      <a:pt x="54" y="3"/>
                    </a:lnTo>
                    <a:lnTo>
                      <a:pt x="64" y="1"/>
                    </a:lnTo>
                    <a:lnTo>
                      <a:pt x="73" y="0"/>
                    </a:lnTo>
                    <a:lnTo>
                      <a:pt x="80" y="0"/>
                    </a:lnTo>
                    <a:lnTo>
                      <a:pt x="86" y="0"/>
                    </a:lnTo>
                    <a:lnTo>
                      <a:pt x="94" y="1"/>
                    </a:lnTo>
                    <a:lnTo>
                      <a:pt x="102" y="1"/>
                    </a:lnTo>
                    <a:lnTo>
                      <a:pt x="110" y="1"/>
                    </a:lnTo>
                    <a:lnTo>
                      <a:pt x="119" y="2"/>
                    </a:lnTo>
                    <a:lnTo>
                      <a:pt x="127" y="3"/>
                    </a:lnTo>
                    <a:lnTo>
                      <a:pt x="135" y="4"/>
                    </a:lnTo>
                    <a:lnTo>
                      <a:pt x="142" y="5"/>
                    </a:lnTo>
                    <a:lnTo>
                      <a:pt x="0" y="16"/>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77" name="Freeform 681"/>
              <p:cNvSpPr>
                <a:spLocks noChangeAspect="1"/>
              </p:cNvSpPr>
              <p:nvPr/>
            </p:nvSpPr>
            <p:spPr bwMode="auto">
              <a:xfrm>
                <a:off x="964" y="282"/>
                <a:ext cx="1" cy="3"/>
              </a:xfrm>
              <a:custGeom>
                <a:avLst/>
                <a:gdLst>
                  <a:gd name="T0" fmla="*/ 4 w 4"/>
                  <a:gd name="T1" fmla="*/ 0 h 7"/>
                  <a:gd name="T2" fmla="*/ 1 w 4"/>
                  <a:gd name="T3" fmla="*/ 1 h 7"/>
                  <a:gd name="T4" fmla="*/ 0 w 4"/>
                  <a:gd name="T5" fmla="*/ 4 h 7"/>
                  <a:gd name="T6" fmla="*/ 1 w 4"/>
                  <a:gd name="T7" fmla="*/ 6 h 7"/>
                  <a:gd name="T8" fmla="*/ 4 w 4"/>
                  <a:gd name="T9" fmla="*/ 7 h 7"/>
                  <a:gd name="T10" fmla="*/ 4 w 4"/>
                  <a:gd name="T11" fmla="*/ 0 h 7"/>
                </a:gdLst>
                <a:ahLst/>
                <a:cxnLst>
                  <a:cxn ang="0">
                    <a:pos x="T0" y="T1"/>
                  </a:cxn>
                  <a:cxn ang="0">
                    <a:pos x="T2" y="T3"/>
                  </a:cxn>
                  <a:cxn ang="0">
                    <a:pos x="T4" y="T5"/>
                  </a:cxn>
                  <a:cxn ang="0">
                    <a:pos x="T6" y="T7"/>
                  </a:cxn>
                  <a:cxn ang="0">
                    <a:pos x="T8" y="T9"/>
                  </a:cxn>
                  <a:cxn ang="0">
                    <a:pos x="T10" y="T11"/>
                  </a:cxn>
                </a:cxnLst>
                <a:rect l="0" t="0" r="r" b="b"/>
                <a:pathLst>
                  <a:path w="4" h="7">
                    <a:moveTo>
                      <a:pt x="4" y="0"/>
                    </a:moveTo>
                    <a:lnTo>
                      <a:pt x="1" y="1"/>
                    </a:lnTo>
                    <a:lnTo>
                      <a:pt x="0" y="4"/>
                    </a:lnTo>
                    <a:lnTo>
                      <a:pt x="1" y="6"/>
                    </a:lnTo>
                    <a:lnTo>
                      <a:pt x="4" y="7"/>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78" name="Freeform 682"/>
              <p:cNvSpPr>
                <a:spLocks noChangeAspect="1"/>
              </p:cNvSpPr>
              <p:nvPr/>
            </p:nvSpPr>
            <p:spPr bwMode="auto">
              <a:xfrm>
                <a:off x="965" y="274"/>
                <a:ext cx="41" cy="11"/>
              </a:xfrm>
              <a:custGeom>
                <a:avLst/>
                <a:gdLst>
                  <a:gd name="T0" fmla="*/ 80 w 80"/>
                  <a:gd name="T1" fmla="*/ 0 h 23"/>
                  <a:gd name="T2" fmla="*/ 80 w 80"/>
                  <a:gd name="T3" fmla="*/ 0 h 23"/>
                  <a:gd name="T4" fmla="*/ 73 w 80"/>
                  <a:gd name="T5" fmla="*/ 0 h 23"/>
                  <a:gd name="T6" fmla="*/ 64 w 80"/>
                  <a:gd name="T7" fmla="*/ 1 h 23"/>
                  <a:gd name="T8" fmla="*/ 54 w 80"/>
                  <a:gd name="T9" fmla="*/ 4 h 23"/>
                  <a:gd name="T10" fmla="*/ 42 w 80"/>
                  <a:gd name="T11" fmla="*/ 6 h 23"/>
                  <a:gd name="T12" fmla="*/ 31 w 80"/>
                  <a:gd name="T13" fmla="*/ 9 h 23"/>
                  <a:gd name="T14" fmla="*/ 19 w 80"/>
                  <a:gd name="T15" fmla="*/ 12 h 23"/>
                  <a:gd name="T16" fmla="*/ 9 w 80"/>
                  <a:gd name="T17" fmla="*/ 14 h 23"/>
                  <a:gd name="T18" fmla="*/ 0 w 80"/>
                  <a:gd name="T19" fmla="*/ 16 h 23"/>
                  <a:gd name="T20" fmla="*/ 0 w 80"/>
                  <a:gd name="T21" fmla="*/ 23 h 23"/>
                  <a:gd name="T22" fmla="*/ 9 w 80"/>
                  <a:gd name="T23" fmla="*/ 21 h 23"/>
                  <a:gd name="T24" fmla="*/ 19 w 80"/>
                  <a:gd name="T25" fmla="*/ 19 h 23"/>
                  <a:gd name="T26" fmla="*/ 31 w 80"/>
                  <a:gd name="T27" fmla="*/ 16 h 23"/>
                  <a:gd name="T28" fmla="*/ 42 w 80"/>
                  <a:gd name="T29" fmla="*/ 13 h 23"/>
                  <a:gd name="T30" fmla="*/ 54 w 80"/>
                  <a:gd name="T31" fmla="*/ 10 h 23"/>
                  <a:gd name="T32" fmla="*/ 64 w 80"/>
                  <a:gd name="T33" fmla="*/ 8 h 23"/>
                  <a:gd name="T34" fmla="*/ 73 w 80"/>
                  <a:gd name="T35" fmla="*/ 7 h 23"/>
                  <a:gd name="T36" fmla="*/ 80 w 80"/>
                  <a:gd name="T37" fmla="*/ 7 h 23"/>
                  <a:gd name="T38" fmla="*/ 80 w 80"/>
                  <a:gd name="T39" fmla="*/ 7 h 23"/>
                  <a:gd name="T40" fmla="*/ 80 w 80"/>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23">
                    <a:moveTo>
                      <a:pt x="80" y="0"/>
                    </a:moveTo>
                    <a:lnTo>
                      <a:pt x="80" y="0"/>
                    </a:lnTo>
                    <a:lnTo>
                      <a:pt x="73" y="0"/>
                    </a:lnTo>
                    <a:lnTo>
                      <a:pt x="64" y="1"/>
                    </a:lnTo>
                    <a:lnTo>
                      <a:pt x="54" y="4"/>
                    </a:lnTo>
                    <a:lnTo>
                      <a:pt x="42" y="6"/>
                    </a:lnTo>
                    <a:lnTo>
                      <a:pt x="31" y="9"/>
                    </a:lnTo>
                    <a:lnTo>
                      <a:pt x="19" y="12"/>
                    </a:lnTo>
                    <a:lnTo>
                      <a:pt x="9" y="14"/>
                    </a:lnTo>
                    <a:lnTo>
                      <a:pt x="0" y="16"/>
                    </a:lnTo>
                    <a:lnTo>
                      <a:pt x="0" y="23"/>
                    </a:lnTo>
                    <a:lnTo>
                      <a:pt x="9" y="21"/>
                    </a:lnTo>
                    <a:lnTo>
                      <a:pt x="19" y="19"/>
                    </a:lnTo>
                    <a:lnTo>
                      <a:pt x="31" y="16"/>
                    </a:lnTo>
                    <a:lnTo>
                      <a:pt x="42" y="13"/>
                    </a:lnTo>
                    <a:lnTo>
                      <a:pt x="54" y="10"/>
                    </a:lnTo>
                    <a:lnTo>
                      <a:pt x="64" y="8"/>
                    </a:lnTo>
                    <a:lnTo>
                      <a:pt x="73" y="7"/>
                    </a:lnTo>
                    <a:lnTo>
                      <a:pt x="80" y="7"/>
                    </a:lnTo>
                    <a:lnTo>
                      <a:pt x="80" y="7"/>
                    </a:lnTo>
                    <a:lnTo>
                      <a:pt x="8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79" name="Freeform 683"/>
              <p:cNvSpPr>
                <a:spLocks noChangeAspect="1"/>
              </p:cNvSpPr>
              <p:nvPr/>
            </p:nvSpPr>
            <p:spPr bwMode="auto">
              <a:xfrm>
                <a:off x="1006" y="274"/>
                <a:ext cx="31" cy="6"/>
              </a:xfrm>
              <a:custGeom>
                <a:avLst/>
                <a:gdLst>
                  <a:gd name="T0" fmla="*/ 63 w 63"/>
                  <a:gd name="T1" fmla="*/ 6 h 13"/>
                  <a:gd name="T2" fmla="*/ 55 w 63"/>
                  <a:gd name="T3" fmla="*/ 5 h 13"/>
                  <a:gd name="T4" fmla="*/ 47 w 63"/>
                  <a:gd name="T5" fmla="*/ 4 h 13"/>
                  <a:gd name="T6" fmla="*/ 39 w 63"/>
                  <a:gd name="T7" fmla="*/ 2 h 13"/>
                  <a:gd name="T8" fmla="*/ 30 w 63"/>
                  <a:gd name="T9" fmla="*/ 1 h 13"/>
                  <a:gd name="T10" fmla="*/ 22 w 63"/>
                  <a:gd name="T11" fmla="*/ 0 h 13"/>
                  <a:gd name="T12" fmla="*/ 14 w 63"/>
                  <a:gd name="T13" fmla="*/ 1 h 13"/>
                  <a:gd name="T14" fmla="*/ 6 w 63"/>
                  <a:gd name="T15" fmla="*/ 0 h 13"/>
                  <a:gd name="T16" fmla="*/ 0 w 63"/>
                  <a:gd name="T17" fmla="*/ 0 h 13"/>
                  <a:gd name="T18" fmla="*/ 0 w 63"/>
                  <a:gd name="T19" fmla="*/ 7 h 13"/>
                  <a:gd name="T20" fmla="*/ 6 w 63"/>
                  <a:gd name="T21" fmla="*/ 7 h 13"/>
                  <a:gd name="T22" fmla="*/ 14 w 63"/>
                  <a:gd name="T23" fmla="*/ 8 h 13"/>
                  <a:gd name="T24" fmla="*/ 22 w 63"/>
                  <a:gd name="T25" fmla="*/ 9 h 13"/>
                  <a:gd name="T26" fmla="*/ 30 w 63"/>
                  <a:gd name="T27" fmla="*/ 8 h 13"/>
                  <a:gd name="T28" fmla="*/ 39 w 63"/>
                  <a:gd name="T29" fmla="*/ 9 h 13"/>
                  <a:gd name="T30" fmla="*/ 47 w 63"/>
                  <a:gd name="T31" fmla="*/ 10 h 13"/>
                  <a:gd name="T32" fmla="*/ 55 w 63"/>
                  <a:gd name="T33" fmla="*/ 12 h 13"/>
                  <a:gd name="T34" fmla="*/ 61 w 63"/>
                  <a:gd name="T35" fmla="*/ 13 h 13"/>
                  <a:gd name="T36" fmla="*/ 63 w 63"/>
                  <a:gd name="T3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3">
                    <a:moveTo>
                      <a:pt x="63" y="6"/>
                    </a:moveTo>
                    <a:lnTo>
                      <a:pt x="55" y="5"/>
                    </a:lnTo>
                    <a:lnTo>
                      <a:pt x="47" y="4"/>
                    </a:lnTo>
                    <a:lnTo>
                      <a:pt x="39" y="2"/>
                    </a:lnTo>
                    <a:lnTo>
                      <a:pt x="30" y="1"/>
                    </a:lnTo>
                    <a:lnTo>
                      <a:pt x="22" y="0"/>
                    </a:lnTo>
                    <a:lnTo>
                      <a:pt x="14" y="1"/>
                    </a:lnTo>
                    <a:lnTo>
                      <a:pt x="6" y="0"/>
                    </a:lnTo>
                    <a:lnTo>
                      <a:pt x="0" y="0"/>
                    </a:lnTo>
                    <a:lnTo>
                      <a:pt x="0" y="7"/>
                    </a:lnTo>
                    <a:lnTo>
                      <a:pt x="6" y="7"/>
                    </a:lnTo>
                    <a:lnTo>
                      <a:pt x="14" y="8"/>
                    </a:lnTo>
                    <a:lnTo>
                      <a:pt x="22" y="9"/>
                    </a:lnTo>
                    <a:lnTo>
                      <a:pt x="30" y="8"/>
                    </a:lnTo>
                    <a:lnTo>
                      <a:pt x="39" y="9"/>
                    </a:lnTo>
                    <a:lnTo>
                      <a:pt x="47" y="10"/>
                    </a:lnTo>
                    <a:lnTo>
                      <a:pt x="55" y="12"/>
                    </a:lnTo>
                    <a:lnTo>
                      <a:pt x="61" y="13"/>
                    </a:lnTo>
                    <a:lnTo>
                      <a:pt x="6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80" name="Freeform 684"/>
              <p:cNvSpPr>
                <a:spLocks noChangeAspect="1"/>
              </p:cNvSpPr>
              <p:nvPr/>
            </p:nvSpPr>
            <p:spPr bwMode="auto">
              <a:xfrm>
                <a:off x="1036" y="276"/>
                <a:ext cx="2" cy="4"/>
              </a:xfrm>
              <a:custGeom>
                <a:avLst/>
                <a:gdLst>
                  <a:gd name="T0" fmla="*/ 0 w 5"/>
                  <a:gd name="T1" fmla="*/ 7 h 7"/>
                  <a:gd name="T2" fmla="*/ 4 w 5"/>
                  <a:gd name="T3" fmla="*/ 7 h 7"/>
                  <a:gd name="T4" fmla="*/ 5 w 5"/>
                  <a:gd name="T5" fmla="*/ 4 h 7"/>
                  <a:gd name="T6" fmla="*/ 5 w 5"/>
                  <a:gd name="T7" fmla="*/ 1 h 7"/>
                  <a:gd name="T8" fmla="*/ 2 w 5"/>
                  <a:gd name="T9" fmla="*/ 0 h 7"/>
                  <a:gd name="T10" fmla="*/ 0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0" y="7"/>
                    </a:moveTo>
                    <a:lnTo>
                      <a:pt x="4" y="7"/>
                    </a:lnTo>
                    <a:lnTo>
                      <a:pt x="5" y="4"/>
                    </a:lnTo>
                    <a:lnTo>
                      <a:pt x="5" y="1"/>
                    </a:lnTo>
                    <a:lnTo>
                      <a:pt x="2"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81" name="Freeform 685"/>
              <p:cNvSpPr>
                <a:spLocks noChangeAspect="1"/>
              </p:cNvSpPr>
              <p:nvPr/>
            </p:nvSpPr>
            <p:spPr bwMode="auto">
              <a:xfrm>
                <a:off x="1000" y="294"/>
                <a:ext cx="11" cy="5"/>
              </a:xfrm>
              <a:custGeom>
                <a:avLst/>
                <a:gdLst>
                  <a:gd name="T0" fmla="*/ 23 w 23"/>
                  <a:gd name="T1" fmla="*/ 0 h 12"/>
                  <a:gd name="T2" fmla="*/ 18 w 23"/>
                  <a:gd name="T3" fmla="*/ 2 h 12"/>
                  <a:gd name="T4" fmla="*/ 13 w 23"/>
                  <a:gd name="T5" fmla="*/ 4 h 12"/>
                  <a:gd name="T6" fmla="*/ 6 w 23"/>
                  <a:gd name="T7" fmla="*/ 7 h 12"/>
                  <a:gd name="T8" fmla="*/ 0 w 23"/>
                  <a:gd name="T9" fmla="*/ 12 h 12"/>
                  <a:gd name="T10" fmla="*/ 23 w 23"/>
                  <a:gd name="T11" fmla="*/ 0 h 12"/>
                </a:gdLst>
                <a:ahLst/>
                <a:cxnLst>
                  <a:cxn ang="0">
                    <a:pos x="T0" y="T1"/>
                  </a:cxn>
                  <a:cxn ang="0">
                    <a:pos x="T2" y="T3"/>
                  </a:cxn>
                  <a:cxn ang="0">
                    <a:pos x="T4" y="T5"/>
                  </a:cxn>
                  <a:cxn ang="0">
                    <a:pos x="T6" y="T7"/>
                  </a:cxn>
                  <a:cxn ang="0">
                    <a:pos x="T8" y="T9"/>
                  </a:cxn>
                  <a:cxn ang="0">
                    <a:pos x="T10" y="T11"/>
                  </a:cxn>
                </a:cxnLst>
                <a:rect l="0" t="0" r="r" b="b"/>
                <a:pathLst>
                  <a:path w="23" h="12">
                    <a:moveTo>
                      <a:pt x="23" y="0"/>
                    </a:moveTo>
                    <a:lnTo>
                      <a:pt x="18" y="2"/>
                    </a:lnTo>
                    <a:lnTo>
                      <a:pt x="13" y="4"/>
                    </a:lnTo>
                    <a:lnTo>
                      <a:pt x="6" y="7"/>
                    </a:lnTo>
                    <a:lnTo>
                      <a:pt x="0" y="12"/>
                    </a:lnTo>
                    <a:lnTo>
                      <a:pt x="23" y="0"/>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82" name="Freeform 686"/>
              <p:cNvSpPr>
                <a:spLocks noChangeAspect="1"/>
              </p:cNvSpPr>
              <p:nvPr/>
            </p:nvSpPr>
            <p:spPr bwMode="auto">
              <a:xfrm>
                <a:off x="1011" y="292"/>
                <a:ext cx="2" cy="3"/>
              </a:xfrm>
              <a:custGeom>
                <a:avLst/>
                <a:gdLst>
                  <a:gd name="T0" fmla="*/ 0 w 3"/>
                  <a:gd name="T1" fmla="*/ 7 h 7"/>
                  <a:gd name="T2" fmla="*/ 2 w 3"/>
                  <a:gd name="T3" fmla="*/ 6 h 7"/>
                  <a:gd name="T4" fmla="*/ 3 w 3"/>
                  <a:gd name="T5" fmla="*/ 3 h 7"/>
                  <a:gd name="T6" fmla="*/ 2 w 3"/>
                  <a:gd name="T7" fmla="*/ 1 h 7"/>
                  <a:gd name="T8" fmla="*/ 0 w 3"/>
                  <a:gd name="T9" fmla="*/ 0 h 7"/>
                  <a:gd name="T10" fmla="*/ 0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0" y="7"/>
                    </a:moveTo>
                    <a:lnTo>
                      <a:pt x="2" y="6"/>
                    </a:lnTo>
                    <a:lnTo>
                      <a:pt x="3" y="3"/>
                    </a:lnTo>
                    <a:lnTo>
                      <a:pt x="2" y="1"/>
                    </a:lnTo>
                    <a:lnTo>
                      <a:pt x="0"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83" name="Freeform 687"/>
              <p:cNvSpPr>
                <a:spLocks noChangeAspect="1"/>
              </p:cNvSpPr>
              <p:nvPr/>
            </p:nvSpPr>
            <p:spPr bwMode="auto">
              <a:xfrm>
                <a:off x="999" y="292"/>
                <a:ext cx="12" cy="9"/>
              </a:xfrm>
              <a:custGeom>
                <a:avLst/>
                <a:gdLst>
                  <a:gd name="T0" fmla="*/ 5 w 26"/>
                  <a:gd name="T1" fmla="*/ 18 h 18"/>
                  <a:gd name="T2" fmla="*/ 12 w 26"/>
                  <a:gd name="T3" fmla="*/ 14 h 18"/>
                  <a:gd name="T4" fmla="*/ 18 w 26"/>
                  <a:gd name="T5" fmla="*/ 10 h 18"/>
                  <a:gd name="T6" fmla="*/ 22 w 26"/>
                  <a:gd name="T7" fmla="*/ 8 h 18"/>
                  <a:gd name="T8" fmla="*/ 26 w 26"/>
                  <a:gd name="T9" fmla="*/ 7 h 18"/>
                  <a:gd name="T10" fmla="*/ 26 w 26"/>
                  <a:gd name="T11" fmla="*/ 0 h 18"/>
                  <a:gd name="T12" fmla="*/ 20 w 26"/>
                  <a:gd name="T13" fmla="*/ 1 h 18"/>
                  <a:gd name="T14" fmla="*/ 15 w 26"/>
                  <a:gd name="T15" fmla="*/ 3 h 18"/>
                  <a:gd name="T16" fmla="*/ 7 w 26"/>
                  <a:gd name="T17" fmla="*/ 7 h 18"/>
                  <a:gd name="T18" fmla="*/ 0 w 26"/>
                  <a:gd name="T19" fmla="*/ 11 h 18"/>
                  <a:gd name="T20" fmla="*/ 5 w 26"/>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8">
                    <a:moveTo>
                      <a:pt x="5" y="18"/>
                    </a:moveTo>
                    <a:lnTo>
                      <a:pt x="12" y="14"/>
                    </a:lnTo>
                    <a:lnTo>
                      <a:pt x="18" y="10"/>
                    </a:lnTo>
                    <a:lnTo>
                      <a:pt x="22" y="8"/>
                    </a:lnTo>
                    <a:lnTo>
                      <a:pt x="26" y="7"/>
                    </a:lnTo>
                    <a:lnTo>
                      <a:pt x="26" y="0"/>
                    </a:lnTo>
                    <a:lnTo>
                      <a:pt x="20" y="1"/>
                    </a:lnTo>
                    <a:lnTo>
                      <a:pt x="15" y="3"/>
                    </a:lnTo>
                    <a:lnTo>
                      <a:pt x="7" y="7"/>
                    </a:lnTo>
                    <a:lnTo>
                      <a:pt x="0" y="11"/>
                    </a:lnTo>
                    <a:lnTo>
                      <a:pt x="5"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84" name="Freeform 688"/>
              <p:cNvSpPr>
                <a:spLocks noChangeAspect="1"/>
              </p:cNvSpPr>
              <p:nvPr/>
            </p:nvSpPr>
            <p:spPr bwMode="auto">
              <a:xfrm>
                <a:off x="997" y="298"/>
                <a:ext cx="4" cy="3"/>
              </a:xfrm>
              <a:custGeom>
                <a:avLst/>
                <a:gdLst>
                  <a:gd name="T0" fmla="*/ 2 w 7"/>
                  <a:gd name="T1" fmla="*/ 0 h 7"/>
                  <a:gd name="T2" fmla="*/ 0 w 7"/>
                  <a:gd name="T3" fmla="*/ 3 h 7"/>
                  <a:gd name="T4" fmla="*/ 1 w 7"/>
                  <a:gd name="T5" fmla="*/ 5 h 7"/>
                  <a:gd name="T6" fmla="*/ 3 w 7"/>
                  <a:gd name="T7" fmla="*/ 7 h 7"/>
                  <a:gd name="T8" fmla="*/ 7 w 7"/>
                  <a:gd name="T9" fmla="*/ 7 h 7"/>
                  <a:gd name="T10" fmla="*/ 2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2" y="0"/>
                    </a:moveTo>
                    <a:lnTo>
                      <a:pt x="0" y="3"/>
                    </a:lnTo>
                    <a:lnTo>
                      <a:pt x="1" y="5"/>
                    </a:lnTo>
                    <a:lnTo>
                      <a:pt x="3" y="7"/>
                    </a:lnTo>
                    <a:lnTo>
                      <a:pt x="7" y="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85" name="Freeform 689"/>
              <p:cNvSpPr>
                <a:spLocks noChangeAspect="1"/>
              </p:cNvSpPr>
              <p:nvPr/>
            </p:nvSpPr>
            <p:spPr bwMode="auto">
              <a:xfrm>
                <a:off x="1004" y="318"/>
                <a:ext cx="21" cy="9"/>
              </a:xfrm>
              <a:custGeom>
                <a:avLst/>
                <a:gdLst>
                  <a:gd name="T0" fmla="*/ 42 w 42"/>
                  <a:gd name="T1" fmla="*/ 0 h 16"/>
                  <a:gd name="T2" fmla="*/ 38 w 42"/>
                  <a:gd name="T3" fmla="*/ 1 h 16"/>
                  <a:gd name="T4" fmla="*/ 32 w 42"/>
                  <a:gd name="T5" fmla="*/ 2 h 16"/>
                  <a:gd name="T6" fmla="*/ 26 w 42"/>
                  <a:gd name="T7" fmla="*/ 5 h 16"/>
                  <a:gd name="T8" fmla="*/ 20 w 42"/>
                  <a:gd name="T9" fmla="*/ 6 h 16"/>
                  <a:gd name="T10" fmla="*/ 15 w 42"/>
                  <a:gd name="T11" fmla="*/ 8 h 16"/>
                  <a:gd name="T12" fmla="*/ 9 w 42"/>
                  <a:gd name="T13" fmla="*/ 11 h 16"/>
                  <a:gd name="T14" fmla="*/ 3 w 42"/>
                  <a:gd name="T15" fmla="*/ 14 h 16"/>
                  <a:gd name="T16" fmla="*/ 0 w 42"/>
                  <a:gd name="T17" fmla="*/ 16 h 16"/>
                  <a:gd name="T18" fmla="*/ 42 w 42"/>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16">
                    <a:moveTo>
                      <a:pt x="42" y="0"/>
                    </a:moveTo>
                    <a:lnTo>
                      <a:pt x="38" y="1"/>
                    </a:lnTo>
                    <a:lnTo>
                      <a:pt x="32" y="2"/>
                    </a:lnTo>
                    <a:lnTo>
                      <a:pt x="26" y="5"/>
                    </a:lnTo>
                    <a:lnTo>
                      <a:pt x="20" y="6"/>
                    </a:lnTo>
                    <a:lnTo>
                      <a:pt x="15" y="8"/>
                    </a:lnTo>
                    <a:lnTo>
                      <a:pt x="9" y="11"/>
                    </a:lnTo>
                    <a:lnTo>
                      <a:pt x="3" y="14"/>
                    </a:lnTo>
                    <a:lnTo>
                      <a:pt x="0" y="16"/>
                    </a:lnTo>
                    <a:lnTo>
                      <a:pt x="42" y="0"/>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86" name="Freeform 690"/>
              <p:cNvSpPr>
                <a:spLocks noChangeAspect="1"/>
              </p:cNvSpPr>
              <p:nvPr/>
            </p:nvSpPr>
            <p:spPr bwMode="auto">
              <a:xfrm>
                <a:off x="1025" y="317"/>
                <a:ext cx="2" cy="3"/>
              </a:xfrm>
              <a:custGeom>
                <a:avLst/>
                <a:gdLst>
                  <a:gd name="T0" fmla="*/ 0 w 4"/>
                  <a:gd name="T1" fmla="*/ 7 h 7"/>
                  <a:gd name="T2" fmla="*/ 3 w 4"/>
                  <a:gd name="T3" fmla="*/ 6 h 7"/>
                  <a:gd name="T4" fmla="*/ 4 w 4"/>
                  <a:gd name="T5" fmla="*/ 4 h 7"/>
                  <a:gd name="T6" fmla="*/ 3 w 4"/>
                  <a:gd name="T7" fmla="*/ 2 h 7"/>
                  <a:gd name="T8" fmla="*/ 0 w 4"/>
                  <a:gd name="T9" fmla="*/ 0 h 7"/>
                  <a:gd name="T10" fmla="*/ 0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0" y="7"/>
                    </a:moveTo>
                    <a:lnTo>
                      <a:pt x="3" y="6"/>
                    </a:lnTo>
                    <a:lnTo>
                      <a:pt x="4" y="4"/>
                    </a:lnTo>
                    <a:lnTo>
                      <a:pt x="3" y="2"/>
                    </a:lnTo>
                    <a:lnTo>
                      <a:pt x="0"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87" name="Freeform 691"/>
              <p:cNvSpPr>
                <a:spLocks noChangeAspect="1"/>
              </p:cNvSpPr>
              <p:nvPr/>
            </p:nvSpPr>
            <p:spPr bwMode="auto">
              <a:xfrm>
                <a:off x="1003" y="317"/>
                <a:ext cx="22" cy="11"/>
              </a:xfrm>
              <a:custGeom>
                <a:avLst/>
                <a:gdLst>
                  <a:gd name="T0" fmla="*/ 5 w 45"/>
                  <a:gd name="T1" fmla="*/ 24 h 24"/>
                  <a:gd name="T2" fmla="*/ 7 w 45"/>
                  <a:gd name="T3" fmla="*/ 21 h 24"/>
                  <a:gd name="T4" fmla="*/ 13 w 45"/>
                  <a:gd name="T5" fmla="*/ 19 h 24"/>
                  <a:gd name="T6" fmla="*/ 19 w 45"/>
                  <a:gd name="T7" fmla="*/ 15 h 24"/>
                  <a:gd name="T8" fmla="*/ 25 w 45"/>
                  <a:gd name="T9" fmla="*/ 13 h 24"/>
                  <a:gd name="T10" fmla="*/ 30 w 45"/>
                  <a:gd name="T11" fmla="*/ 12 h 24"/>
                  <a:gd name="T12" fmla="*/ 36 w 45"/>
                  <a:gd name="T13" fmla="*/ 10 h 24"/>
                  <a:gd name="T14" fmla="*/ 41 w 45"/>
                  <a:gd name="T15" fmla="*/ 9 h 24"/>
                  <a:gd name="T16" fmla="*/ 45 w 45"/>
                  <a:gd name="T17" fmla="*/ 7 h 24"/>
                  <a:gd name="T18" fmla="*/ 45 w 45"/>
                  <a:gd name="T19" fmla="*/ 0 h 24"/>
                  <a:gd name="T20" fmla="*/ 41 w 45"/>
                  <a:gd name="T21" fmla="*/ 2 h 24"/>
                  <a:gd name="T22" fmla="*/ 34 w 45"/>
                  <a:gd name="T23" fmla="*/ 3 h 24"/>
                  <a:gd name="T24" fmla="*/ 28 w 45"/>
                  <a:gd name="T25" fmla="*/ 5 h 24"/>
                  <a:gd name="T26" fmla="*/ 22 w 45"/>
                  <a:gd name="T27" fmla="*/ 6 h 24"/>
                  <a:gd name="T28" fmla="*/ 16 w 45"/>
                  <a:gd name="T29" fmla="*/ 9 h 24"/>
                  <a:gd name="T30" fmla="*/ 11 w 45"/>
                  <a:gd name="T31" fmla="*/ 12 h 24"/>
                  <a:gd name="T32" fmla="*/ 5 w 45"/>
                  <a:gd name="T33" fmla="*/ 14 h 24"/>
                  <a:gd name="T34" fmla="*/ 0 w 45"/>
                  <a:gd name="T35" fmla="*/ 17 h 24"/>
                  <a:gd name="T36" fmla="*/ 5 w 45"/>
                  <a:gd name="T3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24">
                    <a:moveTo>
                      <a:pt x="5" y="24"/>
                    </a:moveTo>
                    <a:lnTo>
                      <a:pt x="7" y="21"/>
                    </a:lnTo>
                    <a:lnTo>
                      <a:pt x="13" y="19"/>
                    </a:lnTo>
                    <a:lnTo>
                      <a:pt x="19" y="15"/>
                    </a:lnTo>
                    <a:lnTo>
                      <a:pt x="25" y="13"/>
                    </a:lnTo>
                    <a:lnTo>
                      <a:pt x="30" y="12"/>
                    </a:lnTo>
                    <a:lnTo>
                      <a:pt x="36" y="10"/>
                    </a:lnTo>
                    <a:lnTo>
                      <a:pt x="41" y="9"/>
                    </a:lnTo>
                    <a:lnTo>
                      <a:pt x="45" y="7"/>
                    </a:lnTo>
                    <a:lnTo>
                      <a:pt x="45" y="0"/>
                    </a:lnTo>
                    <a:lnTo>
                      <a:pt x="41" y="2"/>
                    </a:lnTo>
                    <a:lnTo>
                      <a:pt x="34" y="3"/>
                    </a:lnTo>
                    <a:lnTo>
                      <a:pt x="28" y="5"/>
                    </a:lnTo>
                    <a:lnTo>
                      <a:pt x="22" y="6"/>
                    </a:lnTo>
                    <a:lnTo>
                      <a:pt x="16" y="9"/>
                    </a:lnTo>
                    <a:lnTo>
                      <a:pt x="11" y="12"/>
                    </a:lnTo>
                    <a:lnTo>
                      <a:pt x="5" y="14"/>
                    </a:lnTo>
                    <a:lnTo>
                      <a:pt x="0" y="17"/>
                    </a:lnTo>
                    <a:lnTo>
                      <a:pt x="5"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88" name="Freeform 692"/>
              <p:cNvSpPr>
                <a:spLocks noChangeAspect="1"/>
              </p:cNvSpPr>
              <p:nvPr/>
            </p:nvSpPr>
            <p:spPr bwMode="auto">
              <a:xfrm>
                <a:off x="1002" y="325"/>
                <a:ext cx="3" cy="3"/>
              </a:xfrm>
              <a:custGeom>
                <a:avLst/>
                <a:gdLst>
                  <a:gd name="T0" fmla="*/ 2 w 7"/>
                  <a:gd name="T1" fmla="*/ 0 h 7"/>
                  <a:gd name="T2" fmla="*/ 0 w 7"/>
                  <a:gd name="T3" fmla="*/ 2 h 7"/>
                  <a:gd name="T4" fmla="*/ 1 w 7"/>
                  <a:gd name="T5" fmla="*/ 4 h 7"/>
                  <a:gd name="T6" fmla="*/ 3 w 7"/>
                  <a:gd name="T7" fmla="*/ 7 h 7"/>
                  <a:gd name="T8" fmla="*/ 7 w 7"/>
                  <a:gd name="T9" fmla="*/ 7 h 7"/>
                  <a:gd name="T10" fmla="*/ 2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2" y="0"/>
                    </a:moveTo>
                    <a:lnTo>
                      <a:pt x="0" y="2"/>
                    </a:lnTo>
                    <a:lnTo>
                      <a:pt x="1" y="4"/>
                    </a:lnTo>
                    <a:lnTo>
                      <a:pt x="3" y="7"/>
                    </a:lnTo>
                    <a:lnTo>
                      <a:pt x="7" y="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89" name="Freeform 693"/>
              <p:cNvSpPr>
                <a:spLocks noChangeAspect="1"/>
              </p:cNvSpPr>
              <p:nvPr/>
            </p:nvSpPr>
            <p:spPr bwMode="auto">
              <a:xfrm>
                <a:off x="863" y="299"/>
                <a:ext cx="54" cy="36"/>
              </a:xfrm>
              <a:custGeom>
                <a:avLst/>
                <a:gdLst>
                  <a:gd name="T0" fmla="*/ 0 w 109"/>
                  <a:gd name="T1" fmla="*/ 72 h 72"/>
                  <a:gd name="T2" fmla="*/ 13 w 109"/>
                  <a:gd name="T3" fmla="*/ 64 h 72"/>
                  <a:gd name="T4" fmla="*/ 27 w 109"/>
                  <a:gd name="T5" fmla="*/ 56 h 72"/>
                  <a:gd name="T6" fmla="*/ 41 w 109"/>
                  <a:gd name="T7" fmla="*/ 47 h 72"/>
                  <a:gd name="T8" fmla="*/ 56 w 109"/>
                  <a:gd name="T9" fmla="*/ 38 h 72"/>
                  <a:gd name="T10" fmla="*/ 70 w 109"/>
                  <a:gd name="T11" fmla="*/ 29 h 72"/>
                  <a:gd name="T12" fmla="*/ 84 w 109"/>
                  <a:gd name="T13" fmla="*/ 19 h 72"/>
                  <a:gd name="T14" fmla="*/ 97 w 109"/>
                  <a:gd name="T15" fmla="*/ 10 h 72"/>
                  <a:gd name="T16" fmla="*/ 109 w 109"/>
                  <a:gd name="T17" fmla="*/ 0 h 72"/>
                  <a:gd name="T18" fmla="*/ 0 w 109"/>
                  <a:gd name="T1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72">
                    <a:moveTo>
                      <a:pt x="0" y="72"/>
                    </a:moveTo>
                    <a:lnTo>
                      <a:pt x="13" y="64"/>
                    </a:lnTo>
                    <a:lnTo>
                      <a:pt x="27" y="56"/>
                    </a:lnTo>
                    <a:lnTo>
                      <a:pt x="41" y="47"/>
                    </a:lnTo>
                    <a:lnTo>
                      <a:pt x="56" y="38"/>
                    </a:lnTo>
                    <a:lnTo>
                      <a:pt x="70" y="29"/>
                    </a:lnTo>
                    <a:lnTo>
                      <a:pt x="84" y="19"/>
                    </a:lnTo>
                    <a:lnTo>
                      <a:pt x="97" y="10"/>
                    </a:lnTo>
                    <a:lnTo>
                      <a:pt x="109" y="0"/>
                    </a:lnTo>
                    <a:lnTo>
                      <a:pt x="0" y="72"/>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90" name="Freeform 694"/>
              <p:cNvSpPr>
                <a:spLocks noChangeAspect="1"/>
              </p:cNvSpPr>
              <p:nvPr/>
            </p:nvSpPr>
            <p:spPr bwMode="auto">
              <a:xfrm>
                <a:off x="860" y="333"/>
                <a:ext cx="4" cy="4"/>
              </a:xfrm>
              <a:custGeom>
                <a:avLst/>
                <a:gdLst>
                  <a:gd name="T0" fmla="*/ 2 w 7"/>
                  <a:gd name="T1" fmla="*/ 0 h 7"/>
                  <a:gd name="T2" fmla="*/ 0 w 7"/>
                  <a:gd name="T3" fmla="*/ 2 h 7"/>
                  <a:gd name="T4" fmla="*/ 1 w 7"/>
                  <a:gd name="T5" fmla="*/ 4 h 7"/>
                  <a:gd name="T6" fmla="*/ 3 w 7"/>
                  <a:gd name="T7" fmla="*/ 7 h 7"/>
                  <a:gd name="T8" fmla="*/ 7 w 7"/>
                  <a:gd name="T9" fmla="*/ 7 h 7"/>
                  <a:gd name="T10" fmla="*/ 2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2" y="0"/>
                    </a:moveTo>
                    <a:lnTo>
                      <a:pt x="0" y="2"/>
                    </a:lnTo>
                    <a:lnTo>
                      <a:pt x="1" y="4"/>
                    </a:lnTo>
                    <a:lnTo>
                      <a:pt x="3" y="7"/>
                    </a:lnTo>
                    <a:lnTo>
                      <a:pt x="7" y="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91" name="Freeform 695"/>
              <p:cNvSpPr>
                <a:spLocks noChangeAspect="1"/>
              </p:cNvSpPr>
              <p:nvPr/>
            </p:nvSpPr>
            <p:spPr bwMode="auto">
              <a:xfrm>
                <a:off x="862" y="298"/>
                <a:ext cx="57" cy="39"/>
              </a:xfrm>
              <a:custGeom>
                <a:avLst/>
                <a:gdLst>
                  <a:gd name="T0" fmla="*/ 110 w 114"/>
                  <a:gd name="T1" fmla="*/ 0 h 79"/>
                  <a:gd name="T2" fmla="*/ 98 w 114"/>
                  <a:gd name="T3" fmla="*/ 10 h 79"/>
                  <a:gd name="T4" fmla="*/ 84 w 114"/>
                  <a:gd name="T5" fmla="*/ 19 h 79"/>
                  <a:gd name="T6" fmla="*/ 70 w 114"/>
                  <a:gd name="T7" fmla="*/ 28 h 79"/>
                  <a:gd name="T8" fmla="*/ 57 w 114"/>
                  <a:gd name="T9" fmla="*/ 37 h 79"/>
                  <a:gd name="T10" fmla="*/ 42 w 114"/>
                  <a:gd name="T11" fmla="*/ 47 h 79"/>
                  <a:gd name="T12" fmla="*/ 28 w 114"/>
                  <a:gd name="T13" fmla="*/ 56 h 79"/>
                  <a:gd name="T14" fmla="*/ 14 w 114"/>
                  <a:gd name="T15" fmla="*/ 64 h 79"/>
                  <a:gd name="T16" fmla="*/ 0 w 114"/>
                  <a:gd name="T17" fmla="*/ 72 h 79"/>
                  <a:gd name="T18" fmla="*/ 5 w 114"/>
                  <a:gd name="T19" fmla="*/ 79 h 79"/>
                  <a:gd name="T20" fmla="*/ 19 w 114"/>
                  <a:gd name="T21" fmla="*/ 71 h 79"/>
                  <a:gd name="T22" fmla="*/ 32 w 114"/>
                  <a:gd name="T23" fmla="*/ 63 h 79"/>
                  <a:gd name="T24" fmla="*/ 46 w 114"/>
                  <a:gd name="T25" fmla="*/ 53 h 79"/>
                  <a:gd name="T26" fmla="*/ 61 w 114"/>
                  <a:gd name="T27" fmla="*/ 44 h 79"/>
                  <a:gd name="T28" fmla="*/ 75 w 114"/>
                  <a:gd name="T29" fmla="*/ 35 h 79"/>
                  <a:gd name="T30" fmla="*/ 89 w 114"/>
                  <a:gd name="T31" fmla="*/ 26 h 79"/>
                  <a:gd name="T32" fmla="*/ 103 w 114"/>
                  <a:gd name="T33" fmla="*/ 17 h 79"/>
                  <a:gd name="T34" fmla="*/ 114 w 114"/>
                  <a:gd name="T35" fmla="*/ 5 h 79"/>
                  <a:gd name="T36" fmla="*/ 110 w 114"/>
                  <a:gd name="T3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79">
                    <a:moveTo>
                      <a:pt x="110" y="0"/>
                    </a:moveTo>
                    <a:lnTo>
                      <a:pt x="98" y="10"/>
                    </a:lnTo>
                    <a:lnTo>
                      <a:pt x="84" y="19"/>
                    </a:lnTo>
                    <a:lnTo>
                      <a:pt x="70" y="28"/>
                    </a:lnTo>
                    <a:lnTo>
                      <a:pt x="57" y="37"/>
                    </a:lnTo>
                    <a:lnTo>
                      <a:pt x="42" y="47"/>
                    </a:lnTo>
                    <a:lnTo>
                      <a:pt x="28" y="56"/>
                    </a:lnTo>
                    <a:lnTo>
                      <a:pt x="14" y="64"/>
                    </a:lnTo>
                    <a:lnTo>
                      <a:pt x="0" y="72"/>
                    </a:lnTo>
                    <a:lnTo>
                      <a:pt x="5" y="79"/>
                    </a:lnTo>
                    <a:lnTo>
                      <a:pt x="19" y="71"/>
                    </a:lnTo>
                    <a:lnTo>
                      <a:pt x="32" y="63"/>
                    </a:lnTo>
                    <a:lnTo>
                      <a:pt x="46" y="53"/>
                    </a:lnTo>
                    <a:lnTo>
                      <a:pt x="61" y="44"/>
                    </a:lnTo>
                    <a:lnTo>
                      <a:pt x="75" y="35"/>
                    </a:lnTo>
                    <a:lnTo>
                      <a:pt x="89" y="26"/>
                    </a:lnTo>
                    <a:lnTo>
                      <a:pt x="103" y="17"/>
                    </a:lnTo>
                    <a:lnTo>
                      <a:pt x="114" y="5"/>
                    </a:lnTo>
                    <a:lnTo>
                      <a:pt x="1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92" name="Freeform 696"/>
              <p:cNvSpPr>
                <a:spLocks noChangeAspect="1"/>
              </p:cNvSpPr>
              <p:nvPr/>
            </p:nvSpPr>
            <p:spPr bwMode="auto">
              <a:xfrm>
                <a:off x="916" y="297"/>
                <a:ext cx="3" cy="3"/>
              </a:xfrm>
              <a:custGeom>
                <a:avLst/>
                <a:gdLst>
                  <a:gd name="T0" fmla="*/ 4 w 5"/>
                  <a:gd name="T1" fmla="*/ 6 h 6"/>
                  <a:gd name="T2" fmla="*/ 5 w 5"/>
                  <a:gd name="T3" fmla="*/ 4 h 6"/>
                  <a:gd name="T4" fmla="*/ 4 w 5"/>
                  <a:gd name="T5" fmla="*/ 1 h 6"/>
                  <a:gd name="T6" fmla="*/ 2 w 5"/>
                  <a:gd name="T7" fmla="*/ 0 h 6"/>
                  <a:gd name="T8" fmla="*/ 0 w 5"/>
                  <a:gd name="T9" fmla="*/ 1 h 6"/>
                  <a:gd name="T10" fmla="*/ 4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4" y="6"/>
                    </a:moveTo>
                    <a:lnTo>
                      <a:pt x="5" y="4"/>
                    </a:lnTo>
                    <a:lnTo>
                      <a:pt x="4" y="1"/>
                    </a:lnTo>
                    <a:lnTo>
                      <a:pt x="2" y="0"/>
                    </a:lnTo>
                    <a:lnTo>
                      <a:pt x="0" y="1"/>
                    </a:lnTo>
                    <a:lnTo>
                      <a:pt x="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93" name="Freeform 697"/>
              <p:cNvSpPr>
                <a:spLocks noChangeAspect="1"/>
              </p:cNvSpPr>
              <p:nvPr/>
            </p:nvSpPr>
            <p:spPr bwMode="auto">
              <a:xfrm>
                <a:off x="940" y="398"/>
                <a:ext cx="48" cy="8"/>
              </a:xfrm>
              <a:custGeom>
                <a:avLst/>
                <a:gdLst>
                  <a:gd name="T0" fmla="*/ 94 w 94"/>
                  <a:gd name="T1" fmla="*/ 0 h 16"/>
                  <a:gd name="T2" fmla="*/ 88 w 94"/>
                  <a:gd name="T3" fmla="*/ 0 h 16"/>
                  <a:gd name="T4" fmla="*/ 81 w 94"/>
                  <a:gd name="T5" fmla="*/ 1 h 16"/>
                  <a:gd name="T6" fmla="*/ 75 w 94"/>
                  <a:gd name="T7" fmla="*/ 1 h 16"/>
                  <a:gd name="T8" fmla="*/ 69 w 94"/>
                  <a:gd name="T9" fmla="*/ 2 h 16"/>
                  <a:gd name="T10" fmla="*/ 63 w 94"/>
                  <a:gd name="T11" fmla="*/ 3 h 16"/>
                  <a:gd name="T12" fmla="*/ 59 w 94"/>
                  <a:gd name="T13" fmla="*/ 4 h 16"/>
                  <a:gd name="T14" fmla="*/ 54 w 94"/>
                  <a:gd name="T15" fmla="*/ 6 h 16"/>
                  <a:gd name="T16" fmla="*/ 51 w 94"/>
                  <a:gd name="T17" fmla="*/ 7 h 16"/>
                  <a:gd name="T18" fmla="*/ 46 w 94"/>
                  <a:gd name="T19" fmla="*/ 8 h 16"/>
                  <a:gd name="T20" fmla="*/ 41 w 94"/>
                  <a:gd name="T21" fmla="*/ 9 h 16"/>
                  <a:gd name="T22" fmla="*/ 36 w 94"/>
                  <a:gd name="T23" fmla="*/ 10 h 16"/>
                  <a:gd name="T24" fmla="*/ 30 w 94"/>
                  <a:gd name="T25" fmla="*/ 13 h 16"/>
                  <a:gd name="T26" fmla="*/ 23 w 94"/>
                  <a:gd name="T27" fmla="*/ 14 h 16"/>
                  <a:gd name="T28" fmla="*/ 16 w 94"/>
                  <a:gd name="T29" fmla="*/ 15 h 16"/>
                  <a:gd name="T30" fmla="*/ 8 w 94"/>
                  <a:gd name="T31" fmla="*/ 16 h 16"/>
                  <a:gd name="T32" fmla="*/ 0 w 94"/>
                  <a:gd name="T33" fmla="*/ 16 h 16"/>
                  <a:gd name="T34" fmla="*/ 94 w 94"/>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16">
                    <a:moveTo>
                      <a:pt x="94" y="0"/>
                    </a:moveTo>
                    <a:lnTo>
                      <a:pt x="88" y="0"/>
                    </a:lnTo>
                    <a:lnTo>
                      <a:pt x="81" y="1"/>
                    </a:lnTo>
                    <a:lnTo>
                      <a:pt x="75" y="1"/>
                    </a:lnTo>
                    <a:lnTo>
                      <a:pt x="69" y="2"/>
                    </a:lnTo>
                    <a:lnTo>
                      <a:pt x="63" y="3"/>
                    </a:lnTo>
                    <a:lnTo>
                      <a:pt x="59" y="4"/>
                    </a:lnTo>
                    <a:lnTo>
                      <a:pt x="54" y="6"/>
                    </a:lnTo>
                    <a:lnTo>
                      <a:pt x="51" y="7"/>
                    </a:lnTo>
                    <a:lnTo>
                      <a:pt x="46" y="8"/>
                    </a:lnTo>
                    <a:lnTo>
                      <a:pt x="41" y="9"/>
                    </a:lnTo>
                    <a:lnTo>
                      <a:pt x="36" y="10"/>
                    </a:lnTo>
                    <a:lnTo>
                      <a:pt x="30" y="13"/>
                    </a:lnTo>
                    <a:lnTo>
                      <a:pt x="23" y="14"/>
                    </a:lnTo>
                    <a:lnTo>
                      <a:pt x="16" y="15"/>
                    </a:lnTo>
                    <a:lnTo>
                      <a:pt x="8" y="16"/>
                    </a:lnTo>
                    <a:lnTo>
                      <a:pt x="0" y="16"/>
                    </a:lnTo>
                    <a:lnTo>
                      <a:pt x="94" y="0"/>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94" name="Freeform 698"/>
              <p:cNvSpPr>
                <a:spLocks noChangeAspect="1"/>
              </p:cNvSpPr>
              <p:nvPr/>
            </p:nvSpPr>
            <p:spPr bwMode="auto">
              <a:xfrm>
                <a:off x="988" y="396"/>
                <a:ext cx="2" cy="4"/>
              </a:xfrm>
              <a:custGeom>
                <a:avLst/>
                <a:gdLst>
                  <a:gd name="T0" fmla="*/ 0 w 5"/>
                  <a:gd name="T1" fmla="*/ 9 h 9"/>
                  <a:gd name="T2" fmla="*/ 4 w 5"/>
                  <a:gd name="T3" fmla="*/ 8 h 9"/>
                  <a:gd name="T4" fmla="*/ 5 w 5"/>
                  <a:gd name="T5" fmla="*/ 5 h 9"/>
                  <a:gd name="T6" fmla="*/ 4 w 5"/>
                  <a:gd name="T7" fmla="*/ 1 h 9"/>
                  <a:gd name="T8" fmla="*/ 0 w 5"/>
                  <a:gd name="T9" fmla="*/ 0 h 9"/>
                  <a:gd name="T10" fmla="*/ 0 w 5"/>
                  <a:gd name="T11" fmla="*/ 9 h 9"/>
                </a:gdLst>
                <a:ahLst/>
                <a:cxnLst>
                  <a:cxn ang="0">
                    <a:pos x="T0" y="T1"/>
                  </a:cxn>
                  <a:cxn ang="0">
                    <a:pos x="T2" y="T3"/>
                  </a:cxn>
                  <a:cxn ang="0">
                    <a:pos x="T4" y="T5"/>
                  </a:cxn>
                  <a:cxn ang="0">
                    <a:pos x="T6" y="T7"/>
                  </a:cxn>
                  <a:cxn ang="0">
                    <a:pos x="T8" y="T9"/>
                  </a:cxn>
                  <a:cxn ang="0">
                    <a:pos x="T10" y="T11"/>
                  </a:cxn>
                </a:cxnLst>
                <a:rect l="0" t="0" r="r" b="b"/>
                <a:pathLst>
                  <a:path w="5" h="9">
                    <a:moveTo>
                      <a:pt x="0" y="9"/>
                    </a:moveTo>
                    <a:lnTo>
                      <a:pt x="4" y="8"/>
                    </a:lnTo>
                    <a:lnTo>
                      <a:pt x="5" y="5"/>
                    </a:lnTo>
                    <a:lnTo>
                      <a:pt x="4" y="1"/>
                    </a:lnTo>
                    <a:lnTo>
                      <a:pt x="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60795" name="Freeform 699"/>
            <p:cNvSpPr>
              <a:spLocks noChangeAspect="1"/>
            </p:cNvSpPr>
            <p:nvPr/>
          </p:nvSpPr>
          <p:spPr bwMode="auto">
            <a:xfrm>
              <a:off x="965" y="396"/>
              <a:ext cx="23" cy="7"/>
            </a:xfrm>
            <a:custGeom>
              <a:avLst/>
              <a:gdLst>
                <a:gd name="T0" fmla="*/ 1 w 44"/>
                <a:gd name="T1" fmla="*/ 15 h 15"/>
                <a:gd name="T2" fmla="*/ 2 w 44"/>
                <a:gd name="T3" fmla="*/ 15 h 15"/>
                <a:gd name="T4" fmla="*/ 5 w 44"/>
                <a:gd name="T5" fmla="*/ 14 h 15"/>
                <a:gd name="T6" fmla="*/ 9 w 44"/>
                <a:gd name="T7" fmla="*/ 13 h 15"/>
                <a:gd name="T8" fmla="*/ 13 w 44"/>
                <a:gd name="T9" fmla="*/ 12 h 15"/>
                <a:gd name="T10" fmla="*/ 19 w 44"/>
                <a:gd name="T11" fmla="*/ 11 h 15"/>
                <a:gd name="T12" fmla="*/ 25 w 44"/>
                <a:gd name="T13" fmla="*/ 9 h 15"/>
                <a:gd name="T14" fmla="*/ 31 w 44"/>
                <a:gd name="T15" fmla="*/ 9 h 15"/>
                <a:gd name="T16" fmla="*/ 38 w 44"/>
                <a:gd name="T17" fmla="*/ 8 h 15"/>
                <a:gd name="T18" fmla="*/ 44 w 44"/>
                <a:gd name="T19" fmla="*/ 9 h 15"/>
                <a:gd name="T20" fmla="*/ 44 w 44"/>
                <a:gd name="T21" fmla="*/ 0 h 15"/>
                <a:gd name="T22" fmla="*/ 38 w 44"/>
                <a:gd name="T23" fmla="*/ 1 h 15"/>
                <a:gd name="T24" fmla="*/ 31 w 44"/>
                <a:gd name="T25" fmla="*/ 3 h 15"/>
                <a:gd name="T26" fmla="*/ 25 w 44"/>
                <a:gd name="T27" fmla="*/ 3 h 15"/>
                <a:gd name="T28" fmla="*/ 19 w 44"/>
                <a:gd name="T29" fmla="*/ 4 h 15"/>
                <a:gd name="T30" fmla="*/ 13 w 44"/>
                <a:gd name="T31" fmla="*/ 5 h 15"/>
                <a:gd name="T32" fmla="*/ 9 w 44"/>
                <a:gd name="T33" fmla="*/ 6 h 15"/>
                <a:gd name="T34" fmla="*/ 3 w 44"/>
                <a:gd name="T35" fmla="*/ 7 h 15"/>
                <a:gd name="T36" fmla="*/ 0 w 44"/>
                <a:gd name="T37" fmla="*/ 8 h 15"/>
                <a:gd name="T38" fmla="*/ 1 w 44"/>
                <a:gd name="T39" fmla="*/ 8 h 15"/>
                <a:gd name="T40" fmla="*/ 1 w 44"/>
                <a:gd name="T4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15">
                  <a:moveTo>
                    <a:pt x="1" y="15"/>
                  </a:moveTo>
                  <a:lnTo>
                    <a:pt x="2" y="15"/>
                  </a:lnTo>
                  <a:lnTo>
                    <a:pt x="5" y="14"/>
                  </a:lnTo>
                  <a:lnTo>
                    <a:pt x="9" y="13"/>
                  </a:lnTo>
                  <a:lnTo>
                    <a:pt x="13" y="12"/>
                  </a:lnTo>
                  <a:lnTo>
                    <a:pt x="19" y="11"/>
                  </a:lnTo>
                  <a:lnTo>
                    <a:pt x="25" y="9"/>
                  </a:lnTo>
                  <a:lnTo>
                    <a:pt x="31" y="9"/>
                  </a:lnTo>
                  <a:lnTo>
                    <a:pt x="38" y="8"/>
                  </a:lnTo>
                  <a:lnTo>
                    <a:pt x="44" y="9"/>
                  </a:lnTo>
                  <a:lnTo>
                    <a:pt x="44" y="0"/>
                  </a:lnTo>
                  <a:lnTo>
                    <a:pt x="38" y="1"/>
                  </a:lnTo>
                  <a:lnTo>
                    <a:pt x="31" y="3"/>
                  </a:lnTo>
                  <a:lnTo>
                    <a:pt x="25" y="3"/>
                  </a:lnTo>
                  <a:lnTo>
                    <a:pt x="19" y="4"/>
                  </a:lnTo>
                  <a:lnTo>
                    <a:pt x="13" y="5"/>
                  </a:lnTo>
                  <a:lnTo>
                    <a:pt x="9" y="6"/>
                  </a:lnTo>
                  <a:lnTo>
                    <a:pt x="3" y="7"/>
                  </a:lnTo>
                  <a:lnTo>
                    <a:pt x="0" y="8"/>
                  </a:lnTo>
                  <a:lnTo>
                    <a:pt x="1" y="8"/>
                  </a:lnTo>
                  <a:lnTo>
                    <a:pt x="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96" name="Freeform 700"/>
            <p:cNvSpPr>
              <a:spLocks noChangeAspect="1"/>
            </p:cNvSpPr>
            <p:nvPr/>
          </p:nvSpPr>
          <p:spPr bwMode="auto">
            <a:xfrm>
              <a:off x="940" y="400"/>
              <a:ext cx="26" cy="8"/>
            </a:xfrm>
            <a:custGeom>
              <a:avLst/>
              <a:gdLst>
                <a:gd name="T0" fmla="*/ 0 w 51"/>
                <a:gd name="T1" fmla="*/ 18 h 18"/>
                <a:gd name="T2" fmla="*/ 8 w 51"/>
                <a:gd name="T3" fmla="*/ 16 h 18"/>
                <a:gd name="T4" fmla="*/ 16 w 51"/>
                <a:gd name="T5" fmla="*/ 15 h 18"/>
                <a:gd name="T6" fmla="*/ 23 w 51"/>
                <a:gd name="T7" fmla="*/ 14 h 18"/>
                <a:gd name="T8" fmla="*/ 31 w 51"/>
                <a:gd name="T9" fmla="*/ 13 h 18"/>
                <a:gd name="T10" fmla="*/ 37 w 51"/>
                <a:gd name="T11" fmla="*/ 11 h 18"/>
                <a:gd name="T12" fmla="*/ 41 w 51"/>
                <a:gd name="T13" fmla="*/ 10 h 18"/>
                <a:gd name="T14" fmla="*/ 46 w 51"/>
                <a:gd name="T15" fmla="*/ 8 h 18"/>
                <a:gd name="T16" fmla="*/ 51 w 51"/>
                <a:gd name="T17" fmla="*/ 7 h 18"/>
                <a:gd name="T18" fmla="*/ 51 w 51"/>
                <a:gd name="T19" fmla="*/ 0 h 18"/>
                <a:gd name="T20" fmla="*/ 46 w 51"/>
                <a:gd name="T21" fmla="*/ 1 h 18"/>
                <a:gd name="T22" fmla="*/ 41 w 51"/>
                <a:gd name="T23" fmla="*/ 3 h 18"/>
                <a:gd name="T24" fmla="*/ 35 w 51"/>
                <a:gd name="T25" fmla="*/ 4 h 18"/>
                <a:gd name="T26" fmla="*/ 29 w 51"/>
                <a:gd name="T27" fmla="*/ 6 h 18"/>
                <a:gd name="T28" fmla="*/ 23 w 51"/>
                <a:gd name="T29" fmla="*/ 7 h 18"/>
                <a:gd name="T30" fmla="*/ 16 w 51"/>
                <a:gd name="T31" fmla="*/ 8 h 18"/>
                <a:gd name="T32" fmla="*/ 8 w 51"/>
                <a:gd name="T33" fmla="*/ 10 h 18"/>
                <a:gd name="T34" fmla="*/ 0 w 51"/>
                <a:gd name="T35" fmla="*/ 8 h 18"/>
                <a:gd name="T36" fmla="*/ 0 w 51"/>
                <a:gd name="T3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18">
                  <a:moveTo>
                    <a:pt x="0" y="18"/>
                  </a:moveTo>
                  <a:lnTo>
                    <a:pt x="8" y="16"/>
                  </a:lnTo>
                  <a:lnTo>
                    <a:pt x="16" y="15"/>
                  </a:lnTo>
                  <a:lnTo>
                    <a:pt x="23" y="14"/>
                  </a:lnTo>
                  <a:lnTo>
                    <a:pt x="31" y="13"/>
                  </a:lnTo>
                  <a:lnTo>
                    <a:pt x="37" y="11"/>
                  </a:lnTo>
                  <a:lnTo>
                    <a:pt x="41" y="10"/>
                  </a:lnTo>
                  <a:lnTo>
                    <a:pt x="46" y="8"/>
                  </a:lnTo>
                  <a:lnTo>
                    <a:pt x="51" y="7"/>
                  </a:lnTo>
                  <a:lnTo>
                    <a:pt x="51" y="0"/>
                  </a:lnTo>
                  <a:lnTo>
                    <a:pt x="46" y="1"/>
                  </a:lnTo>
                  <a:lnTo>
                    <a:pt x="41" y="3"/>
                  </a:lnTo>
                  <a:lnTo>
                    <a:pt x="35" y="4"/>
                  </a:lnTo>
                  <a:lnTo>
                    <a:pt x="29" y="6"/>
                  </a:lnTo>
                  <a:lnTo>
                    <a:pt x="23" y="7"/>
                  </a:lnTo>
                  <a:lnTo>
                    <a:pt x="16" y="8"/>
                  </a:lnTo>
                  <a:lnTo>
                    <a:pt x="8" y="10"/>
                  </a:lnTo>
                  <a:lnTo>
                    <a:pt x="0" y="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97" name="Freeform 701"/>
            <p:cNvSpPr>
              <a:spLocks noChangeAspect="1"/>
            </p:cNvSpPr>
            <p:nvPr/>
          </p:nvSpPr>
          <p:spPr bwMode="auto">
            <a:xfrm>
              <a:off x="938" y="404"/>
              <a:ext cx="2" cy="4"/>
            </a:xfrm>
            <a:custGeom>
              <a:avLst/>
              <a:gdLst>
                <a:gd name="T0" fmla="*/ 5 w 5"/>
                <a:gd name="T1" fmla="*/ 0 h 10"/>
                <a:gd name="T2" fmla="*/ 2 w 5"/>
                <a:gd name="T3" fmla="*/ 2 h 10"/>
                <a:gd name="T4" fmla="*/ 0 w 5"/>
                <a:gd name="T5" fmla="*/ 5 h 10"/>
                <a:gd name="T6" fmla="*/ 2 w 5"/>
                <a:gd name="T7" fmla="*/ 8 h 10"/>
                <a:gd name="T8" fmla="*/ 5 w 5"/>
                <a:gd name="T9" fmla="*/ 10 h 10"/>
                <a:gd name="T10" fmla="*/ 5 w 5"/>
                <a:gd name="T11" fmla="*/ 0 h 10"/>
              </a:gdLst>
              <a:ahLst/>
              <a:cxnLst>
                <a:cxn ang="0">
                  <a:pos x="T0" y="T1"/>
                </a:cxn>
                <a:cxn ang="0">
                  <a:pos x="T2" y="T3"/>
                </a:cxn>
                <a:cxn ang="0">
                  <a:pos x="T4" y="T5"/>
                </a:cxn>
                <a:cxn ang="0">
                  <a:pos x="T6" y="T7"/>
                </a:cxn>
                <a:cxn ang="0">
                  <a:pos x="T8" y="T9"/>
                </a:cxn>
                <a:cxn ang="0">
                  <a:pos x="T10" y="T11"/>
                </a:cxn>
              </a:cxnLst>
              <a:rect l="0" t="0" r="r" b="b"/>
              <a:pathLst>
                <a:path w="5" h="10">
                  <a:moveTo>
                    <a:pt x="5" y="0"/>
                  </a:moveTo>
                  <a:lnTo>
                    <a:pt x="2" y="2"/>
                  </a:lnTo>
                  <a:lnTo>
                    <a:pt x="0" y="5"/>
                  </a:lnTo>
                  <a:lnTo>
                    <a:pt x="2" y="8"/>
                  </a:lnTo>
                  <a:lnTo>
                    <a:pt x="5" y="1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98" name="Freeform 702"/>
            <p:cNvSpPr>
              <a:spLocks noChangeAspect="1"/>
            </p:cNvSpPr>
            <p:nvPr/>
          </p:nvSpPr>
          <p:spPr bwMode="auto">
            <a:xfrm>
              <a:off x="978" y="373"/>
              <a:ext cx="22" cy="2"/>
            </a:xfrm>
            <a:custGeom>
              <a:avLst/>
              <a:gdLst>
                <a:gd name="T0" fmla="*/ 0 w 44"/>
                <a:gd name="T1" fmla="*/ 5 h 5"/>
                <a:gd name="T2" fmla="*/ 6 w 44"/>
                <a:gd name="T3" fmla="*/ 5 h 5"/>
                <a:gd name="T4" fmla="*/ 13 w 44"/>
                <a:gd name="T5" fmla="*/ 5 h 5"/>
                <a:gd name="T6" fmla="*/ 18 w 44"/>
                <a:gd name="T7" fmla="*/ 5 h 5"/>
                <a:gd name="T8" fmla="*/ 24 w 44"/>
                <a:gd name="T9" fmla="*/ 4 h 5"/>
                <a:gd name="T10" fmla="*/ 29 w 44"/>
                <a:gd name="T11" fmla="*/ 4 h 5"/>
                <a:gd name="T12" fmla="*/ 34 w 44"/>
                <a:gd name="T13" fmla="*/ 2 h 5"/>
                <a:gd name="T14" fmla="*/ 39 w 44"/>
                <a:gd name="T15" fmla="*/ 1 h 5"/>
                <a:gd name="T16" fmla="*/ 44 w 44"/>
                <a:gd name="T17" fmla="*/ 0 h 5"/>
                <a:gd name="T18" fmla="*/ 0 w 44"/>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5">
                  <a:moveTo>
                    <a:pt x="0" y="5"/>
                  </a:moveTo>
                  <a:lnTo>
                    <a:pt x="6" y="5"/>
                  </a:lnTo>
                  <a:lnTo>
                    <a:pt x="13" y="5"/>
                  </a:lnTo>
                  <a:lnTo>
                    <a:pt x="18" y="5"/>
                  </a:lnTo>
                  <a:lnTo>
                    <a:pt x="24" y="4"/>
                  </a:lnTo>
                  <a:lnTo>
                    <a:pt x="29" y="4"/>
                  </a:lnTo>
                  <a:lnTo>
                    <a:pt x="34" y="2"/>
                  </a:lnTo>
                  <a:lnTo>
                    <a:pt x="39" y="1"/>
                  </a:lnTo>
                  <a:lnTo>
                    <a:pt x="44" y="0"/>
                  </a:lnTo>
                  <a:lnTo>
                    <a:pt x="0" y="5"/>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799" name="Freeform 703"/>
            <p:cNvSpPr>
              <a:spLocks noChangeAspect="1"/>
            </p:cNvSpPr>
            <p:nvPr/>
          </p:nvSpPr>
          <p:spPr bwMode="auto">
            <a:xfrm>
              <a:off x="976" y="373"/>
              <a:ext cx="2" cy="4"/>
            </a:xfrm>
            <a:custGeom>
              <a:avLst/>
              <a:gdLst>
                <a:gd name="T0" fmla="*/ 5 w 5"/>
                <a:gd name="T1" fmla="*/ 0 h 9"/>
                <a:gd name="T2" fmla="*/ 1 w 5"/>
                <a:gd name="T3" fmla="*/ 1 h 9"/>
                <a:gd name="T4" fmla="*/ 0 w 5"/>
                <a:gd name="T5" fmla="*/ 5 h 9"/>
                <a:gd name="T6" fmla="*/ 1 w 5"/>
                <a:gd name="T7" fmla="*/ 8 h 9"/>
                <a:gd name="T8" fmla="*/ 5 w 5"/>
                <a:gd name="T9" fmla="*/ 9 h 9"/>
                <a:gd name="T10" fmla="*/ 5 w 5"/>
                <a:gd name="T11" fmla="*/ 0 h 9"/>
              </a:gdLst>
              <a:ahLst/>
              <a:cxnLst>
                <a:cxn ang="0">
                  <a:pos x="T0" y="T1"/>
                </a:cxn>
                <a:cxn ang="0">
                  <a:pos x="T2" y="T3"/>
                </a:cxn>
                <a:cxn ang="0">
                  <a:pos x="T4" y="T5"/>
                </a:cxn>
                <a:cxn ang="0">
                  <a:pos x="T6" y="T7"/>
                </a:cxn>
                <a:cxn ang="0">
                  <a:pos x="T8" y="T9"/>
                </a:cxn>
                <a:cxn ang="0">
                  <a:pos x="T10" y="T11"/>
                </a:cxn>
              </a:cxnLst>
              <a:rect l="0" t="0" r="r" b="b"/>
              <a:pathLst>
                <a:path w="5" h="9">
                  <a:moveTo>
                    <a:pt x="5" y="0"/>
                  </a:moveTo>
                  <a:lnTo>
                    <a:pt x="1" y="1"/>
                  </a:lnTo>
                  <a:lnTo>
                    <a:pt x="0" y="5"/>
                  </a:lnTo>
                  <a:lnTo>
                    <a:pt x="1" y="8"/>
                  </a:lnTo>
                  <a:lnTo>
                    <a:pt x="5" y="9"/>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00" name="Freeform 704"/>
            <p:cNvSpPr>
              <a:spLocks noChangeAspect="1"/>
            </p:cNvSpPr>
            <p:nvPr/>
          </p:nvSpPr>
          <p:spPr bwMode="auto">
            <a:xfrm>
              <a:off x="978" y="371"/>
              <a:ext cx="22" cy="6"/>
            </a:xfrm>
            <a:custGeom>
              <a:avLst/>
              <a:gdLst>
                <a:gd name="T0" fmla="*/ 42 w 45"/>
                <a:gd name="T1" fmla="*/ 0 h 12"/>
                <a:gd name="T2" fmla="*/ 39 w 45"/>
                <a:gd name="T3" fmla="*/ 1 h 12"/>
                <a:gd name="T4" fmla="*/ 34 w 45"/>
                <a:gd name="T5" fmla="*/ 2 h 12"/>
                <a:gd name="T6" fmla="*/ 29 w 45"/>
                <a:gd name="T7" fmla="*/ 3 h 12"/>
                <a:gd name="T8" fmla="*/ 24 w 45"/>
                <a:gd name="T9" fmla="*/ 3 h 12"/>
                <a:gd name="T10" fmla="*/ 18 w 45"/>
                <a:gd name="T11" fmla="*/ 4 h 12"/>
                <a:gd name="T12" fmla="*/ 13 w 45"/>
                <a:gd name="T13" fmla="*/ 3 h 12"/>
                <a:gd name="T14" fmla="*/ 6 w 45"/>
                <a:gd name="T15" fmla="*/ 3 h 12"/>
                <a:gd name="T16" fmla="*/ 0 w 45"/>
                <a:gd name="T17" fmla="*/ 3 h 12"/>
                <a:gd name="T18" fmla="*/ 0 w 45"/>
                <a:gd name="T19" fmla="*/ 12 h 12"/>
                <a:gd name="T20" fmla="*/ 6 w 45"/>
                <a:gd name="T21" fmla="*/ 12 h 12"/>
                <a:gd name="T22" fmla="*/ 13 w 45"/>
                <a:gd name="T23" fmla="*/ 12 h 12"/>
                <a:gd name="T24" fmla="*/ 18 w 45"/>
                <a:gd name="T25" fmla="*/ 11 h 12"/>
                <a:gd name="T26" fmla="*/ 24 w 45"/>
                <a:gd name="T27" fmla="*/ 10 h 12"/>
                <a:gd name="T28" fmla="*/ 29 w 45"/>
                <a:gd name="T29" fmla="*/ 10 h 12"/>
                <a:gd name="T30" fmla="*/ 34 w 45"/>
                <a:gd name="T31" fmla="*/ 9 h 12"/>
                <a:gd name="T32" fmla="*/ 39 w 45"/>
                <a:gd name="T33" fmla="*/ 8 h 12"/>
                <a:gd name="T34" fmla="*/ 45 w 45"/>
                <a:gd name="T35" fmla="*/ 7 h 12"/>
                <a:gd name="T36" fmla="*/ 42 w 45"/>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12">
                  <a:moveTo>
                    <a:pt x="42" y="0"/>
                  </a:moveTo>
                  <a:lnTo>
                    <a:pt x="39" y="1"/>
                  </a:lnTo>
                  <a:lnTo>
                    <a:pt x="34" y="2"/>
                  </a:lnTo>
                  <a:lnTo>
                    <a:pt x="29" y="3"/>
                  </a:lnTo>
                  <a:lnTo>
                    <a:pt x="24" y="3"/>
                  </a:lnTo>
                  <a:lnTo>
                    <a:pt x="18" y="4"/>
                  </a:lnTo>
                  <a:lnTo>
                    <a:pt x="13" y="3"/>
                  </a:lnTo>
                  <a:lnTo>
                    <a:pt x="6" y="3"/>
                  </a:lnTo>
                  <a:lnTo>
                    <a:pt x="0" y="3"/>
                  </a:lnTo>
                  <a:lnTo>
                    <a:pt x="0" y="12"/>
                  </a:lnTo>
                  <a:lnTo>
                    <a:pt x="6" y="12"/>
                  </a:lnTo>
                  <a:lnTo>
                    <a:pt x="13" y="12"/>
                  </a:lnTo>
                  <a:lnTo>
                    <a:pt x="18" y="11"/>
                  </a:lnTo>
                  <a:lnTo>
                    <a:pt x="24" y="10"/>
                  </a:lnTo>
                  <a:lnTo>
                    <a:pt x="29" y="10"/>
                  </a:lnTo>
                  <a:lnTo>
                    <a:pt x="34" y="9"/>
                  </a:lnTo>
                  <a:lnTo>
                    <a:pt x="39" y="8"/>
                  </a:lnTo>
                  <a:lnTo>
                    <a:pt x="45" y="7"/>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01" name="Freeform 705"/>
            <p:cNvSpPr>
              <a:spLocks noChangeAspect="1"/>
            </p:cNvSpPr>
            <p:nvPr/>
          </p:nvSpPr>
          <p:spPr bwMode="auto">
            <a:xfrm>
              <a:off x="999" y="371"/>
              <a:ext cx="3" cy="3"/>
            </a:xfrm>
            <a:custGeom>
              <a:avLst/>
              <a:gdLst>
                <a:gd name="T0" fmla="*/ 3 w 5"/>
                <a:gd name="T1" fmla="*/ 7 h 7"/>
                <a:gd name="T2" fmla="*/ 5 w 5"/>
                <a:gd name="T3" fmla="*/ 4 h 7"/>
                <a:gd name="T4" fmla="*/ 5 w 5"/>
                <a:gd name="T5" fmla="*/ 2 h 7"/>
                <a:gd name="T6" fmla="*/ 4 w 5"/>
                <a:gd name="T7" fmla="*/ 0 h 7"/>
                <a:gd name="T8" fmla="*/ 0 w 5"/>
                <a:gd name="T9" fmla="*/ 0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5" y="4"/>
                  </a:lnTo>
                  <a:lnTo>
                    <a:pt x="5" y="2"/>
                  </a:lnTo>
                  <a:lnTo>
                    <a:pt x="4" y="0"/>
                  </a:lnTo>
                  <a:lnTo>
                    <a:pt x="0" y="0"/>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02" name="Freeform 706"/>
            <p:cNvSpPr>
              <a:spLocks noChangeAspect="1"/>
            </p:cNvSpPr>
            <p:nvPr/>
          </p:nvSpPr>
          <p:spPr bwMode="auto">
            <a:xfrm>
              <a:off x="845" y="545"/>
              <a:ext cx="20" cy="14"/>
            </a:xfrm>
            <a:custGeom>
              <a:avLst/>
              <a:gdLst>
                <a:gd name="T0" fmla="*/ 0 w 39"/>
                <a:gd name="T1" fmla="*/ 0 h 27"/>
                <a:gd name="T2" fmla="*/ 6 w 39"/>
                <a:gd name="T3" fmla="*/ 3 h 27"/>
                <a:gd name="T4" fmla="*/ 11 w 39"/>
                <a:gd name="T5" fmla="*/ 6 h 27"/>
                <a:gd name="T6" fmla="*/ 17 w 39"/>
                <a:gd name="T7" fmla="*/ 10 h 27"/>
                <a:gd name="T8" fmla="*/ 23 w 39"/>
                <a:gd name="T9" fmla="*/ 13 h 27"/>
                <a:gd name="T10" fmla="*/ 29 w 39"/>
                <a:gd name="T11" fmla="*/ 18 h 27"/>
                <a:gd name="T12" fmla="*/ 33 w 39"/>
                <a:gd name="T13" fmla="*/ 21 h 27"/>
                <a:gd name="T14" fmla="*/ 37 w 39"/>
                <a:gd name="T15" fmla="*/ 25 h 27"/>
                <a:gd name="T16" fmla="*/ 39 w 39"/>
                <a:gd name="T17" fmla="*/ 27 h 27"/>
                <a:gd name="T18" fmla="*/ 0 w 39"/>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27">
                  <a:moveTo>
                    <a:pt x="0" y="0"/>
                  </a:moveTo>
                  <a:lnTo>
                    <a:pt x="6" y="3"/>
                  </a:lnTo>
                  <a:lnTo>
                    <a:pt x="11" y="6"/>
                  </a:lnTo>
                  <a:lnTo>
                    <a:pt x="17" y="10"/>
                  </a:lnTo>
                  <a:lnTo>
                    <a:pt x="23" y="13"/>
                  </a:lnTo>
                  <a:lnTo>
                    <a:pt x="29" y="18"/>
                  </a:lnTo>
                  <a:lnTo>
                    <a:pt x="33" y="21"/>
                  </a:lnTo>
                  <a:lnTo>
                    <a:pt x="37" y="25"/>
                  </a:lnTo>
                  <a:lnTo>
                    <a:pt x="39" y="27"/>
                  </a:lnTo>
                  <a:lnTo>
                    <a:pt x="0" y="0"/>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03" name="Freeform 707"/>
            <p:cNvSpPr>
              <a:spLocks noChangeAspect="1"/>
            </p:cNvSpPr>
            <p:nvPr/>
          </p:nvSpPr>
          <p:spPr bwMode="auto">
            <a:xfrm>
              <a:off x="843" y="543"/>
              <a:ext cx="3" cy="4"/>
            </a:xfrm>
            <a:custGeom>
              <a:avLst/>
              <a:gdLst>
                <a:gd name="T0" fmla="*/ 5 w 5"/>
                <a:gd name="T1" fmla="*/ 0 h 7"/>
                <a:gd name="T2" fmla="*/ 2 w 5"/>
                <a:gd name="T3" fmla="*/ 0 h 7"/>
                <a:gd name="T4" fmla="*/ 0 w 5"/>
                <a:gd name="T5" fmla="*/ 2 h 7"/>
                <a:gd name="T6" fmla="*/ 0 w 5"/>
                <a:gd name="T7" fmla="*/ 5 h 7"/>
                <a:gd name="T8" fmla="*/ 3 w 5"/>
                <a:gd name="T9" fmla="*/ 7 h 7"/>
                <a:gd name="T10" fmla="*/ 5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5" y="0"/>
                  </a:moveTo>
                  <a:lnTo>
                    <a:pt x="2" y="0"/>
                  </a:lnTo>
                  <a:lnTo>
                    <a:pt x="0" y="2"/>
                  </a:lnTo>
                  <a:lnTo>
                    <a:pt x="0" y="5"/>
                  </a:lnTo>
                  <a:lnTo>
                    <a:pt x="3" y="7"/>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04" name="Freeform 708"/>
            <p:cNvSpPr>
              <a:spLocks noChangeAspect="1"/>
            </p:cNvSpPr>
            <p:nvPr/>
          </p:nvSpPr>
          <p:spPr bwMode="auto">
            <a:xfrm>
              <a:off x="844" y="543"/>
              <a:ext cx="22" cy="17"/>
            </a:xfrm>
            <a:custGeom>
              <a:avLst/>
              <a:gdLst>
                <a:gd name="T0" fmla="*/ 43 w 43"/>
                <a:gd name="T1" fmla="*/ 29 h 34"/>
                <a:gd name="T2" fmla="*/ 40 w 43"/>
                <a:gd name="T3" fmla="*/ 27 h 34"/>
                <a:gd name="T4" fmla="*/ 37 w 43"/>
                <a:gd name="T5" fmla="*/ 22 h 34"/>
                <a:gd name="T6" fmla="*/ 32 w 43"/>
                <a:gd name="T7" fmla="*/ 19 h 34"/>
                <a:gd name="T8" fmla="*/ 26 w 43"/>
                <a:gd name="T9" fmla="*/ 14 h 34"/>
                <a:gd name="T10" fmla="*/ 20 w 43"/>
                <a:gd name="T11" fmla="*/ 10 h 34"/>
                <a:gd name="T12" fmla="*/ 15 w 43"/>
                <a:gd name="T13" fmla="*/ 7 h 34"/>
                <a:gd name="T14" fmla="*/ 9 w 43"/>
                <a:gd name="T15" fmla="*/ 4 h 34"/>
                <a:gd name="T16" fmla="*/ 2 w 43"/>
                <a:gd name="T17" fmla="*/ 0 h 34"/>
                <a:gd name="T18" fmla="*/ 0 w 43"/>
                <a:gd name="T19" fmla="*/ 7 h 34"/>
                <a:gd name="T20" fmla="*/ 4 w 43"/>
                <a:gd name="T21" fmla="*/ 10 h 34"/>
                <a:gd name="T22" fmla="*/ 10 w 43"/>
                <a:gd name="T23" fmla="*/ 14 h 34"/>
                <a:gd name="T24" fmla="*/ 16 w 43"/>
                <a:gd name="T25" fmla="*/ 17 h 34"/>
                <a:gd name="T26" fmla="*/ 22 w 43"/>
                <a:gd name="T27" fmla="*/ 21 h 34"/>
                <a:gd name="T28" fmla="*/ 27 w 43"/>
                <a:gd name="T29" fmla="*/ 25 h 34"/>
                <a:gd name="T30" fmla="*/ 32 w 43"/>
                <a:gd name="T31" fmla="*/ 29 h 34"/>
                <a:gd name="T32" fmla="*/ 35 w 43"/>
                <a:gd name="T33" fmla="*/ 31 h 34"/>
                <a:gd name="T34" fmla="*/ 37 w 43"/>
                <a:gd name="T35" fmla="*/ 34 h 34"/>
                <a:gd name="T36" fmla="*/ 43 w 43"/>
                <a:gd name="T3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34">
                  <a:moveTo>
                    <a:pt x="43" y="29"/>
                  </a:moveTo>
                  <a:lnTo>
                    <a:pt x="40" y="27"/>
                  </a:lnTo>
                  <a:lnTo>
                    <a:pt x="37" y="22"/>
                  </a:lnTo>
                  <a:lnTo>
                    <a:pt x="32" y="19"/>
                  </a:lnTo>
                  <a:lnTo>
                    <a:pt x="26" y="14"/>
                  </a:lnTo>
                  <a:lnTo>
                    <a:pt x="20" y="10"/>
                  </a:lnTo>
                  <a:lnTo>
                    <a:pt x="15" y="7"/>
                  </a:lnTo>
                  <a:lnTo>
                    <a:pt x="9" y="4"/>
                  </a:lnTo>
                  <a:lnTo>
                    <a:pt x="2" y="0"/>
                  </a:lnTo>
                  <a:lnTo>
                    <a:pt x="0" y="7"/>
                  </a:lnTo>
                  <a:lnTo>
                    <a:pt x="4" y="10"/>
                  </a:lnTo>
                  <a:lnTo>
                    <a:pt x="10" y="14"/>
                  </a:lnTo>
                  <a:lnTo>
                    <a:pt x="16" y="17"/>
                  </a:lnTo>
                  <a:lnTo>
                    <a:pt x="22" y="21"/>
                  </a:lnTo>
                  <a:lnTo>
                    <a:pt x="27" y="25"/>
                  </a:lnTo>
                  <a:lnTo>
                    <a:pt x="32" y="29"/>
                  </a:lnTo>
                  <a:lnTo>
                    <a:pt x="35" y="31"/>
                  </a:lnTo>
                  <a:lnTo>
                    <a:pt x="37" y="34"/>
                  </a:lnTo>
                  <a:lnTo>
                    <a:pt x="43"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05" name="Freeform 709"/>
            <p:cNvSpPr>
              <a:spLocks noChangeAspect="1"/>
            </p:cNvSpPr>
            <p:nvPr/>
          </p:nvSpPr>
          <p:spPr bwMode="auto">
            <a:xfrm>
              <a:off x="863" y="557"/>
              <a:ext cx="3" cy="4"/>
            </a:xfrm>
            <a:custGeom>
              <a:avLst/>
              <a:gdLst>
                <a:gd name="T0" fmla="*/ 0 w 6"/>
                <a:gd name="T1" fmla="*/ 5 h 7"/>
                <a:gd name="T2" fmla="*/ 2 w 6"/>
                <a:gd name="T3" fmla="*/ 7 h 7"/>
                <a:gd name="T4" fmla="*/ 5 w 6"/>
                <a:gd name="T5" fmla="*/ 6 h 7"/>
                <a:gd name="T6" fmla="*/ 6 w 6"/>
                <a:gd name="T7" fmla="*/ 3 h 7"/>
                <a:gd name="T8" fmla="*/ 6 w 6"/>
                <a:gd name="T9" fmla="*/ 0 h 7"/>
                <a:gd name="T10" fmla="*/ 0 w 6"/>
                <a:gd name="T11" fmla="*/ 5 h 7"/>
              </a:gdLst>
              <a:ahLst/>
              <a:cxnLst>
                <a:cxn ang="0">
                  <a:pos x="T0" y="T1"/>
                </a:cxn>
                <a:cxn ang="0">
                  <a:pos x="T2" y="T3"/>
                </a:cxn>
                <a:cxn ang="0">
                  <a:pos x="T4" y="T5"/>
                </a:cxn>
                <a:cxn ang="0">
                  <a:pos x="T6" y="T7"/>
                </a:cxn>
                <a:cxn ang="0">
                  <a:pos x="T8" y="T9"/>
                </a:cxn>
                <a:cxn ang="0">
                  <a:pos x="T10" y="T11"/>
                </a:cxn>
              </a:cxnLst>
              <a:rect l="0" t="0" r="r" b="b"/>
              <a:pathLst>
                <a:path w="6" h="7">
                  <a:moveTo>
                    <a:pt x="0" y="5"/>
                  </a:moveTo>
                  <a:lnTo>
                    <a:pt x="2" y="7"/>
                  </a:lnTo>
                  <a:lnTo>
                    <a:pt x="5" y="6"/>
                  </a:lnTo>
                  <a:lnTo>
                    <a:pt x="6" y="3"/>
                  </a:lnTo>
                  <a:lnTo>
                    <a:pt x="6"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06" name="Freeform 710"/>
            <p:cNvSpPr>
              <a:spLocks noChangeAspect="1"/>
            </p:cNvSpPr>
            <p:nvPr/>
          </p:nvSpPr>
          <p:spPr bwMode="auto">
            <a:xfrm>
              <a:off x="752" y="523"/>
              <a:ext cx="30" cy="6"/>
            </a:xfrm>
            <a:custGeom>
              <a:avLst/>
              <a:gdLst>
                <a:gd name="T0" fmla="*/ 0 w 60"/>
                <a:gd name="T1" fmla="*/ 10 h 10"/>
                <a:gd name="T2" fmla="*/ 13 w 60"/>
                <a:gd name="T3" fmla="*/ 10 h 10"/>
                <a:gd name="T4" fmla="*/ 21 w 60"/>
                <a:gd name="T5" fmla="*/ 9 h 10"/>
                <a:gd name="T6" fmla="*/ 28 w 60"/>
                <a:gd name="T7" fmla="*/ 8 h 10"/>
                <a:gd name="T8" fmla="*/ 34 w 60"/>
                <a:gd name="T9" fmla="*/ 7 h 10"/>
                <a:gd name="T10" fmla="*/ 40 w 60"/>
                <a:gd name="T11" fmla="*/ 5 h 10"/>
                <a:gd name="T12" fmla="*/ 45 w 60"/>
                <a:gd name="T13" fmla="*/ 2 h 10"/>
                <a:gd name="T14" fmla="*/ 52 w 60"/>
                <a:gd name="T15" fmla="*/ 1 h 10"/>
                <a:gd name="T16" fmla="*/ 60 w 60"/>
                <a:gd name="T17" fmla="*/ 0 h 10"/>
                <a:gd name="T18" fmla="*/ 0 w 60"/>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0">
                  <a:moveTo>
                    <a:pt x="0" y="10"/>
                  </a:moveTo>
                  <a:lnTo>
                    <a:pt x="13" y="10"/>
                  </a:lnTo>
                  <a:lnTo>
                    <a:pt x="21" y="9"/>
                  </a:lnTo>
                  <a:lnTo>
                    <a:pt x="28" y="8"/>
                  </a:lnTo>
                  <a:lnTo>
                    <a:pt x="34" y="7"/>
                  </a:lnTo>
                  <a:lnTo>
                    <a:pt x="40" y="5"/>
                  </a:lnTo>
                  <a:lnTo>
                    <a:pt x="45" y="2"/>
                  </a:lnTo>
                  <a:lnTo>
                    <a:pt x="52" y="1"/>
                  </a:lnTo>
                  <a:lnTo>
                    <a:pt x="60" y="0"/>
                  </a:lnTo>
                  <a:lnTo>
                    <a:pt x="0" y="10"/>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07" name="Freeform 711"/>
            <p:cNvSpPr>
              <a:spLocks noChangeAspect="1"/>
            </p:cNvSpPr>
            <p:nvPr/>
          </p:nvSpPr>
          <p:spPr bwMode="auto">
            <a:xfrm>
              <a:off x="750" y="526"/>
              <a:ext cx="2" cy="5"/>
            </a:xfrm>
            <a:custGeom>
              <a:avLst/>
              <a:gdLst>
                <a:gd name="T0" fmla="*/ 4 w 4"/>
                <a:gd name="T1" fmla="*/ 0 h 9"/>
                <a:gd name="T2" fmla="*/ 1 w 4"/>
                <a:gd name="T3" fmla="*/ 1 h 9"/>
                <a:gd name="T4" fmla="*/ 0 w 4"/>
                <a:gd name="T5" fmla="*/ 4 h 9"/>
                <a:gd name="T6" fmla="*/ 1 w 4"/>
                <a:gd name="T7" fmla="*/ 8 h 9"/>
                <a:gd name="T8" fmla="*/ 4 w 4"/>
                <a:gd name="T9" fmla="*/ 9 h 9"/>
                <a:gd name="T10" fmla="*/ 4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4" y="0"/>
                  </a:moveTo>
                  <a:lnTo>
                    <a:pt x="1" y="1"/>
                  </a:lnTo>
                  <a:lnTo>
                    <a:pt x="0" y="4"/>
                  </a:lnTo>
                  <a:lnTo>
                    <a:pt x="1" y="8"/>
                  </a:lnTo>
                  <a:lnTo>
                    <a:pt x="4" y="9"/>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08" name="Freeform 712"/>
            <p:cNvSpPr>
              <a:spLocks noChangeAspect="1"/>
            </p:cNvSpPr>
            <p:nvPr/>
          </p:nvSpPr>
          <p:spPr bwMode="auto">
            <a:xfrm>
              <a:off x="752" y="525"/>
              <a:ext cx="19" cy="6"/>
            </a:xfrm>
            <a:custGeom>
              <a:avLst/>
              <a:gdLst>
                <a:gd name="T0" fmla="*/ 33 w 37"/>
                <a:gd name="T1" fmla="*/ 0 h 12"/>
                <a:gd name="T2" fmla="*/ 34 w 37"/>
                <a:gd name="T3" fmla="*/ 0 h 12"/>
                <a:gd name="T4" fmla="*/ 28 w 37"/>
                <a:gd name="T5" fmla="*/ 2 h 12"/>
                <a:gd name="T6" fmla="*/ 21 w 37"/>
                <a:gd name="T7" fmla="*/ 3 h 12"/>
                <a:gd name="T8" fmla="*/ 13 w 37"/>
                <a:gd name="T9" fmla="*/ 3 h 12"/>
                <a:gd name="T10" fmla="*/ 0 w 37"/>
                <a:gd name="T11" fmla="*/ 3 h 12"/>
                <a:gd name="T12" fmla="*/ 0 w 37"/>
                <a:gd name="T13" fmla="*/ 12 h 12"/>
                <a:gd name="T14" fmla="*/ 13 w 37"/>
                <a:gd name="T15" fmla="*/ 12 h 12"/>
                <a:gd name="T16" fmla="*/ 21 w 37"/>
                <a:gd name="T17" fmla="*/ 10 h 12"/>
                <a:gd name="T18" fmla="*/ 28 w 37"/>
                <a:gd name="T19" fmla="*/ 8 h 12"/>
                <a:gd name="T20" fmla="*/ 34 w 37"/>
                <a:gd name="T21" fmla="*/ 7 h 12"/>
                <a:gd name="T22" fmla="*/ 35 w 37"/>
                <a:gd name="T23" fmla="*/ 7 h 12"/>
                <a:gd name="T24" fmla="*/ 34 w 37"/>
                <a:gd name="T25" fmla="*/ 7 h 12"/>
                <a:gd name="T26" fmla="*/ 36 w 37"/>
                <a:gd name="T27" fmla="*/ 6 h 12"/>
                <a:gd name="T28" fmla="*/ 37 w 37"/>
                <a:gd name="T29" fmla="*/ 4 h 12"/>
                <a:gd name="T30" fmla="*/ 36 w 37"/>
                <a:gd name="T31" fmla="*/ 2 h 12"/>
                <a:gd name="T32" fmla="*/ 34 w 37"/>
                <a:gd name="T33" fmla="*/ 0 h 12"/>
                <a:gd name="T34" fmla="*/ 33 w 37"/>
                <a:gd name="T3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12">
                  <a:moveTo>
                    <a:pt x="33" y="0"/>
                  </a:moveTo>
                  <a:lnTo>
                    <a:pt x="34" y="0"/>
                  </a:lnTo>
                  <a:lnTo>
                    <a:pt x="28" y="2"/>
                  </a:lnTo>
                  <a:lnTo>
                    <a:pt x="21" y="3"/>
                  </a:lnTo>
                  <a:lnTo>
                    <a:pt x="13" y="3"/>
                  </a:lnTo>
                  <a:lnTo>
                    <a:pt x="0" y="3"/>
                  </a:lnTo>
                  <a:lnTo>
                    <a:pt x="0" y="12"/>
                  </a:lnTo>
                  <a:lnTo>
                    <a:pt x="13" y="12"/>
                  </a:lnTo>
                  <a:lnTo>
                    <a:pt x="21" y="10"/>
                  </a:lnTo>
                  <a:lnTo>
                    <a:pt x="28" y="8"/>
                  </a:lnTo>
                  <a:lnTo>
                    <a:pt x="34" y="7"/>
                  </a:lnTo>
                  <a:lnTo>
                    <a:pt x="35" y="7"/>
                  </a:lnTo>
                  <a:lnTo>
                    <a:pt x="34" y="7"/>
                  </a:lnTo>
                  <a:lnTo>
                    <a:pt x="36" y="6"/>
                  </a:lnTo>
                  <a:lnTo>
                    <a:pt x="37" y="4"/>
                  </a:lnTo>
                  <a:lnTo>
                    <a:pt x="36" y="2"/>
                  </a:lnTo>
                  <a:lnTo>
                    <a:pt x="34"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09" name="Freeform 713"/>
            <p:cNvSpPr>
              <a:spLocks noChangeAspect="1"/>
            </p:cNvSpPr>
            <p:nvPr/>
          </p:nvSpPr>
          <p:spPr bwMode="auto">
            <a:xfrm>
              <a:off x="768" y="522"/>
              <a:ext cx="14" cy="7"/>
            </a:xfrm>
            <a:custGeom>
              <a:avLst/>
              <a:gdLst>
                <a:gd name="T0" fmla="*/ 27 w 27"/>
                <a:gd name="T1" fmla="*/ 0 h 14"/>
                <a:gd name="T2" fmla="*/ 19 w 27"/>
                <a:gd name="T3" fmla="*/ 2 h 14"/>
                <a:gd name="T4" fmla="*/ 11 w 27"/>
                <a:gd name="T5" fmla="*/ 3 h 14"/>
                <a:gd name="T6" fmla="*/ 5 w 27"/>
                <a:gd name="T7" fmla="*/ 5 h 14"/>
                <a:gd name="T8" fmla="*/ 0 w 27"/>
                <a:gd name="T9" fmla="*/ 7 h 14"/>
                <a:gd name="T10" fmla="*/ 2 w 27"/>
                <a:gd name="T11" fmla="*/ 14 h 14"/>
                <a:gd name="T12" fmla="*/ 8 w 27"/>
                <a:gd name="T13" fmla="*/ 12 h 14"/>
                <a:gd name="T14" fmla="*/ 14 w 27"/>
                <a:gd name="T15" fmla="*/ 10 h 14"/>
                <a:gd name="T16" fmla="*/ 19 w 27"/>
                <a:gd name="T17" fmla="*/ 9 h 14"/>
                <a:gd name="T18" fmla="*/ 27 w 27"/>
                <a:gd name="T19" fmla="*/ 7 h 14"/>
                <a:gd name="T20" fmla="*/ 27 w 27"/>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4">
                  <a:moveTo>
                    <a:pt x="27" y="0"/>
                  </a:moveTo>
                  <a:lnTo>
                    <a:pt x="19" y="2"/>
                  </a:lnTo>
                  <a:lnTo>
                    <a:pt x="11" y="3"/>
                  </a:lnTo>
                  <a:lnTo>
                    <a:pt x="5" y="5"/>
                  </a:lnTo>
                  <a:lnTo>
                    <a:pt x="0" y="7"/>
                  </a:lnTo>
                  <a:lnTo>
                    <a:pt x="2" y="14"/>
                  </a:lnTo>
                  <a:lnTo>
                    <a:pt x="8" y="12"/>
                  </a:lnTo>
                  <a:lnTo>
                    <a:pt x="14" y="10"/>
                  </a:lnTo>
                  <a:lnTo>
                    <a:pt x="19" y="9"/>
                  </a:lnTo>
                  <a:lnTo>
                    <a:pt x="27" y="7"/>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10" name="Freeform 714"/>
            <p:cNvSpPr>
              <a:spLocks noChangeAspect="1"/>
            </p:cNvSpPr>
            <p:nvPr/>
          </p:nvSpPr>
          <p:spPr bwMode="auto">
            <a:xfrm>
              <a:off x="782" y="522"/>
              <a:ext cx="2" cy="3"/>
            </a:xfrm>
            <a:custGeom>
              <a:avLst/>
              <a:gdLst>
                <a:gd name="T0" fmla="*/ 0 w 4"/>
                <a:gd name="T1" fmla="*/ 7 h 7"/>
                <a:gd name="T2" fmla="*/ 3 w 4"/>
                <a:gd name="T3" fmla="*/ 6 h 7"/>
                <a:gd name="T4" fmla="*/ 4 w 4"/>
                <a:gd name="T5" fmla="*/ 4 h 7"/>
                <a:gd name="T6" fmla="*/ 3 w 4"/>
                <a:gd name="T7" fmla="*/ 2 h 7"/>
                <a:gd name="T8" fmla="*/ 0 w 4"/>
                <a:gd name="T9" fmla="*/ 0 h 7"/>
                <a:gd name="T10" fmla="*/ 0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0" y="7"/>
                  </a:moveTo>
                  <a:lnTo>
                    <a:pt x="3" y="6"/>
                  </a:lnTo>
                  <a:lnTo>
                    <a:pt x="4" y="4"/>
                  </a:lnTo>
                  <a:lnTo>
                    <a:pt x="3" y="2"/>
                  </a:lnTo>
                  <a:lnTo>
                    <a:pt x="0"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11" name="Freeform 715"/>
            <p:cNvSpPr>
              <a:spLocks noChangeAspect="1"/>
            </p:cNvSpPr>
            <p:nvPr/>
          </p:nvSpPr>
          <p:spPr bwMode="auto">
            <a:xfrm>
              <a:off x="845" y="544"/>
              <a:ext cx="23" cy="4"/>
            </a:xfrm>
            <a:custGeom>
              <a:avLst/>
              <a:gdLst>
                <a:gd name="T0" fmla="*/ 46 w 46"/>
                <a:gd name="T1" fmla="*/ 9 h 9"/>
                <a:gd name="T2" fmla="*/ 41 w 46"/>
                <a:gd name="T3" fmla="*/ 6 h 9"/>
                <a:gd name="T4" fmla="*/ 37 w 46"/>
                <a:gd name="T5" fmla="*/ 3 h 9"/>
                <a:gd name="T6" fmla="*/ 31 w 46"/>
                <a:gd name="T7" fmla="*/ 1 h 9"/>
                <a:gd name="T8" fmla="*/ 25 w 46"/>
                <a:gd name="T9" fmla="*/ 0 h 9"/>
                <a:gd name="T10" fmla="*/ 18 w 46"/>
                <a:gd name="T11" fmla="*/ 0 h 9"/>
                <a:gd name="T12" fmla="*/ 11 w 46"/>
                <a:gd name="T13" fmla="*/ 1 h 9"/>
                <a:gd name="T14" fmla="*/ 6 w 46"/>
                <a:gd name="T15" fmla="*/ 1 h 9"/>
                <a:gd name="T16" fmla="*/ 0 w 46"/>
                <a:gd name="T17" fmla="*/ 3 h 9"/>
                <a:gd name="T18" fmla="*/ 46 w 46"/>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9">
                  <a:moveTo>
                    <a:pt x="46" y="9"/>
                  </a:moveTo>
                  <a:lnTo>
                    <a:pt x="41" y="6"/>
                  </a:lnTo>
                  <a:lnTo>
                    <a:pt x="37" y="3"/>
                  </a:lnTo>
                  <a:lnTo>
                    <a:pt x="31" y="1"/>
                  </a:lnTo>
                  <a:lnTo>
                    <a:pt x="25" y="0"/>
                  </a:lnTo>
                  <a:lnTo>
                    <a:pt x="18" y="0"/>
                  </a:lnTo>
                  <a:lnTo>
                    <a:pt x="11" y="1"/>
                  </a:lnTo>
                  <a:lnTo>
                    <a:pt x="6" y="1"/>
                  </a:lnTo>
                  <a:lnTo>
                    <a:pt x="0" y="3"/>
                  </a:lnTo>
                  <a:lnTo>
                    <a:pt x="46" y="9"/>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12" name="Freeform 716"/>
            <p:cNvSpPr>
              <a:spLocks noChangeAspect="1"/>
            </p:cNvSpPr>
            <p:nvPr/>
          </p:nvSpPr>
          <p:spPr bwMode="auto">
            <a:xfrm>
              <a:off x="866" y="547"/>
              <a:ext cx="4" cy="4"/>
            </a:xfrm>
            <a:custGeom>
              <a:avLst/>
              <a:gdLst>
                <a:gd name="T0" fmla="*/ 0 w 7"/>
                <a:gd name="T1" fmla="*/ 5 h 7"/>
                <a:gd name="T2" fmla="*/ 3 w 7"/>
                <a:gd name="T3" fmla="*/ 7 h 7"/>
                <a:gd name="T4" fmla="*/ 6 w 7"/>
                <a:gd name="T5" fmla="*/ 6 h 7"/>
                <a:gd name="T6" fmla="*/ 7 w 7"/>
                <a:gd name="T7" fmla="*/ 4 h 7"/>
                <a:gd name="T8" fmla="*/ 7 w 7"/>
                <a:gd name="T9" fmla="*/ 0 h 7"/>
                <a:gd name="T10" fmla="*/ 0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0" y="5"/>
                  </a:moveTo>
                  <a:lnTo>
                    <a:pt x="3" y="7"/>
                  </a:lnTo>
                  <a:lnTo>
                    <a:pt x="6" y="6"/>
                  </a:lnTo>
                  <a:lnTo>
                    <a:pt x="7" y="4"/>
                  </a:lnTo>
                  <a:lnTo>
                    <a:pt x="7"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13" name="Freeform 717"/>
            <p:cNvSpPr>
              <a:spLocks noChangeAspect="1"/>
            </p:cNvSpPr>
            <p:nvPr/>
          </p:nvSpPr>
          <p:spPr bwMode="auto">
            <a:xfrm>
              <a:off x="845" y="542"/>
              <a:ext cx="25" cy="7"/>
            </a:xfrm>
            <a:custGeom>
              <a:avLst/>
              <a:gdLst>
                <a:gd name="T0" fmla="*/ 0 w 49"/>
                <a:gd name="T1" fmla="*/ 9 h 15"/>
                <a:gd name="T2" fmla="*/ 6 w 49"/>
                <a:gd name="T3" fmla="*/ 8 h 15"/>
                <a:gd name="T4" fmla="*/ 11 w 49"/>
                <a:gd name="T5" fmla="*/ 8 h 15"/>
                <a:gd name="T6" fmla="*/ 18 w 49"/>
                <a:gd name="T7" fmla="*/ 7 h 15"/>
                <a:gd name="T8" fmla="*/ 25 w 49"/>
                <a:gd name="T9" fmla="*/ 7 h 15"/>
                <a:gd name="T10" fmla="*/ 31 w 49"/>
                <a:gd name="T11" fmla="*/ 8 h 15"/>
                <a:gd name="T12" fmla="*/ 36 w 49"/>
                <a:gd name="T13" fmla="*/ 9 h 15"/>
                <a:gd name="T14" fmla="*/ 39 w 49"/>
                <a:gd name="T15" fmla="*/ 12 h 15"/>
                <a:gd name="T16" fmla="*/ 42 w 49"/>
                <a:gd name="T17" fmla="*/ 15 h 15"/>
                <a:gd name="T18" fmla="*/ 49 w 49"/>
                <a:gd name="T19" fmla="*/ 10 h 15"/>
                <a:gd name="T20" fmla="*/ 44 w 49"/>
                <a:gd name="T21" fmla="*/ 6 h 15"/>
                <a:gd name="T22" fmla="*/ 38 w 49"/>
                <a:gd name="T23" fmla="*/ 2 h 15"/>
                <a:gd name="T24" fmla="*/ 31 w 49"/>
                <a:gd name="T25" fmla="*/ 1 h 15"/>
                <a:gd name="T26" fmla="*/ 25 w 49"/>
                <a:gd name="T27" fmla="*/ 0 h 15"/>
                <a:gd name="T28" fmla="*/ 18 w 49"/>
                <a:gd name="T29" fmla="*/ 0 h 15"/>
                <a:gd name="T30" fmla="*/ 11 w 49"/>
                <a:gd name="T31" fmla="*/ 1 h 15"/>
                <a:gd name="T32" fmla="*/ 6 w 49"/>
                <a:gd name="T33" fmla="*/ 1 h 15"/>
                <a:gd name="T34" fmla="*/ 0 w 49"/>
                <a:gd name="T35" fmla="*/ 2 h 15"/>
                <a:gd name="T36" fmla="*/ 0 w 49"/>
                <a:gd name="T3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15">
                  <a:moveTo>
                    <a:pt x="0" y="9"/>
                  </a:moveTo>
                  <a:lnTo>
                    <a:pt x="6" y="8"/>
                  </a:lnTo>
                  <a:lnTo>
                    <a:pt x="11" y="8"/>
                  </a:lnTo>
                  <a:lnTo>
                    <a:pt x="18" y="7"/>
                  </a:lnTo>
                  <a:lnTo>
                    <a:pt x="25" y="7"/>
                  </a:lnTo>
                  <a:lnTo>
                    <a:pt x="31" y="8"/>
                  </a:lnTo>
                  <a:lnTo>
                    <a:pt x="36" y="9"/>
                  </a:lnTo>
                  <a:lnTo>
                    <a:pt x="39" y="12"/>
                  </a:lnTo>
                  <a:lnTo>
                    <a:pt x="42" y="15"/>
                  </a:lnTo>
                  <a:lnTo>
                    <a:pt x="49" y="10"/>
                  </a:lnTo>
                  <a:lnTo>
                    <a:pt x="44" y="6"/>
                  </a:lnTo>
                  <a:lnTo>
                    <a:pt x="38" y="2"/>
                  </a:lnTo>
                  <a:lnTo>
                    <a:pt x="31" y="1"/>
                  </a:lnTo>
                  <a:lnTo>
                    <a:pt x="25" y="0"/>
                  </a:lnTo>
                  <a:lnTo>
                    <a:pt x="18" y="0"/>
                  </a:lnTo>
                  <a:lnTo>
                    <a:pt x="11" y="1"/>
                  </a:lnTo>
                  <a:lnTo>
                    <a:pt x="6" y="1"/>
                  </a:lnTo>
                  <a:lnTo>
                    <a:pt x="0" y="2"/>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14" name="Freeform 718"/>
            <p:cNvSpPr>
              <a:spLocks noChangeAspect="1"/>
            </p:cNvSpPr>
            <p:nvPr/>
          </p:nvSpPr>
          <p:spPr bwMode="auto">
            <a:xfrm>
              <a:off x="843" y="543"/>
              <a:ext cx="2" cy="4"/>
            </a:xfrm>
            <a:custGeom>
              <a:avLst/>
              <a:gdLst>
                <a:gd name="T0" fmla="*/ 4 w 4"/>
                <a:gd name="T1" fmla="*/ 0 h 7"/>
                <a:gd name="T2" fmla="*/ 2 w 4"/>
                <a:gd name="T3" fmla="*/ 1 h 7"/>
                <a:gd name="T4" fmla="*/ 0 w 4"/>
                <a:gd name="T5" fmla="*/ 4 h 7"/>
                <a:gd name="T6" fmla="*/ 2 w 4"/>
                <a:gd name="T7" fmla="*/ 6 h 7"/>
                <a:gd name="T8" fmla="*/ 4 w 4"/>
                <a:gd name="T9" fmla="*/ 7 h 7"/>
                <a:gd name="T10" fmla="*/ 4 w 4"/>
                <a:gd name="T11" fmla="*/ 0 h 7"/>
              </a:gdLst>
              <a:ahLst/>
              <a:cxnLst>
                <a:cxn ang="0">
                  <a:pos x="T0" y="T1"/>
                </a:cxn>
                <a:cxn ang="0">
                  <a:pos x="T2" y="T3"/>
                </a:cxn>
                <a:cxn ang="0">
                  <a:pos x="T4" y="T5"/>
                </a:cxn>
                <a:cxn ang="0">
                  <a:pos x="T6" y="T7"/>
                </a:cxn>
                <a:cxn ang="0">
                  <a:pos x="T8" y="T9"/>
                </a:cxn>
                <a:cxn ang="0">
                  <a:pos x="T10" y="T11"/>
                </a:cxn>
              </a:cxnLst>
              <a:rect l="0" t="0" r="r" b="b"/>
              <a:pathLst>
                <a:path w="4" h="7">
                  <a:moveTo>
                    <a:pt x="4" y="0"/>
                  </a:moveTo>
                  <a:lnTo>
                    <a:pt x="2" y="1"/>
                  </a:lnTo>
                  <a:lnTo>
                    <a:pt x="0" y="4"/>
                  </a:lnTo>
                  <a:lnTo>
                    <a:pt x="2" y="6"/>
                  </a:lnTo>
                  <a:lnTo>
                    <a:pt x="4" y="7"/>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15" name="Freeform 719"/>
            <p:cNvSpPr>
              <a:spLocks noChangeAspect="1"/>
            </p:cNvSpPr>
            <p:nvPr/>
          </p:nvSpPr>
          <p:spPr bwMode="auto">
            <a:xfrm>
              <a:off x="1231" y="535"/>
              <a:ext cx="2" cy="3"/>
            </a:xfrm>
            <a:custGeom>
              <a:avLst/>
              <a:gdLst>
                <a:gd name="T0" fmla="*/ 3 w 5"/>
                <a:gd name="T1" fmla="*/ 0 h 7"/>
                <a:gd name="T2" fmla="*/ 0 w 5"/>
                <a:gd name="T3" fmla="*/ 1 h 7"/>
                <a:gd name="T4" fmla="*/ 0 w 5"/>
                <a:gd name="T5" fmla="*/ 5 h 7"/>
                <a:gd name="T6" fmla="*/ 1 w 5"/>
                <a:gd name="T7" fmla="*/ 7 h 7"/>
                <a:gd name="T8" fmla="*/ 5 w 5"/>
                <a:gd name="T9" fmla="*/ 7 h 7"/>
                <a:gd name="T10" fmla="*/ 3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3" y="0"/>
                  </a:moveTo>
                  <a:lnTo>
                    <a:pt x="0" y="1"/>
                  </a:lnTo>
                  <a:lnTo>
                    <a:pt x="0" y="5"/>
                  </a:lnTo>
                  <a:lnTo>
                    <a:pt x="1" y="7"/>
                  </a:lnTo>
                  <a:lnTo>
                    <a:pt x="5" y="7"/>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16" name="Freeform 720"/>
            <p:cNvSpPr>
              <a:spLocks noChangeAspect="1"/>
            </p:cNvSpPr>
            <p:nvPr/>
          </p:nvSpPr>
          <p:spPr bwMode="auto">
            <a:xfrm>
              <a:off x="1232" y="532"/>
              <a:ext cx="22" cy="6"/>
            </a:xfrm>
            <a:custGeom>
              <a:avLst/>
              <a:gdLst>
                <a:gd name="T0" fmla="*/ 45 w 45"/>
                <a:gd name="T1" fmla="*/ 9 h 13"/>
                <a:gd name="T2" fmla="*/ 41 w 45"/>
                <a:gd name="T3" fmla="*/ 4 h 13"/>
                <a:gd name="T4" fmla="*/ 35 w 45"/>
                <a:gd name="T5" fmla="*/ 3 h 13"/>
                <a:gd name="T6" fmla="*/ 30 w 45"/>
                <a:gd name="T7" fmla="*/ 1 h 13"/>
                <a:gd name="T8" fmla="*/ 24 w 45"/>
                <a:gd name="T9" fmla="*/ 0 h 13"/>
                <a:gd name="T10" fmla="*/ 19 w 45"/>
                <a:gd name="T11" fmla="*/ 1 h 13"/>
                <a:gd name="T12" fmla="*/ 15 w 45"/>
                <a:gd name="T13" fmla="*/ 3 h 13"/>
                <a:gd name="T14" fmla="*/ 10 w 45"/>
                <a:gd name="T15" fmla="*/ 4 h 13"/>
                <a:gd name="T16" fmla="*/ 5 w 45"/>
                <a:gd name="T17" fmla="*/ 5 h 13"/>
                <a:gd name="T18" fmla="*/ 0 w 45"/>
                <a:gd name="T19" fmla="*/ 6 h 13"/>
                <a:gd name="T20" fmla="*/ 2 w 45"/>
                <a:gd name="T21" fmla="*/ 13 h 13"/>
                <a:gd name="T22" fmla="*/ 5 w 45"/>
                <a:gd name="T23" fmla="*/ 12 h 13"/>
                <a:gd name="T24" fmla="*/ 10 w 45"/>
                <a:gd name="T25" fmla="*/ 11 h 13"/>
                <a:gd name="T26" fmla="*/ 15 w 45"/>
                <a:gd name="T27" fmla="*/ 9 h 13"/>
                <a:gd name="T28" fmla="*/ 19 w 45"/>
                <a:gd name="T29" fmla="*/ 8 h 13"/>
                <a:gd name="T30" fmla="*/ 24 w 45"/>
                <a:gd name="T31" fmla="*/ 9 h 13"/>
                <a:gd name="T32" fmla="*/ 30 w 45"/>
                <a:gd name="T33" fmla="*/ 8 h 13"/>
                <a:gd name="T34" fmla="*/ 35 w 45"/>
                <a:gd name="T35" fmla="*/ 9 h 13"/>
                <a:gd name="T36" fmla="*/ 41 w 45"/>
                <a:gd name="T37" fmla="*/ 11 h 13"/>
                <a:gd name="T38" fmla="*/ 38 w 45"/>
                <a:gd name="T39" fmla="*/ 5 h 13"/>
                <a:gd name="T40" fmla="*/ 41 w 45"/>
                <a:gd name="T41" fmla="*/ 11 h 13"/>
                <a:gd name="T42" fmla="*/ 43 w 45"/>
                <a:gd name="T43" fmla="*/ 9 h 13"/>
                <a:gd name="T44" fmla="*/ 45 w 45"/>
                <a:gd name="T45" fmla="*/ 7 h 13"/>
                <a:gd name="T46" fmla="*/ 43 w 45"/>
                <a:gd name="T47" fmla="*/ 5 h 13"/>
                <a:gd name="T48" fmla="*/ 41 w 45"/>
                <a:gd name="T49" fmla="*/ 4 h 13"/>
                <a:gd name="T50" fmla="*/ 45 w 45"/>
                <a:gd name="T5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13">
                  <a:moveTo>
                    <a:pt x="45" y="9"/>
                  </a:moveTo>
                  <a:lnTo>
                    <a:pt x="41" y="4"/>
                  </a:lnTo>
                  <a:lnTo>
                    <a:pt x="35" y="3"/>
                  </a:lnTo>
                  <a:lnTo>
                    <a:pt x="30" y="1"/>
                  </a:lnTo>
                  <a:lnTo>
                    <a:pt x="24" y="0"/>
                  </a:lnTo>
                  <a:lnTo>
                    <a:pt x="19" y="1"/>
                  </a:lnTo>
                  <a:lnTo>
                    <a:pt x="15" y="3"/>
                  </a:lnTo>
                  <a:lnTo>
                    <a:pt x="10" y="4"/>
                  </a:lnTo>
                  <a:lnTo>
                    <a:pt x="5" y="5"/>
                  </a:lnTo>
                  <a:lnTo>
                    <a:pt x="0" y="6"/>
                  </a:lnTo>
                  <a:lnTo>
                    <a:pt x="2" y="13"/>
                  </a:lnTo>
                  <a:lnTo>
                    <a:pt x="5" y="12"/>
                  </a:lnTo>
                  <a:lnTo>
                    <a:pt x="10" y="11"/>
                  </a:lnTo>
                  <a:lnTo>
                    <a:pt x="15" y="9"/>
                  </a:lnTo>
                  <a:lnTo>
                    <a:pt x="19" y="8"/>
                  </a:lnTo>
                  <a:lnTo>
                    <a:pt x="24" y="9"/>
                  </a:lnTo>
                  <a:lnTo>
                    <a:pt x="30" y="8"/>
                  </a:lnTo>
                  <a:lnTo>
                    <a:pt x="35" y="9"/>
                  </a:lnTo>
                  <a:lnTo>
                    <a:pt x="41" y="11"/>
                  </a:lnTo>
                  <a:lnTo>
                    <a:pt x="38" y="5"/>
                  </a:lnTo>
                  <a:lnTo>
                    <a:pt x="41" y="11"/>
                  </a:lnTo>
                  <a:lnTo>
                    <a:pt x="43" y="9"/>
                  </a:lnTo>
                  <a:lnTo>
                    <a:pt x="45" y="7"/>
                  </a:lnTo>
                  <a:lnTo>
                    <a:pt x="43" y="5"/>
                  </a:lnTo>
                  <a:lnTo>
                    <a:pt x="41" y="4"/>
                  </a:lnTo>
                  <a:lnTo>
                    <a:pt x="4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17" name="Freeform 721"/>
            <p:cNvSpPr>
              <a:spLocks noChangeAspect="1"/>
            </p:cNvSpPr>
            <p:nvPr/>
          </p:nvSpPr>
          <p:spPr bwMode="auto">
            <a:xfrm>
              <a:off x="1249" y="528"/>
              <a:ext cx="41" cy="14"/>
            </a:xfrm>
            <a:custGeom>
              <a:avLst/>
              <a:gdLst>
                <a:gd name="T0" fmla="*/ 76 w 83"/>
                <a:gd name="T1" fmla="*/ 3 h 30"/>
                <a:gd name="T2" fmla="*/ 78 w 83"/>
                <a:gd name="T3" fmla="*/ 0 h 30"/>
                <a:gd name="T4" fmla="*/ 68 w 83"/>
                <a:gd name="T5" fmla="*/ 5 h 30"/>
                <a:gd name="T6" fmla="*/ 54 w 83"/>
                <a:gd name="T7" fmla="*/ 9 h 30"/>
                <a:gd name="T8" fmla="*/ 40 w 83"/>
                <a:gd name="T9" fmla="*/ 15 h 30"/>
                <a:gd name="T10" fmla="*/ 28 w 83"/>
                <a:gd name="T11" fmla="*/ 20 h 30"/>
                <a:gd name="T12" fmla="*/ 16 w 83"/>
                <a:gd name="T13" fmla="*/ 23 h 30"/>
                <a:gd name="T14" fmla="*/ 9 w 83"/>
                <a:gd name="T15" fmla="*/ 23 h 30"/>
                <a:gd name="T16" fmla="*/ 9 w 83"/>
                <a:gd name="T17" fmla="*/ 23 h 30"/>
                <a:gd name="T18" fmla="*/ 12 w 83"/>
                <a:gd name="T19" fmla="*/ 18 h 30"/>
                <a:gd name="T20" fmla="*/ 5 w 83"/>
                <a:gd name="T21" fmla="*/ 14 h 30"/>
                <a:gd name="T22" fmla="*/ 0 w 83"/>
                <a:gd name="T23" fmla="*/ 23 h 30"/>
                <a:gd name="T24" fmla="*/ 7 w 83"/>
                <a:gd name="T25" fmla="*/ 30 h 30"/>
                <a:gd name="T26" fmla="*/ 16 w 83"/>
                <a:gd name="T27" fmla="*/ 30 h 30"/>
                <a:gd name="T28" fmla="*/ 30 w 83"/>
                <a:gd name="T29" fmla="*/ 26 h 30"/>
                <a:gd name="T30" fmla="*/ 43 w 83"/>
                <a:gd name="T31" fmla="*/ 22 h 30"/>
                <a:gd name="T32" fmla="*/ 56 w 83"/>
                <a:gd name="T33" fmla="*/ 16 h 30"/>
                <a:gd name="T34" fmla="*/ 70 w 83"/>
                <a:gd name="T35" fmla="*/ 12 h 30"/>
                <a:gd name="T36" fmla="*/ 81 w 83"/>
                <a:gd name="T37" fmla="*/ 7 h 30"/>
                <a:gd name="T38" fmla="*/ 83 w 83"/>
                <a:gd name="T39" fmla="*/ 3 h 30"/>
                <a:gd name="T40" fmla="*/ 81 w 83"/>
                <a:gd name="T41" fmla="*/ 7 h 30"/>
                <a:gd name="T42" fmla="*/ 83 w 83"/>
                <a:gd name="T43" fmla="*/ 5 h 30"/>
                <a:gd name="T44" fmla="*/ 83 w 83"/>
                <a:gd name="T45" fmla="*/ 2 h 30"/>
                <a:gd name="T46" fmla="*/ 82 w 83"/>
                <a:gd name="T47" fmla="*/ 0 h 30"/>
                <a:gd name="T48" fmla="*/ 78 w 83"/>
                <a:gd name="T49" fmla="*/ 0 h 30"/>
                <a:gd name="T50" fmla="*/ 76 w 83"/>
                <a:gd name="T51"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30">
                  <a:moveTo>
                    <a:pt x="76" y="3"/>
                  </a:moveTo>
                  <a:lnTo>
                    <a:pt x="78" y="0"/>
                  </a:lnTo>
                  <a:lnTo>
                    <a:pt x="68" y="5"/>
                  </a:lnTo>
                  <a:lnTo>
                    <a:pt x="54" y="9"/>
                  </a:lnTo>
                  <a:lnTo>
                    <a:pt x="40" y="15"/>
                  </a:lnTo>
                  <a:lnTo>
                    <a:pt x="28" y="20"/>
                  </a:lnTo>
                  <a:lnTo>
                    <a:pt x="16" y="23"/>
                  </a:lnTo>
                  <a:lnTo>
                    <a:pt x="9" y="23"/>
                  </a:lnTo>
                  <a:lnTo>
                    <a:pt x="9" y="23"/>
                  </a:lnTo>
                  <a:lnTo>
                    <a:pt x="12" y="18"/>
                  </a:lnTo>
                  <a:lnTo>
                    <a:pt x="5" y="14"/>
                  </a:lnTo>
                  <a:lnTo>
                    <a:pt x="0" y="23"/>
                  </a:lnTo>
                  <a:lnTo>
                    <a:pt x="7" y="30"/>
                  </a:lnTo>
                  <a:lnTo>
                    <a:pt x="16" y="30"/>
                  </a:lnTo>
                  <a:lnTo>
                    <a:pt x="30" y="26"/>
                  </a:lnTo>
                  <a:lnTo>
                    <a:pt x="43" y="22"/>
                  </a:lnTo>
                  <a:lnTo>
                    <a:pt x="56" y="16"/>
                  </a:lnTo>
                  <a:lnTo>
                    <a:pt x="70" y="12"/>
                  </a:lnTo>
                  <a:lnTo>
                    <a:pt x="81" y="7"/>
                  </a:lnTo>
                  <a:lnTo>
                    <a:pt x="83" y="3"/>
                  </a:lnTo>
                  <a:lnTo>
                    <a:pt x="81" y="7"/>
                  </a:lnTo>
                  <a:lnTo>
                    <a:pt x="83" y="5"/>
                  </a:lnTo>
                  <a:lnTo>
                    <a:pt x="83" y="2"/>
                  </a:lnTo>
                  <a:lnTo>
                    <a:pt x="82" y="0"/>
                  </a:lnTo>
                  <a:lnTo>
                    <a:pt x="78" y="0"/>
                  </a:lnTo>
                  <a:lnTo>
                    <a:pt x="7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18" name="Freeform 722"/>
            <p:cNvSpPr>
              <a:spLocks noChangeAspect="1"/>
            </p:cNvSpPr>
            <p:nvPr/>
          </p:nvSpPr>
          <p:spPr bwMode="auto">
            <a:xfrm>
              <a:off x="1277" y="466"/>
              <a:ext cx="13" cy="63"/>
            </a:xfrm>
            <a:custGeom>
              <a:avLst/>
              <a:gdLst>
                <a:gd name="T0" fmla="*/ 0 w 27"/>
                <a:gd name="T1" fmla="*/ 0 h 126"/>
                <a:gd name="T2" fmla="*/ 0 w 27"/>
                <a:gd name="T3" fmla="*/ 0 h 126"/>
                <a:gd name="T4" fmla="*/ 4 w 27"/>
                <a:gd name="T5" fmla="*/ 21 h 126"/>
                <a:gd name="T6" fmla="*/ 8 w 27"/>
                <a:gd name="T7" fmla="*/ 56 h 126"/>
                <a:gd name="T8" fmla="*/ 14 w 27"/>
                <a:gd name="T9" fmla="*/ 97 h 126"/>
                <a:gd name="T10" fmla="*/ 20 w 27"/>
                <a:gd name="T11" fmla="*/ 126 h 126"/>
                <a:gd name="T12" fmla="*/ 27 w 27"/>
                <a:gd name="T13" fmla="*/ 126 h 126"/>
                <a:gd name="T14" fmla="*/ 21 w 27"/>
                <a:gd name="T15" fmla="*/ 97 h 126"/>
                <a:gd name="T16" fmla="*/ 15 w 27"/>
                <a:gd name="T17" fmla="*/ 56 h 126"/>
                <a:gd name="T18" fmla="*/ 11 w 27"/>
                <a:gd name="T19" fmla="*/ 21 h 126"/>
                <a:gd name="T20" fmla="*/ 10 w 27"/>
                <a:gd name="T21" fmla="*/ 0 h 126"/>
                <a:gd name="T22" fmla="*/ 10 w 27"/>
                <a:gd name="T23" fmla="*/ 0 h 126"/>
                <a:gd name="T24" fmla="*/ 0 w 27"/>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126">
                  <a:moveTo>
                    <a:pt x="0" y="0"/>
                  </a:moveTo>
                  <a:lnTo>
                    <a:pt x="0" y="0"/>
                  </a:lnTo>
                  <a:lnTo>
                    <a:pt x="4" y="21"/>
                  </a:lnTo>
                  <a:lnTo>
                    <a:pt x="8" y="56"/>
                  </a:lnTo>
                  <a:lnTo>
                    <a:pt x="14" y="97"/>
                  </a:lnTo>
                  <a:lnTo>
                    <a:pt x="20" y="126"/>
                  </a:lnTo>
                  <a:lnTo>
                    <a:pt x="27" y="126"/>
                  </a:lnTo>
                  <a:lnTo>
                    <a:pt x="21" y="97"/>
                  </a:lnTo>
                  <a:lnTo>
                    <a:pt x="15" y="56"/>
                  </a:lnTo>
                  <a:lnTo>
                    <a:pt x="11" y="21"/>
                  </a:lnTo>
                  <a:lnTo>
                    <a:pt x="10" y="0"/>
                  </a:lnTo>
                  <a:lnTo>
                    <a:pt x="1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19" name="Freeform 723"/>
            <p:cNvSpPr>
              <a:spLocks noChangeAspect="1"/>
            </p:cNvSpPr>
            <p:nvPr/>
          </p:nvSpPr>
          <p:spPr bwMode="auto">
            <a:xfrm>
              <a:off x="1272" y="436"/>
              <a:ext cx="9" cy="30"/>
            </a:xfrm>
            <a:custGeom>
              <a:avLst/>
              <a:gdLst>
                <a:gd name="T0" fmla="*/ 1 w 19"/>
                <a:gd name="T1" fmla="*/ 1 h 60"/>
                <a:gd name="T2" fmla="*/ 0 w 19"/>
                <a:gd name="T3" fmla="*/ 4 h 60"/>
                <a:gd name="T4" fmla="*/ 6 w 19"/>
                <a:gd name="T5" fmla="*/ 23 h 60"/>
                <a:gd name="T6" fmla="*/ 9 w 19"/>
                <a:gd name="T7" fmla="*/ 37 h 60"/>
                <a:gd name="T8" fmla="*/ 9 w 19"/>
                <a:gd name="T9" fmla="*/ 49 h 60"/>
                <a:gd name="T10" fmla="*/ 9 w 19"/>
                <a:gd name="T11" fmla="*/ 60 h 60"/>
                <a:gd name="T12" fmla="*/ 19 w 19"/>
                <a:gd name="T13" fmla="*/ 60 h 60"/>
                <a:gd name="T14" fmla="*/ 19 w 19"/>
                <a:gd name="T15" fmla="*/ 49 h 60"/>
                <a:gd name="T16" fmla="*/ 16 w 19"/>
                <a:gd name="T17" fmla="*/ 37 h 60"/>
                <a:gd name="T18" fmla="*/ 13 w 19"/>
                <a:gd name="T19" fmla="*/ 21 h 60"/>
                <a:gd name="T20" fmla="*/ 7 w 19"/>
                <a:gd name="T21" fmla="*/ 2 h 60"/>
                <a:gd name="T22" fmla="*/ 6 w 19"/>
                <a:gd name="T23" fmla="*/ 6 h 60"/>
                <a:gd name="T24" fmla="*/ 7 w 19"/>
                <a:gd name="T25" fmla="*/ 2 h 60"/>
                <a:gd name="T26" fmla="*/ 6 w 19"/>
                <a:gd name="T27" fmla="*/ 0 h 60"/>
                <a:gd name="T28" fmla="*/ 3 w 19"/>
                <a:gd name="T29" fmla="*/ 0 h 60"/>
                <a:gd name="T30" fmla="*/ 0 w 19"/>
                <a:gd name="T31" fmla="*/ 1 h 60"/>
                <a:gd name="T32" fmla="*/ 0 w 19"/>
                <a:gd name="T33" fmla="*/ 4 h 60"/>
                <a:gd name="T34" fmla="*/ 1 w 19"/>
                <a:gd name="T35"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60">
                  <a:moveTo>
                    <a:pt x="1" y="1"/>
                  </a:moveTo>
                  <a:lnTo>
                    <a:pt x="0" y="4"/>
                  </a:lnTo>
                  <a:lnTo>
                    <a:pt x="6" y="23"/>
                  </a:lnTo>
                  <a:lnTo>
                    <a:pt x="9" y="37"/>
                  </a:lnTo>
                  <a:lnTo>
                    <a:pt x="9" y="49"/>
                  </a:lnTo>
                  <a:lnTo>
                    <a:pt x="9" y="60"/>
                  </a:lnTo>
                  <a:lnTo>
                    <a:pt x="19" y="60"/>
                  </a:lnTo>
                  <a:lnTo>
                    <a:pt x="19" y="49"/>
                  </a:lnTo>
                  <a:lnTo>
                    <a:pt x="16" y="37"/>
                  </a:lnTo>
                  <a:lnTo>
                    <a:pt x="13" y="21"/>
                  </a:lnTo>
                  <a:lnTo>
                    <a:pt x="7" y="2"/>
                  </a:lnTo>
                  <a:lnTo>
                    <a:pt x="6" y="6"/>
                  </a:lnTo>
                  <a:lnTo>
                    <a:pt x="7" y="2"/>
                  </a:lnTo>
                  <a:lnTo>
                    <a:pt x="6" y="0"/>
                  </a:lnTo>
                  <a:lnTo>
                    <a:pt x="3" y="0"/>
                  </a:lnTo>
                  <a:lnTo>
                    <a:pt x="0" y="1"/>
                  </a:lnTo>
                  <a:lnTo>
                    <a:pt x="0" y="4"/>
                  </a:lnTo>
                  <a:lnTo>
                    <a:pt x="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20" name="Freeform 724"/>
            <p:cNvSpPr>
              <a:spLocks noChangeAspect="1"/>
            </p:cNvSpPr>
            <p:nvPr/>
          </p:nvSpPr>
          <p:spPr bwMode="auto">
            <a:xfrm>
              <a:off x="1273" y="365"/>
              <a:ext cx="25" cy="74"/>
            </a:xfrm>
            <a:custGeom>
              <a:avLst/>
              <a:gdLst>
                <a:gd name="T0" fmla="*/ 44 w 51"/>
                <a:gd name="T1" fmla="*/ 0 h 148"/>
                <a:gd name="T2" fmla="*/ 44 w 51"/>
                <a:gd name="T3" fmla="*/ 0 h 148"/>
                <a:gd name="T4" fmla="*/ 43 w 51"/>
                <a:gd name="T5" fmla="*/ 8 h 148"/>
                <a:gd name="T6" fmla="*/ 40 w 51"/>
                <a:gd name="T7" fmla="*/ 26 h 148"/>
                <a:gd name="T8" fmla="*/ 34 w 51"/>
                <a:gd name="T9" fmla="*/ 46 h 148"/>
                <a:gd name="T10" fmla="*/ 28 w 51"/>
                <a:gd name="T11" fmla="*/ 69 h 148"/>
                <a:gd name="T12" fmla="*/ 21 w 51"/>
                <a:gd name="T13" fmla="*/ 94 h 148"/>
                <a:gd name="T14" fmla="*/ 13 w 51"/>
                <a:gd name="T15" fmla="*/ 117 h 148"/>
                <a:gd name="T16" fmla="*/ 6 w 51"/>
                <a:gd name="T17" fmla="*/ 134 h 148"/>
                <a:gd name="T18" fmla="*/ 0 w 51"/>
                <a:gd name="T19" fmla="*/ 143 h 148"/>
                <a:gd name="T20" fmla="*/ 5 w 51"/>
                <a:gd name="T21" fmla="*/ 148 h 148"/>
                <a:gd name="T22" fmla="*/ 13 w 51"/>
                <a:gd name="T23" fmla="*/ 136 h 148"/>
                <a:gd name="T24" fmla="*/ 20 w 51"/>
                <a:gd name="T25" fmla="*/ 119 h 148"/>
                <a:gd name="T26" fmla="*/ 28 w 51"/>
                <a:gd name="T27" fmla="*/ 96 h 148"/>
                <a:gd name="T28" fmla="*/ 35 w 51"/>
                <a:gd name="T29" fmla="*/ 72 h 148"/>
                <a:gd name="T30" fmla="*/ 41 w 51"/>
                <a:gd name="T31" fmla="*/ 46 h 148"/>
                <a:gd name="T32" fmla="*/ 46 w 51"/>
                <a:gd name="T33" fmla="*/ 26 h 148"/>
                <a:gd name="T34" fmla="*/ 50 w 51"/>
                <a:gd name="T35" fmla="*/ 8 h 148"/>
                <a:gd name="T36" fmla="*/ 51 w 51"/>
                <a:gd name="T37" fmla="*/ 0 h 148"/>
                <a:gd name="T38" fmla="*/ 51 w 51"/>
                <a:gd name="T39" fmla="*/ 0 h 148"/>
                <a:gd name="T40" fmla="*/ 44 w 51"/>
                <a:gd name="T4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48">
                  <a:moveTo>
                    <a:pt x="44" y="0"/>
                  </a:moveTo>
                  <a:lnTo>
                    <a:pt x="44" y="0"/>
                  </a:lnTo>
                  <a:lnTo>
                    <a:pt x="43" y="8"/>
                  </a:lnTo>
                  <a:lnTo>
                    <a:pt x="40" y="26"/>
                  </a:lnTo>
                  <a:lnTo>
                    <a:pt x="34" y="46"/>
                  </a:lnTo>
                  <a:lnTo>
                    <a:pt x="28" y="69"/>
                  </a:lnTo>
                  <a:lnTo>
                    <a:pt x="21" y="94"/>
                  </a:lnTo>
                  <a:lnTo>
                    <a:pt x="13" y="117"/>
                  </a:lnTo>
                  <a:lnTo>
                    <a:pt x="6" y="134"/>
                  </a:lnTo>
                  <a:lnTo>
                    <a:pt x="0" y="143"/>
                  </a:lnTo>
                  <a:lnTo>
                    <a:pt x="5" y="148"/>
                  </a:lnTo>
                  <a:lnTo>
                    <a:pt x="13" y="136"/>
                  </a:lnTo>
                  <a:lnTo>
                    <a:pt x="20" y="119"/>
                  </a:lnTo>
                  <a:lnTo>
                    <a:pt x="28" y="96"/>
                  </a:lnTo>
                  <a:lnTo>
                    <a:pt x="35" y="72"/>
                  </a:lnTo>
                  <a:lnTo>
                    <a:pt x="41" y="46"/>
                  </a:lnTo>
                  <a:lnTo>
                    <a:pt x="46" y="26"/>
                  </a:lnTo>
                  <a:lnTo>
                    <a:pt x="50" y="8"/>
                  </a:lnTo>
                  <a:lnTo>
                    <a:pt x="51" y="0"/>
                  </a:lnTo>
                  <a:lnTo>
                    <a:pt x="51" y="0"/>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21" name="Freeform 725"/>
            <p:cNvSpPr>
              <a:spLocks noChangeAspect="1"/>
            </p:cNvSpPr>
            <p:nvPr/>
          </p:nvSpPr>
          <p:spPr bwMode="auto">
            <a:xfrm>
              <a:off x="1295" y="333"/>
              <a:ext cx="8" cy="32"/>
            </a:xfrm>
            <a:custGeom>
              <a:avLst/>
              <a:gdLst>
                <a:gd name="T0" fmla="*/ 8 w 17"/>
                <a:gd name="T1" fmla="*/ 0 h 63"/>
                <a:gd name="T2" fmla="*/ 9 w 17"/>
                <a:gd name="T3" fmla="*/ 0 h 63"/>
                <a:gd name="T4" fmla="*/ 7 w 17"/>
                <a:gd name="T5" fmla="*/ 14 h 63"/>
                <a:gd name="T6" fmla="*/ 5 w 17"/>
                <a:gd name="T7" fmla="*/ 32 h 63"/>
                <a:gd name="T8" fmla="*/ 2 w 17"/>
                <a:gd name="T9" fmla="*/ 51 h 63"/>
                <a:gd name="T10" fmla="*/ 0 w 17"/>
                <a:gd name="T11" fmla="*/ 63 h 63"/>
                <a:gd name="T12" fmla="*/ 7 w 17"/>
                <a:gd name="T13" fmla="*/ 63 h 63"/>
                <a:gd name="T14" fmla="*/ 9 w 17"/>
                <a:gd name="T15" fmla="*/ 51 h 63"/>
                <a:gd name="T16" fmla="*/ 12 w 17"/>
                <a:gd name="T17" fmla="*/ 32 h 63"/>
                <a:gd name="T18" fmla="*/ 14 w 17"/>
                <a:gd name="T19" fmla="*/ 14 h 63"/>
                <a:gd name="T20" fmla="*/ 16 w 17"/>
                <a:gd name="T21" fmla="*/ 0 h 63"/>
                <a:gd name="T22" fmla="*/ 17 w 17"/>
                <a:gd name="T23" fmla="*/ 0 h 63"/>
                <a:gd name="T24" fmla="*/ 8 w 17"/>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63">
                  <a:moveTo>
                    <a:pt x="8" y="0"/>
                  </a:moveTo>
                  <a:lnTo>
                    <a:pt x="9" y="0"/>
                  </a:lnTo>
                  <a:lnTo>
                    <a:pt x="7" y="14"/>
                  </a:lnTo>
                  <a:lnTo>
                    <a:pt x="5" y="32"/>
                  </a:lnTo>
                  <a:lnTo>
                    <a:pt x="2" y="51"/>
                  </a:lnTo>
                  <a:lnTo>
                    <a:pt x="0" y="63"/>
                  </a:lnTo>
                  <a:lnTo>
                    <a:pt x="7" y="63"/>
                  </a:lnTo>
                  <a:lnTo>
                    <a:pt x="9" y="51"/>
                  </a:lnTo>
                  <a:lnTo>
                    <a:pt x="12" y="32"/>
                  </a:lnTo>
                  <a:lnTo>
                    <a:pt x="14" y="14"/>
                  </a:lnTo>
                  <a:lnTo>
                    <a:pt x="16" y="0"/>
                  </a:lnTo>
                  <a:lnTo>
                    <a:pt x="17"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22" name="Freeform 726"/>
            <p:cNvSpPr>
              <a:spLocks noChangeAspect="1"/>
            </p:cNvSpPr>
            <p:nvPr/>
          </p:nvSpPr>
          <p:spPr bwMode="auto">
            <a:xfrm>
              <a:off x="1286" y="309"/>
              <a:ext cx="17" cy="24"/>
            </a:xfrm>
            <a:custGeom>
              <a:avLst/>
              <a:gdLst>
                <a:gd name="T0" fmla="*/ 0 w 33"/>
                <a:gd name="T1" fmla="*/ 5 h 50"/>
                <a:gd name="T2" fmla="*/ 3 w 33"/>
                <a:gd name="T3" fmla="*/ 7 h 50"/>
                <a:gd name="T4" fmla="*/ 13 w 33"/>
                <a:gd name="T5" fmla="*/ 11 h 50"/>
                <a:gd name="T6" fmla="*/ 20 w 33"/>
                <a:gd name="T7" fmla="*/ 23 h 50"/>
                <a:gd name="T8" fmla="*/ 24 w 33"/>
                <a:gd name="T9" fmla="*/ 37 h 50"/>
                <a:gd name="T10" fmla="*/ 24 w 33"/>
                <a:gd name="T11" fmla="*/ 50 h 50"/>
                <a:gd name="T12" fmla="*/ 33 w 33"/>
                <a:gd name="T13" fmla="*/ 50 h 50"/>
                <a:gd name="T14" fmla="*/ 31 w 33"/>
                <a:gd name="T15" fmla="*/ 37 h 50"/>
                <a:gd name="T16" fmla="*/ 26 w 33"/>
                <a:gd name="T17" fmla="*/ 21 h 50"/>
                <a:gd name="T18" fmla="*/ 17 w 33"/>
                <a:gd name="T19" fmla="*/ 6 h 50"/>
                <a:gd name="T20" fmla="*/ 3 w 33"/>
                <a:gd name="T21" fmla="*/ 0 h 50"/>
                <a:gd name="T22" fmla="*/ 7 w 33"/>
                <a:gd name="T23" fmla="*/ 3 h 50"/>
                <a:gd name="T24" fmla="*/ 3 w 33"/>
                <a:gd name="T25" fmla="*/ 0 h 50"/>
                <a:gd name="T26" fmla="*/ 1 w 33"/>
                <a:gd name="T27" fmla="*/ 2 h 50"/>
                <a:gd name="T28" fmla="*/ 0 w 33"/>
                <a:gd name="T29" fmla="*/ 4 h 50"/>
                <a:gd name="T30" fmla="*/ 1 w 33"/>
                <a:gd name="T31" fmla="*/ 6 h 50"/>
                <a:gd name="T32" fmla="*/ 3 w 33"/>
                <a:gd name="T33" fmla="*/ 7 h 50"/>
                <a:gd name="T34" fmla="*/ 0 w 33"/>
                <a:gd name="T35"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50">
                  <a:moveTo>
                    <a:pt x="0" y="5"/>
                  </a:moveTo>
                  <a:lnTo>
                    <a:pt x="3" y="7"/>
                  </a:lnTo>
                  <a:lnTo>
                    <a:pt x="13" y="11"/>
                  </a:lnTo>
                  <a:lnTo>
                    <a:pt x="20" y="23"/>
                  </a:lnTo>
                  <a:lnTo>
                    <a:pt x="24" y="37"/>
                  </a:lnTo>
                  <a:lnTo>
                    <a:pt x="24" y="50"/>
                  </a:lnTo>
                  <a:lnTo>
                    <a:pt x="33" y="50"/>
                  </a:lnTo>
                  <a:lnTo>
                    <a:pt x="31" y="37"/>
                  </a:lnTo>
                  <a:lnTo>
                    <a:pt x="26" y="21"/>
                  </a:lnTo>
                  <a:lnTo>
                    <a:pt x="17" y="6"/>
                  </a:lnTo>
                  <a:lnTo>
                    <a:pt x="3" y="0"/>
                  </a:lnTo>
                  <a:lnTo>
                    <a:pt x="7" y="3"/>
                  </a:lnTo>
                  <a:lnTo>
                    <a:pt x="3" y="0"/>
                  </a:lnTo>
                  <a:lnTo>
                    <a:pt x="1" y="2"/>
                  </a:lnTo>
                  <a:lnTo>
                    <a:pt x="0" y="4"/>
                  </a:lnTo>
                  <a:lnTo>
                    <a:pt x="1" y="6"/>
                  </a:lnTo>
                  <a:lnTo>
                    <a:pt x="3" y="7"/>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23" name="Freeform 727"/>
            <p:cNvSpPr>
              <a:spLocks noChangeAspect="1"/>
            </p:cNvSpPr>
            <p:nvPr/>
          </p:nvSpPr>
          <p:spPr bwMode="auto">
            <a:xfrm>
              <a:off x="1274" y="281"/>
              <a:ext cx="16" cy="30"/>
            </a:xfrm>
            <a:custGeom>
              <a:avLst/>
              <a:gdLst>
                <a:gd name="T0" fmla="*/ 0 w 31"/>
                <a:gd name="T1" fmla="*/ 2 h 60"/>
                <a:gd name="T2" fmla="*/ 0 w 31"/>
                <a:gd name="T3" fmla="*/ 2 h 60"/>
                <a:gd name="T4" fmla="*/ 6 w 31"/>
                <a:gd name="T5" fmla="*/ 15 h 60"/>
                <a:gd name="T6" fmla="*/ 12 w 31"/>
                <a:gd name="T7" fmla="*/ 32 h 60"/>
                <a:gd name="T8" fmla="*/ 18 w 31"/>
                <a:gd name="T9" fmla="*/ 48 h 60"/>
                <a:gd name="T10" fmla="*/ 24 w 31"/>
                <a:gd name="T11" fmla="*/ 60 h 60"/>
                <a:gd name="T12" fmla="*/ 31 w 31"/>
                <a:gd name="T13" fmla="*/ 58 h 60"/>
                <a:gd name="T14" fmla="*/ 25 w 31"/>
                <a:gd name="T15" fmla="*/ 46 h 60"/>
                <a:gd name="T16" fmla="*/ 19 w 31"/>
                <a:gd name="T17" fmla="*/ 30 h 60"/>
                <a:gd name="T18" fmla="*/ 12 w 31"/>
                <a:gd name="T19" fmla="*/ 13 h 60"/>
                <a:gd name="T20" fmla="*/ 7 w 31"/>
                <a:gd name="T21" fmla="*/ 0 h 60"/>
                <a:gd name="T22" fmla="*/ 7 w 31"/>
                <a:gd name="T23" fmla="*/ 0 h 60"/>
                <a:gd name="T24" fmla="*/ 0 w 31"/>
                <a:gd name="T25"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60">
                  <a:moveTo>
                    <a:pt x="0" y="2"/>
                  </a:moveTo>
                  <a:lnTo>
                    <a:pt x="0" y="2"/>
                  </a:lnTo>
                  <a:lnTo>
                    <a:pt x="6" y="15"/>
                  </a:lnTo>
                  <a:lnTo>
                    <a:pt x="12" y="32"/>
                  </a:lnTo>
                  <a:lnTo>
                    <a:pt x="18" y="48"/>
                  </a:lnTo>
                  <a:lnTo>
                    <a:pt x="24" y="60"/>
                  </a:lnTo>
                  <a:lnTo>
                    <a:pt x="31" y="58"/>
                  </a:lnTo>
                  <a:lnTo>
                    <a:pt x="25" y="46"/>
                  </a:lnTo>
                  <a:lnTo>
                    <a:pt x="19" y="30"/>
                  </a:lnTo>
                  <a:lnTo>
                    <a:pt x="12" y="13"/>
                  </a:lnTo>
                  <a:lnTo>
                    <a:pt x="7" y="0"/>
                  </a:lnTo>
                  <a:lnTo>
                    <a:pt x="7"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24" name="Freeform 728"/>
            <p:cNvSpPr>
              <a:spLocks noChangeAspect="1"/>
            </p:cNvSpPr>
            <p:nvPr/>
          </p:nvSpPr>
          <p:spPr bwMode="auto">
            <a:xfrm>
              <a:off x="1258" y="272"/>
              <a:ext cx="20" cy="10"/>
            </a:xfrm>
            <a:custGeom>
              <a:avLst/>
              <a:gdLst>
                <a:gd name="T0" fmla="*/ 0 w 41"/>
                <a:gd name="T1" fmla="*/ 10 h 19"/>
                <a:gd name="T2" fmla="*/ 8 w 41"/>
                <a:gd name="T3" fmla="*/ 12 h 19"/>
                <a:gd name="T4" fmla="*/ 13 w 41"/>
                <a:gd name="T5" fmla="*/ 8 h 19"/>
                <a:gd name="T6" fmla="*/ 20 w 41"/>
                <a:gd name="T7" fmla="*/ 7 h 19"/>
                <a:gd name="T8" fmla="*/ 27 w 41"/>
                <a:gd name="T9" fmla="*/ 10 h 19"/>
                <a:gd name="T10" fmla="*/ 34 w 41"/>
                <a:gd name="T11" fmla="*/ 19 h 19"/>
                <a:gd name="T12" fmla="*/ 41 w 41"/>
                <a:gd name="T13" fmla="*/ 17 h 19"/>
                <a:gd name="T14" fmla="*/ 32 w 41"/>
                <a:gd name="T15" fmla="*/ 3 h 19"/>
                <a:gd name="T16" fmla="*/ 20 w 41"/>
                <a:gd name="T17" fmla="*/ 0 h 19"/>
                <a:gd name="T18" fmla="*/ 11 w 41"/>
                <a:gd name="T19" fmla="*/ 1 h 19"/>
                <a:gd name="T20" fmla="*/ 2 w 41"/>
                <a:gd name="T21" fmla="*/ 8 h 19"/>
                <a:gd name="T22" fmla="*/ 10 w 41"/>
                <a:gd name="T23" fmla="*/ 10 h 19"/>
                <a:gd name="T24" fmla="*/ 2 w 41"/>
                <a:gd name="T25" fmla="*/ 8 h 19"/>
                <a:gd name="T26" fmla="*/ 2 w 41"/>
                <a:gd name="T27" fmla="*/ 11 h 19"/>
                <a:gd name="T28" fmla="*/ 4 w 41"/>
                <a:gd name="T29" fmla="*/ 14 h 19"/>
                <a:gd name="T30" fmla="*/ 6 w 41"/>
                <a:gd name="T31" fmla="*/ 15 h 19"/>
                <a:gd name="T32" fmla="*/ 8 w 41"/>
                <a:gd name="T33" fmla="*/ 12 h 19"/>
                <a:gd name="T34" fmla="*/ 0 w 41"/>
                <a:gd name="T35"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19">
                  <a:moveTo>
                    <a:pt x="0" y="10"/>
                  </a:moveTo>
                  <a:lnTo>
                    <a:pt x="8" y="12"/>
                  </a:lnTo>
                  <a:lnTo>
                    <a:pt x="13" y="8"/>
                  </a:lnTo>
                  <a:lnTo>
                    <a:pt x="20" y="7"/>
                  </a:lnTo>
                  <a:lnTo>
                    <a:pt x="27" y="10"/>
                  </a:lnTo>
                  <a:lnTo>
                    <a:pt x="34" y="19"/>
                  </a:lnTo>
                  <a:lnTo>
                    <a:pt x="41" y="17"/>
                  </a:lnTo>
                  <a:lnTo>
                    <a:pt x="32" y="3"/>
                  </a:lnTo>
                  <a:lnTo>
                    <a:pt x="20" y="0"/>
                  </a:lnTo>
                  <a:lnTo>
                    <a:pt x="11" y="1"/>
                  </a:lnTo>
                  <a:lnTo>
                    <a:pt x="2" y="8"/>
                  </a:lnTo>
                  <a:lnTo>
                    <a:pt x="10" y="10"/>
                  </a:lnTo>
                  <a:lnTo>
                    <a:pt x="2" y="8"/>
                  </a:lnTo>
                  <a:lnTo>
                    <a:pt x="2" y="11"/>
                  </a:lnTo>
                  <a:lnTo>
                    <a:pt x="4" y="14"/>
                  </a:lnTo>
                  <a:lnTo>
                    <a:pt x="6" y="15"/>
                  </a:lnTo>
                  <a:lnTo>
                    <a:pt x="8" y="12"/>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25" name="Freeform 729"/>
            <p:cNvSpPr>
              <a:spLocks noChangeAspect="1"/>
            </p:cNvSpPr>
            <p:nvPr/>
          </p:nvSpPr>
          <p:spPr bwMode="auto">
            <a:xfrm>
              <a:off x="1251" y="255"/>
              <a:ext cx="11" cy="23"/>
            </a:xfrm>
            <a:custGeom>
              <a:avLst/>
              <a:gdLst>
                <a:gd name="T0" fmla="*/ 0 w 22"/>
                <a:gd name="T1" fmla="*/ 0 h 45"/>
                <a:gd name="T2" fmla="*/ 0 w 22"/>
                <a:gd name="T3" fmla="*/ 0 h 45"/>
                <a:gd name="T4" fmla="*/ 3 w 22"/>
                <a:gd name="T5" fmla="*/ 11 h 45"/>
                <a:gd name="T6" fmla="*/ 8 w 22"/>
                <a:gd name="T7" fmla="*/ 23 h 45"/>
                <a:gd name="T8" fmla="*/ 11 w 22"/>
                <a:gd name="T9" fmla="*/ 36 h 45"/>
                <a:gd name="T10" fmla="*/ 12 w 22"/>
                <a:gd name="T11" fmla="*/ 45 h 45"/>
                <a:gd name="T12" fmla="*/ 22 w 22"/>
                <a:gd name="T13" fmla="*/ 45 h 45"/>
                <a:gd name="T14" fmla="*/ 18 w 22"/>
                <a:gd name="T15" fmla="*/ 36 h 45"/>
                <a:gd name="T16" fmla="*/ 15 w 22"/>
                <a:gd name="T17" fmla="*/ 21 h 45"/>
                <a:gd name="T18" fmla="*/ 10 w 22"/>
                <a:gd name="T19" fmla="*/ 8 h 45"/>
                <a:gd name="T20" fmla="*/ 7 w 22"/>
                <a:gd name="T21" fmla="*/ 0 h 45"/>
                <a:gd name="T22" fmla="*/ 7 w 22"/>
                <a:gd name="T23" fmla="*/ 0 h 45"/>
                <a:gd name="T24" fmla="*/ 0 w 22"/>
                <a:gd name="T2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45">
                  <a:moveTo>
                    <a:pt x="0" y="0"/>
                  </a:moveTo>
                  <a:lnTo>
                    <a:pt x="0" y="0"/>
                  </a:lnTo>
                  <a:lnTo>
                    <a:pt x="3" y="11"/>
                  </a:lnTo>
                  <a:lnTo>
                    <a:pt x="8" y="23"/>
                  </a:lnTo>
                  <a:lnTo>
                    <a:pt x="11" y="36"/>
                  </a:lnTo>
                  <a:lnTo>
                    <a:pt x="12" y="45"/>
                  </a:lnTo>
                  <a:lnTo>
                    <a:pt x="22" y="45"/>
                  </a:lnTo>
                  <a:lnTo>
                    <a:pt x="18" y="36"/>
                  </a:lnTo>
                  <a:lnTo>
                    <a:pt x="15" y="21"/>
                  </a:lnTo>
                  <a:lnTo>
                    <a:pt x="10" y="8"/>
                  </a:lnTo>
                  <a:lnTo>
                    <a:pt x="7" y="0"/>
                  </a:lnTo>
                  <a:lnTo>
                    <a:pt x="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26" name="Freeform 730"/>
            <p:cNvSpPr>
              <a:spLocks noChangeAspect="1"/>
            </p:cNvSpPr>
            <p:nvPr/>
          </p:nvSpPr>
          <p:spPr bwMode="auto">
            <a:xfrm>
              <a:off x="1244" y="239"/>
              <a:ext cx="11" cy="16"/>
            </a:xfrm>
            <a:custGeom>
              <a:avLst/>
              <a:gdLst>
                <a:gd name="T0" fmla="*/ 0 w 22"/>
                <a:gd name="T1" fmla="*/ 9 h 32"/>
                <a:gd name="T2" fmla="*/ 0 w 22"/>
                <a:gd name="T3" fmla="*/ 8 h 32"/>
                <a:gd name="T4" fmla="*/ 8 w 22"/>
                <a:gd name="T5" fmla="*/ 10 h 32"/>
                <a:gd name="T6" fmla="*/ 11 w 22"/>
                <a:gd name="T7" fmla="*/ 16 h 32"/>
                <a:gd name="T8" fmla="*/ 14 w 22"/>
                <a:gd name="T9" fmla="*/ 24 h 32"/>
                <a:gd name="T10" fmla="*/ 15 w 22"/>
                <a:gd name="T11" fmla="*/ 32 h 32"/>
                <a:gd name="T12" fmla="*/ 22 w 22"/>
                <a:gd name="T13" fmla="*/ 32 h 32"/>
                <a:gd name="T14" fmla="*/ 21 w 22"/>
                <a:gd name="T15" fmla="*/ 24 h 32"/>
                <a:gd name="T16" fmla="*/ 18 w 22"/>
                <a:gd name="T17" fmla="*/ 14 h 32"/>
                <a:gd name="T18" fmla="*/ 12 w 22"/>
                <a:gd name="T19" fmla="*/ 3 h 32"/>
                <a:gd name="T20" fmla="*/ 0 w 22"/>
                <a:gd name="T21" fmla="*/ 1 h 32"/>
                <a:gd name="T22" fmla="*/ 0 w 22"/>
                <a:gd name="T23" fmla="*/ 0 h 32"/>
                <a:gd name="T24" fmla="*/ 0 w 22"/>
                <a:gd name="T25"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32">
                  <a:moveTo>
                    <a:pt x="0" y="9"/>
                  </a:moveTo>
                  <a:lnTo>
                    <a:pt x="0" y="8"/>
                  </a:lnTo>
                  <a:lnTo>
                    <a:pt x="8" y="10"/>
                  </a:lnTo>
                  <a:lnTo>
                    <a:pt x="11" y="16"/>
                  </a:lnTo>
                  <a:lnTo>
                    <a:pt x="14" y="24"/>
                  </a:lnTo>
                  <a:lnTo>
                    <a:pt x="15" y="32"/>
                  </a:lnTo>
                  <a:lnTo>
                    <a:pt x="22" y="32"/>
                  </a:lnTo>
                  <a:lnTo>
                    <a:pt x="21" y="24"/>
                  </a:lnTo>
                  <a:lnTo>
                    <a:pt x="18" y="14"/>
                  </a:lnTo>
                  <a:lnTo>
                    <a:pt x="12" y="3"/>
                  </a:lnTo>
                  <a:lnTo>
                    <a:pt x="0" y="1"/>
                  </a:lnTo>
                  <a:lnTo>
                    <a:pt x="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27" name="Freeform 731"/>
            <p:cNvSpPr>
              <a:spLocks noChangeAspect="1"/>
            </p:cNvSpPr>
            <p:nvPr/>
          </p:nvSpPr>
          <p:spPr bwMode="auto">
            <a:xfrm>
              <a:off x="1236" y="239"/>
              <a:ext cx="8" cy="7"/>
            </a:xfrm>
            <a:custGeom>
              <a:avLst/>
              <a:gdLst>
                <a:gd name="T0" fmla="*/ 7 w 15"/>
                <a:gd name="T1" fmla="*/ 14 h 14"/>
                <a:gd name="T2" fmla="*/ 7 w 15"/>
                <a:gd name="T3" fmla="*/ 14 h 14"/>
                <a:gd name="T4" fmla="*/ 9 w 15"/>
                <a:gd name="T5" fmla="*/ 12 h 14"/>
                <a:gd name="T6" fmla="*/ 10 w 15"/>
                <a:gd name="T7" fmla="*/ 10 h 14"/>
                <a:gd name="T8" fmla="*/ 12 w 15"/>
                <a:gd name="T9" fmla="*/ 9 h 14"/>
                <a:gd name="T10" fmla="*/ 15 w 15"/>
                <a:gd name="T11" fmla="*/ 9 h 14"/>
                <a:gd name="T12" fmla="*/ 15 w 15"/>
                <a:gd name="T13" fmla="*/ 0 h 14"/>
                <a:gd name="T14" fmla="*/ 10 w 15"/>
                <a:gd name="T15" fmla="*/ 2 h 14"/>
                <a:gd name="T16" fmla="*/ 6 w 15"/>
                <a:gd name="T17" fmla="*/ 3 h 14"/>
                <a:gd name="T18" fmla="*/ 2 w 15"/>
                <a:gd name="T19" fmla="*/ 7 h 14"/>
                <a:gd name="T20" fmla="*/ 0 w 15"/>
                <a:gd name="T21" fmla="*/ 12 h 14"/>
                <a:gd name="T22" fmla="*/ 0 w 15"/>
                <a:gd name="T23" fmla="*/ 12 h 14"/>
                <a:gd name="T24" fmla="*/ 7 w 15"/>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4">
                  <a:moveTo>
                    <a:pt x="7" y="14"/>
                  </a:moveTo>
                  <a:lnTo>
                    <a:pt x="7" y="14"/>
                  </a:lnTo>
                  <a:lnTo>
                    <a:pt x="9" y="12"/>
                  </a:lnTo>
                  <a:lnTo>
                    <a:pt x="10" y="10"/>
                  </a:lnTo>
                  <a:lnTo>
                    <a:pt x="12" y="9"/>
                  </a:lnTo>
                  <a:lnTo>
                    <a:pt x="15" y="9"/>
                  </a:lnTo>
                  <a:lnTo>
                    <a:pt x="15" y="0"/>
                  </a:lnTo>
                  <a:lnTo>
                    <a:pt x="10" y="2"/>
                  </a:lnTo>
                  <a:lnTo>
                    <a:pt x="6" y="3"/>
                  </a:lnTo>
                  <a:lnTo>
                    <a:pt x="2" y="7"/>
                  </a:lnTo>
                  <a:lnTo>
                    <a:pt x="0" y="12"/>
                  </a:lnTo>
                  <a:lnTo>
                    <a:pt x="0" y="12"/>
                  </a:lnTo>
                  <a:lnTo>
                    <a:pt x="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28" name="Freeform 732"/>
            <p:cNvSpPr>
              <a:spLocks noChangeAspect="1"/>
            </p:cNvSpPr>
            <p:nvPr/>
          </p:nvSpPr>
          <p:spPr bwMode="auto">
            <a:xfrm>
              <a:off x="1235" y="245"/>
              <a:ext cx="5" cy="23"/>
            </a:xfrm>
            <a:custGeom>
              <a:avLst/>
              <a:gdLst>
                <a:gd name="T0" fmla="*/ 2 w 11"/>
                <a:gd name="T1" fmla="*/ 43 h 47"/>
                <a:gd name="T2" fmla="*/ 10 w 11"/>
                <a:gd name="T3" fmla="*/ 42 h 47"/>
                <a:gd name="T4" fmla="*/ 10 w 11"/>
                <a:gd name="T5" fmla="*/ 32 h 47"/>
                <a:gd name="T6" fmla="*/ 10 w 11"/>
                <a:gd name="T7" fmla="*/ 20 h 47"/>
                <a:gd name="T8" fmla="*/ 8 w 11"/>
                <a:gd name="T9" fmla="*/ 10 h 47"/>
                <a:gd name="T10" fmla="*/ 11 w 11"/>
                <a:gd name="T11" fmla="*/ 2 h 47"/>
                <a:gd name="T12" fmla="*/ 4 w 11"/>
                <a:gd name="T13" fmla="*/ 0 h 47"/>
                <a:gd name="T14" fmla="*/ 2 w 11"/>
                <a:gd name="T15" fmla="*/ 10 h 47"/>
                <a:gd name="T16" fmla="*/ 0 w 11"/>
                <a:gd name="T17" fmla="*/ 20 h 47"/>
                <a:gd name="T18" fmla="*/ 0 w 11"/>
                <a:gd name="T19" fmla="*/ 32 h 47"/>
                <a:gd name="T20" fmla="*/ 0 w 11"/>
                <a:gd name="T21" fmla="*/ 42 h 47"/>
                <a:gd name="T22" fmla="*/ 8 w 11"/>
                <a:gd name="T23" fmla="*/ 41 h 47"/>
                <a:gd name="T24" fmla="*/ 0 w 11"/>
                <a:gd name="T25" fmla="*/ 42 h 47"/>
                <a:gd name="T26" fmla="*/ 2 w 11"/>
                <a:gd name="T27" fmla="*/ 46 h 47"/>
                <a:gd name="T28" fmla="*/ 5 w 11"/>
                <a:gd name="T29" fmla="*/ 47 h 47"/>
                <a:gd name="T30" fmla="*/ 8 w 11"/>
                <a:gd name="T31" fmla="*/ 46 h 47"/>
                <a:gd name="T32" fmla="*/ 10 w 11"/>
                <a:gd name="T33" fmla="*/ 42 h 47"/>
                <a:gd name="T34" fmla="*/ 2 w 11"/>
                <a:gd name="T35"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47">
                  <a:moveTo>
                    <a:pt x="2" y="43"/>
                  </a:moveTo>
                  <a:lnTo>
                    <a:pt x="10" y="42"/>
                  </a:lnTo>
                  <a:lnTo>
                    <a:pt x="10" y="32"/>
                  </a:lnTo>
                  <a:lnTo>
                    <a:pt x="10" y="20"/>
                  </a:lnTo>
                  <a:lnTo>
                    <a:pt x="8" y="10"/>
                  </a:lnTo>
                  <a:lnTo>
                    <a:pt x="11" y="2"/>
                  </a:lnTo>
                  <a:lnTo>
                    <a:pt x="4" y="0"/>
                  </a:lnTo>
                  <a:lnTo>
                    <a:pt x="2" y="10"/>
                  </a:lnTo>
                  <a:lnTo>
                    <a:pt x="0" y="20"/>
                  </a:lnTo>
                  <a:lnTo>
                    <a:pt x="0" y="32"/>
                  </a:lnTo>
                  <a:lnTo>
                    <a:pt x="0" y="42"/>
                  </a:lnTo>
                  <a:lnTo>
                    <a:pt x="8" y="41"/>
                  </a:lnTo>
                  <a:lnTo>
                    <a:pt x="0" y="42"/>
                  </a:lnTo>
                  <a:lnTo>
                    <a:pt x="2" y="46"/>
                  </a:lnTo>
                  <a:lnTo>
                    <a:pt x="5" y="47"/>
                  </a:lnTo>
                  <a:lnTo>
                    <a:pt x="8" y="46"/>
                  </a:lnTo>
                  <a:lnTo>
                    <a:pt x="10" y="42"/>
                  </a:lnTo>
                  <a:lnTo>
                    <a:pt x="2"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29" name="Freeform 733"/>
            <p:cNvSpPr>
              <a:spLocks noChangeAspect="1"/>
            </p:cNvSpPr>
            <p:nvPr/>
          </p:nvSpPr>
          <p:spPr bwMode="auto">
            <a:xfrm>
              <a:off x="1228" y="245"/>
              <a:ext cx="11" cy="22"/>
            </a:xfrm>
            <a:custGeom>
              <a:avLst/>
              <a:gdLst>
                <a:gd name="T0" fmla="*/ 0 w 20"/>
                <a:gd name="T1" fmla="*/ 0 h 42"/>
                <a:gd name="T2" fmla="*/ 1 w 20"/>
                <a:gd name="T3" fmla="*/ 0 h 42"/>
                <a:gd name="T4" fmla="*/ 3 w 20"/>
                <a:gd name="T5" fmla="*/ 12 h 42"/>
                <a:gd name="T6" fmla="*/ 5 w 20"/>
                <a:gd name="T7" fmla="*/ 24 h 42"/>
                <a:gd name="T8" fmla="*/ 10 w 20"/>
                <a:gd name="T9" fmla="*/ 34 h 42"/>
                <a:gd name="T10" fmla="*/ 14 w 20"/>
                <a:gd name="T11" fmla="*/ 42 h 42"/>
                <a:gd name="T12" fmla="*/ 20 w 20"/>
                <a:gd name="T13" fmla="*/ 40 h 42"/>
                <a:gd name="T14" fmla="*/ 17 w 20"/>
                <a:gd name="T15" fmla="*/ 32 h 42"/>
                <a:gd name="T16" fmla="*/ 12 w 20"/>
                <a:gd name="T17" fmla="*/ 22 h 42"/>
                <a:gd name="T18" fmla="*/ 10 w 20"/>
                <a:gd name="T19" fmla="*/ 12 h 42"/>
                <a:gd name="T20" fmla="*/ 8 w 20"/>
                <a:gd name="T21" fmla="*/ 0 h 42"/>
                <a:gd name="T22" fmla="*/ 9 w 20"/>
                <a:gd name="T23" fmla="*/ 0 h 42"/>
                <a:gd name="T24" fmla="*/ 0 w 20"/>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42">
                  <a:moveTo>
                    <a:pt x="0" y="0"/>
                  </a:moveTo>
                  <a:lnTo>
                    <a:pt x="1" y="0"/>
                  </a:lnTo>
                  <a:lnTo>
                    <a:pt x="3" y="12"/>
                  </a:lnTo>
                  <a:lnTo>
                    <a:pt x="5" y="24"/>
                  </a:lnTo>
                  <a:lnTo>
                    <a:pt x="10" y="34"/>
                  </a:lnTo>
                  <a:lnTo>
                    <a:pt x="14" y="42"/>
                  </a:lnTo>
                  <a:lnTo>
                    <a:pt x="20" y="40"/>
                  </a:lnTo>
                  <a:lnTo>
                    <a:pt x="17" y="32"/>
                  </a:lnTo>
                  <a:lnTo>
                    <a:pt x="12" y="22"/>
                  </a:lnTo>
                  <a:lnTo>
                    <a:pt x="10" y="12"/>
                  </a:lnTo>
                  <a:lnTo>
                    <a:pt x="8" y="0"/>
                  </a:lnTo>
                  <a:lnTo>
                    <a:pt x="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30" name="Freeform 734"/>
            <p:cNvSpPr>
              <a:spLocks noChangeAspect="1"/>
            </p:cNvSpPr>
            <p:nvPr/>
          </p:nvSpPr>
          <p:spPr bwMode="auto">
            <a:xfrm>
              <a:off x="1223" y="229"/>
              <a:ext cx="10" cy="16"/>
            </a:xfrm>
            <a:custGeom>
              <a:avLst/>
              <a:gdLst>
                <a:gd name="T0" fmla="*/ 0 w 21"/>
                <a:gd name="T1" fmla="*/ 9 h 34"/>
                <a:gd name="T2" fmla="*/ 0 w 21"/>
                <a:gd name="T3" fmla="*/ 9 h 34"/>
                <a:gd name="T4" fmla="*/ 7 w 21"/>
                <a:gd name="T5" fmla="*/ 11 h 34"/>
                <a:gd name="T6" fmla="*/ 11 w 21"/>
                <a:gd name="T7" fmla="*/ 14 h 34"/>
                <a:gd name="T8" fmla="*/ 13 w 21"/>
                <a:gd name="T9" fmla="*/ 22 h 34"/>
                <a:gd name="T10" fmla="*/ 12 w 21"/>
                <a:gd name="T11" fmla="*/ 34 h 34"/>
                <a:gd name="T12" fmla="*/ 21 w 21"/>
                <a:gd name="T13" fmla="*/ 34 h 34"/>
                <a:gd name="T14" fmla="*/ 20 w 21"/>
                <a:gd name="T15" fmla="*/ 22 h 34"/>
                <a:gd name="T16" fmla="*/ 17 w 21"/>
                <a:gd name="T17" fmla="*/ 12 h 34"/>
                <a:gd name="T18" fmla="*/ 12 w 21"/>
                <a:gd name="T19" fmla="*/ 4 h 34"/>
                <a:gd name="T20" fmla="*/ 0 w 21"/>
                <a:gd name="T21" fmla="*/ 0 h 34"/>
                <a:gd name="T22" fmla="*/ 0 w 21"/>
                <a:gd name="T23" fmla="*/ 0 h 34"/>
                <a:gd name="T24" fmla="*/ 0 w 21"/>
                <a:gd name="T25"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4">
                  <a:moveTo>
                    <a:pt x="0" y="9"/>
                  </a:moveTo>
                  <a:lnTo>
                    <a:pt x="0" y="9"/>
                  </a:lnTo>
                  <a:lnTo>
                    <a:pt x="7" y="11"/>
                  </a:lnTo>
                  <a:lnTo>
                    <a:pt x="11" y="14"/>
                  </a:lnTo>
                  <a:lnTo>
                    <a:pt x="13" y="22"/>
                  </a:lnTo>
                  <a:lnTo>
                    <a:pt x="12" y="34"/>
                  </a:lnTo>
                  <a:lnTo>
                    <a:pt x="21" y="34"/>
                  </a:lnTo>
                  <a:lnTo>
                    <a:pt x="20" y="22"/>
                  </a:lnTo>
                  <a:lnTo>
                    <a:pt x="17" y="12"/>
                  </a:lnTo>
                  <a:lnTo>
                    <a:pt x="12" y="4"/>
                  </a:lnTo>
                  <a:lnTo>
                    <a:pt x="0" y="0"/>
                  </a:lnTo>
                  <a:lnTo>
                    <a:pt x="0"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31" name="Freeform 735"/>
            <p:cNvSpPr>
              <a:spLocks noChangeAspect="1"/>
            </p:cNvSpPr>
            <p:nvPr/>
          </p:nvSpPr>
          <p:spPr bwMode="auto">
            <a:xfrm>
              <a:off x="1211" y="229"/>
              <a:ext cx="12" cy="23"/>
            </a:xfrm>
            <a:custGeom>
              <a:avLst/>
              <a:gdLst>
                <a:gd name="T0" fmla="*/ 9 w 24"/>
                <a:gd name="T1" fmla="*/ 46 h 46"/>
                <a:gd name="T2" fmla="*/ 8 w 24"/>
                <a:gd name="T3" fmla="*/ 46 h 46"/>
                <a:gd name="T4" fmla="*/ 10 w 24"/>
                <a:gd name="T5" fmla="*/ 23 h 46"/>
                <a:gd name="T6" fmla="*/ 15 w 24"/>
                <a:gd name="T7" fmla="*/ 14 h 46"/>
                <a:gd name="T8" fmla="*/ 20 w 24"/>
                <a:gd name="T9" fmla="*/ 9 h 46"/>
                <a:gd name="T10" fmla="*/ 24 w 24"/>
                <a:gd name="T11" fmla="*/ 9 h 46"/>
                <a:gd name="T12" fmla="*/ 24 w 24"/>
                <a:gd name="T13" fmla="*/ 0 h 46"/>
                <a:gd name="T14" fmla="*/ 17 w 24"/>
                <a:gd name="T15" fmla="*/ 3 h 46"/>
                <a:gd name="T16" fmla="*/ 8 w 24"/>
                <a:gd name="T17" fmla="*/ 9 h 46"/>
                <a:gd name="T18" fmla="*/ 3 w 24"/>
                <a:gd name="T19" fmla="*/ 23 h 46"/>
                <a:gd name="T20" fmla="*/ 1 w 24"/>
                <a:gd name="T21" fmla="*/ 46 h 46"/>
                <a:gd name="T22" fmla="*/ 0 w 24"/>
                <a:gd name="T23" fmla="*/ 46 h 46"/>
                <a:gd name="T24" fmla="*/ 9 w 24"/>
                <a:gd name="T2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46">
                  <a:moveTo>
                    <a:pt x="9" y="46"/>
                  </a:moveTo>
                  <a:lnTo>
                    <a:pt x="8" y="46"/>
                  </a:lnTo>
                  <a:lnTo>
                    <a:pt x="10" y="23"/>
                  </a:lnTo>
                  <a:lnTo>
                    <a:pt x="15" y="14"/>
                  </a:lnTo>
                  <a:lnTo>
                    <a:pt x="20" y="9"/>
                  </a:lnTo>
                  <a:lnTo>
                    <a:pt x="24" y="9"/>
                  </a:lnTo>
                  <a:lnTo>
                    <a:pt x="24" y="0"/>
                  </a:lnTo>
                  <a:lnTo>
                    <a:pt x="17" y="3"/>
                  </a:lnTo>
                  <a:lnTo>
                    <a:pt x="8" y="9"/>
                  </a:lnTo>
                  <a:lnTo>
                    <a:pt x="3" y="23"/>
                  </a:lnTo>
                  <a:lnTo>
                    <a:pt x="1" y="46"/>
                  </a:lnTo>
                  <a:lnTo>
                    <a:pt x="0" y="46"/>
                  </a:lnTo>
                  <a:lnTo>
                    <a:pt x="9"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32" name="Freeform 736"/>
            <p:cNvSpPr>
              <a:spLocks noChangeAspect="1"/>
            </p:cNvSpPr>
            <p:nvPr/>
          </p:nvSpPr>
          <p:spPr bwMode="auto">
            <a:xfrm>
              <a:off x="1210" y="252"/>
              <a:ext cx="6" cy="22"/>
            </a:xfrm>
            <a:custGeom>
              <a:avLst/>
              <a:gdLst>
                <a:gd name="T0" fmla="*/ 7 w 11"/>
                <a:gd name="T1" fmla="*/ 44 h 45"/>
                <a:gd name="T2" fmla="*/ 7 w 11"/>
                <a:gd name="T3" fmla="*/ 45 h 45"/>
                <a:gd name="T4" fmla="*/ 9 w 11"/>
                <a:gd name="T5" fmla="*/ 34 h 45"/>
                <a:gd name="T6" fmla="*/ 11 w 11"/>
                <a:gd name="T7" fmla="*/ 22 h 45"/>
                <a:gd name="T8" fmla="*/ 10 w 11"/>
                <a:gd name="T9" fmla="*/ 10 h 45"/>
                <a:gd name="T10" fmla="*/ 10 w 11"/>
                <a:gd name="T11" fmla="*/ 0 h 45"/>
                <a:gd name="T12" fmla="*/ 1 w 11"/>
                <a:gd name="T13" fmla="*/ 0 h 45"/>
                <a:gd name="T14" fmla="*/ 1 w 11"/>
                <a:gd name="T15" fmla="*/ 10 h 45"/>
                <a:gd name="T16" fmla="*/ 2 w 11"/>
                <a:gd name="T17" fmla="*/ 22 h 45"/>
                <a:gd name="T18" fmla="*/ 2 w 11"/>
                <a:gd name="T19" fmla="*/ 34 h 45"/>
                <a:gd name="T20" fmla="*/ 0 w 11"/>
                <a:gd name="T21" fmla="*/ 41 h 45"/>
                <a:gd name="T22" fmla="*/ 0 w 11"/>
                <a:gd name="T23" fmla="*/ 42 h 45"/>
                <a:gd name="T24" fmla="*/ 7 w 11"/>
                <a:gd name="T25"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45">
                  <a:moveTo>
                    <a:pt x="7" y="44"/>
                  </a:moveTo>
                  <a:lnTo>
                    <a:pt x="7" y="45"/>
                  </a:lnTo>
                  <a:lnTo>
                    <a:pt x="9" y="34"/>
                  </a:lnTo>
                  <a:lnTo>
                    <a:pt x="11" y="22"/>
                  </a:lnTo>
                  <a:lnTo>
                    <a:pt x="10" y="10"/>
                  </a:lnTo>
                  <a:lnTo>
                    <a:pt x="10" y="0"/>
                  </a:lnTo>
                  <a:lnTo>
                    <a:pt x="1" y="0"/>
                  </a:lnTo>
                  <a:lnTo>
                    <a:pt x="1" y="10"/>
                  </a:lnTo>
                  <a:lnTo>
                    <a:pt x="2" y="22"/>
                  </a:lnTo>
                  <a:lnTo>
                    <a:pt x="2" y="34"/>
                  </a:lnTo>
                  <a:lnTo>
                    <a:pt x="0" y="41"/>
                  </a:lnTo>
                  <a:lnTo>
                    <a:pt x="0" y="42"/>
                  </a:lnTo>
                  <a:lnTo>
                    <a:pt x="7"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33" name="Freeform 737"/>
            <p:cNvSpPr>
              <a:spLocks noChangeAspect="1"/>
            </p:cNvSpPr>
            <p:nvPr/>
          </p:nvSpPr>
          <p:spPr bwMode="auto">
            <a:xfrm>
              <a:off x="1208" y="272"/>
              <a:ext cx="5" cy="29"/>
            </a:xfrm>
            <a:custGeom>
              <a:avLst/>
              <a:gdLst>
                <a:gd name="T0" fmla="*/ 11 w 11"/>
                <a:gd name="T1" fmla="*/ 56 h 57"/>
                <a:gd name="T2" fmla="*/ 11 w 11"/>
                <a:gd name="T3" fmla="*/ 54 h 57"/>
                <a:gd name="T4" fmla="*/ 8 w 11"/>
                <a:gd name="T5" fmla="*/ 40 h 57"/>
                <a:gd name="T6" fmla="*/ 10 w 11"/>
                <a:gd name="T7" fmla="*/ 24 h 57"/>
                <a:gd name="T8" fmla="*/ 10 w 11"/>
                <a:gd name="T9" fmla="*/ 9 h 57"/>
                <a:gd name="T10" fmla="*/ 11 w 11"/>
                <a:gd name="T11" fmla="*/ 2 h 57"/>
                <a:gd name="T12" fmla="*/ 4 w 11"/>
                <a:gd name="T13" fmla="*/ 0 h 57"/>
                <a:gd name="T14" fmla="*/ 3 w 11"/>
                <a:gd name="T15" fmla="*/ 9 h 57"/>
                <a:gd name="T16" fmla="*/ 0 w 11"/>
                <a:gd name="T17" fmla="*/ 24 h 57"/>
                <a:gd name="T18" fmla="*/ 2 w 11"/>
                <a:gd name="T19" fmla="*/ 40 h 57"/>
                <a:gd name="T20" fmla="*/ 4 w 11"/>
                <a:gd name="T21" fmla="*/ 54 h 57"/>
                <a:gd name="T22" fmla="*/ 4 w 11"/>
                <a:gd name="T23" fmla="*/ 52 h 57"/>
                <a:gd name="T24" fmla="*/ 4 w 11"/>
                <a:gd name="T25" fmla="*/ 54 h 57"/>
                <a:gd name="T26" fmla="*/ 5 w 11"/>
                <a:gd name="T27" fmla="*/ 56 h 57"/>
                <a:gd name="T28" fmla="*/ 7 w 11"/>
                <a:gd name="T29" fmla="*/ 57 h 57"/>
                <a:gd name="T30" fmla="*/ 10 w 11"/>
                <a:gd name="T31" fmla="*/ 56 h 57"/>
                <a:gd name="T32" fmla="*/ 11 w 11"/>
                <a:gd name="T33" fmla="*/ 54 h 57"/>
                <a:gd name="T34" fmla="*/ 11 w 11"/>
                <a:gd name="T35"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57">
                  <a:moveTo>
                    <a:pt x="11" y="56"/>
                  </a:moveTo>
                  <a:lnTo>
                    <a:pt x="11" y="54"/>
                  </a:lnTo>
                  <a:lnTo>
                    <a:pt x="8" y="40"/>
                  </a:lnTo>
                  <a:lnTo>
                    <a:pt x="10" y="24"/>
                  </a:lnTo>
                  <a:lnTo>
                    <a:pt x="10" y="9"/>
                  </a:lnTo>
                  <a:lnTo>
                    <a:pt x="11" y="2"/>
                  </a:lnTo>
                  <a:lnTo>
                    <a:pt x="4" y="0"/>
                  </a:lnTo>
                  <a:lnTo>
                    <a:pt x="3" y="9"/>
                  </a:lnTo>
                  <a:lnTo>
                    <a:pt x="0" y="24"/>
                  </a:lnTo>
                  <a:lnTo>
                    <a:pt x="2" y="40"/>
                  </a:lnTo>
                  <a:lnTo>
                    <a:pt x="4" y="54"/>
                  </a:lnTo>
                  <a:lnTo>
                    <a:pt x="4" y="52"/>
                  </a:lnTo>
                  <a:lnTo>
                    <a:pt x="4" y="54"/>
                  </a:lnTo>
                  <a:lnTo>
                    <a:pt x="5" y="56"/>
                  </a:lnTo>
                  <a:lnTo>
                    <a:pt x="7" y="57"/>
                  </a:lnTo>
                  <a:lnTo>
                    <a:pt x="10" y="56"/>
                  </a:lnTo>
                  <a:lnTo>
                    <a:pt x="11" y="54"/>
                  </a:lnTo>
                  <a:lnTo>
                    <a:pt x="11"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34" name="Freeform 738"/>
            <p:cNvSpPr>
              <a:spLocks noChangeAspect="1"/>
            </p:cNvSpPr>
            <p:nvPr/>
          </p:nvSpPr>
          <p:spPr bwMode="auto">
            <a:xfrm>
              <a:off x="1194" y="298"/>
              <a:ext cx="19" cy="58"/>
            </a:xfrm>
            <a:custGeom>
              <a:avLst/>
              <a:gdLst>
                <a:gd name="T0" fmla="*/ 0 w 38"/>
                <a:gd name="T1" fmla="*/ 114 h 116"/>
                <a:gd name="T2" fmla="*/ 7 w 38"/>
                <a:gd name="T3" fmla="*/ 112 h 116"/>
                <a:gd name="T4" fmla="*/ 10 w 38"/>
                <a:gd name="T5" fmla="*/ 87 h 116"/>
                <a:gd name="T6" fmla="*/ 17 w 38"/>
                <a:gd name="T7" fmla="*/ 57 h 116"/>
                <a:gd name="T8" fmla="*/ 27 w 38"/>
                <a:gd name="T9" fmla="*/ 26 h 116"/>
                <a:gd name="T10" fmla="*/ 38 w 38"/>
                <a:gd name="T11" fmla="*/ 4 h 116"/>
                <a:gd name="T12" fmla="*/ 31 w 38"/>
                <a:gd name="T13" fmla="*/ 0 h 116"/>
                <a:gd name="T14" fmla="*/ 20 w 38"/>
                <a:gd name="T15" fmla="*/ 24 h 116"/>
                <a:gd name="T16" fmla="*/ 10 w 38"/>
                <a:gd name="T17" fmla="*/ 55 h 116"/>
                <a:gd name="T18" fmla="*/ 3 w 38"/>
                <a:gd name="T19" fmla="*/ 87 h 116"/>
                <a:gd name="T20" fmla="*/ 0 w 38"/>
                <a:gd name="T21" fmla="*/ 112 h 116"/>
                <a:gd name="T22" fmla="*/ 7 w 38"/>
                <a:gd name="T23" fmla="*/ 111 h 116"/>
                <a:gd name="T24" fmla="*/ 0 w 38"/>
                <a:gd name="T25" fmla="*/ 112 h 116"/>
                <a:gd name="T26" fmla="*/ 1 w 38"/>
                <a:gd name="T27" fmla="*/ 115 h 116"/>
                <a:gd name="T28" fmla="*/ 3 w 38"/>
                <a:gd name="T29" fmla="*/ 116 h 116"/>
                <a:gd name="T30" fmla="*/ 6 w 38"/>
                <a:gd name="T31" fmla="*/ 115 h 116"/>
                <a:gd name="T32" fmla="*/ 7 w 38"/>
                <a:gd name="T33" fmla="*/ 112 h 116"/>
                <a:gd name="T34" fmla="*/ 0 w 38"/>
                <a:gd name="T35"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116">
                  <a:moveTo>
                    <a:pt x="0" y="114"/>
                  </a:moveTo>
                  <a:lnTo>
                    <a:pt x="7" y="112"/>
                  </a:lnTo>
                  <a:lnTo>
                    <a:pt x="10" y="87"/>
                  </a:lnTo>
                  <a:lnTo>
                    <a:pt x="17" y="57"/>
                  </a:lnTo>
                  <a:lnTo>
                    <a:pt x="27" y="26"/>
                  </a:lnTo>
                  <a:lnTo>
                    <a:pt x="38" y="4"/>
                  </a:lnTo>
                  <a:lnTo>
                    <a:pt x="31" y="0"/>
                  </a:lnTo>
                  <a:lnTo>
                    <a:pt x="20" y="24"/>
                  </a:lnTo>
                  <a:lnTo>
                    <a:pt x="10" y="55"/>
                  </a:lnTo>
                  <a:lnTo>
                    <a:pt x="3" y="87"/>
                  </a:lnTo>
                  <a:lnTo>
                    <a:pt x="0" y="112"/>
                  </a:lnTo>
                  <a:lnTo>
                    <a:pt x="7" y="111"/>
                  </a:lnTo>
                  <a:lnTo>
                    <a:pt x="0" y="112"/>
                  </a:lnTo>
                  <a:lnTo>
                    <a:pt x="1" y="115"/>
                  </a:lnTo>
                  <a:lnTo>
                    <a:pt x="3" y="116"/>
                  </a:lnTo>
                  <a:lnTo>
                    <a:pt x="6" y="115"/>
                  </a:lnTo>
                  <a:lnTo>
                    <a:pt x="7" y="112"/>
                  </a:lnTo>
                  <a:lnTo>
                    <a:pt x="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35" name="Freeform 739"/>
            <p:cNvSpPr>
              <a:spLocks noChangeAspect="1"/>
            </p:cNvSpPr>
            <p:nvPr/>
          </p:nvSpPr>
          <p:spPr bwMode="auto">
            <a:xfrm>
              <a:off x="1192" y="342"/>
              <a:ext cx="6" cy="13"/>
            </a:xfrm>
            <a:custGeom>
              <a:avLst/>
              <a:gdLst>
                <a:gd name="T0" fmla="*/ 0 w 13"/>
                <a:gd name="T1" fmla="*/ 0 h 27"/>
                <a:gd name="T2" fmla="*/ 1 w 13"/>
                <a:gd name="T3" fmla="*/ 6 h 27"/>
                <a:gd name="T4" fmla="*/ 3 w 13"/>
                <a:gd name="T5" fmla="*/ 14 h 27"/>
                <a:gd name="T6" fmla="*/ 5 w 13"/>
                <a:gd name="T7" fmla="*/ 21 h 27"/>
                <a:gd name="T8" fmla="*/ 6 w 13"/>
                <a:gd name="T9" fmla="*/ 27 h 27"/>
                <a:gd name="T10" fmla="*/ 13 w 13"/>
                <a:gd name="T11" fmla="*/ 24 h 27"/>
                <a:gd name="T12" fmla="*/ 12 w 13"/>
                <a:gd name="T13" fmla="*/ 21 h 27"/>
                <a:gd name="T14" fmla="*/ 10 w 13"/>
                <a:gd name="T15" fmla="*/ 14 h 27"/>
                <a:gd name="T16" fmla="*/ 8 w 13"/>
                <a:gd name="T17" fmla="*/ 6 h 27"/>
                <a:gd name="T18" fmla="*/ 7 w 13"/>
                <a:gd name="T19" fmla="*/ 0 h 27"/>
                <a:gd name="T20" fmla="*/ 0 w 13"/>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7">
                  <a:moveTo>
                    <a:pt x="0" y="0"/>
                  </a:moveTo>
                  <a:lnTo>
                    <a:pt x="1" y="6"/>
                  </a:lnTo>
                  <a:lnTo>
                    <a:pt x="3" y="14"/>
                  </a:lnTo>
                  <a:lnTo>
                    <a:pt x="5" y="21"/>
                  </a:lnTo>
                  <a:lnTo>
                    <a:pt x="6" y="27"/>
                  </a:lnTo>
                  <a:lnTo>
                    <a:pt x="13" y="24"/>
                  </a:lnTo>
                  <a:lnTo>
                    <a:pt x="12" y="21"/>
                  </a:lnTo>
                  <a:lnTo>
                    <a:pt x="10" y="14"/>
                  </a:lnTo>
                  <a:lnTo>
                    <a:pt x="8" y="6"/>
                  </a:lnTo>
                  <a:lnTo>
                    <a:pt x="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36" name="Freeform 740"/>
            <p:cNvSpPr>
              <a:spLocks noChangeAspect="1"/>
            </p:cNvSpPr>
            <p:nvPr/>
          </p:nvSpPr>
          <p:spPr bwMode="auto">
            <a:xfrm>
              <a:off x="1192" y="340"/>
              <a:ext cx="3" cy="2"/>
            </a:xfrm>
            <a:custGeom>
              <a:avLst/>
              <a:gdLst>
                <a:gd name="T0" fmla="*/ 7 w 7"/>
                <a:gd name="T1" fmla="*/ 3 h 3"/>
                <a:gd name="T2" fmla="*/ 6 w 7"/>
                <a:gd name="T3" fmla="*/ 1 h 3"/>
                <a:gd name="T4" fmla="*/ 3 w 7"/>
                <a:gd name="T5" fmla="*/ 0 h 3"/>
                <a:gd name="T6" fmla="*/ 1 w 7"/>
                <a:gd name="T7" fmla="*/ 1 h 3"/>
                <a:gd name="T8" fmla="*/ 0 w 7"/>
                <a:gd name="T9" fmla="*/ 3 h 3"/>
                <a:gd name="T10" fmla="*/ 7 w 7"/>
                <a:gd name="T11" fmla="*/ 3 h 3"/>
              </a:gdLst>
              <a:ahLst/>
              <a:cxnLst>
                <a:cxn ang="0">
                  <a:pos x="T0" y="T1"/>
                </a:cxn>
                <a:cxn ang="0">
                  <a:pos x="T2" y="T3"/>
                </a:cxn>
                <a:cxn ang="0">
                  <a:pos x="T4" y="T5"/>
                </a:cxn>
                <a:cxn ang="0">
                  <a:pos x="T6" y="T7"/>
                </a:cxn>
                <a:cxn ang="0">
                  <a:pos x="T8" y="T9"/>
                </a:cxn>
                <a:cxn ang="0">
                  <a:pos x="T10" y="T11"/>
                </a:cxn>
              </a:cxnLst>
              <a:rect l="0" t="0" r="r" b="b"/>
              <a:pathLst>
                <a:path w="7" h="3">
                  <a:moveTo>
                    <a:pt x="7" y="3"/>
                  </a:moveTo>
                  <a:lnTo>
                    <a:pt x="6" y="1"/>
                  </a:lnTo>
                  <a:lnTo>
                    <a:pt x="3" y="0"/>
                  </a:lnTo>
                  <a:lnTo>
                    <a:pt x="1" y="1"/>
                  </a:lnTo>
                  <a:lnTo>
                    <a:pt x="0" y="3"/>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37" name="Freeform 741"/>
            <p:cNvSpPr>
              <a:spLocks noChangeAspect="1"/>
            </p:cNvSpPr>
            <p:nvPr/>
          </p:nvSpPr>
          <p:spPr bwMode="auto">
            <a:xfrm>
              <a:off x="1216" y="537"/>
              <a:ext cx="16" cy="2"/>
            </a:xfrm>
            <a:custGeom>
              <a:avLst/>
              <a:gdLst>
                <a:gd name="T0" fmla="*/ 32 w 32"/>
                <a:gd name="T1" fmla="*/ 0 h 5"/>
                <a:gd name="T2" fmla="*/ 24 w 32"/>
                <a:gd name="T3" fmla="*/ 4 h 5"/>
                <a:gd name="T4" fmla="*/ 16 w 32"/>
                <a:gd name="T5" fmla="*/ 5 h 5"/>
                <a:gd name="T6" fmla="*/ 8 w 32"/>
                <a:gd name="T7" fmla="*/ 5 h 5"/>
                <a:gd name="T8" fmla="*/ 0 w 32"/>
                <a:gd name="T9" fmla="*/ 3 h 5"/>
                <a:gd name="T10" fmla="*/ 32 w 32"/>
                <a:gd name="T11" fmla="*/ 0 h 5"/>
              </a:gdLst>
              <a:ahLst/>
              <a:cxnLst>
                <a:cxn ang="0">
                  <a:pos x="T0" y="T1"/>
                </a:cxn>
                <a:cxn ang="0">
                  <a:pos x="T2" y="T3"/>
                </a:cxn>
                <a:cxn ang="0">
                  <a:pos x="T4" y="T5"/>
                </a:cxn>
                <a:cxn ang="0">
                  <a:pos x="T6" y="T7"/>
                </a:cxn>
                <a:cxn ang="0">
                  <a:pos x="T8" y="T9"/>
                </a:cxn>
                <a:cxn ang="0">
                  <a:pos x="T10" y="T11"/>
                </a:cxn>
              </a:cxnLst>
              <a:rect l="0" t="0" r="r" b="b"/>
              <a:pathLst>
                <a:path w="32" h="5">
                  <a:moveTo>
                    <a:pt x="32" y="0"/>
                  </a:moveTo>
                  <a:lnTo>
                    <a:pt x="24" y="4"/>
                  </a:lnTo>
                  <a:lnTo>
                    <a:pt x="16" y="5"/>
                  </a:lnTo>
                  <a:lnTo>
                    <a:pt x="8" y="5"/>
                  </a:lnTo>
                  <a:lnTo>
                    <a:pt x="0" y="3"/>
                  </a:lnTo>
                  <a:lnTo>
                    <a:pt x="32" y="0"/>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38" name="Freeform 742"/>
            <p:cNvSpPr>
              <a:spLocks noChangeAspect="1"/>
            </p:cNvSpPr>
            <p:nvPr/>
          </p:nvSpPr>
          <p:spPr bwMode="auto">
            <a:xfrm>
              <a:off x="1232" y="535"/>
              <a:ext cx="2" cy="3"/>
            </a:xfrm>
            <a:custGeom>
              <a:avLst/>
              <a:gdLst>
                <a:gd name="T0" fmla="*/ 2 w 4"/>
                <a:gd name="T1" fmla="*/ 7 h 7"/>
                <a:gd name="T2" fmla="*/ 4 w 4"/>
                <a:gd name="T3" fmla="*/ 5 h 7"/>
                <a:gd name="T4" fmla="*/ 4 w 4"/>
                <a:gd name="T5" fmla="*/ 2 h 7"/>
                <a:gd name="T6" fmla="*/ 3 w 4"/>
                <a:gd name="T7" fmla="*/ 0 h 7"/>
                <a:gd name="T8" fmla="*/ 0 w 4"/>
                <a:gd name="T9" fmla="*/ 0 h 7"/>
                <a:gd name="T10" fmla="*/ 2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2" y="7"/>
                  </a:moveTo>
                  <a:lnTo>
                    <a:pt x="4" y="5"/>
                  </a:lnTo>
                  <a:lnTo>
                    <a:pt x="4" y="2"/>
                  </a:lnTo>
                  <a:lnTo>
                    <a:pt x="3" y="0"/>
                  </a:lnTo>
                  <a:lnTo>
                    <a:pt x="0" y="0"/>
                  </a:lnTo>
                  <a:lnTo>
                    <a:pt x="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39" name="Freeform 743"/>
            <p:cNvSpPr>
              <a:spLocks noChangeAspect="1"/>
            </p:cNvSpPr>
            <p:nvPr/>
          </p:nvSpPr>
          <p:spPr bwMode="auto">
            <a:xfrm>
              <a:off x="1216" y="535"/>
              <a:ext cx="17" cy="6"/>
            </a:xfrm>
            <a:custGeom>
              <a:avLst/>
              <a:gdLst>
                <a:gd name="T0" fmla="*/ 0 w 35"/>
                <a:gd name="T1" fmla="*/ 9 h 11"/>
                <a:gd name="T2" fmla="*/ 10 w 35"/>
                <a:gd name="T3" fmla="*/ 11 h 11"/>
                <a:gd name="T4" fmla="*/ 18 w 35"/>
                <a:gd name="T5" fmla="*/ 11 h 11"/>
                <a:gd name="T6" fmla="*/ 27 w 35"/>
                <a:gd name="T7" fmla="*/ 10 h 11"/>
                <a:gd name="T8" fmla="*/ 35 w 35"/>
                <a:gd name="T9" fmla="*/ 7 h 11"/>
                <a:gd name="T10" fmla="*/ 33 w 35"/>
                <a:gd name="T11" fmla="*/ 0 h 11"/>
                <a:gd name="T12" fmla="*/ 25 w 35"/>
                <a:gd name="T13" fmla="*/ 3 h 11"/>
                <a:gd name="T14" fmla="*/ 18 w 35"/>
                <a:gd name="T15" fmla="*/ 5 h 11"/>
                <a:gd name="T16" fmla="*/ 10 w 35"/>
                <a:gd name="T17" fmla="*/ 5 h 11"/>
                <a:gd name="T18" fmla="*/ 3 w 35"/>
                <a:gd name="T19" fmla="*/ 2 h 11"/>
                <a:gd name="T20" fmla="*/ 0 w 35"/>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11">
                  <a:moveTo>
                    <a:pt x="0" y="9"/>
                  </a:moveTo>
                  <a:lnTo>
                    <a:pt x="10" y="11"/>
                  </a:lnTo>
                  <a:lnTo>
                    <a:pt x="18" y="11"/>
                  </a:lnTo>
                  <a:lnTo>
                    <a:pt x="27" y="10"/>
                  </a:lnTo>
                  <a:lnTo>
                    <a:pt x="35" y="7"/>
                  </a:lnTo>
                  <a:lnTo>
                    <a:pt x="33" y="0"/>
                  </a:lnTo>
                  <a:lnTo>
                    <a:pt x="25" y="3"/>
                  </a:lnTo>
                  <a:lnTo>
                    <a:pt x="18" y="5"/>
                  </a:lnTo>
                  <a:lnTo>
                    <a:pt x="10" y="5"/>
                  </a:lnTo>
                  <a:lnTo>
                    <a:pt x="3" y="2"/>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40" name="Freeform 744"/>
            <p:cNvSpPr>
              <a:spLocks noChangeAspect="1"/>
            </p:cNvSpPr>
            <p:nvPr/>
          </p:nvSpPr>
          <p:spPr bwMode="auto">
            <a:xfrm>
              <a:off x="1215" y="536"/>
              <a:ext cx="2" cy="4"/>
            </a:xfrm>
            <a:custGeom>
              <a:avLst/>
              <a:gdLst>
                <a:gd name="T0" fmla="*/ 5 w 5"/>
                <a:gd name="T1" fmla="*/ 0 h 7"/>
                <a:gd name="T2" fmla="*/ 1 w 5"/>
                <a:gd name="T3" fmla="*/ 0 h 7"/>
                <a:gd name="T4" fmla="*/ 0 w 5"/>
                <a:gd name="T5" fmla="*/ 3 h 7"/>
                <a:gd name="T6" fmla="*/ 0 w 5"/>
                <a:gd name="T7" fmla="*/ 5 h 7"/>
                <a:gd name="T8" fmla="*/ 2 w 5"/>
                <a:gd name="T9" fmla="*/ 7 h 7"/>
                <a:gd name="T10" fmla="*/ 5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5" y="0"/>
                  </a:moveTo>
                  <a:lnTo>
                    <a:pt x="1" y="0"/>
                  </a:lnTo>
                  <a:lnTo>
                    <a:pt x="0" y="3"/>
                  </a:lnTo>
                  <a:lnTo>
                    <a:pt x="0" y="5"/>
                  </a:lnTo>
                  <a:lnTo>
                    <a:pt x="2" y="7"/>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41" name="Freeform 745"/>
            <p:cNvSpPr>
              <a:spLocks noChangeAspect="1"/>
            </p:cNvSpPr>
            <p:nvPr/>
          </p:nvSpPr>
          <p:spPr bwMode="auto">
            <a:xfrm>
              <a:off x="890" y="744"/>
              <a:ext cx="30" cy="33"/>
            </a:xfrm>
            <a:custGeom>
              <a:avLst/>
              <a:gdLst>
                <a:gd name="T0" fmla="*/ 0 w 60"/>
                <a:gd name="T1" fmla="*/ 67 h 67"/>
                <a:gd name="T2" fmla="*/ 4 w 60"/>
                <a:gd name="T3" fmla="*/ 56 h 67"/>
                <a:gd name="T4" fmla="*/ 11 w 60"/>
                <a:gd name="T5" fmla="*/ 46 h 67"/>
                <a:gd name="T6" fmla="*/ 18 w 60"/>
                <a:gd name="T7" fmla="*/ 37 h 67"/>
                <a:gd name="T8" fmla="*/ 26 w 60"/>
                <a:gd name="T9" fmla="*/ 28 h 67"/>
                <a:gd name="T10" fmla="*/ 34 w 60"/>
                <a:gd name="T11" fmla="*/ 18 h 67"/>
                <a:gd name="T12" fmla="*/ 43 w 60"/>
                <a:gd name="T13" fmla="*/ 12 h 67"/>
                <a:gd name="T14" fmla="*/ 51 w 60"/>
                <a:gd name="T15" fmla="*/ 5 h 67"/>
                <a:gd name="T16" fmla="*/ 60 w 60"/>
                <a:gd name="T17" fmla="*/ 0 h 67"/>
                <a:gd name="T18" fmla="*/ 0 w 60"/>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7">
                  <a:moveTo>
                    <a:pt x="0" y="67"/>
                  </a:moveTo>
                  <a:lnTo>
                    <a:pt x="4" y="56"/>
                  </a:lnTo>
                  <a:lnTo>
                    <a:pt x="11" y="46"/>
                  </a:lnTo>
                  <a:lnTo>
                    <a:pt x="18" y="37"/>
                  </a:lnTo>
                  <a:lnTo>
                    <a:pt x="26" y="28"/>
                  </a:lnTo>
                  <a:lnTo>
                    <a:pt x="34" y="18"/>
                  </a:lnTo>
                  <a:lnTo>
                    <a:pt x="43" y="12"/>
                  </a:lnTo>
                  <a:lnTo>
                    <a:pt x="51" y="5"/>
                  </a:lnTo>
                  <a:lnTo>
                    <a:pt x="60" y="0"/>
                  </a:lnTo>
                  <a:lnTo>
                    <a:pt x="0" y="67"/>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42" name="Freeform 746"/>
            <p:cNvSpPr>
              <a:spLocks noChangeAspect="1"/>
            </p:cNvSpPr>
            <p:nvPr/>
          </p:nvSpPr>
          <p:spPr bwMode="auto">
            <a:xfrm>
              <a:off x="888" y="777"/>
              <a:ext cx="4" cy="2"/>
            </a:xfrm>
            <a:custGeom>
              <a:avLst/>
              <a:gdLst>
                <a:gd name="T0" fmla="*/ 0 w 7"/>
                <a:gd name="T1" fmla="*/ 0 h 4"/>
                <a:gd name="T2" fmla="*/ 0 w 7"/>
                <a:gd name="T3" fmla="*/ 3 h 4"/>
                <a:gd name="T4" fmla="*/ 3 w 7"/>
                <a:gd name="T5" fmla="*/ 4 h 4"/>
                <a:gd name="T6" fmla="*/ 6 w 7"/>
                <a:gd name="T7" fmla="*/ 4 h 4"/>
                <a:gd name="T8" fmla="*/ 7 w 7"/>
                <a:gd name="T9" fmla="*/ 2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lnTo>
                    <a:pt x="0" y="3"/>
                  </a:lnTo>
                  <a:lnTo>
                    <a:pt x="3" y="4"/>
                  </a:lnTo>
                  <a:lnTo>
                    <a:pt x="6" y="4"/>
                  </a:lnTo>
                  <a:lnTo>
                    <a:pt x="7"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43" name="Freeform 747"/>
            <p:cNvSpPr>
              <a:spLocks noChangeAspect="1"/>
            </p:cNvSpPr>
            <p:nvPr/>
          </p:nvSpPr>
          <p:spPr bwMode="auto">
            <a:xfrm>
              <a:off x="888" y="742"/>
              <a:ext cx="32" cy="36"/>
            </a:xfrm>
            <a:custGeom>
              <a:avLst/>
              <a:gdLst>
                <a:gd name="T0" fmla="*/ 62 w 65"/>
                <a:gd name="T1" fmla="*/ 0 h 71"/>
                <a:gd name="T2" fmla="*/ 53 w 65"/>
                <a:gd name="T3" fmla="*/ 4 h 71"/>
                <a:gd name="T4" fmla="*/ 45 w 65"/>
                <a:gd name="T5" fmla="*/ 11 h 71"/>
                <a:gd name="T6" fmla="*/ 36 w 65"/>
                <a:gd name="T7" fmla="*/ 19 h 71"/>
                <a:gd name="T8" fmla="*/ 27 w 65"/>
                <a:gd name="T9" fmla="*/ 28 h 71"/>
                <a:gd name="T10" fmla="*/ 19 w 65"/>
                <a:gd name="T11" fmla="*/ 38 h 71"/>
                <a:gd name="T12" fmla="*/ 12 w 65"/>
                <a:gd name="T13" fmla="*/ 47 h 71"/>
                <a:gd name="T14" fmla="*/ 5 w 65"/>
                <a:gd name="T15" fmla="*/ 58 h 71"/>
                <a:gd name="T16" fmla="*/ 0 w 65"/>
                <a:gd name="T17" fmla="*/ 69 h 71"/>
                <a:gd name="T18" fmla="*/ 7 w 65"/>
                <a:gd name="T19" fmla="*/ 71 h 71"/>
                <a:gd name="T20" fmla="*/ 12 w 65"/>
                <a:gd name="T21" fmla="*/ 61 h 71"/>
                <a:gd name="T22" fmla="*/ 19 w 65"/>
                <a:gd name="T23" fmla="*/ 51 h 71"/>
                <a:gd name="T24" fmla="*/ 26 w 65"/>
                <a:gd name="T25" fmla="*/ 42 h 71"/>
                <a:gd name="T26" fmla="*/ 34 w 65"/>
                <a:gd name="T27" fmla="*/ 33 h 71"/>
                <a:gd name="T28" fmla="*/ 41 w 65"/>
                <a:gd name="T29" fmla="*/ 24 h 71"/>
                <a:gd name="T30" fmla="*/ 50 w 65"/>
                <a:gd name="T31" fmla="*/ 18 h 71"/>
                <a:gd name="T32" fmla="*/ 58 w 65"/>
                <a:gd name="T33" fmla="*/ 11 h 71"/>
                <a:gd name="T34" fmla="*/ 65 w 65"/>
                <a:gd name="T35" fmla="*/ 7 h 71"/>
                <a:gd name="T36" fmla="*/ 62 w 65"/>
                <a:gd name="T3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71">
                  <a:moveTo>
                    <a:pt x="62" y="0"/>
                  </a:moveTo>
                  <a:lnTo>
                    <a:pt x="53" y="4"/>
                  </a:lnTo>
                  <a:lnTo>
                    <a:pt x="45" y="11"/>
                  </a:lnTo>
                  <a:lnTo>
                    <a:pt x="36" y="19"/>
                  </a:lnTo>
                  <a:lnTo>
                    <a:pt x="27" y="28"/>
                  </a:lnTo>
                  <a:lnTo>
                    <a:pt x="19" y="38"/>
                  </a:lnTo>
                  <a:lnTo>
                    <a:pt x="12" y="47"/>
                  </a:lnTo>
                  <a:lnTo>
                    <a:pt x="5" y="58"/>
                  </a:lnTo>
                  <a:lnTo>
                    <a:pt x="0" y="69"/>
                  </a:lnTo>
                  <a:lnTo>
                    <a:pt x="7" y="71"/>
                  </a:lnTo>
                  <a:lnTo>
                    <a:pt x="12" y="61"/>
                  </a:lnTo>
                  <a:lnTo>
                    <a:pt x="19" y="51"/>
                  </a:lnTo>
                  <a:lnTo>
                    <a:pt x="26" y="42"/>
                  </a:lnTo>
                  <a:lnTo>
                    <a:pt x="34" y="33"/>
                  </a:lnTo>
                  <a:lnTo>
                    <a:pt x="41" y="24"/>
                  </a:lnTo>
                  <a:lnTo>
                    <a:pt x="50" y="18"/>
                  </a:lnTo>
                  <a:lnTo>
                    <a:pt x="58" y="11"/>
                  </a:lnTo>
                  <a:lnTo>
                    <a:pt x="65" y="7"/>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44" name="Freeform 748"/>
            <p:cNvSpPr>
              <a:spLocks noChangeAspect="1"/>
            </p:cNvSpPr>
            <p:nvPr/>
          </p:nvSpPr>
          <p:spPr bwMode="auto">
            <a:xfrm>
              <a:off x="919" y="742"/>
              <a:ext cx="2" cy="4"/>
            </a:xfrm>
            <a:custGeom>
              <a:avLst/>
              <a:gdLst>
                <a:gd name="T0" fmla="*/ 3 w 5"/>
                <a:gd name="T1" fmla="*/ 7 h 7"/>
                <a:gd name="T2" fmla="*/ 5 w 5"/>
                <a:gd name="T3" fmla="*/ 4 h 7"/>
                <a:gd name="T4" fmla="*/ 5 w 5"/>
                <a:gd name="T5" fmla="*/ 2 h 7"/>
                <a:gd name="T6" fmla="*/ 4 w 5"/>
                <a:gd name="T7" fmla="*/ 0 h 7"/>
                <a:gd name="T8" fmla="*/ 0 w 5"/>
                <a:gd name="T9" fmla="*/ 0 h 7"/>
                <a:gd name="T10" fmla="*/ 3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3" y="7"/>
                  </a:moveTo>
                  <a:lnTo>
                    <a:pt x="5" y="4"/>
                  </a:lnTo>
                  <a:lnTo>
                    <a:pt x="5" y="2"/>
                  </a:lnTo>
                  <a:lnTo>
                    <a:pt x="4" y="0"/>
                  </a:lnTo>
                  <a:lnTo>
                    <a:pt x="0" y="0"/>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45" name="Freeform 749"/>
            <p:cNvSpPr>
              <a:spLocks noChangeAspect="1"/>
            </p:cNvSpPr>
            <p:nvPr/>
          </p:nvSpPr>
          <p:spPr bwMode="auto">
            <a:xfrm>
              <a:off x="1236" y="265"/>
              <a:ext cx="2" cy="44"/>
            </a:xfrm>
            <a:custGeom>
              <a:avLst/>
              <a:gdLst>
                <a:gd name="T0" fmla="*/ 1 w 3"/>
                <a:gd name="T1" fmla="*/ 0 h 88"/>
                <a:gd name="T2" fmla="*/ 2 w 3"/>
                <a:gd name="T3" fmla="*/ 8 h 88"/>
                <a:gd name="T4" fmla="*/ 2 w 3"/>
                <a:gd name="T5" fmla="*/ 22 h 88"/>
                <a:gd name="T6" fmla="*/ 3 w 3"/>
                <a:gd name="T7" fmla="*/ 36 h 88"/>
                <a:gd name="T8" fmla="*/ 3 w 3"/>
                <a:gd name="T9" fmla="*/ 44 h 88"/>
                <a:gd name="T10" fmla="*/ 3 w 3"/>
                <a:gd name="T11" fmla="*/ 52 h 88"/>
                <a:gd name="T12" fmla="*/ 2 w 3"/>
                <a:gd name="T13" fmla="*/ 66 h 88"/>
                <a:gd name="T14" fmla="*/ 2 w 3"/>
                <a:gd name="T15" fmla="*/ 79 h 88"/>
                <a:gd name="T16" fmla="*/ 0 w 3"/>
                <a:gd name="T17" fmla="*/ 88 h 88"/>
                <a:gd name="T18" fmla="*/ 1 w 3"/>
                <a:gd name="T1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88">
                  <a:moveTo>
                    <a:pt x="1" y="0"/>
                  </a:moveTo>
                  <a:lnTo>
                    <a:pt x="2" y="8"/>
                  </a:lnTo>
                  <a:lnTo>
                    <a:pt x="2" y="22"/>
                  </a:lnTo>
                  <a:lnTo>
                    <a:pt x="3" y="36"/>
                  </a:lnTo>
                  <a:lnTo>
                    <a:pt x="3" y="44"/>
                  </a:lnTo>
                  <a:lnTo>
                    <a:pt x="3" y="52"/>
                  </a:lnTo>
                  <a:lnTo>
                    <a:pt x="2" y="66"/>
                  </a:lnTo>
                  <a:lnTo>
                    <a:pt x="2" y="79"/>
                  </a:lnTo>
                  <a:lnTo>
                    <a:pt x="0" y="88"/>
                  </a:lnTo>
                  <a:lnTo>
                    <a:pt x="1" y="0"/>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46" name="Freeform 750"/>
            <p:cNvSpPr>
              <a:spLocks noChangeAspect="1"/>
            </p:cNvSpPr>
            <p:nvPr/>
          </p:nvSpPr>
          <p:spPr bwMode="auto">
            <a:xfrm>
              <a:off x="1235" y="264"/>
              <a:ext cx="4" cy="1"/>
            </a:xfrm>
            <a:custGeom>
              <a:avLst/>
              <a:gdLst>
                <a:gd name="T0" fmla="*/ 6 w 6"/>
                <a:gd name="T1" fmla="*/ 3 h 3"/>
                <a:gd name="T2" fmla="*/ 5 w 6"/>
                <a:gd name="T3" fmla="*/ 1 h 3"/>
                <a:gd name="T4" fmla="*/ 3 w 6"/>
                <a:gd name="T5" fmla="*/ 0 h 3"/>
                <a:gd name="T6" fmla="*/ 1 w 6"/>
                <a:gd name="T7" fmla="*/ 1 h 3"/>
                <a:gd name="T8" fmla="*/ 0 w 6"/>
                <a:gd name="T9" fmla="*/ 3 h 3"/>
                <a:gd name="T10" fmla="*/ 6 w 6"/>
                <a:gd name="T11" fmla="*/ 3 h 3"/>
              </a:gdLst>
              <a:ahLst/>
              <a:cxnLst>
                <a:cxn ang="0">
                  <a:pos x="T0" y="T1"/>
                </a:cxn>
                <a:cxn ang="0">
                  <a:pos x="T2" y="T3"/>
                </a:cxn>
                <a:cxn ang="0">
                  <a:pos x="T4" y="T5"/>
                </a:cxn>
                <a:cxn ang="0">
                  <a:pos x="T6" y="T7"/>
                </a:cxn>
                <a:cxn ang="0">
                  <a:pos x="T8" y="T9"/>
                </a:cxn>
                <a:cxn ang="0">
                  <a:pos x="T10" y="T11"/>
                </a:cxn>
              </a:cxnLst>
              <a:rect l="0" t="0" r="r" b="b"/>
              <a:pathLst>
                <a:path w="6" h="3">
                  <a:moveTo>
                    <a:pt x="6" y="3"/>
                  </a:moveTo>
                  <a:lnTo>
                    <a:pt x="5" y="1"/>
                  </a:lnTo>
                  <a:lnTo>
                    <a:pt x="3" y="0"/>
                  </a:lnTo>
                  <a:lnTo>
                    <a:pt x="1" y="1"/>
                  </a:lnTo>
                  <a:lnTo>
                    <a:pt x="0" y="3"/>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47" name="Freeform 751"/>
            <p:cNvSpPr>
              <a:spLocks noChangeAspect="1"/>
            </p:cNvSpPr>
            <p:nvPr/>
          </p:nvSpPr>
          <p:spPr bwMode="auto">
            <a:xfrm>
              <a:off x="1235" y="265"/>
              <a:ext cx="5" cy="22"/>
            </a:xfrm>
            <a:custGeom>
              <a:avLst/>
              <a:gdLst>
                <a:gd name="T0" fmla="*/ 9 w 10"/>
                <a:gd name="T1" fmla="*/ 44 h 44"/>
                <a:gd name="T2" fmla="*/ 10 w 10"/>
                <a:gd name="T3" fmla="*/ 44 h 44"/>
                <a:gd name="T4" fmla="*/ 10 w 10"/>
                <a:gd name="T5" fmla="*/ 36 h 44"/>
                <a:gd name="T6" fmla="*/ 9 w 10"/>
                <a:gd name="T7" fmla="*/ 22 h 44"/>
                <a:gd name="T8" fmla="*/ 9 w 10"/>
                <a:gd name="T9" fmla="*/ 8 h 44"/>
                <a:gd name="T10" fmla="*/ 6 w 10"/>
                <a:gd name="T11" fmla="*/ 0 h 44"/>
                <a:gd name="T12" fmla="*/ 0 w 10"/>
                <a:gd name="T13" fmla="*/ 0 h 44"/>
                <a:gd name="T14" fmla="*/ 0 w 10"/>
                <a:gd name="T15" fmla="*/ 8 h 44"/>
                <a:gd name="T16" fmla="*/ 0 w 10"/>
                <a:gd name="T17" fmla="*/ 22 h 44"/>
                <a:gd name="T18" fmla="*/ 1 w 10"/>
                <a:gd name="T19" fmla="*/ 36 h 44"/>
                <a:gd name="T20" fmla="*/ 1 w 10"/>
                <a:gd name="T21" fmla="*/ 44 h 44"/>
                <a:gd name="T22" fmla="*/ 2 w 10"/>
                <a:gd name="T23" fmla="*/ 44 h 44"/>
                <a:gd name="T24" fmla="*/ 9 w 10"/>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44">
                  <a:moveTo>
                    <a:pt x="9" y="44"/>
                  </a:moveTo>
                  <a:lnTo>
                    <a:pt x="10" y="44"/>
                  </a:lnTo>
                  <a:lnTo>
                    <a:pt x="10" y="36"/>
                  </a:lnTo>
                  <a:lnTo>
                    <a:pt x="9" y="22"/>
                  </a:lnTo>
                  <a:lnTo>
                    <a:pt x="9" y="8"/>
                  </a:lnTo>
                  <a:lnTo>
                    <a:pt x="6" y="0"/>
                  </a:lnTo>
                  <a:lnTo>
                    <a:pt x="0" y="0"/>
                  </a:lnTo>
                  <a:lnTo>
                    <a:pt x="0" y="8"/>
                  </a:lnTo>
                  <a:lnTo>
                    <a:pt x="0" y="22"/>
                  </a:lnTo>
                  <a:lnTo>
                    <a:pt x="1" y="36"/>
                  </a:lnTo>
                  <a:lnTo>
                    <a:pt x="1" y="44"/>
                  </a:lnTo>
                  <a:lnTo>
                    <a:pt x="2" y="44"/>
                  </a:lnTo>
                  <a:lnTo>
                    <a:pt x="9"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48" name="Freeform 752"/>
            <p:cNvSpPr>
              <a:spLocks noChangeAspect="1"/>
            </p:cNvSpPr>
            <p:nvPr/>
          </p:nvSpPr>
          <p:spPr bwMode="auto">
            <a:xfrm>
              <a:off x="1235" y="287"/>
              <a:ext cx="5" cy="23"/>
            </a:xfrm>
            <a:custGeom>
              <a:avLst/>
              <a:gdLst>
                <a:gd name="T0" fmla="*/ 7 w 12"/>
                <a:gd name="T1" fmla="*/ 46 h 46"/>
                <a:gd name="T2" fmla="*/ 10 w 12"/>
                <a:gd name="T3" fmla="*/ 35 h 46"/>
                <a:gd name="T4" fmla="*/ 11 w 12"/>
                <a:gd name="T5" fmla="*/ 22 h 46"/>
                <a:gd name="T6" fmla="*/ 12 w 12"/>
                <a:gd name="T7" fmla="*/ 8 h 46"/>
                <a:gd name="T8" fmla="*/ 11 w 12"/>
                <a:gd name="T9" fmla="*/ 0 h 46"/>
                <a:gd name="T10" fmla="*/ 4 w 12"/>
                <a:gd name="T11" fmla="*/ 0 h 46"/>
                <a:gd name="T12" fmla="*/ 3 w 12"/>
                <a:gd name="T13" fmla="*/ 8 h 46"/>
                <a:gd name="T14" fmla="*/ 2 w 12"/>
                <a:gd name="T15" fmla="*/ 22 h 46"/>
                <a:gd name="T16" fmla="*/ 3 w 12"/>
                <a:gd name="T17" fmla="*/ 35 h 46"/>
                <a:gd name="T18" fmla="*/ 0 w 12"/>
                <a:gd name="T19" fmla="*/ 41 h 46"/>
                <a:gd name="T20" fmla="*/ 7 w 12"/>
                <a:gd name="T2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46">
                  <a:moveTo>
                    <a:pt x="7" y="46"/>
                  </a:moveTo>
                  <a:lnTo>
                    <a:pt x="10" y="35"/>
                  </a:lnTo>
                  <a:lnTo>
                    <a:pt x="11" y="22"/>
                  </a:lnTo>
                  <a:lnTo>
                    <a:pt x="12" y="8"/>
                  </a:lnTo>
                  <a:lnTo>
                    <a:pt x="11" y="0"/>
                  </a:lnTo>
                  <a:lnTo>
                    <a:pt x="4" y="0"/>
                  </a:lnTo>
                  <a:lnTo>
                    <a:pt x="3" y="8"/>
                  </a:lnTo>
                  <a:lnTo>
                    <a:pt x="2" y="22"/>
                  </a:lnTo>
                  <a:lnTo>
                    <a:pt x="3" y="35"/>
                  </a:lnTo>
                  <a:lnTo>
                    <a:pt x="0" y="41"/>
                  </a:lnTo>
                  <a:lnTo>
                    <a:pt x="7"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49" name="Freeform 753"/>
            <p:cNvSpPr>
              <a:spLocks noChangeAspect="1"/>
            </p:cNvSpPr>
            <p:nvPr/>
          </p:nvSpPr>
          <p:spPr bwMode="auto">
            <a:xfrm>
              <a:off x="1235" y="308"/>
              <a:ext cx="3" cy="4"/>
            </a:xfrm>
            <a:custGeom>
              <a:avLst/>
              <a:gdLst>
                <a:gd name="T0" fmla="*/ 0 w 7"/>
                <a:gd name="T1" fmla="*/ 0 h 7"/>
                <a:gd name="T2" fmla="*/ 0 w 7"/>
                <a:gd name="T3" fmla="*/ 4 h 7"/>
                <a:gd name="T4" fmla="*/ 3 w 7"/>
                <a:gd name="T5" fmla="*/ 6 h 7"/>
                <a:gd name="T6" fmla="*/ 5 w 7"/>
                <a:gd name="T7" fmla="*/ 7 h 7"/>
                <a:gd name="T8" fmla="*/ 7 w 7"/>
                <a:gd name="T9" fmla="*/ 5 h 7"/>
                <a:gd name="T10" fmla="*/ 0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0" y="0"/>
                  </a:moveTo>
                  <a:lnTo>
                    <a:pt x="0" y="4"/>
                  </a:lnTo>
                  <a:lnTo>
                    <a:pt x="3" y="6"/>
                  </a:lnTo>
                  <a:lnTo>
                    <a:pt x="5" y="7"/>
                  </a:lnTo>
                  <a:lnTo>
                    <a:pt x="7"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50" name="Freeform 754"/>
            <p:cNvSpPr>
              <a:spLocks noChangeAspect="1"/>
            </p:cNvSpPr>
            <p:nvPr/>
          </p:nvSpPr>
          <p:spPr bwMode="auto">
            <a:xfrm>
              <a:off x="1259" y="277"/>
              <a:ext cx="6" cy="37"/>
            </a:xfrm>
            <a:custGeom>
              <a:avLst/>
              <a:gdLst>
                <a:gd name="T0" fmla="*/ 0 w 11"/>
                <a:gd name="T1" fmla="*/ 0 h 74"/>
                <a:gd name="T2" fmla="*/ 2 w 11"/>
                <a:gd name="T3" fmla="*/ 14 h 74"/>
                <a:gd name="T4" fmla="*/ 4 w 11"/>
                <a:gd name="T5" fmla="*/ 32 h 74"/>
                <a:gd name="T6" fmla="*/ 7 w 11"/>
                <a:gd name="T7" fmla="*/ 50 h 74"/>
                <a:gd name="T8" fmla="*/ 9 w 11"/>
                <a:gd name="T9" fmla="*/ 59 h 74"/>
                <a:gd name="T10" fmla="*/ 10 w 11"/>
                <a:gd name="T11" fmla="*/ 63 h 74"/>
                <a:gd name="T12" fmla="*/ 11 w 11"/>
                <a:gd name="T13" fmla="*/ 68 h 74"/>
                <a:gd name="T14" fmla="*/ 11 w 11"/>
                <a:gd name="T15" fmla="*/ 71 h 74"/>
                <a:gd name="T16" fmla="*/ 11 w 11"/>
                <a:gd name="T17" fmla="*/ 74 h 74"/>
                <a:gd name="T18" fmla="*/ 0 w 11"/>
                <a:gd name="T1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74">
                  <a:moveTo>
                    <a:pt x="0" y="0"/>
                  </a:moveTo>
                  <a:lnTo>
                    <a:pt x="2" y="14"/>
                  </a:lnTo>
                  <a:lnTo>
                    <a:pt x="4" y="32"/>
                  </a:lnTo>
                  <a:lnTo>
                    <a:pt x="7" y="50"/>
                  </a:lnTo>
                  <a:lnTo>
                    <a:pt x="9" y="59"/>
                  </a:lnTo>
                  <a:lnTo>
                    <a:pt x="10" y="63"/>
                  </a:lnTo>
                  <a:lnTo>
                    <a:pt x="11" y="68"/>
                  </a:lnTo>
                  <a:lnTo>
                    <a:pt x="11" y="71"/>
                  </a:lnTo>
                  <a:lnTo>
                    <a:pt x="11" y="74"/>
                  </a:lnTo>
                  <a:lnTo>
                    <a:pt x="0" y="0"/>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51" name="Freeform 755"/>
            <p:cNvSpPr>
              <a:spLocks noChangeAspect="1"/>
            </p:cNvSpPr>
            <p:nvPr/>
          </p:nvSpPr>
          <p:spPr bwMode="auto">
            <a:xfrm>
              <a:off x="1258" y="275"/>
              <a:ext cx="3" cy="2"/>
            </a:xfrm>
            <a:custGeom>
              <a:avLst/>
              <a:gdLst>
                <a:gd name="T0" fmla="*/ 7 w 7"/>
                <a:gd name="T1" fmla="*/ 3 h 3"/>
                <a:gd name="T2" fmla="*/ 6 w 7"/>
                <a:gd name="T3" fmla="*/ 1 h 3"/>
                <a:gd name="T4" fmla="*/ 4 w 7"/>
                <a:gd name="T5" fmla="*/ 0 h 3"/>
                <a:gd name="T6" fmla="*/ 2 w 7"/>
                <a:gd name="T7" fmla="*/ 1 h 3"/>
                <a:gd name="T8" fmla="*/ 0 w 7"/>
                <a:gd name="T9" fmla="*/ 3 h 3"/>
                <a:gd name="T10" fmla="*/ 7 w 7"/>
                <a:gd name="T11" fmla="*/ 3 h 3"/>
              </a:gdLst>
              <a:ahLst/>
              <a:cxnLst>
                <a:cxn ang="0">
                  <a:pos x="T0" y="T1"/>
                </a:cxn>
                <a:cxn ang="0">
                  <a:pos x="T2" y="T3"/>
                </a:cxn>
                <a:cxn ang="0">
                  <a:pos x="T4" y="T5"/>
                </a:cxn>
                <a:cxn ang="0">
                  <a:pos x="T6" y="T7"/>
                </a:cxn>
                <a:cxn ang="0">
                  <a:pos x="T8" y="T9"/>
                </a:cxn>
                <a:cxn ang="0">
                  <a:pos x="T10" y="T11"/>
                </a:cxn>
              </a:cxnLst>
              <a:rect l="0" t="0" r="r" b="b"/>
              <a:pathLst>
                <a:path w="7" h="3">
                  <a:moveTo>
                    <a:pt x="7" y="3"/>
                  </a:moveTo>
                  <a:lnTo>
                    <a:pt x="6" y="1"/>
                  </a:lnTo>
                  <a:lnTo>
                    <a:pt x="4" y="0"/>
                  </a:lnTo>
                  <a:lnTo>
                    <a:pt x="2" y="1"/>
                  </a:lnTo>
                  <a:lnTo>
                    <a:pt x="0" y="3"/>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52" name="Freeform 756"/>
            <p:cNvSpPr>
              <a:spLocks noChangeAspect="1"/>
            </p:cNvSpPr>
            <p:nvPr/>
          </p:nvSpPr>
          <p:spPr bwMode="auto">
            <a:xfrm>
              <a:off x="1258" y="277"/>
              <a:ext cx="8" cy="30"/>
            </a:xfrm>
            <a:custGeom>
              <a:avLst/>
              <a:gdLst>
                <a:gd name="T0" fmla="*/ 17 w 17"/>
                <a:gd name="T1" fmla="*/ 58 h 60"/>
                <a:gd name="T2" fmla="*/ 17 w 17"/>
                <a:gd name="T3" fmla="*/ 58 h 60"/>
                <a:gd name="T4" fmla="*/ 14 w 17"/>
                <a:gd name="T5" fmla="*/ 50 h 60"/>
                <a:gd name="T6" fmla="*/ 12 w 17"/>
                <a:gd name="T7" fmla="*/ 32 h 60"/>
                <a:gd name="T8" fmla="*/ 10 w 17"/>
                <a:gd name="T9" fmla="*/ 14 h 60"/>
                <a:gd name="T10" fmla="*/ 7 w 17"/>
                <a:gd name="T11" fmla="*/ 0 h 60"/>
                <a:gd name="T12" fmla="*/ 0 w 17"/>
                <a:gd name="T13" fmla="*/ 0 h 60"/>
                <a:gd name="T14" fmla="*/ 3 w 17"/>
                <a:gd name="T15" fmla="*/ 14 h 60"/>
                <a:gd name="T16" fmla="*/ 5 w 17"/>
                <a:gd name="T17" fmla="*/ 32 h 60"/>
                <a:gd name="T18" fmla="*/ 7 w 17"/>
                <a:gd name="T19" fmla="*/ 50 h 60"/>
                <a:gd name="T20" fmla="*/ 10 w 17"/>
                <a:gd name="T21" fmla="*/ 60 h 60"/>
                <a:gd name="T22" fmla="*/ 10 w 17"/>
                <a:gd name="T23" fmla="*/ 60 h 60"/>
                <a:gd name="T24" fmla="*/ 17 w 17"/>
                <a:gd name="T25"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60">
                  <a:moveTo>
                    <a:pt x="17" y="58"/>
                  </a:moveTo>
                  <a:lnTo>
                    <a:pt x="17" y="58"/>
                  </a:lnTo>
                  <a:lnTo>
                    <a:pt x="14" y="50"/>
                  </a:lnTo>
                  <a:lnTo>
                    <a:pt x="12" y="32"/>
                  </a:lnTo>
                  <a:lnTo>
                    <a:pt x="10" y="14"/>
                  </a:lnTo>
                  <a:lnTo>
                    <a:pt x="7" y="0"/>
                  </a:lnTo>
                  <a:lnTo>
                    <a:pt x="0" y="0"/>
                  </a:lnTo>
                  <a:lnTo>
                    <a:pt x="3" y="14"/>
                  </a:lnTo>
                  <a:lnTo>
                    <a:pt x="5" y="32"/>
                  </a:lnTo>
                  <a:lnTo>
                    <a:pt x="7" y="50"/>
                  </a:lnTo>
                  <a:lnTo>
                    <a:pt x="10" y="60"/>
                  </a:lnTo>
                  <a:lnTo>
                    <a:pt x="10" y="60"/>
                  </a:lnTo>
                  <a:lnTo>
                    <a:pt x="17"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53" name="Freeform 757"/>
            <p:cNvSpPr>
              <a:spLocks noChangeAspect="1"/>
            </p:cNvSpPr>
            <p:nvPr/>
          </p:nvSpPr>
          <p:spPr bwMode="auto">
            <a:xfrm>
              <a:off x="1262" y="306"/>
              <a:ext cx="6" cy="8"/>
            </a:xfrm>
            <a:custGeom>
              <a:avLst/>
              <a:gdLst>
                <a:gd name="T0" fmla="*/ 10 w 10"/>
                <a:gd name="T1" fmla="*/ 16 h 16"/>
                <a:gd name="T2" fmla="*/ 10 w 10"/>
                <a:gd name="T3" fmla="*/ 13 h 16"/>
                <a:gd name="T4" fmla="*/ 9 w 10"/>
                <a:gd name="T5" fmla="*/ 10 h 16"/>
                <a:gd name="T6" fmla="*/ 8 w 10"/>
                <a:gd name="T7" fmla="*/ 5 h 16"/>
                <a:gd name="T8" fmla="*/ 7 w 10"/>
                <a:gd name="T9" fmla="*/ 0 h 16"/>
                <a:gd name="T10" fmla="*/ 0 w 10"/>
                <a:gd name="T11" fmla="*/ 2 h 16"/>
                <a:gd name="T12" fmla="*/ 1 w 10"/>
                <a:gd name="T13" fmla="*/ 5 h 16"/>
                <a:gd name="T14" fmla="*/ 2 w 10"/>
                <a:gd name="T15" fmla="*/ 10 h 16"/>
                <a:gd name="T16" fmla="*/ 1 w 10"/>
                <a:gd name="T17" fmla="*/ 13 h 16"/>
                <a:gd name="T18" fmla="*/ 1 w 10"/>
                <a:gd name="T19" fmla="*/ 16 h 16"/>
                <a:gd name="T20" fmla="*/ 10 w 10"/>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6">
                  <a:moveTo>
                    <a:pt x="10" y="16"/>
                  </a:moveTo>
                  <a:lnTo>
                    <a:pt x="10" y="13"/>
                  </a:lnTo>
                  <a:lnTo>
                    <a:pt x="9" y="10"/>
                  </a:lnTo>
                  <a:lnTo>
                    <a:pt x="8" y="5"/>
                  </a:lnTo>
                  <a:lnTo>
                    <a:pt x="7" y="0"/>
                  </a:lnTo>
                  <a:lnTo>
                    <a:pt x="0" y="2"/>
                  </a:lnTo>
                  <a:lnTo>
                    <a:pt x="1" y="5"/>
                  </a:lnTo>
                  <a:lnTo>
                    <a:pt x="2" y="10"/>
                  </a:lnTo>
                  <a:lnTo>
                    <a:pt x="1" y="13"/>
                  </a:lnTo>
                  <a:lnTo>
                    <a:pt x="1" y="16"/>
                  </a:lnTo>
                  <a:lnTo>
                    <a:pt x="1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54" name="Freeform 758"/>
            <p:cNvSpPr>
              <a:spLocks noChangeAspect="1"/>
            </p:cNvSpPr>
            <p:nvPr/>
          </p:nvSpPr>
          <p:spPr bwMode="auto">
            <a:xfrm>
              <a:off x="1263" y="314"/>
              <a:ext cx="5" cy="2"/>
            </a:xfrm>
            <a:custGeom>
              <a:avLst/>
              <a:gdLst>
                <a:gd name="T0" fmla="*/ 0 w 9"/>
                <a:gd name="T1" fmla="*/ 0 h 4"/>
                <a:gd name="T2" fmla="*/ 1 w 9"/>
                <a:gd name="T3" fmla="*/ 3 h 4"/>
                <a:gd name="T4" fmla="*/ 4 w 9"/>
                <a:gd name="T5" fmla="*/ 4 h 4"/>
                <a:gd name="T6" fmla="*/ 8 w 9"/>
                <a:gd name="T7" fmla="*/ 3 h 4"/>
                <a:gd name="T8" fmla="*/ 9 w 9"/>
                <a:gd name="T9" fmla="*/ 0 h 4"/>
                <a:gd name="T10" fmla="*/ 0 w 9"/>
                <a:gd name="T11" fmla="*/ 0 h 4"/>
              </a:gdLst>
              <a:ahLst/>
              <a:cxnLst>
                <a:cxn ang="0">
                  <a:pos x="T0" y="T1"/>
                </a:cxn>
                <a:cxn ang="0">
                  <a:pos x="T2" y="T3"/>
                </a:cxn>
                <a:cxn ang="0">
                  <a:pos x="T4" y="T5"/>
                </a:cxn>
                <a:cxn ang="0">
                  <a:pos x="T6" y="T7"/>
                </a:cxn>
                <a:cxn ang="0">
                  <a:pos x="T8" y="T9"/>
                </a:cxn>
                <a:cxn ang="0">
                  <a:pos x="T10" y="T11"/>
                </a:cxn>
              </a:cxnLst>
              <a:rect l="0" t="0" r="r" b="b"/>
              <a:pathLst>
                <a:path w="9" h="4">
                  <a:moveTo>
                    <a:pt x="0" y="0"/>
                  </a:moveTo>
                  <a:lnTo>
                    <a:pt x="1" y="3"/>
                  </a:lnTo>
                  <a:lnTo>
                    <a:pt x="4" y="4"/>
                  </a:lnTo>
                  <a:lnTo>
                    <a:pt x="8" y="3"/>
                  </a:lnTo>
                  <a:lnTo>
                    <a:pt x="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55" name="Freeform 759"/>
            <p:cNvSpPr>
              <a:spLocks noChangeAspect="1"/>
            </p:cNvSpPr>
            <p:nvPr/>
          </p:nvSpPr>
          <p:spPr bwMode="auto">
            <a:xfrm>
              <a:off x="1288" y="311"/>
              <a:ext cx="1" cy="11"/>
            </a:xfrm>
            <a:custGeom>
              <a:avLst/>
              <a:gdLst>
                <a:gd name="T0" fmla="*/ 2 w 2"/>
                <a:gd name="T1" fmla="*/ 0 h 22"/>
                <a:gd name="T2" fmla="*/ 2 w 2"/>
                <a:gd name="T3" fmla="*/ 5 h 22"/>
                <a:gd name="T4" fmla="*/ 2 w 2"/>
                <a:gd name="T5" fmla="*/ 11 h 22"/>
                <a:gd name="T6" fmla="*/ 2 w 2"/>
                <a:gd name="T7" fmla="*/ 18 h 22"/>
                <a:gd name="T8" fmla="*/ 0 w 2"/>
                <a:gd name="T9" fmla="*/ 22 h 22"/>
                <a:gd name="T10" fmla="*/ 2 w 2"/>
                <a:gd name="T11" fmla="*/ 0 h 22"/>
              </a:gdLst>
              <a:ahLst/>
              <a:cxnLst>
                <a:cxn ang="0">
                  <a:pos x="T0" y="T1"/>
                </a:cxn>
                <a:cxn ang="0">
                  <a:pos x="T2" y="T3"/>
                </a:cxn>
                <a:cxn ang="0">
                  <a:pos x="T4" y="T5"/>
                </a:cxn>
                <a:cxn ang="0">
                  <a:pos x="T6" y="T7"/>
                </a:cxn>
                <a:cxn ang="0">
                  <a:pos x="T8" y="T9"/>
                </a:cxn>
                <a:cxn ang="0">
                  <a:pos x="T10" y="T11"/>
                </a:cxn>
              </a:cxnLst>
              <a:rect l="0" t="0" r="r" b="b"/>
              <a:pathLst>
                <a:path w="2" h="22">
                  <a:moveTo>
                    <a:pt x="2" y="0"/>
                  </a:moveTo>
                  <a:lnTo>
                    <a:pt x="2" y="5"/>
                  </a:lnTo>
                  <a:lnTo>
                    <a:pt x="2" y="11"/>
                  </a:lnTo>
                  <a:lnTo>
                    <a:pt x="2" y="18"/>
                  </a:lnTo>
                  <a:lnTo>
                    <a:pt x="0" y="22"/>
                  </a:lnTo>
                  <a:lnTo>
                    <a:pt x="2" y="0"/>
                  </a:lnTo>
                  <a:close/>
                </a:path>
              </a:pathLst>
            </a:custGeom>
            <a:solidFill>
              <a:srgbClr val="8C19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56" name="Freeform 760"/>
            <p:cNvSpPr>
              <a:spLocks noChangeAspect="1"/>
            </p:cNvSpPr>
            <p:nvPr/>
          </p:nvSpPr>
          <p:spPr bwMode="auto">
            <a:xfrm>
              <a:off x="1287" y="309"/>
              <a:ext cx="4" cy="2"/>
            </a:xfrm>
            <a:custGeom>
              <a:avLst/>
              <a:gdLst>
                <a:gd name="T0" fmla="*/ 7 w 7"/>
                <a:gd name="T1" fmla="*/ 3 h 3"/>
                <a:gd name="T2" fmla="*/ 6 w 7"/>
                <a:gd name="T3" fmla="*/ 1 h 3"/>
                <a:gd name="T4" fmla="*/ 4 w 7"/>
                <a:gd name="T5" fmla="*/ 0 h 3"/>
                <a:gd name="T6" fmla="*/ 1 w 7"/>
                <a:gd name="T7" fmla="*/ 1 h 3"/>
                <a:gd name="T8" fmla="*/ 0 w 7"/>
                <a:gd name="T9" fmla="*/ 3 h 3"/>
                <a:gd name="T10" fmla="*/ 7 w 7"/>
                <a:gd name="T11" fmla="*/ 3 h 3"/>
              </a:gdLst>
              <a:ahLst/>
              <a:cxnLst>
                <a:cxn ang="0">
                  <a:pos x="T0" y="T1"/>
                </a:cxn>
                <a:cxn ang="0">
                  <a:pos x="T2" y="T3"/>
                </a:cxn>
                <a:cxn ang="0">
                  <a:pos x="T4" y="T5"/>
                </a:cxn>
                <a:cxn ang="0">
                  <a:pos x="T6" y="T7"/>
                </a:cxn>
                <a:cxn ang="0">
                  <a:pos x="T8" y="T9"/>
                </a:cxn>
                <a:cxn ang="0">
                  <a:pos x="T10" y="T11"/>
                </a:cxn>
              </a:cxnLst>
              <a:rect l="0" t="0" r="r" b="b"/>
              <a:pathLst>
                <a:path w="7" h="3">
                  <a:moveTo>
                    <a:pt x="7" y="3"/>
                  </a:moveTo>
                  <a:lnTo>
                    <a:pt x="6" y="1"/>
                  </a:lnTo>
                  <a:lnTo>
                    <a:pt x="4" y="0"/>
                  </a:lnTo>
                  <a:lnTo>
                    <a:pt x="1" y="1"/>
                  </a:lnTo>
                  <a:lnTo>
                    <a:pt x="0" y="3"/>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57" name="Freeform 761"/>
            <p:cNvSpPr>
              <a:spLocks noChangeAspect="1"/>
            </p:cNvSpPr>
            <p:nvPr/>
          </p:nvSpPr>
          <p:spPr bwMode="auto">
            <a:xfrm>
              <a:off x="1286" y="311"/>
              <a:ext cx="5" cy="11"/>
            </a:xfrm>
            <a:custGeom>
              <a:avLst/>
              <a:gdLst>
                <a:gd name="T0" fmla="*/ 7 w 9"/>
                <a:gd name="T1" fmla="*/ 23 h 23"/>
                <a:gd name="T2" fmla="*/ 8 w 9"/>
                <a:gd name="T3" fmla="*/ 18 h 23"/>
                <a:gd name="T4" fmla="*/ 9 w 9"/>
                <a:gd name="T5" fmla="*/ 11 h 23"/>
                <a:gd name="T6" fmla="*/ 9 w 9"/>
                <a:gd name="T7" fmla="*/ 5 h 23"/>
                <a:gd name="T8" fmla="*/ 8 w 9"/>
                <a:gd name="T9" fmla="*/ 0 h 23"/>
                <a:gd name="T10" fmla="*/ 1 w 9"/>
                <a:gd name="T11" fmla="*/ 0 h 23"/>
                <a:gd name="T12" fmla="*/ 0 w 9"/>
                <a:gd name="T13" fmla="*/ 5 h 23"/>
                <a:gd name="T14" fmla="*/ 0 w 9"/>
                <a:gd name="T15" fmla="*/ 11 h 23"/>
                <a:gd name="T16" fmla="*/ 1 w 9"/>
                <a:gd name="T17" fmla="*/ 18 h 23"/>
                <a:gd name="T18" fmla="*/ 0 w 9"/>
                <a:gd name="T19" fmla="*/ 21 h 23"/>
                <a:gd name="T20" fmla="*/ 7 w 9"/>
                <a:gd name="T2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23">
                  <a:moveTo>
                    <a:pt x="7" y="23"/>
                  </a:moveTo>
                  <a:lnTo>
                    <a:pt x="8" y="18"/>
                  </a:lnTo>
                  <a:lnTo>
                    <a:pt x="9" y="11"/>
                  </a:lnTo>
                  <a:lnTo>
                    <a:pt x="9" y="5"/>
                  </a:lnTo>
                  <a:lnTo>
                    <a:pt x="8" y="0"/>
                  </a:lnTo>
                  <a:lnTo>
                    <a:pt x="1" y="0"/>
                  </a:lnTo>
                  <a:lnTo>
                    <a:pt x="0" y="5"/>
                  </a:lnTo>
                  <a:lnTo>
                    <a:pt x="0" y="11"/>
                  </a:lnTo>
                  <a:lnTo>
                    <a:pt x="1" y="18"/>
                  </a:lnTo>
                  <a:lnTo>
                    <a:pt x="0" y="21"/>
                  </a:lnTo>
                  <a:lnTo>
                    <a:pt x="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858" name="Freeform 762"/>
            <p:cNvSpPr>
              <a:spLocks noChangeAspect="1"/>
            </p:cNvSpPr>
            <p:nvPr/>
          </p:nvSpPr>
          <p:spPr bwMode="auto">
            <a:xfrm>
              <a:off x="1286" y="321"/>
              <a:ext cx="4" cy="3"/>
            </a:xfrm>
            <a:custGeom>
              <a:avLst/>
              <a:gdLst>
                <a:gd name="T0" fmla="*/ 0 w 7"/>
                <a:gd name="T1" fmla="*/ 0 h 4"/>
                <a:gd name="T2" fmla="*/ 0 w 7"/>
                <a:gd name="T3" fmla="*/ 3 h 4"/>
                <a:gd name="T4" fmla="*/ 2 w 7"/>
                <a:gd name="T5" fmla="*/ 4 h 4"/>
                <a:gd name="T6" fmla="*/ 6 w 7"/>
                <a:gd name="T7" fmla="*/ 4 h 4"/>
                <a:gd name="T8" fmla="*/ 7 w 7"/>
                <a:gd name="T9" fmla="*/ 2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lnTo>
                    <a:pt x="0" y="3"/>
                  </a:lnTo>
                  <a:lnTo>
                    <a:pt x="2" y="4"/>
                  </a:lnTo>
                  <a:lnTo>
                    <a:pt x="6" y="4"/>
                  </a:lnTo>
                  <a:lnTo>
                    <a:pt x="7"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 name="Group 2"/>
          <p:cNvGrpSpPr/>
          <p:nvPr/>
        </p:nvGrpSpPr>
        <p:grpSpPr>
          <a:xfrm>
            <a:off x="6096489" y="4419600"/>
            <a:ext cx="2285267" cy="1524000"/>
            <a:chOff x="6096489" y="4419600"/>
            <a:chExt cx="2285267" cy="1524000"/>
          </a:xfrm>
        </p:grpSpPr>
        <p:sp>
          <p:nvSpPr>
            <p:cNvPr id="260101" name="AutoShape 5"/>
            <p:cNvSpPr>
              <a:spLocks noChangeArrowheads="1"/>
            </p:cNvSpPr>
            <p:nvPr/>
          </p:nvSpPr>
          <p:spPr bwMode="auto">
            <a:xfrm>
              <a:off x="6096489" y="5334000"/>
              <a:ext cx="762244" cy="609600"/>
            </a:xfrm>
            <a:prstGeom prst="can">
              <a:avLst>
                <a:gd name="adj" fmla="val 25000"/>
              </a:avLst>
            </a:prstGeom>
            <a:solidFill>
              <a:srgbClr val="FFECD9"/>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800" b="0" dirty="0" smtClean="0">
                  <a:latin typeface="+mn-lt"/>
                </a:rPr>
                <a:t>Foo</a:t>
              </a:r>
              <a:r>
                <a:rPr lang="ja-JP" altLang="en-US" sz="1800" b="0" dirty="0" smtClean="0">
                  <a:latin typeface="+mn-lt"/>
                </a:rPr>
                <a:t>’</a:t>
              </a:r>
              <a:r>
                <a:rPr lang="en-US" sz="1800" b="0" dirty="0" smtClean="0">
                  <a:latin typeface="+mn-lt"/>
                </a:rPr>
                <a:t>12</a:t>
              </a:r>
              <a:endParaRPr lang="en-US" sz="2000" b="0" dirty="0">
                <a:latin typeface="+mn-lt"/>
              </a:endParaRPr>
            </a:p>
          </p:txBody>
        </p:sp>
        <p:sp>
          <p:nvSpPr>
            <p:cNvPr id="260102" name="AutoShape 6"/>
            <p:cNvSpPr>
              <a:spLocks noChangeArrowheads="1"/>
            </p:cNvSpPr>
            <p:nvPr/>
          </p:nvSpPr>
          <p:spPr bwMode="auto">
            <a:xfrm>
              <a:off x="7619512" y="5334000"/>
              <a:ext cx="762244" cy="609600"/>
            </a:xfrm>
            <a:prstGeom prst="can">
              <a:avLst>
                <a:gd name="adj" fmla="val 25000"/>
              </a:avLst>
            </a:prstGeom>
            <a:solidFill>
              <a:srgbClr val="FFECD9"/>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800" b="0" dirty="0" smtClean="0">
                  <a:latin typeface="+mn-lt"/>
                </a:rPr>
                <a:t>Foo</a:t>
              </a:r>
              <a:r>
                <a:rPr lang="ja-JP" altLang="en-US" sz="1800" b="0" dirty="0" smtClean="0">
                  <a:latin typeface="+mn-lt"/>
                </a:rPr>
                <a:t>’</a:t>
              </a:r>
              <a:r>
                <a:rPr lang="en-US" sz="1800" b="0" dirty="0" smtClean="0">
                  <a:latin typeface="+mn-lt"/>
                </a:rPr>
                <a:t>13</a:t>
              </a:r>
              <a:endParaRPr lang="en-US" sz="2000" b="0" dirty="0">
                <a:latin typeface="+mn-lt"/>
              </a:endParaRPr>
            </a:p>
          </p:txBody>
        </p:sp>
        <p:sp>
          <p:nvSpPr>
            <p:cNvPr id="260860" name="Line 764"/>
            <p:cNvSpPr>
              <a:spLocks noChangeShapeType="1"/>
            </p:cNvSpPr>
            <p:nvPr/>
          </p:nvSpPr>
          <p:spPr bwMode="auto">
            <a:xfrm flipH="1">
              <a:off x="6435101" y="4419600"/>
              <a:ext cx="423632" cy="914400"/>
            </a:xfrm>
            <a:prstGeom prst="line">
              <a:avLst/>
            </a:prstGeom>
            <a:noFill/>
            <a:ln w="19050">
              <a:solidFill>
                <a:schemeClr val="tx1"/>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endParaRPr lang="en-US"/>
            </a:p>
          </p:txBody>
        </p:sp>
        <p:sp>
          <p:nvSpPr>
            <p:cNvPr id="260861" name="Line 765"/>
            <p:cNvSpPr>
              <a:spLocks noChangeShapeType="1"/>
            </p:cNvSpPr>
            <p:nvPr/>
          </p:nvSpPr>
          <p:spPr bwMode="auto">
            <a:xfrm>
              <a:off x="7169495" y="4419600"/>
              <a:ext cx="831139" cy="914400"/>
            </a:xfrm>
            <a:prstGeom prst="line">
              <a:avLst/>
            </a:prstGeom>
            <a:noFill/>
            <a:ln w="19050">
              <a:solidFill>
                <a:schemeClr val="tx1"/>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endParaRPr lang="en-US"/>
            </a:p>
          </p:txBody>
        </p:sp>
        <p:sp>
          <p:nvSpPr>
            <p:cNvPr id="260864" name="AutoShape 768"/>
            <p:cNvSpPr>
              <a:spLocks noChangeArrowheads="1"/>
            </p:cNvSpPr>
            <p:nvPr/>
          </p:nvSpPr>
          <p:spPr bwMode="auto">
            <a:xfrm>
              <a:off x="6400800" y="4648200"/>
              <a:ext cx="1401357" cy="304800"/>
            </a:xfrm>
            <a:prstGeom prst="roundRect">
              <a:avLst>
                <a:gd name="adj" fmla="val 16667"/>
              </a:avLst>
            </a:prstGeom>
            <a:solidFill>
              <a:srgbClr val="CCFFCC"/>
            </a:solidFill>
            <a:ln w="9525">
              <a:solidFill>
                <a:srgbClr val="000000"/>
              </a:solidFill>
              <a:round/>
              <a:headEnd/>
              <a:tailEnd/>
            </a:ln>
            <a:effectLst/>
          </p:spPr>
          <p:txBody>
            <a:bodyPr wrap="none" anchor="ctr"/>
            <a:lstStyle/>
            <a:p>
              <a:pPr algn="ctr"/>
              <a:r>
                <a:rPr lang="en-US" sz="1800">
                  <a:latin typeface="+mn-lt"/>
                </a:rPr>
                <a:t>Release</a:t>
              </a:r>
            </a:p>
          </p:txBody>
        </p:sp>
      </p:grpSp>
      <p:grpSp>
        <p:nvGrpSpPr>
          <p:cNvPr id="2" name="Group 1"/>
          <p:cNvGrpSpPr/>
          <p:nvPr/>
        </p:nvGrpSpPr>
        <p:grpSpPr>
          <a:xfrm>
            <a:off x="6105285" y="2651126"/>
            <a:ext cx="1895349" cy="1768474"/>
            <a:chOff x="6105285" y="2651126"/>
            <a:chExt cx="1895349" cy="1768474"/>
          </a:xfrm>
        </p:grpSpPr>
        <p:sp>
          <p:nvSpPr>
            <p:cNvPr id="260859" name="AutoShape 763"/>
            <p:cNvSpPr>
              <a:spLocks noChangeArrowheads="1"/>
            </p:cNvSpPr>
            <p:nvPr/>
          </p:nvSpPr>
          <p:spPr bwMode="auto">
            <a:xfrm>
              <a:off x="6105285" y="3657600"/>
              <a:ext cx="1895349" cy="762000"/>
            </a:xfrm>
            <a:prstGeom prst="can">
              <a:avLst>
                <a:gd name="adj" fmla="val 25000"/>
              </a:avLst>
            </a:prstGeom>
            <a:solidFill>
              <a:srgbClr val="9999FF"/>
            </a:solidFill>
            <a:ln w="9525">
              <a:solidFill>
                <a:srgbClr val="000000"/>
              </a:solidFill>
              <a:round/>
              <a:headEnd/>
              <a:tailEnd/>
            </a:ln>
            <a:effectLst/>
          </p:spPr>
          <p:txBody>
            <a:bodyPr wrap="none" anchor="ctr"/>
            <a:lstStyle/>
            <a:p>
              <a:pPr algn="ctr"/>
              <a:r>
                <a:rPr lang="en-US" sz="1800" b="1" dirty="0">
                  <a:latin typeface="+mn-lt"/>
                </a:rPr>
                <a:t>Central source</a:t>
              </a:r>
            </a:p>
            <a:p>
              <a:pPr algn="ctr"/>
              <a:r>
                <a:rPr lang="en-US" sz="1800" b="1" dirty="0">
                  <a:latin typeface="+mn-lt"/>
                </a:rPr>
                <a:t>code archive</a:t>
              </a:r>
            </a:p>
          </p:txBody>
        </p:sp>
        <p:sp>
          <p:nvSpPr>
            <p:cNvPr id="260862" name="Line 766"/>
            <p:cNvSpPr>
              <a:spLocks noChangeShapeType="1"/>
            </p:cNvSpPr>
            <p:nvPr/>
          </p:nvSpPr>
          <p:spPr bwMode="auto">
            <a:xfrm flipH="1">
              <a:off x="7314614" y="2651126"/>
              <a:ext cx="304898" cy="1006475"/>
            </a:xfrm>
            <a:prstGeom prst="line">
              <a:avLst/>
            </a:prstGeom>
            <a:noFill/>
            <a:ln w="19050">
              <a:solidFill>
                <a:schemeClr val="tx1"/>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endParaRPr lang="en-US"/>
            </a:p>
          </p:txBody>
        </p:sp>
        <p:sp>
          <p:nvSpPr>
            <p:cNvPr id="260863" name="Line 767"/>
            <p:cNvSpPr>
              <a:spLocks noChangeShapeType="1"/>
            </p:cNvSpPr>
            <p:nvPr/>
          </p:nvSpPr>
          <p:spPr bwMode="auto">
            <a:xfrm>
              <a:off x="6471748" y="2698750"/>
              <a:ext cx="386986" cy="958850"/>
            </a:xfrm>
            <a:prstGeom prst="line">
              <a:avLst/>
            </a:prstGeom>
            <a:noFill/>
            <a:ln w="19050">
              <a:solidFill>
                <a:schemeClr val="tx1"/>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endParaRPr lang="en-US"/>
            </a:p>
          </p:txBody>
        </p:sp>
        <p:sp>
          <p:nvSpPr>
            <p:cNvPr id="260865" name="AutoShape 769"/>
            <p:cNvSpPr>
              <a:spLocks noChangeArrowheads="1"/>
            </p:cNvSpPr>
            <p:nvPr/>
          </p:nvSpPr>
          <p:spPr bwMode="auto">
            <a:xfrm>
              <a:off x="6396989" y="3124200"/>
              <a:ext cx="1402823" cy="304800"/>
            </a:xfrm>
            <a:prstGeom prst="roundRect">
              <a:avLst>
                <a:gd name="adj" fmla="val 16667"/>
              </a:avLst>
            </a:prstGeom>
            <a:solidFill>
              <a:schemeClr val="accent1">
                <a:lumMod val="20000"/>
                <a:lumOff val="80000"/>
              </a:schemeClr>
            </a:solidFill>
            <a:ln w="9525">
              <a:solidFill>
                <a:srgbClr val="000000"/>
              </a:solidFill>
              <a:round/>
              <a:headEnd/>
              <a:tailEnd/>
            </a:ln>
            <a:effectLst/>
          </p:spPr>
          <p:txBody>
            <a:bodyPr wrap="none" anchor="ctr"/>
            <a:lstStyle/>
            <a:p>
              <a:pPr algn="ctr"/>
              <a:r>
                <a:rPr lang="en-US" sz="1800">
                  <a:latin typeface="+mn-lt"/>
                </a:rPr>
                <a:t>Promotion</a:t>
              </a:r>
            </a:p>
          </p:txBody>
        </p:sp>
      </p:grpSp>
      <p:sp>
        <p:nvSpPr>
          <p:cNvPr id="772" name="TextBox 771"/>
          <p:cNvSpPr txBox="1"/>
          <p:nvPr/>
        </p:nvSpPr>
        <p:spPr>
          <a:xfrm>
            <a:off x="8048370" y="6477000"/>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15761489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104">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0104">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010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0104">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0104">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104">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72"/>
                                        </p:tgtEl>
                                        <p:attrNameLst>
                                          <p:attrName>style.visibility</p:attrName>
                                        </p:attrNameLst>
                                      </p:cBhvr>
                                      <p:to>
                                        <p:strVal val="visible"/>
                                      </p:to>
                                    </p:set>
                                    <p:anim calcmode="lin" valueType="num">
                                      <p:cBhvr additive="base">
                                        <p:cTn id="29" dur="500" fill="hold"/>
                                        <p:tgtEl>
                                          <p:spTgt spid="772"/>
                                        </p:tgtEl>
                                        <p:attrNameLst>
                                          <p:attrName>ppt_x</p:attrName>
                                        </p:attrNameLst>
                                      </p:cBhvr>
                                      <p:tavLst>
                                        <p:tav tm="0">
                                          <p:val>
                                            <p:strVal val="#ppt_x"/>
                                          </p:val>
                                        </p:tav>
                                        <p:tav tm="100000">
                                          <p:val>
                                            <p:strVal val="#ppt_x"/>
                                          </p:val>
                                        </p:tav>
                                      </p:tavLst>
                                    </p:anim>
                                    <p:anim calcmode="lin" valueType="num">
                                      <p:cBhvr additive="base">
                                        <p:cTn id="30" dur="500" fill="hold"/>
                                        <p:tgtEl>
                                          <p:spTgt spid="7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4" grpId="0" build="p"/>
      <p:bldP spid="77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10" name="Rectangle 1174"/>
          <p:cNvSpPr>
            <a:spLocks noGrp="1" noChangeArrowheads="1"/>
          </p:cNvSpPr>
          <p:nvPr>
            <p:ph type="title"/>
          </p:nvPr>
        </p:nvSpPr>
        <p:spPr/>
        <p:txBody>
          <a:bodyPr/>
          <a:lstStyle/>
          <a:p>
            <a:r>
              <a:rPr lang="en-US"/>
              <a:t>Change Policies</a:t>
            </a:r>
          </a:p>
        </p:txBody>
      </p:sp>
      <p:sp>
        <p:nvSpPr>
          <p:cNvPr id="194711" name="Rectangle 1175"/>
          <p:cNvSpPr>
            <a:spLocks noGrp="1" noChangeArrowheads="1"/>
          </p:cNvSpPr>
          <p:nvPr>
            <p:ph type="body" idx="1"/>
          </p:nvPr>
        </p:nvSpPr>
        <p:spPr>
          <a:xfrm>
            <a:off x="457200" y="1143000"/>
            <a:ext cx="8458200" cy="5257800"/>
          </a:xfrm>
        </p:spPr>
        <p:txBody>
          <a:bodyPr/>
          <a:lstStyle/>
          <a:p>
            <a:r>
              <a:rPr lang="en-US" dirty="0" smtClean="0"/>
              <a:t>When </a:t>
            </a:r>
            <a:r>
              <a:rPr lang="en-US" dirty="0"/>
              <a:t>a promotion or a release is </a:t>
            </a:r>
            <a:r>
              <a:rPr lang="en-US" dirty="0" smtClean="0"/>
              <a:t/>
            </a:r>
            <a:br>
              <a:rPr lang="en-US" dirty="0" smtClean="0"/>
            </a:br>
            <a:r>
              <a:rPr lang="en-US" dirty="0" smtClean="0"/>
              <a:t>performed</a:t>
            </a:r>
            <a:r>
              <a:rPr lang="en-US" dirty="0"/>
              <a:t>, one or more policies </a:t>
            </a:r>
            <a:r>
              <a:rPr lang="en-US" dirty="0" smtClean="0"/>
              <a:t>apply</a:t>
            </a:r>
          </a:p>
          <a:p>
            <a:pPr lvl="1"/>
            <a:r>
              <a:rPr lang="en-US" dirty="0"/>
              <a:t>P</a:t>
            </a:r>
            <a:r>
              <a:rPr lang="en-US" dirty="0" smtClean="0"/>
              <a:t>urpose </a:t>
            </a:r>
            <a:r>
              <a:rPr lang="en-US" dirty="0"/>
              <a:t>of </a:t>
            </a:r>
            <a:r>
              <a:rPr lang="en-US" dirty="0" smtClean="0"/>
              <a:t>policies </a:t>
            </a:r>
            <a:r>
              <a:rPr lang="en-US" dirty="0"/>
              <a:t>is to guarantee that each version, </a:t>
            </a:r>
            <a:r>
              <a:rPr lang="en-US" dirty="0" smtClean="0"/>
              <a:t>revision, </a:t>
            </a:r>
            <a:r>
              <a:rPr lang="en-US" dirty="0"/>
              <a:t>or release </a:t>
            </a:r>
            <a:r>
              <a:rPr lang="en-US" dirty="0" smtClean="0"/>
              <a:t>conforms </a:t>
            </a:r>
            <a:r>
              <a:rPr lang="en-US" dirty="0"/>
              <a:t>to commonly accepted </a:t>
            </a:r>
            <a:r>
              <a:rPr lang="en-US" dirty="0" smtClean="0"/>
              <a:t>criteria</a:t>
            </a:r>
            <a:endParaRPr lang="en-US" dirty="0"/>
          </a:p>
          <a:p>
            <a:r>
              <a:rPr lang="en-US" dirty="0" smtClean="0"/>
              <a:t>Example change </a:t>
            </a:r>
            <a:r>
              <a:rPr lang="en-US" dirty="0"/>
              <a:t>policies:</a:t>
            </a:r>
          </a:p>
          <a:p>
            <a:pPr lvl="1">
              <a:buFont typeface="Wingdings" charset="0"/>
              <a:buNone/>
            </a:pPr>
            <a:r>
              <a:rPr lang="en-US" dirty="0"/>
              <a:t>   </a:t>
            </a:r>
            <a:r>
              <a:rPr lang="ja-JP" altLang="en-US" dirty="0">
                <a:latin typeface="Arial"/>
              </a:rPr>
              <a:t>“</a:t>
            </a:r>
            <a:r>
              <a:rPr lang="en-US" dirty="0"/>
              <a:t>No developer is allowed to promote source code which cannot be compiled without errors and warnings.</a:t>
            </a:r>
            <a:r>
              <a:rPr lang="ja-JP" altLang="en-US" dirty="0">
                <a:latin typeface="Arial"/>
              </a:rPr>
              <a:t>”</a:t>
            </a:r>
            <a:endParaRPr lang="en-US" dirty="0"/>
          </a:p>
          <a:p>
            <a:pPr lvl="1">
              <a:buFont typeface="Wingdings" charset="0"/>
              <a:buNone/>
            </a:pPr>
            <a:endParaRPr lang="en-US" dirty="0"/>
          </a:p>
          <a:p>
            <a:pPr lvl="1">
              <a:buFont typeface="Wingdings" charset="0"/>
              <a:buNone/>
            </a:pPr>
            <a:r>
              <a:rPr lang="en-US" dirty="0"/>
              <a:t>   </a:t>
            </a:r>
            <a:r>
              <a:rPr lang="ja-JP" altLang="en-US" dirty="0">
                <a:latin typeface="Arial"/>
              </a:rPr>
              <a:t>“</a:t>
            </a:r>
            <a:r>
              <a:rPr lang="en-US" dirty="0"/>
              <a:t>No baseline can be released without having been beta-tested by at least 500 external </a:t>
            </a:r>
            <a:r>
              <a:rPr lang="en-US" dirty="0" smtClean="0"/>
              <a:t>users.</a:t>
            </a:r>
            <a:r>
              <a:rPr lang="ja-JP" altLang="en-US" dirty="0">
                <a:latin typeface="Arial"/>
              </a:rPr>
              <a:t>”</a:t>
            </a:r>
            <a:endParaRPr lang="en-US" dirty="0"/>
          </a:p>
        </p:txBody>
      </p:sp>
      <p:sp>
        <p:nvSpPr>
          <p:cNvPr id="4" name="AutoShape 19"/>
          <p:cNvSpPr>
            <a:spLocks noChangeArrowheads="1"/>
          </p:cNvSpPr>
          <p:nvPr/>
        </p:nvSpPr>
        <p:spPr bwMode="auto">
          <a:xfrm>
            <a:off x="7924800" y="457200"/>
            <a:ext cx="1090596" cy="1219200"/>
          </a:xfrm>
          <a:prstGeom prst="foldedCorner">
            <a:avLst>
              <a:gd name="adj" fmla="val 12500"/>
            </a:avLst>
          </a:prstGeom>
          <a:solidFill>
            <a:srgbClr val="FFECD9"/>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r>
              <a:rPr lang="en-US" sz="1800" i="1" dirty="0" smtClean="0">
                <a:latin typeface="+mn-lt"/>
              </a:rPr>
              <a:t>Change</a:t>
            </a:r>
            <a:endParaRPr lang="en-US" sz="1800" i="1" dirty="0">
              <a:latin typeface="+mn-lt"/>
            </a:endParaRPr>
          </a:p>
          <a:p>
            <a:r>
              <a:rPr lang="en-US" sz="1800" i="1" dirty="0" smtClean="0">
                <a:latin typeface="+mn-lt"/>
              </a:rPr>
              <a:t>Policies</a:t>
            </a:r>
            <a:endParaRPr lang="en-US" sz="1800" dirty="0">
              <a:latin typeface="+mn-lt"/>
            </a:endParaRPr>
          </a:p>
        </p:txBody>
      </p:sp>
    </p:spTree>
    <p:extLst>
      <p:ext uri="{BB962C8B-B14F-4D97-AF65-F5344CB8AC3E}">
        <p14:creationId xmlns:p14="http://schemas.microsoft.com/office/powerpoint/2010/main" val="21792452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noFill/>
          <a:ln/>
        </p:spPr>
        <p:txBody>
          <a:bodyPr/>
          <a:lstStyle/>
          <a:p>
            <a:r>
              <a:rPr lang="en-US" dirty="0" smtClean="0"/>
              <a:t>Version </a:t>
            </a:r>
            <a:r>
              <a:rPr lang="en-US" dirty="0"/>
              <a:t>vs. Revision vs. Release </a:t>
            </a:r>
          </a:p>
        </p:txBody>
      </p:sp>
      <p:sp>
        <p:nvSpPr>
          <p:cNvPr id="89091" name="Rectangle 3"/>
          <p:cNvSpPr>
            <a:spLocks noGrp="1" noChangeArrowheads="1"/>
          </p:cNvSpPr>
          <p:nvPr>
            <p:ph type="body" idx="1"/>
          </p:nvPr>
        </p:nvSpPr>
        <p:spPr>
          <a:xfrm>
            <a:off x="457200" y="1295400"/>
            <a:ext cx="8229600" cy="5181600"/>
          </a:xfrm>
          <a:noFill/>
          <a:ln/>
        </p:spPr>
        <p:txBody>
          <a:bodyPr/>
          <a:lstStyle/>
          <a:p>
            <a:pPr>
              <a:lnSpc>
                <a:spcPct val="80000"/>
              </a:lnSpc>
            </a:pPr>
            <a:r>
              <a:rPr lang="en-US" dirty="0">
                <a:solidFill>
                  <a:srgbClr val="80000A"/>
                </a:solidFill>
              </a:rPr>
              <a:t>Version:</a:t>
            </a:r>
            <a:r>
              <a:rPr lang="en-US" sz="2000" dirty="0">
                <a:solidFill>
                  <a:srgbClr val="80000A"/>
                </a:solidFill>
              </a:rPr>
              <a:t> </a:t>
            </a:r>
          </a:p>
          <a:p>
            <a:pPr lvl="1">
              <a:lnSpc>
                <a:spcPct val="80000"/>
              </a:lnSpc>
            </a:pPr>
            <a:r>
              <a:rPr lang="en-US" dirty="0"/>
              <a:t>An </a:t>
            </a:r>
            <a:r>
              <a:rPr lang="en-US" i="1" dirty="0"/>
              <a:t>initial</a:t>
            </a:r>
            <a:r>
              <a:rPr lang="en-US" dirty="0"/>
              <a:t> release or re-release of a configuration item associated with a </a:t>
            </a:r>
            <a:r>
              <a:rPr lang="en-US" i="1" dirty="0"/>
              <a:t>complete compilation </a:t>
            </a:r>
            <a:r>
              <a:rPr lang="en-US" dirty="0"/>
              <a:t>or recompilation of the item. Different versions have different functionality.</a:t>
            </a:r>
          </a:p>
          <a:p>
            <a:pPr lvl="1">
              <a:lnSpc>
                <a:spcPct val="80000"/>
              </a:lnSpc>
            </a:pPr>
            <a:endParaRPr lang="en-US" sz="1800" u="sng" dirty="0"/>
          </a:p>
          <a:p>
            <a:pPr lvl="1">
              <a:lnSpc>
                <a:spcPct val="80000"/>
              </a:lnSpc>
            </a:pPr>
            <a:endParaRPr lang="en-US" sz="1800" u="sng" dirty="0"/>
          </a:p>
          <a:p>
            <a:pPr>
              <a:lnSpc>
                <a:spcPct val="80000"/>
              </a:lnSpc>
            </a:pPr>
            <a:r>
              <a:rPr lang="en-US" dirty="0">
                <a:solidFill>
                  <a:srgbClr val="80000A"/>
                </a:solidFill>
              </a:rPr>
              <a:t>Revision</a:t>
            </a:r>
            <a:r>
              <a:rPr lang="en-US" dirty="0"/>
              <a:t>: </a:t>
            </a:r>
          </a:p>
          <a:p>
            <a:pPr lvl="1">
              <a:lnSpc>
                <a:spcPct val="80000"/>
              </a:lnSpc>
            </a:pPr>
            <a:r>
              <a:rPr lang="en-US" i="1" dirty="0"/>
              <a:t>Change</a:t>
            </a:r>
            <a:r>
              <a:rPr lang="en-US" dirty="0"/>
              <a:t> to a version that corrects only errors in the design/code, but does not affect the documented functionality.</a:t>
            </a:r>
            <a:endParaRPr lang="en-US" sz="1800" u="sng" dirty="0"/>
          </a:p>
          <a:p>
            <a:pPr>
              <a:lnSpc>
                <a:spcPct val="80000"/>
              </a:lnSpc>
            </a:pPr>
            <a:endParaRPr lang="en-US" u="sng" dirty="0"/>
          </a:p>
          <a:p>
            <a:pPr>
              <a:lnSpc>
                <a:spcPct val="80000"/>
              </a:lnSpc>
            </a:pPr>
            <a:r>
              <a:rPr lang="en-US" dirty="0" smtClean="0">
                <a:solidFill>
                  <a:srgbClr val="80000A"/>
                </a:solidFill>
              </a:rPr>
              <a:t>Release</a:t>
            </a:r>
            <a:r>
              <a:rPr lang="en-US" dirty="0">
                <a:solidFill>
                  <a:srgbClr val="80000A"/>
                </a:solidFill>
              </a:rPr>
              <a:t>:</a:t>
            </a:r>
            <a:r>
              <a:rPr lang="en-US" u="sng" dirty="0"/>
              <a:t> </a:t>
            </a:r>
          </a:p>
          <a:p>
            <a:pPr lvl="1">
              <a:lnSpc>
                <a:spcPct val="80000"/>
              </a:lnSpc>
            </a:pPr>
            <a:r>
              <a:rPr lang="en-US" dirty="0"/>
              <a:t>The</a:t>
            </a:r>
            <a:r>
              <a:rPr lang="en-US" i="1" dirty="0"/>
              <a:t> formal distribution </a:t>
            </a:r>
            <a:r>
              <a:rPr lang="en-US" dirty="0"/>
              <a:t>of an approved version.</a:t>
            </a:r>
          </a:p>
          <a:p>
            <a:pPr lvl="1">
              <a:lnSpc>
                <a:spcPct val="80000"/>
              </a:lnSpc>
            </a:pPr>
            <a:endParaRPr lang="en-US" dirty="0"/>
          </a:p>
        </p:txBody>
      </p:sp>
      <p:sp>
        <p:nvSpPr>
          <p:cNvPr id="89094" name="AutoShape 6"/>
          <p:cNvSpPr>
            <a:spLocks noChangeArrowheads="1"/>
          </p:cNvSpPr>
          <p:nvPr/>
        </p:nvSpPr>
        <p:spPr bwMode="auto">
          <a:xfrm>
            <a:off x="4953123" y="2736850"/>
            <a:ext cx="4190877" cy="1225550"/>
          </a:xfrm>
          <a:prstGeom prst="wedgeEllipseCallout">
            <a:avLst>
              <a:gd name="adj1" fmla="val -112611"/>
              <a:gd name="adj2" fmla="val 31398"/>
            </a:avLst>
          </a:prstGeom>
          <a:solidFill>
            <a:srgbClr val="FFECD9"/>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868686">
                      <a:alpha val="74998"/>
                    </a:srgbClr>
                  </a:outerShdw>
                </a:effectLst>
              </a14:hiddenEffects>
            </a:ext>
          </a:extLst>
        </p:spPr>
        <p:txBody>
          <a:bodyPr wrap="none" anchor="ctr"/>
          <a:lstStyle/>
          <a:p>
            <a:pPr algn="ctr"/>
            <a:r>
              <a:rPr lang="en-US" sz="2000" dirty="0">
                <a:solidFill>
                  <a:schemeClr val="accent1"/>
                </a:solidFill>
                <a:latin typeface="+mn-lt"/>
              </a:rPr>
              <a:t>Question</a:t>
            </a:r>
            <a:r>
              <a:rPr lang="en-US" sz="2000" dirty="0">
                <a:latin typeface="+mn-lt"/>
              </a:rPr>
              <a:t>: Is </a:t>
            </a:r>
            <a:r>
              <a:rPr lang="en-US" sz="2000" dirty="0" smtClean="0">
                <a:latin typeface="+mn-lt"/>
              </a:rPr>
              <a:t>Windows 8 </a:t>
            </a:r>
            <a:r>
              <a:rPr lang="en-US" sz="2000" dirty="0">
                <a:latin typeface="+mn-lt"/>
              </a:rPr>
              <a:t>a new </a:t>
            </a:r>
          </a:p>
          <a:p>
            <a:pPr algn="ctr"/>
            <a:r>
              <a:rPr lang="en-US" sz="2000" dirty="0">
                <a:latin typeface="+mn-lt"/>
              </a:rPr>
              <a:t>version or a new revision compared </a:t>
            </a:r>
          </a:p>
          <a:p>
            <a:pPr algn="ctr"/>
            <a:r>
              <a:rPr lang="en-US" sz="2000" dirty="0">
                <a:latin typeface="+mn-lt"/>
              </a:rPr>
              <a:t>to </a:t>
            </a:r>
            <a:r>
              <a:rPr lang="en-US" sz="2000" dirty="0" smtClean="0">
                <a:latin typeface="+mn-lt"/>
              </a:rPr>
              <a:t>Windows 7?</a:t>
            </a:r>
            <a:endParaRPr lang="en-US" sz="2000" dirty="0">
              <a:latin typeface="+mn-lt"/>
            </a:endParaRPr>
          </a:p>
        </p:txBody>
      </p:sp>
      <p:sp>
        <p:nvSpPr>
          <p:cNvPr id="5" name="TextBox 4"/>
          <p:cNvSpPr txBox="1"/>
          <p:nvPr/>
        </p:nvSpPr>
        <p:spPr>
          <a:xfrm>
            <a:off x="8464793" y="6019800"/>
            <a:ext cx="526807" cy="400110"/>
          </a:xfrm>
          <a:prstGeom prst="rect">
            <a:avLst/>
          </a:prstGeom>
          <a:noFill/>
        </p:spPr>
        <p:txBody>
          <a:bodyPr wrap="none" rtlCol="0">
            <a:spAutoFit/>
          </a:bodyPr>
          <a:lstStyle/>
          <a:p>
            <a:r>
              <a:rPr lang="en-US" sz="2000" b="1" dirty="0" smtClean="0">
                <a:solidFill>
                  <a:srgbClr val="0000FF"/>
                </a:solidFill>
              </a:rPr>
              <a:t>Q8</a:t>
            </a:r>
            <a:endParaRPr lang="en-US" sz="2000" b="1" dirty="0">
              <a:solidFill>
                <a:srgbClr val="0000FF"/>
              </a:solidFill>
            </a:endParaRPr>
          </a:p>
        </p:txBody>
      </p:sp>
      <p:sp>
        <p:nvSpPr>
          <p:cNvPr id="6" name="TextBox 5"/>
          <p:cNvSpPr txBox="1"/>
          <p:nvPr/>
        </p:nvSpPr>
        <p:spPr>
          <a:xfrm>
            <a:off x="8048370" y="6477000"/>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1142717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091">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9091">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091">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9094"/>
                                        </p:tgtEl>
                                        <p:attrNameLst>
                                          <p:attrName>style.visibility</p:attrName>
                                        </p:attrNameLst>
                                      </p:cBhvr>
                                      <p:to>
                                        <p:strVal val="visible"/>
                                      </p:to>
                                    </p:set>
                                    <p:animEffect transition="in" filter="dissolve">
                                      <p:cBhvr>
                                        <p:cTn id="19" dur="500"/>
                                        <p:tgtEl>
                                          <p:spTgt spid="8909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P spid="89094" grpId="0" animBg="1" autoUpdateAnimBg="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4" name="Rectangle 1028"/>
          <p:cNvSpPr>
            <a:spLocks noGrp="1" noChangeArrowheads="1"/>
          </p:cNvSpPr>
          <p:nvPr>
            <p:ph type="title"/>
          </p:nvPr>
        </p:nvSpPr>
        <p:spPr>
          <a:xfrm>
            <a:off x="152400" y="381000"/>
            <a:ext cx="8991600" cy="609600"/>
          </a:xfrm>
        </p:spPr>
        <p:txBody>
          <a:bodyPr/>
          <a:lstStyle/>
          <a:p>
            <a:r>
              <a:rPr lang="en-US" sz="3000" dirty="0" smtClean="0"/>
              <a:t>Software </a:t>
            </a:r>
            <a:r>
              <a:rPr lang="en-US" sz="3000" dirty="0"/>
              <a:t>Configuration Management Plan</a:t>
            </a:r>
          </a:p>
        </p:txBody>
      </p:sp>
      <p:sp>
        <p:nvSpPr>
          <p:cNvPr id="199685" name="Rectangle 1029"/>
          <p:cNvSpPr>
            <a:spLocks noGrp="1" noChangeArrowheads="1"/>
          </p:cNvSpPr>
          <p:nvPr>
            <p:ph type="body" idx="1"/>
          </p:nvPr>
        </p:nvSpPr>
        <p:spPr>
          <a:xfrm>
            <a:off x="381000" y="1143000"/>
            <a:ext cx="8534400" cy="5257800"/>
          </a:xfrm>
        </p:spPr>
        <p:txBody>
          <a:bodyPr/>
          <a:lstStyle/>
          <a:p>
            <a:r>
              <a:rPr lang="en-US" dirty="0"/>
              <a:t>Defines the </a:t>
            </a:r>
            <a:r>
              <a:rPr lang="en-US" i="1" dirty="0"/>
              <a:t>types of </a:t>
            </a:r>
            <a:r>
              <a:rPr lang="en-US" i="1" dirty="0" smtClean="0"/>
              <a:t>artifacts </a:t>
            </a:r>
            <a:r>
              <a:rPr lang="en-US" dirty="0" smtClean="0"/>
              <a:t>to </a:t>
            </a:r>
            <a:r>
              <a:rPr lang="en-US" dirty="0"/>
              <a:t>be managed and a </a:t>
            </a:r>
            <a:r>
              <a:rPr lang="en-US" dirty="0" smtClean="0"/>
              <a:t>naming scheme</a:t>
            </a:r>
            <a:endParaRPr lang="en-US" dirty="0"/>
          </a:p>
          <a:p>
            <a:r>
              <a:rPr lang="en-US" dirty="0"/>
              <a:t>Defines </a:t>
            </a:r>
            <a:r>
              <a:rPr lang="en-US" i="1" dirty="0"/>
              <a:t>who takes responsibility</a:t>
            </a:r>
            <a:r>
              <a:rPr lang="en-US" dirty="0"/>
              <a:t> for the CM procedures and creation of </a:t>
            </a:r>
            <a:r>
              <a:rPr lang="en-US" dirty="0" smtClean="0"/>
              <a:t>baselines</a:t>
            </a:r>
            <a:endParaRPr lang="en-US" dirty="0"/>
          </a:p>
          <a:p>
            <a:r>
              <a:rPr lang="en-US" dirty="0"/>
              <a:t>Defines </a:t>
            </a:r>
            <a:r>
              <a:rPr lang="en-US" i="1" dirty="0"/>
              <a:t>policies for change</a:t>
            </a:r>
            <a:r>
              <a:rPr lang="en-US" dirty="0"/>
              <a:t> control and version </a:t>
            </a:r>
            <a:r>
              <a:rPr lang="en-US" dirty="0" smtClean="0"/>
              <a:t>management</a:t>
            </a:r>
            <a:endParaRPr lang="en-US" dirty="0"/>
          </a:p>
          <a:p>
            <a:r>
              <a:rPr lang="en-US" dirty="0"/>
              <a:t>Describes </a:t>
            </a:r>
            <a:r>
              <a:rPr lang="en-US" i="1" dirty="0" smtClean="0"/>
              <a:t>tools</a:t>
            </a:r>
            <a:r>
              <a:rPr lang="en-US" dirty="0" smtClean="0"/>
              <a:t> to be </a:t>
            </a:r>
            <a:r>
              <a:rPr lang="en-US" dirty="0"/>
              <a:t>used to assist the CM process and any limitations on their </a:t>
            </a:r>
            <a:r>
              <a:rPr lang="en-US" dirty="0" smtClean="0"/>
              <a:t>use</a:t>
            </a:r>
            <a:endParaRPr lang="en-US" dirty="0"/>
          </a:p>
          <a:p>
            <a:r>
              <a:rPr lang="en-US" dirty="0"/>
              <a:t>Defines the </a:t>
            </a:r>
            <a:r>
              <a:rPr lang="en-US" i="1" dirty="0"/>
              <a:t>configuration management database</a:t>
            </a:r>
            <a:r>
              <a:rPr lang="en-US" dirty="0"/>
              <a:t> used to record configuration </a:t>
            </a:r>
            <a:r>
              <a:rPr lang="en-US" dirty="0" smtClean="0"/>
              <a:t>information</a:t>
            </a:r>
            <a:endParaRPr lang="en-US" dirty="0"/>
          </a:p>
        </p:txBody>
      </p:sp>
      <p:sp>
        <p:nvSpPr>
          <p:cNvPr id="4" name="TextBox 3"/>
          <p:cNvSpPr txBox="1"/>
          <p:nvPr/>
        </p:nvSpPr>
        <p:spPr>
          <a:xfrm>
            <a:off x="8048370" y="6477000"/>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3506661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8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968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968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968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5" grpId="0"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8600" y="381000"/>
            <a:ext cx="8915399" cy="645414"/>
          </a:xfrm>
          <a:noFill/>
          <a:ln/>
        </p:spPr>
        <p:txBody>
          <a:bodyPr/>
          <a:lstStyle/>
          <a:p>
            <a:r>
              <a:rPr lang="en-US" sz="3000" dirty="0" smtClean="0"/>
              <a:t>Software </a:t>
            </a:r>
            <a:r>
              <a:rPr lang="en-US" sz="3000" dirty="0"/>
              <a:t>Configuration Management </a:t>
            </a:r>
            <a:r>
              <a:rPr lang="en-US" sz="3000" dirty="0" smtClean="0"/>
              <a:t>Plan</a:t>
            </a:r>
            <a:endParaRPr lang="en-US" sz="3000" dirty="0"/>
          </a:p>
        </p:txBody>
      </p:sp>
      <p:sp>
        <p:nvSpPr>
          <p:cNvPr id="162819" name="Rectangle 3"/>
          <p:cNvSpPr>
            <a:spLocks noGrp="1" noChangeArrowheads="1"/>
          </p:cNvSpPr>
          <p:nvPr>
            <p:ph type="body" sz="half" idx="1"/>
          </p:nvPr>
        </p:nvSpPr>
        <p:spPr>
          <a:xfrm>
            <a:off x="304800" y="1371600"/>
            <a:ext cx="4355126" cy="4921250"/>
          </a:xfrm>
          <a:noFill/>
          <a:ln/>
        </p:spPr>
        <p:txBody>
          <a:bodyPr/>
          <a:lstStyle/>
          <a:p>
            <a:pPr>
              <a:buFont typeface="Symbol" charset="0"/>
              <a:buNone/>
            </a:pPr>
            <a:r>
              <a:rPr lang="en-US" sz="2000" dirty="0"/>
              <a:t>1. </a:t>
            </a:r>
            <a:r>
              <a:rPr lang="en-US" sz="2000" dirty="0" smtClean="0"/>
              <a:t>Introduction (WHY?)</a:t>
            </a:r>
            <a:endParaRPr lang="en-US" sz="2000" dirty="0"/>
          </a:p>
          <a:p>
            <a:pPr marL="298450" lvl="1" indent="0">
              <a:buNone/>
            </a:pPr>
            <a:r>
              <a:rPr lang="en-US" sz="1800" i="1" dirty="0">
                <a:solidFill>
                  <a:srgbClr val="80000A"/>
                </a:solidFill>
              </a:rPr>
              <a:t>Describes purpose, scope of application, key terms and </a:t>
            </a:r>
            <a:r>
              <a:rPr lang="en-US" sz="1800" i="1" dirty="0" smtClean="0">
                <a:solidFill>
                  <a:srgbClr val="80000A"/>
                </a:solidFill>
              </a:rPr>
              <a:t>references</a:t>
            </a:r>
            <a:br>
              <a:rPr lang="en-US" sz="1800" i="1" dirty="0" smtClean="0">
                <a:solidFill>
                  <a:srgbClr val="80000A"/>
                </a:solidFill>
              </a:rPr>
            </a:br>
            <a:endParaRPr lang="en-US" sz="1800" i="1" dirty="0">
              <a:solidFill>
                <a:srgbClr val="80000A"/>
              </a:solidFill>
            </a:endParaRPr>
          </a:p>
          <a:p>
            <a:pPr>
              <a:buFont typeface="Symbol" charset="0"/>
              <a:buNone/>
            </a:pPr>
            <a:r>
              <a:rPr lang="en-US" sz="2000" dirty="0"/>
              <a:t>2. Management (WHO?) </a:t>
            </a:r>
          </a:p>
          <a:p>
            <a:pPr marL="298450" lvl="1" indent="0">
              <a:buNone/>
            </a:pPr>
            <a:r>
              <a:rPr lang="en-US" sz="1800" i="1" dirty="0">
                <a:solidFill>
                  <a:srgbClr val="80000A"/>
                </a:solidFill>
              </a:rPr>
              <a:t>Identifies the responsibilities and authorities for accomplishing the planned configuration management </a:t>
            </a:r>
            <a:r>
              <a:rPr lang="en-US" sz="1800" i="1" dirty="0" smtClean="0">
                <a:solidFill>
                  <a:srgbClr val="80000A"/>
                </a:solidFill>
              </a:rPr>
              <a:t>activities</a:t>
            </a:r>
            <a:br>
              <a:rPr lang="en-US" sz="1800" i="1" dirty="0" smtClean="0">
                <a:solidFill>
                  <a:srgbClr val="80000A"/>
                </a:solidFill>
              </a:rPr>
            </a:br>
            <a:endParaRPr lang="en-US" sz="1800" i="1" dirty="0">
              <a:solidFill>
                <a:srgbClr val="80000A"/>
              </a:solidFill>
            </a:endParaRPr>
          </a:p>
          <a:p>
            <a:pPr>
              <a:buFont typeface="Symbol" charset="0"/>
              <a:buNone/>
            </a:pPr>
            <a:r>
              <a:rPr lang="en-US" sz="2000" dirty="0"/>
              <a:t>3. Activities (WHAT?)</a:t>
            </a:r>
          </a:p>
          <a:p>
            <a:pPr marL="298450" lvl="1" indent="0">
              <a:buNone/>
            </a:pPr>
            <a:r>
              <a:rPr lang="en-US" sz="1800" i="1" dirty="0">
                <a:solidFill>
                  <a:srgbClr val="80000A"/>
                </a:solidFill>
              </a:rPr>
              <a:t>Identifies the activities to be performed in applying to the project.</a:t>
            </a:r>
          </a:p>
        </p:txBody>
      </p:sp>
      <p:sp>
        <p:nvSpPr>
          <p:cNvPr id="162820" name="Rectangle 4"/>
          <p:cNvSpPr>
            <a:spLocks noGrp="1" noChangeArrowheads="1"/>
          </p:cNvSpPr>
          <p:nvPr>
            <p:ph type="body" sz="half" idx="2"/>
          </p:nvPr>
        </p:nvSpPr>
        <p:spPr>
          <a:xfrm>
            <a:off x="4636474" y="1371600"/>
            <a:ext cx="4355126" cy="4921250"/>
          </a:xfrm>
          <a:noFill/>
          <a:ln/>
        </p:spPr>
        <p:txBody>
          <a:bodyPr/>
          <a:lstStyle/>
          <a:p>
            <a:pPr>
              <a:buFont typeface="Symbol" charset="0"/>
              <a:buNone/>
            </a:pPr>
            <a:r>
              <a:rPr lang="en-US" sz="2000" dirty="0"/>
              <a:t>4. Schedule (WHEN?) </a:t>
            </a:r>
          </a:p>
          <a:p>
            <a:pPr marL="298450" lvl="1" indent="0">
              <a:buNone/>
            </a:pPr>
            <a:r>
              <a:rPr lang="en-US" sz="1800" i="1" dirty="0">
                <a:solidFill>
                  <a:srgbClr val="80000A"/>
                </a:solidFill>
              </a:rPr>
              <a:t>Establishes the sequence and coordination of the SCM activities with project mile </a:t>
            </a:r>
            <a:r>
              <a:rPr lang="en-US" sz="1800" i="1" dirty="0" smtClean="0">
                <a:solidFill>
                  <a:srgbClr val="80000A"/>
                </a:solidFill>
              </a:rPr>
              <a:t>stones</a:t>
            </a:r>
            <a:br>
              <a:rPr lang="en-US" sz="1800" i="1" dirty="0" smtClean="0">
                <a:solidFill>
                  <a:srgbClr val="80000A"/>
                </a:solidFill>
              </a:rPr>
            </a:br>
            <a:endParaRPr lang="en-US" sz="1800" i="1" dirty="0">
              <a:solidFill>
                <a:srgbClr val="80000A"/>
              </a:solidFill>
            </a:endParaRPr>
          </a:p>
          <a:p>
            <a:pPr>
              <a:buFont typeface="Symbol" charset="0"/>
              <a:buNone/>
            </a:pPr>
            <a:r>
              <a:rPr lang="en-US" sz="2000" dirty="0"/>
              <a:t>5. Resources (HOW?) </a:t>
            </a:r>
          </a:p>
          <a:p>
            <a:pPr marL="298450" lvl="1" indent="0">
              <a:buNone/>
            </a:pPr>
            <a:r>
              <a:rPr lang="en-US" sz="1800" i="1" dirty="0">
                <a:solidFill>
                  <a:srgbClr val="80000A"/>
                </a:solidFill>
              </a:rPr>
              <a:t>Identifies tools and techniques required for the implementation of the </a:t>
            </a:r>
            <a:r>
              <a:rPr lang="en-US" sz="1800" i="1" dirty="0" smtClean="0">
                <a:solidFill>
                  <a:srgbClr val="80000A"/>
                </a:solidFill>
              </a:rPr>
              <a:t>SCMP</a:t>
            </a:r>
            <a:br>
              <a:rPr lang="en-US" sz="1800" i="1" dirty="0" smtClean="0">
                <a:solidFill>
                  <a:srgbClr val="80000A"/>
                </a:solidFill>
              </a:rPr>
            </a:br>
            <a:endParaRPr lang="en-US" sz="1800" i="1" dirty="0">
              <a:solidFill>
                <a:srgbClr val="80000A"/>
              </a:solidFill>
            </a:endParaRPr>
          </a:p>
          <a:p>
            <a:pPr>
              <a:buFont typeface="Symbol" charset="0"/>
              <a:buNone/>
            </a:pPr>
            <a:r>
              <a:rPr lang="en-US" sz="2000" dirty="0"/>
              <a:t>6. Maintenance</a:t>
            </a:r>
          </a:p>
          <a:p>
            <a:pPr marL="298450" lvl="1" indent="0">
              <a:buNone/>
            </a:pPr>
            <a:r>
              <a:rPr lang="en-US" sz="1800" i="1" dirty="0">
                <a:solidFill>
                  <a:srgbClr val="80000A"/>
                </a:solidFill>
              </a:rPr>
              <a:t>Identifies activities and responsibilities on how the SCMP will be kept current during the life-cycle of the project.</a:t>
            </a:r>
          </a:p>
          <a:p>
            <a:pPr lvl="1"/>
            <a:endParaRPr lang="en-US" sz="1800" dirty="0"/>
          </a:p>
          <a:p>
            <a:pPr lvl="1"/>
            <a:endParaRPr lang="en-US" sz="1800" dirty="0"/>
          </a:p>
        </p:txBody>
      </p:sp>
    </p:spTree>
    <p:extLst>
      <p:ext uri="{BB962C8B-B14F-4D97-AF65-F5344CB8AC3E}">
        <p14:creationId xmlns:p14="http://schemas.microsoft.com/office/powerpoint/2010/main" val="32532260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304800"/>
            <a:ext cx="8229600" cy="609600"/>
          </a:xfrm>
        </p:spPr>
        <p:txBody>
          <a:bodyPr/>
          <a:lstStyle/>
          <a:p>
            <a:r>
              <a:rPr lang="en-US"/>
              <a:t>Types of Audits</a:t>
            </a:r>
          </a:p>
        </p:txBody>
      </p:sp>
      <p:sp>
        <p:nvSpPr>
          <p:cNvPr id="26627" name="Rectangle 3"/>
          <p:cNvSpPr>
            <a:spLocks noGrp="1" noChangeArrowheads="1"/>
          </p:cNvSpPr>
          <p:nvPr>
            <p:ph type="body" idx="1"/>
          </p:nvPr>
        </p:nvSpPr>
        <p:spPr>
          <a:xfrm>
            <a:off x="381000" y="1066800"/>
            <a:ext cx="8686800" cy="5257800"/>
          </a:xfrm>
        </p:spPr>
        <p:txBody>
          <a:bodyPr/>
          <a:lstStyle/>
          <a:p>
            <a:pPr>
              <a:lnSpc>
                <a:spcPct val="90000"/>
              </a:lnSpc>
            </a:pPr>
            <a:r>
              <a:rPr lang="en-US" sz="2800" dirty="0"/>
              <a:t>In-process </a:t>
            </a:r>
            <a:r>
              <a:rPr lang="en-US" sz="2800" dirty="0" smtClean="0"/>
              <a:t>Audits</a:t>
            </a:r>
          </a:p>
          <a:p>
            <a:pPr lvl="1">
              <a:lnSpc>
                <a:spcPct val="90000"/>
              </a:lnSpc>
            </a:pPr>
            <a:r>
              <a:rPr lang="en-US" dirty="0"/>
              <a:t>V</a:t>
            </a:r>
            <a:r>
              <a:rPr lang="en-US" sz="2400" dirty="0" smtClean="0"/>
              <a:t>erify consistency </a:t>
            </a:r>
            <a:r>
              <a:rPr lang="en-US" sz="2400" dirty="0"/>
              <a:t>of </a:t>
            </a:r>
            <a:r>
              <a:rPr lang="en-US" sz="2400" dirty="0" smtClean="0"/>
              <a:t>the design </a:t>
            </a:r>
            <a:r>
              <a:rPr lang="en-US" sz="2400" dirty="0"/>
              <a:t>as it evolves through </a:t>
            </a:r>
            <a:r>
              <a:rPr lang="en-US" sz="2400" dirty="0" smtClean="0"/>
              <a:t>development </a:t>
            </a:r>
            <a:r>
              <a:rPr lang="en-US" sz="2400" dirty="0"/>
              <a:t>process</a:t>
            </a:r>
          </a:p>
          <a:p>
            <a:pPr>
              <a:lnSpc>
                <a:spcPct val="90000"/>
              </a:lnSpc>
            </a:pPr>
            <a:r>
              <a:rPr lang="en-US" sz="2800" dirty="0"/>
              <a:t>Functional </a:t>
            </a:r>
            <a:r>
              <a:rPr lang="en-US" sz="2800" dirty="0" smtClean="0"/>
              <a:t>Audits</a:t>
            </a:r>
          </a:p>
          <a:p>
            <a:pPr lvl="1">
              <a:lnSpc>
                <a:spcPct val="90000"/>
              </a:lnSpc>
            </a:pPr>
            <a:r>
              <a:rPr lang="en-US" dirty="0"/>
              <a:t>V</a:t>
            </a:r>
            <a:r>
              <a:rPr lang="en-US" sz="2400" dirty="0" smtClean="0"/>
              <a:t>erify </a:t>
            </a:r>
            <a:r>
              <a:rPr lang="en-US" sz="2400" dirty="0"/>
              <a:t>that functionality and performance are consistent with requirements defined in the SRS</a:t>
            </a:r>
          </a:p>
          <a:p>
            <a:pPr>
              <a:lnSpc>
                <a:spcPct val="90000"/>
              </a:lnSpc>
            </a:pPr>
            <a:r>
              <a:rPr lang="en-US" sz="2800" dirty="0"/>
              <a:t>Physical </a:t>
            </a:r>
            <a:r>
              <a:rPr lang="en-US" sz="2800" dirty="0" smtClean="0"/>
              <a:t>Audits</a:t>
            </a:r>
          </a:p>
          <a:p>
            <a:pPr lvl="1">
              <a:lnSpc>
                <a:spcPct val="90000"/>
              </a:lnSpc>
            </a:pPr>
            <a:r>
              <a:rPr lang="en-US" dirty="0"/>
              <a:t>V</a:t>
            </a:r>
            <a:r>
              <a:rPr lang="en-US" sz="2400" dirty="0" smtClean="0"/>
              <a:t>erify </a:t>
            </a:r>
            <a:r>
              <a:rPr lang="en-US" sz="2400" dirty="0"/>
              <a:t>that the as-built version of software and documentation are internally consistent and ready for delivery</a:t>
            </a:r>
          </a:p>
          <a:p>
            <a:pPr>
              <a:lnSpc>
                <a:spcPct val="90000"/>
              </a:lnSpc>
            </a:pPr>
            <a:r>
              <a:rPr lang="en-US" sz="2800" dirty="0" smtClean="0"/>
              <a:t>Quality System </a:t>
            </a:r>
            <a:r>
              <a:rPr lang="en-US" dirty="0" smtClean="0"/>
              <a:t>A</a:t>
            </a:r>
            <a:r>
              <a:rPr lang="en-US" sz="2800" dirty="0" smtClean="0"/>
              <a:t>udits</a:t>
            </a:r>
          </a:p>
          <a:p>
            <a:pPr lvl="1">
              <a:lnSpc>
                <a:spcPct val="90000"/>
              </a:lnSpc>
            </a:pPr>
            <a:r>
              <a:rPr lang="en-US" dirty="0"/>
              <a:t>I</a:t>
            </a:r>
            <a:r>
              <a:rPr lang="en-US" sz="2400" dirty="0" smtClean="0"/>
              <a:t>ndependent </a:t>
            </a:r>
            <a:r>
              <a:rPr lang="en-US" sz="2400" dirty="0"/>
              <a:t>assessment of the compliance to the software QA plan</a:t>
            </a:r>
          </a:p>
          <a:p>
            <a:pPr>
              <a:lnSpc>
                <a:spcPct val="90000"/>
              </a:lnSpc>
            </a:pPr>
            <a:endParaRPr lang="en-US" sz="2800" dirty="0"/>
          </a:p>
        </p:txBody>
      </p:sp>
    </p:spTree>
    <p:extLst>
      <p:ext uri="{BB962C8B-B14F-4D97-AF65-F5344CB8AC3E}">
        <p14:creationId xmlns:p14="http://schemas.microsoft.com/office/powerpoint/2010/main" val="35550542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905000"/>
          </a:xfrm>
        </p:spPr>
        <p:txBody>
          <a:bodyPr/>
          <a:lstStyle/>
          <a:p>
            <a:r>
              <a:rPr lang="en-US" dirty="0"/>
              <a:t>S</a:t>
            </a:r>
            <a:r>
              <a:rPr lang="en-US" dirty="0" smtClean="0"/>
              <a:t>mall programs don’t require much formal configuration management. </a:t>
            </a:r>
            <a:br>
              <a:rPr lang="en-US" dirty="0" smtClean="0"/>
            </a:br>
            <a:r>
              <a:rPr lang="en-US" dirty="0" smtClean="0"/>
              <a:t/>
            </a:r>
            <a:br>
              <a:rPr lang="en-US" dirty="0" smtClean="0"/>
            </a:br>
            <a:r>
              <a:rPr lang="en-US" dirty="0"/>
              <a:t>W</a:t>
            </a:r>
            <a:r>
              <a:rPr lang="en-US" dirty="0" smtClean="0"/>
              <a:t>hy do you suppose </a:t>
            </a:r>
            <a:r>
              <a:rPr lang="en-US" dirty="0"/>
              <a:t>that software is so </a:t>
            </a:r>
            <a:r>
              <a:rPr lang="en-US" dirty="0" smtClean="0"/>
              <a:t>much harder to build as it gets older and bigger?</a:t>
            </a:r>
            <a:r>
              <a:rPr lang="en-US" sz="3200" dirty="0" smtClean="0"/>
              <a:t/>
            </a:r>
            <a:br>
              <a:rPr lang="en-US" sz="3200" dirty="0" smtClean="0"/>
            </a:br>
            <a:endParaRPr lang="en-US" sz="3200" dirty="0">
              <a:solidFill>
                <a:srgbClr val="800000"/>
              </a:solidFill>
            </a:endParaRPr>
          </a:p>
        </p:txBody>
      </p:sp>
      <p:sp>
        <p:nvSpPr>
          <p:cNvPr id="3" name="Content Placeholder 2"/>
          <p:cNvSpPr>
            <a:spLocks noGrp="1"/>
          </p:cNvSpPr>
          <p:nvPr>
            <p:ph idx="1"/>
          </p:nvPr>
        </p:nvSpPr>
        <p:spPr>
          <a:xfrm>
            <a:off x="457200" y="3962400"/>
            <a:ext cx="5791200" cy="2286000"/>
          </a:xfrm>
        </p:spPr>
        <p:txBody>
          <a:bodyPr/>
          <a:lstStyle/>
          <a:p>
            <a:r>
              <a:rPr lang="en-US" dirty="0" smtClean="0"/>
              <a:t>Think for 10 seconds…</a:t>
            </a:r>
          </a:p>
          <a:p>
            <a:r>
              <a:rPr lang="en-US" dirty="0" smtClean="0"/>
              <a:t>Turn to a neighbor and discuss it for 30 seconds</a:t>
            </a:r>
          </a:p>
          <a:p>
            <a:r>
              <a:rPr lang="en-US" dirty="0" smtClean="0"/>
              <a:t>Can we </a:t>
            </a:r>
            <a:r>
              <a:rPr lang="en-US" dirty="0" err="1" smtClean="0"/>
              <a:t>tawlk</a:t>
            </a:r>
            <a:r>
              <a:rPr lang="en-US" dirty="0" smtClean="0"/>
              <a:t>?</a:t>
            </a:r>
            <a:endParaRPr lang="en-US" dirty="0"/>
          </a:p>
        </p:txBody>
      </p:sp>
      <p:pic>
        <p:nvPicPr>
          <p:cNvPr id="4" name="Picture 3"/>
          <p:cNvPicPr>
            <a:picLocks noChangeAspect="1"/>
          </p:cNvPicPr>
          <p:nvPr/>
        </p:nvPicPr>
        <p:blipFill>
          <a:blip r:embed="rId3"/>
          <a:stretch>
            <a:fillRect/>
          </a:stretch>
        </p:blipFill>
        <p:spPr>
          <a:xfrm>
            <a:off x="6428324" y="3127375"/>
            <a:ext cx="2258476" cy="3121025"/>
          </a:xfrm>
          <a:prstGeom prst="rect">
            <a:avLst/>
          </a:prstGeom>
        </p:spPr>
      </p:pic>
      <p:sp>
        <p:nvSpPr>
          <p:cNvPr id="5" name="TextBox 4"/>
          <p:cNvSpPr txBox="1"/>
          <p:nvPr/>
        </p:nvSpPr>
        <p:spPr>
          <a:xfrm>
            <a:off x="8464793" y="5943600"/>
            <a:ext cx="526807" cy="400110"/>
          </a:xfrm>
          <a:prstGeom prst="rect">
            <a:avLst/>
          </a:prstGeom>
          <a:noFill/>
        </p:spPr>
        <p:txBody>
          <a:bodyPr wrap="none" rtlCol="0">
            <a:spAutoFit/>
          </a:bodyPr>
          <a:lstStyle/>
          <a:p>
            <a:r>
              <a:rPr lang="en-US" sz="2000" b="1" dirty="0" smtClean="0">
                <a:solidFill>
                  <a:srgbClr val="0000FF"/>
                </a:solidFill>
              </a:rPr>
              <a:t>Q1</a:t>
            </a:r>
            <a:endParaRPr lang="en-US" sz="2000" b="1" dirty="0">
              <a:solidFill>
                <a:srgbClr val="0000FF"/>
              </a:solidFill>
            </a:endParaRPr>
          </a:p>
        </p:txBody>
      </p:sp>
    </p:spTree>
    <p:extLst>
      <p:ext uri="{BB962C8B-B14F-4D97-AF65-F5344CB8AC3E}">
        <p14:creationId xmlns:p14="http://schemas.microsoft.com/office/powerpoint/2010/main" val="36841612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609600"/>
          </a:xfrm>
        </p:spPr>
        <p:txBody>
          <a:bodyPr/>
          <a:lstStyle/>
          <a:p>
            <a:r>
              <a:rPr lang="en-US" dirty="0" smtClean="0"/>
              <a:t>Problem: Three Dimensions of Change</a:t>
            </a:r>
            <a:endParaRPr lang="en-US" dirty="0"/>
          </a:p>
        </p:txBody>
      </p:sp>
      <p:sp>
        <p:nvSpPr>
          <p:cNvPr id="3" name="Content Placeholder 2"/>
          <p:cNvSpPr>
            <a:spLocks noGrp="1"/>
          </p:cNvSpPr>
          <p:nvPr>
            <p:ph idx="1"/>
          </p:nvPr>
        </p:nvSpPr>
        <p:spPr>
          <a:xfrm>
            <a:off x="381000" y="1066800"/>
            <a:ext cx="6019800" cy="5410200"/>
          </a:xfrm>
        </p:spPr>
        <p:txBody>
          <a:bodyPr/>
          <a:lstStyle/>
          <a:p>
            <a:r>
              <a:rPr lang="en-US" dirty="0">
                <a:solidFill>
                  <a:srgbClr val="800000"/>
                </a:solidFill>
              </a:rPr>
              <a:t>Multiple people </a:t>
            </a:r>
            <a:r>
              <a:rPr lang="en-US" dirty="0" smtClean="0"/>
              <a:t>must work </a:t>
            </a:r>
            <a:r>
              <a:rPr lang="en-US" dirty="0"/>
              <a:t>on software that is </a:t>
            </a:r>
            <a:r>
              <a:rPr lang="en-US" dirty="0" smtClean="0"/>
              <a:t>changing</a:t>
            </a:r>
            <a:br>
              <a:rPr lang="en-US" dirty="0" smtClean="0"/>
            </a:br>
            <a:endParaRPr lang="en-US" dirty="0"/>
          </a:p>
          <a:p>
            <a:r>
              <a:rPr lang="en-US" dirty="0"/>
              <a:t>More than one </a:t>
            </a:r>
            <a:r>
              <a:rPr lang="en-US" dirty="0">
                <a:solidFill>
                  <a:srgbClr val="800000"/>
                </a:solidFill>
              </a:rPr>
              <a:t>version of the software </a:t>
            </a:r>
            <a:r>
              <a:rPr lang="en-US" dirty="0" smtClean="0"/>
              <a:t>must be </a:t>
            </a:r>
            <a:r>
              <a:rPr lang="en-US" dirty="0"/>
              <a:t>supported:</a:t>
            </a:r>
          </a:p>
          <a:p>
            <a:pPr lvl="1"/>
            <a:r>
              <a:rPr lang="en-US" dirty="0"/>
              <a:t>Released systems</a:t>
            </a:r>
          </a:p>
          <a:p>
            <a:pPr lvl="1"/>
            <a:r>
              <a:rPr lang="en-US" dirty="0"/>
              <a:t>Custom configured systems (different functionality)</a:t>
            </a:r>
          </a:p>
          <a:p>
            <a:pPr lvl="1"/>
            <a:r>
              <a:rPr lang="en-US" dirty="0"/>
              <a:t>System(s) under </a:t>
            </a:r>
            <a:r>
              <a:rPr lang="en-US" dirty="0" smtClean="0"/>
              <a:t>development</a:t>
            </a:r>
            <a:br>
              <a:rPr lang="en-US" dirty="0" smtClean="0"/>
            </a:br>
            <a:endParaRPr lang="en-US" dirty="0"/>
          </a:p>
          <a:p>
            <a:r>
              <a:rPr lang="en-US" dirty="0"/>
              <a:t>Software must </a:t>
            </a:r>
            <a:r>
              <a:rPr lang="en-US" dirty="0">
                <a:solidFill>
                  <a:srgbClr val="800000"/>
                </a:solidFill>
              </a:rPr>
              <a:t>run on different </a:t>
            </a:r>
            <a:r>
              <a:rPr lang="en-US" dirty="0" smtClean="0">
                <a:solidFill>
                  <a:srgbClr val="800000"/>
                </a:solidFill>
              </a:rPr>
              <a:t>machines, operating systems…</a:t>
            </a:r>
            <a:endParaRPr lang="en-US" dirty="0">
              <a:solidFill>
                <a:srgbClr val="800000"/>
              </a:solidFill>
            </a:endParaRPr>
          </a:p>
          <a:p>
            <a:endParaRPr lang="en-US" dirty="0"/>
          </a:p>
        </p:txBody>
      </p:sp>
      <p:pic>
        <p:nvPicPr>
          <p:cNvPr id="5" name="Picture 4"/>
          <p:cNvPicPr>
            <a:picLocks noChangeAspect="1"/>
          </p:cNvPicPr>
          <p:nvPr/>
        </p:nvPicPr>
        <p:blipFill>
          <a:blip r:embed="rId3"/>
          <a:stretch>
            <a:fillRect/>
          </a:stretch>
        </p:blipFill>
        <p:spPr>
          <a:xfrm>
            <a:off x="6111329" y="1295400"/>
            <a:ext cx="2956471" cy="4419600"/>
          </a:xfrm>
          <a:prstGeom prst="rect">
            <a:avLst/>
          </a:prstGeom>
          <a:ln>
            <a:noFill/>
          </a:ln>
          <a:effectLst>
            <a:softEdge rad="112500"/>
          </a:effectLst>
        </p:spPr>
      </p:pic>
      <p:sp>
        <p:nvSpPr>
          <p:cNvPr id="7" name="TextBox 6"/>
          <p:cNvSpPr txBox="1"/>
          <p:nvPr/>
        </p:nvSpPr>
        <p:spPr>
          <a:xfrm>
            <a:off x="8464793" y="6019800"/>
            <a:ext cx="526807" cy="400110"/>
          </a:xfrm>
          <a:prstGeom prst="rect">
            <a:avLst/>
          </a:prstGeom>
          <a:noFill/>
        </p:spPr>
        <p:txBody>
          <a:bodyPr wrap="none" rtlCol="0">
            <a:spAutoFit/>
          </a:bodyPr>
          <a:lstStyle/>
          <a:p>
            <a:r>
              <a:rPr lang="en-US" sz="2000" b="1" dirty="0" smtClean="0">
                <a:solidFill>
                  <a:srgbClr val="0000FF"/>
                </a:solidFill>
              </a:rPr>
              <a:t>Q2</a:t>
            </a:r>
            <a:endParaRPr lang="en-US" sz="2000" b="1" dirty="0">
              <a:solidFill>
                <a:srgbClr val="0000FF"/>
              </a:solidFill>
            </a:endParaRPr>
          </a:p>
        </p:txBody>
      </p:sp>
      <p:sp>
        <p:nvSpPr>
          <p:cNvPr id="6" name="TextBox 5"/>
          <p:cNvSpPr txBox="1"/>
          <p:nvPr/>
        </p:nvSpPr>
        <p:spPr>
          <a:xfrm>
            <a:off x="8048370" y="6477000"/>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39744906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2971800"/>
          </a:xfrm>
        </p:spPr>
        <p:txBody>
          <a:bodyPr/>
          <a:lstStyle/>
          <a:p>
            <a:r>
              <a:rPr lang="en-US" sz="2800" dirty="0" smtClean="0"/>
              <a:t>Think about managing changes in your Junior Projects. </a:t>
            </a:r>
            <a:br>
              <a:rPr lang="en-US" sz="2800" dirty="0" smtClean="0"/>
            </a:br>
            <a:r>
              <a:rPr lang="en-US" sz="1600" dirty="0" smtClean="0"/>
              <a:t/>
            </a:r>
            <a:br>
              <a:rPr lang="en-US" sz="1600" dirty="0" smtClean="0"/>
            </a:br>
            <a:r>
              <a:rPr lang="en-US" sz="2800" dirty="0" smtClean="0">
                <a:solidFill>
                  <a:schemeClr val="tx1">
                    <a:lumMod val="50000"/>
                    <a:lumOff val="50000"/>
                  </a:schemeClr>
                </a:solidFill>
              </a:rPr>
              <a:t>Now think about how that would be different if your project was integrated with 25 other projects.</a:t>
            </a:r>
            <a:br>
              <a:rPr lang="en-US" sz="2800" dirty="0" smtClean="0">
                <a:solidFill>
                  <a:schemeClr val="tx1">
                    <a:lumMod val="50000"/>
                    <a:lumOff val="50000"/>
                  </a:schemeClr>
                </a:solidFill>
              </a:rPr>
            </a:br>
            <a:r>
              <a:rPr lang="en-US" sz="1400" dirty="0" smtClean="0">
                <a:solidFill>
                  <a:schemeClr val="tx1">
                    <a:lumMod val="50000"/>
                    <a:lumOff val="50000"/>
                  </a:schemeClr>
                </a:solidFill>
              </a:rPr>
              <a:t/>
            </a:r>
            <a:br>
              <a:rPr lang="en-US" sz="1400" dirty="0" smtClean="0">
                <a:solidFill>
                  <a:schemeClr val="tx1">
                    <a:lumMod val="50000"/>
                    <a:lumOff val="50000"/>
                  </a:schemeClr>
                </a:solidFill>
              </a:rPr>
            </a:br>
            <a:r>
              <a:rPr lang="en-US" sz="2800" dirty="0" smtClean="0">
                <a:solidFill>
                  <a:srgbClr val="800000"/>
                </a:solidFill>
              </a:rPr>
              <a:t>What would you need to manage industrial strength projects?</a:t>
            </a:r>
            <a:endParaRPr lang="en-US" sz="2800" dirty="0">
              <a:solidFill>
                <a:srgbClr val="800000"/>
              </a:solidFill>
            </a:endParaRPr>
          </a:p>
        </p:txBody>
      </p:sp>
      <p:sp>
        <p:nvSpPr>
          <p:cNvPr id="3" name="Content Placeholder 2"/>
          <p:cNvSpPr>
            <a:spLocks noGrp="1"/>
          </p:cNvSpPr>
          <p:nvPr>
            <p:ph idx="1"/>
          </p:nvPr>
        </p:nvSpPr>
        <p:spPr>
          <a:xfrm>
            <a:off x="457200" y="3962400"/>
            <a:ext cx="5791200" cy="2286000"/>
          </a:xfrm>
        </p:spPr>
        <p:txBody>
          <a:bodyPr/>
          <a:lstStyle/>
          <a:p>
            <a:r>
              <a:rPr lang="en-US" dirty="0" smtClean="0"/>
              <a:t>Think for 25 seconds…</a:t>
            </a:r>
          </a:p>
          <a:p>
            <a:r>
              <a:rPr lang="en-US" dirty="0" smtClean="0"/>
              <a:t>Turn to a neighbor and discuss it for a minute</a:t>
            </a:r>
          </a:p>
          <a:p>
            <a:r>
              <a:rPr lang="en-US" dirty="0" smtClean="0"/>
              <a:t>Please identify 2 things you would need for large projects</a:t>
            </a:r>
            <a:endParaRPr lang="en-US" dirty="0"/>
          </a:p>
        </p:txBody>
      </p:sp>
      <p:pic>
        <p:nvPicPr>
          <p:cNvPr id="4" name="Picture 3"/>
          <p:cNvPicPr>
            <a:picLocks noChangeAspect="1"/>
          </p:cNvPicPr>
          <p:nvPr/>
        </p:nvPicPr>
        <p:blipFill>
          <a:blip r:embed="rId3"/>
          <a:stretch>
            <a:fillRect/>
          </a:stretch>
        </p:blipFill>
        <p:spPr>
          <a:xfrm>
            <a:off x="6656924" y="3203575"/>
            <a:ext cx="2258476" cy="3121025"/>
          </a:xfrm>
          <a:prstGeom prst="rect">
            <a:avLst/>
          </a:prstGeom>
        </p:spPr>
      </p:pic>
      <p:sp>
        <p:nvSpPr>
          <p:cNvPr id="5" name="TextBox 4"/>
          <p:cNvSpPr txBox="1"/>
          <p:nvPr/>
        </p:nvSpPr>
        <p:spPr>
          <a:xfrm>
            <a:off x="8048370" y="6477000"/>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39091264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a:xfrm>
            <a:off x="0" y="381000"/>
            <a:ext cx="9144000" cy="609600"/>
          </a:xfrm>
        </p:spPr>
        <p:txBody>
          <a:bodyPr/>
          <a:lstStyle/>
          <a:p>
            <a:r>
              <a:rPr lang="en-US" sz="2800" dirty="0"/>
              <a:t>What is Software Configuration Management?</a:t>
            </a:r>
          </a:p>
        </p:txBody>
      </p:sp>
      <p:sp>
        <p:nvSpPr>
          <p:cNvPr id="57349" name="Rectangle 5"/>
          <p:cNvSpPr>
            <a:spLocks noGrp="1" noChangeArrowheads="1"/>
          </p:cNvSpPr>
          <p:nvPr>
            <p:ph type="body" idx="1"/>
          </p:nvPr>
        </p:nvSpPr>
        <p:spPr>
          <a:xfrm>
            <a:off x="304800" y="1066800"/>
            <a:ext cx="8686800" cy="5410200"/>
          </a:xfrm>
        </p:spPr>
        <p:txBody>
          <a:bodyPr/>
          <a:lstStyle/>
          <a:p>
            <a:r>
              <a:rPr lang="en-US" dirty="0">
                <a:solidFill>
                  <a:srgbClr val="0000FF"/>
                </a:solidFill>
              </a:rPr>
              <a:t>Definition</a:t>
            </a:r>
            <a:r>
              <a:rPr lang="en-US" dirty="0"/>
              <a:t>: S</a:t>
            </a:r>
            <a:r>
              <a:rPr lang="en-US" dirty="0" smtClean="0"/>
              <a:t>et </a:t>
            </a:r>
            <a:r>
              <a:rPr lang="en-US" dirty="0"/>
              <a:t>of management disciplines within the software engineering process to develop </a:t>
            </a:r>
            <a:r>
              <a:rPr lang="en-US" dirty="0" smtClean="0"/>
              <a:t>and maintain the integrity of a </a:t>
            </a:r>
            <a:r>
              <a:rPr lang="en-US" dirty="0"/>
              <a:t>baseline</a:t>
            </a:r>
            <a:r>
              <a:rPr lang="en-US" dirty="0" smtClean="0"/>
              <a:t>.</a:t>
            </a:r>
            <a:br>
              <a:rPr lang="en-US" dirty="0" smtClean="0"/>
            </a:br>
            <a:endParaRPr lang="en-US" sz="1200" dirty="0"/>
          </a:p>
          <a:p>
            <a:r>
              <a:rPr lang="en-US" dirty="0" smtClean="0">
                <a:solidFill>
                  <a:schemeClr val="accent1"/>
                </a:solidFill>
              </a:rPr>
              <a:t>Description</a:t>
            </a:r>
            <a:r>
              <a:rPr lang="en-US" dirty="0" smtClean="0"/>
              <a:t>: SCM encompasses </a:t>
            </a:r>
            <a:r>
              <a:rPr lang="en-US" dirty="0"/>
              <a:t>the disciplines and techniques of </a:t>
            </a:r>
            <a:r>
              <a:rPr lang="en-US" i="1" dirty="0"/>
              <a:t>initiating</a:t>
            </a:r>
            <a:r>
              <a:rPr lang="en-US" dirty="0"/>
              <a:t>, </a:t>
            </a:r>
            <a:r>
              <a:rPr lang="en-US" i="1" dirty="0"/>
              <a:t>evaluating</a:t>
            </a:r>
            <a:r>
              <a:rPr lang="en-US" dirty="0"/>
              <a:t> and </a:t>
            </a:r>
            <a:r>
              <a:rPr lang="en-US" i="1" dirty="0"/>
              <a:t>controlling</a:t>
            </a:r>
            <a:r>
              <a:rPr lang="en-US" dirty="0"/>
              <a:t> change to software products during and after the software engineering process</a:t>
            </a:r>
            <a:r>
              <a:rPr lang="en-US" dirty="0" smtClean="0"/>
              <a:t>.</a:t>
            </a:r>
            <a:br>
              <a:rPr lang="en-US" dirty="0" smtClean="0"/>
            </a:br>
            <a:endParaRPr lang="en-US" sz="1200" dirty="0"/>
          </a:p>
          <a:p>
            <a:r>
              <a:rPr lang="en-US" dirty="0">
                <a:solidFill>
                  <a:srgbClr val="008000"/>
                </a:solidFill>
              </a:rPr>
              <a:t>Standards</a:t>
            </a:r>
            <a:r>
              <a:rPr lang="en-US" dirty="0"/>
              <a:t> (approved by ANSI)</a:t>
            </a:r>
          </a:p>
          <a:p>
            <a:pPr lvl="1"/>
            <a:r>
              <a:rPr lang="en-US" dirty="0"/>
              <a:t>IEEE 828: Software Configuration Management Plans</a:t>
            </a:r>
          </a:p>
          <a:p>
            <a:pPr lvl="1"/>
            <a:r>
              <a:rPr lang="en-US" dirty="0"/>
              <a:t>IEEE 1042: Guide to Software Configuration </a:t>
            </a:r>
            <a:r>
              <a:rPr lang="en-US" dirty="0" smtClean="0"/>
              <a:t>Management</a:t>
            </a:r>
            <a:endParaRPr lang="en-US" dirty="0"/>
          </a:p>
        </p:txBody>
      </p:sp>
      <p:sp>
        <p:nvSpPr>
          <p:cNvPr id="4" name="TextBox 3"/>
          <p:cNvSpPr txBox="1"/>
          <p:nvPr/>
        </p:nvSpPr>
        <p:spPr>
          <a:xfrm>
            <a:off x="8464793" y="6019800"/>
            <a:ext cx="526807" cy="400110"/>
          </a:xfrm>
          <a:prstGeom prst="rect">
            <a:avLst/>
          </a:prstGeom>
          <a:noFill/>
        </p:spPr>
        <p:txBody>
          <a:bodyPr wrap="none" rtlCol="0">
            <a:spAutoFit/>
          </a:bodyPr>
          <a:lstStyle/>
          <a:p>
            <a:r>
              <a:rPr lang="en-US" sz="2000" b="1" dirty="0" smtClean="0">
                <a:solidFill>
                  <a:srgbClr val="0000FF"/>
                </a:solidFill>
              </a:rPr>
              <a:t>Q3</a:t>
            </a:r>
            <a:endParaRPr lang="en-US" sz="2000" b="1" dirty="0">
              <a:solidFill>
                <a:srgbClr val="0000FF"/>
              </a:solidFill>
            </a:endParaRPr>
          </a:p>
        </p:txBody>
      </p:sp>
      <p:sp>
        <p:nvSpPr>
          <p:cNvPr id="5" name="TextBox 4"/>
          <p:cNvSpPr txBox="1"/>
          <p:nvPr/>
        </p:nvSpPr>
        <p:spPr>
          <a:xfrm>
            <a:off x="8048370" y="6477000"/>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12437395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34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34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9922" r="29597"/>
          <a:stretch/>
        </p:blipFill>
        <p:spPr>
          <a:xfrm>
            <a:off x="7015572" y="533400"/>
            <a:ext cx="2128428" cy="5257800"/>
          </a:xfrm>
          <a:prstGeom prst="rect">
            <a:avLst/>
          </a:prstGeom>
        </p:spPr>
      </p:pic>
      <p:sp>
        <p:nvSpPr>
          <p:cNvPr id="6146" name="Rectangle 2"/>
          <p:cNvSpPr>
            <a:spLocks noGrp="1" noChangeArrowheads="1"/>
          </p:cNvSpPr>
          <p:nvPr>
            <p:ph type="title"/>
          </p:nvPr>
        </p:nvSpPr>
        <p:spPr>
          <a:xfrm>
            <a:off x="304800" y="381000"/>
            <a:ext cx="8686800" cy="609600"/>
          </a:xfrm>
        </p:spPr>
        <p:txBody>
          <a:bodyPr/>
          <a:lstStyle/>
          <a:p>
            <a:r>
              <a:rPr lang="en-US" dirty="0" smtClean="0"/>
              <a:t>SCM Basics</a:t>
            </a:r>
            <a:endParaRPr lang="en-US" dirty="0"/>
          </a:p>
        </p:txBody>
      </p:sp>
      <p:sp>
        <p:nvSpPr>
          <p:cNvPr id="6147" name="Rectangle 3"/>
          <p:cNvSpPr>
            <a:spLocks noGrp="1" noChangeArrowheads="1"/>
          </p:cNvSpPr>
          <p:nvPr>
            <p:ph type="body" idx="1"/>
          </p:nvPr>
        </p:nvSpPr>
        <p:spPr>
          <a:xfrm>
            <a:off x="381000" y="1066800"/>
            <a:ext cx="6934200" cy="4953000"/>
          </a:xfrm>
        </p:spPr>
        <p:txBody>
          <a:bodyPr/>
          <a:lstStyle/>
          <a:p>
            <a:pPr>
              <a:lnSpc>
                <a:spcPct val="90000"/>
              </a:lnSpc>
              <a:spcBef>
                <a:spcPts val="2472"/>
              </a:spcBef>
            </a:pPr>
            <a:r>
              <a:rPr lang="en-US" sz="2400" dirty="0">
                <a:solidFill>
                  <a:srgbClr val="80000A"/>
                </a:solidFill>
              </a:rPr>
              <a:t>Identification</a:t>
            </a:r>
            <a:r>
              <a:rPr lang="en-US" sz="2400" dirty="0"/>
              <a:t> – identifying software configuration items in a baseline</a:t>
            </a:r>
          </a:p>
          <a:p>
            <a:pPr>
              <a:lnSpc>
                <a:spcPct val="90000"/>
              </a:lnSpc>
              <a:spcBef>
                <a:spcPts val="2472"/>
              </a:spcBef>
            </a:pPr>
            <a:r>
              <a:rPr lang="en-US" sz="2400" dirty="0">
                <a:solidFill>
                  <a:srgbClr val="80000A"/>
                </a:solidFill>
              </a:rPr>
              <a:t>Control</a:t>
            </a:r>
            <a:r>
              <a:rPr lang="en-US" sz="2400" dirty="0"/>
              <a:t> – controlling the release of a product and changes to it throughout its lifecycle</a:t>
            </a:r>
          </a:p>
          <a:p>
            <a:pPr>
              <a:lnSpc>
                <a:spcPct val="90000"/>
              </a:lnSpc>
              <a:spcBef>
                <a:spcPts val="2472"/>
              </a:spcBef>
            </a:pPr>
            <a:r>
              <a:rPr lang="en-US" sz="2400" dirty="0">
                <a:solidFill>
                  <a:srgbClr val="80000A"/>
                </a:solidFill>
              </a:rPr>
              <a:t>Status Accounting </a:t>
            </a:r>
            <a:r>
              <a:rPr lang="en-US" sz="2400" dirty="0"/>
              <a:t>– recording and reporting of the status of components and changes</a:t>
            </a:r>
          </a:p>
          <a:p>
            <a:pPr>
              <a:lnSpc>
                <a:spcPct val="90000"/>
              </a:lnSpc>
              <a:spcBef>
                <a:spcPts val="2472"/>
              </a:spcBef>
            </a:pPr>
            <a:r>
              <a:rPr lang="en-US" sz="2400" dirty="0">
                <a:solidFill>
                  <a:srgbClr val="80000A"/>
                </a:solidFill>
              </a:rPr>
              <a:t>Auditing and Reviewing </a:t>
            </a:r>
            <a:r>
              <a:rPr lang="en-US" sz="2400" dirty="0"/>
              <a:t>– Validating the completeness of a product and that SCM procedures are being followed </a:t>
            </a:r>
          </a:p>
          <a:p>
            <a:pPr>
              <a:lnSpc>
                <a:spcPct val="90000"/>
              </a:lnSpc>
              <a:spcBef>
                <a:spcPts val="2472"/>
              </a:spcBef>
            </a:pPr>
            <a:endParaRPr lang="en-US" sz="2400" dirty="0"/>
          </a:p>
        </p:txBody>
      </p:sp>
      <p:sp>
        <p:nvSpPr>
          <p:cNvPr id="5" name="TextBox 4"/>
          <p:cNvSpPr txBox="1"/>
          <p:nvPr/>
        </p:nvSpPr>
        <p:spPr>
          <a:xfrm>
            <a:off x="8464793" y="6019800"/>
            <a:ext cx="530915" cy="400110"/>
          </a:xfrm>
          <a:prstGeom prst="rect">
            <a:avLst/>
          </a:prstGeom>
          <a:noFill/>
        </p:spPr>
        <p:txBody>
          <a:bodyPr wrap="none" rtlCol="0">
            <a:spAutoFit/>
          </a:bodyPr>
          <a:lstStyle/>
          <a:p>
            <a:r>
              <a:rPr lang="en-US" sz="2000" b="1" dirty="0" smtClean="0">
                <a:solidFill>
                  <a:srgbClr val="0000FF"/>
                </a:solidFill>
              </a:rPr>
              <a:t>Q4</a:t>
            </a:r>
            <a:endParaRPr lang="en-US" sz="2000" b="1" dirty="0">
              <a:solidFill>
                <a:srgbClr val="0000FF"/>
              </a:solidFill>
            </a:endParaRPr>
          </a:p>
        </p:txBody>
      </p:sp>
      <p:sp>
        <p:nvSpPr>
          <p:cNvPr id="6" name="TextBox 5"/>
          <p:cNvSpPr txBox="1"/>
          <p:nvPr/>
        </p:nvSpPr>
        <p:spPr>
          <a:xfrm>
            <a:off x="8048370" y="6477000"/>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4192153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381000"/>
            <a:ext cx="8229600" cy="609600"/>
          </a:xfrm>
        </p:spPr>
        <p:txBody>
          <a:bodyPr/>
          <a:lstStyle/>
          <a:p>
            <a:r>
              <a:rPr lang="en-US" dirty="0"/>
              <a:t>SCM Definitions </a:t>
            </a:r>
            <a:r>
              <a:rPr lang="en-US" sz="2000" dirty="0" smtClean="0"/>
              <a:t>(1 </a:t>
            </a:r>
            <a:r>
              <a:rPr lang="en-US" sz="2000" dirty="0"/>
              <a:t>of 2)</a:t>
            </a:r>
            <a:endParaRPr lang="en-US" dirty="0"/>
          </a:p>
        </p:txBody>
      </p:sp>
      <p:sp>
        <p:nvSpPr>
          <p:cNvPr id="7171" name="Rectangle 3"/>
          <p:cNvSpPr>
            <a:spLocks noGrp="1" noChangeArrowheads="1"/>
          </p:cNvSpPr>
          <p:nvPr>
            <p:ph type="body" idx="1"/>
          </p:nvPr>
        </p:nvSpPr>
        <p:spPr>
          <a:xfrm>
            <a:off x="304800" y="1219200"/>
            <a:ext cx="7543800" cy="4648200"/>
          </a:xfrm>
        </p:spPr>
        <p:txBody>
          <a:bodyPr/>
          <a:lstStyle/>
          <a:p>
            <a:pPr>
              <a:spcBef>
                <a:spcPts val="2472"/>
              </a:spcBef>
            </a:pPr>
            <a:r>
              <a:rPr lang="en-US" sz="2800" dirty="0" smtClean="0">
                <a:solidFill>
                  <a:srgbClr val="0000FF"/>
                </a:solidFill>
              </a:rPr>
              <a:t>Software Configuration Item (SCI) </a:t>
            </a:r>
            <a:r>
              <a:rPr lang="en-US" sz="2800" dirty="0" smtClean="0"/>
              <a:t>– A collection of software elements treated as a unit for the purposes of SCM</a:t>
            </a:r>
          </a:p>
          <a:p>
            <a:pPr>
              <a:spcBef>
                <a:spcPts val="2472"/>
              </a:spcBef>
            </a:pPr>
            <a:r>
              <a:rPr lang="en-US" sz="2800" dirty="0" smtClean="0">
                <a:solidFill>
                  <a:srgbClr val="0000FF"/>
                </a:solidFill>
              </a:rPr>
              <a:t>Baseline</a:t>
            </a:r>
            <a:r>
              <a:rPr lang="en-US" sz="2800" dirty="0" smtClean="0"/>
              <a:t> </a:t>
            </a:r>
            <a:r>
              <a:rPr lang="en-US" sz="2800" dirty="0"/>
              <a:t>– </a:t>
            </a:r>
            <a:r>
              <a:rPr lang="en-US" sz="2800" dirty="0" smtClean="0"/>
              <a:t>1 or </a:t>
            </a:r>
            <a:r>
              <a:rPr lang="en-US" sz="2800" dirty="0"/>
              <a:t>more </a:t>
            </a:r>
            <a:r>
              <a:rPr lang="en-US" sz="2800" dirty="0" smtClean="0"/>
              <a:t>SCIs that </a:t>
            </a:r>
            <a:r>
              <a:rPr lang="en-US" sz="2800" dirty="0"/>
              <a:t>have been formally reviewed and agreed upon and serve as a basis for further development</a:t>
            </a:r>
          </a:p>
          <a:p>
            <a:pPr>
              <a:spcBef>
                <a:spcPts val="2472"/>
              </a:spcBef>
            </a:pPr>
            <a:r>
              <a:rPr lang="en-US" sz="2800" dirty="0" smtClean="0">
                <a:solidFill>
                  <a:srgbClr val="0000FF"/>
                </a:solidFill>
              </a:rPr>
              <a:t>Configuration</a:t>
            </a:r>
            <a:r>
              <a:rPr lang="en-US" sz="2800" dirty="0" smtClean="0"/>
              <a:t> </a:t>
            </a:r>
            <a:r>
              <a:rPr lang="en-US" sz="2800" dirty="0"/>
              <a:t>– A collection of all the elements of a baseline and a description of how they fit together</a:t>
            </a:r>
          </a:p>
          <a:p>
            <a:pPr>
              <a:spcBef>
                <a:spcPts val="2472"/>
              </a:spcBef>
              <a:buFont typeface="Wingdings" charset="0"/>
              <a:buNone/>
            </a:pPr>
            <a:endParaRPr lang="en-US" sz="2800" dirty="0"/>
          </a:p>
        </p:txBody>
      </p:sp>
      <p:pic>
        <p:nvPicPr>
          <p:cNvPr id="4" name="Picture 3"/>
          <p:cNvPicPr>
            <a:picLocks noChangeAspect="1"/>
          </p:cNvPicPr>
          <p:nvPr/>
        </p:nvPicPr>
        <p:blipFill rotWithShape="1">
          <a:blip r:embed="rId2"/>
          <a:srcRect l="21663" t="19085" r="27203" b="7608"/>
          <a:stretch/>
        </p:blipFill>
        <p:spPr>
          <a:xfrm>
            <a:off x="7467600" y="457200"/>
            <a:ext cx="1600200" cy="2294078"/>
          </a:xfrm>
          <a:prstGeom prst="rect">
            <a:avLst/>
          </a:prstGeom>
          <a:scene3d>
            <a:camera prst="orthographicFront"/>
            <a:lightRig rig="threePt" dir="t"/>
          </a:scene3d>
          <a:sp3d>
            <a:bevelT/>
          </a:sp3d>
        </p:spPr>
      </p:pic>
    </p:spTree>
    <p:extLst>
      <p:ext uri="{BB962C8B-B14F-4D97-AF65-F5344CB8AC3E}">
        <p14:creationId xmlns:p14="http://schemas.microsoft.com/office/powerpoint/2010/main" val="4884479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81000"/>
            <a:ext cx="8229600" cy="609600"/>
          </a:xfrm>
        </p:spPr>
        <p:txBody>
          <a:bodyPr/>
          <a:lstStyle/>
          <a:p>
            <a:r>
              <a:rPr lang="en-US" dirty="0"/>
              <a:t>SCM Definitions </a:t>
            </a:r>
            <a:r>
              <a:rPr lang="en-US" sz="2000" dirty="0" smtClean="0"/>
              <a:t>(2 of 2)</a:t>
            </a:r>
            <a:endParaRPr lang="en-US" dirty="0"/>
          </a:p>
        </p:txBody>
      </p:sp>
      <p:sp>
        <p:nvSpPr>
          <p:cNvPr id="8195" name="Rectangle 3"/>
          <p:cNvSpPr>
            <a:spLocks noGrp="1" noChangeArrowheads="1"/>
          </p:cNvSpPr>
          <p:nvPr>
            <p:ph type="body" idx="1"/>
          </p:nvPr>
        </p:nvSpPr>
        <p:spPr>
          <a:xfrm>
            <a:off x="457200" y="1219200"/>
            <a:ext cx="6172200" cy="4419600"/>
          </a:xfrm>
        </p:spPr>
        <p:txBody>
          <a:bodyPr/>
          <a:lstStyle/>
          <a:p>
            <a:pPr>
              <a:lnSpc>
                <a:spcPct val="90000"/>
              </a:lnSpc>
              <a:spcBef>
                <a:spcPts val="2472"/>
              </a:spcBef>
            </a:pPr>
            <a:r>
              <a:rPr lang="en-US" dirty="0">
                <a:solidFill>
                  <a:srgbClr val="0000FF"/>
                </a:solidFill>
              </a:rPr>
              <a:t>Configuration Control Board </a:t>
            </a:r>
            <a:r>
              <a:rPr lang="en-US" dirty="0"/>
              <a:t>– Group with the responsibility for reviewing and approving changes to baselines</a:t>
            </a:r>
          </a:p>
          <a:p>
            <a:pPr>
              <a:lnSpc>
                <a:spcPct val="90000"/>
              </a:lnSpc>
              <a:spcBef>
                <a:spcPts val="2472"/>
              </a:spcBef>
            </a:pPr>
            <a:r>
              <a:rPr lang="en-US" dirty="0" smtClean="0">
                <a:solidFill>
                  <a:srgbClr val="0000FF"/>
                </a:solidFill>
              </a:rPr>
              <a:t>Software [artifacts]</a:t>
            </a:r>
            <a:r>
              <a:rPr lang="en-US" dirty="0" smtClean="0"/>
              <a:t> </a:t>
            </a:r>
            <a:r>
              <a:rPr lang="en-US" dirty="0"/>
              <a:t>– All of the code, specifications, plans, descriptions, processes, and documents associated with a software development effort</a:t>
            </a:r>
          </a:p>
          <a:p>
            <a:pPr>
              <a:lnSpc>
                <a:spcPct val="90000"/>
              </a:lnSpc>
              <a:spcBef>
                <a:spcPts val="2472"/>
              </a:spcBef>
            </a:pPr>
            <a:r>
              <a:rPr lang="en-US" dirty="0">
                <a:solidFill>
                  <a:srgbClr val="0000FF"/>
                </a:solidFill>
              </a:rPr>
              <a:t>Version</a:t>
            </a:r>
            <a:r>
              <a:rPr lang="en-US" dirty="0"/>
              <a:t> – A specific instance of a baseline or configuration item </a:t>
            </a:r>
          </a:p>
        </p:txBody>
      </p:sp>
      <p:pic>
        <p:nvPicPr>
          <p:cNvPr id="13314" name="Picture 2" descr="http://2.bp.blogspot.com/-vgLhZ6jD9b0/UGwdMgy9GwI/AAAAAAAAAcQ/xJjQa9a_h48/s1600/SCM+Change+control+boar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177782"/>
            <a:ext cx="2676525" cy="23180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05600" y="4572000"/>
            <a:ext cx="2286000" cy="1200329"/>
          </a:xfrm>
          <a:prstGeom prst="rect">
            <a:avLst/>
          </a:prstGeom>
          <a:noFill/>
        </p:spPr>
        <p:txBody>
          <a:bodyPr wrap="square" rtlCol="0">
            <a:spAutoFit/>
          </a:bodyPr>
          <a:lstStyle/>
          <a:p>
            <a:r>
              <a:rPr lang="en-US" i="1" dirty="0" smtClean="0"/>
              <a:t>Above</a:t>
            </a:r>
            <a:r>
              <a:rPr lang="en-US" dirty="0" smtClean="0"/>
              <a:t> - How a typical CCB operates.</a:t>
            </a:r>
            <a:endParaRPr lang="en-US" dirty="0"/>
          </a:p>
        </p:txBody>
      </p:sp>
      <p:sp>
        <p:nvSpPr>
          <p:cNvPr id="6" name="TextBox 5"/>
          <p:cNvSpPr txBox="1"/>
          <p:nvPr/>
        </p:nvSpPr>
        <p:spPr>
          <a:xfrm>
            <a:off x="8048370" y="6477000"/>
            <a:ext cx="486030" cy="461665"/>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23967280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2007FairfaxShowcaseSE-Slides-Bohner">
  <a:themeElements>
    <a:clrScheme name="">
      <a:dk1>
        <a:srgbClr val="000000"/>
      </a:dk1>
      <a:lt1>
        <a:srgbClr val="FFFFFF"/>
      </a:lt1>
      <a:dk2>
        <a:srgbClr val="FFFFFF"/>
      </a:dk2>
      <a:lt2>
        <a:srgbClr val="808080"/>
      </a:lt2>
      <a:accent1>
        <a:srgbClr val="80000A"/>
      </a:accent1>
      <a:accent2>
        <a:srgbClr val="81460A"/>
      </a:accent2>
      <a:accent3>
        <a:srgbClr val="FFFFFF"/>
      </a:accent3>
      <a:accent4>
        <a:srgbClr val="000000"/>
      </a:accent4>
      <a:accent5>
        <a:srgbClr val="C0AAAA"/>
      </a:accent5>
      <a:accent6>
        <a:srgbClr val="743F08"/>
      </a:accent6>
      <a:hlink>
        <a:srgbClr val="805255"/>
      </a:hlink>
      <a:folHlink>
        <a:srgbClr val="B2B2B2"/>
      </a:folHlink>
    </a:clrScheme>
    <a:fontScheme name="2007FairfaxShowcaseSE-Slides-Bohne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007FairfaxShowcaseSE-Slides-Bohner 1">
        <a:dk1>
          <a:srgbClr val="666699"/>
        </a:dk1>
        <a:lt1>
          <a:srgbClr val="FFFFFF"/>
        </a:lt1>
        <a:dk2>
          <a:srgbClr val="000066"/>
        </a:dk2>
        <a:lt2>
          <a:srgbClr val="FFFFFF"/>
        </a:lt2>
        <a:accent1>
          <a:srgbClr val="0066FF"/>
        </a:accent1>
        <a:accent2>
          <a:srgbClr val="3333FF"/>
        </a:accent2>
        <a:accent3>
          <a:srgbClr val="AAAAB8"/>
        </a:accent3>
        <a:accent4>
          <a:srgbClr val="DADADA"/>
        </a:accent4>
        <a:accent5>
          <a:srgbClr val="AAB8FF"/>
        </a:accent5>
        <a:accent6>
          <a:srgbClr val="2D2DE7"/>
        </a:accent6>
        <a:hlink>
          <a:srgbClr val="0000CC"/>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2">
        <a:dk1>
          <a:srgbClr val="000000"/>
        </a:dk1>
        <a:lt1>
          <a:srgbClr val="FFFFFF"/>
        </a:lt1>
        <a:dk2>
          <a:srgbClr val="334B49"/>
        </a:dk2>
        <a:lt2>
          <a:srgbClr val="FFFFFF"/>
        </a:lt2>
        <a:accent1>
          <a:srgbClr val="009999"/>
        </a:accent1>
        <a:accent2>
          <a:srgbClr val="008080"/>
        </a:accent2>
        <a:accent3>
          <a:srgbClr val="ADB1B1"/>
        </a:accent3>
        <a:accent4>
          <a:srgbClr val="DADADA"/>
        </a:accent4>
        <a:accent5>
          <a:srgbClr val="AACACA"/>
        </a:accent5>
        <a:accent6>
          <a:srgbClr val="007373"/>
        </a:accent6>
        <a:hlink>
          <a:srgbClr val="006666"/>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3">
        <a:dk1>
          <a:srgbClr val="000000"/>
        </a:dk1>
        <a:lt1>
          <a:srgbClr val="FFFFFF"/>
        </a:lt1>
        <a:dk2>
          <a:srgbClr val="FFFFFF"/>
        </a:dk2>
        <a:lt2>
          <a:srgbClr val="808080"/>
        </a:lt2>
        <a:accent1>
          <a:srgbClr val="FF9900"/>
        </a:accent1>
        <a:accent2>
          <a:srgbClr val="FCB138"/>
        </a:accent2>
        <a:accent3>
          <a:srgbClr val="FFFFFF"/>
        </a:accent3>
        <a:accent4>
          <a:srgbClr val="000000"/>
        </a:accent4>
        <a:accent5>
          <a:srgbClr val="FFCAAA"/>
        </a:accent5>
        <a:accent6>
          <a:srgbClr val="E4A032"/>
        </a:accent6>
        <a:hlink>
          <a:srgbClr val="FCC66E"/>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4">
        <a:dk1>
          <a:srgbClr val="000000"/>
        </a:dk1>
        <a:lt1>
          <a:srgbClr val="FFFFFF"/>
        </a:lt1>
        <a:dk2>
          <a:srgbClr val="FFFFFF"/>
        </a:dk2>
        <a:lt2>
          <a:srgbClr val="808080"/>
        </a:lt2>
        <a:accent1>
          <a:srgbClr val="440044"/>
        </a:accent1>
        <a:accent2>
          <a:srgbClr val="790571"/>
        </a:accent2>
        <a:accent3>
          <a:srgbClr val="FFFFFF"/>
        </a:accent3>
        <a:accent4>
          <a:srgbClr val="000000"/>
        </a:accent4>
        <a:accent5>
          <a:srgbClr val="B0AAB0"/>
        </a:accent5>
        <a:accent6>
          <a:srgbClr val="6D0466"/>
        </a:accent6>
        <a:hlink>
          <a:srgbClr val="9F839F"/>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5">
        <a:dk1>
          <a:srgbClr val="000000"/>
        </a:dk1>
        <a:lt1>
          <a:srgbClr val="FFFFFF"/>
        </a:lt1>
        <a:dk2>
          <a:srgbClr val="FFFFFF"/>
        </a:dk2>
        <a:lt2>
          <a:srgbClr val="666699"/>
        </a:lt2>
        <a:accent1>
          <a:srgbClr val="779F92"/>
        </a:accent1>
        <a:accent2>
          <a:srgbClr val="9DC2D7"/>
        </a:accent2>
        <a:accent3>
          <a:srgbClr val="FFFFFF"/>
        </a:accent3>
        <a:accent4>
          <a:srgbClr val="000000"/>
        </a:accent4>
        <a:accent5>
          <a:srgbClr val="BDCDC7"/>
        </a:accent5>
        <a:accent6>
          <a:srgbClr val="8EB0C3"/>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6">
        <a:dk1>
          <a:srgbClr val="6A0000"/>
        </a:dk1>
        <a:lt1>
          <a:srgbClr val="FFFFFF"/>
        </a:lt1>
        <a:dk2>
          <a:srgbClr val="FFFFFF"/>
        </a:dk2>
        <a:lt2>
          <a:srgbClr val="666699"/>
        </a:lt2>
        <a:accent1>
          <a:srgbClr val="CC3300"/>
        </a:accent1>
        <a:accent2>
          <a:srgbClr val="CC6600"/>
        </a:accent2>
        <a:accent3>
          <a:srgbClr val="FFFFFF"/>
        </a:accent3>
        <a:accent4>
          <a:srgbClr val="590000"/>
        </a:accent4>
        <a:accent5>
          <a:srgbClr val="E2ADAA"/>
        </a:accent5>
        <a:accent6>
          <a:srgbClr val="B95C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7">
        <a:dk1>
          <a:srgbClr val="4F4F77"/>
        </a:dk1>
        <a:lt1>
          <a:srgbClr val="FFFFFF"/>
        </a:lt1>
        <a:dk2>
          <a:srgbClr val="4A7911"/>
        </a:dk2>
        <a:lt2>
          <a:srgbClr val="FFFFFF"/>
        </a:lt2>
        <a:accent1>
          <a:srgbClr val="336600"/>
        </a:accent1>
        <a:accent2>
          <a:srgbClr val="669900"/>
        </a:accent2>
        <a:accent3>
          <a:srgbClr val="B1BEAA"/>
        </a:accent3>
        <a:accent4>
          <a:srgbClr val="DADADA"/>
        </a:accent4>
        <a:accent5>
          <a:srgbClr val="ADB8AA"/>
        </a:accent5>
        <a:accent6>
          <a:srgbClr val="5C8A00"/>
        </a:accent6>
        <a:hlink>
          <a:srgbClr val="99CC00"/>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8">
        <a:dk1>
          <a:srgbClr val="003300"/>
        </a:dk1>
        <a:lt1>
          <a:srgbClr val="FFFFFF"/>
        </a:lt1>
        <a:dk2>
          <a:srgbClr val="FFFFFF"/>
        </a:dk2>
        <a:lt2>
          <a:srgbClr val="4F4F77"/>
        </a:lt2>
        <a:accent1>
          <a:srgbClr val="336600"/>
        </a:accent1>
        <a:accent2>
          <a:srgbClr val="669900"/>
        </a:accent2>
        <a:accent3>
          <a:srgbClr val="FFFFFF"/>
        </a:accent3>
        <a:accent4>
          <a:srgbClr val="002A00"/>
        </a:accent4>
        <a:accent5>
          <a:srgbClr val="ADB8AA"/>
        </a:accent5>
        <a:accent6>
          <a:srgbClr val="5C8A00"/>
        </a:accent6>
        <a:hlink>
          <a:srgbClr val="99CC00"/>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9">
        <a:dk1>
          <a:srgbClr val="808080"/>
        </a:dk1>
        <a:lt1>
          <a:srgbClr val="FFFFFF"/>
        </a:lt1>
        <a:dk2>
          <a:srgbClr val="2F978D"/>
        </a:dk2>
        <a:lt2>
          <a:srgbClr val="FFFFFF"/>
        </a:lt2>
        <a:accent1>
          <a:srgbClr val="008080"/>
        </a:accent1>
        <a:accent2>
          <a:srgbClr val="009999"/>
        </a:accent2>
        <a:accent3>
          <a:srgbClr val="ADC9C5"/>
        </a:accent3>
        <a:accent4>
          <a:srgbClr val="DADADA"/>
        </a:accent4>
        <a:accent5>
          <a:srgbClr val="AAC0C0"/>
        </a:accent5>
        <a:accent6>
          <a:srgbClr val="008A8A"/>
        </a:accent6>
        <a:hlink>
          <a:srgbClr val="70CAC6"/>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10">
        <a:dk1>
          <a:srgbClr val="4F4F77"/>
        </a:dk1>
        <a:lt1>
          <a:srgbClr val="FFFFFF"/>
        </a:lt1>
        <a:dk2>
          <a:srgbClr val="330000"/>
        </a:dk2>
        <a:lt2>
          <a:srgbClr val="FFFFFF"/>
        </a:lt2>
        <a:accent1>
          <a:srgbClr val="822504"/>
        </a:accent1>
        <a:accent2>
          <a:srgbClr val="9E2A06"/>
        </a:accent2>
        <a:accent3>
          <a:srgbClr val="ADAAAA"/>
        </a:accent3>
        <a:accent4>
          <a:srgbClr val="DADADA"/>
        </a:accent4>
        <a:accent5>
          <a:srgbClr val="C1ACAA"/>
        </a:accent5>
        <a:accent6>
          <a:srgbClr val="8F2505"/>
        </a:accent6>
        <a:hlink>
          <a:srgbClr val="7C0704"/>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11">
        <a:dk1>
          <a:srgbClr val="333333"/>
        </a:dk1>
        <a:lt1>
          <a:srgbClr val="FFFFFF"/>
        </a:lt1>
        <a:dk2>
          <a:srgbClr val="333399"/>
        </a:dk2>
        <a:lt2>
          <a:srgbClr val="FFFFFF"/>
        </a:lt2>
        <a:accent1>
          <a:srgbClr val="006699"/>
        </a:accent1>
        <a:accent2>
          <a:srgbClr val="0386AF"/>
        </a:accent2>
        <a:accent3>
          <a:srgbClr val="ADADCA"/>
        </a:accent3>
        <a:accent4>
          <a:srgbClr val="DADADA"/>
        </a:accent4>
        <a:accent5>
          <a:srgbClr val="AAB8CA"/>
        </a:accent5>
        <a:accent6>
          <a:srgbClr val="02799E"/>
        </a:accent6>
        <a:hlink>
          <a:srgbClr val="6699FF"/>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12">
        <a:dk1>
          <a:srgbClr val="000000"/>
        </a:dk1>
        <a:lt1>
          <a:srgbClr val="FFFFFF"/>
        </a:lt1>
        <a:dk2>
          <a:srgbClr val="FFFFFF"/>
        </a:dk2>
        <a:lt2>
          <a:srgbClr val="808080"/>
        </a:lt2>
        <a:accent1>
          <a:srgbClr val="000080"/>
        </a:accent1>
        <a:accent2>
          <a:srgbClr val="9999CC"/>
        </a:accent2>
        <a:accent3>
          <a:srgbClr val="FFFFFF"/>
        </a:accent3>
        <a:accent4>
          <a:srgbClr val="000000"/>
        </a:accent4>
        <a:accent5>
          <a:srgbClr val="AAAAC0"/>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2007FairfaxShowcaseSE-Slides-Bohner</Template>
  <TotalTime>73323</TotalTime>
  <Words>1330</Words>
  <Application>Microsoft Office PowerPoint</Application>
  <PresentationFormat>On-screen Show (4:3)</PresentationFormat>
  <Paragraphs>277</Paragraphs>
  <Slides>25</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2007FairfaxShowcaseSE-Slides-Bohner</vt:lpstr>
      <vt:lpstr>Clip</vt:lpstr>
      <vt:lpstr>CSSE 375 Software Construction and Evolution: Configuration Management</vt:lpstr>
      <vt:lpstr>PowerPoint Presentation</vt:lpstr>
      <vt:lpstr>Small programs don’t require much formal configuration management.   Why do you suppose that software is so much harder to build as it gets older and bigger? </vt:lpstr>
      <vt:lpstr>Problem: Three Dimensions of Change</vt:lpstr>
      <vt:lpstr>Think about managing changes in your Junior Projects.   Now think about how that would be different if your project was integrated with 25 other projects.  What would you need to manage industrial strength projects?</vt:lpstr>
      <vt:lpstr>What is Software Configuration Management?</vt:lpstr>
      <vt:lpstr>SCM Basics</vt:lpstr>
      <vt:lpstr>SCM Definitions (1 of 2)</vt:lpstr>
      <vt:lpstr>SCM Definitions (2 of 2)</vt:lpstr>
      <vt:lpstr>Example Configuration Items</vt:lpstr>
      <vt:lpstr>Example SW Configuration Item Tree </vt:lpstr>
      <vt:lpstr>For SCM, bring back an oldy, but goodie…</vt:lpstr>
      <vt:lpstr>SCM Activities</vt:lpstr>
      <vt:lpstr>Key Tasks for Configuration Managers</vt:lpstr>
      <vt:lpstr>Let’s say a change is made to the code to incorporate use of a packaged application that replaces the scheduler.   How can you account for all the dependencies between the cognizant software artifacts? </vt:lpstr>
      <vt:lpstr>More on Baselines</vt:lpstr>
      <vt:lpstr>Baselines in SCM</vt:lpstr>
      <vt:lpstr>Change Management</vt:lpstr>
      <vt:lpstr>Controlling Changes</vt:lpstr>
      <vt:lpstr>Standard SCM Directories</vt:lpstr>
      <vt:lpstr>Change Policies</vt:lpstr>
      <vt:lpstr>Version vs. Revision vs. Release </vt:lpstr>
      <vt:lpstr>Software Configuration Management Plan</vt:lpstr>
      <vt:lpstr>Software Configuration Management Plan</vt:lpstr>
      <vt:lpstr>Types of Audits</vt:lpstr>
    </vt:vector>
  </TitlesOfParts>
  <Company>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creator>Shawn Bohner</dc:creator>
  <cp:lastModifiedBy>Windows User</cp:lastModifiedBy>
  <cp:revision>399</cp:revision>
  <cp:lastPrinted>2013-04-08T16:31:41Z</cp:lastPrinted>
  <dcterms:created xsi:type="dcterms:W3CDTF">2010-10-28T04:58:39Z</dcterms:created>
  <dcterms:modified xsi:type="dcterms:W3CDTF">2014-05-17T22:07:35Z</dcterms:modified>
</cp:coreProperties>
</file>