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259" r:id="rId2"/>
    <p:sldId id="714" r:id="rId3"/>
    <p:sldId id="715" r:id="rId4"/>
    <p:sldId id="718" r:id="rId5"/>
    <p:sldId id="719" r:id="rId6"/>
    <p:sldId id="720" r:id="rId7"/>
    <p:sldId id="721" r:id="rId8"/>
    <p:sldId id="740" r:id="rId9"/>
    <p:sldId id="751" r:id="rId10"/>
    <p:sldId id="722" r:id="rId11"/>
    <p:sldId id="723" r:id="rId12"/>
    <p:sldId id="752" r:id="rId13"/>
    <p:sldId id="753" r:id="rId14"/>
    <p:sldId id="754" r:id="rId15"/>
    <p:sldId id="729" r:id="rId16"/>
    <p:sldId id="730" r:id="rId17"/>
    <p:sldId id="731" r:id="rId18"/>
    <p:sldId id="732" r:id="rId19"/>
    <p:sldId id="733" r:id="rId20"/>
  </p:sldIdLst>
  <p:sldSz cx="9144000" cy="6858000" type="screen4x3"/>
  <p:notesSz cx="7315200" cy="9601200"/>
  <p:custDataLst>
    <p:tags r:id="rId23"/>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33"/>
    <a:srgbClr val="336699"/>
    <a:srgbClr val="FFFF00"/>
    <a:srgbClr val="0033CC"/>
    <a:srgbClr val="800000"/>
    <a:srgbClr val="990000"/>
    <a:srgbClr val="000066"/>
    <a:srgbClr val="CC33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3" autoAdjust="0"/>
    <p:restoredTop sz="85077" autoAdjust="0"/>
  </p:normalViewPr>
  <p:slideViewPr>
    <p:cSldViewPr>
      <p:cViewPr varScale="1">
        <p:scale>
          <a:sx n="61" d="100"/>
          <a:sy n="61" d="100"/>
        </p:scale>
        <p:origin x="-123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64"/>
    </p:cViewPr>
  </p:sorterViewPr>
  <p:notesViewPr>
    <p:cSldViewPr>
      <p:cViewPr varScale="1">
        <p:scale>
          <a:sx n="59" d="100"/>
          <a:sy n="59" d="100"/>
        </p:scale>
        <p:origin x="-1542" y="-84"/>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182938"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defTabSz="954088">
              <a:defRPr sz="1300"/>
            </a:lvl1pPr>
          </a:lstStyle>
          <a:p>
            <a:endParaRPr lang="en-US"/>
          </a:p>
        </p:txBody>
      </p:sp>
      <p:sp>
        <p:nvSpPr>
          <p:cNvPr id="176131" name="Rectangle 3"/>
          <p:cNvSpPr>
            <a:spLocks noGrp="1" noChangeArrowheads="1"/>
          </p:cNvSpPr>
          <p:nvPr>
            <p:ph type="dt" sz="quarter" idx="1"/>
          </p:nvPr>
        </p:nvSpPr>
        <p:spPr bwMode="auto">
          <a:xfrm>
            <a:off x="4160838" y="0"/>
            <a:ext cx="3182937"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algn="r" defTabSz="954088">
              <a:defRPr sz="1300"/>
            </a:lvl1pPr>
          </a:lstStyle>
          <a:p>
            <a:endParaRPr lang="en-US"/>
          </a:p>
        </p:txBody>
      </p:sp>
      <p:sp>
        <p:nvSpPr>
          <p:cNvPr id="176132" name="Rectangle 4"/>
          <p:cNvSpPr>
            <a:spLocks noGrp="1" noChangeArrowheads="1"/>
          </p:cNvSpPr>
          <p:nvPr>
            <p:ph type="ftr" sz="quarter" idx="2"/>
          </p:nvPr>
        </p:nvSpPr>
        <p:spPr bwMode="auto">
          <a:xfrm>
            <a:off x="0" y="9109075"/>
            <a:ext cx="3182938"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defTabSz="954088">
              <a:defRPr sz="1300"/>
            </a:lvl1pPr>
          </a:lstStyle>
          <a:p>
            <a:endParaRPr lang="en-US"/>
          </a:p>
        </p:txBody>
      </p:sp>
      <p:sp>
        <p:nvSpPr>
          <p:cNvPr id="176133" name="Rectangle 5"/>
          <p:cNvSpPr>
            <a:spLocks noGrp="1" noChangeArrowheads="1"/>
          </p:cNvSpPr>
          <p:nvPr>
            <p:ph type="sldNum" sz="quarter" idx="3"/>
          </p:nvPr>
        </p:nvSpPr>
        <p:spPr bwMode="auto">
          <a:xfrm>
            <a:off x="4160838" y="9109075"/>
            <a:ext cx="3182937"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algn="r" defTabSz="954088">
              <a:defRPr sz="1300"/>
            </a:lvl1pPr>
          </a:lstStyle>
          <a:p>
            <a:fld id="{BE7C2961-80AF-1046-8E90-A8097193FC68}" type="slidenum">
              <a:rPr lang="en-US"/>
              <a:pPr/>
              <a:t>‹#›</a:t>
            </a:fld>
            <a:endParaRPr lang="en-US"/>
          </a:p>
        </p:txBody>
      </p:sp>
    </p:spTree>
    <p:extLst>
      <p:ext uri="{BB962C8B-B14F-4D97-AF65-F5344CB8AC3E}">
        <p14:creationId xmlns:p14="http://schemas.microsoft.com/office/powerpoint/2010/main" val="2056410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defTabSz="973138">
              <a:defRPr sz="1300"/>
            </a:lvl1pPr>
          </a:lstStyle>
          <a:p>
            <a:endParaRPr lang="en-US"/>
          </a:p>
        </p:txBody>
      </p:sp>
      <p:sp>
        <p:nvSpPr>
          <p:cNvPr id="7171" name="Rectangle 3"/>
          <p:cNvSpPr>
            <a:spLocks noGrp="1" noChangeArrowheads="1"/>
          </p:cNvSpPr>
          <p:nvPr>
            <p:ph type="dt" idx="1"/>
          </p:nvPr>
        </p:nvSpPr>
        <p:spPr bwMode="auto">
          <a:xfrm>
            <a:off x="4144963" y="0"/>
            <a:ext cx="3170237"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algn="r" defTabSz="973138">
              <a:defRPr sz="1300"/>
            </a:lvl1pPr>
          </a:lstStyle>
          <a:p>
            <a:endParaRPr lang="en-US"/>
          </a:p>
        </p:txBody>
      </p:sp>
      <p:sp>
        <p:nvSpPr>
          <p:cNvPr id="7172"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74725" y="4559300"/>
            <a:ext cx="5365750" cy="4322763"/>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9118600"/>
            <a:ext cx="3170238"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defTabSz="973138">
              <a:defRPr sz="1300"/>
            </a:lvl1pPr>
          </a:lstStyle>
          <a:p>
            <a:endParaRPr lang="en-US"/>
          </a:p>
        </p:txBody>
      </p:sp>
      <p:sp>
        <p:nvSpPr>
          <p:cNvPr id="7175" name="Rectangle 7"/>
          <p:cNvSpPr>
            <a:spLocks noGrp="1" noChangeArrowheads="1"/>
          </p:cNvSpPr>
          <p:nvPr>
            <p:ph type="sldNum" sz="quarter" idx="5"/>
          </p:nvPr>
        </p:nvSpPr>
        <p:spPr bwMode="auto">
          <a:xfrm>
            <a:off x="4144963" y="9118600"/>
            <a:ext cx="3170237"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algn="r" defTabSz="973138">
              <a:defRPr sz="1300"/>
            </a:lvl1pPr>
          </a:lstStyle>
          <a:p>
            <a:fld id="{1D48FDC5-0FF0-AA44-98DE-252E54AB5EC7}" type="slidenum">
              <a:rPr lang="en-US"/>
              <a:pPr/>
              <a:t>‹#›</a:t>
            </a:fld>
            <a:endParaRPr lang="en-US"/>
          </a:p>
        </p:txBody>
      </p:sp>
    </p:spTree>
    <p:extLst>
      <p:ext uri="{BB962C8B-B14F-4D97-AF65-F5344CB8AC3E}">
        <p14:creationId xmlns:p14="http://schemas.microsoft.com/office/powerpoint/2010/main" val="39358680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C3301-B4F8-9C4A-A4A6-B086B24BB786}" type="slidenum">
              <a:rPr lang="en-US"/>
              <a:pPr/>
              <a:t>1</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b="1" baseline="0" dirty="0" smtClean="0"/>
              <a:t>Remember Milestone 4…</a:t>
            </a:r>
          </a:p>
          <a:p>
            <a:r>
              <a:rPr lang="en-US" b="1" baseline="0" dirty="0" smtClean="0"/>
              <a:t>Got a message about homework returns –Focused on Milestones as they build on one another and recently </a:t>
            </a:r>
            <a:r>
              <a:rPr lang="en-US" b="1" baseline="0" dirty="0" err="1" smtClean="0"/>
              <a:t>redos</a:t>
            </a:r>
            <a:r>
              <a:rPr lang="en-US" b="1" baseline="0" dirty="0" smtClean="0"/>
              <a:t> on MS3</a:t>
            </a:r>
          </a:p>
          <a:p>
            <a:r>
              <a:rPr lang="en-US" b="1" baseline="0" dirty="0" err="1" smtClean="0"/>
              <a:t>HWs</a:t>
            </a:r>
            <a:r>
              <a:rPr lang="en-US" b="1" baseline="0" dirty="0" smtClean="0"/>
              <a:t> not so critical as they are not tied to things - Working on HW3 and hope to get it done this weekend (amongst my trip to VA)</a:t>
            </a:r>
          </a:p>
          <a:p>
            <a:r>
              <a:rPr lang="en-US" b="1" baseline="0" dirty="0" smtClean="0"/>
              <a:t>Should have HW2 – if not, contact me.</a:t>
            </a:r>
          </a:p>
          <a:p>
            <a:r>
              <a:rPr lang="en-US" b="1" baseline="0" dirty="0" smtClean="0"/>
              <a:t>Full Schedule is updated to the end of the term… Still a bit concerned about how much we want to cover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E23C1-59F2-474E-B54F-A579B7F3568C}" type="slidenum">
              <a:rPr lang="en-US"/>
              <a:pPr/>
              <a:t>10</a:t>
            </a:fld>
            <a:endParaRPr lang="en-US"/>
          </a:p>
        </p:txBody>
      </p:sp>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p:txBody>
          <a:bodyPr/>
          <a:lstStyle/>
          <a:p>
            <a:r>
              <a:rPr lang="en-US" dirty="0" smtClean="0"/>
              <a:t>Image from http://www.ebay.com/sch/i.html?_kw=Put+Reverse.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984AA-C91D-4943-8D43-BFE369B3F7AB}" type="slidenum">
              <a:rPr lang="en-US"/>
              <a:pPr/>
              <a:t>11</a:t>
            </a:fld>
            <a:endParaRPr lang="en-US"/>
          </a:p>
        </p:txBody>
      </p:sp>
      <p:sp>
        <p:nvSpPr>
          <p:cNvPr id="817154" name="Rectangle 2"/>
          <p:cNvSpPr>
            <a:spLocks noGrp="1" noRot="1" noChangeAspect="1" noChangeArrowheads="1" noTextEdit="1"/>
          </p:cNvSpPr>
          <p:nvPr>
            <p:ph type="sldImg"/>
          </p:nvPr>
        </p:nvSpPr>
        <p:spPr>
          <a:ln/>
        </p:spPr>
      </p:sp>
      <p:sp>
        <p:nvSpPr>
          <p:cNvPr id="817155" name="Rectangle 3"/>
          <p:cNvSpPr>
            <a:spLocks noGrp="1" noChangeArrowheads="1"/>
          </p:cNvSpPr>
          <p:nvPr>
            <p:ph type="body" idx="1"/>
          </p:nvPr>
        </p:nvSpPr>
        <p:spPr/>
        <p:txBody>
          <a:bodyPr/>
          <a:lstStyle/>
          <a:p>
            <a:r>
              <a:rPr lang="en-US" dirty="0" smtClean="0"/>
              <a:t>Difference between RE and research is that with RE the artifact being investigated is man made</a:t>
            </a:r>
          </a:p>
          <a:p>
            <a:r>
              <a:rPr lang="en-US" dirty="0" smtClean="0"/>
              <a:t>Goal of RE is to identify missing abstractions, ideas, and engineering philosophy from the original product</a:t>
            </a:r>
          </a:p>
          <a:p>
            <a:r>
              <a:rPr lang="en-US" b="1" dirty="0" smtClean="0"/>
              <a:t>Q6</a:t>
            </a:r>
            <a:r>
              <a:rPr lang="en-US" dirty="0" smtClean="0"/>
              <a:t>: Please write in your own words your</a:t>
            </a:r>
            <a:r>
              <a:rPr lang="en-US" baseline="0" dirty="0" smtClean="0"/>
              <a:t> definition of software reverse engineering.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3D17D-B9A6-8F46-A0A5-47A1FCEE5A2A}" type="slidenum">
              <a:rPr lang="en-US"/>
              <a:pPr/>
              <a:t>12</a:t>
            </a:fld>
            <a:endParaRPr lang="en-US"/>
          </a:p>
        </p:txBody>
      </p:sp>
      <p:sp>
        <p:nvSpPr>
          <p:cNvPr id="828418" name="Rectangle 2"/>
          <p:cNvSpPr>
            <a:spLocks noGrp="1" noRot="1" noChangeAspect="1" noChangeArrowheads="1" noTextEdit="1"/>
          </p:cNvSpPr>
          <p:nvPr>
            <p:ph type="sldImg"/>
          </p:nvPr>
        </p:nvSpPr>
        <p:spPr>
          <a:ln/>
        </p:spPr>
      </p:sp>
      <p:sp>
        <p:nvSpPr>
          <p:cNvPr id="828419" name="Rectangle 3"/>
          <p:cNvSpPr>
            <a:spLocks noGrp="1" noChangeArrowheads="1"/>
          </p:cNvSpPr>
          <p:nvPr>
            <p:ph type="body" idx="1"/>
          </p:nvPr>
        </p:nvSpPr>
        <p:spPr/>
        <p:txBody>
          <a:bodyPr/>
          <a:lstStyle/>
          <a:p>
            <a:r>
              <a:rPr lang="en-US" b="1" dirty="0" smtClean="0"/>
              <a:t>Q7</a:t>
            </a:r>
            <a:r>
              <a:rPr lang="en-US" dirty="0" smtClean="0"/>
              <a:t>: Where do you start when</a:t>
            </a:r>
            <a:r>
              <a:rPr lang="en-US" baseline="0" dirty="0" smtClean="0"/>
              <a:t> reverse engineering a tangible product like a mechanical pencil?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E438E-5900-8245-B0B9-77B89697C528}" type="slidenum">
              <a:rPr lang="en-US"/>
              <a:pPr/>
              <a:t>13</a:t>
            </a:fld>
            <a:endParaRPr lang="en-US"/>
          </a:p>
        </p:txBody>
      </p:sp>
      <p:sp>
        <p:nvSpPr>
          <p:cNvPr id="829442" name="Rectangle 2"/>
          <p:cNvSpPr>
            <a:spLocks noGrp="1" noRot="1" noChangeAspect="1" noChangeArrowheads="1" noTextEdit="1"/>
          </p:cNvSpPr>
          <p:nvPr>
            <p:ph type="sldImg"/>
          </p:nvPr>
        </p:nvSpPr>
        <p:spPr>
          <a:ln/>
        </p:spPr>
      </p:sp>
      <p:sp>
        <p:nvSpPr>
          <p:cNvPr id="829443" name="Rectangle 3"/>
          <p:cNvSpPr>
            <a:spLocks noGrp="1" noChangeArrowheads="1"/>
          </p:cNvSpPr>
          <p:nvPr>
            <p:ph type="body" idx="1"/>
          </p:nvPr>
        </p:nvSpPr>
        <p:spPr/>
        <p:txBody>
          <a:bodyPr/>
          <a:lstStyle/>
          <a:p>
            <a:r>
              <a:rPr lang="en-US" dirty="0" smtClean="0"/>
              <a:t>The grip, the lead extender mechanism (very complex parts), the clip, the shaft, the cone,</a:t>
            </a:r>
            <a:r>
              <a:rPr lang="en-US" baseline="0" dirty="0" smtClean="0"/>
              <a:t> </a:t>
            </a:r>
            <a:r>
              <a:rPr lang="en-US" dirty="0" smtClean="0"/>
              <a:t>etc.</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24D20-5029-6642-9DF9-4D44EE1BD8BA}" type="slidenum">
              <a:rPr lang="en-US"/>
              <a:pPr/>
              <a:t>14</a:t>
            </a:fld>
            <a:endParaRPr lang="en-US"/>
          </a:p>
        </p:txBody>
      </p:sp>
      <p:sp>
        <p:nvSpPr>
          <p:cNvPr id="830466" name="Rectangle 2"/>
          <p:cNvSpPr>
            <a:spLocks noGrp="1" noRot="1" noChangeAspect="1" noChangeArrowheads="1" noTextEdit="1"/>
          </p:cNvSpPr>
          <p:nvPr>
            <p:ph type="sldImg"/>
          </p:nvPr>
        </p:nvSpPr>
        <p:spPr>
          <a:ln/>
        </p:spPr>
      </p:sp>
      <p:sp>
        <p:nvSpPr>
          <p:cNvPr id="830467" name="Rectangle 3"/>
          <p:cNvSpPr>
            <a:spLocks noGrp="1" noChangeArrowheads="1"/>
          </p:cNvSpPr>
          <p:nvPr>
            <p:ph type="body" idx="1"/>
          </p:nvPr>
        </p:nvSpPr>
        <p:spPr/>
        <p:txBody>
          <a:bodyPr/>
          <a:lstStyle/>
          <a:p>
            <a:r>
              <a:rPr lang="en-US" dirty="0" smtClean="0"/>
              <a:t>Let’s take a simple part … the </a:t>
            </a:r>
            <a:r>
              <a:rPr lang="en-US" dirty="0" smtClean="0"/>
              <a:t>cone.</a:t>
            </a:r>
          </a:p>
          <a:p>
            <a:r>
              <a:rPr lang="en-US" dirty="0" smtClean="0"/>
              <a:t>Etc. </a:t>
            </a:r>
            <a:r>
              <a:rPr lang="en-US" smtClean="0"/>
              <a:t>…</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75B0C-EB39-6F4A-BE9F-45437A310352}" type="slidenum">
              <a:rPr lang="en-US"/>
              <a:pPr/>
              <a:t>15</a:t>
            </a:fld>
            <a:endParaRPr lang="en-US"/>
          </a:p>
        </p:txBody>
      </p:sp>
      <p:sp>
        <p:nvSpPr>
          <p:cNvPr id="823298" name="Rectangle 2"/>
          <p:cNvSpPr>
            <a:spLocks noGrp="1" noRot="1" noChangeAspect="1" noChangeArrowheads="1" noTextEdit="1"/>
          </p:cNvSpPr>
          <p:nvPr>
            <p:ph type="sldImg"/>
          </p:nvPr>
        </p:nvSpPr>
        <p:spPr>
          <a:ln/>
        </p:spPr>
      </p:sp>
      <p:sp>
        <p:nvSpPr>
          <p:cNvPr id="823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6D99F3-47C2-4D43-8947-111FEECF9EA7}" type="slidenum">
              <a:rPr lang="en-US"/>
              <a:pPr/>
              <a:t>16</a:t>
            </a:fld>
            <a:endParaRPr lang="en-US"/>
          </a:p>
        </p:txBody>
      </p:sp>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Q8: How does the previous construction impact the potential for reengineering a system?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CCD41-4CED-544A-8C76-11B74405FD74}" type="slidenum">
              <a:rPr lang="en-US"/>
              <a:pPr/>
              <a:t>17</a:t>
            </a:fld>
            <a:endParaRPr lang="en-US"/>
          </a:p>
        </p:txBody>
      </p:sp>
      <p:sp>
        <p:nvSpPr>
          <p:cNvPr id="825346" name="Rectangle 2"/>
          <p:cNvSpPr>
            <a:spLocks noGrp="1" noRot="1" noChangeAspect="1" noChangeArrowheads="1" noTextEdit="1"/>
          </p:cNvSpPr>
          <p:nvPr>
            <p:ph type="sldImg"/>
          </p:nvPr>
        </p:nvSpPr>
        <p:spPr>
          <a:ln/>
        </p:spPr>
      </p:sp>
      <p:sp>
        <p:nvSpPr>
          <p:cNvPr id="8253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9E0AE0-FF56-BD44-89F4-DC16F5B3D125}" type="slidenum">
              <a:rPr lang="en-US"/>
              <a:pPr/>
              <a:t>18</a:t>
            </a:fld>
            <a:endParaRPr lang="en-US"/>
          </a:p>
        </p:txBody>
      </p:sp>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p:txBody>
          <a:bodyPr/>
          <a:lstStyle/>
          <a:p>
            <a:r>
              <a:rPr lang="en-US" dirty="0" smtClean="0"/>
              <a:t>Q9:</a:t>
            </a:r>
            <a:r>
              <a:rPr lang="en-US" baseline="0" dirty="0" smtClean="0"/>
              <a:t> How is software salvaging different from Software Migration?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CA9E5-8F81-BB49-BFCC-9D2DB65D03B6}" type="slidenum">
              <a:rPr lang="en-US"/>
              <a:pPr/>
              <a:t>19</a:t>
            </a:fld>
            <a:endParaRPr lang="en-US"/>
          </a:p>
        </p:txBody>
      </p:sp>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p:txBody>
          <a:bodyPr/>
          <a:lstStyle/>
          <a:p>
            <a:r>
              <a:rPr lang="en-US" b="1" dirty="0" smtClean="0"/>
              <a:t>Q10</a:t>
            </a:r>
            <a:r>
              <a:rPr lang="en-US" dirty="0" smtClean="0"/>
              <a:t>: What is the process</a:t>
            </a:r>
            <a:r>
              <a:rPr lang="en-US" baseline="0" dirty="0" smtClean="0"/>
              <a:t> by which software is salvaged for reuse?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25F9F-26DE-D44F-A8F8-FA7BF124724D}" type="slidenum">
              <a:rPr lang="en-US"/>
              <a:pPr/>
              <a:t>2</a:t>
            </a:fld>
            <a:endParaRPr lang="en-US"/>
          </a:p>
        </p:txBody>
      </p:sp>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D073D-A560-434E-952A-3CA27B3B6C2A}" type="slidenum">
              <a:rPr lang="en-US"/>
              <a:pPr/>
              <a:t>3</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pPr eaLnBrk="1" hangingPunct="1">
              <a:lnSpc>
                <a:spcPct val="85000"/>
              </a:lnSpc>
            </a:pPr>
            <a:r>
              <a:rPr lang="en-US" dirty="0" smtClean="0"/>
              <a:t>Construction normally refers to the process of building </a:t>
            </a:r>
          </a:p>
          <a:p>
            <a:pPr eaLnBrk="1" hangingPunct="1">
              <a:lnSpc>
                <a:spcPct val="85000"/>
              </a:lnSpc>
            </a:pPr>
            <a:r>
              <a:rPr lang="en-US" dirty="0" smtClean="0"/>
              <a:t>Making the “real thing” </a:t>
            </a:r>
            <a:r>
              <a:rPr lang="en-US" dirty="0" err="1" smtClean="0"/>
              <a:t>vs</a:t>
            </a:r>
            <a:r>
              <a:rPr lang="en-US" dirty="0" smtClean="0"/>
              <a:t> problem exploration, modeling, validating on either side of this.</a:t>
            </a:r>
          </a:p>
          <a:p>
            <a:pPr eaLnBrk="1" hangingPunct="1">
              <a:lnSpc>
                <a:spcPct val="85000"/>
              </a:lnSpc>
            </a:pPr>
            <a:r>
              <a:rPr lang="en-US" dirty="0" smtClean="0"/>
              <a:t>For software construction:</a:t>
            </a:r>
            <a:r>
              <a:rPr lang="en-US" baseline="0" dirty="0" smtClean="0"/>
              <a:t>   </a:t>
            </a:r>
            <a:r>
              <a:rPr lang="en-US" dirty="0" smtClean="0"/>
              <a:t>What are our construction “tools”?</a:t>
            </a:r>
            <a:r>
              <a:rPr lang="en-US" baseline="0" dirty="0" smtClean="0"/>
              <a:t>    </a:t>
            </a:r>
            <a:r>
              <a:rPr lang="en-US" dirty="0" smtClean="0"/>
              <a:t>How do we ensure quality?</a:t>
            </a:r>
            <a:r>
              <a:rPr lang="en-US" baseline="0" dirty="0" smtClean="0"/>
              <a:t>    </a:t>
            </a:r>
            <a:endParaRPr lang="en-US" dirty="0" smtClean="0"/>
          </a:p>
          <a:p>
            <a:r>
              <a:rPr lang="en-US" b="1" dirty="0" smtClean="0"/>
              <a:t>Q1</a:t>
            </a:r>
            <a:r>
              <a:rPr lang="en-US" dirty="0" smtClean="0"/>
              <a:t>: Please write in your own words your</a:t>
            </a:r>
            <a:r>
              <a:rPr lang="en-US" baseline="0" dirty="0" smtClean="0"/>
              <a:t> definition of software construction.</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9B687C-59CB-0D4D-B506-BA6083B63568}" type="slidenum">
              <a:rPr lang="en-US"/>
              <a:pPr/>
              <a:t>4</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60F6A-3FC8-B845-B88B-CFE87027374B}" type="slidenum">
              <a:rPr lang="en-US"/>
              <a:pPr/>
              <a:t>5</a:t>
            </a:fld>
            <a:endParaRPr 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Question – What’s the opposite philosophy called?  (Where coding is this little thing you do at the end, and it </a:t>
            </a:r>
            <a:r>
              <a:rPr lang="en-US" i="1" dirty="0" smtClean="0"/>
              <a:t>should </a:t>
            </a:r>
            <a:r>
              <a:rPr lang="en-US" dirty="0" smtClean="0"/>
              <a:t>work the first time!?)</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Obsolescence</a:t>
            </a:r>
            <a:r>
              <a:rPr lang="en-US" baseline="0" dirty="0" smtClean="0"/>
              <a:t>  --  </a:t>
            </a:r>
            <a:r>
              <a:rPr lang="en-US" dirty="0" smtClean="0"/>
              <a:t>Old technology (e.g., platforms),</a:t>
            </a:r>
            <a:r>
              <a:rPr lang="en-US" baseline="0" dirty="0" smtClean="0"/>
              <a:t>   </a:t>
            </a:r>
            <a:r>
              <a:rPr lang="en-US" dirty="0" smtClean="0"/>
              <a:t>Aging business modes,</a:t>
            </a:r>
            <a:r>
              <a:rPr lang="en-US" baseline="0" dirty="0" smtClean="0"/>
              <a:t>   </a:t>
            </a:r>
            <a:r>
              <a:rPr lang="en-US" dirty="0" smtClean="0"/>
              <a:t>Cost of continuous updates</a:t>
            </a:r>
          </a:p>
          <a:p>
            <a:r>
              <a:rPr lang="en-US" dirty="0" smtClean="0"/>
              <a:t>Q2: What is another name for reconstructing or redeveloping</a:t>
            </a:r>
            <a:r>
              <a:rPr lang="en-US" baseline="0" dirty="0" smtClean="0"/>
              <a:t> a system?  </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b="1" dirty="0" smtClean="0"/>
              <a:t>Q3</a:t>
            </a:r>
            <a:r>
              <a:rPr lang="en-US" dirty="0" smtClean="0"/>
              <a:t>: What is</a:t>
            </a:r>
            <a:r>
              <a:rPr lang="en-US" baseline="0" dirty="0" smtClean="0"/>
              <a:t> the strategy for reengineering a system when it is done incrementally?  How is this different than maintenance? </a:t>
            </a:r>
          </a:p>
          <a:p>
            <a:pPr eaLnBrk="1" hangingPunct="1">
              <a:lnSpc>
                <a:spcPct val="90000"/>
              </a:lnSpc>
            </a:pPr>
            <a:endParaRPr lang="en-US" dirty="0" smtClean="0"/>
          </a:p>
          <a:p>
            <a:pPr eaLnBrk="1" hangingPunct="1">
              <a:lnSpc>
                <a:spcPct val="90000"/>
              </a:lnSpc>
            </a:pPr>
            <a:r>
              <a:rPr lang="en-US" dirty="0" smtClean="0"/>
              <a:t>Product/Environment Related</a:t>
            </a:r>
            <a:r>
              <a:rPr lang="en-US" baseline="0" dirty="0" smtClean="0"/>
              <a:t> - </a:t>
            </a:r>
            <a:r>
              <a:rPr lang="en-US" b="1" dirty="0" smtClean="0"/>
              <a:t>Old platform </a:t>
            </a:r>
            <a:r>
              <a:rPr lang="en-US" dirty="0" smtClean="0"/>
              <a:t>and need to migrate to a new one,</a:t>
            </a:r>
            <a:r>
              <a:rPr lang="en-US" baseline="0" dirty="0" smtClean="0"/>
              <a:t>  </a:t>
            </a:r>
            <a:r>
              <a:rPr lang="en-US" b="1" dirty="0" smtClean="0"/>
              <a:t>Integrating </a:t>
            </a:r>
            <a:r>
              <a:rPr lang="en-US" dirty="0" smtClean="0"/>
              <a:t>multiple products and want a single environment…</a:t>
            </a:r>
          </a:p>
          <a:p>
            <a:pPr eaLnBrk="1" hangingPunct="1">
              <a:lnSpc>
                <a:spcPct val="90000"/>
              </a:lnSpc>
            </a:pPr>
            <a:r>
              <a:rPr lang="en-US" dirty="0" smtClean="0"/>
              <a:t>Maintenance Process Related</a:t>
            </a:r>
          </a:p>
          <a:p>
            <a:pPr lvl="1" eaLnBrk="1" hangingPunct="1">
              <a:lnSpc>
                <a:spcPct val="90000"/>
              </a:lnSpc>
            </a:pPr>
            <a:r>
              <a:rPr lang="en-US" dirty="0" smtClean="0"/>
              <a:t>Old product is no longer maintainable, but the product is valuable to the organization </a:t>
            </a:r>
            <a:br>
              <a:rPr lang="en-US" dirty="0" smtClean="0"/>
            </a:br>
            <a:r>
              <a:rPr lang="en-US" dirty="0" smtClean="0"/>
              <a:t>(high business value, low technical condition)</a:t>
            </a:r>
          </a:p>
          <a:p>
            <a:pPr lvl="1" eaLnBrk="1" hangingPunct="1">
              <a:lnSpc>
                <a:spcPct val="90000"/>
              </a:lnSpc>
            </a:pPr>
            <a:r>
              <a:rPr lang="en-US" dirty="0" smtClean="0"/>
              <a:t>May want to </a:t>
            </a:r>
            <a:r>
              <a:rPr lang="en-US" dirty="0" err="1" smtClean="0"/>
              <a:t>redocument</a:t>
            </a:r>
            <a:r>
              <a:rPr lang="en-US" dirty="0" smtClean="0"/>
              <a:t> (or document for the first time) an existing system</a:t>
            </a:r>
          </a:p>
          <a:p>
            <a:pPr lvl="1" eaLnBrk="1" hangingPunct="1">
              <a:lnSpc>
                <a:spcPct val="90000"/>
              </a:lnSpc>
            </a:pPr>
            <a:r>
              <a:rPr lang="en-US" dirty="0" smtClean="0"/>
              <a:t>Prelude to refactoring…</a:t>
            </a:r>
          </a:p>
          <a:p>
            <a:pPr eaLnBrk="1" hangingPunct="1">
              <a:lnSpc>
                <a:spcPct val="90000"/>
              </a:lnSpc>
            </a:pPr>
            <a:r>
              <a:rPr lang="en-US" dirty="0" smtClean="0"/>
              <a:t>Commercially Related</a:t>
            </a:r>
          </a:p>
          <a:p>
            <a:pPr lvl="1" eaLnBrk="1" hangingPunct="1">
              <a:lnSpc>
                <a:spcPct val="90000"/>
              </a:lnSpc>
            </a:pPr>
            <a:r>
              <a:rPr lang="en-US" dirty="0" smtClean="0"/>
              <a:t>Vendor went out of business and a vital component must now be reengineered…</a:t>
            </a:r>
          </a:p>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Go through</a:t>
            </a:r>
            <a:r>
              <a:rPr lang="en-US" b="1" baseline="0" dirty="0" smtClean="0"/>
              <a:t> the parts…</a:t>
            </a:r>
            <a:endParaRPr lang="en-US" b="1" dirty="0" smtClean="0"/>
          </a:p>
          <a:p>
            <a:r>
              <a:rPr lang="en-US" b="1" dirty="0" smtClean="0"/>
              <a:t>Q4: </a:t>
            </a:r>
            <a:r>
              <a:rPr lang="en-US" dirty="0" smtClean="0"/>
              <a:t>What are</a:t>
            </a:r>
            <a:r>
              <a:rPr lang="en-US" baseline="0" dirty="0" smtClean="0"/>
              <a:t> the four factors used to calculate Cost associated with continued maintenance?</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Q5: </a:t>
            </a:r>
            <a:r>
              <a:rPr lang="en-US" dirty="0" smtClean="0"/>
              <a:t>What is</a:t>
            </a:r>
            <a:r>
              <a:rPr lang="en-US" baseline="0" dirty="0" smtClean="0"/>
              <a:t> the cost benefit of doing the reengineering project for </a:t>
            </a:r>
            <a:r>
              <a:rPr lang="en-US" baseline="0" dirty="0" err="1" smtClean="0"/>
              <a:t>BuyNLarge’s</a:t>
            </a:r>
            <a:r>
              <a:rPr lang="en-US" baseline="0" dirty="0" smtClean="0"/>
              <a:t> Purchasing Application?</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ChangeArrowheads="1"/>
          </p:cNvSpPr>
          <p:nvPr/>
        </p:nvSpPr>
        <p:spPr bwMode="invGray">
          <a:xfrm>
            <a:off x="9190038" y="20638"/>
            <a:ext cx="563562" cy="6858000"/>
          </a:xfrm>
          <a:prstGeom prst="rect">
            <a:avLst/>
          </a:prstGeom>
          <a:gradFill rotWithShape="0">
            <a:gsLst>
              <a:gs pos="0">
                <a:srgbClr val="CC0000"/>
              </a:gs>
              <a:gs pos="100000">
                <a:schemeClr val="folHlink"/>
              </a:gs>
            </a:gsLst>
            <a:lin ang="0" scaled="1"/>
          </a:gradFill>
          <a:ln w="9525">
            <a:noFill/>
            <a:miter lim="800000"/>
            <a:headEnd/>
            <a:tailEnd/>
          </a:ln>
        </p:spPr>
        <p:txBody>
          <a:bodyPr wrap="none" anchor="ctr">
            <a:prstTxWarp prst="textNoShape">
              <a:avLst/>
            </a:prstTxWarp>
          </a:bodyPr>
          <a:lstStyle/>
          <a:p>
            <a:endParaRPr lang="en-US"/>
          </a:p>
        </p:txBody>
      </p:sp>
      <p:sp>
        <p:nvSpPr>
          <p:cNvPr id="6147" name="Freeform 3"/>
          <p:cNvSpPr>
            <a:spLocks/>
          </p:cNvSpPr>
          <p:nvPr/>
        </p:nvSpPr>
        <p:spPr bwMode="white">
          <a:xfrm>
            <a:off x="0" y="4510088"/>
            <a:ext cx="5754688" cy="234791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rgbClr val="C0C0C0"/>
              </a:gs>
              <a:gs pos="100000">
                <a:schemeClr val="bg1"/>
              </a:gs>
            </a:gsLst>
            <a:lin ang="5400000" scaled="1"/>
          </a:gradFill>
          <a:ln w="9525" cap="flat" cmpd="sng">
            <a:noFill/>
            <a:prstDash val="solid"/>
            <a:miter lim="800000"/>
            <a:headEnd type="none" w="sm" len="sm"/>
            <a:tailEnd type="none" w="sm" len="sm"/>
          </a:ln>
          <a:effectLst/>
        </p:spPr>
        <p:txBody>
          <a:bodyPr wrap="none" anchor="ctr">
            <a:prstTxWarp prst="textNoShape">
              <a:avLst/>
            </a:prstTxWarp>
          </a:bodyPr>
          <a:lstStyle/>
          <a:p>
            <a:endParaRPr lang="en-US"/>
          </a:p>
        </p:txBody>
      </p:sp>
      <p:sp>
        <p:nvSpPr>
          <p:cNvPr id="6148" name="Freeform 4"/>
          <p:cNvSpPr>
            <a:spLocks/>
          </p:cNvSpPr>
          <p:nvPr/>
        </p:nvSpPr>
        <p:spPr bwMode="white">
          <a:xfrm>
            <a:off x="0" y="3838575"/>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49" name="Freeform 5"/>
          <p:cNvSpPr>
            <a:spLocks/>
          </p:cNvSpPr>
          <p:nvPr/>
        </p:nvSpPr>
        <p:spPr bwMode="white">
          <a:xfrm>
            <a:off x="0" y="3167063"/>
            <a:ext cx="9144000" cy="3690937"/>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50" name="Freeform 6"/>
          <p:cNvSpPr>
            <a:spLocks/>
          </p:cNvSpPr>
          <p:nvPr/>
        </p:nvSpPr>
        <p:spPr bwMode="white">
          <a:xfrm>
            <a:off x="0" y="2481263"/>
            <a:ext cx="9144000" cy="2497137"/>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51" name="Freeform 7"/>
          <p:cNvSpPr>
            <a:spLocks/>
          </p:cNvSpPr>
          <p:nvPr/>
        </p:nvSpPr>
        <p:spPr bwMode="white">
          <a:xfrm>
            <a:off x="0" y="1814513"/>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52" name="Freeform 8"/>
          <p:cNvSpPr>
            <a:spLocks/>
          </p:cNvSpPr>
          <p:nvPr/>
        </p:nvSpPr>
        <p:spPr bwMode="white">
          <a:xfrm>
            <a:off x="0" y="0"/>
            <a:ext cx="9144000" cy="168275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53" name="Freeform 9"/>
          <p:cNvSpPr>
            <a:spLocks/>
          </p:cNvSpPr>
          <p:nvPr/>
        </p:nvSpPr>
        <p:spPr bwMode="white">
          <a:xfrm>
            <a:off x="0" y="0"/>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rgbClr val="C0C0C0"/>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6154" name="Freeform 10"/>
          <p:cNvSpPr>
            <a:spLocks/>
          </p:cNvSpPr>
          <p:nvPr/>
        </p:nvSpPr>
        <p:spPr bwMode="white">
          <a:xfrm>
            <a:off x="0" y="0"/>
            <a:ext cx="4578350" cy="454025"/>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rgbClr val="C0C0C0"/>
              </a:gs>
              <a:gs pos="100000">
                <a:schemeClr val="bg1"/>
              </a:gs>
            </a:gsLst>
            <a:lin ang="0" scaled="1"/>
          </a:gradFill>
          <a:ln w="9525">
            <a:noFill/>
            <a:round/>
            <a:headEnd type="none" w="sm" len="sm"/>
            <a:tailEnd type="none" w="sm" len="sm"/>
          </a:ln>
          <a:effectLst/>
        </p:spPr>
        <p:txBody>
          <a:bodyPr>
            <a:prstTxWarp prst="textNoShape">
              <a:avLst/>
            </a:prstTxWarp>
          </a:bodyPr>
          <a:lstStyle/>
          <a:p>
            <a:endParaRPr lang="en-US"/>
          </a:p>
        </p:txBody>
      </p:sp>
      <p:sp>
        <p:nvSpPr>
          <p:cNvPr id="6155" name="Rectangle 11"/>
          <p:cNvSpPr>
            <a:spLocks noGrp="1" noChangeArrowheads="1"/>
          </p:cNvSpPr>
          <p:nvPr>
            <p:ph type="ctrTitle"/>
          </p:nvPr>
        </p:nvSpPr>
        <p:spPr>
          <a:xfrm>
            <a:off x="685800" y="609600"/>
            <a:ext cx="7772400" cy="2819400"/>
          </a:xfrm>
        </p:spPr>
        <p:txBody>
          <a:bodyPr/>
          <a:lstStyle>
            <a:lvl1pPr algn="ctr">
              <a:defRPr sz="4000"/>
            </a:lvl1pPr>
          </a:lstStyle>
          <a:p>
            <a:r>
              <a:rPr lang="en-US"/>
              <a:t>Click to edit Master title style</a:t>
            </a:r>
          </a:p>
        </p:txBody>
      </p:sp>
      <p:sp>
        <p:nvSpPr>
          <p:cNvPr id="6156" name="Rectangle 12"/>
          <p:cNvSpPr>
            <a:spLocks noGrp="1" noChangeArrowheads="1"/>
          </p:cNvSpPr>
          <p:nvPr>
            <p:ph type="subTitle" idx="1"/>
          </p:nvPr>
        </p:nvSpPr>
        <p:spPr>
          <a:xfrm>
            <a:off x="1371600" y="3886200"/>
            <a:ext cx="6400800" cy="1752600"/>
          </a:xfrm>
        </p:spPr>
        <p:txBody>
          <a:bodyPr/>
          <a:lstStyle>
            <a:lvl1pPr marL="0" indent="0" algn="ctr">
              <a:buFont typeface="Wingdings" charset="2"/>
              <a:buNone/>
              <a:defRPr sz="2400"/>
            </a:lvl1pPr>
          </a:lstStyle>
          <a:p>
            <a:r>
              <a:rPr lang="en-US"/>
              <a:t>Click to edit Master subtitle style</a:t>
            </a:r>
          </a:p>
        </p:txBody>
      </p:sp>
      <p:sp>
        <p:nvSpPr>
          <p:cNvPr id="6157" name="Rectangle 13"/>
          <p:cNvSpPr>
            <a:spLocks noGrp="1" noChangeArrowheads="1"/>
          </p:cNvSpPr>
          <p:nvPr>
            <p:ph type="dt" sz="half" idx="2"/>
          </p:nvPr>
        </p:nvSpPr>
        <p:spPr/>
        <p:txBody>
          <a:bodyPr/>
          <a:lstStyle>
            <a:lvl1pPr>
              <a:defRPr/>
            </a:lvl1pPr>
          </a:lstStyle>
          <a:p>
            <a:endParaRPr lang="en-US"/>
          </a:p>
        </p:txBody>
      </p:sp>
      <p:sp>
        <p:nvSpPr>
          <p:cNvPr id="6158" name="Rectangle 14"/>
          <p:cNvSpPr>
            <a:spLocks noGrp="1" noChangeArrowheads="1"/>
          </p:cNvSpPr>
          <p:nvPr>
            <p:ph type="ftr" sz="quarter" idx="3"/>
          </p:nvPr>
        </p:nvSpPr>
        <p:spPr/>
        <p:txBody>
          <a:bodyPr/>
          <a:lstStyle>
            <a:lvl1pPr>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61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02FA40B-D0E2-5746-A3D8-9149A00ED7A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F69C24B-8AC4-4649-8C5D-C9ABF9BA833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762000"/>
            <a:ext cx="3810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762000"/>
            <a:ext cx="3810000" cy="54864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162800" y="6553200"/>
            <a:ext cx="1905000" cy="381000"/>
          </a:xfrm>
        </p:spPr>
        <p:txBody>
          <a:bodyPr/>
          <a:lstStyle>
            <a:lvl1pPr>
              <a:defRPr smtClean="0"/>
            </a:lvl1pPr>
          </a:lstStyle>
          <a:p>
            <a:fld id="{D1C5598A-8974-3840-978B-2DD5197435D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4B3A97D-E058-4347-98A3-25ACC5C2803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4A6DD52-B65D-2745-95FF-4AABEB51055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7620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4AD968FA-C622-B24E-90B1-AA1F687089F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5EFA5E4A-AD53-0843-A6C6-D4095C8CCF0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443A6690-49A6-7A4D-B2B1-26C8A70FBB9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7B87E393-2226-604C-AFDD-3DC991E195F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032A153-4C1E-1849-AC61-B029892F404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DB5FF174-6D5E-474F-A735-6762711C56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6" name="Freeform 22"/>
          <p:cNvSpPr>
            <a:spLocks/>
          </p:cNvSpPr>
          <p:nvPr/>
        </p:nvSpPr>
        <p:spPr bwMode="white">
          <a:xfrm>
            <a:off x="0" y="4510088"/>
            <a:ext cx="5754688" cy="234791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rgbClr val="DDDDDD"/>
              </a:gs>
              <a:gs pos="100000">
                <a:schemeClr val="bg1"/>
              </a:gs>
            </a:gsLst>
            <a:lin ang="5400000" scaled="1"/>
          </a:gradFill>
          <a:ln w="9525" cap="flat" cmpd="sng">
            <a:noFill/>
            <a:prstDash val="solid"/>
            <a:miter lim="800000"/>
            <a:headEnd type="none" w="sm" len="sm"/>
            <a:tailEnd type="none" w="sm" len="sm"/>
          </a:ln>
          <a:effectLst/>
        </p:spPr>
        <p:txBody>
          <a:bodyPr wrap="none" anchor="ctr">
            <a:prstTxWarp prst="textNoShape">
              <a:avLst/>
            </a:prstTxWarp>
          </a:bodyPr>
          <a:lstStyle/>
          <a:p>
            <a:endParaRPr lang="en-US"/>
          </a:p>
        </p:txBody>
      </p:sp>
      <p:sp>
        <p:nvSpPr>
          <p:cNvPr id="1047" name="Freeform 23"/>
          <p:cNvSpPr>
            <a:spLocks/>
          </p:cNvSpPr>
          <p:nvPr/>
        </p:nvSpPr>
        <p:spPr bwMode="white">
          <a:xfrm>
            <a:off x="0" y="3838575"/>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48" name="Freeform 24"/>
          <p:cNvSpPr>
            <a:spLocks/>
          </p:cNvSpPr>
          <p:nvPr/>
        </p:nvSpPr>
        <p:spPr bwMode="white">
          <a:xfrm>
            <a:off x="0" y="3167063"/>
            <a:ext cx="9144000" cy="3690937"/>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49" name="Freeform 25"/>
          <p:cNvSpPr>
            <a:spLocks/>
          </p:cNvSpPr>
          <p:nvPr/>
        </p:nvSpPr>
        <p:spPr bwMode="white">
          <a:xfrm>
            <a:off x="0" y="2481263"/>
            <a:ext cx="9144000" cy="2497137"/>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50" name="Freeform 26"/>
          <p:cNvSpPr>
            <a:spLocks/>
          </p:cNvSpPr>
          <p:nvPr/>
        </p:nvSpPr>
        <p:spPr bwMode="white">
          <a:xfrm>
            <a:off x="0" y="1814513"/>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51" name="Freeform 27"/>
          <p:cNvSpPr>
            <a:spLocks/>
          </p:cNvSpPr>
          <p:nvPr/>
        </p:nvSpPr>
        <p:spPr bwMode="white">
          <a:xfrm>
            <a:off x="0" y="0"/>
            <a:ext cx="9144000" cy="168275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52" name="Freeform 28"/>
          <p:cNvSpPr>
            <a:spLocks/>
          </p:cNvSpPr>
          <p:nvPr/>
        </p:nvSpPr>
        <p:spPr bwMode="white">
          <a:xfrm>
            <a:off x="0" y="0"/>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rgbClr val="DDDDDD"/>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1053" name="Freeform 29"/>
          <p:cNvSpPr>
            <a:spLocks/>
          </p:cNvSpPr>
          <p:nvPr/>
        </p:nvSpPr>
        <p:spPr bwMode="white">
          <a:xfrm>
            <a:off x="0" y="0"/>
            <a:ext cx="4578350" cy="454025"/>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rgbClr val="DDDDDD"/>
              </a:gs>
              <a:gs pos="100000">
                <a:schemeClr val="bg1"/>
              </a:gs>
            </a:gsLst>
            <a:lin ang="0" scaled="1"/>
          </a:gradFill>
          <a:ln w="9525">
            <a:noFill/>
            <a:round/>
            <a:headEnd type="none" w="sm" len="sm"/>
            <a:tailEnd type="none" w="sm" len="sm"/>
          </a:ln>
          <a:effectLst/>
        </p:spPr>
        <p:txBody>
          <a:bodyPr>
            <a:prstTxWarp prst="textNoShape">
              <a:avLst/>
            </a:prstTxWarp>
          </a:bodyPr>
          <a:lstStyle/>
          <a:p>
            <a:endParaRPr lang="en-US"/>
          </a:p>
        </p:txBody>
      </p:sp>
      <p:sp>
        <p:nvSpPr>
          <p:cNvPr id="1026" name="Rectangle 2"/>
          <p:cNvSpPr>
            <a:spLocks noGrp="1" noChangeArrowheads="1"/>
          </p:cNvSpPr>
          <p:nvPr>
            <p:ph type="title"/>
          </p:nvPr>
        </p:nvSpPr>
        <p:spPr bwMode="auto">
          <a:xfrm>
            <a:off x="685800" y="7620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762000"/>
            <a:ext cx="77724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74FCEEE-9DC8-B543-AC3A-75A414BF23B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800000"/>
          </a:solidFill>
          <a:latin typeface="+mj-lt"/>
          <a:ea typeface="+mj-ea"/>
          <a:cs typeface="+mj-cs"/>
        </a:defRPr>
      </a:lvl1pPr>
      <a:lvl2pPr algn="l" rtl="0" eaLnBrk="0" fontAlgn="base" hangingPunct="0">
        <a:spcBef>
          <a:spcPct val="0"/>
        </a:spcBef>
        <a:spcAft>
          <a:spcPct val="0"/>
        </a:spcAft>
        <a:defRPr sz="3200" b="1">
          <a:solidFill>
            <a:srgbClr val="800000"/>
          </a:solidFill>
          <a:latin typeface="Arial" charset="0"/>
        </a:defRPr>
      </a:lvl2pPr>
      <a:lvl3pPr algn="l" rtl="0" eaLnBrk="0" fontAlgn="base" hangingPunct="0">
        <a:spcBef>
          <a:spcPct val="0"/>
        </a:spcBef>
        <a:spcAft>
          <a:spcPct val="0"/>
        </a:spcAft>
        <a:defRPr sz="3200" b="1">
          <a:solidFill>
            <a:srgbClr val="800000"/>
          </a:solidFill>
          <a:latin typeface="Arial" charset="0"/>
        </a:defRPr>
      </a:lvl3pPr>
      <a:lvl4pPr algn="l" rtl="0" eaLnBrk="0" fontAlgn="base" hangingPunct="0">
        <a:spcBef>
          <a:spcPct val="0"/>
        </a:spcBef>
        <a:spcAft>
          <a:spcPct val="0"/>
        </a:spcAft>
        <a:defRPr sz="3200" b="1">
          <a:solidFill>
            <a:srgbClr val="800000"/>
          </a:solidFill>
          <a:latin typeface="Arial" charset="0"/>
        </a:defRPr>
      </a:lvl4pPr>
      <a:lvl5pPr algn="l" rtl="0" eaLnBrk="0" fontAlgn="base" hangingPunct="0">
        <a:spcBef>
          <a:spcPct val="0"/>
        </a:spcBef>
        <a:spcAft>
          <a:spcPct val="0"/>
        </a:spcAft>
        <a:defRPr sz="3200" b="1">
          <a:solidFill>
            <a:srgbClr val="800000"/>
          </a:solidFill>
          <a:latin typeface="Arial" charset="0"/>
        </a:defRPr>
      </a:lvl5pPr>
      <a:lvl6pPr marL="457200" algn="l" rtl="0" eaLnBrk="0" fontAlgn="base" hangingPunct="0">
        <a:spcBef>
          <a:spcPct val="0"/>
        </a:spcBef>
        <a:spcAft>
          <a:spcPct val="0"/>
        </a:spcAft>
        <a:defRPr sz="3200" b="1">
          <a:solidFill>
            <a:srgbClr val="800000"/>
          </a:solidFill>
          <a:latin typeface="Arial" charset="0"/>
        </a:defRPr>
      </a:lvl6pPr>
      <a:lvl7pPr marL="914400" algn="l" rtl="0" eaLnBrk="0" fontAlgn="base" hangingPunct="0">
        <a:spcBef>
          <a:spcPct val="0"/>
        </a:spcBef>
        <a:spcAft>
          <a:spcPct val="0"/>
        </a:spcAft>
        <a:defRPr sz="3200" b="1">
          <a:solidFill>
            <a:srgbClr val="800000"/>
          </a:solidFill>
          <a:latin typeface="Arial" charset="0"/>
        </a:defRPr>
      </a:lvl7pPr>
      <a:lvl8pPr marL="1371600" algn="l" rtl="0" eaLnBrk="0" fontAlgn="base" hangingPunct="0">
        <a:spcBef>
          <a:spcPct val="0"/>
        </a:spcBef>
        <a:spcAft>
          <a:spcPct val="0"/>
        </a:spcAft>
        <a:defRPr sz="3200" b="1">
          <a:solidFill>
            <a:srgbClr val="800000"/>
          </a:solidFill>
          <a:latin typeface="Arial" charset="0"/>
        </a:defRPr>
      </a:lvl8pPr>
      <a:lvl9pPr marL="1828800" algn="l" rtl="0" eaLnBrk="0" fontAlgn="base" hangingPunct="0">
        <a:spcBef>
          <a:spcPct val="0"/>
        </a:spcBef>
        <a:spcAft>
          <a:spcPct val="0"/>
        </a:spcAft>
        <a:defRPr sz="3200" b="1">
          <a:solidFill>
            <a:srgbClr val="800000"/>
          </a:solidFill>
          <a:latin typeface="Arial" charset="0"/>
        </a:defRPr>
      </a:lvl9pPr>
    </p:titleStyle>
    <p:bodyStyle>
      <a:lvl1pPr marL="342900" indent="-342900" algn="l" rtl="0" eaLnBrk="0" fontAlgn="base" hangingPunct="0">
        <a:spcBef>
          <a:spcPct val="20000"/>
        </a:spcBef>
        <a:spcAft>
          <a:spcPct val="0"/>
        </a:spcAft>
        <a:buClr>
          <a:srgbClr val="CC0000"/>
        </a:buClr>
        <a:buSzPct val="70000"/>
        <a:buFont typeface="Wingdings"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ZapfDingbats" pitchFamily="82" charset="2"/>
        <a:buChar char="l"/>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CC0000"/>
        </a:buClr>
        <a:buChar char="–"/>
        <a:defRPr sz="2400" b="1">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b="1">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b="1">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b="1">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304800"/>
            <a:ext cx="7772400" cy="2819400"/>
          </a:xfrm>
          <a:effectLst>
            <a:outerShdw blurRad="63500" dist="35921" dir="2700000" algn="ctr" rotWithShape="0">
              <a:schemeClr val="bg2">
                <a:alpha val="74998"/>
              </a:schemeClr>
            </a:outerShdw>
          </a:effectLst>
        </p:spPr>
        <p:txBody>
          <a:bodyPr/>
          <a:lstStyle/>
          <a:p>
            <a:r>
              <a:rPr lang="en-US" sz="3600" dirty="0" smtClean="0">
                <a:effectLst>
                  <a:outerShdw blurRad="38100" dist="38100" dir="2700000" algn="tl">
                    <a:srgbClr val="DDDDDD"/>
                  </a:outerShdw>
                </a:effectLst>
              </a:rPr>
              <a:t>Software Construction </a:t>
            </a:r>
            <a:br>
              <a:rPr lang="en-US" sz="3600" dirty="0" smtClean="0">
                <a:effectLst>
                  <a:outerShdw blurRad="38100" dist="38100" dir="2700000" algn="tl">
                    <a:srgbClr val="DDDDDD"/>
                  </a:outerShdw>
                </a:effectLst>
              </a:rPr>
            </a:br>
            <a:r>
              <a:rPr lang="en-US" sz="3600" dirty="0" smtClean="0">
                <a:effectLst>
                  <a:outerShdw blurRad="38100" dist="38100" dir="2700000" algn="tl">
                    <a:srgbClr val="DDDDDD"/>
                  </a:outerShdw>
                </a:effectLst>
              </a:rPr>
              <a:t>and Evolution - </a:t>
            </a:r>
            <a:r>
              <a:rPr lang="en-US" sz="3600" i="1" dirty="0" smtClean="0">
                <a:effectLst>
                  <a:outerShdw blurRad="38100" dist="38100" dir="2700000" algn="tl">
                    <a:srgbClr val="DDDDDD"/>
                  </a:outerShdw>
                </a:effectLst>
              </a:rPr>
              <a:t>CSSE 375</a:t>
            </a:r>
            <a:br>
              <a:rPr lang="en-US" sz="3600" i="1" dirty="0" smtClean="0">
                <a:effectLst>
                  <a:outerShdw blurRad="38100" dist="38100" dir="2700000" algn="tl">
                    <a:srgbClr val="DDDDDD"/>
                  </a:outerShdw>
                </a:effectLst>
              </a:rPr>
            </a:br>
            <a:r>
              <a:rPr lang="en-US" sz="3600" i="1" dirty="0" smtClean="0">
                <a:effectLst>
                  <a:outerShdw blurRad="38100" dist="38100" dir="2700000" algn="tl">
                    <a:srgbClr val="DDDDDD"/>
                  </a:outerShdw>
                </a:effectLst>
              </a:rPr>
              <a:t/>
            </a:r>
            <a:br>
              <a:rPr lang="en-US" sz="3600" i="1" dirty="0" smtClean="0">
                <a:effectLst>
                  <a:outerShdw blurRad="38100" dist="38100" dir="2700000" algn="tl">
                    <a:srgbClr val="DDDDDD"/>
                  </a:outerShdw>
                </a:effectLst>
              </a:rPr>
            </a:br>
            <a:r>
              <a:rPr lang="en-US" sz="4400" i="1" dirty="0" smtClean="0">
                <a:effectLst>
                  <a:outerShdw blurRad="38100" dist="38100" dir="2700000" algn="tl">
                    <a:srgbClr val="DDDDDD"/>
                  </a:outerShdw>
                </a:effectLst>
              </a:rPr>
              <a:t>Reverse Engineering and Reengineering Approaches</a:t>
            </a:r>
            <a:endParaRPr lang="en-US" sz="4400" i="1" dirty="0">
              <a:effectLst>
                <a:outerShdw blurRad="38100" dist="38100" dir="2700000" algn="tl">
                  <a:srgbClr val="DDDDDD"/>
                </a:outerShdw>
              </a:effectLst>
            </a:endParaRPr>
          </a:p>
        </p:txBody>
      </p:sp>
      <p:sp>
        <p:nvSpPr>
          <p:cNvPr id="8195" name="Rectangle 3"/>
          <p:cNvSpPr>
            <a:spLocks noGrp="1" noChangeArrowheads="1"/>
          </p:cNvSpPr>
          <p:nvPr>
            <p:ph type="subTitle" idx="1"/>
          </p:nvPr>
        </p:nvSpPr>
        <p:spPr>
          <a:xfrm>
            <a:off x="5638800" y="3733800"/>
            <a:ext cx="3535180" cy="609600"/>
          </a:xfrm>
        </p:spPr>
        <p:txBody>
          <a:bodyPr/>
          <a:lstStyle/>
          <a:p>
            <a:pPr>
              <a:lnSpc>
                <a:spcPct val="80000"/>
              </a:lnSpc>
            </a:pPr>
            <a:r>
              <a:rPr lang="en-US" dirty="0"/>
              <a:t>Shawn </a:t>
            </a:r>
            <a:r>
              <a:rPr lang="en-US" dirty="0" smtClean="0"/>
              <a:t>&amp; Steve</a:t>
            </a:r>
            <a:endParaRPr lang="en-US" sz="1400" dirty="0"/>
          </a:p>
        </p:txBody>
      </p:sp>
      <p:pic>
        <p:nvPicPr>
          <p:cNvPr id="8202" name="Picture 10" descr="rose4"/>
          <p:cNvPicPr>
            <a:picLocks noChangeAspect="1" noChangeArrowheads="1"/>
          </p:cNvPicPr>
          <p:nvPr/>
        </p:nvPicPr>
        <p:blipFill>
          <a:blip r:embed="rId4"/>
          <a:srcRect l="12895" t="22858"/>
          <a:stretch>
            <a:fillRect/>
          </a:stretch>
        </p:blipFill>
        <p:spPr bwMode="auto">
          <a:xfrm>
            <a:off x="6527800" y="6376988"/>
            <a:ext cx="2616200" cy="434975"/>
          </a:xfrm>
          <a:prstGeom prst="rect">
            <a:avLst/>
          </a:prstGeom>
          <a:noFill/>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621811"/>
            <a:ext cx="3695700" cy="3117126"/>
          </a:xfrm>
          <a:prstGeom prst="rect">
            <a:avLst/>
          </a:prstGeom>
        </p:spPr>
      </p:pic>
      <p:sp>
        <p:nvSpPr>
          <p:cNvPr id="3" name="TextBox 2"/>
          <p:cNvSpPr txBox="1"/>
          <p:nvPr/>
        </p:nvSpPr>
        <p:spPr>
          <a:xfrm>
            <a:off x="4495800" y="4495800"/>
            <a:ext cx="4343400" cy="1600438"/>
          </a:xfrm>
          <a:prstGeom prst="rect">
            <a:avLst/>
          </a:prstGeom>
          <a:noFill/>
        </p:spPr>
        <p:txBody>
          <a:bodyPr wrap="square" rtlCol="0">
            <a:spAutoFit/>
          </a:bodyPr>
          <a:lstStyle/>
          <a:p>
            <a:r>
              <a:rPr lang="en-US" sz="1400" dirty="0" smtClean="0"/>
              <a:t>In long-term software developments, the “elephant in the room” that the system needs to be reengineered to make it easier to change, but nobody wants to do that because it’s so much work!  At </a:t>
            </a:r>
            <a:r>
              <a:rPr lang="en-US" sz="1400" i="1" dirty="0" smtClean="0"/>
              <a:t>left</a:t>
            </a:r>
            <a:r>
              <a:rPr lang="en-US" sz="1400" dirty="0" smtClean="0"/>
              <a:t> – I’m looking for the elephant in the room when, in fact, there are about 3 to choose from – the one I’m wearing, the one dangling from the ceiling (if you look carefully), and probably myself.</a:t>
            </a:r>
            <a:endParaRPr lang="en-US" sz="14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ChangeArrowheads="1"/>
          </p:cNvSpPr>
          <p:nvPr>
            <p:ph type="ctrTitle"/>
          </p:nvPr>
        </p:nvSpPr>
        <p:spPr>
          <a:xfrm>
            <a:off x="3048000" y="609600"/>
            <a:ext cx="5410200" cy="2819400"/>
          </a:xfrm>
        </p:spPr>
        <p:txBody>
          <a:bodyPr/>
          <a:lstStyle/>
          <a:p>
            <a:r>
              <a:rPr lang="en-US" sz="4800" dirty="0"/>
              <a:t>Reverse Engineering</a:t>
            </a:r>
          </a:p>
        </p:txBody>
      </p:sp>
      <p:sp>
        <p:nvSpPr>
          <p:cNvPr id="784387" name="Rectangle 3"/>
          <p:cNvSpPr>
            <a:spLocks noGrp="1" noChangeArrowheads="1"/>
          </p:cNvSpPr>
          <p:nvPr>
            <p:ph type="subTitle" idx="1"/>
          </p:nvPr>
        </p:nvSpPr>
        <p:spPr>
          <a:xfrm>
            <a:off x="1219200" y="3886200"/>
            <a:ext cx="6781800" cy="1752600"/>
          </a:xfrm>
        </p:spPr>
        <p:txBody>
          <a:bodyPr/>
          <a:lstStyle/>
          <a:p>
            <a:r>
              <a:rPr lang="en-US" dirty="0"/>
              <a:t>“Software must have first been Engineered to be successfully Reverse Engineered.”</a:t>
            </a:r>
          </a:p>
          <a:p>
            <a:r>
              <a:rPr lang="en-US" dirty="0"/>
              <a:t>	</a:t>
            </a:r>
            <a:r>
              <a:rPr lang="en-US" dirty="0" smtClean="0"/>
              <a:t>	</a:t>
            </a:r>
            <a:r>
              <a:rPr lang="en-US" i="1" dirty="0" smtClean="0"/>
              <a:t>Shawn Bohner</a:t>
            </a:r>
            <a:endParaRPr lang="en-US" dirty="0"/>
          </a:p>
        </p:txBody>
      </p:sp>
      <p:pic>
        <p:nvPicPr>
          <p:cNvPr id="2050" name="Picture 2" descr="http://thumbs2.ebaystatic.com/d/l225/m/mEsegOXa-_IyxYYoITz_bg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228600"/>
            <a:ext cx="2143125" cy="211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06A415D-B26A-344A-B148-4F444CDEAD7D}" type="slidenum">
              <a:rPr lang="en-US"/>
              <a:pPr/>
              <a:t>11</a:t>
            </a:fld>
            <a:endParaRPr lang="en-US"/>
          </a:p>
        </p:txBody>
      </p:sp>
      <p:sp>
        <p:nvSpPr>
          <p:cNvPr id="783362" name="Rectangle 2"/>
          <p:cNvSpPr>
            <a:spLocks noGrp="1" noChangeArrowheads="1"/>
          </p:cNvSpPr>
          <p:nvPr>
            <p:ph type="title"/>
          </p:nvPr>
        </p:nvSpPr>
        <p:spPr>
          <a:xfrm>
            <a:off x="152400" y="76200"/>
            <a:ext cx="8763000" cy="533400"/>
          </a:xfrm>
        </p:spPr>
        <p:txBody>
          <a:bodyPr/>
          <a:lstStyle/>
          <a:p>
            <a:r>
              <a:rPr lang="en-US" dirty="0" smtClean="0"/>
              <a:t>Definitions </a:t>
            </a:r>
            <a:r>
              <a:rPr lang="en-US" dirty="0"/>
              <a:t>of Software Reverse Engineering</a:t>
            </a:r>
          </a:p>
        </p:txBody>
      </p:sp>
      <p:sp>
        <p:nvSpPr>
          <p:cNvPr id="783363" name="Rectangle 3"/>
          <p:cNvSpPr>
            <a:spLocks noGrp="1" noChangeArrowheads="1"/>
          </p:cNvSpPr>
          <p:nvPr>
            <p:ph type="body" idx="1"/>
          </p:nvPr>
        </p:nvSpPr>
        <p:spPr>
          <a:xfrm>
            <a:off x="381000" y="1371600"/>
            <a:ext cx="8458200" cy="4876800"/>
          </a:xfrm>
        </p:spPr>
        <p:txBody>
          <a:bodyPr/>
          <a:lstStyle/>
          <a:p>
            <a:pPr>
              <a:lnSpc>
                <a:spcPct val="90000"/>
              </a:lnSpc>
            </a:pPr>
            <a:r>
              <a:rPr lang="en-US" sz="2400" dirty="0"/>
              <a:t>Reverse engineering (RE) is the process of extracting the knowledge or models of man made things. Some assumption is made that it is engineered</a:t>
            </a:r>
            <a:r>
              <a:rPr lang="en-US" sz="2400" dirty="0" smtClean="0"/>
              <a:t>.</a:t>
            </a:r>
            <a:br>
              <a:rPr lang="en-US" sz="2400" dirty="0" smtClean="0"/>
            </a:br>
            <a:r>
              <a:rPr lang="en-US" sz="2000" dirty="0" smtClean="0"/>
              <a:t/>
            </a:r>
            <a:br>
              <a:rPr lang="en-US" sz="2000" dirty="0" smtClean="0"/>
            </a:br>
            <a:endParaRPr lang="en-US" sz="2000" dirty="0" smtClean="0"/>
          </a:p>
          <a:p>
            <a:pPr>
              <a:lnSpc>
                <a:spcPct val="90000"/>
              </a:lnSpc>
            </a:pPr>
            <a:r>
              <a:rPr lang="en-US" sz="2400" dirty="0" smtClean="0"/>
              <a:t>“[</a:t>
            </a:r>
            <a:r>
              <a:rPr lang="en-US" sz="2400" dirty="0"/>
              <a:t>Software] Reverse Engineering is the process of analyzing an existing software system to </a:t>
            </a:r>
            <a:r>
              <a:rPr lang="en-US" sz="2400" u="sng" dirty="0">
                <a:solidFill>
                  <a:srgbClr val="800000"/>
                </a:solidFill>
              </a:rPr>
              <a:t>identify the system's components and their inter-relationships</a:t>
            </a:r>
            <a:r>
              <a:rPr lang="en-US" sz="2400" dirty="0"/>
              <a:t>, and </a:t>
            </a:r>
            <a:r>
              <a:rPr lang="en-US" sz="2400" u="sng" dirty="0">
                <a:solidFill>
                  <a:srgbClr val="800000"/>
                </a:solidFill>
              </a:rPr>
              <a:t>to create representations of the system in another form at higher levels of abstraction</a:t>
            </a:r>
            <a:r>
              <a:rPr lang="en-US" sz="2400" dirty="0" smtClean="0"/>
              <a:t>.” </a:t>
            </a:r>
            <a:r>
              <a:rPr lang="en-US" sz="2400" dirty="0"/>
              <a:t/>
            </a:r>
            <a:br>
              <a:rPr lang="en-US" sz="2400" dirty="0"/>
            </a:br>
            <a:r>
              <a:rPr lang="en-US" sz="2400" dirty="0"/>
              <a:t/>
            </a:r>
            <a:br>
              <a:rPr lang="en-US" sz="2400" dirty="0"/>
            </a:br>
            <a:r>
              <a:rPr lang="en-US" sz="2400" dirty="0"/>
              <a:t>					-- </a:t>
            </a:r>
            <a:r>
              <a:rPr lang="en-US" sz="2400" i="1" dirty="0"/>
              <a:t>Ira Baxter</a:t>
            </a:r>
            <a:br>
              <a:rPr lang="en-US" sz="2400" i="1" dirty="0"/>
            </a:br>
            <a:r>
              <a:rPr lang="en-US" sz="2400" i="1" dirty="0"/>
              <a:t>				Semantic Designs, Inc.</a:t>
            </a:r>
          </a:p>
        </p:txBody>
      </p:sp>
      <p:sp>
        <p:nvSpPr>
          <p:cNvPr id="6" name="TextBox 5"/>
          <p:cNvSpPr txBox="1"/>
          <p:nvPr/>
        </p:nvSpPr>
        <p:spPr>
          <a:xfrm>
            <a:off x="8566047" y="6019800"/>
            <a:ext cx="577953" cy="461665"/>
          </a:xfrm>
          <a:prstGeom prst="rect">
            <a:avLst/>
          </a:prstGeom>
          <a:noFill/>
        </p:spPr>
        <p:txBody>
          <a:bodyPr wrap="none" rtlCol="0">
            <a:spAutoFit/>
          </a:bodyPr>
          <a:lstStyle/>
          <a:p>
            <a:r>
              <a:rPr lang="en-US" b="1" dirty="0" smtClean="0">
                <a:solidFill>
                  <a:srgbClr val="0000FF"/>
                </a:solidFill>
              </a:rPr>
              <a:t>Q6</a:t>
            </a:r>
            <a:endParaRPr 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3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a:xfrm>
            <a:off x="304800" y="304800"/>
            <a:ext cx="8839200" cy="533400"/>
          </a:xfrm>
        </p:spPr>
        <p:txBody>
          <a:bodyPr/>
          <a:lstStyle/>
          <a:p>
            <a:r>
              <a:rPr lang="en-GB" sz="3000" dirty="0" smtClean="0"/>
              <a:t>Reverse </a:t>
            </a:r>
            <a:r>
              <a:rPr lang="en-GB" sz="3000" dirty="0"/>
              <a:t>Engineering a </a:t>
            </a:r>
            <a:r>
              <a:rPr lang="en-GB" sz="3000" dirty="0" smtClean="0"/>
              <a:t>Mechanical Pencil </a:t>
            </a:r>
            <a:endParaRPr lang="en-GB" sz="3000" dirty="0"/>
          </a:p>
        </p:txBody>
      </p:sp>
      <p:pic>
        <p:nvPicPr>
          <p:cNvPr id="793603" name="Picture 3" descr="Pencil2_b"/>
          <p:cNvPicPr>
            <a:picLocks noChangeAspect="1" noChangeArrowheads="1"/>
          </p:cNvPicPr>
          <p:nvPr/>
        </p:nvPicPr>
        <p:blipFill rotWithShape="1">
          <a:blip r:embed="rId3"/>
          <a:srcRect l="2953" t="11987" r="3015" b="15659"/>
          <a:stretch/>
        </p:blipFill>
        <p:spPr bwMode="auto">
          <a:xfrm>
            <a:off x="525261" y="1143000"/>
            <a:ext cx="8009139" cy="4740836"/>
          </a:xfrm>
          <a:prstGeom prst="rect">
            <a:avLst/>
          </a:prstGeom>
          <a:noFill/>
        </p:spPr>
      </p:pic>
      <p:sp>
        <p:nvSpPr>
          <p:cNvPr id="5" name="TextBox 4"/>
          <p:cNvSpPr txBox="1"/>
          <p:nvPr/>
        </p:nvSpPr>
        <p:spPr>
          <a:xfrm>
            <a:off x="8464793" y="6320135"/>
            <a:ext cx="526807" cy="400110"/>
          </a:xfrm>
          <a:prstGeom prst="rect">
            <a:avLst/>
          </a:prstGeom>
          <a:noFill/>
        </p:spPr>
        <p:txBody>
          <a:bodyPr wrap="none" rtlCol="0">
            <a:spAutoFit/>
          </a:bodyPr>
          <a:lstStyle/>
          <a:p>
            <a:r>
              <a:rPr lang="en-US" sz="2000" b="1" dirty="0" smtClean="0">
                <a:solidFill>
                  <a:srgbClr val="0000FF"/>
                </a:solidFill>
              </a:rPr>
              <a:t>Q7</a:t>
            </a:r>
            <a:endParaRPr lang="en-US" sz="2000" b="1" dirty="0">
              <a:solidFill>
                <a:srgbClr val="0000FF"/>
              </a:solidFill>
            </a:endParaRPr>
          </a:p>
        </p:txBody>
      </p:sp>
    </p:spTree>
    <p:extLst>
      <p:ext uri="{BB962C8B-B14F-4D97-AF65-F5344CB8AC3E}">
        <p14:creationId xmlns:p14="http://schemas.microsoft.com/office/powerpoint/2010/main" val="34616036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a:xfrm>
            <a:off x="381000" y="304800"/>
            <a:ext cx="8229600" cy="609600"/>
          </a:xfrm>
        </p:spPr>
        <p:txBody>
          <a:bodyPr/>
          <a:lstStyle/>
          <a:p>
            <a:r>
              <a:rPr lang="en-GB" dirty="0"/>
              <a:t>What are the Relevant Pencil Parts?</a:t>
            </a:r>
          </a:p>
        </p:txBody>
      </p:sp>
      <p:pic>
        <p:nvPicPr>
          <p:cNvPr id="794627" name="Picture 3" descr="Exploded2_b"/>
          <p:cNvPicPr>
            <a:picLocks noChangeAspect="1" noChangeArrowheads="1"/>
          </p:cNvPicPr>
          <p:nvPr/>
        </p:nvPicPr>
        <p:blipFill rotWithShape="1">
          <a:blip r:embed="rId3"/>
          <a:srcRect t="8095"/>
          <a:stretch/>
        </p:blipFill>
        <p:spPr bwMode="auto">
          <a:xfrm>
            <a:off x="609600" y="914401"/>
            <a:ext cx="7788423" cy="5410200"/>
          </a:xfrm>
          <a:prstGeom prst="rect">
            <a:avLst/>
          </a:prstGeom>
          <a:noFill/>
        </p:spPr>
      </p:pic>
    </p:spTree>
    <p:extLst>
      <p:ext uri="{BB962C8B-B14F-4D97-AF65-F5344CB8AC3E}">
        <p14:creationId xmlns:p14="http://schemas.microsoft.com/office/powerpoint/2010/main" val="37279348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a:xfrm>
            <a:off x="381000" y="304800"/>
            <a:ext cx="8229600" cy="609600"/>
          </a:xfrm>
        </p:spPr>
        <p:txBody>
          <a:bodyPr/>
          <a:lstStyle/>
          <a:p>
            <a:r>
              <a:rPr lang="en-GB" dirty="0"/>
              <a:t>Evaluate the Pencil Parts: Cone</a:t>
            </a:r>
          </a:p>
        </p:txBody>
      </p:sp>
      <p:pic>
        <p:nvPicPr>
          <p:cNvPr id="795652" name="Picture 4" descr="Cone_b"/>
          <p:cNvPicPr>
            <a:picLocks noChangeAspect="1" noChangeArrowheads="1"/>
          </p:cNvPicPr>
          <p:nvPr/>
        </p:nvPicPr>
        <p:blipFill>
          <a:blip r:embed="rId3"/>
          <a:srcRect/>
          <a:stretch>
            <a:fillRect/>
          </a:stretch>
        </p:blipFill>
        <p:spPr bwMode="auto">
          <a:xfrm>
            <a:off x="228600" y="966788"/>
            <a:ext cx="8382000" cy="5357812"/>
          </a:xfrm>
          <a:prstGeom prst="rect">
            <a:avLst/>
          </a:prstGeom>
          <a:noFill/>
        </p:spPr>
      </p:pic>
      <p:sp>
        <p:nvSpPr>
          <p:cNvPr id="795653" name="Rectangle 5"/>
          <p:cNvSpPr>
            <a:spLocks noChangeArrowheads="1"/>
          </p:cNvSpPr>
          <p:nvPr/>
        </p:nvSpPr>
        <p:spPr bwMode="auto">
          <a:xfrm>
            <a:off x="5791200" y="1447800"/>
            <a:ext cx="2659702" cy="400110"/>
          </a:xfrm>
          <a:prstGeom prst="rect">
            <a:avLst/>
          </a:prstGeom>
          <a:noFill/>
          <a:ln w="9525">
            <a:noFill/>
            <a:miter lim="800000"/>
            <a:headEnd/>
            <a:tailEnd/>
          </a:ln>
          <a:effectLst/>
        </p:spPr>
        <p:txBody>
          <a:bodyPr wrap="none">
            <a:prstTxWarp prst="textNoShape">
              <a:avLst/>
            </a:prstTxWarp>
            <a:spAutoFit/>
          </a:bodyPr>
          <a:lstStyle/>
          <a:p>
            <a:r>
              <a:rPr lang="en-GB" sz="2000" dirty="0">
                <a:solidFill>
                  <a:srgbClr val="80000A"/>
                </a:solidFill>
                <a:latin typeface="Arial" charset="0"/>
                <a:ea typeface="Times New Roman" charset="0"/>
                <a:cs typeface="Times New Roman" charset="0"/>
              </a:rPr>
              <a:t>Metal to prevent wear</a:t>
            </a:r>
            <a:endParaRPr lang="en-US" sz="2000" dirty="0">
              <a:solidFill>
                <a:srgbClr val="80000A"/>
              </a:solidFill>
              <a:latin typeface="Arial" charset="0"/>
              <a:ea typeface="Times New Roman" charset="0"/>
              <a:cs typeface="Times New Roman" charset="0"/>
            </a:endParaRPr>
          </a:p>
        </p:txBody>
      </p:sp>
      <p:sp>
        <p:nvSpPr>
          <p:cNvPr id="795654" name="Rectangle 6"/>
          <p:cNvSpPr>
            <a:spLocks noChangeArrowheads="1"/>
          </p:cNvSpPr>
          <p:nvPr/>
        </p:nvSpPr>
        <p:spPr bwMode="auto">
          <a:xfrm>
            <a:off x="4735114" y="4239161"/>
            <a:ext cx="4332686" cy="1323439"/>
          </a:xfrm>
          <a:prstGeom prst="rect">
            <a:avLst/>
          </a:prstGeom>
          <a:noFill/>
          <a:ln w="9525">
            <a:noFill/>
            <a:miter lim="800000"/>
            <a:headEnd/>
            <a:tailEnd/>
          </a:ln>
          <a:effectLst/>
        </p:spPr>
        <p:txBody>
          <a:bodyPr wrap="none">
            <a:prstTxWarp prst="textNoShape">
              <a:avLst/>
            </a:prstTxWarp>
            <a:spAutoFit/>
          </a:bodyPr>
          <a:lstStyle/>
          <a:p>
            <a:r>
              <a:rPr lang="en-GB" sz="2000" dirty="0">
                <a:solidFill>
                  <a:schemeClr val="accent1"/>
                </a:solidFill>
                <a:latin typeface="Arial" charset="0"/>
                <a:ea typeface="Times New Roman" charset="0"/>
                <a:cs typeface="Times New Roman" charset="0"/>
              </a:rPr>
              <a:t>Tapered </a:t>
            </a:r>
            <a:r>
              <a:rPr lang="en-GB" sz="2000" dirty="0" smtClean="0">
                <a:solidFill>
                  <a:schemeClr val="accent1"/>
                </a:solidFill>
                <a:latin typeface="Arial" charset="0"/>
                <a:ea typeface="Times New Roman" charset="0"/>
                <a:cs typeface="Times New Roman" charset="0"/>
              </a:rPr>
              <a:t>to:</a:t>
            </a:r>
            <a:br>
              <a:rPr lang="en-GB" sz="2000" dirty="0" smtClean="0">
                <a:solidFill>
                  <a:schemeClr val="accent1"/>
                </a:solidFill>
                <a:latin typeface="Arial" charset="0"/>
                <a:ea typeface="Times New Roman" charset="0"/>
                <a:cs typeface="Times New Roman" charset="0"/>
              </a:rPr>
            </a:br>
            <a:r>
              <a:rPr lang="en-GB" sz="2000" dirty="0" smtClean="0">
                <a:solidFill>
                  <a:schemeClr val="accent1"/>
                </a:solidFill>
                <a:latin typeface="Arial" charset="0"/>
                <a:ea typeface="Times New Roman" charset="0"/>
                <a:cs typeface="Times New Roman" charset="0"/>
              </a:rPr>
              <a:t>1</a:t>
            </a:r>
            <a:r>
              <a:rPr lang="en-GB" sz="2000" dirty="0">
                <a:solidFill>
                  <a:schemeClr val="accent1"/>
                </a:solidFill>
                <a:latin typeface="Arial" charset="0"/>
                <a:ea typeface="Times New Roman" charset="0"/>
                <a:cs typeface="Times New Roman" charset="0"/>
              </a:rPr>
              <a:t>) provide writing control </a:t>
            </a:r>
            <a:r>
              <a:rPr lang="en-GB" sz="2000" dirty="0" smtClean="0">
                <a:solidFill>
                  <a:schemeClr val="accent1"/>
                </a:solidFill>
                <a:latin typeface="Arial" charset="0"/>
                <a:ea typeface="Times New Roman" charset="0"/>
                <a:cs typeface="Times New Roman" charset="0"/>
              </a:rPr>
              <a:t>subject </a:t>
            </a:r>
            <a:r>
              <a:rPr lang="en-GB" sz="2000" dirty="0">
                <a:solidFill>
                  <a:schemeClr val="accent1"/>
                </a:solidFill>
                <a:latin typeface="Arial" charset="0"/>
                <a:ea typeface="Times New Roman" charset="0"/>
                <a:cs typeface="Times New Roman" charset="0"/>
              </a:rPr>
              <a:t>to </a:t>
            </a:r>
            <a:r>
              <a:rPr lang="en-GB" sz="2000" dirty="0" smtClean="0">
                <a:solidFill>
                  <a:schemeClr val="accent1"/>
                </a:solidFill>
                <a:latin typeface="Arial" charset="0"/>
                <a:ea typeface="Times New Roman" charset="0"/>
                <a:cs typeface="Times New Roman" charset="0"/>
              </a:rPr>
              <a:t/>
            </a:r>
            <a:br>
              <a:rPr lang="en-GB" sz="2000" dirty="0" smtClean="0">
                <a:solidFill>
                  <a:schemeClr val="accent1"/>
                </a:solidFill>
                <a:latin typeface="Arial" charset="0"/>
                <a:ea typeface="Times New Roman" charset="0"/>
                <a:cs typeface="Times New Roman" charset="0"/>
              </a:rPr>
            </a:br>
            <a:r>
              <a:rPr lang="en-GB" sz="2000" dirty="0" smtClean="0">
                <a:solidFill>
                  <a:schemeClr val="accent1"/>
                </a:solidFill>
                <a:latin typeface="Arial" charset="0"/>
                <a:ea typeface="Times New Roman" charset="0"/>
                <a:cs typeface="Times New Roman" charset="0"/>
              </a:rPr>
              <a:t>    preference, </a:t>
            </a:r>
            <a:br>
              <a:rPr lang="en-GB" sz="2000" dirty="0" smtClean="0">
                <a:solidFill>
                  <a:schemeClr val="accent1"/>
                </a:solidFill>
                <a:latin typeface="Arial" charset="0"/>
                <a:ea typeface="Times New Roman" charset="0"/>
                <a:cs typeface="Times New Roman" charset="0"/>
              </a:rPr>
            </a:br>
            <a:r>
              <a:rPr lang="en-GB" sz="2000" dirty="0" smtClean="0">
                <a:solidFill>
                  <a:schemeClr val="accent1"/>
                </a:solidFill>
                <a:latin typeface="Arial" charset="0"/>
                <a:ea typeface="Times New Roman" charset="0"/>
                <a:cs typeface="Times New Roman" charset="0"/>
              </a:rPr>
              <a:t>2</a:t>
            </a:r>
            <a:r>
              <a:rPr lang="en-GB" sz="2000" dirty="0">
                <a:solidFill>
                  <a:schemeClr val="accent1"/>
                </a:solidFill>
                <a:latin typeface="Arial" charset="0"/>
                <a:ea typeface="Times New Roman" charset="0"/>
                <a:cs typeface="Times New Roman" charset="0"/>
              </a:rPr>
              <a:t>) </a:t>
            </a:r>
            <a:r>
              <a:rPr lang="en-GB" sz="2000" dirty="0" smtClean="0">
                <a:solidFill>
                  <a:schemeClr val="accent1"/>
                </a:solidFill>
                <a:latin typeface="Arial" charset="0"/>
                <a:ea typeface="Times New Roman" charset="0"/>
                <a:cs typeface="Times New Roman" charset="0"/>
              </a:rPr>
              <a:t>maximize writing </a:t>
            </a:r>
            <a:r>
              <a:rPr lang="en-GB" sz="2000" dirty="0">
                <a:solidFill>
                  <a:schemeClr val="accent1"/>
                </a:solidFill>
                <a:latin typeface="Arial" charset="0"/>
                <a:ea typeface="Times New Roman" charset="0"/>
                <a:cs typeface="Times New Roman" charset="0"/>
              </a:rPr>
              <a:t>space or options</a:t>
            </a:r>
            <a:endParaRPr lang="en-US" sz="2000" dirty="0">
              <a:solidFill>
                <a:schemeClr val="accent1"/>
              </a:solidFill>
              <a:latin typeface="Arial" charset="0"/>
              <a:ea typeface="Times New Roman" charset="0"/>
              <a:cs typeface="Times New Roman" charset="0"/>
            </a:endParaRPr>
          </a:p>
        </p:txBody>
      </p:sp>
    </p:spTree>
    <p:extLst>
      <p:ext uri="{BB962C8B-B14F-4D97-AF65-F5344CB8AC3E}">
        <p14:creationId xmlns:p14="http://schemas.microsoft.com/office/powerpoint/2010/main" val="33249139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8059FE62-7CA3-C54A-AE0A-5FC1D760B343}" type="slidenum">
              <a:rPr lang="en-US"/>
              <a:pPr/>
              <a:t>15</a:t>
            </a:fld>
            <a:endParaRPr lang="en-US"/>
          </a:p>
        </p:txBody>
      </p:sp>
      <p:sp>
        <p:nvSpPr>
          <p:cNvPr id="788482" name="Rectangle 2"/>
          <p:cNvSpPr>
            <a:spLocks noGrp="1" noChangeArrowheads="1"/>
          </p:cNvSpPr>
          <p:nvPr>
            <p:ph type="title"/>
          </p:nvPr>
        </p:nvSpPr>
        <p:spPr/>
        <p:txBody>
          <a:bodyPr/>
          <a:lstStyle/>
          <a:p>
            <a:r>
              <a:rPr lang="en-US"/>
              <a:t>Levels of Abstraction</a:t>
            </a:r>
          </a:p>
        </p:txBody>
      </p:sp>
      <p:pic>
        <p:nvPicPr>
          <p:cNvPr id="788483" name="Picture 4" descr="reverseengineeringabstractions"/>
          <p:cNvPicPr>
            <a:picLocks noChangeAspect="1" noChangeArrowheads="1"/>
          </p:cNvPicPr>
          <p:nvPr/>
        </p:nvPicPr>
        <p:blipFill>
          <a:blip r:embed="rId3"/>
          <a:srcRect l="10298" t="8153" r="10298" b="16304"/>
          <a:stretch>
            <a:fillRect/>
          </a:stretch>
        </p:blipFill>
        <p:spPr bwMode="auto">
          <a:xfrm>
            <a:off x="609600" y="838200"/>
            <a:ext cx="7848600" cy="5495925"/>
          </a:xfrm>
          <a:prstGeom prst="rect">
            <a:avLst/>
          </a:prstGeom>
          <a:noFill/>
          <a:ln w="19050">
            <a:solidFill>
              <a:srgbClr val="CC3300"/>
            </a:solid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7691FA85-B679-7A41-90EA-3F9B4D259139}" type="slidenum">
              <a:rPr lang="en-US"/>
              <a:pPr/>
              <a:t>16</a:t>
            </a:fld>
            <a:endParaRPr lang="en-US"/>
          </a:p>
        </p:txBody>
      </p:sp>
      <p:sp>
        <p:nvSpPr>
          <p:cNvPr id="785410" name="Rectangle 2"/>
          <p:cNvSpPr>
            <a:spLocks noGrp="1" noChangeArrowheads="1"/>
          </p:cNvSpPr>
          <p:nvPr>
            <p:ph type="title"/>
          </p:nvPr>
        </p:nvSpPr>
        <p:spPr>
          <a:noFill/>
          <a:ln/>
        </p:spPr>
        <p:txBody>
          <a:bodyPr lIns="42862" tIns="17462" rIns="42862" bIns="17462" anchor="b"/>
          <a:lstStyle/>
          <a:p>
            <a:r>
              <a:rPr lang="en-US"/>
              <a:t>Software Reengineering Techniques</a:t>
            </a:r>
          </a:p>
        </p:txBody>
      </p:sp>
      <p:sp>
        <p:nvSpPr>
          <p:cNvPr id="785411" name="Rectangle 3"/>
          <p:cNvSpPr>
            <a:spLocks noGrp="1" noChangeArrowheads="1"/>
          </p:cNvSpPr>
          <p:nvPr>
            <p:ph type="body" idx="1"/>
          </p:nvPr>
        </p:nvSpPr>
        <p:spPr>
          <a:xfrm>
            <a:off x="228600" y="1066800"/>
            <a:ext cx="7772400" cy="5334000"/>
          </a:xfrm>
          <a:noFill/>
          <a:ln/>
        </p:spPr>
        <p:txBody>
          <a:bodyPr lIns="82550" tIns="41275" rIns="82550" bIns="41275"/>
          <a:lstStyle/>
          <a:p>
            <a:pPr>
              <a:lnSpc>
                <a:spcPct val="90000"/>
              </a:lnSpc>
              <a:spcAft>
                <a:spcPts val="2000"/>
              </a:spcAft>
            </a:pPr>
            <a:r>
              <a:rPr lang="en-US"/>
              <a:t>Reverse Engineering / Redocumentation /Design Recovery</a:t>
            </a:r>
          </a:p>
          <a:p>
            <a:pPr>
              <a:lnSpc>
                <a:spcPct val="90000"/>
              </a:lnSpc>
              <a:spcAft>
                <a:spcPts val="2000"/>
              </a:spcAft>
            </a:pPr>
            <a:r>
              <a:rPr lang="en-US"/>
              <a:t>Restructuring</a:t>
            </a:r>
            <a:br>
              <a:rPr lang="en-US"/>
            </a:br>
            <a:r>
              <a:rPr lang="en-US"/>
              <a:t>/Refactoring</a:t>
            </a:r>
          </a:p>
          <a:p>
            <a:pPr>
              <a:lnSpc>
                <a:spcPct val="90000"/>
              </a:lnSpc>
              <a:spcAft>
                <a:spcPts val="2000"/>
              </a:spcAft>
            </a:pPr>
            <a:r>
              <a:rPr lang="en-US"/>
              <a:t>Conversion</a:t>
            </a:r>
          </a:p>
          <a:p>
            <a:pPr>
              <a:lnSpc>
                <a:spcPct val="90000"/>
              </a:lnSpc>
              <a:spcAft>
                <a:spcPts val="2000"/>
              </a:spcAft>
            </a:pPr>
            <a:r>
              <a:rPr lang="en-US"/>
              <a:t>Migration</a:t>
            </a:r>
          </a:p>
          <a:p>
            <a:pPr>
              <a:lnSpc>
                <a:spcPct val="90000"/>
              </a:lnSpc>
              <a:spcAft>
                <a:spcPts val="2000"/>
              </a:spcAft>
            </a:pPr>
            <a:r>
              <a:rPr lang="en-US"/>
              <a:t>Software Salvaging</a:t>
            </a:r>
          </a:p>
          <a:p>
            <a:pPr>
              <a:lnSpc>
                <a:spcPct val="90000"/>
              </a:lnSpc>
              <a:spcAft>
                <a:spcPts val="2000"/>
              </a:spcAft>
            </a:pPr>
            <a:endParaRPr lang="en-US"/>
          </a:p>
        </p:txBody>
      </p:sp>
      <p:sp>
        <p:nvSpPr>
          <p:cNvPr id="785413" name="AutoShape 5"/>
          <p:cNvSpPr>
            <a:spLocks noChangeArrowheads="1"/>
          </p:cNvSpPr>
          <p:nvPr/>
        </p:nvSpPr>
        <p:spPr bwMode="auto">
          <a:xfrm flipV="1">
            <a:off x="4449763" y="2224088"/>
            <a:ext cx="4268787" cy="2417762"/>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785414" name="Freeform 6"/>
          <p:cNvSpPr>
            <a:spLocks/>
          </p:cNvSpPr>
          <p:nvPr/>
        </p:nvSpPr>
        <p:spPr bwMode="auto">
          <a:xfrm>
            <a:off x="4443413" y="3800475"/>
            <a:ext cx="4283075" cy="849313"/>
          </a:xfrm>
          <a:custGeom>
            <a:avLst/>
            <a:gdLst/>
            <a:ahLst/>
            <a:cxnLst>
              <a:cxn ang="0">
                <a:pos x="0" y="540"/>
              </a:cxn>
              <a:cxn ang="0">
                <a:pos x="228" y="0"/>
              </a:cxn>
              <a:cxn ang="0">
                <a:pos x="2364" y="0"/>
              </a:cxn>
              <a:cxn ang="0">
                <a:pos x="2592" y="540"/>
              </a:cxn>
              <a:cxn ang="0">
                <a:pos x="0" y="540"/>
              </a:cxn>
            </a:cxnLst>
            <a:rect l="0" t="0" r="r" b="b"/>
            <a:pathLst>
              <a:path w="2593" h="541">
                <a:moveTo>
                  <a:pt x="0" y="540"/>
                </a:moveTo>
                <a:lnTo>
                  <a:pt x="228" y="0"/>
                </a:lnTo>
                <a:lnTo>
                  <a:pt x="2364" y="0"/>
                </a:lnTo>
                <a:lnTo>
                  <a:pt x="2592" y="540"/>
                </a:lnTo>
                <a:lnTo>
                  <a:pt x="0" y="540"/>
                </a:lnTo>
              </a:path>
            </a:pathLst>
          </a:custGeom>
          <a:solidFill>
            <a:srgbClr val="3365FB"/>
          </a:solidFill>
          <a:ln w="127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785415" name="Freeform 7"/>
          <p:cNvSpPr>
            <a:spLocks/>
          </p:cNvSpPr>
          <p:nvPr/>
        </p:nvSpPr>
        <p:spPr bwMode="auto">
          <a:xfrm>
            <a:off x="4819650" y="2971800"/>
            <a:ext cx="3530600" cy="830263"/>
          </a:xfrm>
          <a:custGeom>
            <a:avLst/>
            <a:gdLst/>
            <a:ahLst/>
            <a:cxnLst>
              <a:cxn ang="0">
                <a:pos x="0" y="528"/>
              </a:cxn>
              <a:cxn ang="0">
                <a:pos x="216" y="0"/>
              </a:cxn>
              <a:cxn ang="0">
                <a:pos x="1920" y="0"/>
              </a:cxn>
              <a:cxn ang="0">
                <a:pos x="2136" y="528"/>
              </a:cxn>
              <a:cxn ang="0">
                <a:pos x="0" y="528"/>
              </a:cxn>
            </a:cxnLst>
            <a:rect l="0" t="0" r="r" b="b"/>
            <a:pathLst>
              <a:path w="2137" h="529">
                <a:moveTo>
                  <a:pt x="0" y="528"/>
                </a:moveTo>
                <a:lnTo>
                  <a:pt x="216" y="0"/>
                </a:lnTo>
                <a:lnTo>
                  <a:pt x="1920" y="0"/>
                </a:lnTo>
                <a:lnTo>
                  <a:pt x="2136" y="528"/>
                </a:lnTo>
                <a:lnTo>
                  <a:pt x="0" y="528"/>
                </a:lnTo>
              </a:path>
            </a:pathLst>
          </a:custGeom>
          <a:solidFill>
            <a:srgbClr val="EAEC5E"/>
          </a:solidFill>
          <a:ln w="127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785416" name="Rectangle 8"/>
          <p:cNvSpPr>
            <a:spLocks noChangeArrowheads="1"/>
          </p:cNvSpPr>
          <p:nvPr/>
        </p:nvSpPr>
        <p:spPr bwMode="auto">
          <a:xfrm>
            <a:off x="5743575" y="1905000"/>
            <a:ext cx="1366838" cy="280988"/>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90000"/>
              </a:lnSpc>
            </a:pPr>
            <a:r>
              <a:rPr lang="en-US" sz="1400" b="1">
                <a:latin typeface="Arial" charset="0"/>
              </a:rPr>
              <a:t>Requirements</a:t>
            </a:r>
          </a:p>
        </p:txBody>
      </p:sp>
      <p:sp>
        <p:nvSpPr>
          <p:cNvPr id="785417" name="Rectangle 9"/>
          <p:cNvSpPr>
            <a:spLocks noChangeArrowheads="1"/>
          </p:cNvSpPr>
          <p:nvPr/>
        </p:nvSpPr>
        <p:spPr bwMode="auto">
          <a:xfrm rot="3996812">
            <a:off x="7322344" y="3155157"/>
            <a:ext cx="2339975" cy="363537"/>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90000"/>
              </a:lnSpc>
            </a:pPr>
            <a:r>
              <a:rPr lang="en-US" sz="2000" b="1" i="1">
                <a:latin typeface="Arial" charset="0"/>
              </a:rPr>
              <a:t>Forward Engineer</a:t>
            </a:r>
          </a:p>
        </p:txBody>
      </p:sp>
      <p:sp>
        <p:nvSpPr>
          <p:cNvPr id="785418" name="Line 10"/>
          <p:cNvSpPr>
            <a:spLocks noChangeShapeType="1"/>
          </p:cNvSpPr>
          <p:nvPr/>
        </p:nvSpPr>
        <p:spPr bwMode="auto">
          <a:xfrm>
            <a:off x="5559425" y="2205038"/>
            <a:ext cx="2108200"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5419" name="Line 11"/>
          <p:cNvSpPr>
            <a:spLocks noChangeShapeType="1"/>
          </p:cNvSpPr>
          <p:nvPr/>
        </p:nvSpPr>
        <p:spPr bwMode="auto">
          <a:xfrm flipV="1">
            <a:off x="4406900" y="2166938"/>
            <a:ext cx="1143000" cy="251460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5420" name="Line 12"/>
          <p:cNvSpPr>
            <a:spLocks noChangeShapeType="1"/>
          </p:cNvSpPr>
          <p:nvPr/>
        </p:nvSpPr>
        <p:spPr bwMode="auto">
          <a:xfrm>
            <a:off x="7680325" y="2205038"/>
            <a:ext cx="998538" cy="2360612"/>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5421" name="Rectangle 13"/>
          <p:cNvSpPr>
            <a:spLocks noChangeArrowheads="1"/>
          </p:cNvSpPr>
          <p:nvPr/>
        </p:nvSpPr>
        <p:spPr bwMode="auto">
          <a:xfrm>
            <a:off x="5862638" y="2640013"/>
            <a:ext cx="1228725" cy="280987"/>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90000"/>
              </a:lnSpc>
            </a:pPr>
            <a:r>
              <a:rPr lang="en-US" sz="1400" b="1">
                <a:latin typeface="Arial" charset="0"/>
              </a:rPr>
              <a:t>Architecture</a:t>
            </a:r>
          </a:p>
        </p:txBody>
      </p:sp>
      <p:sp>
        <p:nvSpPr>
          <p:cNvPr id="785422" name="Rectangle 14"/>
          <p:cNvSpPr>
            <a:spLocks noChangeArrowheads="1"/>
          </p:cNvSpPr>
          <p:nvPr/>
        </p:nvSpPr>
        <p:spPr bwMode="auto">
          <a:xfrm>
            <a:off x="5722938" y="3449638"/>
            <a:ext cx="1544637" cy="280987"/>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90000"/>
              </a:lnSpc>
            </a:pPr>
            <a:r>
              <a:rPr lang="en-US" sz="1400" b="1">
                <a:latin typeface="Arial" charset="0"/>
              </a:rPr>
              <a:t>Physical Design</a:t>
            </a:r>
          </a:p>
        </p:txBody>
      </p:sp>
      <p:sp>
        <p:nvSpPr>
          <p:cNvPr id="785423" name="Rectangle 15"/>
          <p:cNvSpPr>
            <a:spLocks noChangeArrowheads="1"/>
          </p:cNvSpPr>
          <p:nvPr/>
        </p:nvSpPr>
        <p:spPr bwMode="auto">
          <a:xfrm>
            <a:off x="5762625" y="4297363"/>
            <a:ext cx="1495425" cy="280987"/>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90000"/>
              </a:lnSpc>
            </a:pPr>
            <a:r>
              <a:rPr lang="en-US" sz="1400" b="1">
                <a:latin typeface="Arial" charset="0"/>
              </a:rPr>
              <a:t>Implementation</a:t>
            </a:r>
          </a:p>
        </p:txBody>
      </p:sp>
      <p:sp>
        <p:nvSpPr>
          <p:cNvPr id="785424" name="Rectangle 16"/>
          <p:cNvSpPr>
            <a:spLocks noChangeArrowheads="1"/>
          </p:cNvSpPr>
          <p:nvPr/>
        </p:nvSpPr>
        <p:spPr bwMode="auto">
          <a:xfrm rot="-3877331">
            <a:off x="3599656" y="3139282"/>
            <a:ext cx="2327275" cy="363538"/>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90000"/>
              </a:lnSpc>
            </a:pPr>
            <a:r>
              <a:rPr lang="en-US" sz="2000" b="1" i="1" dirty="0">
                <a:latin typeface="Arial" charset="0"/>
              </a:rPr>
              <a:t>Reverse Engineer</a:t>
            </a:r>
          </a:p>
        </p:txBody>
      </p:sp>
      <p:sp>
        <p:nvSpPr>
          <p:cNvPr id="785425" name="Line 17"/>
          <p:cNvSpPr>
            <a:spLocks noChangeShapeType="1"/>
          </p:cNvSpPr>
          <p:nvPr/>
        </p:nvSpPr>
        <p:spPr bwMode="auto">
          <a:xfrm>
            <a:off x="4406900" y="4681538"/>
            <a:ext cx="4584700"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5426" name="Text Box 18"/>
          <p:cNvSpPr txBox="1">
            <a:spLocks noChangeArrowheads="1"/>
          </p:cNvSpPr>
          <p:nvPr/>
        </p:nvSpPr>
        <p:spPr bwMode="auto">
          <a:xfrm>
            <a:off x="8566047" y="6019800"/>
            <a:ext cx="577953" cy="461665"/>
          </a:xfrm>
          <a:prstGeom prst="rect">
            <a:avLst/>
          </a:prstGeom>
          <a:noFill/>
          <a:ln w="9525">
            <a:noFill/>
            <a:miter lim="800000"/>
            <a:headEnd/>
            <a:tailEnd/>
          </a:ln>
          <a:effectLst/>
        </p:spPr>
        <p:txBody>
          <a:bodyPr wrap="none">
            <a:prstTxWarp prst="textNoShape">
              <a:avLst/>
            </a:prstTxWarp>
            <a:spAutoFit/>
          </a:bodyPr>
          <a:lstStyle/>
          <a:p>
            <a:r>
              <a:rPr lang="en-US" b="1" dirty="0" smtClean="0">
                <a:solidFill>
                  <a:schemeClr val="accent2"/>
                </a:solidFill>
              </a:rPr>
              <a:t>Q8</a:t>
            </a:r>
            <a:endParaRPr lang="en-US" b="1" dirty="0">
              <a:solidFill>
                <a:schemeClr val="accent2"/>
              </a:solidFill>
            </a:endParaRPr>
          </a:p>
        </p:txBody>
      </p:sp>
      <p:sp>
        <p:nvSpPr>
          <p:cNvPr id="2" name="TextBox 1"/>
          <p:cNvSpPr txBox="1"/>
          <p:nvPr/>
        </p:nvSpPr>
        <p:spPr>
          <a:xfrm>
            <a:off x="4265741" y="5253335"/>
            <a:ext cx="4878259" cy="461665"/>
          </a:xfrm>
          <a:prstGeom prst="rect">
            <a:avLst/>
          </a:prstGeom>
          <a:noFill/>
        </p:spPr>
        <p:txBody>
          <a:bodyPr wrap="none" rtlCol="0">
            <a:spAutoFit/>
          </a:bodyPr>
          <a:lstStyle/>
          <a:p>
            <a:r>
              <a:rPr lang="en-US" dirty="0" smtClean="0">
                <a:solidFill>
                  <a:srgbClr val="FF0000"/>
                </a:solidFill>
              </a:rPr>
              <a:t>This is the famous “Reengineering U”</a:t>
            </a:r>
            <a:endParaRPr lang="en-US" dirty="0">
              <a:solidFill>
                <a:srgbClr val="FF0000"/>
              </a:solidFill>
            </a:endParaRPr>
          </a:p>
        </p:txBody>
      </p:sp>
      <p:sp>
        <p:nvSpPr>
          <p:cNvPr id="21" name="Line 10"/>
          <p:cNvSpPr>
            <a:spLocks noChangeShapeType="1"/>
          </p:cNvSpPr>
          <p:nvPr/>
        </p:nvSpPr>
        <p:spPr bwMode="auto">
          <a:xfrm>
            <a:off x="5567362" y="2171700"/>
            <a:ext cx="2108200" cy="0"/>
          </a:xfrm>
          <a:prstGeom prst="line">
            <a:avLst/>
          </a:prstGeom>
          <a:noFill/>
          <a:ln w="50800">
            <a:solidFill>
              <a:srgbClr val="C00000"/>
            </a:solidFill>
            <a:round/>
            <a:headEnd/>
            <a:tailEnd type="triangle" w="med" len="med"/>
          </a:ln>
          <a:effectLst/>
        </p:spPr>
        <p:txBody>
          <a:bodyPr wrap="none" anchor="ctr">
            <a:prstTxWarp prst="textNoShape">
              <a:avLst/>
            </a:prstTxWarp>
          </a:bodyPr>
          <a:lstStyle/>
          <a:p>
            <a:endParaRPr lang="en-US"/>
          </a:p>
        </p:txBody>
      </p:sp>
      <p:sp>
        <p:nvSpPr>
          <p:cNvPr id="22" name="Line 11"/>
          <p:cNvSpPr>
            <a:spLocks noChangeShapeType="1"/>
          </p:cNvSpPr>
          <p:nvPr/>
        </p:nvSpPr>
        <p:spPr bwMode="auto">
          <a:xfrm flipV="1">
            <a:off x="4414837" y="2133600"/>
            <a:ext cx="1143000" cy="2514600"/>
          </a:xfrm>
          <a:prstGeom prst="line">
            <a:avLst/>
          </a:prstGeom>
          <a:noFill/>
          <a:ln w="50800">
            <a:solidFill>
              <a:srgbClr val="C00000"/>
            </a:solidFill>
            <a:round/>
            <a:headEnd/>
            <a:tailEnd type="triangle" w="med" len="med"/>
          </a:ln>
          <a:effectLst/>
        </p:spPr>
        <p:txBody>
          <a:bodyPr wrap="none" anchor="ctr">
            <a:prstTxWarp prst="textNoShape">
              <a:avLst/>
            </a:prstTxWarp>
          </a:bodyPr>
          <a:lstStyle/>
          <a:p>
            <a:endParaRPr lang="en-US"/>
          </a:p>
        </p:txBody>
      </p:sp>
      <p:sp>
        <p:nvSpPr>
          <p:cNvPr id="23" name="Line 12"/>
          <p:cNvSpPr>
            <a:spLocks noChangeShapeType="1"/>
          </p:cNvSpPr>
          <p:nvPr/>
        </p:nvSpPr>
        <p:spPr bwMode="auto">
          <a:xfrm>
            <a:off x="7688262" y="2171700"/>
            <a:ext cx="998538" cy="2360612"/>
          </a:xfrm>
          <a:prstGeom prst="line">
            <a:avLst/>
          </a:prstGeom>
          <a:noFill/>
          <a:ln w="50800">
            <a:solidFill>
              <a:srgbClr val="C00000"/>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5E2C14B2-D48C-9941-8EB1-0B4943E61869}" type="slidenum">
              <a:rPr lang="en-US"/>
              <a:pPr/>
              <a:t>17</a:t>
            </a:fld>
            <a:endParaRPr lang="en-US"/>
          </a:p>
        </p:txBody>
      </p:sp>
      <p:sp>
        <p:nvSpPr>
          <p:cNvPr id="786434" name="Rectangle 2"/>
          <p:cNvSpPr>
            <a:spLocks noGrp="1" noChangeArrowheads="1"/>
          </p:cNvSpPr>
          <p:nvPr>
            <p:ph type="title"/>
          </p:nvPr>
        </p:nvSpPr>
        <p:spPr>
          <a:noFill/>
          <a:ln/>
        </p:spPr>
        <p:txBody>
          <a:bodyPr lIns="42862" tIns="17462" rIns="42862" bIns="17462" anchor="b"/>
          <a:lstStyle/>
          <a:p>
            <a:r>
              <a:rPr lang="en-US"/>
              <a:t>Software Reengineering Techniques</a:t>
            </a:r>
          </a:p>
        </p:txBody>
      </p:sp>
      <p:grpSp>
        <p:nvGrpSpPr>
          <p:cNvPr id="30" name="Group 29"/>
          <p:cNvGrpSpPr/>
          <p:nvPr/>
        </p:nvGrpSpPr>
        <p:grpSpPr>
          <a:xfrm>
            <a:off x="1273175" y="1795463"/>
            <a:ext cx="2111375" cy="1484312"/>
            <a:chOff x="1273175" y="1795463"/>
            <a:chExt cx="2111375" cy="1484312"/>
          </a:xfrm>
        </p:grpSpPr>
        <p:grpSp>
          <p:nvGrpSpPr>
            <p:cNvPr id="2" name="Group 3"/>
            <p:cNvGrpSpPr>
              <a:grpSpLocks/>
            </p:cNvGrpSpPr>
            <p:nvPr/>
          </p:nvGrpSpPr>
          <p:grpSpPr bwMode="auto">
            <a:xfrm>
              <a:off x="1638300" y="1795463"/>
              <a:ext cx="1508125" cy="1036637"/>
              <a:chOff x="992" y="1144"/>
              <a:chExt cx="913" cy="660"/>
            </a:xfrm>
          </p:grpSpPr>
          <p:sp>
            <p:nvSpPr>
              <p:cNvPr id="786436" name="AutoShape 4"/>
              <p:cNvSpPr>
                <a:spLocks noChangeArrowheads="1"/>
              </p:cNvSpPr>
              <p:nvPr/>
            </p:nvSpPr>
            <p:spPr bwMode="auto">
              <a:xfrm flipV="1">
                <a:off x="1008" y="1144"/>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6437" name="Freeform 5"/>
              <p:cNvSpPr>
                <a:spLocks/>
              </p:cNvSpPr>
              <p:nvPr/>
            </p:nvSpPr>
            <p:spPr bwMode="auto">
              <a:xfrm>
                <a:off x="992" y="1368"/>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6438" name="Freeform 6"/>
              <p:cNvSpPr>
                <a:spLocks/>
              </p:cNvSpPr>
              <p:nvPr/>
            </p:nvSpPr>
            <p:spPr bwMode="auto">
              <a:xfrm>
                <a:off x="1004" y="1560"/>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6439" name="Line 7"/>
              <p:cNvSpPr>
                <a:spLocks noChangeShapeType="1"/>
              </p:cNvSpPr>
              <p:nvPr/>
            </p:nvSpPr>
            <p:spPr bwMode="auto">
              <a:xfrm flipV="1">
                <a:off x="1008" y="1484"/>
                <a:ext cx="76" cy="32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786457" name="Rectangle 25"/>
            <p:cNvSpPr>
              <a:spLocks noChangeArrowheads="1"/>
            </p:cNvSpPr>
            <p:nvPr/>
          </p:nvSpPr>
          <p:spPr bwMode="auto">
            <a:xfrm>
              <a:off x="1273175" y="2943225"/>
              <a:ext cx="2111375" cy="336550"/>
            </a:xfrm>
            <a:prstGeom prst="rect">
              <a:avLst/>
            </a:prstGeom>
            <a:noFill/>
            <a:ln w="50800">
              <a:noFill/>
              <a:miter lim="800000"/>
              <a:headEnd/>
              <a:tailEnd/>
            </a:ln>
            <a:effectLst/>
          </p:spPr>
          <p:txBody>
            <a:bodyPr wrap="none" lIns="90488" tIns="44450" rIns="90488" bIns="44450">
              <a:prstTxWarp prst="textNoShape">
                <a:avLst/>
              </a:prstTxWarp>
              <a:spAutoFit/>
            </a:bodyPr>
            <a:lstStyle/>
            <a:p>
              <a:pPr>
                <a:lnSpc>
                  <a:spcPct val="90000"/>
                </a:lnSpc>
              </a:pPr>
              <a:r>
                <a:rPr lang="en-US" sz="1800" b="1">
                  <a:latin typeface="Arial" charset="0"/>
                </a:rPr>
                <a:t>Redocumentation</a:t>
              </a:r>
            </a:p>
          </p:txBody>
        </p:sp>
      </p:grpSp>
      <p:grpSp>
        <p:nvGrpSpPr>
          <p:cNvPr id="32" name="Group 31"/>
          <p:cNvGrpSpPr/>
          <p:nvPr/>
        </p:nvGrpSpPr>
        <p:grpSpPr>
          <a:xfrm>
            <a:off x="5535613" y="1784350"/>
            <a:ext cx="2455862" cy="1439863"/>
            <a:chOff x="5535613" y="1784350"/>
            <a:chExt cx="2455862" cy="1439863"/>
          </a:xfrm>
        </p:grpSpPr>
        <p:grpSp>
          <p:nvGrpSpPr>
            <p:cNvPr id="3" name="Group 8"/>
            <p:cNvGrpSpPr>
              <a:grpSpLocks/>
            </p:cNvGrpSpPr>
            <p:nvPr/>
          </p:nvGrpSpPr>
          <p:grpSpPr bwMode="auto">
            <a:xfrm>
              <a:off x="6038850" y="1784350"/>
              <a:ext cx="1508125" cy="1047750"/>
              <a:chOff x="3656" y="1136"/>
              <a:chExt cx="913" cy="668"/>
            </a:xfrm>
          </p:grpSpPr>
          <p:sp>
            <p:nvSpPr>
              <p:cNvPr id="786441" name="AutoShape 9"/>
              <p:cNvSpPr>
                <a:spLocks noChangeArrowheads="1"/>
              </p:cNvSpPr>
              <p:nvPr/>
            </p:nvSpPr>
            <p:spPr bwMode="auto">
              <a:xfrm flipV="1">
                <a:off x="3672" y="1144"/>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6442" name="Freeform 10"/>
              <p:cNvSpPr>
                <a:spLocks/>
              </p:cNvSpPr>
              <p:nvPr/>
            </p:nvSpPr>
            <p:spPr bwMode="auto">
              <a:xfrm>
                <a:off x="3656" y="1368"/>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6443" name="Freeform 11"/>
              <p:cNvSpPr>
                <a:spLocks/>
              </p:cNvSpPr>
              <p:nvPr/>
            </p:nvSpPr>
            <p:spPr bwMode="auto">
              <a:xfrm>
                <a:off x="3668" y="1560"/>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6444" name="Line 12"/>
              <p:cNvSpPr>
                <a:spLocks noChangeShapeType="1"/>
              </p:cNvSpPr>
              <p:nvPr/>
            </p:nvSpPr>
            <p:spPr bwMode="auto">
              <a:xfrm flipV="1">
                <a:off x="3672" y="1136"/>
                <a:ext cx="196" cy="668"/>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786458" name="Rectangle 26"/>
            <p:cNvSpPr>
              <a:spLocks noChangeArrowheads="1"/>
            </p:cNvSpPr>
            <p:nvPr/>
          </p:nvSpPr>
          <p:spPr bwMode="auto">
            <a:xfrm>
              <a:off x="5535613" y="2887663"/>
              <a:ext cx="2455862" cy="336550"/>
            </a:xfrm>
            <a:prstGeom prst="rect">
              <a:avLst/>
            </a:prstGeom>
            <a:noFill/>
            <a:ln w="50800">
              <a:noFill/>
              <a:miter lim="800000"/>
              <a:headEnd/>
              <a:tailEnd/>
            </a:ln>
            <a:effectLst/>
          </p:spPr>
          <p:txBody>
            <a:bodyPr wrap="none" lIns="90488" tIns="44450" rIns="90488" bIns="44450">
              <a:prstTxWarp prst="textNoShape">
                <a:avLst/>
              </a:prstTxWarp>
              <a:spAutoFit/>
            </a:bodyPr>
            <a:lstStyle/>
            <a:p>
              <a:pPr>
                <a:lnSpc>
                  <a:spcPct val="90000"/>
                </a:lnSpc>
              </a:pPr>
              <a:r>
                <a:rPr lang="en-US" sz="1800" b="1">
                  <a:latin typeface="Arial" charset="0"/>
                </a:rPr>
                <a:t>Reverse Engineering</a:t>
              </a:r>
            </a:p>
          </p:txBody>
        </p:sp>
      </p:grpSp>
      <p:grpSp>
        <p:nvGrpSpPr>
          <p:cNvPr id="34" name="Group 33"/>
          <p:cNvGrpSpPr/>
          <p:nvPr/>
        </p:nvGrpSpPr>
        <p:grpSpPr>
          <a:xfrm>
            <a:off x="1511300" y="4340225"/>
            <a:ext cx="1679575" cy="1389063"/>
            <a:chOff x="1511300" y="4340225"/>
            <a:chExt cx="1679575" cy="1389063"/>
          </a:xfrm>
        </p:grpSpPr>
        <p:sp>
          <p:nvSpPr>
            <p:cNvPr id="786445" name="AutoShape 13"/>
            <p:cNvSpPr>
              <a:spLocks noChangeArrowheads="1"/>
            </p:cNvSpPr>
            <p:nvPr/>
          </p:nvSpPr>
          <p:spPr bwMode="auto">
            <a:xfrm flipV="1">
              <a:off x="1665288" y="4340225"/>
              <a:ext cx="1473200" cy="98583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786446" name="Freeform 14"/>
            <p:cNvSpPr>
              <a:spLocks/>
            </p:cNvSpPr>
            <p:nvPr/>
          </p:nvSpPr>
          <p:spPr bwMode="auto">
            <a:xfrm>
              <a:off x="1638300" y="4691063"/>
              <a:ext cx="1508125" cy="661987"/>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6447" name="Freeform 15"/>
            <p:cNvSpPr>
              <a:spLocks/>
            </p:cNvSpPr>
            <p:nvPr/>
          </p:nvSpPr>
          <p:spPr bwMode="auto">
            <a:xfrm>
              <a:off x="1658938" y="4992688"/>
              <a:ext cx="1487487" cy="341312"/>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6448" name="Line 16"/>
            <p:cNvSpPr>
              <a:spLocks noChangeShapeType="1"/>
            </p:cNvSpPr>
            <p:nvPr/>
          </p:nvSpPr>
          <p:spPr bwMode="auto">
            <a:xfrm flipV="1">
              <a:off x="1665288" y="4929188"/>
              <a:ext cx="85725" cy="446087"/>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6449" name="Line 17"/>
            <p:cNvSpPr>
              <a:spLocks noChangeShapeType="1"/>
            </p:cNvSpPr>
            <p:nvPr/>
          </p:nvSpPr>
          <p:spPr bwMode="auto">
            <a:xfrm>
              <a:off x="1824038" y="4992688"/>
              <a:ext cx="1195387"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6450" name="Line 18"/>
            <p:cNvSpPr>
              <a:spLocks noChangeShapeType="1"/>
            </p:cNvSpPr>
            <p:nvPr/>
          </p:nvSpPr>
          <p:spPr bwMode="auto">
            <a:xfrm>
              <a:off x="3032125" y="4979988"/>
              <a:ext cx="79375" cy="346075"/>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6459" name="Rectangle 27"/>
            <p:cNvSpPr>
              <a:spLocks noChangeArrowheads="1"/>
            </p:cNvSpPr>
            <p:nvPr/>
          </p:nvSpPr>
          <p:spPr bwMode="auto">
            <a:xfrm>
              <a:off x="1511300" y="5392738"/>
              <a:ext cx="1679575" cy="336550"/>
            </a:xfrm>
            <a:prstGeom prst="rect">
              <a:avLst/>
            </a:prstGeom>
            <a:noFill/>
            <a:ln w="50800">
              <a:noFill/>
              <a:miter lim="800000"/>
              <a:headEnd/>
              <a:tailEnd/>
            </a:ln>
            <a:effectLst/>
          </p:spPr>
          <p:txBody>
            <a:bodyPr wrap="none" lIns="90488" tIns="44450" rIns="90488" bIns="44450">
              <a:prstTxWarp prst="textNoShape">
                <a:avLst/>
              </a:prstTxWarp>
              <a:spAutoFit/>
            </a:bodyPr>
            <a:lstStyle/>
            <a:p>
              <a:pPr>
                <a:lnSpc>
                  <a:spcPct val="90000"/>
                </a:lnSpc>
              </a:pPr>
              <a:r>
                <a:rPr lang="en-US" sz="1800" b="1">
                  <a:latin typeface="Arial" charset="0"/>
                </a:rPr>
                <a:t>Restructuring</a:t>
              </a:r>
            </a:p>
          </p:txBody>
        </p:sp>
      </p:grpSp>
      <p:grpSp>
        <p:nvGrpSpPr>
          <p:cNvPr id="33" name="Group 32"/>
          <p:cNvGrpSpPr/>
          <p:nvPr/>
        </p:nvGrpSpPr>
        <p:grpSpPr>
          <a:xfrm>
            <a:off x="6057900" y="4340225"/>
            <a:ext cx="1508125" cy="1389063"/>
            <a:chOff x="6057900" y="4340225"/>
            <a:chExt cx="1508125" cy="1389063"/>
          </a:xfrm>
        </p:grpSpPr>
        <p:sp>
          <p:nvSpPr>
            <p:cNvPr id="786451" name="AutoShape 19"/>
            <p:cNvSpPr>
              <a:spLocks noChangeArrowheads="1"/>
            </p:cNvSpPr>
            <p:nvPr/>
          </p:nvSpPr>
          <p:spPr bwMode="auto">
            <a:xfrm flipV="1">
              <a:off x="6084888" y="4340225"/>
              <a:ext cx="1473200" cy="98583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786452" name="Freeform 20"/>
            <p:cNvSpPr>
              <a:spLocks/>
            </p:cNvSpPr>
            <p:nvPr/>
          </p:nvSpPr>
          <p:spPr bwMode="auto">
            <a:xfrm>
              <a:off x="6057900" y="4691063"/>
              <a:ext cx="1508125" cy="661987"/>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6453" name="Freeform 21"/>
            <p:cNvSpPr>
              <a:spLocks/>
            </p:cNvSpPr>
            <p:nvPr/>
          </p:nvSpPr>
          <p:spPr bwMode="auto">
            <a:xfrm>
              <a:off x="6078538" y="4992688"/>
              <a:ext cx="1487487" cy="341312"/>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00AE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6454" name="Line 22"/>
            <p:cNvSpPr>
              <a:spLocks noChangeShapeType="1"/>
            </p:cNvSpPr>
            <p:nvPr/>
          </p:nvSpPr>
          <p:spPr bwMode="auto">
            <a:xfrm flipV="1">
              <a:off x="6084888" y="4665663"/>
              <a:ext cx="204787" cy="709612"/>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6455" name="Line 23"/>
            <p:cNvSpPr>
              <a:spLocks noChangeShapeType="1"/>
            </p:cNvSpPr>
            <p:nvPr/>
          </p:nvSpPr>
          <p:spPr bwMode="auto">
            <a:xfrm>
              <a:off x="6381750" y="4710113"/>
              <a:ext cx="919163"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6456" name="Line 24"/>
            <p:cNvSpPr>
              <a:spLocks noChangeShapeType="1"/>
            </p:cNvSpPr>
            <p:nvPr/>
          </p:nvSpPr>
          <p:spPr bwMode="auto">
            <a:xfrm>
              <a:off x="7334250" y="4716463"/>
              <a:ext cx="198438" cy="59690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6460" name="Rectangle 28"/>
            <p:cNvSpPr>
              <a:spLocks noChangeArrowheads="1"/>
            </p:cNvSpPr>
            <p:nvPr/>
          </p:nvSpPr>
          <p:spPr bwMode="auto">
            <a:xfrm>
              <a:off x="6070600" y="5392738"/>
              <a:ext cx="1438275" cy="336550"/>
            </a:xfrm>
            <a:prstGeom prst="rect">
              <a:avLst/>
            </a:prstGeom>
            <a:noFill/>
            <a:ln w="50800">
              <a:noFill/>
              <a:miter lim="800000"/>
              <a:headEnd/>
              <a:tailEnd/>
            </a:ln>
            <a:effectLst/>
          </p:spPr>
          <p:txBody>
            <a:bodyPr wrap="none" lIns="90488" tIns="44450" rIns="90488" bIns="44450">
              <a:prstTxWarp prst="textNoShape">
                <a:avLst/>
              </a:prstTxWarp>
              <a:spAutoFit/>
            </a:bodyPr>
            <a:lstStyle/>
            <a:p>
              <a:pPr>
                <a:lnSpc>
                  <a:spcPct val="90000"/>
                </a:lnSpc>
              </a:pPr>
              <a:r>
                <a:rPr lang="en-US" sz="1800" b="1">
                  <a:latin typeface="Arial" charset="0"/>
                </a:rPr>
                <a:t>Conversion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5"/>
          <p:cNvSpPr>
            <a:spLocks noGrp="1"/>
          </p:cNvSpPr>
          <p:nvPr>
            <p:ph type="sldNum" sz="quarter" idx="12"/>
          </p:nvPr>
        </p:nvSpPr>
        <p:spPr/>
        <p:txBody>
          <a:bodyPr/>
          <a:lstStyle/>
          <a:p>
            <a:fld id="{4A5C4FCC-9F84-6C4D-9243-7AE129F533C4}" type="slidenum">
              <a:rPr lang="en-US"/>
              <a:pPr/>
              <a:t>18</a:t>
            </a:fld>
            <a:endParaRPr lang="en-US"/>
          </a:p>
        </p:txBody>
      </p:sp>
      <p:sp>
        <p:nvSpPr>
          <p:cNvPr id="787458" name="Rectangle 2"/>
          <p:cNvSpPr>
            <a:spLocks noGrp="1" noChangeArrowheads="1"/>
          </p:cNvSpPr>
          <p:nvPr>
            <p:ph type="title"/>
          </p:nvPr>
        </p:nvSpPr>
        <p:spPr>
          <a:noFill/>
          <a:ln/>
        </p:spPr>
        <p:txBody>
          <a:bodyPr lIns="42862" tIns="17462" rIns="42862" bIns="17462" anchor="b"/>
          <a:lstStyle/>
          <a:p>
            <a:r>
              <a:rPr lang="en-US"/>
              <a:t>Software Salvaging and Migration</a:t>
            </a:r>
          </a:p>
        </p:txBody>
      </p:sp>
      <p:sp>
        <p:nvSpPr>
          <p:cNvPr id="787459" name="Rectangle 3"/>
          <p:cNvSpPr>
            <a:spLocks noGrp="1" noChangeArrowheads="1"/>
          </p:cNvSpPr>
          <p:nvPr>
            <p:ph type="body" idx="1"/>
          </p:nvPr>
        </p:nvSpPr>
        <p:spPr>
          <a:xfrm>
            <a:off x="703263" y="4767263"/>
            <a:ext cx="3563937" cy="1481137"/>
          </a:xfrm>
          <a:noFill/>
          <a:ln/>
        </p:spPr>
        <p:txBody>
          <a:bodyPr lIns="82550" tIns="41275" rIns="82550" bIns="41275"/>
          <a:lstStyle/>
          <a:p>
            <a:pPr>
              <a:buFont typeface="Wingdings" charset="2"/>
              <a:buNone/>
            </a:pPr>
            <a:r>
              <a:rPr lang="en-US" dirty="0"/>
              <a:t>Software </a:t>
            </a:r>
            <a:r>
              <a:rPr lang="en-US" dirty="0" smtClean="0"/>
              <a:t>Salvaging</a:t>
            </a:r>
          </a:p>
          <a:p>
            <a:pPr>
              <a:buFont typeface="Wingdings" charset="2"/>
              <a:buNone/>
            </a:pPr>
            <a:r>
              <a:rPr lang="en-US" dirty="0"/>
              <a:t>        (for reuse)</a:t>
            </a:r>
          </a:p>
        </p:txBody>
      </p:sp>
      <p:grpSp>
        <p:nvGrpSpPr>
          <p:cNvPr id="5" name="Group 30"/>
          <p:cNvGrpSpPr>
            <a:grpSpLocks/>
          </p:cNvGrpSpPr>
          <p:nvPr/>
        </p:nvGrpSpPr>
        <p:grpSpPr bwMode="auto">
          <a:xfrm>
            <a:off x="727075" y="3001963"/>
            <a:ext cx="1508125" cy="1012825"/>
            <a:chOff x="440" y="1912"/>
            <a:chExt cx="913" cy="645"/>
          </a:xfrm>
        </p:grpSpPr>
        <p:sp>
          <p:nvSpPr>
            <p:cNvPr id="787487" name="AutoShape 31"/>
            <p:cNvSpPr>
              <a:spLocks noChangeArrowheads="1"/>
            </p:cNvSpPr>
            <p:nvPr/>
          </p:nvSpPr>
          <p:spPr bwMode="auto">
            <a:xfrm flipV="1">
              <a:off x="456" y="1912"/>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7488" name="Freeform 32"/>
            <p:cNvSpPr>
              <a:spLocks/>
            </p:cNvSpPr>
            <p:nvPr/>
          </p:nvSpPr>
          <p:spPr bwMode="auto">
            <a:xfrm>
              <a:off x="440" y="2136"/>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89" name="Freeform 33"/>
            <p:cNvSpPr>
              <a:spLocks/>
            </p:cNvSpPr>
            <p:nvPr/>
          </p:nvSpPr>
          <p:spPr bwMode="auto">
            <a:xfrm>
              <a:off x="452" y="2328"/>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6" name="Group 34"/>
          <p:cNvGrpSpPr>
            <a:grpSpLocks/>
          </p:cNvGrpSpPr>
          <p:nvPr/>
        </p:nvGrpSpPr>
        <p:grpSpPr bwMode="auto">
          <a:xfrm>
            <a:off x="2252663" y="3001963"/>
            <a:ext cx="1508125" cy="1012825"/>
            <a:chOff x="1364" y="1912"/>
            <a:chExt cx="913" cy="645"/>
          </a:xfrm>
        </p:grpSpPr>
        <p:sp>
          <p:nvSpPr>
            <p:cNvPr id="787491" name="AutoShape 35"/>
            <p:cNvSpPr>
              <a:spLocks noChangeArrowheads="1"/>
            </p:cNvSpPr>
            <p:nvPr/>
          </p:nvSpPr>
          <p:spPr bwMode="auto">
            <a:xfrm flipV="1">
              <a:off x="1380" y="1912"/>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7492" name="Freeform 36"/>
            <p:cNvSpPr>
              <a:spLocks/>
            </p:cNvSpPr>
            <p:nvPr/>
          </p:nvSpPr>
          <p:spPr bwMode="auto">
            <a:xfrm>
              <a:off x="1364" y="2136"/>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93" name="Freeform 37"/>
            <p:cNvSpPr>
              <a:spLocks/>
            </p:cNvSpPr>
            <p:nvPr/>
          </p:nvSpPr>
          <p:spPr bwMode="auto">
            <a:xfrm>
              <a:off x="1376" y="2328"/>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7" name="Group 38"/>
          <p:cNvGrpSpPr>
            <a:grpSpLocks/>
          </p:cNvGrpSpPr>
          <p:nvPr/>
        </p:nvGrpSpPr>
        <p:grpSpPr bwMode="auto">
          <a:xfrm>
            <a:off x="1479550" y="3359150"/>
            <a:ext cx="1508125" cy="1012825"/>
            <a:chOff x="896" y="2140"/>
            <a:chExt cx="913" cy="645"/>
          </a:xfrm>
        </p:grpSpPr>
        <p:sp>
          <p:nvSpPr>
            <p:cNvPr id="787495" name="AutoShape 39"/>
            <p:cNvSpPr>
              <a:spLocks noChangeArrowheads="1"/>
            </p:cNvSpPr>
            <p:nvPr/>
          </p:nvSpPr>
          <p:spPr bwMode="auto">
            <a:xfrm flipV="1">
              <a:off x="912" y="2140"/>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7496" name="Freeform 40"/>
            <p:cNvSpPr>
              <a:spLocks/>
            </p:cNvSpPr>
            <p:nvPr/>
          </p:nvSpPr>
          <p:spPr bwMode="auto">
            <a:xfrm>
              <a:off x="896" y="2364"/>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97" name="Freeform 41"/>
            <p:cNvSpPr>
              <a:spLocks/>
            </p:cNvSpPr>
            <p:nvPr/>
          </p:nvSpPr>
          <p:spPr bwMode="auto">
            <a:xfrm>
              <a:off x="908" y="2556"/>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8" name="Group 42"/>
          <p:cNvGrpSpPr>
            <a:grpSpLocks/>
          </p:cNvGrpSpPr>
          <p:nvPr/>
        </p:nvGrpSpPr>
        <p:grpSpPr bwMode="auto">
          <a:xfrm>
            <a:off x="706438" y="1984375"/>
            <a:ext cx="1508125" cy="1012825"/>
            <a:chOff x="428" y="1264"/>
            <a:chExt cx="913" cy="645"/>
          </a:xfrm>
        </p:grpSpPr>
        <p:sp>
          <p:nvSpPr>
            <p:cNvPr id="787499" name="AutoShape 43"/>
            <p:cNvSpPr>
              <a:spLocks noChangeArrowheads="1"/>
            </p:cNvSpPr>
            <p:nvPr/>
          </p:nvSpPr>
          <p:spPr bwMode="auto">
            <a:xfrm flipV="1">
              <a:off x="444" y="1264"/>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7500" name="Freeform 44"/>
            <p:cNvSpPr>
              <a:spLocks/>
            </p:cNvSpPr>
            <p:nvPr/>
          </p:nvSpPr>
          <p:spPr bwMode="auto">
            <a:xfrm>
              <a:off x="428" y="1488"/>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501" name="Freeform 45"/>
            <p:cNvSpPr>
              <a:spLocks/>
            </p:cNvSpPr>
            <p:nvPr/>
          </p:nvSpPr>
          <p:spPr bwMode="auto">
            <a:xfrm>
              <a:off x="440" y="1680"/>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787502" name="AutoShape 46"/>
          <p:cNvSpPr>
            <a:spLocks noChangeArrowheads="1"/>
          </p:cNvSpPr>
          <p:nvPr/>
        </p:nvSpPr>
        <p:spPr bwMode="auto">
          <a:xfrm flipV="1">
            <a:off x="2279650" y="1984375"/>
            <a:ext cx="1473200" cy="98583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7503" name="Freeform 47"/>
          <p:cNvSpPr>
            <a:spLocks/>
          </p:cNvSpPr>
          <p:nvPr/>
        </p:nvSpPr>
        <p:spPr bwMode="auto">
          <a:xfrm>
            <a:off x="2252663" y="2336800"/>
            <a:ext cx="1508125" cy="660400"/>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504" name="Freeform 48"/>
          <p:cNvSpPr>
            <a:spLocks/>
          </p:cNvSpPr>
          <p:nvPr/>
        </p:nvSpPr>
        <p:spPr bwMode="auto">
          <a:xfrm>
            <a:off x="2273300" y="2638425"/>
            <a:ext cx="1487488" cy="339725"/>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505" name="Line 49"/>
          <p:cNvSpPr>
            <a:spLocks noChangeShapeType="1"/>
          </p:cNvSpPr>
          <p:nvPr/>
        </p:nvSpPr>
        <p:spPr bwMode="auto">
          <a:xfrm flipV="1">
            <a:off x="2279650" y="1971675"/>
            <a:ext cx="323850" cy="1049338"/>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506" name="Line 50"/>
          <p:cNvSpPr>
            <a:spLocks noChangeShapeType="1"/>
          </p:cNvSpPr>
          <p:nvPr/>
        </p:nvSpPr>
        <p:spPr bwMode="auto">
          <a:xfrm>
            <a:off x="2676525" y="1978025"/>
            <a:ext cx="700088"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507" name="Line 51"/>
          <p:cNvSpPr>
            <a:spLocks noChangeShapeType="1"/>
          </p:cNvSpPr>
          <p:nvPr/>
        </p:nvSpPr>
        <p:spPr bwMode="auto">
          <a:xfrm>
            <a:off x="3402013" y="2022475"/>
            <a:ext cx="323850" cy="947738"/>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53" name="TextBox 52"/>
          <p:cNvSpPr txBox="1"/>
          <p:nvPr/>
        </p:nvSpPr>
        <p:spPr>
          <a:xfrm>
            <a:off x="8566047" y="6019800"/>
            <a:ext cx="577953" cy="461665"/>
          </a:xfrm>
          <a:prstGeom prst="rect">
            <a:avLst/>
          </a:prstGeom>
          <a:noFill/>
        </p:spPr>
        <p:txBody>
          <a:bodyPr wrap="none" rtlCol="0">
            <a:spAutoFit/>
          </a:bodyPr>
          <a:lstStyle/>
          <a:p>
            <a:r>
              <a:rPr lang="en-US" b="1" dirty="0" smtClean="0">
                <a:solidFill>
                  <a:srgbClr val="0000FF"/>
                </a:solidFill>
              </a:rPr>
              <a:t>Q9</a:t>
            </a:r>
            <a:endParaRPr lang="en-US" b="1" dirty="0">
              <a:solidFill>
                <a:srgbClr val="0000FF"/>
              </a:solidFill>
            </a:endParaRPr>
          </a:p>
        </p:txBody>
      </p:sp>
      <p:grpSp>
        <p:nvGrpSpPr>
          <p:cNvPr id="56" name="Group 55"/>
          <p:cNvGrpSpPr/>
          <p:nvPr/>
        </p:nvGrpSpPr>
        <p:grpSpPr>
          <a:xfrm>
            <a:off x="4829175" y="2122488"/>
            <a:ext cx="3933825" cy="3363913"/>
            <a:chOff x="4829175" y="2122488"/>
            <a:chExt cx="3933825" cy="3363913"/>
          </a:xfrm>
        </p:grpSpPr>
        <p:grpSp>
          <p:nvGrpSpPr>
            <p:cNvPr id="2" name="Group 4"/>
            <p:cNvGrpSpPr>
              <a:grpSpLocks/>
            </p:cNvGrpSpPr>
            <p:nvPr/>
          </p:nvGrpSpPr>
          <p:grpSpPr bwMode="auto">
            <a:xfrm>
              <a:off x="4829175" y="2122488"/>
              <a:ext cx="1508125" cy="1049337"/>
              <a:chOff x="2924" y="1352"/>
              <a:chExt cx="913" cy="668"/>
            </a:xfrm>
          </p:grpSpPr>
          <p:sp>
            <p:nvSpPr>
              <p:cNvPr id="787461" name="AutoShape 5"/>
              <p:cNvSpPr>
                <a:spLocks noChangeArrowheads="1"/>
              </p:cNvSpPr>
              <p:nvPr/>
            </p:nvSpPr>
            <p:spPr bwMode="auto">
              <a:xfrm flipV="1">
                <a:off x="2940" y="1360"/>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7462" name="Freeform 6"/>
              <p:cNvSpPr>
                <a:spLocks/>
              </p:cNvSpPr>
              <p:nvPr/>
            </p:nvSpPr>
            <p:spPr bwMode="auto">
              <a:xfrm>
                <a:off x="2924" y="1584"/>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63" name="Freeform 7"/>
              <p:cNvSpPr>
                <a:spLocks/>
              </p:cNvSpPr>
              <p:nvPr/>
            </p:nvSpPr>
            <p:spPr bwMode="auto">
              <a:xfrm>
                <a:off x="2936" y="1776"/>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64" name="Line 8"/>
              <p:cNvSpPr>
                <a:spLocks noChangeShapeType="1"/>
              </p:cNvSpPr>
              <p:nvPr/>
            </p:nvSpPr>
            <p:spPr bwMode="auto">
              <a:xfrm flipV="1">
                <a:off x="2940" y="1352"/>
                <a:ext cx="196" cy="668"/>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465" name="Line 9"/>
              <p:cNvSpPr>
                <a:spLocks noChangeShapeType="1"/>
              </p:cNvSpPr>
              <p:nvPr/>
            </p:nvSpPr>
            <p:spPr bwMode="auto">
              <a:xfrm>
                <a:off x="3180" y="1356"/>
                <a:ext cx="424"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10"/>
            <p:cNvGrpSpPr>
              <a:grpSpLocks/>
            </p:cNvGrpSpPr>
            <p:nvPr/>
          </p:nvGrpSpPr>
          <p:grpSpPr bwMode="auto">
            <a:xfrm>
              <a:off x="4829175" y="2649538"/>
              <a:ext cx="1508125" cy="1049337"/>
              <a:chOff x="2924" y="1688"/>
              <a:chExt cx="913" cy="668"/>
            </a:xfrm>
          </p:grpSpPr>
          <p:sp>
            <p:nvSpPr>
              <p:cNvPr id="787467" name="AutoShape 11"/>
              <p:cNvSpPr>
                <a:spLocks noChangeArrowheads="1"/>
              </p:cNvSpPr>
              <p:nvPr/>
            </p:nvSpPr>
            <p:spPr bwMode="auto">
              <a:xfrm flipV="1">
                <a:off x="2940" y="1696"/>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7468" name="Freeform 12"/>
              <p:cNvSpPr>
                <a:spLocks/>
              </p:cNvSpPr>
              <p:nvPr/>
            </p:nvSpPr>
            <p:spPr bwMode="auto">
              <a:xfrm>
                <a:off x="2924" y="1920"/>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69" name="Freeform 13"/>
              <p:cNvSpPr>
                <a:spLocks/>
              </p:cNvSpPr>
              <p:nvPr/>
            </p:nvSpPr>
            <p:spPr bwMode="auto">
              <a:xfrm>
                <a:off x="2936" y="2112"/>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70" name="Line 14"/>
              <p:cNvSpPr>
                <a:spLocks noChangeShapeType="1"/>
              </p:cNvSpPr>
              <p:nvPr/>
            </p:nvSpPr>
            <p:spPr bwMode="auto">
              <a:xfrm flipV="1">
                <a:off x="2940" y="1688"/>
                <a:ext cx="196" cy="668"/>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471" name="Line 15"/>
              <p:cNvSpPr>
                <a:spLocks noChangeShapeType="1"/>
              </p:cNvSpPr>
              <p:nvPr/>
            </p:nvSpPr>
            <p:spPr bwMode="auto">
              <a:xfrm>
                <a:off x="3180" y="1692"/>
                <a:ext cx="424"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4" name="Group 16"/>
            <p:cNvGrpSpPr>
              <a:grpSpLocks/>
            </p:cNvGrpSpPr>
            <p:nvPr/>
          </p:nvGrpSpPr>
          <p:grpSpPr bwMode="auto">
            <a:xfrm>
              <a:off x="4829175" y="3178175"/>
              <a:ext cx="1508125" cy="1047750"/>
              <a:chOff x="2924" y="2024"/>
              <a:chExt cx="913" cy="668"/>
            </a:xfrm>
          </p:grpSpPr>
          <p:sp>
            <p:nvSpPr>
              <p:cNvPr id="787473" name="AutoShape 17"/>
              <p:cNvSpPr>
                <a:spLocks noChangeArrowheads="1"/>
              </p:cNvSpPr>
              <p:nvPr/>
            </p:nvSpPr>
            <p:spPr bwMode="auto">
              <a:xfrm flipV="1">
                <a:off x="2940" y="2032"/>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7474" name="Freeform 18"/>
              <p:cNvSpPr>
                <a:spLocks/>
              </p:cNvSpPr>
              <p:nvPr/>
            </p:nvSpPr>
            <p:spPr bwMode="auto">
              <a:xfrm>
                <a:off x="2924" y="2256"/>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75" name="Freeform 19"/>
              <p:cNvSpPr>
                <a:spLocks/>
              </p:cNvSpPr>
              <p:nvPr/>
            </p:nvSpPr>
            <p:spPr bwMode="auto">
              <a:xfrm>
                <a:off x="2936" y="2448"/>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76" name="Line 20"/>
              <p:cNvSpPr>
                <a:spLocks noChangeShapeType="1"/>
              </p:cNvSpPr>
              <p:nvPr/>
            </p:nvSpPr>
            <p:spPr bwMode="auto">
              <a:xfrm flipV="1">
                <a:off x="2940" y="2024"/>
                <a:ext cx="196" cy="668"/>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477" name="Line 21"/>
              <p:cNvSpPr>
                <a:spLocks noChangeShapeType="1"/>
              </p:cNvSpPr>
              <p:nvPr/>
            </p:nvSpPr>
            <p:spPr bwMode="auto">
              <a:xfrm>
                <a:off x="3180" y="2028"/>
                <a:ext cx="424"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787478" name="AutoShape 22"/>
            <p:cNvSpPr>
              <a:spLocks noChangeArrowheads="1"/>
            </p:cNvSpPr>
            <p:nvPr/>
          </p:nvSpPr>
          <p:spPr bwMode="auto">
            <a:xfrm flipV="1">
              <a:off x="7096125" y="2643188"/>
              <a:ext cx="1473200" cy="98742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787479" name="Freeform 23"/>
            <p:cNvSpPr>
              <a:spLocks/>
            </p:cNvSpPr>
            <p:nvPr/>
          </p:nvSpPr>
          <p:spPr bwMode="auto">
            <a:xfrm>
              <a:off x="7069138" y="2995613"/>
              <a:ext cx="1508125" cy="660400"/>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80" name="Freeform 24"/>
            <p:cNvSpPr>
              <a:spLocks/>
            </p:cNvSpPr>
            <p:nvPr/>
          </p:nvSpPr>
          <p:spPr bwMode="auto">
            <a:xfrm>
              <a:off x="7089775" y="3297238"/>
              <a:ext cx="1487488" cy="341312"/>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81" name="Line 25"/>
            <p:cNvSpPr>
              <a:spLocks noChangeShapeType="1"/>
            </p:cNvSpPr>
            <p:nvPr/>
          </p:nvSpPr>
          <p:spPr bwMode="auto">
            <a:xfrm>
              <a:off x="7493000" y="2638425"/>
              <a:ext cx="700088"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482" name="Line 26"/>
            <p:cNvSpPr>
              <a:spLocks noChangeShapeType="1"/>
            </p:cNvSpPr>
            <p:nvPr/>
          </p:nvSpPr>
          <p:spPr bwMode="auto">
            <a:xfrm>
              <a:off x="8226425" y="2662238"/>
              <a:ext cx="322263" cy="949325"/>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483" name="Line 27"/>
            <p:cNvSpPr>
              <a:spLocks noChangeShapeType="1"/>
            </p:cNvSpPr>
            <p:nvPr/>
          </p:nvSpPr>
          <p:spPr bwMode="auto">
            <a:xfrm>
              <a:off x="5986463" y="2154238"/>
              <a:ext cx="1452562" cy="458787"/>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484" name="Line 28"/>
            <p:cNvSpPr>
              <a:spLocks noChangeShapeType="1"/>
            </p:cNvSpPr>
            <p:nvPr/>
          </p:nvSpPr>
          <p:spPr bwMode="auto">
            <a:xfrm>
              <a:off x="5986463" y="2655888"/>
              <a:ext cx="1354137"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485" name="Line 29"/>
            <p:cNvSpPr>
              <a:spLocks noChangeShapeType="1"/>
            </p:cNvSpPr>
            <p:nvPr/>
          </p:nvSpPr>
          <p:spPr bwMode="auto">
            <a:xfrm flipV="1">
              <a:off x="5986463" y="2649538"/>
              <a:ext cx="1393825" cy="57785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55" name="Rectangle 3"/>
            <p:cNvSpPr txBox="1">
              <a:spLocks noChangeArrowheads="1"/>
            </p:cNvSpPr>
            <p:nvPr/>
          </p:nvSpPr>
          <p:spPr bwMode="auto">
            <a:xfrm>
              <a:off x="5105400" y="4800601"/>
              <a:ext cx="3657600" cy="685800"/>
            </a:xfrm>
            <a:prstGeom prst="rect">
              <a:avLst/>
            </a:prstGeom>
            <a:noFill/>
            <a:ln w="9525">
              <a:noFill/>
              <a:miter lim="800000"/>
              <a:headEnd/>
              <a:tailEnd/>
            </a:ln>
            <a:effectLst/>
          </p:spPr>
          <p:txBody>
            <a:bodyPr vert="horz" wrap="square" lIns="82550" tIns="41275" rIns="82550" bIns="41275"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CC0000"/>
                </a:buClr>
                <a:buSzPct val="70000"/>
                <a:buFont typeface="Wingdings" charset="2"/>
                <a:buNone/>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Software Migration</a:t>
              </a:r>
              <a:endParaRPr kumimoji="0" lang="en-US" sz="2800" b="1" i="0" u="none" strike="noStrike" kern="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lide Number Placeholder 5"/>
          <p:cNvSpPr>
            <a:spLocks noGrp="1"/>
          </p:cNvSpPr>
          <p:nvPr>
            <p:ph type="sldNum" sz="quarter" idx="12"/>
          </p:nvPr>
        </p:nvSpPr>
        <p:spPr/>
        <p:txBody>
          <a:bodyPr/>
          <a:lstStyle/>
          <a:p>
            <a:fld id="{4E026777-70FC-FF4E-A420-0905DC2DFFA1}" type="slidenum">
              <a:rPr lang="en-US"/>
              <a:pPr/>
              <a:t>19</a:t>
            </a:fld>
            <a:endParaRPr lang="en-US" dirty="0"/>
          </a:p>
        </p:txBody>
      </p:sp>
      <p:sp>
        <p:nvSpPr>
          <p:cNvPr id="790530" name="Rectangle 2"/>
          <p:cNvSpPr>
            <a:spLocks noGrp="1" noChangeArrowheads="1"/>
          </p:cNvSpPr>
          <p:nvPr>
            <p:ph type="title"/>
          </p:nvPr>
        </p:nvSpPr>
        <p:spPr>
          <a:xfrm>
            <a:off x="228600" y="76200"/>
            <a:ext cx="8915400" cy="533400"/>
          </a:xfrm>
          <a:noFill/>
          <a:ln/>
        </p:spPr>
        <p:txBody>
          <a:bodyPr lIns="42862" tIns="17462" rIns="42862" bIns="17462" anchor="b"/>
          <a:lstStyle/>
          <a:p>
            <a:r>
              <a:rPr lang="en-US"/>
              <a:t>Software Salvaging for Reuse (Archeology?)</a:t>
            </a:r>
          </a:p>
        </p:txBody>
      </p:sp>
      <p:sp>
        <p:nvSpPr>
          <p:cNvPr id="790531" name="AutoShape 3"/>
          <p:cNvSpPr>
            <a:spLocks noChangeArrowheads="1"/>
          </p:cNvSpPr>
          <p:nvPr/>
        </p:nvSpPr>
        <p:spPr bwMode="auto">
          <a:xfrm>
            <a:off x="542925" y="2452688"/>
            <a:ext cx="1484313" cy="882650"/>
          </a:xfrm>
          <a:prstGeom prst="cube">
            <a:avLst>
              <a:gd name="adj" fmla="val 24995"/>
            </a:avLst>
          </a:prstGeom>
          <a:noFill/>
          <a:ln w="25400">
            <a:solidFill>
              <a:srgbClr val="4C2E00"/>
            </a:solidFill>
            <a:miter lim="800000"/>
            <a:headEnd/>
            <a:tailEnd/>
          </a:ln>
          <a:effectLst/>
        </p:spPr>
        <p:txBody>
          <a:bodyPr wrap="none" lIns="90488" tIns="44450" rIns="90488" bIns="44450">
            <a:prstTxWarp prst="textNoShape">
              <a:avLst/>
            </a:prstTxWarp>
            <a:spAutoFit/>
          </a:bodyPr>
          <a:lstStyle/>
          <a:p>
            <a:pPr algn="ctr">
              <a:lnSpc>
                <a:spcPct val="90000"/>
              </a:lnSpc>
            </a:pPr>
            <a:r>
              <a:rPr lang="en-US" sz="1400" b="1">
                <a:solidFill>
                  <a:srgbClr val="4C2E00"/>
                </a:solidFill>
                <a:latin typeface="Arial" charset="0"/>
              </a:rPr>
              <a:t>Asset</a:t>
            </a:r>
          </a:p>
          <a:p>
            <a:pPr algn="ctr">
              <a:lnSpc>
                <a:spcPct val="90000"/>
              </a:lnSpc>
            </a:pPr>
            <a:r>
              <a:rPr lang="en-US" sz="1400" b="1">
                <a:solidFill>
                  <a:srgbClr val="4C2E00"/>
                </a:solidFill>
                <a:latin typeface="Arial" charset="0"/>
              </a:rPr>
              <a:t>Management</a:t>
            </a:r>
          </a:p>
          <a:p>
            <a:pPr algn="ctr">
              <a:lnSpc>
                <a:spcPct val="90000"/>
              </a:lnSpc>
            </a:pPr>
            <a:r>
              <a:rPr lang="en-US" sz="1400" b="1">
                <a:solidFill>
                  <a:srgbClr val="4C2E00"/>
                </a:solidFill>
                <a:latin typeface="Arial" charset="0"/>
              </a:rPr>
              <a:t>System</a:t>
            </a:r>
          </a:p>
        </p:txBody>
      </p:sp>
      <p:sp>
        <p:nvSpPr>
          <p:cNvPr id="790532" name="AutoShape 4"/>
          <p:cNvSpPr>
            <a:spLocks noChangeArrowheads="1"/>
          </p:cNvSpPr>
          <p:nvPr/>
        </p:nvSpPr>
        <p:spPr bwMode="auto">
          <a:xfrm>
            <a:off x="547688" y="4279900"/>
            <a:ext cx="1484312" cy="882650"/>
          </a:xfrm>
          <a:prstGeom prst="cube">
            <a:avLst>
              <a:gd name="adj" fmla="val 24995"/>
            </a:avLst>
          </a:prstGeom>
          <a:noFill/>
          <a:ln w="25400">
            <a:solidFill>
              <a:srgbClr val="4C2E00"/>
            </a:solidFill>
            <a:miter lim="800000"/>
            <a:headEnd/>
            <a:tailEnd/>
          </a:ln>
          <a:effectLst/>
        </p:spPr>
        <p:txBody>
          <a:bodyPr wrap="none" lIns="90488" tIns="44450" rIns="90488" bIns="44450">
            <a:prstTxWarp prst="textNoShape">
              <a:avLst/>
            </a:prstTxWarp>
            <a:spAutoFit/>
          </a:bodyPr>
          <a:lstStyle/>
          <a:p>
            <a:pPr algn="ctr">
              <a:lnSpc>
                <a:spcPct val="90000"/>
              </a:lnSpc>
            </a:pPr>
            <a:r>
              <a:rPr lang="en-US" sz="1400" b="1">
                <a:solidFill>
                  <a:srgbClr val="4C2E00"/>
                </a:solidFill>
                <a:latin typeface="Arial" charset="0"/>
              </a:rPr>
              <a:t>Acquisition</a:t>
            </a:r>
          </a:p>
          <a:p>
            <a:pPr algn="ctr">
              <a:lnSpc>
                <a:spcPct val="90000"/>
              </a:lnSpc>
            </a:pPr>
            <a:r>
              <a:rPr lang="en-US" sz="1400" b="1">
                <a:solidFill>
                  <a:srgbClr val="4C2E00"/>
                </a:solidFill>
                <a:latin typeface="Arial" charset="0"/>
              </a:rPr>
              <a:t>Management</a:t>
            </a:r>
          </a:p>
          <a:p>
            <a:pPr algn="ctr">
              <a:lnSpc>
                <a:spcPct val="90000"/>
              </a:lnSpc>
            </a:pPr>
            <a:r>
              <a:rPr lang="en-US" sz="1400" b="1">
                <a:solidFill>
                  <a:srgbClr val="4C2E00"/>
                </a:solidFill>
                <a:latin typeface="Arial" charset="0"/>
              </a:rPr>
              <a:t>System</a:t>
            </a:r>
          </a:p>
        </p:txBody>
      </p:sp>
      <p:sp>
        <p:nvSpPr>
          <p:cNvPr id="790568" name="Rectangle 40"/>
          <p:cNvSpPr>
            <a:spLocks noChangeArrowheads="1"/>
          </p:cNvSpPr>
          <p:nvPr/>
        </p:nvSpPr>
        <p:spPr bwMode="auto">
          <a:xfrm>
            <a:off x="877888" y="5603875"/>
            <a:ext cx="912812" cy="4730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ctr">
              <a:lnSpc>
                <a:spcPct val="90000"/>
              </a:lnSpc>
            </a:pPr>
            <a:r>
              <a:rPr lang="en-US" sz="1400" b="1">
                <a:latin typeface="Arial" charset="0"/>
              </a:rPr>
              <a:t>Existing</a:t>
            </a:r>
          </a:p>
          <a:p>
            <a:pPr algn="ctr">
              <a:lnSpc>
                <a:spcPct val="90000"/>
              </a:lnSpc>
            </a:pPr>
            <a:r>
              <a:rPr lang="en-US" sz="1400" b="1">
                <a:latin typeface="Arial" charset="0"/>
              </a:rPr>
              <a:t>Systems</a:t>
            </a:r>
          </a:p>
        </p:txBody>
      </p:sp>
      <p:grpSp>
        <p:nvGrpSpPr>
          <p:cNvPr id="96" name="Group 95"/>
          <p:cNvGrpSpPr/>
          <p:nvPr/>
        </p:nvGrpSpPr>
        <p:grpSpPr>
          <a:xfrm>
            <a:off x="273050" y="1346200"/>
            <a:ext cx="3592513" cy="4730750"/>
            <a:chOff x="273050" y="1346200"/>
            <a:chExt cx="3592513" cy="4730750"/>
          </a:xfrm>
        </p:grpSpPr>
        <p:sp>
          <p:nvSpPr>
            <p:cNvPr id="790533" name="AutoShape 5"/>
            <p:cNvSpPr>
              <a:spLocks noChangeArrowheads="1"/>
            </p:cNvSpPr>
            <p:nvPr/>
          </p:nvSpPr>
          <p:spPr bwMode="auto">
            <a:xfrm>
              <a:off x="2801938" y="2876550"/>
              <a:ext cx="290512" cy="21907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34" name="AutoShape 6"/>
            <p:cNvSpPr>
              <a:spLocks noChangeArrowheads="1"/>
            </p:cNvSpPr>
            <p:nvPr/>
          </p:nvSpPr>
          <p:spPr bwMode="auto">
            <a:xfrm>
              <a:off x="2979738" y="3348038"/>
              <a:ext cx="231775" cy="312737"/>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35" name="AutoShape 7"/>
            <p:cNvSpPr>
              <a:spLocks noChangeArrowheads="1"/>
            </p:cNvSpPr>
            <p:nvPr/>
          </p:nvSpPr>
          <p:spPr bwMode="auto">
            <a:xfrm>
              <a:off x="3435350" y="3309938"/>
              <a:ext cx="430213" cy="33337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36" name="AutoShape 8"/>
            <p:cNvSpPr>
              <a:spLocks noChangeArrowheads="1"/>
            </p:cNvSpPr>
            <p:nvPr/>
          </p:nvSpPr>
          <p:spPr bwMode="auto">
            <a:xfrm>
              <a:off x="3336925" y="3043238"/>
              <a:ext cx="230188" cy="180975"/>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37" name="AutoShape 9"/>
            <p:cNvSpPr>
              <a:spLocks noChangeArrowheads="1"/>
            </p:cNvSpPr>
            <p:nvPr/>
          </p:nvSpPr>
          <p:spPr bwMode="auto">
            <a:xfrm>
              <a:off x="2960688" y="2514600"/>
              <a:ext cx="349250" cy="163513"/>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38" name="AutoShape 10"/>
            <p:cNvSpPr>
              <a:spLocks noChangeArrowheads="1"/>
            </p:cNvSpPr>
            <p:nvPr/>
          </p:nvSpPr>
          <p:spPr bwMode="auto">
            <a:xfrm>
              <a:off x="2781300" y="3178175"/>
              <a:ext cx="250825" cy="106363"/>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39" name="AutoShape 11"/>
            <p:cNvSpPr>
              <a:spLocks noChangeArrowheads="1"/>
            </p:cNvSpPr>
            <p:nvPr/>
          </p:nvSpPr>
          <p:spPr bwMode="auto">
            <a:xfrm>
              <a:off x="3257550" y="2797175"/>
              <a:ext cx="290513" cy="144463"/>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40" name="AutoShape 12"/>
            <p:cNvSpPr>
              <a:spLocks noChangeArrowheads="1"/>
            </p:cNvSpPr>
            <p:nvPr/>
          </p:nvSpPr>
          <p:spPr bwMode="auto">
            <a:xfrm>
              <a:off x="2781300" y="2797175"/>
              <a:ext cx="409575" cy="144463"/>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41" name="AutoShape 13"/>
            <p:cNvSpPr>
              <a:spLocks noChangeArrowheads="1"/>
            </p:cNvSpPr>
            <p:nvPr/>
          </p:nvSpPr>
          <p:spPr bwMode="auto">
            <a:xfrm>
              <a:off x="2463800" y="4078288"/>
              <a:ext cx="350838" cy="20161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42" name="AutoShape 14"/>
            <p:cNvSpPr>
              <a:spLocks noChangeArrowheads="1"/>
            </p:cNvSpPr>
            <p:nvPr/>
          </p:nvSpPr>
          <p:spPr bwMode="auto">
            <a:xfrm>
              <a:off x="2325688" y="3348038"/>
              <a:ext cx="271462" cy="219075"/>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43" name="AutoShape 15"/>
            <p:cNvSpPr>
              <a:spLocks noChangeArrowheads="1"/>
            </p:cNvSpPr>
            <p:nvPr/>
          </p:nvSpPr>
          <p:spPr bwMode="auto">
            <a:xfrm>
              <a:off x="2543175" y="3479800"/>
              <a:ext cx="350838" cy="20002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44" name="AutoShape 16"/>
            <p:cNvSpPr>
              <a:spLocks noChangeArrowheads="1"/>
            </p:cNvSpPr>
            <p:nvPr/>
          </p:nvSpPr>
          <p:spPr bwMode="auto">
            <a:xfrm>
              <a:off x="2940050" y="4022725"/>
              <a:ext cx="290513" cy="180975"/>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45" name="AutoShape 17"/>
            <p:cNvSpPr>
              <a:spLocks noChangeArrowheads="1"/>
            </p:cNvSpPr>
            <p:nvPr/>
          </p:nvSpPr>
          <p:spPr bwMode="auto">
            <a:xfrm>
              <a:off x="3178175" y="3211513"/>
              <a:ext cx="369888" cy="20161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46" name="AutoShape 18"/>
            <p:cNvSpPr>
              <a:spLocks noChangeArrowheads="1"/>
            </p:cNvSpPr>
            <p:nvPr/>
          </p:nvSpPr>
          <p:spPr bwMode="auto">
            <a:xfrm>
              <a:off x="3019425" y="3082925"/>
              <a:ext cx="231775" cy="182563"/>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47" name="AutoShape 19"/>
            <p:cNvSpPr>
              <a:spLocks noChangeArrowheads="1"/>
            </p:cNvSpPr>
            <p:nvPr/>
          </p:nvSpPr>
          <p:spPr bwMode="auto">
            <a:xfrm>
              <a:off x="3455988" y="2970213"/>
              <a:ext cx="171450" cy="220662"/>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48" name="AutoShape 20"/>
            <p:cNvSpPr>
              <a:spLocks noChangeArrowheads="1"/>
            </p:cNvSpPr>
            <p:nvPr/>
          </p:nvSpPr>
          <p:spPr bwMode="auto">
            <a:xfrm>
              <a:off x="3475038" y="2763838"/>
              <a:ext cx="171450" cy="200025"/>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49" name="AutoShape 21"/>
            <p:cNvSpPr>
              <a:spLocks noChangeArrowheads="1"/>
            </p:cNvSpPr>
            <p:nvPr/>
          </p:nvSpPr>
          <p:spPr bwMode="auto">
            <a:xfrm>
              <a:off x="2582863" y="4662488"/>
              <a:ext cx="112712" cy="12541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50" name="AutoShape 22"/>
            <p:cNvSpPr>
              <a:spLocks noChangeArrowheads="1"/>
            </p:cNvSpPr>
            <p:nvPr/>
          </p:nvSpPr>
          <p:spPr bwMode="auto">
            <a:xfrm>
              <a:off x="2801938" y="4945063"/>
              <a:ext cx="131762" cy="16351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51" name="AutoShape 23"/>
            <p:cNvSpPr>
              <a:spLocks noChangeArrowheads="1"/>
            </p:cNvSpPr>
            <p:nvPr/>
          </p:nvSpPr>
          <p:spPr bwMode="auto">
            <a:xfrm>
              <a:off x="2582863" y="4530725"/>
              <a:ext cx="231775" cy="163513"/>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52" name="AutoShape 24"/>
            <p:cNvSpPr>
              <a:spLocks noChangeArrowheads="1"/>
            </p:cNvSpPr>
            <p:nvPr/>
          </p:nvSpPr>
          <p:spPr bwMode="auto">
            <a:xfrm>
              <a:off x="2643188" y="4703763"/>
              <a:ext cx="330200" cy="220662"/>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53" name="AutoShape 25"/>
            <p:cNvSpPr>
              <a:spLocks noChangeArrowheads="1"/>
            </p:cNvSpPr>
            <p:nvPr/>
          </p:nvSpPr>
          <p:spPr bwMode="auto">
            <a:xfrm>
              <a:off x="2940050" y="4497388"/>
              <a:ext cx="152400" cy="25717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54" name="AutoShape 26"/>
            <p:cNvSpPr>
              <a:spLocks noChangeArrowheads="1"/>
            </p:cNvSpPr>
            <p:nvPr/>
          </p:nvSpPr>
          <p:spPr bwMode="auto">
            <a:xfrm>
              <a:off x="2622550" y="5062538"/>
              <a:ext cx="211138" cy="18097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55" name="AutoShape 27"/>
            <p:cNvSpPr>
              <a:spLocks noChangeArrowheads="1"/>
            </p:cNvSpPr>
            <p:nvPr/>
          </p:nvSpPr>
          <p:spPr bwMode="auto">
            <a:xfrm>
              <a:off x="2762250" y="5114925"/>
              <a:ext cx="190500" cy="314325"/>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56" name="AutoShape 28"/>
            <p:cNvSpPr>
              <a:spLocks noChangeArrowheads="1"/>
            </p:cNvSpPr>
            <p:nvPr/>
          </p:nvSpPr>
          <p:spPr bwMode="auto">
            <a:xfrm>
              <a:off x="3098800" y="4964113"/>
              <a:ext cx="192088" cy="10636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57" name="AutoShape 29"/>
            <p:cNvSpPr>
              <a:spLocks noChangeArrowheads="1"/>
            </p:cNvSpPr>
            <p:nvPr/>
          </p:nvSpPr>
          <p:spPr bwMode="auto">
            <a:xfrm>
              <a:off x="3098800" y="4775200"/>
              <a:ext cx="33338" cy="144463"/>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58" name="AutoShape 30"/>
            <p:cNvSpPr>
              <a:spLocks noChangeArrowheads="1"/>
            </p:cNvSpPr>
            <p:nvPr/>
          </p:nvSpPr>
          <p:spPr bwMode="auto">
            <a:xfrm>
              <a:off x="3355975" y="4364038"/>
              <a:ext cx="171450" cy="220662"/>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59" name="AutoShape 31"/>
            <p:cNvSpPr>
              <a:spLocks noChangeArrowheads="1"/>
            </p:cNvSpPr>
            <p:nvPr/>
          </p:nvSpPr>
          <p:spPr bwMode="auto">
            <a:xfrm>
              <a:off x="3157538" y="4398963"/>
              <a:ext cx="192087" cy="18256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60" name="AutoShape 32"/>
            <p:cNvSpPr>
              <a:spLocks noChangeArrowheads="1"/>
            </p:cNvSpPr>
            <p:nvPr/>
          </p:nvSpPr>
          <p:spPr bwMode="auto">
            <a:xfrm>
              <a:off x="3316288" y="4797425"/>
              <a:ext cx="152400" cy="107950"/>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61" name="AutoShape 33"/>
            <p:cNvSpPr>
              <a:spLocks noChangeArrowheads="1"/>
            </p:cNvSpPr>
            <p:nvPr/>
          </p:nvSpPr>
          <p:spPr bwMode="auto">
            <a:xfrm>
              <a:off x="2028825" y="2703513"/>
              <a:ext cx="388938" cy="369887"/>
            </a:xfrm>
            <a:prstGeom prst="rightArrow">
              <a:avLst>
                <a:gd name="adj1" fmla="val 50000"/>
                <a:gd name="adj2" fmla="val 52580"/>
              </a:avLst>
            </a:prstGeom>
            <a:noFill/>
            <a:ln w="25400">
              <a:solidFill>
                <a:srgbClr val="CF0E30"/>
              </a:solidFill>
              <a:miter lim="800000"/>
              <a:headEnd/>
              <a:tailEnd/>
            </a:ln>
            <a:effectLst/>
          </p:spPr>
          <p:txBody>
            <a:bodyPr wrap="none" anchor="ctr">
              <a:prstTxWarp prst="textNoShape">
                <a:avLst/>
              </a:prstTxWarp>
            </a:bodyPr>
            <a:lstStyle/>
            <a:p>
              <a:endParaRPr lang="en-US"/>
            </a:p>
          </p:txBody>
        </p:sp>
        <p:sp>
          <p:nvSpPr>
            <p:cNvPr id="790562" name="AutoShape 34"/>
            <p:cNvSpPr>
              <a:spLocks noChangeArrowheads="1"/>
            </p:cNvSpPr>
            <p:nvPr/>
          </p:nvSpPr>
          <p:spPr bwMode="auto">
            <a:xfrm>
              <a:off x="2305050" y="5213350"/>
              <a:ext cx="252413" cy="125413"/>
            </a:xfrm>
            <a:prstGeom prst="cube">
              <a:avLst>
                <a:gd name="adj" fmla="val 24995"/>
              </a:avLst>
            </a:prstGeom>
            <a:solidFill>
              <a:schemeClr val="accent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63" name="AutoShape 35"/>
            <p:cNvSpPr>
              <a:spLocks noChangeArrowheads="1"/>
            </p:cNvSpPr>
            <p:nvPr/>
          </p:nvSpPr>
          <p:spPr bwMode="auto">
            <a:xfrm>
              <a:off x="2603500" y="4945063"/>
              <a:ext cx="230188" cy="14446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64" name="AutoShape 36"/>
            <p:cNvSpPr>
              <a:spLocks noChangeArrowheads="1"/>
            </p:cNvSpPr>
            <p:nvPr/>
          </p:nvSpPr>
          <p:spPr bwMode="auto">
            <a:xfrm>
              <a:off x="3019425" y="5095875"/>
              <a:ext cx="231775" cy="182563"/>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65" name="AutoShape 37"/>
            <p:cNvSpPr>
              <a:spLocks noChangeArrowheads="1"/>
            </p:cNvSpPr>
            <p:nvPr/>
          </p:nvSpPr>
          <p:spPr bwMode="auto">
            <a:xfrm>
              <a:off x="3197225" y="4587875"/>
              <a:ext cx="192088" cy="144463"/>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66" name="AutoShape 38"/>
            <p:cNvSpPr>
              <a:spLocks noChangeArrowheads="1"/>
            </p:cNvSpPr>
            <p:nvPr/>
          </p:nvSpPr>
          <p:spPr bwMode="auto">
            <a:xfrm>
              <a:off x="3138488" y="5208588"/>
              <a:ext cx="409575" cy="16351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67" name="AutoShape 39"/>
            <p:cNvSpPr>
              <a:spLocks noChangeArrowheads="1"/>
            </p:cNvSpPr>
            <p:nvPr/>
          </p:nvSpPr>
          <p:spPr bwMode="auto">
            <a:xfrm>
              <a:off x="3395663" y="5080000"/>
              <a:ext cx="152400" cy="31432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69" name="AutoShape 41"/>
            <p:cNvSpPr>
              <a:spLocks noChangeArrowheads="1"/>
            </p:cNvSpPr>
            <p:nvPr/>
          </p:nvSpPr>
          <p:spPr bwMode="auto">
            <a:xfrm>
              <a:off x="273050" y="1346200"/>
              <a:ext cx="2371725" cy="609600"/>
            </a:xfrm>
            <a:prstGeom prst="homePlate">
              <a:avLst>
                <a:gd name="adj" fmla="val 74895"/>
              </a:avLst>
            </a:prstGeom>
            <a:noFill/>
            <a:ln w="25400">
              <a:solidFill>
                <a:srgbClr val="CF0E30"/>
              </a:solidFill>
              <a:miter lim="800000"/>
              <a:headEnd/>
              <a:tailEnd/>
            </a:ln>
            <a:effectLst/>
          </p:spPr>
          <p:txBody>
            <a:bodyPr wrap="none" lIns="90488" tIns="44450" rIns="90488" bIns="44450">
              <a:prstTxWarp prst="textNoShape">
                <a:avLst/>
              </a:prstTxWarp>
              <a:spAutoFit/>
            </a:bodyPr>
            <a:lstStyle/>
            <a:p>
              <a:pPr algn="ctr">
                <a:lnSpc>
                  <a:spcPct val="90000"/>
                </a:lnSpc>
              </a:pPr>
              <a:r>
                <a:rPr lang="en-US" sz="1800" b="1" dirty="0">
                  <a:solidFill>
                    <a:srgbClr val="CF0E30"/>
                  </a:solidFill>
                  <a:latin typeface="Arial" charset="0"/>
                </a:rPr>
                <a:t>Reverse Engineer</a:t>
              </a:r>
            </a:p>
            <a:p>
              <a:pPr algn="ctr">
                <a:lnSpc>
                  <a:spcPct val="90000"/>
                </a:lnSpc>
              </a:pPr>
              <a:r>
                <a:rPr lang="en-US" sz="1800" b="1" dirty="0">
                  <a:solidFill>
                    <a:srgbClr val="CF0E30"/>
                  </a:solidFill>
                  <a:latin typeface="Arial" charset="0"/>
                </a:rPr>
                <a:t>Software Artifacts</a:t>
              </a:r>
            </a:p>
          </p:txBody>
        </p:sp>
        <p:sp>
          <p:nvSpPr>
            <p:cNvPr id="790570" name="AutoShape 42"/>
            <p:cNvSpPr>
              <a:spLocks noChangeArrowheads="1"/>
            </p:cNvSpPr>
            <p:nvPr/>
          </p:nvSpPr>
          <p:spPr bwMode="auto">
            <a:xfrm>
              <a:off x="2305050" y="5080000"/>
              <a:ext cx="371475" cy="31432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71" name="AutoShape 43"/>
            <p:cNvSpPr>
              <a:spLocks noChangeArrowheads="1"/>
            </p:cNvSpPr>
            <p:nvPr/>
          </p:nvSpPr>
          <p:spPr bwMode="auto">
            <a:xfrm>
              <a:off x="2881313" y="5137150"/>
              <a:ext cx="269875" cy="33337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72" name="AutoShape 44"/>
            <p:cNvSpPr>
              <a:spLocks noChangeArrowheads="1"/>
            </p:cNvSpPr>
            <p:nvPr/>
          </p:nvSpPr>
          <p:spPr bwMode="auto">
            <a:xfrm>
              <a:off x="2762250" y="2349500"/>
              <a:ext cx="250825" cy="20002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73" name="AutoShape 45"/>
            <p:cNvSpPr>
              <a:spLocks noChangeArrowheads="1"/>
            </p:cNvSpPr>
            <p:nvPr/>
          </p:nvSpPr>
          <p:spPr bwMode="auto">
            <a:xfrm>
              <a:off x="3276600" y="2366963"/>
              <a:ext cx="211138" cy="201612"/>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74" name="AutoShape 46"/>
            <p:cNvSpPr>
              <a:spLocks noChangeArrowheads="1"/>
            </p:cNvSpPr>
            <p:nvPr/>
          </p:nvSpPr>
          <p:spPr bwMode="auto">
            <a:xfrm>
              <a:off x="2524125" y="3214688"/>
              <a:ext cx="309563" cy="22066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75" name="AutoShape 47"/>
            <p:cNvSpPr>
              <a:spLocks noChangeArrowheads="1"/>
            </p:cNvSpPr>
            <p:nvPr/>
          </p:nvSpPr>
          <p:spPr bwMode="auto">
            <a:xfrm>
              <a:off x="2603500" y="4251325"/>
              <a:ext cx="349250" cy="220663"/>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615" name="AutoShape 87"/>
            <p:cNvSpPr>
              <a:spLocks noChangeArrowheads="1"/>
            </p:cNvSpPr>
            <p:nvPr/>
          </p:nvSpPr>
          <p:spPr bwMode="auto">
            <a:xfrm>
              <a:off x="2008188" y="4530725"/>
              <a:ext cx="390525" cy="371475"/>
            </a:xfrm>
            <a:prstGeom prst="rightArrow">
              <a:avLst>
                <a:gd name="adj1" fmla="val 50000"/>
                <a:gd name="adj2" fmla="val 52569"/>
              </a:avLst>
            </a:prstGeom>
            <a:noFill/>
            <a:ln w="25400">
              <a:solidFill>
                <a:srgbClr val="CF0E30"/>
              </a:solidFill>
              <a:miter lim="800000"/>
              <a:headEnd/>
              <a:tailEnd/>
            </a:ln>
            <a:effectLst/>
          </p:spPr>
          <p:txBody>
            <a:bodyPr wrap="none" anchor="ctr">
              <a:prstTxWarp prst="textNoShape">
                <a:avLst/>
              </a:prstTxWarp>
            </a:bodyPr>
            <a:lstStyle/>
            <a:p>
              <a:endParaRPr lang="en-US"/>
            </a:p>
          </p:txBody>
        </p:sp>
        <p:sp>
          <p:nvSpPr>
            <p:cNvPr id="790620" name="Rectangle 92"/>
            <p:cNvSpPr>
              <a:spLocks noChangeArrowheads="1"/>
            </p:cNvSpPr>
            <p:nvPr/>
          </p:nvSpPr>
          <p:spPr bwMode="auto">
            <a:xfrm>
              <a:off x="2578100" y="5603875"/>
              <a:ext cx="962025" cy="4730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ctr">
                <a:lnSpc>
                  <a:spcPct val="90000"/>
                </a:lnSpc>
              </a:pPr>
              <a:r>
                <a:rPr lang="en-US" sz="1400" b="1" dirty="0">
                  <a:solidFill>
                    <a:srgbClr val="800000"/>
                  </a:solidFill>
                  <a:latin typeface="Arial" charset="0"/>
                </a:rPr>
                <a:t>Captured</a:t>
              </a:r>
            </a:p>
            <a:p>
              <a:pPr algn="ctr">
                <a:lnSpc>
                  <a:spcPct val="90000"/>
                </a:lnSpc>
              </a:pPr>
              <a:r>
                <a:rPr lang="en-US" sz="1400" b="1" dirty="0">
                  <a:solidFill>
                    <a:srgbClr val="800000"/>
                  </a:solidFill>
                  <a:latin typeface="Arial" charset="0"/>
                </a:rPr>
                <a:t>Artifacts</a:t>
              </a:r>
            </a:p>
          </p:txBody>
        </p:sp>
      </p:grpSp>
      <p:grpSp>
        <p:nvGrpSpPr>
          <p:cNvPr id="98" name="Group 97"/>
          <p:cNvGrpSpPr/>
          <p:nvPr/>
        </p:nvGrpSpPr>
        <p:grpSpPr>
          <a:xfrm>
            <a:off x="2643188" y="1371600"/>
            <a:ext cx="3462337" cy="4724400"/>
            <a:chOff x="2643188" y="1371600"/>
            <a:chExt cx="3462337" cy="4724400"/>
          </a:xfrm>
        </p:grpSpPr>
        <p:sp>
          <p:nvSpPr>
            <p:cNvPr id="790586" name="AutoShape 58"/>
            <p:cNvSpPr>
              <a:spLocks noChangeArrowheads="1"/>
            </p:cNvSpPr>
            <p:nvPr/>
          </p:nvSpPr>
          <p:spPr bwMode="auto">
            <a:xfrm>
              <a:off x="4981575" y="2763838"/>
              <a:ext cx="290513" cy="219075"/>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87" name="AutoShape 59"/>
            <p:cNvSpPr>
              <a:spLocks noChangeArrowheads="1"/>
            </p:cNvSpPr>
            <p:nvPr/>
          </p:nvSpPr>
          <p:spPr bwMode="auto">
            <a:xfrm>
              <a:off x="5159375" y="3233738"/>
              <a:ext cx="231775" cy="314325"/>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88" name="AutoShape 60"/>
            <p:cNvSpPr>
              <a:spLocks noChangeArrowheads="1"/>
            </p:cNvSpPr>
            <p:nvPr/>
          </p:nvSpPr>
          <p:spPr bwMode="auto">
            <a:xfrm>
              <a:off x="5675313" y="3309938"/>
              <a:ext cx="430212" cy="333375"/>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89" name="AutoShape 61"/>
            <p:cNvSpPr>
              <a:spLocks noChangeArrowheads="1"/>
            </p:cNvSpPr>
            <p:nvPr/>
          </p:nvSpPr>
          <p:spPr bwMode="auto">
            <a:xfrm>
              <a:off x="4724400" y="3365500"/>
              <a:ext cx="349250" cy="201613"/>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0" name="AutoShape 62"/>
            <p:cNvSpPr>
              <a:spLocks noChangeArrowheads="1"/>
            </p:cNvSpPr>
            <p:nvPr/>
          </p:nvSpPr>
          <p:spPr bwMode="auto">
            <a:xfrm>
              <a:off x="5199063" y="2970213"/>
              <a:ext cx="231775" cy="182562"/>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1" name="AutoShape 63"/>
            <p:cNvSpPr>
              <a:spLocks noChangeArrowheads="1"/>
            </p:cNvSpPr>
            <p:nvPr/>
          </p:nvSpPr>
          <p:spPr bwMode="auto">
            <a:xfrm>
              <a:off x="5834063" y="2838450"/>
              <a:ext cx="171450" cy="220663"/>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2" name="AutoShape 64"/>
            <p:cNvSpPr>
              <a:spLocks noChangeArrowheads="1"/>
            </p:cNvSpPr>
            <p:nvPr/>
          </p:nvSpPr>
          <p:spPr bwMode="auto">
            <a:xfrm>
              <a:off x="4941888" y="2235200"/>
              <a:ext cx="250825" cy="201613"/>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3" name="AutoShape 65"/>
            <p:cNvSpPr>
              <a:spLocks noChangeArrowheads="1"/>
            </p:cNvSpPr>
            <p:nvPr/>
          </p:nvSpPr>
          <p:spPr bwMode="auto">
            <a:xfrm>
              <a:off x="5457825" y="2254250"/>
              <a:ext cx="211138" cy="201613"/>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4" name="AutoShape 66"/>
            <p:cNvSpPr>
              <a:spLocks noChangeArrowheads="1"/>
            </p:cNvSpPr>
            <p:nvPr/>
          </p:nvSpPr>
          <p:spPr bwMode="auto">
            <a:xfrm>
              <a:off x="4941888" y="4572000"/>
              <a:ext cx="330200" cy="219075"/>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5" name="AutoShape 67"/>
            <p:cNvSpPr>
              <a:spLocks noChangeArrowheads="1"/>
            </p:cNvSpPr>
            <p:nvPr/>
          </p:nvSpPr>
          <p:spPr bwMode="auto">
            <a:xfrm>
              <a:off x="5238750" y="4364038"/>
              <a:ext cx="152400" cy="258762"/>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6" name="AutoShape 68"/>
            <p:cNvSpPr>
              <a:spLocks noChangeArrowheads="1"/>
            </p:cNvSpPr>
            <p:nvPr/>
          </p:nvSpPr>
          <p:spPr bwMode="auto">
            <a:xfrm>
              <a:off x="4922838" y="4929188"/>
              <a:ext cx="211137" cy="182562"/>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7" name="AutoShape 69"/>
            <p:cNvSpPr>
              <a:spLocks noChangeArrowheads="1"/>
            </p:cNvSpPr>
            <p:nvPr/>
          </p:nvSpPr>
          <p:spPr bwMode="auto">
            <a:xfrm>
              <a:off x="5656263" y="4232275"/>
              <a:ext cx="171450" cy="220663"/>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8" name="AutoShape 70"/>
            <p:cNvSpPr>
              <a:spLocks noChangeArrowheads="1"/>
            </p:cNvSpPr>
            <p:nvPr/>
          </p:nvSpPr>
          <p:spPr bwMode="auto">
            <a:xfrm>
              <a:off x="5616575" y="4665663"/>
              <a:ext cx="150813" cy="107950"/>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9" name="AutoShape 71"/>
            <p:cNvSpPr>
              <a:spLocks noChangeArrowheads="1"/>
            </p:cNvSpPr>
            <p:nvPr/>
          </p:nvSpPr>
          <p:spPr bwMode="auto">
            <a:xfrm>
              <a:off x="5695950" y="4948238"/>
              <a:ext cx="150813" cy="314325"/>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600" name="AutoShape 72"/>
            <p:cNvSpPr>
              <a:spLocks noChangeArrowheads="1"/>
            </p:cNvSpPr>
            <p:nvPr/>
          </p:nvSpPr>
          <p:spPr bwMode="auto">
            <a:xfrm>
              <a:off x="4545013" y="4948238"/>
              <a:ext cx="369887" cy="314325"/>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601" name="AutoShape 73"/>
            <p:cNvSpPr>
              <a:spLocks noChangeArrowheads="1"/>
            </p:cNvSpPr>
            <p:nvPr/>
          </p:nvSpPr>
          <p:spPr bwMode="auto">
            <a:xfrm>
              <a:off x="5180013" y="4967288"/>
              <a:ext cx="271462" cy="333375"/>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602" name="AutoShape 74"/>
            <p:cNvSpPr>
              <a:spLocks noChangeArrowheads="1"/>
            </p:cNvSpPr>
            <p:nvPr/>
          </p:nvSpPr>
          <p:spPr bwMode="auto">
            <a:xfrm>
              <a:off x="4902200" y="4119563"/>
              <a:ext cx="350838" cy="220662"/>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614" name="AutoShape 86"/>
            <p:cNvSpPr>
              <a:spLocks noChangeArrowheads="1"/>
            </p:cNvSpPr>
            <p:nvPr/>
          </p:nvSpPr>
          <p:spPr bwMode="auto">
            <a:xfrm>
              <a:off x="2643188" y="1371600"/>
              <a:ext cx="2606675" cy="609600"/>
            </a:xfrm>
            <a:prstGeom prst="homePlate">
              <a:avLst>
                <a:gd name="adj" fmla="val 72336"/>
              </a:avLst>
            </a:prstGeom>
            <a:noFill/>
            <a:ln w="25400">
              <a:solidFill>
                <a:srgbClr val="000066"/>
              </a:solidFill>
              <a:miter lim="800000"/>
              <a:headEnd/>
              <a:tailEnd/>
            </a:ln>
            <a:effectLst/>
          </p:spPr>
          <p:txBody>
            <a:bodyPr wrap="none" lIns="90488" tIns="44450" rIns="90488" bIns="44450">
              <a:prstTxWarp prst="textNoShape">
                <a:avLst/>
              </a:prstTxWarp>
              <a:spAutoFit/>
            </a:bodyPr>
            <a:lstStyle/>
            <a:p>
              <a:pPr algn="ctr">
                <a:lnSpc>
                  <a:spcPct val="90000"/>
                </a:lnSpc>
              </a:pPr>
              <a:r>
                <a:rPr lang="en-US" sz="1800" b="1">
                  <a:solidFill>
                    <a:srgbClr val="000066"/>
                  </a:solidFill>
                  <a:latin typeface="Arial" charset="0"/>
                </a:rPr>
                <a:t>Identify and Prepare</a:t>
              </a:r>
            </a:p>
            <a:p>
              <a:pPr algn="ctr">
                <a:lnSpc>
                  <a:spcPct val="90000"/>
                </a:lnSpc>
              </a:pPr>
              <a:r>
                <a:rPr lang="en-US" sz="1800" b="1">
                  <a:solidFill>
                    <a:srgbClr val="000066"/>
                  </a:solidFill>
                  <a:latin typeface="Arial" charset="0"/>
                </a:rPr>
                <a:t>Reusable Parts</a:t>
              </a:r>
            </a:p>
          </p:txBody>
        </p:sp>
        <p:sp>
          <p:nvSpPr>
            <p:cNvPr id="790616" name="AutoShape 88"/>
            <p:cNvSpPr>
              <a:spLocks noChangeArrowheads="1"/>
            </p:cNvSpPr>
            <p:nvPr/>
          </p:nvSpPr>
          <p:spPr bwMode="auto">
            <a:xfrm>
              <a:off x="3990975" y="2706688"/>
              <a:ext cx="388938" cy="369887"/>
            </a:xfrm>
            <a:prstGeom prst="rightArrow">
              <a:avLst>
                <a:gd name="adj1" fmla="val 50000"/>
                <a:gd name="adj2" fmla="val 52580"/>
              </a:avLst>
            </a:prstGeom>
            <a:noFill/>
            <a:ln w="25400">
              <a:solidFill>
                <a:srgbClr val="000066"/>
              </a:solidFill>
              <a:miter lim="800000"/>
              <a:headEnd/>
              <a:tailEnd/>
            </a:ln>
            <a:effectLst/>
          </p:spPr>
          <p:txBody>
            <a:bodyPr wrap="none" anchor="ctr">
              <a:prstTxWarp prst="textNoShape">
                <a:avLst/>
              </a:prstTxWarp>
            </a:bodyPr>
            <a:lstStyle/>
            <a:p>
              <a:endParaRPr lang="en-US"/>
            </a:p>
          </p:txBody>
        </p:sp>
        <p:sp>
          <p:nvSpPr>
            <p:cNvPr id="790617" name="AutoShape 89"/>
            <p:cNvSpPr>
              <a:spLocks noChangeArrowheads="1"/>
            </p:cNvSpPr>
            <p:nvPr/>
          </p:nvSpPr>
          <p:spPr bwMode="auto">
            <a:xfrm>
              <a:off x="3990975" y="4514850"/>
              <a:ext cx="388938" cy="371475"/>
            </a:xfrm>
            <a:prstGeom prst="rightArrow">
              <a:avLst>
                <a:gd name="adj1" fmla="val 50000"/>
                <a:gd name="adj2" fmla="val 52355"/>
              </a:avLst>
            </a:prstGeom>
            <a:noFill/>
            <a:ln w="25400">
              <a:solidFill>
                <a:srgbClr val="000066"/>
              </a:solidFill>
              <a:miter lim="800000"/>
              <a:headEnd/>
              <a:tailEnd/>
            </a:ln>
            <a:effectLst/>
          </p:spPr>
          <p:txBody>
            <a:bodyPr wrap="none" anchor="ctr">
              <a:prstTxWarp prst="textNoShape">
                <a:avLst/>
              </a:prstTxWarp>
            </a:bodyPr>
            <a:lstStyle/>
            <a:p>
              <a:endParaRPr lang="en-US"/>
            </a:p>
          </p:txBody>
        </p:sp>
        <p:sp>
          <p:nvSpPr>
            <p:cNvPr id="790621" name="Rectangle 93"/>
            <p:cNvSpPr>
              <a:spLocks noChangeArrowheads="1"/>
            </p:cNvSpPr>
            <p:nvPr/>
          </p:nvSpPr>
          <p:spPr bwMode="auto">
            <a:xfrm>
              <a:off x="4645025" y="5622925"/>
              <a:ext cx="1266825" cy="4730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ctr">
                <a:lnSpc>
                  <a:spcPct val="90000"/>
                </a:lnSpc>
              </a:pPr>
              <a:r>
                <a:rPr lang="en-US" sz="1400" b="1">
                  <a:solidFill>
                    <a:srgbClr val="000066"/>
                  </a:solidFill>
                  <a:latin typeface="Arial" charset="0"/>
                </a:rPr>
                <a:t>Reusable</a:t>
              </a:r>
            </a:p>
            <a:p>
              <a:pPr algn="ctr">
                <a:lnSpc>
                  <a:spcPct val="90000"/>
                </a:lnSpc>
              </a:pPr>
              <a:r>
                <a:rPr lang="en-US" sz="1400" b="1">
                  <a:solidFill>
                    <a:srgbClr val="000066"/>
                  </a:solidFill>
                  <a:latin typeface="Arial" charset="0"/>
                </a:rPr>
                <a:t>Components</a:t>
              </a:r>
            </a:p>
          </p:txBody>
        </p:sp>
      </p:grpSp>
      <p:grpSp>
        <p:nvGrpSpPr>
          <p:cNvPr id="99" name="Group 98"/>
          <p:cNvGrpSpPr/>
          <p:nvPr/>
        </p:nvGrpSpPr>
        <p:grpSpPr>
          <a:xfrm>
            <a:off x="5281613" y="1327150"/>
            <a:ext cx="3557587" cy="4714875"/>
            <a:chOff x="5281613" y="1327150"/>
            <a:chExt cx="3557587" cy="4714875"/>
          </a:xfrm>
        </p:grpSpPr>
        <p:sp>
          <p:nvSpPr>
            <p:cNvPr id="790576" name="Rectangle 48"/>
            <p:cNvSpPr>
              <a:spLocks noChangeArrowheads="1"/>
            </p:cNvSpPr>
            <p:nvPr/>
          </p:nvSpPr>
          <p:spPr bwMode="auto">
            <a:xfrm>
              <a:off x="7116763" y="5376863"/>
              <a:ext cx="1357312" cy="665162"/>
            </a:xfrm>
            <a:prstGeom prst="rect">
              <a:avLst/>
            </a:prstGeom>
            <a:noFill/>
            <a:ln w="25400">
              <a:noFill/>
              <a:miter lim="800000"/>
              <a:headEnd/>
              <a:tailEnd/>
            </a:ln>
            <a:effectLst/>
          </p:spPr>
          <p:txBody>
            <a:bodyPr wrap="none" lIns="90488" tIns="44450" rIns="90488" bIns="44450">
              <a:prstTxWarp prst="textNoShape">
                <a:avLst/>
              </a:prstTxWarp>
              <a:spAutoFit/>
            </a:bodyPr>
            <a:lstStyle/>
            <a:p>
              <a:pPr algn="ctr">
                <a:lnSpc>
                  <a:spcPct val="90000"/>
                </a:lnSpc>
              </a:pPr>
              <a:r>
                <a:rPr lang="en-US" sz="1400" b="1">
                  <a:latin typeface="Arial" charset="0"/>
                </a:rPr>
                <a:t>Converged/</a:t>
              </a:r>
            </a:p>
            <a:p>
              <a:pPr algn="ctr">
                <a:lnSpc>
                  <a:spcPct val="90000"/>
                </a:lnSpc>
              </a:pPr>
              <a:r>
                <a:rPr lang="en-US" sz="1400" b="1">
                  <a:latin typeface="Arial" charset="0"/>
                </a:rPr>
                <a:t>Reengineered</a:t>
              </a:r>
            </a:p>
            <a:p>
              <a:pPr algn="ctr">
                <a:lnSpc>
                  <a:spcPct val="90000"/>
                </a:lnSpc>
              </a:pPr>
              <a:r>
                <a:rPr lang="en-US" sz="1400" b="1">
                  <a:latin typeface="Arial" charset="0"/>
                </a:rPr>
                <a:t>Systems</a:t>
              </a:r>
            </a:p>
          </p:txBody>
        </p:sp>
        <p:sp>
          <p:nvSpPr>
            <p:cNvPr id="790577" name="AutoShape 49"/>
            <p:cNvSpPr>
              <a:spLocks noChangeArrowheads="1"/>
            </p:cNvSpPr>
            <p:nvPr/>
          </p:nvSpPr>
          <p:spPr bwMode="auto">
            <a:xfrm>
              <a:off x="7221538" y="2536825"/>
              <a:ext cx="290512" cy="220663"/>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578" name="AutoShape 50"/>
            <p:cNvSpPr>
              <a:spLocks noChangeArrowheads="1"/>
            </p:cNvSpPr>
            <p:nvPr/>
          </p:nvSpPr>
          <p:spPr bwMode="auto">
            <a:xfrm>
              <a:off x="6964363" y="3348038"/>
              <a:ext cx="230187" cy="312737"/>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579" name="AutoShape 51"/>
            <p:cNvSpPr>
              <a:spLocks noChangeArrowheads="1"/>
            </p:cNvSpPr>
            <p:nvPr/>
          </p:nvSpPr>
          <p:spPr bwMode="auto">
            <a:xfrm>
              <a:off x="8113713" y="3121025"/>
              <a:ext cx="428625" cy="333375"/>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580" name="AutoShape 52"/>
            <p:cNvSpPr>
              <a:spLocks noChangeArrowheads="1"/>
            </p:cNvSpPr>
            <p:nvPr/>
          </p:nvSpPr>
          <p:spPr bwMode="auto">
            <a:xfrm>
              <a:off x="8074025" y="2536825"/>
              <a:ext cx="349250" cy="201613"/>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581" name="AutoShape 53"/>
            <p:cNvSpPr>
              <a:spLocks noChangeArrowheads="1"/>
            </p:cNvSpPr>
            <p:nvPr/>
          </p:nvSpPr>
          <p:spPr bwMode="auto">
            <a:xfrm>
              <a:off x="7023100" y="2970213"/>
              <a:ext cx="231775" cy="182562"/>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582" name="AutoShape 54"/>
            <p:cNvSpPr>
              <a:spLocks noChangeArrowheads="1"/>
            </p:cNvSpPr>
            <p:nvPr/>
          </p:nvSpPr>
          <p:spPr bwMode="auto">
            <a:xfrm>
              <a:off x="7658100" y="2838450"/>
              <a:ext cx="171450" cy="220663"/>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583" name="AutoShape 55"/>
            <p:cNvSpPr>
              <a:spLocks noChangeArrowheads="1"/>
            </p:cNvSpPr>
            <p:nvPr/>
          </p:nvSpPr>
          <p:spPr bwMode="auto">
            <a:xfrm>
              <a:off x="7796213" y="3667125"/>
              <a:ext cx="250825" cy="201613"/>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584" name="AutoShape 56"/>
            <p:cNvSpPr>
              <a:spLocks noChangeArrowheads="1"/>
            </p:cNvSpPr>
            <p:nvPr/>
          </p:nvSpPr>
          <p:spPr bwMode="auto">
            <a:xfrm>
              <a:off x="7399338" y="2782888"/>
              <a:ext cx="211137" cy="200025"/>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585" name="AutoShape 57"/>
            <p:cNvSpPr>
              <a:spLocks noChangeArrowheads="1"/>
            </p:cNvSpPr>
            <p:nvPr/>
          </p:nvSpPr>
          <p:spPr bwMode="auto">
            <a:xfrm>
              <a:off x="6962775" y="2557463"/>
              <a:ext cx="1584325" cy="1139825"/>
            </a:xfrm>
            <a:prstGeom prst="cube">
              <a:avLst>
                <a:gd name="adj" fmla="val 24995"/>
              </a:avLst>
            </a:prstGeom>
            <a:noFill/>
            <a:ln w="25400">
              <a:solidFill>
                <a:schemeClr val="tx1"/>
              </a:solidFill>
              <a:miter lim="800000"/>
              <a:headEnd/>
              <a:tailEnd/>
            </a:ln>
            <a:effectLst/>
          </p:spPr>
          <p:txBody>
            <a:bodyPr lIns="90488" tIns="44450" rIns="90488" bIns="44450">
              <a:prstTxWarp prst="textNoShape">
                <a:avLst/>
              </a:prstTxWarp>
              <a:spAutoFit/>
            </a:bodyPr>
            <a:lstStyle/>
            <a:p>
              <a:pPr algn="ctr">
                <a:lnSpc>
                  <a:spcPct val="90000"/>
                </a:lnSpc>
              </a:pPr>
              <a:r>
                <a:rPr lang="en-US" sz="1400" b="1">
                  <a:latin typeface="Arial" charset="0"/>
                </a:rPr>
                <a:t>Asset</a:t>
              </a:r>
            </a:p>
            <a:p>
              <a:pPr algn="ctr">
                <a:lnSpc>
                  <a:spcPct val="90000"/>
                </a:lnSpc>
              </a:pPr>
              <a:r>
                <a:rPr lang="en-US" sz="1400" b="1">
                  <a:latin typeface="Arial" charset="0"/>
                </a:rPr>
                <a:t>Management</a:t>
              </a:r>
            </a:p>
            <a:p>
              <a:pPr algn="ctr">
                <a:lnSpc>
                  <a:spcPct val="90000"/>
                </a:lnSpc>
              </a:pPr>
              <a:r>
                <a:rPr lang="en-US" sz="1400" b="1">
                  <a:latin typeface="Arial" charset="0"/>
                </a:rPr>
                <a:t>System</a:t>
              </a:r>
              <a:br>
                <a:rPr lang="en-US" sz="1400" b="1">
                  <a:latin typeface="Arial" charset="0"/>
                </a:rPr>
              </a:br>
              <a:endParaRPr lang="en-US" sz="1400" b="1">
                <a:latin typeface="Arial" charset="0"/>
              </a:endParaRPr>
            </a:p>
          </p:txBody>
        </p:sp>
        <p:sp>
          <p:nvSpPr>
            <p:cNvPr id="790603" name="AutoShape 75"/>
            <p:cNvSpPr>
              <a:spLocks noChangeArrowheads="1"/>
            </p:cNvSpPr>
            <p:nvPr/>
          </p:nvSpPr>
          <p:spPr bwMode="auto">
            <a:xfrm>
              <a:off x="7954963" y="4722813"/>
              <a:ext cx="330200" cy="219075"/>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04" name="AutoShape 76"/>
            <p:cNvSpPr>
              <a:spLocks noChangeArrowheads="1"/>
            </p:cNvSpPr>
            <p:nvPr/>
          </p:nvSpPr>
          <p:spPr bwMode="auto">
            <a:xfrm>
              <a:off x="7796213" y="4064000"/>
              <a:ext cx="152400" cy="257175"/>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05" name="AutoShape 77"/>
            <p:cNvSpPr>
              <a:spLocks noChangeArrowheads="1"/>
            </p:cNvSpPr>
            <p:nvPr/>
          </p:nvSpPr>
          <p:spPr bwMode="auto">
            <a:xfrm>
              <a:off x="7340600" y="4232275"/>
              <a:ext cx="211138" cy="182563"/>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06" name="AutoShape 78"/>
            <p:cNvSpPr>
              <a:spLocks noChangeArrowheads="1"/>
            </p:cNvSpPr>
            <p:nvPr/>
          </p:nvSpPr>
          <p:spPr bwMode="auto">
            <a:xfrm>
              <a:off x="6964363" y="3817938"/>
              <a:ext cx="171450" cy="220662"/>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07" name="AutoShape 79"/>
            <p:cNvSpPr>
              <a:spLocks noChangeArrowheads="1"/>
            </p:cNvSpPr>
            <p:nvPr/>
          </p:nvSpPr>
          <p:spPr bwMode="auto">
            <a:xfrm>
              <a:off x="8034338" y="3968750"/>
              <a:ext cx="152400" cy="106363"/>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08" name="AutoShape 80"/>
            <p:cNvSpPr>
              <a:spLocks noChangeArrowheads="1"/>
            </p:cNvSpPr>
            <p:nvPr/>
          </p:nvSpPr>
          <p:spPr bwMode="auto">
            <a:xfrm>
              <a:off x="8113713" y="4251325"/>
              <a:ext cx="150812" cy="314325"/>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09" name="AutoShape 81"/>
            <p:cNvSpPr>
              <a:spLocks noChangeArrowheads="1"/>
            </p:cNvSpPr>
            <p:nvPr/>
          </p:nvSpPr>
          <p:spPr bwMode="auto">
            <a:xfrm>
              <a:off x="6964363" y="4610100"/>
              <a:ext cx="369887" cy="314325"/>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10" name="AutoShape 82"/>
            <p:cNvSpPr>
              <a:spLocks noChangeArrowheads="1"/>
            </p:cNvSpPr>
            <p:nvPr/>
          </p:nvSpPr>
          <p:spPr bwMode="auto">
            <a:xfrm>
              <a:off x="7478713" y="4514850"/>
              <a:ext cx="271462" cy="333375"/>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11" name="AutoShape 83"/>
            <p:cNvSpPr>
              <a:spLocks noChangeArrowheads="1"/>
            </p:cNvSpPr>
            <p:nvPr/>
          </p:nvSpPr>
          <p:spPr bwMode="auto">
            <a:xfrm>
              <a:off x="8193088" y="3798888"/>
              <a:ext cx="349250" cy="220662"/>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12" name="AutoShape 84"/>
            <p:cNvSpPr>
              <a:spLocks noChangeArrowheads="1"/>
            </p:cNvSpPr>
            <p:nvPr/>
          </p:nvSpPr>
          <p:spPr bwMode="auto">
            <a:xfrm>
              <a:off x="6943725" y="3592513"/>
              <a:ext cx="1514475" cy="465137"/>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613" name="AutoShape 85"/>
            <p:cNvSpPr>
              <a:spLocks noChangeArrowheads="1"/>
            </p:cNvSpPr>
            <p:nvPr/>
          </p:nvSpPr>
          <p:spPr bwMode="auto">
            <a:xfrm>
              <a:off x="6916738" y="3800475"/>
              <a:ext cx="1639887" cy="1139825"/>
            </a:xfrm>
            <a:prstGeom prst="cube">
              <a:avLst>
                <a:gd name="adj" fmla="val 24995"/>
              </a:avLst>
            </a:prstGeom>
            <a:noFill/>
            <a:ln w="25400">
              <a:solidFill>
                <a:schemeClr val="tx1"/>
              </a:solidFill>
              <a:miter lim="800000"/>
              <a:headEnd/>
              <a:tailEnd/>
            </a:ln>
            <a:effectLst/>
          </p:spPr>
          <p:txBody>
            <a:bodyPr lIns="90488" tIns="44450" rIns="90488" bIns="44450">
              <a:prstTxWarp prst="textNoShape">
                <a:avLst/>
              </a:prstTxWarp>
              <a:spAutoFit/>
            </a:bodyPr>
            <a:lstStyle/>
            <a:p>
              <a:pPr algn="ctr">
                <a:lnSpc>
                  <a:spcPct val="90000"/>
                </a:lnSpc>
              </a:pPr>
              <a:r>
                <a:rPr lang="en-US" sz="1400" b="1">
                  <a:latin typeface="Arial" charset="0"/>
                </a:rPr>
                <a:t>Acquisition</a:t>
              </a:r>
              <a:br>
                <a:rPr lang="en-US" sz="1400" b="1">
                  <a:latin typeface="Arial" charset="0"/>
                </a:rPr>
              </a:br>
              <a:r>
                <a:rPr lang="en-US" sz="1400" b="1">
                  <a:latin typeface="Arial" charset="0"/>
                </a:rPr>
                <a:t>Management</a:t>
              </a:r>
            </a:p>
            <a:p>
              <a:pPr algn="ctr">
                <a:lnSpc>
                  <a:spcPct val="90000"/>
                </a:lnSpc>
              </a:pPr>
              <a:r>
                <a:rPr lang="en-US" sz="1400" b="1">
                  <a:latin typeface="Arial" charset="0"/>
                </a:rPr>
                <a:t>System</a:t>
              </a:r>
            </a:p>
            <a:p>
              <a:pPr algn="ctr">
                <a:lnSpc>
                  <a:spcPct val="90000"/>
                </a:lnSpc>
              </a:pPr>
              <a:endParaRPr lang="en-US" sz="1400" b="1">
                <a:latin typeface="Arial" charset="0"/>
              </a:endParaRPr>
            </a:p>
          </p:txBody>
        </p:sp>
        <p:sp>
          <p:nvSpPr>
            <p:cNvPr id="790618" name="AutoShape 90"/>
            <p:cNvSpPr>
              <a:spLocks noChangeArrowheads="1"/>
            </p:cNvSpPr>
            <p:nvPr/>
          </p:nvSpPr>
          <p:spPr bwMode="auto">
            <a:xfrm>
              <a:off x="6249988" y="3197225"/>
              <a:ext cx="390525" cy="369888"/>
            </a:xfrm>
            <a:prstGeom prst="rightArrow">
              <a:avLst>
                <a:gd name="adj1" fmla="val 50000"/>
                <a:gd name="adj2" fmla="val 527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619" name="AutoShape 91"/>
            <p:cNvSpPr>
              <a:spLocks noChangeArrowheads="1"/>
            </p:cNvSpPr>
            <p:nvPr/>
          </p:nvSpPr>
          <p:spPr bwMode="auto">
            <a:xfrm>
              <a:off x="6249988" y="4157663"/>
              <a:ext cx="390525" cy="369887"/>
            </a:xfrm>
            <a:prstGeom prst="rightArrow">
              <a:avLst>
                <a:gd name="adj1" fmla="val 50000"/>
                <a:gd name="adj2" fmla="val 527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622" name="AutoShape 94"/>
            <p:cNvSpPr>
              <a:spLocks noChangeArrowheads="1"/>
            </p:cNvSpPr>
            <p:nvPr/>
          </p:nvSpPr>
          <p:spPr bwMode="auto">
            <a:xfrm>
              <a:off x="5281613" y="1327150"/>
              <a:ext cx="3557587" cy="609600"/>
            </a:xfrm>
            <a:prstGeom prst="homePlate">
              <a:avLst>
                <a:gd name="adj" fmla="val 82460"/>
              </a:avLst>
            </a:prstGeom>
            <a:noFill/>
            <a:ln w="25400">
              <a:solidFill>
                <a:schemeClr val="tx1"/>
              </a:solidFill>
              <a:miter lim="800000"/>
              <a:headEnd/>
              <a:tailEnd/>
            </a:ln>
            <a:effectLst/>
          </p:spPr>
          <p:txBody>
            <a:bodyPr wrap="none" lIns="90488" tIns="44450" rIns="90488" bIns="44450">
              <a:prstTxWarp prst="textNoShape">
                <a:avLst/>
              </a:prstTxWarp>
              <a:spAutoFit/>
            </a:bodyPr>
            <a:lstStyle/>
            <a:p>
              <a:pPr algn="ctr">
                <a:lnSpc>
                  <a:spcPct val="90000"/>
                </a:lnSpc>
              </a:pPr>
              <a:r>
                <a:rPr lang="en-US" sz="1800" b="1">
                  <a:latin typeface="Arial" charset="0"/>
                </a:rPr>
                <a:t>Integrate Reusable and  New</a:t>
              </a:r>
            </a:p>
            <a:p>
              <a:pPr algn="ctr">
                <a:lnSpc>
                  <a:spcPct val="90000"/>
                </a:lnSpc>
              </a:pPr>
              <a:r>
                <a:rPr lang="en-US" sz="1800" b="1">
                  <a:latin typeface="Arial" charset="0"/>
                </a:rPr>
                <a:t>Parts to Construct System</a:t>
              </a:r>
            </a:p>
          </p:txBody>
        </p:sp>
      </p:grpSp>
      <p:sp>
        <p:nvSpPr>
          <p:cNvPr id="100" name="TextBox 99"/>
          <p:cNvSpPr txBox="1"/>
          <p:nvPr/>
        </p:nvSpPr>
        <p:spPr>
          <a:xfrm>
            <a:off x="8382000" y="6019800"/>
            <a:ext cx="731290" cy="461665"/>
          </a:xfrm>
          <a:prstGeom prst="rect">
            <a:avLst/>
          </a:prstGeom>
          <a:noFill/>
        </p:spPr>
        <p:txBody>
          <a:bodyPr wrap="none" rtlCol="0">
            <a:spAutoFit/>
          </a:bodyPr>
          <a:lstStyle/>
          <a:p>
            <a:r>
              <a:rPr lang="en-US" b="1" dirty="0" smtClean="0">
                <a:solidFill>
                  <a:srgbClr val="0000FF"/>
                </a:solidFill>
              </a:rPr>
              <a:t>Q10</a:t>
            </a:r>
            <a:endParaRPr lang="en-US" b="1"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CF7142D7-6079-9343-8734-F92D9EF29828}" type="slidenum">
              <a:rPr lang="en-US"/>
              <a:pPr/>
              <a:t>2</a:t>
            </a:fld>
            <a:endParaRPr lang="en-US"/>
          </a:p>
        </p:txBody>
      </p:sp>
      <p:sp>
        <p:nvSpPr>
          <p:cNvPr id="35842" name="Rectangle 2"/>
          <p:cNvSpPr>
            <a:spLocks noGrp="1" noChangeArrowheads="1"/>
          </p:cNvSpPr>
          <p:nvPr>
            <p:ph type="ctrTitle" idx="4294967295"/>
          </p:nvPr>
        </p:nvSpPr>
        <p:spPr>
          <a:xfrm>
            <a:off x="1454150" y="2667000"/>
            <a:ext cx="5861050" cy="1371600"/>
          </a:xfrm>
          <a:effectLst>
            <a:outerShdw blurRad="63500" dist="45791" dir="2021404" algn="ctr" rotWithShape="0">
              <a:schemeClr val="bg2"/>
            </a:outerShdw>
          </a:effectLst>
        </p:spPr>
        <p:txBody>
          <a:bodyPr anchor="b"/>
          <a:lstStyle/>
          <a:p>
            <a:pPr algn="ctr" eaLnBrk="1" hangingPunct="1"/>
            <a:r>
              <a:rPr lang="en-US" sz="4000" dirty="0" smtClean="0">
                <a:effectLst>
                  <a:outerShdw blurRad="38100" dist="38100" dir="2700000" algn="tl">
                    <a:srgbClr val="DDDDDD"/>
                  </a:outerShdw>
                </a:effectLst>
              </a:rPr>
              <a:t/>
            </a:r>
            <a:br>
              <a:rPr lang="en-US" sz="4000" dirty="0" smtClean="0">
                <a:effectLst>
                  <a:outerShdw blurRad="38100" dist="38100" dir="2700000" algn="tl">
                    <a:srgbClr val="DDDDDD"/>
                  </a:outerShdw>
                </a:effectLst>
              </a:rPr>
            </a:br>
            <a:r>
              <a:rPr lang="en-US" sz="4000" dirty="0" smtClean="0">
                <a:effectLst>
                  <a:outerShdw blurRad="38100" dist="38100" dir="2700000" algn="tl">
                    <a:srgbClr val="DDDDDD"/>
                  </a:outerShdw>
                </a:effectLst>
              </a:rPr>
              <a:t>Let’s start with Software </a:t>
            </a:r>
            <a:r>
              <a:rPr lang="en-US" sz="4000" dirty="0">
                <a:effectLst>
                  <a:outerShdw blurRad="38100" dist="38100" dir="2700000" algn="tl">
                    <a:srgbClr val="DDDDDD"/>
                  </a:outerShdw>
                </a:effectLst>
              </a:rPr>
              <a:t>Construction</a:t>
            </a:r>
          </a:p>
        </p:txBody>
      </p:sp>
      <p:pic>
        <p:nvPicPr>
          <p:cNvPr id="472067" name="Picture 3" descr="construction"/>
          <p:cNvPicPr>
            <a:picLocks noChangeAspect="1" noChangeArrowheads="1"/>
          </p:cNvPicPr>
          <p:nvPr/>
        </p:nvPicPr>
        <p:blipFill>
          <a:blip r:embed="rId3"/>
          <a:srcRect/>
          <a:stretch>
            <a:fillRect/>
          </a:stretch>
        </p:blipFill>
        <p:spPr bwMode="auto">
          <a:xfrm>
            <a:off x="6781800" y="685800"/>
            <a:ext cx="1828800" cy="2220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96A758EF-CD64-844E-A3AE-2EDE94E10CB0}" type="slidenum">
              <a:rPr lang="en-US"/>
              <a:pPr/>
              <a:t>3</a:t>
            </a:fld>
            <a:endParaRPr lang="en-US"/>
          </a:p>
        </p:txBody>
      </p:sp>
      <p:sp>
        <p:nvSpPr>
          <p:cNvPr id="473091" name="Rectangle 2"/>
          <p:cNvSpPr>
            <a:spLocks noGrp="1" noChangeArrowheads="1"/>
          </p:cNvSpPr>
          <p:nvPr>
            <p:ph type="title" idx="4294967295"/>
          </p:nvPr>
        </p:nvSpPr>
        <p:spPr>
          <a:xfrm>
            <a:off x="685800" y="76200"/>
            <a:ext cx="8077200" cy="533400"/>
          </a:xfrm>
        </p:spPr>
        <p:txBody>
          <a:bodyPr anchor="b"/>
          <a:lstStyle/>
          <a:p>
            <a:pPr eaLnBrk="1" hangingPunct="1"/>
            <a:r>
              <a:rPr lang="en-US" dirty="0">
                <a:latin typeface="Tahoma" charset="0"/>
              </a:rPr>
              <a:t>What is Software Construction</a:t>
            </a:r>
            <a:r>
              <a:rPr lang="en-US" dirty="0" smtClean="0">
                <a:latin typeface="Tahoma" charset="0"/>
              </a:rPr>
              <a:t>?</a:t>
            </a:r>
            <a:endParaRPr lang="en-US" dirty="0">
              <a:latin typeface="Tahoma" charset="0"/>
            </a:endParaRPr>
          </a:p>
        </p:txBody>
      </p:sp>
      <p:sp>
        <p:nvSpPr>
          <p:cNvPr id="473092" name="Rectangle 3"/>
          <p:cNvSpPr>
            <a:spLocks noGrp="1" noChangeArrowheads="1"/>
          </p:cNvSpPr>
          <p:nvPr>
            <p:ph type="body" idx="4294967295"/>
          </p:nvPr>
        </p:nvSpPr>
        <p:spPr>
          <a:xfrm>
            <a:off x="685800" y="914400"/>
            <a:ext cx="7772400" cy="5334000"/>
          </a:xfrm>
        </p:spPr>
        <p:txBody>
          <a:bodyPr/>
          <a:lstStyle/>
          <a:p>
            <a:pPr eaLnBrk="1" hangingPunct="1">
              <a:buNone/>
            </a:pPr>
            <a:r>
              <a:rPr lang="en-US" sz="2400" dirty="0" smtClean="0"/>
              <a:t>	</a:t>
            </a:r>
            <a:r>
              <a:rPr lang="en-US" sz="2000" dirty="0" smtClean="0"/>
              <a:t>From </a:t>
            </a:r>
            <a:r>
              <a:rPr lang="en-US" sz="2000" dirty="0"/>
              <a:t>the </a:t>
            </a:r>
            <a:r>
              <a:rPr lang="en-US" sz="2000" i="1" dirty="0"/>
              <a:t>Guide to the Software Engineering Body of Knowledge (SWEBOK), </a:t>
            </a:r>
            <a:r>
              <a:rPr lang="en-US" sz="2000" dirty="0"/>
              <a:t>2004 edition:</a:t>
            </a:r>
            <a:endParaRPr lang="en-US" sz="1800" dirty="0"/>
          </a:p>
          <a:p>
            <a:pPr lvl="1" eaLnBrk="1" hangingPunct="1">
              <a:buFont typeface="ZapfDingbats" pitchFamily="82" charset="2"/>
              <a:buNone/>
            </a:pPr>
            <a:r>
              <a:rPr lang="en-US" dirty="0"/>
              <a:t>	</a:t>
            </a:r>
          </a:p>
          <a:p>
            <a:pPr lvl="1" eaLnBrk="1" hangingPunct="1">
              <a:buFont typeface="ZapfDingbats" pitchFamily="82" charset="2"/>
              <a:buNone/>
            </a:pPr>
            <a:r>
              <a:rPr lang="en-US" sz="3200" dirty="0" smtClean="0"/>
              <a:t>	</a:t>
            </a:r>
            <a:r>
              <a:rPr lang="en-US" sz="2800" i="1" u="sng" dirty="0" smtClean="0">
                <a:solidFill>
                  <a:srgbClr val="800000"/>
                </a:solidFill>
              </a:rPr>
              <a:t>Software </a:t>
            </a:r>
            <a:r>
              <a:rPr lang="en-US" sz="2800" i="1" u="sng" dirty="0">
                <a:solidFill>
                  <a:srgbClr val="800000"/>
                </a:solidFill>
              </a:rPr>
              <a:t>construction</a:t>
            </a:r>
            <a:r>
              <a:rPr lang="en-US" sz="2800" dirty="0"/>
              <a:t> refers to the detailed creation of working, meaningful software through a combination of </a:t>
            </a:r>
            <a:r>
              <a:rPr lang="en-US" sz="2800" dirty="0">
                <a:solidFill>
                  <a:srgbClr val="0000FF"/>
                </a:solidFill>
              </a:rPr>
              <a:t>coding</a:t>
            </a:r>
            <a:r>
              <a:rPr lang="en-US" sz="2800" dirty="0"/>
              <a:t>, </a:t>
            </a:r>
            <a:r>
              <a:rPr lang="en-US" sz="2800" dirty="0">
                <a:solidFill>
                  <a:srgbClr val="008000"/>
                </a:solidFill>
              </a:rPr>
              <a:t>verification</a:t>
            </a:r>
            <a:r>
              <a:rPr lang="en-US" sz="2800" dirty="0"/>
              <a:t>, </a:t>
            </a:r>
            <a:r>
              <a:rPr lang="en-US" sz="2800" dirty="0">
                <a:solidFill>
                  <a:srgbClr val="660066"/>
                </a:solidFill>
              </a:rPr>
              <a:t>unit testing</a:t>
            </a:r>
            <a:r>
              <a:rPr lang="en-US" sz="2800" dirty="0"/>
              <a:t>, </a:t>
            </a:r>
            <a:r>
              <a:rPr lang="en-US" sz="2800" dirty="0">
                <a:solidFill>
                  <a:srgbClr val="800000"/>
                </a:solidFill>
              </a:rPr>
              <a:t>integration testing</a:t>
            </a:r>
            <a:r>
              <a:rPr lang="en-US" sz="2800" dirty="0"/>
              <a:t>, and </a:t>
            </a:r>
            <a:r>
              <a:rPr lang="en-US" sz="2800" dirty="0">
                <a:solidFill>
                  <a:srgbClr val="FF0000"/>
                </a:solidFill>
              </a:rPr>
              <a:t>debugging</a:t>
            </a:r>
            <a:r>
              <a:rPr lang="en-US" sz="2800" dirty="0"/>
              <a:t>.</a:t>
            </a:r>
            <a:endParaRPr lang="en-US" sz="2800" dirty="0">
              <a:latin typeface="Tahoma" charset="0"/>
            </a:endParaRPr>
          </a:p>
        </p:txBody>
      </p:sp>
      <p:sp>
        <p:nvSpPr>
          <p:cNvPr id="5" name="TextBox 4"/>
          <p:cNvSpPr txBox="1"/>
          <p:nvPr/>
        </p:nvSpPr>
        <p:spPr>
          <a:xfrm>
            <a:off x="8566047" y="6019800"/>
            <a:ext cx="577953" cy="461665"/>
          </a:xfrm>
          <a:prstGeom prst="rect">
            <a:avLst/>
          </a:prstGeom>
          <a:noFill/>
        </p:spPr>
        <p:txBody>
          <a:bodyPr wrap="none" rtlCol="0">
            <a:spAutoFit/>
          </a:bodyPr>
          <a:lstStyle/>
          <a:p>
            <a:r>
              <a:rPr lang="en-US" b="1" dirty="0" smtClean="0">
                <a:solidFill>
                  <a:srgbClr val="0000FF"/>
                </a:solidFill>
              </a:rPr>
              <a:t>Q1</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DA56CA1A-CB4D-1E4C-9886-89CE4B123792}" type="slidenum">
              <a:rPr lang="en-US"/>
              <a:pPr/>
              <a:t>4</a:t>
            </a:fld>
            <a:endParaRPr lang="en-US"/>
          </a:p>
        </p:txBody>
      </p:sp>
      <p:pic>
        <p:nvPicPr>
          <p:cNvPr id="476163" name="Picture 4" descr="File0043"/>
          <p:cNvPicPr>
            <a:picLocks noChangeAspect="1" noChangeArrowheads="1"/>
          </p:cNvPicPr>
          <p:nvPr/>
        </p:nvPicPr>
        <p:blipFill>
          <a:blip r:embed="rId3"/>
          <a:srcRect l="3802" r="30418" b="17408"/>
          <a:stretch>
            <a:fillRect/>
          </a:stretch>
        </p:blipFill>
        <p:spPr bwMode="auto">
          <a:xfrm>
            <a:off x="457200" y="914400"/>
            <a:ext cx="6550872" cy="5948987"/>
          </a:xfrm>
          <a:prstGeom prst="rect">
            <a:avLst/>
          </a:prstGeom>
          <a:noFill/>
          <a:ln w="9525">
            <a:noFill/>
            <a:miter lim="800000"/>
            <a:headEnd/>
            <a:tailEnd/>
          </a:ln>
          <a:scene3d>
            <a:camera prst="orthographicFront"/>
            <a:lightRig rig="threePt" dir="t"/>
          </a:scene3d>
          <a:sp3d>
            <a:bevelT/>
          </a:sp3d>
        </p:spPr>
      </p:pic>
      <p:sp>
        <p:nvSpPr>
          <p:cNvPr id="476164" name="Rectangle 2"/>
          <p:cNvSpPr>
            <a:spLocks noGrp="1" noChangeArrowheads="1"/>
          </p:cNvSpPr>
          <p:nvPr>
            <p:ph type="title" idx="4294967295"/>
          </p:nvPr>
        </p:nvSpPr>
        <p:spPr>
          <a:xfrm>
            <a:off x="228600" y="0"/>
            <a:ext cx="8763000" cy="685800"/>
          </a:xfrm>
        </p:spPr>
        <p:txBody>
          <a:bodyPr anchor="b"/>
          <a:lstStyle/>
          <a:p>
            <a:pPr algn="ctr" eaLnBrk="1" hangingPunct="1"/>
            <a:r>
              <a:rPr lang="en-US" dirty="0" smtClean="0"/>
              <a:t>How Steve McConnell looks at Construction</a:t>
            </a:r>
            <a:endParaRPr lang="en-US" dirty="0"/>
          </a:p>
        </p:txBody>
      </p:sp>
      <p:pic>
        <p:nvPicPr>
          <p:cNvPr id="1026" name="Picture 2" descr="http://bookvistas.com/uploads/1735375_B97893500412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514600"/>
            <a:ext cx="1812586" cy="244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E4F06FF5-4BFA-F348-8E1B-7B7E530B42FC}" type="slidenum">
              <a:rPr lang="en-US"/>
              <a:pPr/>
              <a:t>5</a:t>
            </a:fld>
            <a:endParaRPr lang="en-US"/>
          </a:p>
        </p:txBody>
      </p:sp>
      <p:sp>
        <p:nvSpPr>
          <p:cNvPr id="477187" name="Rectangle 2"/>
          <p:cNvSpPr>
            <a:spLocks noGrp="1" noChangeArrowheads="1"/>
          </p:cNvSpPr>
          <p:nvPr>
            <p:ph type="title" idx="4294967295"/>
          </p:nvPr>
        </p:nvSpPr>
        <p:spPr>
          <a:xfrm>
            <a:off x="152400" y="76200"/>
            <a:ext cx="8915400" cy="533400"/>
          </a:xfrm>
        </p:spPr>
        <p:txBody>
          <a:bodyPr anchor="b"/>
          <a:lstStyle/>
          <a:p>
            <a:pPr eaLnBrk="1" hangingPunct="1"/>
            <a:r>
              <a:rPr lang="en-US" dirty="0">
                <a:latin typeface="Tahoma" charset="0"/>
              </a:rPr>
              <a:t>Why is Software Construction Important?</a:t>
            </a:r>
          </a:p>
        </p:txBody>
      </p:sp>
      <p:sp>
        <p:nvSpPr>
          <p:cNvPr id="477188" name="Rectangle 3"/>
          <p:cNvSpPr>
            <a:spLocks noGrp="1" noChangeArrowheads="1"/>
          </p:cNvSpPr>
          <p:nvPr>
            <p:ph type="body" idx="4294967295"/>
          </p:nvPr>
        </p:nvSpPr>
        <p:spPr>
          <a:xfrm>
            <a:off x="685800" y="1066800"/>
            <a:ext cx="8153400" cy="5486400"/>
          </a:xfrm>
        </p:spPr>
        <p:txBody>
          <a:bodyPr/>
          <a:lstStyle/>
          <a:p>
            <a:pPr eaLnBrk="1" hangingPunct="1">
              <a:lnSpc>
                <a:spcPct val="90000"/>
              </a:lnSpc>
            </a:pPr>
            <a:r>
              <a:rPr lang="en-US" dirty="0"/>
              <a:t>It’s a large part and at the center of software development and </a:t>
            </a:r>
            <a:r>
              <a:rPr lang="en-US" dirty="0" smtClean="0"/>
              <a:t>maintenance</a:t>
            </a:r>
            <a:br>
              <a:rPr lang="en-US" dirty="0" smtClean="0"/>
            </a:br>
            <a:endParaRPr lang="en-US" dirty="0" smtClean="0"/>
          </a:p>
          <a:p>
            <a:pPr eaLnBrk="1" hangingPunct="1">
              <a:lnSpc>
                <a:spcPct val="90000"/>
              </a:lnSpc>
            </a:pPr>
            <a:r>
              <a:rPr lang="en-US" dirty="0"/>
              <a:t>Focusing on construction can greatly improve an individual’s programming </a:t>
            </a:r>
            <a:r>
              <a:rPr lang="en-US" dirty="0" smtClean="0"/>
              <a:t>productivity</a:t>
            </a:r>
            <a:br>
              <a:rPr lang="en-US" dirty="0" smtClean="0"/>
            </a:br>
            <a:endParaRPr lang="en-US" dirty="0" smtClean="0"/>
          </a:p>
          <a:p>
            <a:pPr eaLnBrk="1" hangingPunct="1">
              <a:lnSpc>
                <a:spcPct val="90000"/>
              </a:lnSpc>
            </a:pPr>
            <a:r>
              <a:rPr lang="en-US" dirty="0"/>
              <a:t>Source code is the only completely accurate description of the </a:t>
            </a:r>
            <a:r>
              <a:rPr lang="en-US" dirty="0" smtClean="0"/>
              <a:t>software</a:t>
            </a:r>
            <a:br>
              <a:rPr lang="en-US" dirty="0" smtClean="0"/>
            </a:br>
            <a:endParaRPr lang="en-US" dirty="0" smtClean="0"/>
          </a:p>
          <a:p>
            <a:pPr eaLnBrk="1" hangingPunct="1">
              <a:lnSpc>
                <a:spcPct val="90000"/>
              </a:lnSpc>
            </a:pPr>
            <a:r>
              <a:rPr lang="en-US" dirty="0"/>
              <a:t>It’s the only activity that </a:t>
            </a:r>
            <a:r>
              <a:rPr lang="en-US" i="1" dirty="0"/>
              <a:t>must </a:t>
            </a:r>
            <a:r>
              <a:rPr lang="en-US" dirty="0"/>
              <a:t>be done!</a:t>
            </a:r>
          </a:p>
          <a:p>
            <a:pPr lvl="1" eaLnBrk="1" hangingPunct="1">
              <a:lnSpc>
                <a:spcPct val="90000"/>
              </a:lnSpc>
            </a:pPr>
            <a:r>
              <a:rPr lang="en-US" dirty="0"/>
              <a:t>That’s a hot topic in Agile development </a:t>
            </a:r>
            <a:r>
              <a:rPr lang="en-US" dirty="0" smtClean="0"/>
              <a:t>methods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718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71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718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71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533400"/>
          </a:xfrm>
        </p:spPr>
        <p:txBody>
          <a:bodyPr/>
          <a:lstStyle/>
          <a:p>
            <a:r>
              <a:rPr lang="en-US" dirty="0" smtClean="0"/>
              <a:t>Software is Constructed… What’s Next?</a:t>
            </a:r>
            <a:endParaRPr lang="en-US" dirty="0"/>
          </a:p>
        </p:txBody>
      </p:sp>
      <p:sp>
        <p:nvSpPr>
          <p:cNvPr id="3" name="Content Placeholder 2"/>
          <p:cNvSpPr>
            <a:spLocks noGrp="1"/>
          </p:cNvSpPr>
          <p:nvPr>
            <p:ph idx="1"/>
          </p:nvPr>
        </p:nvSpPr>
        <p:spPr>
          <a:xfrm>
            <a:off x="457200" y="1295400"/>
            <a:ext cx="4876800" cy="4876800"/>
          </a:xfrm>
        </p:spPr>
        <p:txBody>
          <a:bodyPr/>
          <a:lstStyle/>
          <a:p>
            <a:r>
              <a:rPr lang="en-US" dirty="0" smtClean="0"/>
              <a:t>It changes, it evolves, </a:t>
            </a:r>
            <a:br>
              <a:rPr lang="en-US" dirty="0" smtClean="0"/>
            </a:br>
            <a:r>
              <a:rPr lang="en-US" dirty="0" smtClean="0"/>
              <a:t>it grows, it ages… </a:t>
            </a:r>
            <a:br>
              <a:rPr lang="en-US" dirty="0" smtClean="0"/>
            </a:br>
            <a:endParaRPr lang="en-US" dirty="0" smtClean="0"/>
          </a:p>
          <a:p>
            <a:r>
              <a:rPr lang="en-US" dirty="0" smtClean="0"/>
              <a:t>Why can’t we just transform the thing to work on new platforms and do the new things?</a:t>
            </a:r>
            <a:br>
              <a:rPr lang="en-US" dirty="0" smtClean="0"/>
            </a:br>
            <a:endParaRPr lang="en-US" dirty="0" smtClean="0"/>
          </a:p>
          <a:p>
            <a:r>
              <a:rPr lang="en-US" dirty="0" smtClean="0"/>
              <a:t>Reconstruction </a:t>
            </a:r>
            <a:br>
              <a:rPr lang="en-US" dirty="0" smtClean="0"/>
            </a:br>
            <a:r>
              <a:rPr lang="en-US" dirty="0" smtClean="0"/>
              <a:t>AKA </a:t>
            </a:r>
            <a:r>
              <a:rPr lang="en-US" i="1" dirty="0" smtClean="0"/>
              <a:t>Reengineering</a:t>
            </a:r>
            <a:endParaRPr lang="en-US" i="1" dirty="0"/>
          </a:p>
        </p:txBody>
      </p:sp>
      <p:sp>
        <p:nvSpPr>
          <p:cNvPr id="4" name="Slide Number Placeholder 3"/>
          <p:cNvSpPr>
            <a:spLocks noGrp="1"/>
          </p:cNvSpPr>
          <p:nvPr>
            <p:ph type="sldNum" sz="quarter" idx="12"/>
          </p:nvPr>
        </p:nvSpPr>
        <p:spPr/>
        <p:txBody>
          <a:bodyPr/>
          <a:lstStyle/>
          <a:p>
            <a:fld id="{74B3A97D-E058-4347-98A3-25ACC5C2803F}" type="slidenum">
              <a:rPr lang="en-US" smtClean="0"/>
              <a:pPr/>
              <a:t>6</a:t>
            </a:fld>
            <a:endParaRPr lang="en-US"/>
          </a:p>
        </p:txBody>
      </p:sp>
      <p:pic>
        <p:nvPicPr>
          <p:cNvPr id="5" name="Picture 4"/>
          <p:cNvPicPr>
            <a:picLocks noChangeAspect="1"/>
          </p:cNvPicPr>
          <p:nvPr/>
        </p:nvPicPr>
        <p:blipFill>
          <a:blip r:embed="rId3"/>
          <a:stretch>
            <a:fillRect/>
          </a:stretch>
        </p:blipFill>
        <p:spPr>
          <a:xfrm>
            <a:off x="5715000" y="1371600"/>
            <a:ext cx="3126154" cy="3657600"/>
          </a:xfrm>
          <a:prstGeom prst="rect">
            <a:avLst/>
          </a:prstGeom>
          <a:scene3d>
            <a:camera prst="orthographicFront"/>
            <a:lightRig rig="threePt" dir="t"/>
          </a:scene3d>
          <a:sp3d>
            <a:bevelT/>
          </a:sp3d>
        </p:spPr>
      </p:pic>
      <p:sp>
        <p:nvSpPr>
          <p:cNvPr id="6" name="TextBox 5"/>
          <p:cNvSpPr txBox="1"/>
          <p:nvPr/>
        </p:nvSpPr>
        <p:spPr>
          <a:xfrm>
            <a:off x="8566047" y="6019800"/>
            <a:ext cx="577953" cy="461665"/>
          </a:xfrm>
          <a:prstGeom prst="rect">
            <a:avLst/>
          </a:prstGeom>
          <a:noFill/>
        </p:spPr>
        <p:txBody>
          <a:bodyPr wrap="none" rtlCol="0">
            <a:spAutoFit/>
          </a:bodyPr>
          <a:lstStyle/>
          <a:p>
            <a:r>
              <a:rPr lang="en-US" b="1" dirty="0" smtClean="0">
                <a:solidFill>
                  <a:srgbClr val="0000FF"/>
                </a:solidFill>
              </a:rPr>
              <a:t>Q2</a:t>
            </a:r>
            <a:endParaRPr 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1000"/>
          </a:blip>
          <a:stretch>
            <a:fillRect/>
          </a:stretch>
        </p:blipFill>
        <p:spPr>
          <a:xfrm>
            <a:off x="1143000" y="838200"/>
            <a:ext cx="6781800" cy="5613054"/>
          </a:xfrm>
          <a:prstGeom prst="rect">
            <a:avLst/>
          </a:prstGeom>
          <a:scene3d>
            <a:camera prst="orthographicFront"/>
            <a:lightRig rig="threePt" dir="t"/>
          </a:scene3d>
          <a:sp3d>
            <a:bevelT/>
          </a:sp3d>
        </p:spPr>
      </p:pic>
      <p:sp>
        <p:nvSpPr>
          <p:cNvPr id="2" name="Title 1"/>
          <p:cNvSpPr>
            <a:spLocks noGrp="1"/>
          </p:cNvSpPr>
          <p:nvPr>
            <p:ph type="title"/>
          </p:nvPr>
        </p:nvSpPr>
        <p:spPr>
          <a:xfrm>
            <a:off x="457200" y="76200"/>
            <a:ext cx="8153400" cy="533400"/>
          </a:xfrm>
        </p:spPr>
        <p:txBody>
          <a:bodyPr/>
          <a:lstStyle/>
          <a:p>
            <a:pPr algn="ctr"/>
            <a:r>
              <a:rPr lang="en-US" dirty="0" smtClean="0"/>
              <a:t>Reengineer Strategies and Drivers</a:t>
            </a:r>
            <a:endParaRPr lang="en-US" dirty="0"/>
          </a:p>
        </p:txBody>
      </p:sp>
      <p:sp>
        <p:nvSpPr>
          <p:cNvPr id="3" name="Content Placeholder 2"/>
          <p:cNvSpPr>
            <a:spLocks noGrp="1"/>
          </p:cNvSpPr>
          <p:nvPr>
            <p:ph idx="1"/>
          </p:nvPr>
        </p:nvSpPr>
        <p:spPr>
          <a:xfrm>
            <a:off x="1143000" y="1447800"/>
            <a:ext cx="7315200" cy="4648200"/>
          </a:xfrm>
        </p:spPr>
        <p:txBody>
          <a:bodyPr/>
          <a:lstStyle/>
          <a:p>
            <a:r>
              <a:rPr lang="en-US" dirty="0" smtClean="0"/>
              <a:t>Evolution  vs. Revolution</a:t>
            </a:r>
            <a:br>
              <a:rPr lang="en-US" dirty="0" smtClean="0"/>
            </a:br>
            <a:endParaRPr lang="en-US" dirty="0" smtClean="0"/>
          </a:p>
          <a:p>
            <a:r>
              <a:rPr lang="en-US" dirty="0" smtClean="0"/>
              <a:t>With New Functionality or Without</a:t>
            </a:r>
            <a:br>
              <a:rPr lang="en-US" dirty="0" smtClean="0"/>
            </a:br>
            <a:endParaRPr lang="en-US" dirty="0" smtClean="0"/>
          </a:p>
          <a:p>
            <a:r>
              <a:rPr lang="en-US" dirty="0" smtClean="0"/>
              <a:t>Motivations/Drivers</a:t>
            </a:r>
          </a:p>
          <a:p>
            <a:pPr lvl="1"/>
            <a:r>
              <a:rPr lang="en-US" dirty="0" smtClean="0"/>
              <a:t>Product/Environment Related</a:t>
            </a:r>
          </a:p>
          <a:p>
            <a:pPr lvl="1"/>
            <a:r>
              <a:rPr lang="en-US" dirty="0" smtClean="0"/>
              <a:t>Maintenance Process Related</a:t>
            </a:r>
          </a:p>
          <a:p>
            <a:pPr lvl="1"/>
            <a:r>
              <a:rPr lang="en-US" dirty="0" smtClean="0"/>
              <a:t>Commercially Related</a:t>
            </a:r>
          </a:p>
        </p:txBody>
      </p:sp>
      <p:sp>
        <p:nvSpPr>
          <p:cNvPr id="4" name="Slide Number Placeholder 3"/>
          <p:cNvSpPr>
            <a:spLocks noGrp="1"/>
          </p:cNvSpPr>
          <p:nvPr>
            <p:ph type="sldNum" sz="quarter" idx="12"/>
          </p:nvPr>
        </p:nvSpPr>
        <p:spPr/>
        <p:txBody>
          <a:bodyPr/>
          <a:lstStyle/>
          <a:p>
            <a:fld id="{74B3A97D-E058-4347-98A3-25ACC5C2803F}" type="slidenum">
              <a:rPr lang="en-US" smtClean="0"/>
              <a:pPr/>
              <a:t>7</a:t>
            </a:fld>
            <a:endParaRPr lang="en-US"/>
          </a:p>
        </p:txBody>
      </p:sp>
      <p:sp>
        <p:nvSpPr>
          <p:cNvPr id="6" name="TextBox 5"/>
          <p:cNvSpPr txBox="1"/>
          <p:nvPr/>
        </p:nvSpPr>
        <p:spPr>
          <a:xfrm>
            <a:off x="8566047" y="6019800"/>
            <a:ext cx="577953" cy="461665"/>
          </a:xfrm>
          <a:prstGeom prst="rect">
            <a:avLst/>
          </a:prstGeom>
          <a:noFill/>
        </p:spPr>
        <p:txBody>
          <a:bodyPr wrap="none" rtlCol="0">
            <a:spAutoFit/>
          </a:bodyPr>
          <a:lstStyle/>
          <a:p>
            <a:r>
              <a:rPr lang="en-US" b="1" dirty="0" smtClean="0">
                <a:solidFill>
                  <a:srgbClr val="0000FF"/>
                </a:solidFill>
              </a:rPr>
              <a:t>Q3</a:t>
            </a:r>
            <a:endParaRPr 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5006FB95-CB63-EB40-810E-02F05978F1B7}" type="slidenum">
              <a:rPr lang="en-US"/>
              <a:pPr/>
              <a:t>8</a:t>
            </a:fld>
            <a:endParaRPr lang="en-US"/>
          </a:p>
        </p:txBody>
      </p:sp>
      <p:sp>
        <p:nvSpPr>
          <p:cNvPr id="820226" name="Rectangle 2"/>
          <p:cNvSpPr>
            <a:spLocks noGrp="1" noChangeArrowheads="1"/>
          </p:cNvSpPr>
          <p:nvPr>
            <p:ph type="title"/>
          </p:nvPr>
        </p:nvSpPr>
        <p:spPr/>
        <p:txBody>
          <a:bodyPr/>
          <a:lstStyle/>
          <a:p>
            <a:pPr algn="ctr"/>
            <a:r>
              <a:rPr lang="en-US" dirty="0"/>
              <a:t>Maintain</a:t>
            </a:r>
            <a:r>
              <a:rPr lang="en-US" dirty="0" smtClean="0"/>
              <a:t> or Reengineer?</a:t>
            </a:r>
            <a:endParaRPr lang="en-US" dirty="0"/>
          </a:p>
        </p:txBody>
      </p:sp>
      <p:sp>
        <p:nvSpPr>
          <p:cNvPr id="5" name="Content Placeholder 4"/>
          <p:cNvSpPr>
            <a:spLocks/>
          </p:cNvSpPr>
          <p:nvPr/>
        </p:nvSpPr>
        <p:spPr bwMode="auto">
          <a:xfrm>
            <a:off x="3048000" y="1079500"/>
            <a:ext cx="6096000" cy="4657725"/>
          </a:xfrm>
          <a:prstGeom prst="rect">
            <a:avLst/>
          </a:prstGeom>
          <a:noFill/>
          <a:ln w="9525">
            <a:noFill/>
            <a:miter lim="800000"/>
            <a:headEnd/>
            <a:tailEnd/>
          </a:ln>
          <a:effectLst/>
        </p:spPr>
        <p:txBody>
          <a:bodyPr lIns="54864" tIns="91440">
            <a:prstTxWarp prst="textNoShape">
              <a:avLst/>
            </a:prstTxWarp>
          </a:bodyPr>
          <a:lstStyle/>
          <a:p>
            <a:pPr marL="438150" indent="-319088" eaLnBrk="1" hangingPunct="1">
              <a:lnSpc>
                <a:spcPct val="90000"/>
              </a:lnSpc>
              <a:spcBef>
                <a:spcPct val="20000"/>
              </a:spcBef>
              <a:buClr>
                <a:srgbClr val="CC0000"/>
              </a:buClr>
              <a:buSzPct val="70000"/>
              <a:buFont typeface="Wingdings" charset="2"/>
              <a:buNone/>
            </a:pPr>
            <a:r>
              <a:rPr lang="en-US" sz="2600" b="1" dirty="0">
                <a:latin typeface="Arial" charset="0"/>
              </a:rPr>
              <a:t>Cost associated with continuing maintenance:</a:t>
            </a:r>
          </a:p>
          <a:p>
            <a:pPr marL="730250" lvl="1" indent="-273050" eaLnBrk="1" hangingPunct="1">
              <a:lnSpc>
                <a:spcPct val="90000"/>
              </a:lnSpc>
              <a:spcBef>
                <a:spcPct val="20000"/>
              </a:spcBef>
              <a:buClr>
                <a:srgbClr val="CC0000"/>
              </a:buClr>
              <a:buSzPct val="70000"/>
              <a:buFont typeface="ZapfDingbats" pitchFamily="82" charset="2"/>
              <a:buNone/>
            </a:pPr>
            <a:r>
              <a:rPr lang="en-US" sz="2200" b="1" i="1" dirty="0" err="1">
                <a:solidFill>
                  <a:srgbClr val="008000"/>
                </a:solidFill>
                <a:latin typeface="Arial" charset="0"/>
                <a:ea typeface="ＭＳ Ｐゴシック" charset="-128"/>
              </a:rPr>
              <a:t>C</a:t>
            </a:r>
            <a:r>
              <a:rPr lang="en-US" sz="2200" b="1" baseline="-25000" dirty="0" err="1">
                <a:solidFill>
                  <a:srgbClr val="008000"/>
                </a:solidFill>
                <a:latin typeface="Arial" charset="0"/>
                <a:ea typeface="ＭＳ Ｐゴシック" charset="-128"/>
              </a:rPr>
              <a:t>maint</a:t>
            </a:r>
            <a:r>
              <a:rPr lang="en-US" sz="2200" b="1" dirty="0">
                <a:solidFill>
                  <a:srgbClr val="008000"/>
                </a:solidFill>
                <a:latin typeface="Arial" charset="0"/>
                <a:ea typeface="ＭＳ Ｐゴシック" charset="-128"/>
              </a:rPr>
              <a:t> = [P</a:t>
            </a:r>
            <a:r>
              <a:rPr lang="en-US" sz="2200" b="1" baseline="-25000" dirty="0">
                <a:solidFill>
                  <a:srgbClr val="008000"/>
                </a:solidFill>
                <a:latin typeface="Arial" charset="0"/>
                <a:ea typeface="ＭＳ Ｐゴシック" charset="-128"/>
              </a:rPr>
              <a:t>3</a:t>
            </a:r>
            <a:r>
              <a:rPr lang="en-US" sz="2200" b="1" dirty="0">
                <a:solidFill>
                  <a:srgbClr val="008000"/>
                </a:solidFill>
                <a:latin typeface="Arial" charset="0"/>
                <a:ea typeface="ＭＳ Ｐゴシック" charset="-128"/>
              </a:rPr>
              <a:t> – (P</a:t>
            </a:r>
            <a:r>
              <a:rPr lang="en-US" sz="2200" b="1" baseline="-25000" dirty="0">
                <a:solidFill>
                  <a:srgbClr val="008000"/>
                </a:solidFill>
                <a:latin typeface="Arial" charset="0"/>
                <a:ea typeface="ＭＳ Ｐゴシック" charset="-128"/>
              </a:rPr>
              <a:t>1</a:t>
            </a:r>
            <a:r>
              <a:rPr lang="en-US" sz="2200" b="1" dirty="0">
                <a:solidFill>
                  <a:srgbClr val="008000"/>
                </a:solidFill>
                <a:latin typeface="Arial" charset="0"/>
                <a:ea typeface="ＭＳ Ｐゴシック" charset="-128"/>
              </a:rPr>
              <a:t> + P</a:t>
            </a:r>
            <a:r>
              <a:rPr lang="en-US" sz="2200" b="1" baseline="-25000" dirty="0">
                <a:solidFill>
                  <a:srgbClr val="008000"/>
                </a:solidFill>
                <a:latin typeface="Arial" charset="0"/>
                <a:ea typeface="ＭＳ Ｐゴシック" charset="-128"/>
              </a:rPr>
              <a:t>2</a:t>
            </a:r>
            <a:r>
              <a:rPr lang="en-US" sz="2200" b="1" dirty="0">
                <a:solidFill>
                  <a:srgbClr val="008000"/>
                </a:solidFill>
                <a:latin typeface="Arial" charset="0"/>
                <a:ea typeface="ＭＳ Ｐゴシック" charset="-128"/>
              </a:rPr>
              <a:t>)] X L</a:t>
            </a:r>
          </a:p>
          <a:p>
            <a:pPr marL="730250" lvl="1" indent="-273050" eaLnBrk="1" hangingPunct="1">
              <a:lnSpc>
                <a:spcPct val="90000"/>
              </a:lnSpc>
              <a:spcBef>
                <a:spcPct val="20000"/>
              </a:spcBef>
              <a:buClr>
                <a:srgbClr val="CC0000"/>
              </a:buClr>
              <a:buSzPct val="70000"/>
              <a:buFont typeface="ZapfDingbats" pitchFamily="82" charset="2"/>
              <a:buNone/>
            </a:pPr>
            <a:endParaRPr lang="en-US" sz="2200" b="1" dirty="0">
              <a:latin typeface="Arial" charset="0"/>
              <a:ea typeface="ＭＳ Ｐゴシック" charset="-128"/>
            </a:endParaRPr>
          </a:p>
          <a:p>
            <a:pPr marL="438150" indent="-319088" eaLnBrk="1" hangingPunct="1">
              <a:lnSpc>
                <a:spcPct val="90000"/>
              </a:lnSpc>
              <a:spcBef>
                <a:spcPct val="20000"/>
              </a:spcBef>
              <a:buClr>
                <a:srgbClr val="CC0000"/>
              </a:buClr>
              <a:buSzPct val="70000"/>
              <a:buFont typeface="Wingdings" charset="2"/>
              <a:buNone/>
            </a:pPr>
            <a:r>
              <a:rPr lang="en-US" sz="2600" b="1" dirty="0">
                <a:latin typeface="Arial" charset="0"/>
              </a:rPr>
              <a:t>Cost associated with</a:t>
            </a:r>
            <a:r>
              <a:rPr lang="en-US" sz="2600" b="1" dirty="0" smtClean="0">
                <a:latin typeface="Arial" charset="0"/>
              </a:rPr>
              <a:t> reengineering:</a:t>
            </a:r>
            <a:endParaRPr lang="en-US" sz="2600" b="1" dirty="0">
              <a:latin typeface="Arial" charset="0"/>
            </a:endParaRPr>
          </a:p>
          <a:p>
            <a:pPr marL="438150" indent="-319088" eaLnBrk="1" hangingPunct="1">
              <a:lnSpc>
                <a:spcPct val="90000"/>
              </a:lnSpc>
              <a:spcBef>
                <a:spcPct val="20000"/>
              </a:spcBef>
              <a:buClr>
                <a:srgbClr val="CC0000"/>
              </a:buClr>
              <a:buSzPct val="70000"/>
              <a:buFont typeface="Wingdings" charset="2"/>
              <a:buNone/>
            </a:pPr>
            <a:r>
              <a:rPr lang="en-US" sz="2600" b="1" dirty="0">
                <a:latin typeface="Arial" charset="0"/>
              </a:rPr>
              <a:t>	</a:t>
            </a:r>
            <a:r>
              <a:rPr lang="en-US" sz="2600" b="1" i="1" dirty="0" err="1">
                <a:solidFill>
                  <a:srgbClr val="800000"/>
                </a:solidFill>
                <a:latin typeface="Arial" charset="0"/>
              </a:rPr>
              <a:t>C</a:t>
            </a:r>
            <a:r>
              <a:rPr lang="en-US" sz="2600" b="1" baseline="-25000" dirty="0" err="1">
                <a:solidFill>
                  <a:srgbClr val="800000"/>
                </a:solidFill>
                <a:latin typeface="Arial" charset="0"/>
              </a:rPr>
              <a:t>reeng</a:t>
            </a:r>
            <a:r>
              <a:rPr lang="en-US" sz="2600" b="1" dirty="0">
                <a:solidFill>
                  <a:srgbClr val="800000"/>
                </a:solidFill>
                <a:latin typeface="Arial" charset="0"/>
              </a:rPr>
              <a:t> = [P</a:t>
            </a:r>
            <a:r>
              <a:rPr lang="en-US" sz="2600" b="1" baseline="-25000" dirty="0">
                <a:solidFill>
                  <a:srgbClr val="800000"/>
                </a:solidFill>
                <a:latin typeface="Arial" charset="0"/>
              </a:rPr>
              <a:t>6</a:t>
            </a:r>
            <a:r>
              <a:rPr lang="en-US" sz="2600" b="1" dirty="0">
                <a:solidFill>
                  <a:srgbClr val="800000"/>
                </a:solidFill>
                <a:latin typeface="Arial" charset="0"/>
              </a:rPr>
              <a:t> – (P</a:t>
            </a:r>
            <a:r>
              <a:rPr lang="en-US" sz="2600" b="1" baseline="-25000" dirty="0">
                <a:solidFill>
                  <a:srgbClr val="800000"/>
                </a:solidFill>
                <a:latin typeface="Arial" charset="0"/>
              </a:rPr>
              <a:t>4</a:t>
            </a:r>
            <a:r>
              <a:rPr lang="en-US" sz="2600" b="1" dirty="0">
                <a:solidFill>
                  <a:srgbClr val="800000"/>
                </a:solidFill>
                <a:latin typeface="Arial" charset="0"/>
              </a:rPr>
              <a:t> + P</a:t>
            </a:r>
            <a:r>
              <a:rPr lang="en-US" sz="2600" b="1" baseline="-25000" dirty="0">
                <a:solidFill>
                  <a:srgbClr val="800000"/>
                </a:solidFill>
                <a:latin typeface="Arial" charset="0"/>
              </a:rPr>
              <a:t>5</a:t>
            </a:r>
            <a:r>
              <a:rPr lang="en-US" sz="2600" b="1" dirty="0">
                <a:solidFill>
                  <a:srgbClr val="800000"/>
                </a:solidFill>
                <a:latin typeface="Arial" charset="0"/>
              </a:rPr>
              <a:t>)] X (L – P</a:t>
            </a:r>
            <a:r>
              <a:rPr lang="en-US" sz="2600" b="1" baseline="-25000" dirty="0">
                <a:solidFill>
                  <a:srgbClr val="800000"/>
                </a:solidFill>
                <a:latin typeface="Arial" charset="0"/>
              </a:rPr>
              <a:t>8</a:t>
            </a:r>
            <a:r>
              <a:rPr lang="en-US" sz="2600" b="1" dirty="0">
                <a:solidFill>
                  <a:srgbClr val="800000"/>
                </a:solidFill>
                <a:latin typeface="Arial" charset="0"/>
              </a:rPr>
              <a:t>) 				 – (P</a:t>
            </a:r>
            <a:r>
              <a:rPr lang="en-US" sz="2600" b="1" baseline="-25000" dirty="0">
                <a:solidFill>
                  <a:srgbClr val="800000"/>
                </a:solidFill>
                <a:latin typeface="Arial" charset="0"/>
              </a:rPr>
              <a:t>7</a:t>
            </a:r>
            <a:r>
              <a:rPr lang="en-US" sz="2600" b="1" dirty="0">
                <a:solidFill>
                  <a:srgbClr val="800000"/>
                </a:solidFill>
                <a:latin typeface="Arial" charset="0"/>
              </a:rPr>
              <a:t> X P</a:t>
            </a:r>
            <a:r>
              <a:rPr lang="en-US" sz="2600" b="1" baseline="-25000" dirty="0">
                <a:solidFill>
                  <a:srgbClr val="800000"/>
                </a:solidFill>
                <a:latin typeface="Arial" charset="0"/>
              </a:rPr>
              <a:t>9</a:t>
            </a:r>
            <a:r>
              <a:rPr lang="en-US" sz="2600" b="1" dirty="0">
                <a:solidFill>
                  <a:srgbClr val="800000"/>
                </a:solidFill>
                <a:latin typeface="Arial" charset="0"/>
              </a:rPr>
              <a:t>)</a:t>
            </a:r>
          </a:p>
          <a:p>
            <a:pPr marL="438150" indent="-319088" eaLnBrk="1" hangingPunct="1">
              <a:lnSpc>
                <a:spcPct val="90000"/>
              </a:lnSpc>
              <a:spcBef>
                <a:spcPct val="20000"/>
              </a:spcBef>
              <a:buClr>
                <a:srgbClr val="CC0000"/>
              </a:buClr>
              <a:buSzPct val="70000"/>
              <a:buFont typeface="Wingdings" charset="2"/>
              <a:buNone/>
            </a:pPr>
            <a:endParaRPr lang="en-US" sz="2600" b="1" dirty="0">
              <a:latin typeface="Arial" charset="0"/>
            </a:endParaRPr>
          </a:p>
          <a:p>
            <a:pPr marL="438150" indent="-319088" eaLnBrk="1" hangingPunct="1">
              <a:lnSpc>
                <a:spcPct val="90000"/>
              </a:lnSpc>
              <a:spcBef>
                <a:spcPct val="20000"/>
              </a:spcBef>
              <a:buClr>
                <a:srgbClr val="CC0000"/>
              </a:buClr>
              <a:buSzPct val="70000"/>
              <a:buFont typeface="Wingdings" charset="2"/>
              <a:buNone/>
            </a:pPr>
            <a:r>
              <a:rPr lang="en-US" sz="2600" b="1" dirty="0">
                <a:latin typeface="Arial" charset="0"/>
              </a:rPr>
              <a:t>Overall benefit can be computed</a:t>
            </a:r>
          </a:p>
          <a:p>
            <a:pPr marL="438150" indent="-319088" eaLnBrk="1" hangingPunct="1">
              <a:lnSpc>
                <a:spcPct val="90000"/>
              </a:lnSpc>
              <a:spcBef>
                <a:spcPct val="20000"/>
              </a:spcBef>
              <a:buClr>
                <a:srgbClr val="CC0000"/>
              </a:buClr>
              <a:buSzPct val="70000"/>
              <a:buFont typeface="Wingdings" charset="2"/>
              <a:buNone/>
            </a:pPr>
            <a:r>
              <a:rPr lang="en-US" sz="2600" b="1" dirty="0">
                <a:latin typeface="Arial" charset="0"/>
              </a:rPr>
              <a:t>	</a:t>
            </a:r>
            <a:r>
              <a:rPr lang="en-US" sz="2600" b="1" dirty="0">
                <a:solidFill>
                  <a:srgbClr val="000090"/>
                </a:solidFill>
                <a:latin typeface="Arial" charset="0"/>
              </a:rPr>
              <a:t>cost benefit </a:t>
            </a:r>
            <a:r>
              <a:rPr lang="en-US" sz="2600" b="1" dirty="0">
                <a:latin typeface="Arial" charset="0"/>
              </a:rPr>
              <a:t>= </a:t>
            </a:r>
            <a:r>
              <a:rPr lang="en-US" sz="2600" b="1" i="1" dirty="0" err="1">
                <a:solidFill>
                  <a:srgbClr val="800000"/>
                </a:solidFill>
                <a:latin typeface="Arial" charset="0"/>
              </a:rPr>
              <a:t>C</a:t>
            </a:r>
            <a:r>
              <a:rPr lang="en-US" sz="2600" b="1" baseline="-25000" dirty="0" err="1">
                <a:solidFill>
                  <a:srgbClr val="800000"/>
                </a:solidFill>
                <a:latin typeface="Arial" charset="0"/>
              </a:rPr>
              <a:t>reeng</a:t>
            </a:r>
            <a:r>
              <a:rPr lang="en-US" sz="2600" b="1" dirty="0">
                <a:latin typeface="Arial" charset="0"/>
              </a:rPr>
              <a:t> </a:t>
            </a:r>
            <a:r>
              <a:rPr lang="en-US" sz="2600" b="1" dirty="0">
                <a:solidFill>
                  <a:srgbClr val="008000"/>
                </a:solidFill>
                <a:latin typeface="Arial" charset="0"/>
              </a:rPr>
              <a:t>–  </a:t>
            </a:r>
            <a:r>
              <a:rPr lang="en-US" sz="2600" b="1" i="1" dirty="0" err="1">
                <a:solidFill>
                  <a:srgbClr val="008000"/>
                </a:solidFill>
                <a:latin typeface="Arial" charset="0"/>
              </a:rPr>
              <a:t>C</a:t>
            </a:r>
            <a:r>
              <a:rPr lang="en-US" sz="2600" b="1" baseline="-25000" dirty="0" err="1">
                <a:solidFill>
                  <a:srgbClr val="008000"/>
                </a:solidFill>
                <a:latin typeface="Arial" charset="0"/>
              </a:rPr>
              <a:t>maint</a:t>
            </a:r>
            <a:endParaRPr lang="en-US" sz="2600" b="1" baseline="-25000" dirty="0">
              <a:solidFill>
                <a:srgbClr val="008000"/>
              </a:solidFill>
              <a:latin typeface="Arial" charset="0"/>
            </a:endParaRPr>
          </a:p>
        </p:txBody>
      </p:sp>
      <p:sp>
        <p:nvSpPr>
          <p:cNvPr id="6" name="Text Placeholder 5"/>
          <p:cNvSpPr>
            <a:spLocks/>
          </p:cNvSpPr>
          <p:nvPr/>
        </p:nvSpPr>
        <p:spPr bwMode="auto">
          <a:xfrm>
            <a:off x="168275" y="609600"/>
            <a:ext cx="2955925" cy="5943600"/>
          </a:xfrm>
          <a:prstGeom prst="rect">
            <a:avLst/>
          </a:prstGeom>
          <a:noFill/>
          <a:ln w="6350">
            <a:noFill/>
            <a:miter lim="800000"/>
            <a:headEnd/>
            <a:tailEnd/>
          </a:ln>
          <a:effectLst/>
        </p:spPr>
        <p:txBody>
          <a:bodyPr lIns="54864" tIns="91440">
            <a:prstTxWarp prst="textNoShape">
              <a:avLst/>
            </a:prstTxWarp>
          </a:bodyPr>
          <a:lstStyle/>
          <a:p>
            <a:pPr eaLnBrk="1" hangingPunct="1">
              <a:lnSpc>
                <a:spcPct val="80000"/>
              </a:lnSpc>
              <a:spcBef>
                <a:spcPct val="20000"/>
              </a:spcBef>
              <a:buClr>
                <a:srgbClr val="CC0000"/>
              </a:buClr>
              <a:buSzPct val="70000"/>
              <a:buFont typeface="Wingdings" charset="2"/>
              <a:buNone/>
            </a:pPr>
            <a:r>
              <a:rPr lang="en-US" sz="1400" b="1" dirty="0">
                <a:latin typeface="Arial" charset="0"/>
              </a:rPr>
              <a:t>P</a:t>
            </a:r>
            <a:r>
              <a:rPr lang="en-US" sz="1400" b="1" baseline="-25000" dirty="0">
                <a:latin typeface="Arial" charset="0"/>
              </a:rPr>
              <a:t>1</a:t>
            </a:r>
            <a:r>
              <a:rPr lang="en-US" sz="1400" b="1" dirty="0">
                <a:latin typeface="Arial" charset="0"/>
              </a:rPr>
              <a:t> = current annual maintenance cost for an application</a:t>
            </a:r>
          </a:p>
          <a:p>
            <a:pPr eaLnBrk="1" hangingPunct="1">
              <a:lnSpc>
                <a:spcPct val="80000"/>
              </a:lnSpc>
              <a:spcBef>
                <a:spcPct val="20000"/>
              </a:spcBef>
              <a:buClr>
                <a:srgbClr val="CC0000"/>
              </a:buClr>
              <a:buSzPct val="70000"/>
              <a:buFont typeface="Wingdings" charset="2"/>
              <a:buNone/>
            </a:pPr>
            <a:endParaRPr lang="en-US" sz="1400" b="1" dirty="0">
              <a:latin typeface="Arial" charset="0"/>
            </a:endParaRPr>
          </a:p>
          <a:p>
            <a:pPr eaLnBrk="1" hangingPunct="1">
              <a:lnSpc>
                <a:spcPct val="80000"/>
              </a:lnSpc>
              <a:spcBef>
                <a:spcPct val="20000"/>
              </a:spcBef>
              <a:buClr>
                <a:srgbClr val="CC0000"/>
              </a:buClr>
              <a:buSzPct val="70000"/>
              <a:buFont typeface="Wingdings" charset="2"/>
              <a:buNone/>
            </a:pPr>
            <a:r>
              <a:rPr lang="en-US" sz="1400" b="1" dirty="0">
                <a:latin typeface="Arial" charset="0"/>
              </a:rPr>
              <a:t>P</a:t>
            </a:r>
            <a:r>
              <a:rPr lang="en-US" sz="1400" b="1" baseline="-25000" dirty="0">
                <a:latin typeface="Arial" charset="0"/>
              </a:rPr>
              <a:t>2</a:t>
            </a:r>
            <a:r>
              <a:rPr lang="en-US" sz="1400" b="1" dirty="0">
                <a:latin typeface="Arial" charset="0"/>
              </a:rPr>
              <a:t> = current annual operation cost for an application</a:t>
            </a:r>
          </a:p>
          <a:p>
            <a:pPr eaLnBrk="1" hangingPunct="1">
              <a:lnSpc>
                <a:spcPct val="80000"/>
              </a:lnSpc>
              <a:spcBef>
                <a:spcPct val="20000"/>
              </a:spcBef>
              <a:buClr>
                <a:srgbClr val="CC0000"/>
              </a:buClr>
              <a:buSzPct val="70000"/>
              <a:buFont typeface="Wingdings" charset="2"/>
              <a:buNone/>
            </a:pPr>
            <a:endParaRPr lang="en-US" sz="1400" b="1" dirty="0">
              <a:latin typeface="Arial" charset="0"/>
            </a:endParaRPr>
          </a:p>
          <a:p>
            <a:pPr eaLnBrk="1" hangingPunct="1">
              <a:lnSpc>
                <a:spcPct val="80000"/>
              </a:lnSpc>
              <a:spcBef>
                <a:spcPct val="20000"/>
              </a:spcBef>
              <a:buClr>
                <a:srgbClr val="CC0000"/>
              </a:buClr>
              <a:buSzPct val="70000"/>
              <a:buFont typeface="Wingdings" charset="2"/>
              <a:buNone/>
            </a:pPr>
            <a:r>
              <a:rPr lang="en-US" sz="1400" b="1" dirty="0">
                <a:latin typeface="Arial" charset="0"/>
              </a:rPr>
              <a:t>P</a:t>
            </a:r>
            <a:r>
              <a:rPr lang="en-US" sz="1400" b="1" baseline="-25000" dirty="0">
                <a:latin typeface="Arial" charset="0"/>
              </a:rPr>
              <a:t>3</a:t>
            </a:r>
            <a:r>
              <a:rPr lang="en-US" sz="1400" b="1" dirty="0">
                <a:latin typeface="Arial" charset="0"/>
              </a:rPr>
              <a:t> = current annual business value of an application</a:t>
            </a:r>
          </a:p>
          <a:p>
            <a:pPr eaLnBrk="1" hangingPunct="1">
              <a:lnSpc>
                <a:spcPct val="80000"/>
              </a:lnSpc>
              <a:spcBef>
                <a:spcPct val="20000"/>
              </a:spcBef>
              <a:buClr>
                <a:srgbClr val="CC0000"/>
              </a:buClr>
              <a:buSzPct val="70000"/>
              <a:buFont typeface="Wingdings" charset="2"/>
              <a:buNone/>
            </a:pPr>
            <a:endParaRPr lang="en-US" sz="1400" b="1" dirty="0">
              <a:latin typeface="Arial" charset="0"/>
            </a:endParaRPr>
          </a:p>
          <a:p>
            <a:pPr eaLnBrk="1" hangingPunct="1">
              <a:lnSpc>
                <a:spcPct val="80000"/>
              </a:lnSpc>
              <a:spcBef>
                <a:spcPct val="20000"/>
              </a:spcBef>
              <a:buClr>
                <a:srgbClr val="CC0000"/>
              </a:buClr>
              <a:buSzPct val="70000"/>
              <a:buFont typeface="Wingdings" charset="2"/>
              <a:buNone/>
            </a:pPr>
            <a:r>
              <a:rPr lang="en-US" sz="1400" b="1" dirty="0">
                <a:latin typeface="Arial" charset="0"/>
              </a:rPr>
              <a:t>P</a:t>
            </a:r>
            <a:r>
              <a:rPr lang="en-US" sz="1400" b="1" baseline="-25000" dirty="0">
                <a:latin typeface="Arial" charset="0"/>
              </a:rPr>
              <a:t>4</a:t>
            </a:r>
            <a:r>
              <a:rPr lang="en-US" sz="1400" b="1" dirty="0">
                <a:latin typeface="Arial" charset="0"/>
              </a:rPr>
              <a:t> = predicted annual maintenance cost after reengineering</a:t>
            </a:r>
          </a:p>
          <a:p>
            <a:pPr eaLnBrk="1" hangingPunct="1">
              <a:lnSpc>
                <a:spcPct val="80000"/>
              </a:lnSpc>
              <a:spcBef>
                <a:spcPct val="20000"/>
              </a:spcBef>
              <a:buClr>
                <a:srgbClr val="CC0000"/>
              </a:buClr>
              <a:buSzPct val="70000"/>
              <a:buFont typeface="Wingdings" charset="2"/>
              <a:buNone/>
            </a:pPr>
            <a:endParaRPr lang="en-US" sz="1400" b="1" dirty="0">
              <a:latin typeface="Arial" charset="0"/>
            </a:endParaRPr>
          </a:p>
          <a:p>
            <a:pPr eaLnBrk="1" hangingPunct="1">
              <a:lnSpc>
                <a:spcPct val="80000"/>
              </a:lnSpc>
              <a:spcBef>
                <a:spcPct val="20000"/>
              </a:spcBef>
              <a:buClr>
                <a:srgbClr val="CC0000"/>
              </a:buClr>
              <a:buSzPct val="70000"/>
              <a:buFont typeface="Wingdings" charset="2"/>
              <a:buNone/>
            </a:pPr>
            <a:r>
              <a:rPr lang="en-US" sz="1400" b="1" dirty="0">
                <a:latin typeface="Arial" charset="0"/>
              </a:rPr>
              <a:t>P</a:t>
            </a:r>
            <a:r>
              <a:rPr lang="en-US" sz="1400" b="1" baseline="-25000" dirty="0">
                <a:latin typeface="Arial" charset="0"/>
              </a:rPr>
              <a:t>5</a:t>
            </a:r>
            <a:r>
              <a:rPr lang="en-US" sz="1400" b="1" dirty="0">
                <a:latin typeface="Arial" charset="0"/>
              </a:rPr>
              <a:t> = predicted annual operations cost after reengineering</a:t>
            </a:r>
          </a:p>
          <a:p>
            <a:pPr eaLnBrk="1" hangingPunct="1">
              <a:lnSpc>
                <a:spcPct val="80000"/>
              </a:lnSpc>
              <a:spcBef>
                <a:spcPct val="20000"/>
              </a:spcBef>
              <a:buClr>
                <a:srgbClr val="CC0000"/>
              </a:buClr>
              <a:buSzPct val="70000"/>
              <a:buFont typeface="Wingdings" charset="2"/>
              <a:buNone/>
            </a:pPr>
            <a:endParaRPr lang="en-US" sz="1400" b="1" dirty="0">
              <a:latin typeface="Arial" charset="0"/>
            </a:endParaRPr>
          </a:p>
          <a:p>
            <a:pPr eaLnBrk="1" hangingPunct="1">
              <a:lnSpc>
                <a:spcPct val="80000"/>
              </a:lnSpc>
              <a:spcBef>
                <a:spcPct val="20000"/>
              </a:spcBef>
              <a:buClr>
                <a:srgbClr val="CC0000"/>
              </a:buClr>
              <a:buSzPct val="70000"/>
              <a:buFont typeface="Wingdings" charset="2"/>
              <a:buNone/>
            </a:pPr>
            <a:r>
              <a:rPr lang="en-US" sz="1400" b="1" dirty="0">
                <a:latin typeface="Arial" charset="0"/>
              </a:rPr>
              <a:t>P</a:t>
            </a:r>
            <a:r>
              <a:rPr lang="en-US" sz="1400" b="1" baseline="-25000" dirty="0">
                <a:latin typeface="Arial" charset="0"/>
              </a:rPr>
              <a:t>6</a:t>
            </a:r>
            <a:r>
              <a:rPr lang="en-US" sz="1400" b="1" dirty="0">
                <a:latin typeface="Arial" charset="0"/>
              </a:rPr>
              <a:t> = predicted annual business value after reengineering</a:t>
            </a:r>
          </a:p>
          <a:p>
            <a:pPr eaLnBrk="1" hangingPunct="1">
              <a:lnSpc>
                <a:spcPct val="80000"/>
              </a:lnSpc>
              <a:spcBef>
                <a:spcPct val="20000"/>
              </a:spcBef>
              <a:buClr>
                <a:srgbClr val="CC0000"/>
              </a:buClr>
              <a:buSzPct val="70000"/>
              <a:buFont typeface="Wingdings" charset="2"/>
              <a:buNone/>
            </a:pPr>
            <a:endParaRPr lang="en-US" sz="1400" b="1" dirty="0">
              <a:latin typeface="Arial" charset="0"/>
            </a:endParaRPr>
          </a:p>
          <a:p>
            <a:pPr eaLnBrk="1" hangingPunct="1">
              <a:lnSpc>
                <a:spcPct val="80000"/>
              </a:lnSpc>
              <a:spcBef>
                <a:spcPct val="20000"/>
              </a:spcBef>
              <a:buClr>
                <a:srgbClr val="CC0000"/>
              </a:buClr>
              <a:buSzPct val="70000"/>
              <a:buFont typeface="Wingdings" charset="2"/>
              <a:buNone/>
            </a:pPr>
            <a:r>
              <a:rPr lang="en-US" sz="1400" b="1" dirty="0">
                <a:latin typeface="Arial" charset="0"/>
              </a:rPr>
              <a:t>P</a:t>
            </a:r>
            <a:r>
              <a:rPr lang="en-US" sz="1400" b="1" baseline="-25000" dirty="0">
                <a:latin typeface="Arial" charset="0"/>
              </a:rPr>
              <a:t>7</a:t>
            </a:r>
            <a:r>
              <a:rPr lang="en-US" sz="1400" b="1" dirty="0">
                <a:latin typeface="Arial" charset="0"/>
              </a:rPr>
              <a:t> = estimated reengineering costs</a:t>
            </a:r>
          </a:p>
          <a:p>
            <a:pPr eaLnBrk="1" hangingPunct="1">
              <a:lnSpc>
                <a:spcPct val="80000"/>
              </a:lnSpc>
              <a:spcBef>
                <a:spcPct val="20000"/>
              </a:spcBef>
              <a:buClr>
                <a:srgbClr val="CC0000"/>
              </a:buClr>
              <a:buSzPct val="70000"/>
              <a:buFont typeface="Wingdings" charset="2"/>
              <a:buNone/>
            </a:pPr>
            <a:endParaRPr lang="en-US" sz="1400" b="1" dirty="0">
              <a:latin typeface="Arial" charset="0"/>
            </a:endParaRPr>
          </a:p>
          <a:p>
            <a:pPr eaLnBrk="1" hangingPunct="1">
              <a:lnSpc>
                <a:spcPct val="80000"/>
              </a:lnSpc>
              <a:spcBef>
                <a:spcPct val="20000"/>
              </a:spcBef>
              <a:buClr>
                <a:srgbClr val="CC0000"/>
              </a:buClr>
              <a:buSzPct val="70000"/>
              <a:buFont typeface="Wingdings" charset="2"/>
              <a:buNone/>
            </a:pPr>
            <a:r>
              <a:rPr lang="en-US" sz="1400" b="1" dirty="0">
                <a:latin typeface="Arial" charset="0"/>
              </a:rPr>
              <a:t>P</a:t>
            </a:r>
            <a:r>
              <a:rPr lang="en-US" sz="1400" b="1" baseline="-25000" dirty="0">
                <a:latin typeface="Arial" charset="0"/>
              </a:rPr>
              <a:t>8</a:t>
            </a:r>
            <a:r>
              <a:rPr lang="en-US" sz="1400" b="1" dirty="0">
                <a:latin typeface="Arial" charset="0"/>
              </a:rPr>
              <a:t> = estimated reengineering calendar time</a:t>
            </a:r>
          </a:p>
          <a:p>
            <a:pPr eaLnBrk="1" hangingPunct="1">
              <a:lnSpc>
                <a:spcPct val="80000"/>
              </a:lnSpc>
              <a:spcBef>
                <a:spcPct val="20000"/>
              </a:spcBef>
              <a:buClr>
                <a:srgbClr val="CC0000"/>
              </a:buClr>
              <a:buSzPct val="70000"/>
              <a:buFont typeface="Wingdings" charset="2"/>
              <a:buNone/>
            </a:pPr>
            <a:endParaRPr lang="en-US" sz="1400" b="1" dirty="0">
              <a:latin typeface="Arial" charset="0"/>
            </a:endParaRPr>
          </a:p>
          <a:p>
            <a:pPr eaLnBrk="1" hangingPunct="1">
              <a:lnSpc>
                <a:spcPct val="80000"/>
              </a:lnSpc>
              <a:spcBef>
                <a:spcPct val="20000"/>
              </a:spcBef>
              <a:buClr>
                <a:srgbClr val="CC0000"/>
              </a:buClr>
              <a:buSzPct val="70000"/>
              <a:buFont typeface="Wingdings" charset="2"/>
              <a:buNone/>
            </a:pPr>
            <a:r>
              <a:rPr lang="en-US" sz="1400" b="1" dirty="0">
                <a:latin typeface="Arial" charset="0"/>
              </a:rPr>
              <a:t>P</a:t>
            </a:r>
            <a:r>
              <a:rPr lang="en-US" sz="1400" b="1" baseline="-25000" dirty="0">
                <a:latin typeface="Arial" charset="0"/>
              </a:rPr>
              <a:t>9</a:t>
            </a:r>
            <a:r>
              <a:rPr lang="en-US" sz="1400" b="1" dirty="0">
                <a:latin typeface="Arial" charset="0"/>
              </a:rPr>
              <a:t> = reengineering risk factor </a:t>
            </a:r>
          </a:p>
          <a:p>
            <a:pPr eaLnBrk="1" hangingPunct="1">
              <a:lnSpc>
                <a:spcPct val="80000"/>
              </a:lnSpc>
              <a:spcBef>
                <a:spcPct val="20000"/>
              </a:spcBef>
              <a:buClr>
                <a:srgbClr val="CC0000"/>
              </a:buClr>
              <a:buSzPct val="70000"/>
              <a:buFont typeface="Wingdings" charset="2"/>
              <a:buNone/>
            </a:pPr>
            <a:r>
              <a:rPr lang="en-US" sz="1400" b="1" dirty="0">
                <a:latin typeface="Arial" charset="0"/>
              </a:rPr>
              <a:t>(P</a:t>
            </a:r>
            <a:r>
              <a:rPr lang="en-US" sz="1400" b="1" baseline="-25000" dirty="0">
                <a:latin typeface="Arial" charset="0"/>
              </a:rPr>
              <a:t>9</a:t>
            </a:r>
            <a:r>
              <a:rPr lang="en-US" sz="1400" b="1" dirty="0">
                <a:latin typeface="Arial" charset="0"/>
              </a:rPr>
              <a:t> = 1.0 is nominal)</a:t>
            </a:r>
          </a:p>
          <a:p>
            <a:pPr eaLnBrk="1" hangingPunct="1">
              <a:lnSpc>
                <a:spcPct val="80000"/>
              </a:lnSpc>
              <a:spcBef>
                <a:spcPct val="20000"/>
              </a:spcBef>
              <a:buClr>
                <a:srgbClr val="CC0000"/>
              </a:buClr>
              <a:buSzPct val="70000"/>
              <a:buFont typeface="Wingdings" charset="2"/>
              <a:buNone/>
            </a:pPr>
            <a:endParaRPr lang="en-US" sz="1400" b="1" dirty="0">
              <a:latin typeface="Arial" charset="0"/>
            </a:endParaRPr>
          </a:p>
          <a:p>
            <a:pPr eaLnBrk="1" hangingPunct="1">
              <a:lnSpc>
                <a:spcPct val="80000"/>
              </a:lnSpc>
              <a:spcBef>
                <a:spcPct val="20000"/>
              </a:spcBef>
              <a:buClr>
                <a:srgbClr val="CC0000"/>
              </a:buClr>
              <a:buSzPct val="70000"/>
              <a:buFont typeface="Wingdings" charset="2"/>
              <a:buNone/>
            </a:pPr>
            <a:r>
              <a:rPr lang="en-US" sz="1400" b="1" dirty="0">
                <a:latin typeface="Arial" charset="0"/>
              </a:rPr>
              <a:t>L = expected life of the system</a:t>
            </a:r>
          </a:p>
        </p:txBody>
      </p:sp>
      <p:sp>
        <p:nvSpPr>
          <p:cNvPr id="820231" name="TextBox 7"/>
          <p:cNvSpPr txBox="1">
            <a:spLocks noChangeArrowheads="1"/>
          </p:cNvSpPr>
          <p:nvPr/>
        </p:nvSpPr>
        <p:spPr bwMode="auto">
          <a:xfrm>
            <a:off x="0" y="6597650"/>
            <a:ext cx="8458200" cy="260350"/>
          </a:xfrm>
          <a:prstGeom prst="rect">
            <a:avLst/>
          </a:prstGeom>
          <a:noFill/>
          <a:ln w="9525">
            <a:noFill/>
            <a:miter lim="800000"/>
            <a:headEnd/>
            <a:tailEnd/>
          </a:ln>
        </p:spPr>
        <p:txBody>
          <a:bodyPr>
            <a:prstTxWarp prst="textNoShape">
              <a:avLst/>
            </a:prstTxWarp>
            <a:spAutoFit/>
          </a:bodyPr>
          <a:lstStyle/>
          <a:p>
            <a:r>
              <a:rPr lang="en-US" sz="1100" baseline="30000">
                <a:latin typeface="Arial" charset="0"/>
              </a:rPr>
              <a:t>1</a:t>
            </a:r>
            <a:r>
              <a:rPr lang="en-US" sz="1100">
                <a:latin typeface="Arial" charset="0"/>
              </a:rPr>
              <a:t>Sneed, H., “Planning the Reengineering of Legacy Systems”, </a:t>
            </a:r>
            <a:r>
              <a:rPr lang="en-US" sz="1100" i="1">
                <a:latin typeface="Arial" charset="0"/>
              </a:rPr>
              <a:t>IEEE Software</a:t>
            </a:r>
            <a:r>
              <a:rPr lang="en-US" sz="1100">
                <a:latin typeface="Arial" charset="0"/>
              </a:rPr>
              <a:t>, January 1995, pp. 24-25</a:t>
            </a:r>
          </a:p>
        </p:txBody>
      </p:sp>
      <p:sp>
        <p:nvSpPr>
          <p:cNvPr id="7" name="TextBox 6"/>
          <p:cNvSpPr txBox="1"/>
          <p:nvPr/>
        </p:nvSpPr>
        <p:spPr>
          <a:xfrm>
            <a:off x="8566047" y="6019800"/>
            <a:ext cx="577953" cy="461665"/>
          </a:xfrm>
          <a:prstGeom prst="rect">
            <a:avLst/>
          </a:prstGeom>
          <a:noFill/>
        </p:spPr>
        <p:txBody>
          <a:bodyPr wrap="none" rtlCol="0">
            <a:spAutoFit/>
          </a:bodyPr>
          <a:lstStyle/>
          <a:p>
            <a:r>
              <a:rPr lang="en-US" b="1" dirty="0" smtClean="0">
                <a:solidFill>
                  <a:srgbClr val="0000FF"/>
                </a:solidFill>
              </a:rPr>
              <a:t>Q4</a:t>
            </a:r>
            <a:endParaRPr 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5006FB95-CB63-EB40-810E-02F05978F1B7}" type="slidenum">
              <a:rPr lang="en-US"/>
              <a:pPr/>
              <a:t>9</a:t>
            </a:fld>
            <a:endParaRPr lang="en-US"/>
          </a:p>
        </p:txBody>
      </p:sp>
      <p:sp>
        <p:nvSpPr>
          <p:cNvPr id="820226" name="Rectangle 2"/>
          <p:cNvSpPr>
            <a:spLocks noGrp="1" noChangeArrowheads="1"/>
          </p:cNvSpPr>
          <p:nvPr>
            <p:ph type="title"/>
          </p:nvPr>
        </p:nvSpPr>
        <p:spPr>
          <a:xfrm>
            <a:off x="762000" y="152400"/>
            <a:ext cx="7772400" cy="533400"/>
          </a:xfrm>
        </p:spPr>
        <p:txBody>
          <a:bodyPr/>
          <a:lstStyle/>
          <a:p>
            <a:pPr algn="ctr"/>
            <a:r>
              <a:rPr lang="en-US" dirty="0" smtClean="0"/>
              <a:t>Exercise: Reengineer, or Continue to Maintain System?</a:t>
            </a:r>
            <a:endParaRPr lang="en-US" dirty="0"/>
          </a:p>
        </p:txBody>
      </p:sp>
      <p:sp>
        <p:nvSpPr>
          <p:cNvPr id="5" name="Content Placeholder 4"/>
          <p:cNvSpPr>
            <a:spLocks/>
          </p:cNvSpPr>
          <p:nvPr/>
        </p:nvSpPr>
        <p:spPr bwMode="auto">
          <a:xfrm>
            <a:off x="4648200" y="1079500"/>
            <a:ext cx="4495800" cy="4657725"/>
          </a:xfrm>
          <a:prstGeom prst="rect">
            <a:avLst/>
          </a:prstGeom>
          <a:noFill/>
          <a:ln w="9525">
            <a:noFill/>
            <a:miter lim="800000"/>
            <a:headEnd/>
            <a:tailEnd/>
          </a:ln>
          <a:effectLst/>
        </p:spPr>
        <p:txBody>
          <a:bodyPr lIns="54864" tIns="91440">
            <a:prstTxWarp prst="textNoShape">
              <a:avLst/>
            </a:prstTxWarp>
          </a:bodyPr>
          <a:lstStyle/>
          <a:p>
            <a:pPr marL="438150" indent="-319088" eaLnBrk="1" hangingPunct="1">
              <a:lnSpc>
                <a:spcPct val="90000"/>
              </a:lnSpc>
              <a:spcBef>
                <a:spcPct val="20000"/>
              </a:spcBef>
              <a:buClr>
                <a:srgbClr val="CC0000"/>
              </a:buClr>
              <a:buSzPct val="70000"/>
              <a:buFont typeface="Wingdings" charset="2"/>
              <a:buNone/>
            </a:pPr>
            <a:r>
              <a:rPr lang="en-US" sz="2000" b="1" dirty="0">
                <a:latin typeface="Arial" charset="0"/>
              </a:rPr>
              <a:t>Cost associated with continuing maintenance:</a:t>
            </a:r>
          </a:p>
          <a:p>
            <a:pPr marL="730250" lvl="1" indent="-273050" eaLnBrk="1" hangingPunct="1">
              <a:lnSpc>
                <a:spcPct val="90000"/>
              </a:lnSpc>
              <a:spcBef>
                <a:spcPct val="20000"/>
              </a:spcBef>
              <a:buClr>
                <a:srgbClr val="CC0000"/>
              </a:buClr>
              <a:buSzPct val="70000"/>
              <a:buFont typeface="ZapfDingbats" pitchFamily="82" charset="2"/>
              <a:buNone/>
            </a:pPr>
            <a:r>
              <a:rPr lang="en-US" sz="1800" b="1" i="1" dirty="0" err="1">
                <a:latin typeface="Arial" charset="0"/>
                <a:ea typeface="ＭＳ Ｐゴシック" charset="-128"/>
              </a:rPr>
              <a:t>C</a:t>
            </a:r>
            <a:r>
              <a:rPr lang="en-US" sz="1800" b="1" baseline="-25000" dirty="0" err="1">
                <a:latin typeface="Arial" charset="0"/>
                <a:ea typeface="ＭＳ Ｐゴシック" charset="-128"/>
              </a:rPr>
              <a:t>maint</a:t>
            </a:r>
            <a:r>
              <a:rPr lang="en-US" sz="1800" b="1" dirty="0">
                <a:latin typeface="Arial" charset="0"/>
                <a:ea typeface="ＭＳ Ｐゴシック" charset="-128"/>
              </a:rPr>
              <a:t> = [P</a:t>
            </a:r>
            <a:r>
              <a:rPr lang="en-US" sz="1800" b="1" baseline="-25000" dirty="0">
                <a:latin typeface="Arial" charset="0"/>
                <a:ea typeface="ＭＳ Ｐゴシック" charset="-128"/>
              </a:rPr>
              <a:t>3</a:t>
            </a:r>
            <a:r>
              <a:rPr lang="en-US" sz="1800" b="1" dirty="0">
                <a:latin typeface="Arial" charset="0"/>
                <a:ea typeface="ＭＳ Ｐゴシック" charset="-128"/>
              </a:rPr>
              <a:t> – (P</a:t>
            </a:r>
            <a:r>
              <a:rPr lang="en-US" sz="1800" b="1" baseline="-25000" dirty="0">
                <a:latin typeface="Arial" charset="0"/>
                <a:ea typeface="ＭＳ Ｐゴシック" charset="-128"/>
              </a:rPr>
              <a:t>1</a:t>
            </a:r>
            <a:r>
              <a:rPr lang="en-US" sz="1800" b="1" dirty="0">
                <a:latin typeface="Arial" charset="0"/>
                <a:ea typeface="ＭＳ Ｐゴシック" charset="-128"/>
              </a:rPr>
              <a:t> + P</a:t>
            </a:r>
            <a:r>
              <a:rPr lang="en-US" sz="1800" b="1" baseline="-25000" dirty="0">
                <a:latin typeface="Arial" charset="0"/>
                <a:ea typeface="ＭＳ Ｐゴシック" charset="-128"/>
              </a:rPr>
              <a:t>2</a:t>
            </a:r>
            <a:r>
              <a:rPr lang="en-US" sz="1800" b="1" dirty="0">
                <a:latin typeface="Arial" charset="0"/>
                <a:ea typeface="ＭＳ Ｐゴシック" charset="-128"/>
              </a:rPr>
              <a:t>)] X L</a:t>
            </a:r>
          </a:p>
          <a:p>
            <a:pPr marL="730250" lvl="1" indent="-273050" eaLnBrk="1" hangingPunct="1">
              <a:lnSpc>
                <a:spcPct val="90000"/>
              </a:lnSpc>
              <a:spcBef>
                <a:spcPct val="20000"/>
              </a:spcBef>
              <a:buClr>
                <a:srgbClr val="CC0000"/>
              </a:buClr>
              <a:buSzPct val="70000"/>
              <a:buFont typeface="ZapfDingbats" pitchFamily="82" charset="2"/>
              <a:buNone/>
            </a:pPr>
            <a:endParaRPr lang="en-US" sz="1800" b="1" dirty="0">
              <a:latin typeface="Arial" charset="0"/>
              <a:ea typeface="ＭＳ Ｐゴシック" charset="-128"/>
            </a:endParaRPr>
          </a:p>
          <a:p>
            <a:pPr marL="438150" indent="-319088" eaLnBrk="1" hangingPunct="1">
              <a:lnSpc>
                <a:spcPct val="90000"/>
              </a:lnSpc>
              <a:spcBef>
                <a:spcPct val="20000"/>
              </a:spcBef>
              <a:buClr>
                <a:srgbClr val="CC0000"/>
              </a:buClr>
              <a:buSzPct val="70000"/>
              <a:buFont typeface="Wingdings" charset="2"/>
              <a:buNone/>
            </a:pPr>
            <a:r>
              <a:rPr lang="en-US" sz="2000" b="1" dirty="0">
                <a:latin typeface="Arial" charset="0"/>
              </a:rPr>
              <a:t>Cost associated with</a:t>
            </a:r>
            <a:r>
              <a:rPr lang="en-US" sz="2000" b="1" dirty="0" smtClean="0">
                <a:latin typeface="Arial" charset="0"/>
              </a:rPr>
              <a:t> reengineering:</a:t>
            </a:r>
            <a:endParaRPr lang="en-US" sz="2000" b="1" dirty="0">
              <a:latin typeface="Arial" charset="0"/>
            </a:endParaRPr>
          </a:p>
          <a:p>
            <a:pPr marL="438150" indent="-319088" eaLnBrk="1" hangingPunct="1">
              <a:lnSpc>
                <a:spcPct val="90000"/>
              </a:lnSpc>
              <a:spcBef>
                <a:spcPct val="20000"/>
              </a:spcBef>
              <a:buClr>
                <a:srgbClr val="CC0000"/>
              </a:buClr>
              <a:buSzPct val="70000"/>
              <a:buFont typeface="Wingdings" charset="2"/>
              <a:buNone/>
            </a:pPr>
            <a:r>
              <a:rPr lang="en-US" sz="2000" b="1" dirty="0">
                <a:latin typeface="Arial" charset="0"/>
              </a:rPr>
              <a:t>	</a:t>
            </a:r>
            <a:r>
              <a:rPr lang="en-US" sz="2000" b="1" i="1" dirty="0" err="1">
                <a:latin typeface="Arial" charset="0"/>
              </a:rPr>
              <a:t>C</a:t>
            </a:r>
            <a:r>
              <a:rPr lang="en-US" sz="2000" b="1" baseline="-25000" dirty="0" err="1">
                <a:latin typeface="Arial" charset="0"/>
              </a:rPr>
              <a:t>reeng</a:t>
            </a:r>
            <a:r>
              <a:rPr lang="en-US" sz="2000" b="1" dirty="0">
                <a:latin typeface="Arial" charset="0"/>
              </a:rPr>
              <a:t> = [P</a:t>
            </a:r>
            <a:r>
              <a:rPr lang="en-US" sz="2000" b="1" baseline="-25000" dirty="0">
                <a:latin typeface="Arial" charset="0"/>
              </a:rPr>
              <a:t>6</a:t>
            </a:r>
            <a:r>
              <a:rPr lang="en-US" sz="2000" b="1" dirty="0">
                <a:latin typeface="Arial" charset="0"/>
              </a:rPr>
              <a:t> – (P</a:t>
            </a:r>
            <a:r>
              <a:rPr lang="en-US" sz="2000" b="1" baseline="-25000" dirty="0">
                <a:latin typeface="Arial" charset="0"/>
              </a:rPr>
              <a:t>4</a:t>
            </a:r>
            <a:r>
              <a:rPr lang="en-US" sz="2000" b="1" dirty="0">
                <a:latin typeface="Arial" charset="0"/>
              </a:rPr>
              <a:t> + P</a:t>
            </a:r>
            <a:r>
              <a:rPr lang="en-US" sz="2000" b="1" baseline="-25000" dirty="0">
                <a:latin typeface="Arial" charset="0"/>
              </a:rPr>
              <a:t>5</a:t>
            </a:r>
            <a:r>
              <a:rPr lang="en-US" sz="2000" b="1" dirty="0">
                <a:latin typeface="Arial" charset="0"/>
              </a:rPr>
              <a:t>)] X (L – P</a:t>
            </a:r>
            <a:r>
              <a:rPr lang="en-US" sz="2000" b="1" baseline="-25000" dirty="0">
                <a:latin typeface="Arial" charset="0"/>
              </a:rPr>
              <a:t>8</a:t>
            </a:r>
            <a:r>
              <a:rPr lang="en-US" sz="2000" b="1" dirty="0">
                <a:latin typeface="Arial" charset="0"/>
              </a:rPr>
              <a:t>) 		</a:t>
            </a:r>
            <a:r>
              <a:rPr lang="en-US" sz="2000" b="1" dirty="0" smtClean="0">
                <a:latin typeface="Arial" charset="0"/>
              </a:rPr>
              <a:t>	 </a:t>
            </a:r>
            <a:r>
              <a:rPr lang="en-US" sz="2000" b="1" dirty="0">
                <a:latin typeface="Arial" charset="0"/>
              </a:rPr>
              <a:t>– (P</a:t>
            </a:r>
            <a:r>
              <a:rPr lang="en-US" sz="2000" b="1" baseline="-25000" dirty="0">
                <a:latin typeface="Arial" charset="0"/>
              </a:rPr>
              <a:t>7</a:t>
            </a:r>
            <a:r>
              <a:rPr lang="en-US" sz="2000" b="1" dirty="0">
                <a:latin typeface="Arial" charset="0"/>
              </a:rPr>
              <a:t> X P</a:t>
            </a:r>
            <a:r>
              <a:rPr lang="en-US" sz="2000" b="1" baseline="-25000" dirty="0">
                <a:latin typeface="Arial" charset="0"/>
              </a:rPr>
              <a:t>9</a:t>
            </a:r>
            <a:r>
              <a:rPr lang="en-US" sz="2000" b="1" dirty="0">
                <a:latin typeface="Arial" charset="0"/>
              </a:rPr>
              <a:t>)</a:t>
            </a:r>
          </a:p>
          <a:p>
            <a:pPr marL="438150" indent="-319088" eaLnBrk="1" hangingPunct="1">
              <a:lnSpc>
                <a:spcPct val="90000"/>
              </a:lnSpc>
              <a:spcBef>
                <a:spcPct val="20000"/>
              </a:spcBef>
              <a:buClr>
                <a:srgbClr val="CC0000"/>
              </a:buClr>
              <a:buSzPct val="70000"/>
              <a:buFont typeface="Wingdings" charset="2"/>
              <a:buNone/>
            </a:pPr>
            <a:endParaRPr lang="en-US" sz="2000" b="1" dirty="0" smtClean="0">
              <a:latin typeface="Arial" charset="0"/>
            </a:endParaRPr>
          </a:p>
          <a:p>
            <a:pPr marL="438150" indent="-319088" eaLnBrk="1" hangingPunct="1">
              <a:lnSpc>
                <a:spcPct val="90000"/>
              </a:lnSpc>
              <a:spcBef>
                <a:spcPct val="20000"/>
              </a:spcBef>
              <a:buClr>
                <a:srgbClr val="CC0000"/>
              </a:buClr>
              <a:buSzPct val="70000"/>
              <a:buFont typeface="Wingdings" charset="2"/>
              <a:buNone/>
            </a:pPr>
            <a:r>
              <a:rPr lang="en-US" sz="2000" b="1" dirty="0" smtClean="0">
                <a:latin typeface="Arial" charset="0"/>
              </a:rPr>
              <a:t>Calculate the overall </a:t>
            </a:r>
            <a:br>
              <a:rPr lang="en-US" sz="2000" b="1" dirty="0" smtClean="0">
                <a:latin typeface="Arial" charset="0"/>
              </a:rPr>
            </a:br>
            <a:r>
              <a:rPr lang="en-US" sz="2000" b="1" dirty="0" smtClean="0">
                <a:latin typeface="Arial" charset="0"/>
              </a:rPr>
              <a:t>cost </a:t>
            </a:r>
            <a:r>
              <a:rPr lang="en-US" sz="2000" b="1" dirty="0">
                <a:latin typeface="Arial" charset="0"/>
              </a:rPr>
              <a:t>benefit = </a:t>
            </a:r>
            <a:r>
              <a:rPr lang="en-US" sz="2000" b="1" i="1" dirty="0" err="1">
                <a:latin typeface="Arial" charset="0"/>
              </a:rPr>
              <a:t>C</a:t>
            </a:r>
            <a:r>
              <a:rPr lang="en-US" sz="2000" b="1" baseline="-25000" dirty="0" err="1">
                <a:latin typeface="Arial" charset="0"/>
              </a:rPr>
              <a:t>reeng</a:t>
            </a:r>
            <a:r>
              <a:rPr lang="en-US" sz="2000" b="1" dirty="0">
                <a:latin typeface="Arial" charset="0"/>
              </a:rPr>
              <a:t> –  </a:t>
            </a:r>
            <a:r>
              <a:rPr lang="en-US" sz="2000" b="1" i="1" dirty="0" err="1">
                <a:latin typeface="Arial" charset="0"/>
              </a:rPr>
              <a:t>C</a:t>
            </a:r>
            <a:r>
              <a:rPr lang="en-US" sz="2000" b="1" baseline="-25000" dirty="0" err="1">
                <a:latin typeface="Arial" charset="0"/>
              </a:rPr>
              <a:t>maint</a:t>
            </a:r>
            <a:endParaRPr lang="en-US" sz="2000" b="1" baseline="-25000" dirty="0">
              <a:latin typeface="Arial" charset="0"/>
            </a:endParaRPr>
          </a:p>
        </p:txBody>
      </p:sp>
      <p:sp>
        <p:nvSpPr>
          <p:cNvPr id="6" name="Text Placeholder 5"/>
          <p:cNvSpPr>
            <a:spLocks/>
          </p:cNvSpPr>
          <p:nvPr/>
        </p:nvSpPr>
        <p:spPr bwMode="auto">
          <a:xfrm>
            <a:off x="168275" y="1140768"/>
            <a:ext cx="4479925" cy="5336232"/>
          </a:xfrm>
          <a:prstGeom prst="rect">
            <a:avLst/>
          </a:prstGeom>
          <a:noFill/>
          <a:ln w="6350">
            <a:noFill/>
            <a:miter lim="800000"/>
            <a:headEnd/>
            <a:tailEnd/>
          </a:ln>
          <a:effectLst/>
        </p:spPr>
        <p:txBody>
          <a:bodyPr lIns="54864" tIns="91440">
            <a:prstTxWarp prst="textNoShape">
              <a:avLst/>
            </a:prstTxWarp>
          </a:bodyPr>
          <a:lstStyle/>
          <a:p>
            <a:pPr eaLnBrk="1" hangingPunct="1">
              <a:lnSpc>
                <a:spcPct val="80000"/>
              </a:lnSpc>
              <a:spcBef>
                <a:spcPct val="20000"/>
              </a:spcBef>
              <a:buClr>
                <a:srgbClr val="CC0000"/>
              </a:buClr>
              <a:buSzPct val="70000"/>
              <a:buFont typeface="Wingdings" charset="2"/>
              <a:buNone/>
            </a:pPr>
            <a:r>
              <a:rPr lang="en-US" sz="1600" b="1" dirty="0" smtClean="0">
                <a:latin typeface="Arial" charset="0"/>
              </a:rPr>
              <a:t>Need to understand the reengineering cost/benefit for the purchasing application (PA) in </a:t>
            </a:r>
            <a:r>
              <a:rPr lang="en-US" sz="1600" b="1" dirty="0" err="1" smtClean="0">
                <a:latin typeface="Arial" charset="0"/>
              </a:rPr>
              <a:t>BuyNLarge</a:t>
            </a:r>
            <a:r>
              <a:rPr lang="en-US" sz="1600" b="1" dirty="0" smtClean="0">
                <a:latin typeface="Arial" charset="0"/>
              </a:rPr>
              <a:t> Inc. The accountants calculated the current annual business value of PA (</a:t>
            </a:r>
            <a:r>
              <a:rPr lang="en-US" sz="1600" b="1" i="1" dirty="0" smtClean="0">
                <a:latin typeface="Arial" charset="0"/>
              </a:rPr>
              <a:t>P3</a:t>
            </a:r>
            <a:r>
              <a:rPr lang="en-US" sz="1600" b="1" dirty="0" smtClean="0">
                <a:latin typeface="Arial" charset="0"/>
              </a:rPr>
              <a:t>) to be $300K. The annual </a:t>
            </a:r>
            <a:r>
              <a:rPr lang="en-US" sz="1600" b="1" dirty="0">
                <a:latin typeface="Arial" charset="0"/>
              </a:rPr>
              <a:t>maintenance cost for</a:t>
            </a:r>
            <a:r>
              <a:rPr lang="en-US" sz="1600" b="1" dirty="0" smtClean="0">
                <a:latin typeface="Arial" charset="0"/>
              </a:rPr>
              <a:t> PA (</a:t>
            </a:r>
            <a:r>
              <a:rPr lang="en-US" sz="1600" b="1" i="1" dirty="0" smtClean="0">
                <a:latin typeface="Arial" charset="0"/>
              </a:rPr>
              <a:t>P1</a:t>
            </a:r>
            <a:r>
              <a:rPr lang="en-US" sz="1600" b="1" dirty="0" smtClean="0">
                <a:latin typeface="Arial" charset="0"/>
              </a:rPr>
              <a:t>) is $22K and its annual </a:t>
            </a:r>
            <a:r>
              <a:rPr lang="en-US" sz="1600" b="1" dirty="0">
                <a:latin typeface="Arial" charset="0"/>
              </a:rPr>
              <a:t>operation cost</a:t>
            </a:r>
            <a:r>
              <a:rPr lang="en-US" sz="1600" b="1" dirty="0" smtClean="0">
                <a:latin typeface="Arial" charset="0"/>
              </a:rPr>
              <a:t> (</a:t>
            </a:r>
            <a:r>
              <a:rPr lang="en-US" sz="1600" b="1" i="1" dirty="0" smtClean="0">
                <a:latin typeface="Arial" charset="0"/>
              </a:rPr>
              <a:t>P2</a:t>
            </a:r>
            <a:r>
              <a:rPr lang="en-US" sz="1600" b="1" dirty="0" smtClean="0">
                <a:latin typeface="Arial" charset="0"/>
              </a:rPr>
              <a:t>) is $50K.</a:t>
            </a:r>
          </a:p>
          <a:p>
            <a:pPr eaLnBrk="1" hangingPunct="1">
              <a:lnSpc>
                <a:spcPct val="80000"/>
              </a:lnSpc>
              <a:spcBef>
                <a:spcPct val="20000"/>
              </a:spcBef>
              <a:buClr>
                <a:srgbClr val="CC0000"/>
              </a:buClr>
              <a:buSzPct val="70000"/>
              <a:buFont typeface="Wingdings" charset="2"/>
              <a:buNone/>
            </a:pPr>
            <a:endParaRPr lang="en-US" sz="1600" b="1" dirty="0" smtClean="0">
              <a:latin typeface="Arial" charset="0"/>
            </a:endParaRPr>
          </a:p>
          <a:p>
            <a:pPr eaLnBrk="1" hangingPunct="1">
              <a:lnSpc>
                <a:spcPct val="80000"/>
              </a:lnSpc>
              <a:spcBef>
                <a:spcPct val="20000"/>
              </a:spcBef>
              <a:buClr>
                <a:srgbClr val="CC0000"/>
              </a:buClr>
              <a:buSzPct val="70000"/>
            </a:pPr>
            <a:r>
              <a:rPr lang="en-US" sz="1600" b="1" dirty="0" smtClean="0">
                <a:latin typeface="Arial" charset="0"/>
              </a:rPr>
              <a:t>It is estimated that the reengineering effort will take about 10 months (</a:t>
            </a:r>
            <a:r>
              <a:rPr lang="en-US" sz="1600" b="1" i="1" dirty="0" smtClean="0">
                <a:latin typeface="Arial" charset="0"/>
              </a:rPr>
              <a:t>P8</a:t>
            </a:r>
            <a:r>
              <a:rPr lang="en-US" sz="1600" b="1" dirty="0" smtClean="0">
                <a:latin typeface="Arial" charset="0"/>
              </a:rPr>
              <a:t>) and cost (</a:t>
            </a:r>
            <a:r>
              <a:rPr lang="en-US" sz="1600" b="1" i="1" dirty="0" smtClean="0">
                <a:latin typeface="Arial" charset="0"/>
              </a:rPr>
              <a:t>P7</a:t>
            </a:r>
            <a:r>
              <a:rPr lang="en-US" sz="1600" b="1" dirty="0" smtClean="0">
                <a:latin typeface="Arial" charset="0"/>
              </a:rPr>
              <a:t>) $65K. The projected annual business value of PA after reengineering (</a:t>
            </a:r>
            <a:r>
              <a:rPr lang="en-US" sz="1600" b="1" i="1" dirty="0" smtClean="0">
                <a:latin typeface="Arial" charset="0"/>
              </a:rPr>
              <a:t>P6</a:t>
            </a:r>
            <a:r>
              <a:rPr lang="en-US" sz="1600" b="1" dirty="0" smtClean="0">
                <a:latin typeface="Arial" charset="0"/>
              </a:rPr>
              <a:t>) is $360K. The projected annual </a:t>
            </a:r>
            <a:r>
              <a:rPr lang="en-US" sz="1600" b="1" dirty="0">
                <a:latin typeface="Arial" charset="0"/>
              </a:rPr>
              <a:t>maintenance cost after </a:t>
            </a:r>
            <a:r>
              <a:rPr lang="en-US" sz="1600" b="1" dirty="0" smtClean="0">
                <a:latin typeface="Arial" charset="0"/>
              </a:rPr>
              <a:t>reengineering (</a:t>
            </a:r>
            <a:r>
              <a:rPr lang="en-US" sz="1600" b="1" i="1" dirty="0" smtClean="0">
                <a:latin typeface="Arial" charset="0"/>
              </a:rPr>
              <a:t>P4</a:t>
            </a:r>
            <a:r>
              <a:rPr lang="en-US" sz="1600" b="1" dirty="0" smtClean="0">
                <a:latin typeface="Arial" charset="0"/>
              </a:rPr>
              <a:t>) is $10K and annual </a:t>
            </a:r>
            <a:r>
              <a:rPr lang="en-US" sz="1600" b="1" dirty="0">
                <a:latin typeface="Arial" charset="0"/>
              </a:rPr>
              <a:t>operations cost after </a:t>
            </a:r>
            <a:r>
              <a:rPr lang="en-US" sz="1600" b="1" dirty="0" smtClean="0">
                <a:latin typeface="Arial" charset="0"/>
              </a:rPr>
              <a:t>reengineering (</a:t>
            </a:r>
            <a:r>
              <a:rPr lang="en-US" sz="1600" b="1" i="1" dirty="0" smtClean="0">
                <a:latin typeface="Arial" charset="0"/>
              </a:rPr>
              <a:t>P5</a:t>
            </a:r>
            <a:r>
              <a:rPr lang="en-US" sz="1600" b="1" dirty="0" smtClean="0">
                <a:latin typeface="Arial" charset="0"/>
              </a:rPr>
              <a:t>) is $255K. The amortized expected life of the system will be 48 months after the reengineering effort (</a:t>
            </a:r>
            <a:r>
              <a:rPr lang="en-US" sz="1600" b="1" i="1" dirty="0" smtClean="0">
                <a:latin typeface="Arial" charset="0"/>
              </a:rPr>
              <a:t>L</a:t>
            </a:r>
            <a:r>
              <a:rPr lang="en-US" sz="1600" b="1" dirty="0" smtClean="0">
                <a:latin typeface="Arial" charset="0"/>
              </a:rPr>
              <a:t>).</a:t>
            </a:r>
          </a:p>
          <a:p>
            <a:pPr eaLnBrk="1" hangingPunct="1">
              <a:lnSpc>
                <a:spcPct val="80000"/>
              </a:lnSpc>
              <a:spcBef>
                <a:spcPct val="20000"/>
              </a:spcBef>
              <a:buClr>
                <a:srgbClr val="CC0000"/>
              </a:buClr>
              <a:buSzPct val="70000"/>
              <a:buFont typeface="Wingdings" charset="2"/>
              <a:buNone/>
            </a:pPr>
            <a:endParaRPr lang="en-US" sz="1600" b="1" dirty="0" smtClean="0">
              <a:latin typeface="Arial" charset="0"/>
            </a:endParaRPr>
          </a:p>
          <a:p>
            <a:pPr eaLnBrk="1" hangingPunct="1">
              <a:lnSpc>
                <a:spcPct val="80000"/>
              </a:lnSpc>
              <a:spcBef>
                <a:spcPct val="20000"/>
              </a:spcBef>
              <a:buClr>
                <a:srgbClr val="CC0000"/>
              </a:buClr>
              <a:buSzPct val="70000"/>
              <a:buFont typeface="Wingdings" charset="2"/>
              <a:buNone/>
            </a:pPr>
            <a:r>
              <a:rPr lang="en-US" sz="1600" b="1" dirty="0" smtClean="0">
                <a:latin typeface="Arial" charset="0"/>
              </a:rPr>
              <a:t>The Reengineering project is projected to have a variance of 10% (risk </a:t>
            </a:r>
            <a:r>
              <a:rPr lang="en-US" sz="1600" b="1" dirty="0">
                <a:latin typeface="Arial" charset="0"/>
              </a:rPr>
              <a:t>factor</a:t>
            </a:r>
            <a:r>
              <a:rPr lang="en-US" sz="1600" b="1" dirty="0" smtClean="0">
                <a:latin typeface="Arial" charset="0"/>
              </a:rPr>
              <a:t> slightly above nominal, thus </a:t>
            </a:r>
            <a:r>
              <a:rPr lang="en-US" sz="1600" b="1" i="1" dirty="0" smtClean="0">
                <a:latin typeface="Arial" charset="0"/>
              </a:rPr>
              <a:t>P9 </a:t>
            </a:r>
            <a:r>
              <a:rPr lang="en-US" sz="1600" b="1" dirty="0" smtClean="0">
                <a:latin typeface="Arial" charset="0"/>
              </a:rPr>
              <a:t>= 1.1) due to some changes in the user interface.</a:t>
            </a:r>
          </a:p>
          <a:p>
            <a:pPr eaLnBrk="1" hangingPunct="1">
              <a:lnSpc>
                <a:spcPct val="80000"/>
              </a:lnSpc>
              <a:spcBef>
                <a:spcPct val="20000"/>
              </a:spcBef>
              <a:buClr>
                <a:srgbClr val="CC0000"/>
              </a:buClr>
              <a:buSzPct val="70000"/>
              <a:buFont typeface="Wingdings" charset="2"/>
              <a:buNone/>
            </a:pPr>
            <a:endParaRPr lang="en-US" sz="1600" b="1" dirty="0" smtClean="0">
              <a:latin typeface="Arial" charset="0"/>
            </a:endParaRPr>
          </a:p>
        </p:txBody>
      </p:sp>
      <p:sp>
        <p:nvSpPr>
          <p:cNvPr id="7" name="TextBox 6"/>
          <p:cNvSpPr txBox="1"/>
          <p:nvPr/>
        </p:nvSpPr>
        <p:spPr>
          <a:xfrm>
            <a:off x="8566047" y="6019800"/>
            <a:ext cx="577953" cy="461665"/>
          </a:xfrm>
          <a:prstGeom prst="rect">
            <a:avLst/>
          </a:prstGeom>
          <a:noFill/>
        </p:spPr>
        <p:txBody>
          <a:bodyPr wrap="none" rtlCol="0">
            <a:spAutoFit/>
          </a:bodyPr>
          <a:lstStyle/>
          <a:p>
            <a:r>
              <a:rPr lang="en-US" b="1" dirty="0" smtClean="0">
                <a:solidFill>
                  <a:srgbClr val="0000FF"/>
                </a:solidFill>
              </a:rPr>
              <a:t>Q5</a:t>
            </a:r>
            <a:endParaRPr lang="en-US" b="1" dirty="0">
              <a:solidFill>
                <a:srgbClr val="0000FF"/>
              </a:solidFill>
            </a:endParaRPr>
          </a:p>
        </p:txBody>
      </p:sp>
      <p:sp>
        <p:nvSpPr>
          <p:cNvPr id="2" name="TextBox 1"/>
          <p:cNvSpPr txBox="1"/>
          <p:nvPr/>
        </p:nvSpPr>
        <p:spPr>
          <a:xfrm>
            <a:off x="5334000" y="5410200"/>
            <a:ext cx="3232047" cy="707886"/>
          </a:xfrm>
          <a:prstGeom prst="rect">
            <a:avLst/>
          </a:prstGeom>
          <a:noFill/>
        </p:spPr>
        <p:txBody>
          <a:bodyPr wrap="square" rtlCol="0">
            <a:spAutoFit/>
          </a:bodyPr>
          <a:lstStyle/>
          <a:p>
            <a:r>
              <a:rPr lang="en-US" sz="2000" i="1" dirty="0" smtClean="0"/>
              <a:t>Note</a:t>
            </a:r>
            <a:r>
              <a:rPr lang="en-US" sz="2000" dirty="0" smtClean="0"/>
              <a:t>:  Times need to be converted to years!</a:t>
            </a:r>
            <a:endParaRPr lang="en-US" sz="20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TaG93IHNpZGViYXIgdG8gcGFydGljaXBhbnRz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SxmYWxzZSxmYWxzZSx0cnVlIi8+DQoJCTx1aWZvbnQgbmFtZT0iRk9OVF9QUkVTRU5URVJOQU1FIiB2YWx1ZT0iVmVyZGFuYSwxNSxmYWxzZSxmYWxzZSx0cnVlIi8+DQoJCTx1aWZvbnQgbmFtZT0iRk9OVF9QUkVTRU5URVJUSVRMRSIgdmFsdWU9IlZlcmRhbmEsMTEsdHJ1ZSxmYWxzZSx0cnVlIi8+DQoJCTx1aWZvbnQgbmFtZT0iRk9OVF9CSU9CVE4iIHZhbHVlPSJWZXJkYW5hLDk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DQoJCTx1aXRleHQgbmFtZT0iVEFCX1NFQVJDSCIgdmFsdWU9IkNoZXJjaGUiLz4NCgkJPHVpdGV4dCBuYW1lPSJTTElERV9IRUFESU5HIiB2YWx1ZT0iVGl0cmUgZGUgbGEgZGlhcG9zaXRpdmUiLz4NCgkJPHVpdGV4dCBuYW1lPSJEVVJBVElPTl9IRUFESU5HIiB2YWx1ZT0iRHVyw6llIi8+DQoJCTx1aXRleHQgbmFtZT0iU0VBUkNIX0hFQURJTkciIHZhbHVlPSJDaGVyY2hlciBsZSB0ZXh0ZSA6Ii8+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q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QmlvIDogJXAiLz4NCgkJPHVpdGV4dCBuYW1lPSJCSU9CVE5fVElUTEUiIHZhbHVlPSJCaW8iLz4NCgkJPHVpdGV4dCBuYW1lPSJESVZJREVSQlROX1RJVExFIiB2YWx1ZT0ifCIvPg0KCQk8dWl0ZXh0IG5hbWU9IkNPTlRBQ1RCVE5fVElUTEUiIHZhbHVlPSLjgYrllY/jgYTlkIjjgo/jgZsiLz4NCgkJPHVpdGV4dCBuYW1lPSJUQUJfT1VUTElORSIgdmFsdWU9IuOCouOCpuODiOODqeOCpOODsyIvPg0KCQk8dWl0ZXh0IG5hbWU9IlRBQl9USFVNQiIgdmFsdWU9Iuizm+WQpi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44OG44Kt44K544OI5qSc57S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C5Yqg6ICF44Gr6KaL44Gb44K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ywuOyXrOyekOyXkOqyjCDshLjroZwg66eJ64yAIOuztOydtOq4sCIvPg0KCTwvbGFuZ3VhZ2U+DQo8L2NvbmZpZ3VyYXRpb24+DQo="/>
  <p:tag name="MMPROD_UIDATA" val="&lt;database version=&quot;6.0&quot;&gt;&lt;object type=&quot;1&quot; unique_id=&quot;10001&quot;&gt;&lt;property id=&quot;20141&quot; value=&quot;CS5704-Week1-Introduction&quot;/&gt;&lt;property id=&quot;20142&quot; value=&quot;This file contains the introduction of the course and guidelines on how the course will be organized.&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1&quot; value=&quot;Breeze&quot;/&gt;&lt;property id=&quot;20192&quot; value=&quot;http://breeze.iddl.vt.edu&quot;/&gt;&lt;property id=&quot;20193&quot; value=&quot;0&quot;/&gt;&lt;property id=&quot;20224&quot; value=&quot;C:\Documents and Settings\Shawn Bohner\My Documents\CS5704\Fall2007\CS-5704-Week1&quot;/&gt;&lt;property id=&quot;20250&quot; value=&quot;0&quot;/&gt;&lt;property id=&quot;20251&quot; value=&quot;1&quot;/&gt;&lt;property id=&quot;20259&quot; value=&quot;0&quot;/&gt;&lt;object type=&quot;4&quot; unique_id=&quot;10002&quot;&gt;&lt;/object&gt;&lt;object type=&quot;2&quot; unique_id=&quot;10003&quot;&gt;&lt;object type=&quot;3&quot; unique_id=&quot;10004&quot;&gt;&lt;property id=&quot;20148&quot; value=&quot;5&quot;/&gt;&lt;property id=&quot;20300&quot; value=&quot;Slide 1 - &amp;quot;Software Engineering&amp;#x0D;&amp;#x0A;CS5704: First Week&amp;quot;&quot;/&gt;&lt;property id=&quot;20303&quot; value=&quot;-1&quot;/&gt;&lt;property id=&quot;20307&quot; value=&quot;259&quot;/&gt;&lt;property id=&quot;20309&quot; value=&quot;-1&quot;/&gt;&lt;/object&gt;&lt;object type=&quot;3&quot; unique_id=&quot;10005&quot;&gt;&lt;property id=&quot;20148&quot; value=&quot;5&quot;/&gt;&lt;property id=&quot;20300&quot; value=&quot;Slide 2 - &amp;quot;Agenda&amp;quot;&quot;/&gt;&lt;property id=&quot;20303&quot; value=&quot;-1&quot;/&gt;&lt;property id=&quot;20307&quot; value=&quot;358&quot;/&gt;&lt;property id=&quot;20309&quot; value=&quot;-1&quot;/&gt;&lt;/object&gt;&lt;object type=&quot;3&quot; unique_id=&quot;10006&quot;&gt;&lt;property id=&quot;20148&quot; value=&quot;5&quot;/&gt;&lt;property id=&quot;20300&quot; value=&quot;Slide 3 - &amp;quot;Tentative Fall Semester Timeline&amp;quot;&quot;/&gt;&lt;property id=&quot;20303&quot; value=&quot;-1&quot;/&gt;&lt;property id=&quot;20307&quot; value=&quot;393&quot;/&gt;&lt;property id=&quot;20309&quot; value=&quot;-1&quot;/&gt;&lt;/object&gt;&lt;object type=&quot;3&quot; unique_id=&quot;10007&quot;&gt;&lt;property id=&quot;20148&quot; value=&quot;5&quot;/&gt;&lt;property id=&quot;20300&quot; value=&quot;Slide 4 - &amp;quot;Tentative Structure of CS5704&amp;quot;&quot;/&gt;&lt;property id=&quot;20303&quot; value=&quot;-1&quot;/&gt;&lt;property id=&quot;20307&quot; value=&quot;395&quot;/&gt;&lt;property id=&quot;20309&quot; value=&quot;-1&quot;/&gt;&lt;/object&gt;&lt;object type=&quot;3&quot; unique_id=&quot;10008&quot;&gt;&lt;property id=&quot;20148&quot; value=&quot;5&quot;/&gt;&lt;property id=&quot;20300&quot; value=&quot;Slide 5 - &amp;quot;Guidelines and Expectations&amp;quot;&quot;/&gt;&lt;property id=&quot;20303&quot; value=&quot;-1&quot;/&gt;&lt;property id=&quot;20307&quot; value=&quot;414&quot;/&gt;&lt;property id=&quot;20309&quot; value=&quot;-1&quot;/&gt;&lt;/object&gt;&lt;object type=&quot;3&quot; unique_id=&quot;10009&quot;&gt;&lt;property id=&quot;20148&quot; value=&quot;5&quot;/&gt;&lt;property id=&quot;20300&quot; value=&quot;Slide 6 - &amp;quot;Grading and Evaluation&amp;quot;&quot;/&gt;&lt;property id=&quot;20303&quot; value=&quot;-1&quot;/&gt;&lt;property id=&quot;20307&quot; value=&quot;415&quot;/&gt;&lt;property id=&quot;20309&quot; value=&quot;-1&quot;/&gt;&lt;/object&gt;&lt;object type=&quot;3&quot; unique_id=&quot;10010&quot;&gt;&lt;property id=&quot;20148&quot; value=&quot;5&quot;/&gt;&lt;property id=&quot;20300&quot; value=&quot;Slide 7 - &amp;quot;Late Work&amp;quot;&quot;/&gt;&lt;property id=&quot;20303&quot; value=&quot;-1&quot;/&gt;&lt;property id=&quot;20307&quot; value=&quot;416&quot;/&gt;&lt;property id=&quot;20309&quot; value=&quot;-1&quot;/&gt;&lt;/object&gt;&lt;object type=&quot;3&quot; unique_id=&quot;10011&quot;&gt;&lt;property id=&quot;20148&quot; value=&quot;5&quot;/&gt;&lt;property id=&quot;20300&quot; value=&quot;Slide 8 - &amp;quot;Chapter 1 : Software and Software Engineering&amp;quot;&quot;/&gt;&lt;property id=&quot;20303&quot; value=&quot;-1&quot;/&gt;&lt;property id=&quot;20307&quot; value=&quot;362&quot;/&gt;&lt;property id=&quot;20309&quot; value=&quot;-1&quot;/&gt;&lt;/object&gt;&lt;object type=&quot;3&quot; unique_id=&quot;10012&quot;&gt;&lt;property id=&quot;20148&quot; value=&quot;5&quot;/&gt;&lt;property id=&quot;20300&quot; value=&quot;Slide 9 - &amp;quot;What is Software?&amp;quot;&quot;/&gt;&lt;property id=&quot;20303&quot; value=&quot;-1&quot;/&gt;&lt;property id=&quot;20307&quot; value=&quot;378&quot;/&gt;&lt;property id=&quot;20309&quot; value=&quot;-1&quot;/&gt;&lt;/object&gt;&lt;object type=&quot;3&quot; unique_id=&quot;10013&quot;&gt;&lt;property id=&quot;20148&quot; value=&quot;5&quot;/&gt;&lt;property id=&quot;20300&quot; value=&quot;Slide 10 - &amp;quot;So, What is Software?&amp;quot;&quot;/&gt;&lt;property id=&quot;20303&quot; value=&quot;-1&quot;/&gt;&lt;property id=&quot;20307&quot; value=&quot;337&quot;/&gt;&lt;property id=&quot;20309&quot; value=&quot;-1&quot;/&gt;&lt;/object&gt;&lt;object type=&quot;3&quot; unique_id=&quot;10014&quot;&gt;&lt;property id=&quot;20148&quot; value=&quot;5&quot;/&gt;&lt;property id=&quot;20300&quot; value=&quot;Slide 11 - &amp;quot;Software Doesn’t Wear Out&amp;quot;&quot;/&gt;&lt;property id=&quot;20303&quot; value=&quot;-1&quot;/&gt;&lt;property id=&quot;20307&quot; value=&quot;342&quot;/&gt;&lt;property id=&quot;20309&quot; value=&quot;-1&quot;/&gt;&lt;/object&gt;&lt;object type=&quot;3&quot; unique_id=&quot;10015&quot;&gt;&lt;property id=&quot;20148&quot; value=&quot;5&quot;/&gt;&lt;property id=&quot;20300&quot; value=&quot;Slide 12 - &amp;quot;Software Design Degradation&amp;quot;&quot;/&gt;&lt;property id=&quot;20303&quot; value=&quot;-1&quot;/&gt;&lt;property id=&quot;20307&quot; value=&quot;380&quot;/&gt;&lt;property id=&quot;20309&quot; value=&quot;-1&quot;/&gt;&lt;/object&gt;&lt;object type=&quot;3&quot; unique_id=&quot;10016&quot;&gt;&lt;property id=&quot;20148&quot; value=&quot;5&quot;/&gt;&lt;property id=&quot;20300&quot; value=&quot;Slide 13 - &amp;quot;Information Lose Due to Relentless Change&amp;quot;&quot;/&gt;&lt;property id=&quot;20303&quot; value=&quot;-1&quot;/&gt;&lt;property id=&quot;20307&quot; value=&quot;381&quot;/&gt;&lt;property id=&quot;20309&quot; value=&quot;-1&quot;/&gt;&lt;/object&gt;&lt;object type=&quot;3&quot; unique_id=&quot;10017&quot;&gt;&lt;property id=&quot;20148&quot; value=&quot;5&quot;/&gt;&lt;property id=&quot;20300&quot; value=&quot;Slide 14 - &amp;quot;Wear versus Deterioration&amp;quot;&quot;/&gt;&lt;property id=&quot;20303&quot; value=&quot;-1&quot;/&gt;&lt;property id=&quot;20307&quot; value=&quot;333&quot;/&gt;&lt;property id=&quot;20309&quot; value=&quot;-1&quot;/&gt;&lt;/object&gt;&lt;object type=&quot;3&quot; unique_id=&quot;10018&quot;&gt;&lt;property id=&quot;20148&quot; value=&quot;5&quot;/&gt;&lt;property id=&quot;20300&quot; value=&quot;Slide 15 - &amp;quot;The Cost of Change&amp;quot;&quot;/&gt;&lt;property id=&quot;20303&quot; value=&quot;-1&quot;/&gt;&lt;property id=&quot;20307&quot; value=&quot;334&quot;/&gt;&lt;property id=&quot;20309&quot; value=&quot;-1&quot;/&gt;&lt;/object&gt;&lt;object type=&quot;3&quot; unique_id=&quot;10019&quot;&gt;&lt;property id=&quot;20148&quot; value=&quot;5&quot;/&gt;&lt;property id=&quot;20300&quot; value=&quot;Slide 16 - &amp;quot;Software is Complex&amp;quot;&quot;/&gt;&lt;property id=&quot;20303&quot; value=&quot;-1&quot;/&gt;&lt;property id=&quot;20307&quot; value=&quot;394&quot;/&gt;&lt;property id=&quot;20309&quot; value=&quot;-1&quot;/&gt;&lt;/object&gt;&lt;object type=&quot;3&quot; unique_id=&quot;10020&quot;&gt;&lt;property id=&quot;20148&quot; value=&quot;5&quot;/&gt;&lt;property id=&quot;20300&quot; value=&quot;Slide 17 - &amp;quot;Software “Schizophrenia”&amp;quot;&quot;/&gt;&lt;property id=&quot;20303&quot; value=&quot;-1&quot;/&gt;&lt;property id=&quot;20307&quot; value=&quot;384&quot;/&gt;&lt;property id=&quot;20309&quot; value=&quot;-1&quot;/&gt;&lt;/object&gt;&lt;object type=&quot;3&quot; unique_id=&quot;10021&quot;&gt;&lt;property id=&quot;20148&quot; value=&quot;5&quot;/&gt;&lt;property id=&quot;20300&quot; value=&quot;Slide 18 - &amp;quot;Software—New Categories&amp;quot;&quot;/&gt;&lt;property id=&quot;20303&quot; value=&quot;-1&quot;/&gt;&lt;property id=&quot;20307&quot; value=&quot;396&quot;/&gt;&lt;property id=&quot;20309&quot; value=&quot;-1&quot;/&gt;&lt;/object&gt;&lt;object type=&quot;3&quot; unique_id=&quot;10022&quot;&gt;&lt;property id=&quot;20148&quot; value=&quot;5&quot;/&gt;&lt;property id=&quot;20300&quot; value=&quot;Slide 19 - &amp;quot;Software Evolution&amp;quot;&quot;/&gt;&lt;property id=&quot;20303&quot; value=&quot;-1&quot;/&gt;&lt;property id=&quot;20307&quot; value=&quot;398&quot;/&gt;&lt;property id=&quot;20309&quot; value=&quot;-1&quot;/&gt;&lt;/object&gt;&lt;object type=&quot;3&quot; unique_id=&quot;10023&quot;&gt;&lt;property id=&quot;20148&quot; value=&quot;5&quot;/&gt;&lt;property id=&quot;20300&quot; value=&quot;Slide 20 - &amp;quot;Software Evolution (continued)&amp;quot;&quot;/&gt;&lt;property id=&quot;20303&quot; value=&quot;-1&quot;/&gt;&lt;property id=&quot;20307&quot; value=&quot;418&quot;/&gt;&lt;property id=&quot;20309&quot; value=&quot;-1&quot;/&gt;&lt;/object&gt;&lt;object type=&quot;3&quot; unique_id=&quot;10024&quot;&gt;&lt;property id=&quot;20148&quot; value=&quot;5&quot;/&gt;&lt;property id=&quot;20300&quot; value=&quot;Slide 21 - &amp;quot;Chapter 2: Process—A Generic View&amp;quot;&quot;/&gt;&lt;property id=&quot;20303&quot; value=&quot;-1&quot;/&gt;&lt;property id=&quot;20307&quot; value=&quot;372&quot;/&gt;&lt;property id=&quot;20309&quot; value=&quot;-1&quot;/&gt;&lt;/object&gt;&lt;object type=&quot;3&quot; unique_id=&quot;10025&quot;&gt;&lt;property id=&quot;20148&quot; value=&quot;5&quot;/&gt;&lt;property id=&quot;20300&quot; value=&quot;Slide 22 - &amp;quot;Software Still Stuck in Construction&amp;quot;&quot;/&gt;&lt;property id=&quot;20303&quot; value=&quot;-1&quot;/&gt;&lt;property id=&quot;20307&quot; value=&quot;386&quot;/&gt;&lt;property id=&quot;20309&quot; value=&quot;-1&quot;/&gt;&lt;/object&gt;&lt;object type=&quot;3&quot; unique_id=&quot;10026&quot;&gt;&lt;property id=&quot;20148&quot; value=&quot;5&quot;/&gt;&lt;property id=&quot;20300&quot; value=&quot;Slide 23 - &amp;quot;A Layered Technology&amp;quot;&quot;/&gt;&lt;property id=&quot;20303&quot; value=&quot;-1&quot;/&gt;&lt;property id=&quot;20307&quot; value=&quot;346&quot;/&gt;&lt;property id=&quot;20309&quot; value=&quot;-1&quot;/&gt;&lt;/object&gt;&lt;object type=&quot;3&quot; unique_id=&quot;10027&quot;&gt;&lt;property id=&quot;20148&quot; value=&quot;5&quot;/&gt;&lt;property id=&quot;20300&quot; value=&quot;Slide 24 - &amp;quot;Umbrella Activities &amp;#x0D;&amp;#x0A;(AKA Cross-Life-Cycle Activities)&amp;quot;&quot;/&gt;&lt;property id=&quot;20303&quot; value=&quot;-1&quot;/&gt;&lt;property id=&quot;20307&quot; value=&quot;348&quot;/&gt;&lt;property id=&quot;20309&quot; value=&quot;-1&quot;/&gt;&lt;/object&gt;&lt;object type=&quot;3&quot; unique_id=&quot;10028&quot;&gt;&lt;property id=&quot;20148&quot; value=&quot;5&quot;/&gt;&lt;property id=&quot;20300&quot; value=&quot;Slide 25 - &amp;quot;SEI’s Software Process &amp;#x0D;&amp;#x0A;Capability Maturity Model&amp;quot;&quot;/&gt;&lt;property id=&quot;20303&quot; value=&quot;-1&quot;/&gt;&lt;property id=&quot;20307&quot; value=&quot;374&quot;/&gt;&lt;property id=&quot;20309&quot; value=&quot;-1&quot;/&gt;&lt;/object&gt;&lt;object type=&quot;3&quot; unique_id=&quot;10029&quot;&gt;&lt;property id=&quot;20148&quot; value=&quot;5&quot;/&gt;&lt;property id=&quot;20300&quot; value=&quot;Slide 26 - &amp;quot;Summary of the SEI/CMM Levels&amp;quot;&quot;/&gt;&lt;property id=&quot;20303&quot; value=&quot;-1&quot;/&gt;&lt;property id=&quot;20307&quot; value=&quot;375&quot;/&gt;&lt;property id=&quot;20309&quot; value=&quot;-1&quot;/&gt;&lt;/object&gt;&lt;object type=&quot;3&quot; unique_id=&quot;10030&quot;&gt;&lt;property id=&quot;20148&quot; value=&quot;5&quot;/&gt;&lt;property id=&quot;20300&quot; value=&quot;Slide 27 - &amp;quot;Process Improvement Maturity Levels&amp;quot;&quot;/&gt;&lt;property id=&quot;20303&quot; value=&quot;-1&quot;/&gt;&lt;property id=&quot;20307&quot; value=&quot;390&quot;/&gt;&lt;property id=&quot;20309&quot; value=&quot;-1&quot;/&gt;&lt;/object&gt;&lt;object type=&quot;3&quot; unique_id=&quot;10031&quot;&gt;&lt;property id=&quot;20148&quot; value=&quot;5&quot;/&gt;&lt;property id=&quot;20300&quot; value=&quot;Slide 28 - &amp;quot;More Traction at Upper levels...&amp;quot;&quot;/&gt;&lt;property id=&quot;20303&quot; value=&quot;-1&quot;/&gt;&lt;property id=&quot;20307&quot; value=&quot;391&quot;/&gt;&lt;property id=&quot;20309&quot; value=&quot;-1&quot;/&gt;&lt;/object&gt;&lt;object type=&quot;3&quot; unique_id=&quot;10032&quot;&gt;&lt;property id=&quot;20148&quot; value=&quot;5&quot;/&gt;&lt;property id=&quot;20300&quot; value=&quot;Slide 29 - &amp;quot;The Process Model: Adaptability&amp;quot;&quot;/&gt;&lt;property id=&quot;20303&quot; value=&quot;-1&quot;/&gt;&lt;property id=&quot;20307&quot; value=&quot;400&quot;/&gt;&lt;property id=&quot;20309&quot; value=&quot;-1&quot;/&gt;&lt;/object&gt;&lt;object type=&quot;3&quot; unique_id=&quot;10033&quot;&gt;&lt;property id=&quot;20148&quot; value=&quot;5&quot;/&gt;&lt;property id=&quot;20300&quot; value=&quot;Slide 30 - &amp;quot;The CMMI&amp;quot;&quot;/&gt;&lt;property id=&quot;20303&quot; value=&quot;-1&quot;/&gt;&lt;property id=&quot;20307&quot; value=&quot;401&quot;/&gt;&lt;property id=&quot;20309&quot; value=&quot;-1&quot;/&gt;&lt;/object&gt;&lt;object type=&quot;3&quot; unique_id=&quot;10034&quot;&gt;&lt;property id=&quot;20148&quot; value=&quot;5&quot;/&gt;&lt;property id=&quot;20300&quot; value=&quot;Slide 31 - &amp;quot;Process Patterns&amp;quot;&quot;/&gt;&lt;property id=&quot;20303&quot; value=&quot;-1&quot;/&gt;&lt;property id=&quot;20307&quot; value=&quot;402&quot;/&gt;&lt;property id=&quot;20309&quot; value=&quot;-1&quot;/&gt;&lt;/object&gt;&lt;object type=&quot;3&quot; unique_id=&quot;10035&quot;&gt;&lt;property id=&quot;20148&quot; value=&quot;5&quot;/&gt;&lt;property id=&quot;20300&quot; value=&quot;Slide 32 - &amp;quot;Process Assessment&amp;quot;&quot;/&gt;&lt;property id=&quot;20303&quot; value=&quot;-1&quot;/&gt;&lt;property id=&quot;20307&quot; value=&quot;403&quot;/&gt;&lt;property id=&quot;20309&quot; value=&quot;-1&quot;/&gt;&lt;/object&gt;&lt;object type=&quot;3&quot; unique_id=&quot;10036&quot;&gt;&lt;property id=&quot;20148&quot; value=&quot;5&quot;/&gt;&lt;property id=&quot;20300&quot; value=&quot;Slide 33 - &amp;quot;Assessment and Improvement&amp;quot;&quot;/&gt;&lt;property id=&quot;20303&quot; value=&quot;-1&quot;/&gt;&lt;property id=&quot;20307&quot; value=&quot;404&quot;/&gt;&lt;property id=&quot;20309&quot; value=&quot;-1&quot;/&gt;&lt;/object&gt;&lt;object type=&quot;3&quot; unique_id=&quot;10037&quot;&gt;&lt;property id=&quot;20148&quot; value=&quot;5&quot;/&gt;&lt;property id=&quot;20300&quot; value=&quot;Slide 34 - &amp;quot;Personal Software Process (PSP)&amp;quot;&quot;/&gt;&lt;property id=&quot;20303&quot; value=&quot;-1&quot;/&gt;&lt;property id=&quot;20307&quot; value=&quot;405&quot;/&gt;&lt;property id=&quot;20309&quot; value=&quot;-1&quot;/&gt;&lt;/object&gt;&lt;object type=&quot;3&quot; unique_id=&quot;10038&quot;&gt;&lt;property id=&quot;20148&quot; value=&quot;5&quot;/&gt;&lt;property id=&quot;20300&quot; value=&quot;Slide 35 - &amp;quot;Team Software Process (TSP)&amp;quot;&quot;/&gt;&lt;property id=&quot;20303&quot; value=&quot;-1&quot;/&gt;&lt;property id=&quot;20307&quot; value=&quot;406&quot;/&gt;&lt;property id=&quot;20309&quot; value=&quot;-1&quot;/&gt;&lt;/object&gt;&lt;object type=&quot;3&quot; unique_id=&quot;10039&quot;&gt;&lt;property id=&quot;20148&quot; value=&quot;5&quot;/&gt;&lt;property id=&quot;20300&quot; value=&quot;Slide 36 - &amp;quot;Chapter 3: Prescriptive Process Models&amp;quot;&quot;/&gt;&lt;property id=&quot;20303&quot; value=&quot;-1&quot;/&gt;&lt;property id=&quot;20307&quot; value=&quot;417&quot;/&gt;&lt;property id=&quot;20309&quot; value=&quot;-1&quot;/&gt;&lt;/object&gt;&lt;object type=&quot;3&quot; unique_id=&quot;10040&quot;&gt;&lt;property id=&quot;20148&quot; value=&quot;5&quot;/&gt;&lt;property id=&quot;20300&quot; value=&quot;Slide 37 - &amp;quot;Prescriptive Models&amp;quot;&quot;/&gt;&lt;property id=&quot;20303&quot; value=&quot;-1&quot;/&gt;&lt;property id=&quot;20307&quot; value=&quot;407&quot;/&gt;&lt;property id=&quot;20309&quot; value=&quot;-1&quot;/&gt;&lt;/object&gt;&lt;object type=&quot;3&quot; unique_id=&quot;10041&quot;&gt;&lt;property id=&quot;20148&quot; value=&quot;5&quot;/&gt;&lt;property id=&quot;20300&quot; value=&quot;Slide 38 - &amp;quot;The Linear Model&amp;quot;&quot;/&gt;&lt;property id=&quot;20303&quot; value=&quot;-1&quot;/&gt;&lt;property id=&quot;20307&quot; value=&quot;352&quot;/&gt;&lt;property id=&quot;20309&quot; value=&quot;-1&quot;/&gt;&lt;/object&gt;&lt;object type=&quot;3&quot; unique_id=&quot;10042&quot;&gt;&lt;property id=&quot;20148&quot; value=&quot;5&quot;/&gt;&lt;property id=&quot;20300&quot; value=&quot;Slide 39 - &amp;quot;Rational Unified Process&amp;quot;&quot;/&gt;&lt;property id=&quot;20303&quot; value=&quot;-1&quot;/&gt;&lt;property id=&quot;20307&quot; value=&quot;413&quot;/&gt;&lt;property id=&quot;20309&quot; value=&quot;-1&quot;/&gt;&lt;/object&gt;&lt;object type=&quot;3&quot; unique_id=&quot;10043&quot;&gt;&lt;property id=&quot;20148&quot; value=&quot;5&quot;/&gt;&lt;property id=&quot;20300&quot; value=&quot;Slide 40 - &amp;quot;Iterative Models&amp;quot;&quot;/&gt;&lt;property id=&quot;20303&quot; value=&quot;-1&quot;/&gt;&lt;property id=&quot;20307&quot; value=&quot;411&quot;/&gt;&lt;property id=&quot;20309&quot; value=&quot;-1&quot;/&gt;&lt;/object&gt;&lt;object type=&quot;3&quot; unique_id=&quot;10044&quot;&gt;&lt;property id=&quot;20148&quot; value=&quot;5&quot;/&gt;&lt;property id=&quot;20300&quot; value=&quot;Slide 41 - &amp;quot;The Incremental Model&amp;quot;&quot;/&gt;&lt;property id=&quot;20303&quot; value=&quot;-1&quot;/&gt;&lt;property id=&quot;20307&quot; value=&quot;412&quot;/&gt;&lt;property id=&quot;20309&quot; value=&quot;-1&quot;/&gt;&lt;/object&gt;&lt;object type=&quot;3&quot; unique_id=&quot;10045&quot;&gt;&lt;property id=&quot;20148&quot; value=&quot;5&quot;/&gt;&lt;property id=&quot;20300&quot; value=&quot;Slide 42 - &amp;quot;Iterative and Incremental Models&amp;quot;&quot;/&gt;&lt;property id=&quot;20303&quot; value=&quot;-1&quot;/&gt;&lt;property id=&quot;20307&quot; value=&quot;353&quot;/&gt;&lt;property id=&quot;20309&quot; value=&quot;-1&quot;/&gt;&lt;/object&gt;&lt;object type=&quot;3&quot; unique_id=&quot;10046&quot;&gt;&lt;property id=&quot;20148&quot; value=&quot;5&quot;/&gt;&lt;property id=&quot;20300&quot; value=&quot;Slide 43 - &amp;quot;Evolutionary Models: The Spiral&amp;quot;&quot;/&gt;&lt;property id=&quot;20303&quot; value=&quot;-1&quot;/&gt;&lt;property id=&quot;20307&quot; value=&quot;408&quot;/&gt;&lt;property id=&quot;20309&quot; value=&quot;-1&quot;/&gt;&lt;/object&gt;&lt;object type=&quot;3&quot; unique_id=&quot;10047&quot;&gt;&lt;property id=&quot;20148&quot; value=&quot;5&quot;/&gt;&lt;property id=&quot;20300&quot; value=&quot;Slide 44 - &amp;quot;Evolutionary Models: Concurrent&amp;quot;&quot;/&gt;&lt;property id=&quot;20303&quot; value=&quot;-1&quot;/&gt;&lt;property id=&quot;20307&quot; value=&quot;409&quot;/&gt;&lt;property id=&quot;20309&quot; value=&quot;-1&quot;/&gt;&lt;/object&gt;&lt;object type=&quot;3&quot; unique_id=&quot;10048&quot;&gt;&lt;property id=&quot;20148&quot; value=&quot;5&quot;/&gt;&lt;property id=&quot;20300&quot; value=&quot;Slide 45 - &amp;quot;Still Other Process Models&amp;quot;&quot;/&gt;&lt;property id=&quot;20303&quot; value=&quot;-1&quot;/&gt;&lt;property id=&quot;20307&quot; value=&quot;410&quot;/&gt;&lt;property id=&quot;20309&quot; value=&quot;-1&quot;/&gt;&lt;/object&gt;&lt;object type=&quot;3&quot; unique_id=&quot;10049&quot;&gt;&lt;property id=&quot;20148&quot; value=&quot;5&quot;/&gt;&lt;property id=&quot;20300&quot; value=&quot;Slide 46 - &amp;quot;Homework Assignment for 8/29/07&amp;quot;&quot;/&gt;&lt;property id=&quot;20303&quot; value=&quot;-1&quot;/&gt;&lt;property id=&quot;20307&quot; value=&quot;377&quot;/&gt;&lt;property id=&quot;20309&quot; value=&quot;-1&quot;/&gt;&lt;/object&gt;&lt;/object&gt;&lt;object type=&quot;8&quot; unique_id=&quot;10050&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PPSNARRATION" val="1,2137399327,C:\Documents and Settings\Shawn Bohner\My Documents\CS5704\Fall2007\CS5704-Week1\CS5704-Week1.ppc"/>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38817</TotalTime>
  <Words>1153</Words>
  <Application>Microsoft Office PowerPoint</Application>
  <PresentationFormat>On-screen Show (4:3)</PresentationFormat>
  <Paragraphs>209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Software Construction  and Evolution - CSSE 375  Reverse Engineering and Reengineering Approaches</vt:lpstr>
      <vt:lpstr> Let’s start with Software Construction</vt:lpstr>
      <vt:lpstr>What is Software Construction?</vt:lpstr>
      <vt:lpstr>How Steve McConnell looks at Construction</vt:lpstr>
      <vt:lpstr>Why is Software Construction Important?</vt:lpstr>
      <vt:lpstr>Software is Constructed… What’s Next?</vt:lpstr>
      <vt:lpstr>Reengineer Strategies and Drivers</vt:lpstr>
      <vt:lpstr>Maintain or Reengineer?</vt:lpstr>
      <vt:lpstr>Exercise: Reengineer, or Continue to Maintain System?</vt:lpstr>
      <vt:lpstr>Reverse Engineering</vt:lpstr>
      <vt:lpstr>Definitions of Software Reverse Engineering</vt:lpstr>
      <vt:lpstr>Reverse Engineering a Mechanical Pencil </vt:lpstr>
      <vt:lpstr>What are the Relevant Pencil Parts?</vt:lpstr>
      <vt:lpstr>Evaluate the Pencil Parts: Cone</vt:lpstr>
      <vt:lpstr>Levels of Abstraction</vt:lpstr>
      <vt:lpstr>Software Reengineering Techniques</vt:lpstr>
      <vt:lpstr>Software Reengineering Techniques</vt:lpstr>
      <vt:lpstr>Software Salvaging and Migration</vt:lpstr>
      <vt:lpstr>Software Salvaging for Reuse (Archeology?)</vt:lpstr>
    </vt:vector>
  </TitlesOfParts>
  <Company>Virginia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and Evolution CS5704: First Class</dc:title>
  <dc:creator>Shawn Bohner</dc:creator>
  <cp:lastModifiedBy>Windows User</cp:lastModifiedBy>
  <cp:revision>125</cp:revision>
  <cp:lastPrinted>2010-04-29T14:40:15Z</cp:lastPrinted>
  <dcterms:created xsi:type="dcterms:W3CDTF">2010-04-29T12:30:37Z</dcterms:created>
  <dcterms:modified xsi:type="dcterms:W3CDTF">2014-05-14T23:52:11Z</dcterms:modified>
</cp:coreProperties>
</file>