
<file path=[Content_Types].xml><?xml version="1.0" encoding="utf-8"?>
<Types xmlns="http://schemas.openxmlformats.org/package/2006/content-types">
  <Default Extension="png" ContentType="image/png"/>
  <Default Extension="pdf" ContentType="application/pd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9" r:id="rId2"/>
    <p:sldId id="730" r:id="rId3"/>
    <p:sldId id="734" r:id="rId4"/>
    <p:sldId id="735" r:id="rId5"/>
    <p:sldId id="737" r:id="rId6"/>
    <p:sldId id="738" r:id="rId7"/>
    <p:sldId id="739" r:id="rId8"/>
    <p:sldId id="736" r:id="rId9"/>
    <p:sldId id="759" r:id="rId10"/>
    <p:sldId id="760" r:id="rId11"/>
    <p:sldId id="742" r:id="rId12"/>
    <p:sldId id="743" r:id="rId13"/>
    <p:sldId id="744" r:id="rId14"/>
    <p:sldId id="745" r:id="rId15"/>
    <p:sldId id="746" r:id="rId16"/>
    <p:sldId id="747" r:id="rId17"/>
    <p:sldId id="748" r:id="rId18"/>
    <p:sldId id="750" r:id="rId19"/>
    <p:sldId id="756" r:id="rId20"/>
    <p:sldId id="757" r:id="rId21"/>
    <p:sldId id="758" r:id="rId22"/>
  </p:sldIdLst>
  <p:sldSz cx="9144000" cy="6858000" type="screen4x3"/>
  <p:notesSz cx="7315200" cy="9601200"/>
  <p:custDataLst>
    <p:tags r:id="rId25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33"/>
    <a:srgbClr val="336699"/>
    <a:srgbClr val="FFFF00"/>
    <a:srgbClr val="0033CC"/>
    <a:srgbClr val="800000"/>
    <a:srgbClr val="990000"/>
    <a:srgbClr val="000066"/>
    <a:srgbClr val="CC3300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53" autoAdjust="0"/>
    <p:restoredTop sz="90047" autoAdjust="0"/>
  </p:normalViewPr>
  <p:slideViewPr>
    <p:cSldViewPr>
      <p:cViewPr varScale="1">
        <p:scale>
          <a:sx n="65" d="100"/>
          <a:sy n="65" d="100"/>
        </p:scale>
        <p:origin x="-114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320"/>
    </p:cViewPr>
  </p:sorterViewPr>
  <p:notesViewPr>
    <p:cSldViewPr>
      <p:cViewPr varScale="1">
        <p:scale>
          <a:sx n="59" d="100"/>
          <a:sy n="59" d="100"/>
        </p:scale>
        <p:origin x="-1542" y="-84"/>
      </p:cViewPr>
      <p:guideLst>
        <p:guide orient="horz" pos="3025"/>
        <p:guide pos="2305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82938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81" tIns="47691" rIns="95381" bIns="47691" numCol="1" anchor="t" anchorCtr="0" compatLnSpc="1">
            <a:prstTxWarp prst="textNoShape">
              <a:avLst/>
            </a:prstTxWarp>
          </a:bodyPr>
          <a:lstStyle>
            <a:lvl1pPr defTabSz="954088">
              <a:defRPr sz="1300"/>
            </a:lvl1pPr>
          </a:lstStyle>
          <a:p>
            <a:endParaRPr lang="en-US"/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60838" y="0"/>
            <a:ext cx="3182937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81" tIns="47691" rIns="95381" bIns="47691" numCol="1" anchor="t" anchorCtr="0" compatLnSpc="1">
            <a:prstTxWarp prst="textNoShape">
              <a:avLst/>
            </a:prstTxWarp>
          </a:bodyPr>
          <a:lstStyle>
            <a:lvl1pPr algn="r" defTabSz="954088">
              <a:defRPr sz="1300"/>
            </a:lvl1pPr>
          </a:lstStyle>
          <a:p>
            <a:endParaRPr lang="en-US"/>
          </a:p>
        </p:txBody>
      </p:sp>
      <p:sp>
        <p:nvSpPr>
          <p:cNvPr id="1761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82938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81" tIns="47691" rIns="95381" bIns="47691" numCol="1" anchor="b" anchorCtr="0" compatLnSpc="1">
            <a:prstTxWarp prst="textNoShape">
              <a:avLst/>
            </a:prstTxWarp>
          </a:bodyPr>
          <a:lstStyle>
            <a:lvl1pPr defTabSz="954088">
              <a:defRPr sz="1300"/>
            </a:lvl1pPr>
          </a:lstStyle>
          <a:p>
            <a:endParaRPr lang="en-US"/>
          </a:p>
        </p:txBody>
      </p:sp>
      <p:sp>
        <p:nvSpPr>
          <p:cNvPr id="1761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60838" y="9109075"/>
            <a:ext cx="3182937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81" tIns="47691" rIns="95381" bIns="47691" numCol="1" anchor="b" anchorCtr="0" compatLnSpc="1">
            <a:prstTxWarp prst="textNoShape">
              <a:avLst/>
            </a:prstTxWarp>
          </a:bodyPr>
          <a:lstStyle>
            <a:lvl1pPr algn="r" defTabSz="954088">
              <a:defRPr sz="1300"/>
            </a:lvl1pPr>
          </a:lstStyle>
          <a:p>
            <a:fld id="{BE7C2961-80AF-1046-8E90-A8097193FC6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9282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187" tIns="48594" rIns="97187" bIns="48594" numCol="1" anchor="t" anchorCtr="0" compatLnSpc="1">
            <a:prstTxWarp prst="textNoShape">
              <a:avLst/>
            </a:prstTxWarp>
          </a:bodyPr>
          <a:lstStyle>
            <a:lvl1pPr defTabSz="973138">
              <a:defRPr sz="1300"/>
            </a:lvl1pPr>
          </a:lstStyle>
          <a:p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187" tIns="48594" rIns="97187" bIns="48594" numCol="1" anchor="t" anchorCtr="0" compatLnSpc="1">
            <a:prstTxWarp prst="textNoShape">
              <a:avLst/>
            </a:prstTxWarp>
          </a:bodyPr>
          <a:lstStyle>
            <a:lvl1pPr algn="r" defTabSz="973138">
              <a:defRPr sz="1300"/>
            </a:lvl1pPr>
          </a:lstStyle>
          <a:p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8888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9300"/>
            <a:ext cx="5365750" cy="432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187" tIns="48594" rIns="97187" bIns="4859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8600"/>
            <a:ext cx="3170238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187" tIns="48594" rIns="97187" bIns="48594" numCol="1" anchor="b" anchorCtr="0" compatLnSpc="1">
            <a:prstTxWarp prst="textNoShape">
              <a:avLst/>
            </a:prstTxWarp>
          </a:bodyPr>
          <a:lstStyle>
            <a:lvl1pPr defTabSz="973138">
              <a:defRPr sz="1300"/>
            </a:lvl1pPr>
          </a:lstStyle>
          <a:p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18600"/>
            <a:ext cx="3170237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187" tIns="48594" rIns="97187" bIns="48594" numCol="1" anchor="b" anchorCtr="0" compatLnSpc="1">
            <a:prstTxWarp prst="textNoShape">
              <a:avLst/>
            </a:prstTxWarp>
          </a:bodyPr>
          <a:lstStyle>
            <a:lvl1pPr algn="r" defTabSz="973138">
              <a:defRPr sz="1300"/>
            </a:lvl1pPr>
          </a:lstStyle>
          <a:p>
            <a:fld id="{1D48FDC5-0FF0-AA44-98DE-252E54AB5EC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8496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1C3301-B4F8-9C4A-A4A6-B086B24BB786}" type="slidenum">
              <a:rPr lang="en-US"/>
              <a:pPr/>
              <a:t>1</a:t>
            </a:fld>
            <a:endParaRPr lang="en-US"/>
          </a:p>
        </p:txBody>
      </p:sp>
      <p:sp>
        <p:nvSpPr>
          <p:cNvPr id="382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2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 smtClean="0"/>
              <a:t>Image from</a:t>
            </a:r>
            <a:r>
              <a:rPr lang="en-US" baseline="0" dirty="0" smtClean="0"/>
              <a:t> </a:t>
            </a:r>
            <a:r>
              <a:rPr lang="en-US" dirty="0" smtClean="0"/>
              <a:t>http://allthingsd.com/20120725/apple-google-warned-samsung-against-copying-us/.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Q14: </a:t>
            </a:r>
            <a:r>
              <a:rPr lang="en-US" dirty="0" smtClean="0"/>
              <a:t>What</a:t>
            </a:r>
            <a:r>
              <a:rPr lang="en-US" baseline="0" dirty="0" smtClean="0"/>
              <a:t> </a:t>
            </a:r>
            <a:r>
              <a:rPr lang="en-US" baseline="0" dirty="0" smtClean="0"/>
              <a:t>to you is the most important application </a:t>
            </a:r>
            <a:r>
              <a:rPr lang="en-US" baseline="0" dirty="0" smtClean="0"/>
              <a:t>of Reversing?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48FDC5-0FF0-AA44-98DE-252E54AB5EC7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You really need to have</a:t>
            </a:r>
            <a:r>
              <a:rPr lang="en-US" baseline="0" dirty="0" smtClean="0"/>
              <a:t> good patterns at the lower levels to identify and extract.</a:t>
            </a:r>
          </a:p>
          <a:p>
            <a:r>
              <a:rPr lang="en-US" baseline="0" dirty="0" smtClean="0"/>
              <a:t>Q15: </a:t>
            </a:r>
            <a:r>
              <a:rPr lang="en-US" baseline="0" dirty="0" smtClean="0"/>
              <a:t>Where do you get the best traction for reversing?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48FDC5-0FF0-AA44-98DE-252E54AB5EC7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Q16:</a:t>
            </a:r>
            <a:r>
              <a:rPr lang="en-US" baseline="0" dirty="0" smtClean="0"/>
              <a:t> </a:t>
            </a:r>
            <a:r>
              <a:rPr lang="en-US" b="0" baseline="0" dirty="0" smtClean="0"/>
              <a:t>True or False: The results from the </a:t>
            </a:r>
            <a:r>
              <a:rPr lang="en-US" b="0" baseline="0" dirty="0" err="1" smtClean="0"/>
              <a:t>decompiler</a:t>
            </a:r>
            <a:r>
              <a:rPr lang="en-US" b="0" baseline="0" dirty="0" smtClean="0"/>
              <a:t> are readily readable for use in other programs.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48FDC5-0FF0-AA44-98DE-252E54AB5EC7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Exposed software interfaces allows development of interoperable software that runs on the platform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Advantage: increases sales penetration on platform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Disadvantage: if the competition offers a product on the same platform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Legal case: Sega vs. Accolade </a:t>
            </a:r>
            <a:r>
              <a:rPr lang="en-US" baseline="0" dirty="0" smtClean="0"/>
              <a:t> -- </a:t>
            </a:r>
            <a:r>
              <a:rPr lang="en-US" dirty="0" smtClean="0"/>
              <a:t>Ruled in favor of Accolade as they did not violate code copyright of Sega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Competition benefited market customers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Court essentially authorized reversing for the purpose of interoperability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48FDC5-0FF0-AA44-98DE-252E54AB5EC7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Q17: </a:t>
            </a:r>
            <a:r>
              <a:rPr lang="en-US" dirty="0" smtClean="0"/>
              <a:t>What is legal</a:t>
            </a:r>
            <a:r>
              <a:rPr lang="en-US" baseline="0" dirty="0" smtClean="0"/>
              <a:t> from the perspective of competition for doing Reversing?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48FDC5-0FF0-AA44-98DE-252E54AB5EC7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Some have claimed that intermediate copies during RE </a:t>
            </a:r>
            <a:r>
              <a:rPr lang="en-US" dirty="0" err="1" smtClean="0"/>
              <a:t>decompilation</a:t>
            </a:r>
            <a:r>
              <a:rPr lang="en-US" dirty="0" smtClean="0"/>
              <a:t> violates copyright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These claims have not held in court because intermediate copies are created when a program is installed from a CD onto a hard disk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48FDC5-0FF0-AA44-98DE-252E54AB5EC7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6D99F3-47C2-4D43-8947-111FEECF9EA7}" type="slidenum">
              <a:rPr lang="en-US"/>
              <a:pPr/>
              <a:t>2</a:t>
            </a:fld>
            <a:endParaRPr lang="en-US"/>
          </a:p>
        </p:txBody>
      </p:sp>
      <p:sp>
        <p:nvSpPr>
          <p:cNvPr id="824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4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0ACCC6-B92B-5749-BC6F-39B565196570}" type="slidenum">
              <a:rPr lang="en-US"/>
              <a:pPr/>
              <a:t>3</a:t>
            </a:fld>
            <a:endParaRPr lang="en-US"/>
          </a:p>
        </p:txBody>
      </p:sp>
      <p:sp>
        <p:nvSpPr>
          <p:cNvPr id="86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Q11: </a:t>
            </a:r>
            <a:r>
              <a:rPr lang="en-US" dirty="0" smtClean="0"/>
              <a:t>Visualizing software artifacts and elements </a:t>
            </a:r>
            <a:r>
              <a:rPr lang="en-US" baseline="0" dirty="0" smtClean="0"/>
              <a:t>are critical to </a:t>
            </a:r>
            <a:r>
              <a:rPr lang="en-US" dirty="0" smtClean="0"/>
              <a:t>Program Understanding.</a:t>
            </a:r>
            <a:r>
              <a:rPr lang="en-US" baseline="0" dirty="0" smtClean="0"/>
              <a:t> What are examples of helpful dynamic views? </a:t>
            </a:r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2210A6-499B-2A44-949D-F19C77BA9957}" type="slidenum">
              <a:rPr lang="en-US"/>
              <a:pPr/>
              <a:t>4</a:t>
            </a:fld>
            <a:endParaRPr lang="en-US"/>
          </a:p>
        </p:txBody>
      </p:sp>
      <p:sp>
        <p:nvSpPr>
          <p:cNvPr id="869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9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Q12: </a:t>
            </a:r>
            <a:r>
              <a:rPr lang="en-US" dirty="0" smtClean="0"/>
              <a:t>What are some static model visualizations that help</a:t>
            </a:r>
            <a:r>
              <a:rPr lang="en-US" baseline="0" dirty="0" smtClean="0"/>
              <a:t> with understanding a software code base?</a:t>
            </a:r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E048F1-A00A-CB4B-AC68-6A2E59B9D267}" type="slidenum">
              <a:rPr lang="en-US"/>
              <a:pPr/>
              <a:t>5</a:t>
            </a:fld>
            <a:endParaRPr lang="en-US"/>
          </a:p>
        </p:txBody>
      </p:sp>
      <p:sp>
        <p:nvSpPr>
          <p:cNvPr id="843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37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661" tIns="48331" rIns="96661" bIns="4833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All nodes except classes, methods, constructors and typecasts have been filtered out and a layout algorithm applied.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7387E9-D173-7247-9B18-9671C7C8C46B}" type="slidenum">
              <a:rPr lang="en-US"/>
              <a:pPr/>
              <a:t>6</a:t>
            </a:fld>
            <a:endParaRPr lang="en-US"/>
          </a:p>
        </p:txBody>
      </p:sp>
      <p:sp>
        <p:nvSpPr>
          <p:cNvPr id="845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58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661" tIns="48331" rIns="96661" bIns="4833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methods collapsed into their classes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All the casts inside a class are attached to that class…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D83AAA-017E-DD4C-9E67-F9B865A77DA8}" type="slidenum">
              <a:rPr lang="en-US"/>
              <a:pPr/>
              <a:t>7</a:t>
            </a:fld>
            <a:endParaRPr lang="en-US"/>
          </a:p>
        </p:txBody>
      </p:sp>
      <p:sp>
        <p:nvSpPr>
          <p:cNvPr id="847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78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661" tIns="48331" rIns="96661" bIns="4833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…but a class node can be opened to show the members inside with their cast nodes attached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311F28-BD93-DD4C-962F-178ED9719E2F}" type="slidenum">
              <a:rPr lang="en-US"/>
              <a:pPr/>
              <a:t>8</a:t>
            </a:fld>
            <a:endParaRPr lang="en-US"/>
          </a:p>
        </p:txBody>
      </p:sp>
      <p:sp>
        <p:nvSpPr>
          <p:cNvPr id="870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Q13: </a:t>
            </a:r>
            <a:r>
              <a:rPr lang="en-US" dirty="0" smtClean="0"/>
              <a:t>What are some dynamic model visualizations that help</a:t>
            </a:r>
            <a:r>
              <a:rPr lang="en-US" baseline="0" dirty="0" smtClean="0"/>
              <a:t> with understanding a software code base?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Visualizations are often built</a:t>
            </a:r>
            <a:r>
              <a:rPr lang="en-US" baseline="0" dirty="0" smtClean="0"/>
              <a:t> into the software environment – </a:t>
            </a:r>
            <a:r>
              <a:rPr lang="en-US" baseline="0" dirty="0" err="1" smtClean="0"/>
              <a:t>jGRASP</a:t>
            </a:r>
            <a:r>
              <a:rPr lang="en-US" baseline="0" dirty="0" smtClean="0"/>
              <a:t> is an IDE the exemplifies this</a:t>
            </a:r>
            <a:r>
              <a:rPr lang="en-US" baseline="0" dirty="0" smtClean="0"/>
              <a:t>.</a:t>
            </a:r>
          </a:p>
          <a:p>
            <a:r>
              <a:rPr lang="en-US" baseline="0" dirty="0" err="1" smtClean="0"/>
              <a:t>jGRASP</a:t>
            </a:r>
            <a:r>
              <a:rPr lang="en-US" baseline="0" dirty="0" smtClean="0"/>
              <a:t> continues to be an active project – see http://www.jgrasp.org/.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48FDC5-0FF0-AA44-98DE-252E54AB5EC7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invGray">
          <a:xfrm>
            <a:off x="9190038" y="20638"/>
            <a:ext cx="563562" cy="6858000"/>
          </a:xfrm>
          <a:prstGeom prst="rect">
            <a:avLst/>
          </a:prstGeom>
          <a:gradFill rotWithShape="0">
            <a:gsLst>
              <a:gs pos="0">
                <a:srgbClr val="CC0000"/>
              </a:gs>
              <a:gs pos="100000">
                <a:schemeClr val="folHlink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7" name="Freeform 3"/>
          <p:cNvSpPr>
            <a:spLocks/>
          </p:cNvSpPr>
          <p:nvPr/>
        </p:nvSpPr>
        <p:spPr bwMode="white">
          <a:xfrm>
            <a:off x="0" y="4510088"/>
            <a:ext cx="5754688" cy="2347912"/>
          </a:xfrm>
          <a:custGeom>
            <a:avLst/>
            <a:gdLst/>
            <a:ahLst/>
            <a:cxnLst>
              <a:cxn ang="0">
                <a:pos x="0" y="1491"/>
              </a:cxn>
              <a:cxn ang="0">
                <a:pos x="0" y="0"/>
              </a:cxn>
              <a:cxn ang="0">
                <a:pos x="171" y="3"/>
              </a:cxn>
              <a:cxn ang="0">
                <a:pos x="355" y="9"/>
              </a:cxn>
              <a:cxn ang="0">
                <a:pos x="499" y="21"/>
              </a:cxn>
              <a:cxn ang="0">
                <a:pos x="650" y="36"/>
              </a:cxn>
              <a:cxn ang="0">
                <a:pos x="809" y="54"/>
              </a:cxn>
              <a:cxn ang="0">
                <a:pos x="957" y="78"/>
              </a:cxn>
              <a:cxn ang="0">
                <a:pos x="1119" y="105"/>
              </a:cxn>
              <a:cxn ang="0">
                <a:pos x="1261" y="133"/>
              </a:cxn>
              <a:cxn ang="0">
                <a:pos x="1441" y="175"/>
              </a:cxn>
              <a:cxn ang="0">
                <a:pos x="1598" y="217"/>
              </a:cxn>
              <a:cxn ang="0">
                <a:pos x="1763" y="269"/>
              </a:cxn>
              <a:cxn ang="0">
                <a:pos x="1887" y="308"/>
              </a:cxn>
              <a:cxn ang="0">
                <a:pos x="2085" y="384"/>
              </a:cxn>
              <a:cxn ang="0">
                <a:pos x="2230" y="444"/>
              </a:cxn>
              <a:cxn ang="0">
                <a:pos x="2456" y="547"/>
              </a:cxn>
              <a:cxn ang="0">
                <a:pos x="2666" y="662"/>
              </a:cxn>
              <a:cxn ang="0">
                <a:pos x="2859" y="786"/>
              </a:cxn>
              <a:cxn ang="0">
                <a:pos x="3046" y="920"/>
              </a:cxn>
              <a:cxn ang="0">
                <a:pos x="3193" y="1038"/>
              </a:cxn>
              <a:cxn ang="0">
                <a:pos x="3332" y="1168"/>
              </a:cxn>
              <a:cxn ang="0">
                <a:pos x="3440" y="1280"/>
              </a:cxn>
              <a:cxn ang="0">
                <a:pos x="3524" y="1380"/>
              </a:cxn>
              <a:cxn ang="0">
                <a:pos x="3624" y="1491"/>
              </a:cxn>
              <a:cxn ang="0">
                <a:pos x="3608" y="1491"/>
              </a:cxn>
              <a:cxn ang="0">
                <a:pos x="0" y="1491"/>
              </a:cxn>
            </a:cxnLst>
            <a:rect l="0" t="0" r="r" b="b"/>
            <a:pathLst>
              <a:path w="3625" h="1492">
                <a:moveTo>
                  <a:pt x="0" y="1491"/>
                </a:moveTo>
                <a:lnTo>
                  <a:pt x="0" y="0"/>
                </a:lnTo>
                <a:lnTo>
                  <a:pt x="171" y="3"/>
                </a:lnTo>
                <a:lnTo>
                  <a:pt x="355" y="9"/>
                </a:lnTo>
                <a:lnTo>
                  <a:pt x="499" y="21"/>
                </a:lnTo>
                <a:lnTo>
                  <a:pt x="650" y="36"/>
                </a:lnTo>
                <a:lnTo>
                  <a:pt x="809" y="54"/>
                </a:lnTo>
                <a:lnTo>
                  <a:pt x="957" y="78"/>
                </a:lnTo>
                <a:lnTo>
                  <a:pt x="1119" y="105"/>
                </a:lnTo>
                <a:lnTo>
                  <a:pt x="1261" y="133"/>
                </a:lnTo>
                <a:lnTo>
                  <a:pt x="1441" y="175"/>
                </a:lnTo>
                <a:lnTo>
                  <a:pt x="1598" y="217"/>
                </a:lnTo>
                <a:lnTo>
                  <a:pt x="1763" y="269"/>
                </a:lnTo>
                <a:lnTo>
                  <a:pt x="1887" y="308"/>
                </a:lnTo>
                <a:lnTo>
                  <a:pt x="2085" y="384"/>
                </a:lnTo>
                <a:lnTo>
                  <a:pt x="2230" y="444"/>
                </a:lnTo>
                <a:lnTo>
                  <a:pt x="2456" y="547"/>
                </a:lnTo>
                <a:lnTo>
                  <a:pt x="2666" y="662"/>
                </a:lnTo>
                <a:lnTo>
                  <a:pt x="2859" y="786"/>
                </a:lnTo>
                <a:lnTo>
                  <a:pt x="3046" y="920"/>
                </a:lnTo>
                <a:lnTo>
                  <a:pt x="3193" y="1038"/>
                </a:lnTo>
                <a:lnTo>
                  <a:pt x="3332" y="1168"/>
                </a:lnTo>
                <a:lnTo>
                  <a:pt x="3440" y="1280"/>
                </a:lnTo>
                <a:lnTo>
                  <a:pt x="3524" y="1380"/>
                </a:lnTo>
                <a:lnTo>
                  <a:pt x="3624" y="1491"/>
                </a:lnTo>
                <a:lnTo>
                  <a:pt x="3608" y="1491"/>
                </a:lnTo>
                <a:lnTo>
                  <a:pt x="0" y="1491"/>
                </a:lnTo>
              </a:path>
            </a:pathLst>
          </a:custGeom>
          <a:gradFill rotWithShape="0">
            <a:gsLst>
              <a:gs pos="0">
                <a:srgbClr val="C0C0C0"/>
              </a:gs>
              <a:gs pos="100000">
                <a:schemeClr val="bg1"/>
              </a:gs>
            </a:gsLst>
            <a:lin ang="5400000" scaled="1"/>
          </a:gradFill>
          <a:ln w="9525" cap="flat" cmpd="sng">
            <a:noFill/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8" name="Freeform 4"/>
          <p:cNvSpPr>
            <a:spLocks/>
          </p:cNvSpPr>
          <p:nvPr/>
        </p:nvSpPr>
        <p:spPr bwMode="white">
          <a:xfrm>
            <a:off x="0" y="3838575"/>
            <a:ext cx="8164513" cy="3019425"/>
          </a:xfrm>
          <a:custGeom>
            <a:avLst/>
            <a:gdLst/>
            <a:ahLst/>
            <a:cxnLst>
              <a:cxn ang="0">
                <a:pos x="2718" y="405"/>
              </a:cxn>
              <a:cxn ang="0">
                <a:pos x="2466" y="333"/>
              </a:cxn>
              <a:cxn ang="0">
                <a:pos x="2202" y="261"/>
              </a:cxn>
              <a:cxn ang="0">
                <a:pos x="1929" y="198"/>
              </a:cxn>
              <a:cxn ang="0">
                <a:pos x="1695" y="153"/>
              </a:cxn>
              <a:cxn ang="0">
                <a:pos x="1434" y="111"/>
              </a:cxn>
              <a:cxn ang="0">
                <a:pos x="1188" y="75"/>
              </a:cxn>
              <a:cxn ang="0">
                <a:pos x="957" y="48"/>
              </a:cxn>
              <a:cxn ang="0">
                <a:pos x="747" y="30"/>
              </a:cxn>
              <a:cxn ang="0">
                <a:pos x="501" y="15"/>
              </a:cxn>
              <a:cxn ang="0">
                <a:pos x="246" y="3"/>
              </a:cxn>
              <a:cxn ang="0">
                <a:pos x="0" y="0"/>
              </a:cxn>
              <a:cxn ang="0">
                <a:pos x="0" y="275"/>
              </a:cxn>
              <a:cxn ang="0">
                <a:pos x="0" y="345"/>
              </a:cxn>
              <a:cxn ang="0">
                <a:pos x="0" y="275"/>
              </a:cxn>
              <a:cxn ang="0">
                <a:pos x="0" y="342"/>
              </a:cxn>
              <a:cxn ang="0">
                <a:pos x="339" y="351"/>
              </a:cxn>
              <a:cxn ang="0">
                <a:pos x="606" y="372"/>
              </a:cxn>
              <a:cxn ang="0">
                <a:pos x="852" y="399"/>
              </a:cxn>
              <a:cxn ang="0">
                <a:pos x="1068" y="435"/>
              </a:cxn>
              <a:cxn ang="0">
                <a:pos x="1275" y="474"/>
              </a:cxn>
              <a:cxn ang="0">
                <a:pos x="1545" y="540"/>
              </a:cxn>
              <a:cxn ang="0">
                <a:pos x="1761" y="603"/>
              </a:cxn>
              <a:cxn ang="0">
                <a:pos x="1971" y="678"/>
              </a:cxn>
              <a:cxn ang="0">
                <a:pos x="2166" y="747"/>
              </a:cxn>
              <a:cxn ang="0">
                <a:pos x="2397" y="852"/>
              </a:cxn>
              <a:cxn ang="0">
                <a:pos x="2613" y="960"/>
              </a:cxn>
              <a:cxn ang="0">
                <a:pos x="2832" y="1095"/>
              </a:cxn>
              <a:cxn ang="0">
                <a:pos x="3012" y="1212"/>
              </a:cxn>
              <a:cxn ang="0">
                <a:pos x="3186" y="1347"/>
              </a:cxn>
              <a:cxn ang="0">
                <a:pos x="3351" y="1497"/>
              </a:cxn>
              <a:cxn ang="0">
                <a:pos x="3480" y="1629"/>
              </a:cxn>
              <a:cxn ang="0">
                <a:pos x="3612" y="1785"/>
              </a:cxn>
              <a:cxn ang="0">
                <a:pos x="3699" y="1901"/>
              </a:cxn>
              <a:cxn ang="0">
                <a:pos x="5142" y="1901"/>
              </a:cxn>
              <a:cxn ang="0">
                <a:pos x="5076" y="1827"/>
              </a:cxn>
              <a:cxn ang="0">
                <a:pos x="4968" y="1707"/>
              </a:cxn>
              <a:cxn ang="0">
                <a:pos x="4797" y="1539"/>
              </a:cxn>
              <a:cxn ang="0">
                <a:pos x="4617" y="1383"/>
              </a:cxn>
              <a:cxn ang="0">
                <a:pos x="4410" y="1221"/>
              </a:cxn>
              <a:cxn ang="0">
                <a:pos x="4185" y="1071"/>
              </a:cxn>
              <a:cxn ang="0">
                <a:pos x="3960" y="939"/>
              </a:cxn>
              <a:cxn ang="0">
                <a:pos x="3708" y="801"/>
              </a:cxn>
              <a:cxn ang="0">
                <a:pos x="3492" y="702"/>
              </a:cxn>
              <a:cxn ang="0">
                <a:pos x="3231" y="588"/>
              </a:cxn>
              <a:cxn ang="0">
                <a:pos x="2964" y="489"/>
              </a:cxn>
              <a:cxn ang="0">
                <a:pos x="2718" y="405"/>
              </a:cxn>
            </a:cxnLst>
            <a:rect l="0" t="0" r="r" b="b"/>
            <a:pathLst>
              <a:path w="5143" h="1902">
                <a:moveTo>
                  <a:pt x="2718" y="405"/>
                </a:moveTo>
                <a:lnTo>
                  <a:pt x="2466" y="333"/>
                </a:lnTo>
                <a:lnTo>
                  <a:pt x="2202" y="261"/>
                </a:lnTo>
                <a:lnTo>
                  <a:pt x="1929" y="198"/>
                </a:lnTo>
                <a:lnTo>
                  <a:pt x="1695" y="153"/>
                </a:lnTo>
                <a:lnTo>
                  <a:pt x="1434" y="111"/>
                </a:lnTo>
                <a:lnTo>
                  <a:pt x="1188" y="75"/>
                </a:lnTo>
                <a:lnTo>
                  <a:pt x="957" y="48"/>
                </a:lnTo>
                <a:lnTo>
                  <a:pt x="747" y="30"/>
                </a:lnTo>
                <a:lnTo>
                  <a:pt x="501" y="15"/>
                </a:lnTo>
                <a:lnTo>
                  <a:pt x="246" y="3"/>
                </a:lnTo>
                <a:lnTo>
                  <a:pt x="0" y="0"/>
                </a:lnTo>
                <a:lnTo>
                  <a:pt x="0" y="275"/>
                </a:lnTo>
                <a:lnTo>
                  <a:pt x="0" y="345"/>
                </a:lnTo>
                <a:lnTo>
                  <a:pt x="0" y="275"/>
                </a:lnTo>
                <a:lnTo>
                  <a:pt x="0" y="342"/>
                </a:lnTo>
                <a:lnTo>
                  <a:pt x="339" y="351"/>
                </a:lnTo>
                <a:lnTo>
                  <a:pt x="606" y="372"/>
                </a:lnTo>
                <a:lnTo>
                  <a:pt x="852" y="399"/>
                </a:lnTo>
                <a:lnTo>
                  <a:pt x="1068" y="435"/>
                </a:lnTo>
                <a:lnTo>
                  <a:pt x="1275" y="474"/>
                </a:lnTo>
                <a:lnTo>
                  <a:pt x="1545" y="540"/>
                </a:lnTo>
                <a:lnTo>
                  <a:pt x="1761" y="603"/>
                </a:lnTo>
                <a:lnTo>
                  <a:pt x="1971" y="678"/>
                </a:lnTo>
                <a:lnTo>
                  <a:pt x="2166" y="747"/>
                </a:lnTo>
                <a:lnTo>
                  <a:pt x="2397" y="852"/>
                </a:lnTo>
                <a:lnTo>
                  <a:pt x="2613" y="960"/>
                </a:lnTo>
                <a:lnTo>
                  <a:pt x="2832" y="1095"/>
                </a:lnTo>
                <a:lnTo>
                  <a:pt x="3012" y="1212"/>
                </a:lnTo>
                <a:lnTo>
                  <a:pt x="3186" y="1347"/>
                </a:lnTo>
                <a:lnTo>
                  <a:pt x="3351" y="1497"/>
                </a:lnTo>
                <a:lnTo>
                  <a:pt x="3480" y="1629"/>
                </a:lnTo>
                <a:lnTo>
                  <a:pt x="3612" y="1785"/>
                </a:lnTo>
                <a:lnTo>
                  <a:pt x="3699" y="1901"/>
                </a:lnTo>
                <a:lnTo>
                  <a:pt x="5142" y="1901"/>
                </a:lnTo>
                <a:lnTo>
                  <a:pt x="5076" y="1827"/>
                </a:lnTo>
                <a:lnTo>
                  <a:pt x="4968" y="1707"/>
                </a:lnTo>
                <a:lnTo>
                  <a:pt x="4797" y="1539"/>
                </a:lnTo>
                <a:lnTo>
                  <a:pt x="4617" y="1383"/>
                </a:lnTo>
                <a:lnTo>
                  <a:pt x="4410" y="1221"/>
                </a:lnTo>
                <a:lnTo>
                  <a:pt x="4185" y="1071"/>
                </a:lnTo>
                <a:lnTo>
                  <a:pt x="3960" y="939"/>
                </a:lnTo>
                <a:lnTo>
                  <a:pt x="3708" y="801"/>
                </a:lnTo>
                <a:lnTo>
                  <a:pt x="3492" y="702"/>
                </a:lnTo>
                <a:lnTo>
                  <a:pt x="3231" y="588"/>
                </a:lnTo>
                <a:lnTo>
                  <a:pt x="2964" y="489"/>
                </a:lnTo>
                <a:lnTo>
                  <a:pt x="2718" y="405"/>
                </a:lnTo>
              </a:path>
            </a:pathLst>
          </a:custGeom>
          <a:gradFill rotWithShape="0">
            <a:gsLst>
              <a:gs pos="0">
                <a:srgbClr val="C0C0C0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9" name="Freeform 5"/>
          <p:cNvSpPr>
            <a:spLocks/>
          </p:cNvSpPr>
          <p:nvPr/>
        </p:nvSpPr>
        <p:spPr bwMode="white">
          <a:xfrm>
            <a:off x="0" y="3167063"/>
            <a:ext cx="9144000" cy="36909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39"/>
              </a:cxn>
              <a:cxn ang="0">
                <a:pos x="558" y="357"/>
              </a:cxn>
              <a:cxn ang="0">
                <a:pos x="807" y="375"/>
              </a:cxn>
              <a:cxn ang="0">
                <a:pos x="1056" y="399"/>
              </a:cxn>
              <a:cxn ang="0">
                <a:pos x="1272" y="426"/>
              </a:cxn>
              <a:cxn ang="0">
                <a:pos x="1539" y="465"/>
              </a:cxn>
              <a:cxn ang="0">
                <a:pos x="1791" y="510"/>
              </a:cxn>
              <a:cxn ang="0">
                <a:pos x="2076" y="570"/>
              </a:cxn>
              <a:cxn ang="0">
                <a:pos x="2334" y="630"/>
              </a:cxn>
              <a:cxn ang="0">
                <a:pos x="2544" y="687"/>
              </a:cxn>
              <a:cxn ang="0">
                <a:pos x="2775" y="759"/>
              </a:cxn>
              <a:cxn ang="0">
                <a:pos x="3003" y="837"/>
              </a:cxn>
              <a:cxn ang="0">
                <a:pos x="3231" y="924"/>
              </a:cxn>
              <a:cxn ang="0">
                <a:pos x="3438" y="1005"/>
              </a:cxn>
              <a:cxn ang="0">
                <a:pos x="3663" y="1110"/>
              </a:cxn>
              <a:cxn ang="0">
                <a:pos x="3903" y="1233"/>
              </a:cxn>
              <a:cxn ang="0">
                <a:pos x="4149" y="1374"/>
              </a:cxn>
              <a:cxn ang="0">
                <a:pos x="4353" y="1506"/>
              </a:cxn>
              <a:cxn ang="0">
                <a:pos x="4491" y="1602"/>
              </a:cxn>
              <a:cxn ang="0">
                <a:pos x="4668" y="1740"/>
              </a:cxn>
              <a:cxn ang="0">
                <a:pos x="4824" y="1875"/>
              </a:cxn>
              <a:cxn ang="0">
                <a:pos x="4968" y="2016"/>
              </a:cxn>
              <a:cxn ang="0">
                <a:pos x="5100" y="2154"/>
              </a:cxn>
              <a:cxn ang="0">
                <a:pos x="5238" y="2324"/>
              </a:cxn>
              <a:cxn ang="0">
                <a:pos x="5759" y="2324"/>
              </a:cxn>
              <a:cxn ang="0">
                <a:pos x="5759" y="1245"/>
              </a:cxn>
              <a:cxn ang="0">
                <a:pos x="5580" y="1119"/>
              </a:cxn>
              <a:cxn ang="0">
                <a:pos x="5400" y="1020"/>
              </a:cxn>
              <a:cxn ang="0">
                <a:pos x="5205" y="918"/>
              </a:cxn>
              <a:cxn ang="0">
                <a:pos x="5031" y="837"/>
              </a:cxn>
              <a:cxn ang="0">
                <a:pos x="4866" y="771"/>
              </a:cxn>
              <a:cxn ang="0">
                <a:pos x="4710" y="711"/>
              </a:cxn>
              <a:cxn ang="0">
                <a:pos x="4545" y="651"/>
              </a:cxn>
              <a:cxn ang="0">
                <a:pos x="4386" y="600"/>
              </a:cxn>
              <a:cxn ang="0">
                <a:pos x="4248" y="552"/>
              </a:cxn>
              <a:cxn ang="0">
                <a:pos x="3993" y="483"/>
              </a:cxn>
              <a:cxn ang="0">
                <a:pos x="3777" y="423"/>
              </a:cxn>
              <a:cxn ang="0">
                <a:pos x="3564" y="375"/>
              </a:cxn>
              <a:cxn ang="0">
                <a:pos x="3282" y="312"/>
              </a:cxn>
              <a:cxn ang="0">
                <a:pos x="3003" y="261"/>
              </a:cxn>
              <a:cxn ang="0">
                <a:pos x="2733" y="213"/>
              </a:cxn>
              <a:cxn ang="0">
                <a:pos x="2451" y="171"/>
              </a:cxn>
              <a:cxn ang="0">
                <a:pos x="2211" y="138"/>
              </a:cxn>
              <a:cxn ang="0">
                <a:pos x="1974" y="108"/>
              </a:cxn>
              <a:cxn ang="0">
                <a:pos x="1665" y="81"/>
              </a:cxn>
              <a:cxn ang="0">
                <a:pos x="1437" y="60"/>
              </a:cxn>
              <a:cxn ang="0">
                <a:pos x="1125" y="36"/>
              </a:cxn>
              <a:cxn ang="0">
                <a:pos x="828" y="21"/>
              </a:cxn>
              <a:cxn ang="0">
                <a:pos x="558" y="12"/>
              </a:cxn>
              <a:cxn ang="0">
                <a:pos x="282" y="3"/>
              </a:cxn>
              <a:cxn ang="0">
                <a:pos x="0" y="0"/>
              </a:cxn>
            </a:cxnLst>
            <a:rect l="0" t="0" r="r" b="b"/>
            <a:pathLst>
              <a:path w="5760" h="2325">
                <a:moveTo>
                  <a:pt x="0" y="0"/>
                </a:moveTo>
                <a:lnTo>
                  <a:pt x="0" y="339"/>
                </a:lnTo>
                <a:lnTo>
                  <a:pt x="558" y="357"/>
                </a:lnTo>
                <a:lnTo>
                  <a:pt x="807" y="375"/>
                </a:lnTo>
                <a:lnTo>
                  <a:pt x="1056" y="399"/>
                </a:lnTo>
                <a:lnTo>
                  <a:pt x="1272" y="426"/>
                </a:lnTo>
                <a:lnTo>
                  <a:pt x="1539" y="465"/>
                </a:lnTo>
                <a:lnTo>
                  <a:pt x="1791" y="510"/>
                </a:lnTo>
                <a:lnTo>
                  <a:pt x="2076" y="570"/>
                </a:lnTo>
                <a:lnTo>
                  <a:pt x="2334" y="630"/>
                </a:lnTo>
                <a:lnTo>
                  <a:pt x="2544" y="687"/>
                </a:lnTo>
                <a:lnTo>
                  <a:pt x="2775" y="759"/>
                </a:lnTo>
                <a:lnTo>
                  <a:pt x="3003" y="837"/>
                </a:lnTo>
                <a:lnTo>
                  <a:pt x="3231" y="924"/>
                </a:lnTo>
                <a:lnTo>
                  <a:pt x="3438" y="1005"/>
                </a:lnTo>
                <a:lnTo>
                  <a:pt x="3663" y="1110"/>
                </a:lnTo>
                <a:lnTo>
                  <a:pt x="3903" y="1233"/>
                </a:lnTo>
                <a:lnTo>
                  <a:pt x="4149" y="1374"/>
                </a:lnTo>
                <a:lnTo>
                  <a:pt x="4353" y="1506"/>
                </a:lnTo>
                <a:lnTo>
                  <a:pt x="4491" y="1602"/>
                </a:lnTo>
                <a:lnTo>
                  <a:pt x="4668" y="1740"/>
                </a:lnTo>
                <a:lnTo>
                  <a:pt x="4824" y="1875"/>
                </a:lnTo>
                <a:lnTo>
                  <a:pt x="4968" y="2016"/>
                </a:lnTo>
                <a:lnTo>
                  <a:pt x="5100" y="2154"/>
                </a:lnTo>
                <a:lnTo>
                  <a:pt x="5238" y="2324"/>
                </a:lnTo>
                <a:lnTo>
                  <a:pt x="5759" y="2324"/>
                </a:lnTo>
                <a:lnTo>
                  <a:pt x="5759" y="1245"/>
                </a:lnTo>
                <a:lnTo>
                  <a:pt x="5580" y="1119"/>
                </a:lnTo>
                <a:lnTo>
                  <a:pt x="5400" y="1020"/>
                </a:lnTo>
                <a:lnTo>
                  <a:pt x="5205" y="918"/>
                </a:lnTo>
                <a:lnTo>
                  <a:pt x="5031" y="837"/>
                </a:lnTo>
                <a:lnTo>
                  <a:pt x="4866" y="771"/>
                </a:lnTo>
                <a:lnTo>
                  <a:pt x="4710" y="711"/>
                </a:lnTo>
                <a:lnTo>
                  <a:pt x="4545" y="651"/>
                </a:lnTo>
                <a:lnTo>
                  <a:pt x="4386" y="600"/>
                </a:lnTo>
                <a:lnTo>
                  <a:pt x="4248" y="552"/>
                </a:lnTo>
                <a:lnTo>
                  <a:pt x="3993" y="483"/>
                </a:lnTo>
                <a:lnTo>
                  <a:pt x="3777" y="423"/>
                </a:lnTo>
                <a:lnTo>
                  <a:pt x="3564" y="375"/>
                </a:lnTo>
                <a:lnTo>
                  <a:pt x="3282" y="312"/>
                </a:lnTo>
                <a:lnTo>
                  <a:pt x="3003" y="261"/>
                </a:lnTo>
                <a:lnTo>
                  <a:pt x="2733" y="213"/>
                </a:lnTo>
                <a:lnTo>
                  <a:pt x="2451" y="171"/>
                </a:lnTo>
                <a:lnTo>
                  <a:pt x="2211" y="138"/>
                </a:lnTo>
                <a:lnTo>
                  <a:pt x="1974" y="108"/>
                </a:lnTo>
                <a:lnTo>
                  <a:pt x="1665" y="81"/>
                </a:lnTo>
                <a:lnTo>
                  <a:pt x="1437" y="60"/>
                </a:lnTo>
                <a:lnTo>
                  <a:pt x="1125" y="36"/>
                </a:lnTo>
                <a:lnTo>
                  <a:pt x="828" y="21"/>
                </a:lnTo>
                <a:lnTo>
                  <a:pt x="558" y="12"/>
                </a:lnTo>
                <a:lnTo>
                  <a:pt x="282" y="3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rgbClr val="C0C0C0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0" name="Freeform 6"/>
          <p:cNvSpPr>
            <a:spLocks/>
          </p:cNvSpPr>
          <p:nvPr/>
        </p:nvSpPr>
        <p:spPr bwMode="white">
          <a:xfrm>
            <a:off x="0" y="2481263"/>
            <a:ext cx="9144000" cy="24971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51"/>
              </a:cxn>
              <a:cxn ang="0">
                <a:pos x="282" y="357"/>
              </a:cxn>
              <a:cxn ang="0">
                <a:pos x="627" y="363"/>
              </a:cxn>
              <a:cxn ang="0">
                <a:pos x="960" y="375"/>
              </a:cxn>
              <a:cxn ang="0">
                <a:pos x="1218" y="393"/>
              </a:cxn>
              <a:cxn ang="0">
                <a:pos x="1470" y="411"/>
              </a:cxn>
              <a:cxn ang="0">
                <a:pos x="1746" y="435"/>
              </a:cxn>
              <a:cxn ang="0">
                <a:pos x="2022" y="462"/>
              </a:cxn>
              <a:cxn ang="0">
                <a:pos x="2340" y="504"/>
              </a:cxn>
              <a:cxn ang="0">
                <a:pos x="2664" y="549"/>
              </a:cxn>
              <a:cxn ang="0">
                <a:pos x="2952" y="597"/>
              </a:cxn>
              <a:cxn ang="0">
                <a:pos x="3225" y="648"/>
              </a:cxn>
              <a:cxn ang="0">
                <a:pos x="3513" y="708"/>
              </a:cxn>
              <a:cxn ang="0">
                <a:pos x="3693" y="750"/>
              </a:cxn>
              <a:cxn ang="0">
                <a:pos x="3936" y="810"/>
              </a:cxn>
              <a:cxn ang="0">
                <a:pos x="4095" y="855"/>
              </a:cxn>
              <a:cxn ang="0">
                <a:pos x="4281" y="909"/>
              </a:cxn>
              <a:cxn ang="0">
                <a:pos x="4503" y="981"/>
              </a:cxn>
              <a:cxn ang="0">
                <a:pos x="4704" y="1053"/>
              </a:cxn>
              <a:cxn ang="0">
                <a:pos x="4911" y="1131"/>
              </a:cxn>
              <a:cxn ang="0">
                <a:pos x="5073" y="1197"/>
              </a:cxn>
              <a:cxn ang="0">
                <a:pos x="5256" y="1281"/>
              </a:cxn>
              <a:cxn ang="0">
                <a:pos x="5475" y="1401"/>
              </a:cxn>
              <a:cxn ang="0">
                <a:pos x="5628" y="1482"/>
              </a:cxn>
              <a:cxn ang="0">
                <a:pos x="5759" y="1572"/>
              </a:cxn>
              <a:cxn ang="0">
                <a:pos x="5759" y="633"/>
              </a:cxn>
              <a:cxn ang="0">
                <a:pos x="5493" y="570"/>
              </a:cxn>
              <a:cxn ang="0">
                <a:pos x="5214" y="501"/>
              </a:cxn>
              <a:cxn ang="0">
                <a:pos x="4950" y="444"/>
              </a:cxn>
              <a:cxn ang="0">
                <a:pos x="4701" y="396"/>
              </a:cxn>
              <a:cxn ang="0">
                <a:pos x="4425" y="348"/>
              </a:cxn>
              <a:cxn ang="0">
                <a:pos x="4110" y="294"/>
              </a:cxn>
              <a:cxn ang="0">
                <a:pos x="3813" y="252"/>
              </a:cxn>
              <a:cxn ang="0">
                <a:pos x="3549" y="213"/>
              </a:cxn>
              <a:cxn ang="0">
                <a:pos x="3261" y="183"/>
              </a:cxn>
              <a:cxn ang="0">
                <a:pos x="3015" y="153"/>
              </a:cxn>
              <a:cxn ang="0">
                <a:pos x="2757" y="129"/>
              </a:cxn>
              <a:cxn ang="0">
                <a:pos x="2520" y="105"/>
              </a:cxn>
              <a:cxn ang="0">
                <a:pos x="2301" y="87"/>
              </a:cxn>
              <a:cxn ang="0">
                <a:pos x="2013" y="66"/>
              </a:cxn>
              <a:cxn ang="0">
                <a:pos x="1731" y="48"/>
              </a:cxn>
              <a:cxn ang="0">
                <a:pos x="1524" y="39"/>
              </a:cxn>
              <a:cxn ang="0">
                <a:pos x="1260" y="27"/>
              </a:cxn>
              <a:cxn ang="0">
                <a:pos x="966" y="15"/>
              </a:cxn>
              <a:cxn ang="0">
                <a:pos x="714" y="12"/>
              </a:cxn>
              <a:cxn ang="0">
                <a:pos x="510" y="6"/>
              </a:cxn>
              <a:cxn ang="0">
                <a:pos x="243" y="0"/>
              </a:cxn>
              <a:cxn ang="0">
                <a:pos x="0" y="0"/>
              </a:cxn>
            </a:cxnLst>
            <a:rect l="0" t="0" r="r" b="b"/>
            <a:pathLst>
              <a:path w="5760" h="1573">
                <a:moveTo>
                  <a:pt x="0" y="0"/>
                </a:moveTo>
                <a:lnTo>
                  <a:pt x="0" y="351"/>
                </a:lnTo>
                <a:lnTo>
                  <a:pt x="282" y="357"/>
                </a:lnTo>
                <a:lnTo>
                  <a:pt x="627" y="363"/>
                </a:lnTo>
                <a:lnTo>
                  <a:pt x="960" y="375"/>
                </a:lnTo>
                <a:lnTo>
                  <a:pt x="1218" y="393"/>
                </a:lnTo>
                <a:lnTo>
                  <a:pt x="1470" y="411"/>
                </a:lnTo>
                <a:lnTo>
                  <a:pt x="1746" y="435"/>
                </a:lnTo>
                <a:lnTo>
                  <a:pt x="2022" y="462"/>
                </a:lnTo>
                <a:lnTo>
                  <a:pt x="2340" y="504"/>
                </a:lnTo>
                <a:lnTo>
                  <a:pt x="2664" y="549"/>
                </a:lnTo>
                <a:lnTo>
                  <a:pt x="2952" y="597"/>
                </a:lnTo>
                <a:lnTo>
                  <a:pt x="3225" y="648"/>
                </a:lnTo>
                <a:lnTo>
                  <a:pt x="3513" y="708"/>
                </a:lnTo>
                <a:lnTo>
                  <a:pt x="3693" y="750"/>
                </a:lnTo>
                <a:lnTo>
                  <a:pt x="3936" y="810"/>
                </a:lnTo>
                <a:lnTo>
                  <a:pt x="4095" y="855"/>
                </a:lnTo>
                <a:lnTo>
                  <a:pt x="4281" y="909"/>
                </a:lnTo>
                <a:lnTo>
                  <a:pt x="4503" y="981"/>
                </a:lnTo>
                <a:lnTo>
                  <a:pt x="4704" y="1053"/>
                </a:lnTo>
                <a:lnTo>
                  <a:pt x="4911" y="1131"/>
                </a:lnTo>
                <a:lnTo>
                  <a:pt x="5073" y="1197"/>
                </a:lnTo>
                <a:lnTo>
                  <a:pt x="5256" y="1281"/>
                </a:lnTo>
                <a:lnTo>
                  <a:pt x="5475" y="1401"/>
                </a:lnTo>
                <a:lnTo>
                  <a:pt x="5628" y="1482"/>
                </a:lnTo>
                <a:lnTo>
                  <a:pt x="5759" y="1572"/>
                </a:lnTo>
                <a:lnTo>
                  <a:pt x="5759" y="633"/>
                </a:lnTo>
                <a:lnTo>
                  <a:pt x="5493" y="570"/>
                </a:lnTo>
                <a:lnTo>
                  <a:pt x="5214" y="501"/>
                </a:lnTo>
                <a:lnTo>
                  <a:pt x="4950" y="444"/>
                </a:lnTo>
                <a:lnTo>
                  <a:pt x="4701" y="396"/>
                </a:lnTo>
                <a:lnTo>
                  <a:pt x="4425" y="348"/>
                </a:lnTo>
                <a:lnTo>
                  <a:pt x="4110" y="294"/>
                </a:lnTo>
                <a:lnTo>
                  <a:pt x="3813" y="252"/>
                </a:lnTo>
                <a:lnTo>
                  <a:pt x="3549" y="213"/>
                </a:lnTo>
                <a:lnTo>
                  <a:pt x="3261" y="183"/>
                </a:lnTo>
                <a:lnTo>
                  <a:pt x="3015" y="153"/>
                </a:lnTo>
                <a:lnTo>
                  <a:pt x="2757" y="129"/>
                </a:lnTo>
                <a:lnTo>
                  <a:pt x="2520" y="105"/>
                </a:lnTo>
                <a:lnTo>
                  <a:pt x="2301" y="87"/>
                </a:lnTo>
                <a:lnTo>
                  <a:pt x="2013" y="66"/>
                </a:lnTo>
                <a:lnTo>
                  <a:pt x="1731" y="48"/>
                </a:lnTo>
                <a:lnTo>
                  <a:pt x="1524" y="39"/>
                </a:lnTo>
                <a:lnTo>
                  <a:pt x="1260" y="27"/>
                </a:lnTo>
                <a:lnTo>
                  <a:pt x="966" y="15"/>
                </a:lnTo>
                <a:lnTo>
                  <a:pt x="714" y="12"/>
                </a:lnTo>
                <a:lnTo>
                  <a:pt x="510" y="6"/>
                </a:lnTo>
                <a:lnTo>
                  <a:pt x="24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rgbClr val="C0C0C0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1" name="Freeform 7"/>
          <p:cNvSpPr>
            <a:spLocks/>
          </p:cNvSpPr>
          <p:nvPr/>
        </p:nvSpPr>
        <p:spPr bwMode="white">
          <a:xfrm>
            <a:off x="0" y="1814513"/>
            <a:ext cx="9144000" cy="15398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39"/>
              </a:cxn>
              <a:cxn ang="0">
                <a:pos x="318" y="342"/>
              </a:cxn>
              <a:cxn ang="0">
                <a:pos x="591" y="348"/>
              </a:cxn>
              <a:cxn ang="0">
                <a:pos x="846" y="354"/>
              </a:cxn>
              <a:cxn ang="0">
                <a:pos x="1074" y="360"/>
              </a:cxn>
              <a:cxn ang="0">
                <a:pos x="1314" y="366"/>
              </a:cxn>
              <a:cxn ang="0">
                <a:pos x="1599" y="381"/>
              </a:cxn>
              <a:cxn ang="0">
                <a:pos x="1911" y="399"/>
              </a:cxn>
              <a:cxn ang="0">
                <a:pos x="2241" y="420"/>
              </a:cxn>
              <a:cxn ang="0">
                <a:pos x="2619" y="453"/>
              </a:cxn>
              <a:cxn ang="0">
                <a:pos x="2889" y="477"/>
              </a:cxn>
              <a:cxn ang="0">
                <a:pos x="3177" y="507"/>
              </a:cxn>
              <a:cxn ang="0">
                <a:pos x="3498" y="543"/>
              </a:cxn>
              <a:cxn ang="0">
                <a:pos x="3813" y="585"/>
              </a:cxn>
              <a:cxn ang="0">
                <a:pos x="4044" y="618"/>
              </a:cxn>
              <a:cxn ang="0">
                <a:pos x="4365" y="669"/>
              </a:cxn>
              <a:cxn ang="0">
                <a:pos x="4683" y="726"/>
              </a:cxn>
              <a:cxn ang="0">
                <a:pos x="4980" y="786"/>
              </a:cxn>
              <a:cxn ang="0">
                <a:pos x="5268" y="846"/>
              </a:cxn>
              <a:cxn ang="0">
                <a:pos x="5646" y="942"/>
              </a:cxn>
              <a:cxn ang="0">
                <a:pos x="5759" y="969"/>
              </a:cxn>
              <a:cxn ang="0">
                <a:pos x="5759" y="0"/>
              </a:cxn>
              <a:cxn ang="0">
                <a:pos x="0" y="0"/>
              </a:cxn>
            </a:cxnLst>
            <a:rect l="0" t="0" r="r" b="b"/>
            <a:pathLst>
              <a:path w="5760" h="970">
                <a:moveTo>
                  <a:pt x="0" y="0"/>
                </a:moveTo>
                <a:lnTo>
                  <a:pt x="0" y="339"/>
                </a:lnTo>
                <a:lnTo>
                  <a:pt x="318" y="342"/>
                </a:lnTo>
                <a:lnTo>
                  <a:pt x="591" y="348"/>
                </a:lnTo>
                <a:lnTo>
                  <a:pt x="846" y="354"/>
                </a:lnTo>
                <a:lnTo>
                  <a:pt x="1074" y="360"/>
                </a:lnTo>
                <a:lnTo>
                  <a:pt x="1314" y="366"/>
                </a:lnTo>
                <a:lnTo>
                  <a:pt x="1599" y="381"/>
                </a:lnTo>
                <a:lnTo>
                  <a:pt x="1911" y="399"/>
                </a:lnTo>
                <a:lnTo>
                  <a:pt x="2241" y="420"/>
                </a:lnTo>
                <a:lnTo>
                  <a:pt x="2619" y="453"/>
                </a:lnTo>
                <a:lnTo>
                  <a:pt x="2889" y="477"/>
                </a:lnTo>
                <a:lnTo>
                  <a:pt x="3177" y="507"/>
                </a:lnTo>
                <a:lnTo>
                  <a:pt x="3498" y="543"/>
                </a:lnTo>
                <a:lnTo>
                  <a:pt x="3813" y="585"/>
                </a:lnTo>
                <a:lnTo>
                  <a:pt x="4044" y="618"/>
                </a:lnTo>
                <a:lnTo>
                  <a:pt x="4365" y="669"/>
                </a:lnTo>
                <a:lnTo>
                  <a:pt x="4683" y="726"/>
                </a:lnTo>
                <a:lnTo>
                  <a:pt x="4980" y="786"/>
                </a:lnTo>
                <a:lnTo>
                  <a:pt x="5268" y="846"/>
                </a:lnTo>
                <a:lnTo>
                  <a:pt x="5646" y="942"/>
                </a:lnTo>
                <a:lnTo>
                  <a:pt x="5759" y="969"/>
                </a:lnTo>
                <a:lnTo>
                  <a:pt x="5759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rgbClr val="C0C0C0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2" name="Freeform 8"/>
          <p:cNvSpPr>
            <a:spLocks/>
          </p:cNvSpPr>
          <p:nvPr/>
        </p:nvSpPr>
        <p:spPr bwMode="white">
          <a:xfrm>
            <a:off x="0" y="0"/>
            <a:ext cx="9144000" cy="1682750"/>
          </a:xfrm>
          <a:custGeom>
            <a:avLst/>
            <a:gdLst/>
            <a:ahLst/>
            <a:cxnLst>
              <a:cxn ang="0">
                <a:pos x="0" y="753"/>
              </a:cxn>
              <a:cxn ang="0">
                <a:pos x="0" y="1059"/>
              </a:cxn>
              <a:cxn ang="0">
                <a:pos x="5759" y="1059"/>
              </a:cxn>
              <a:cxn ang="0">
                <a:pos x="5759" y="0"/>
              </a:cxn>
              <a:cxn ang="0">
                <a:pos x="5430" y="0"/>
              </a:cxn>
              <a:cxn ang="0">
                <a:pos x="5298" y="84"/>
              </a:cxn>
              <a:cxn ang="0">
                <a:pos x="5136" y="159"/>
              </a:cxn>
              <a:cxn ang="0">
                <a:pos x="4968" y="222"/>
              </a:cxn>
              <a:cxn ang="0">
                <a:pos x="4812" y="267"/>
              </a:cxn>
              <a:cxn ang="0">
                <a:pos x="4626" y="324"/>
              </a:cxn>
              <a:cxn ang="0">
                <a:pos x="4440" y="366"/>
              </a:cxn>
              <a:cxn ang="0">
                <a:pos x="4230" y="414"/>
              </a:cxn>
              <a:cxn ang="0">
                <a:pos x="3939" y="468"/>
              </a:cxn>
              <a:cxn ang="0">
                <a:pos x="3711" y="504"/>
              </a:cxn>
              <a:cxn ang="0">
                <a:pos x="3441" y="543"/>
              </a:cxn>
              <a:cxn ang="0">
                <a:pos x="3189" y="579"/>
              </a:cxn>
              <a:cxn ang="0">
                <a:pos x="2925" y="606"/>
              </a:cxn>
              <a:cxn ang="0">
                <a:pos x="2679" y="633"/>
              </a:cxn>
              <a:cxn ang="0">
                <a:pos x="2418" y="654"/>
              </a:cxn>
              <a:cxn ang="0">
                <a:pos x="2142" y="675"/>
              </a:cxn>
              <a:cxn ang="0">
                <a:pos x="1896" y="693"/>
              </a:cxn>
              <a:cxn ang="0">
                <a:pos x="1647" y="708"/>
              </a:cxn>
              <a:cxn ang="0">
                <a:pos x="1404" y="720"/>
              </a:cxn>
              <a:cxn ang="0">
                <a:pos x="1170" y="732"/>
              </a:cxn>
              <a:cxn ang="0">
                <a:pos x="906" y="738"/>
              </a:cxn>
              <a:cxn ang="0">
                <a:pos x="534" y="747"/>
              </a:cxn>
              <a:cxn ang="0">
                <a:pos x="201" y="753"/>
              </a:cxn>
              <a:cxn ang="0">
                <a:pos x="0" y="753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rgbClr val="C0C0C0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3" name="Freeform 9"/>
          <p:cNvSpPr>
            <a:spLocks/>
          </p:cNvSpPr>
          <p:nvPr/>
        </p:nvSpPr>
        <p:spPr bwMode="white">
          <a:xfrm>
            <a:off x="0" y="0"/>
            <a:ext cx="8388350" cy="1068388"/>
          </a:xfrm>
          <a:custGeom>
            <a:avLst/>
            <a:gdLst/>
            <a:ahLst/>
            <a:cxnLst>
              <a:cxn ang="0">
                <a:pos x="0" y="366"/>
              </a:cxn>
              <a:cxn ang="0">
                <a:pos x="0" y="672"/>
              </a:cxn>
              <a:cxn ang="0">
                <a:pos x="303" y="672"/>
              </a:cxn>
              <a:cxn ang="0">
                <a:pos x="723" y="663"/>
              </a:cxn>
              <a:cxn ang="0">
                <a:pos x="1020" y="654"/>
              </a:cxn>
              <a:cxn ang="0">
                <a:pos x="1302" y="642"/>
              </a:cxn>
              <a:cxn ang="0">
                <a:pos x="1554" y="630"/>
              </a:cxn>
              <a:cxn ang="0">
                <a:pos x="1779" y="615"/>
              </a:cxn>
              <a:cxn ang="0">
                <a:pos x="1962" y="606"/>
              </a:cxn>
              <a:cxn ang="0">
                <a:pos x="2193" y="588"/>
              </a:cxn>
              <a:cxn ang="0">
                <a:pos x="2448" y="570"/>
              </a:cxn>
              <a:cxn ang="0">
                <a:pos x="2700" y="546"/>
              </a:cxn>
              <a:cxn ang="0">
                <a:pos x="2904" y="528"/>
              </a:cxn>
              <a:cxn ang="0">
                <a:pos x="3138" y="498"/>
              </a:cxn>
              <a:cxn ang="0">
                <a:pos x="3324" y="474"/>
              </a:cxn>
              <a:cxn ang="0">
                <a:pos x="3534" y="447"/>
              </a:cxn>
              <a:cxn ang="0">
                <a:pos x="3735" y="420"/>
              </a:cxn>
              <a:cxn ang="0">
                <a:pos x="3933" y="384"/>
              </a:cxn>
              <a:cxn ang="0">
                <a:pos x="4116" y="351"/>
              </a:cxn>
              <a:cxn ang="0">
                <a:pos x="4266" y="318"/>
              </a:cxn>
              <a:cxn ang="0">
                <a:pos x="4446" y="279"/>
              </a:cxn>
              <a:cxn ang="0">
                <a:pos x="4620" y="237"/>
              </a:cxn>
              <a:cxn ang="0">
                <a:pos x="4779" y="192"/>
              </a:cxn>
              <a:cxn ang="0">
                <a:pos x="4920" y="147"/>
              </a:cxn>
              <a:cxn ang="0">
                <a:pos x="5085" y="90"/>
              </a:cxn>
              <a:cxn ang="0">
                <a:pos x="5193" y="42"/>
              </a:cxn>
              <a:cxn ang="0">
                <a:pos x="5283" y="0"/>
              </a:cxn>
              <a:cxn ang="0">
                <a:pos x="3201" y="0"/>
              </a:cxn>
              <a:cxn ang="0">
                <a:pos x="2982" y="57"/>
              </a:cxn>
              <a:cxn ang="0">
                <a:pos x="2775" y="108"/>
              </a:cxn>
              <a:cxn ang="0">
                <a:pos x="2562" y="150"/>
              </a:cxn>
              <a:cxn ang="0">
                <a:pos x="2397" y="183"/>
              </a:cxn>
              <a:cxn ang="0">
                <a:pos x="2205" y="213"/>
              </a:cxn>
              <a:cxn ang="0">
                <a:pos x="2001" y="243"/>
              </a:cxn>
              <a:cxn ang="0">
                <a:pos x="1776" y="273"/>
              </a:cxn>
              <a:cxn ang="0">
                <a:pos x="1536" y="297"/>
              </a:cxn>
              <a:cxn ang="0">
                <a:pos x="1344" y="312"/>
              </a:cxn>
              <a:cxn ang="0">
                <a:pos x="1134" y="330"/>
              </a:cxn>
              <a:cxn ang="0">
                <a:pos x="921" y="342"/>
              </a:cxn>
              <a:cxn ang="0">
                <a:pos x="696" y="354"/>
              </a:cxn>
              <a:cxn ang="0">
                <a:pos x="501" y="360"/>
              </a:cxn>
              <a:cxn ang="0">
                <a:pos x="279" y="366"/>
              </a:cxn>
              <a:cxn ang="0">
                <a:pos x="99" y="369"/>
              </a:cxn>
              <a:cxn ang="0">
                <a:pos x="0" y="366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rgbClr val="C0C0C0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4" name="Freeform 10"/>
          <p:cNvSpPr>
            <a:spLocks/>
          </p:cNvSpPr>
          <p:nvPr/>
        </p:nvSpPr>
        <p:spPr bwMode="white">
          <a:xfrm>
            <a:off x="0" y="0"/>
            <a:ext cx="4578350" cy="4540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85"/>
              </a:cxn>
              <a:cxn ang="0">
                <a:pos x="192" y="285"/>
              </a:cxn>
              <a:cxn ang="0">
                <a:pos x="384" y="282"/>
              </a:cxn>
              <a:cxn ang="0">
                <a:pos x="579" y="276"/>
              </a:cxn>
              <a:cxn ang="0">
                <a:pos x="789" y="267"/>
              </a:cxn>
              <a:cxn ang="0">
                <a:pos x="999" y="258"/>
              </a:cxn>
              <a:cxn ang="0">
                <a:pos x="1161" y="246"/>
              </a:cxn>
              <a:cxn ang="0">
                <a:pos x="1302" y="234"/>
              </a:cxn>
              <a:cxn ang="0">
                <a:pos x="1458" y="222"/>
              </a:cxn>
              <a:cxn ang="0">
                <a:pos x="1665" y="201"/>
              </a:cxn>
              <a:cxn ang="0">
                <a:pos x="1992" y="159"/>
              </a:cxn>
              <a:cxn ang="0">
                <a:pos x="2301" y="117"/>
              </a:cxn>
              <a:cxn ang="0">
                <a:pos x="2604" y="60"/>
              </a:cxn>
              <a:cxn ang="0">
                <a:pos x="2883" y="0"/>
              </a:cxn>
              <a:cxn ang="0">
                <a:pos x="0" y="0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rgbClr val="C0C0C0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5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685800" y="609600"/>
            <a:ext cx="7772400" cy="2819400"/>
          </a:xfrm>
        </p:spPr>
        <p:txBody>
          <a:bodyPr/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156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charset="2"/>
              <a:buNone/>
              <a:defRPr sz="2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157" name="Rectangle 13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158" name="Rectangle 14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D02FA40B-D0E2-5746-A3D8-9149A00ED7A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AF69C24B-8AC4-4649-8C5D-C9ABF9BA833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762000"/>
            <a:ext cx="38100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762000"/>
            <a:ext cx="3810000" cy="54864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162800" y="6553200"/>
            <a:ext cx="1905000" cy="381000"/>
          </a:xfrm>
        </p:spPr>
        <p:txBody>
          <a:bodyPr/>
          <a:lstStyle>
            <a:lvl1pPr>
              <a:defRPr smtClean="0"/>
            </a:lvl1pPr>
          </a:lstStyle>
          <a:p>
            <a:fld id="{D1C5598A-8974-3840-978B-2DD5197435D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4B3A97D-E058-4347-98A3-25ACC5C2803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84A6DD52-B65D-2745-95FF-4AABEB51055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762000"/>
            <a:ext cx="3810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762000"/>
            <a:ext cx="3810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4AD968FA-C622-B24E-90B1-AA1F687089F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EFA5E4A-AD53-0843-A6C6-D4095C8CCF0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443A6690-49A6-7A4D-B2B1-26C8A70FBB9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B87E393-2226-604C-AFDD-3DC991E195F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032A153-4C1E-1849-AC61-B029892F40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DB5FF174-6D5E-474F-A735-6762711C56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6" name="Freeform 22"/>
          <p:cNvSpPr>
            <a:spLocks/>
          </p:cNvSpPr>
          <p:nvPr/>
        </p:nvSpPr>
        <p:spPr bwMode="white">
          <a:xfrm>
            <a:off x="0" y="4510088"/>
            <a:ext cx="5754688" cy="2347912"/>
          </a:xfrm>
          <a:custGeom>
            <a:avLst/>
            <a:gdLst/>
            <a:ahLst/>
            <a:cxnLst>
              <a:cxn ang="0">
                <a:pos x="0" y="1491"/>
              </a:cxn>
              <a:cxn ang="0">
                <a:pos x="0" y="0"/>
              </a:cxn>
              <a:cxn ang="0">
                <a:pos x="171" y="3"/>
              </a:cxn>
              <a:cxn ang="0">
                <a:pos x="355" y="9"/>
              </a:cxn>
              <a:cxn ang="0">
                <a:pos x="499" y="21"/>
              </a:cxn>
              <a:cxn ang="0">
                <a:pos x="650" y="36"/>
              </a:cxn>
              <a:cxn ang="0">
                <a:pos x="809" y="54"/>
              </a:cxn>
              <a:cxn ang="0">
                <a:pos x="957" y="78"/>
              </a:cxn>
              <a:cxn ang="0">
                <a:pos x="1119" y="105"/>
              </a:cxn>
              <a:cxn ang="0">
                <a:pos x="1261" y="133"/>
              </a:cxn>
              <a:cxn ang="0">
                <a:pos x="1441" y="175"/>
              </a:cxn>
              <a:cxn ang="0">
                <a:pos x="1598" y="217"/>
              </a:cxn>
              <a:cxn ang="0">
                <a:pos x="1763" y="269"/>
              </a:cxn>
              <a:cxn ang="0">
                <a:pos x="1887" y="308"/>
              </a:cxn>
              <a:cxn ang="0">
                <a:pos x="2085" y="384"/>
              </a:cxn>
              <a:cxn ang="0">
                <a:pos x="2230" y="444"/>
              </a:cxn>
              <a:cxn ang="0">
                <a:pos x="2456" y="547"/>
              </a:cxn>
              <a:cxn ang="0">
                <a:pos x="2666" y="662"/>
              </a:cxn>
              <a:cxn ang="0">
                <a:pos x="2859" y="786"/>
              </a:cxn>
              <a:cxn ang="0">
                <a:pos x="3046" y="920"/>
              </a:cxn>
              <a:cxn ang="0">
                <a:pos x="3193" y="1038"/>
              </a:cxn>
              <a:cxn ang="0">
                <a:pos x="3332" y="1168"/>
              </a:cxn>
              <a:cxn ang="0">
                <a:pos x="3440" y="1280"/>
              </a:cxn>
              <a:cxn ang="0">
                <a:pos x="3524" y="1380"/>
              </a:cxn>
              <a:cxn ang="0">
                <a:pos x="3624" y="1491"/>
              </a:cxn>
              <a:cxn ang="0">
                <a:pos x="3608" y="1491"/>
              </a:cxn>
              <a:cxn ang="0">
                <a:pos x="0" y="1491"/>
              </a:cxn>
            </a:cxnLst>
            <a:rect l="0" t="0" r="r" b="b"/>
            <a:pathLst>
              <a:path w="3625" h="1492">
                <a:moveTo>
                  <a:pt x="0" y="1491"/>
                </a:moveTo>
                <a:lnTo>
                  <a:pt x="0" y="0"/>
                </a:lnTo>
                <a:lnTo>
                  <a:pt x="171" y="3"/>
                </a:lnTo>
                <a:lnTo>
                  <a:pt x="355" y="9"/>
                </a:lnTo>
                <a:lnTo>
                  <a:pt x="499" y="21"/>
                </a:lnTo>
                <a:lnTo>
                  <a:pt x="650" y="36"/>
                </a:lnTo>
                <a:lnTo>
                  <a:pt x="809" y="54"/>
                </a:lnTo>
                <a:lnTo>
                  <a:pt x="957" y="78"/>
                </a:lnTo>
                <a:lnTo>
                  <a:pt x="1119" y="105"/>
                </a:lnTo>
                <a:lnTo>
                  <a:pt x="1261" y="133"/>
                </a:lnTo>
                <a:lnTo>
                  <a:pt x="1441" y="175"/>
                </a:lnTo>
                <a:lnTo>
                  <a:pt x="1598" y="217"/>
                </a:lnTo>
                <a:lnTo>
                  <a:pt x="1763" y="269"/>
                </a:lnTo>
                <a:lnTo>
                  <a:pt x="1887" y="308"/>
                </a:lnTo>
                <a:lnTo>
                  <a:pt x="2085" y="384"/>
                </a:lnTo>
                <a:lnTo>
                  <a:pt x="2230" y="444"/>
                </a:lnTo>
                <a:lnTo>
                  <a:pt x="2456" y="547"/>
                </a:lnTo>
                <a:lnTo>
                  <a:pt x="2666" y="662"/>
                </a:lnTo>
                <a:lnTo>
                  <a:pt x="2859" y="786"/>
                </a:lnTo>
                <a:lnTo>
                  <a:pt x="3046" y="920"/>
                </a:lnTo>
                <a:lnTo>
                  <a:pt x="3193" y="1038"/>
                </a:lnTo>
                <a:lnTo>
                  <a:pt x="3332" y="1168"/>
                </a:lnTo>
                <a:lnTo>
                  <a:pt x="3440" y="1280"/>
                </a:lnTo>
                <a:lnTo>
                  <a:pt x="3524" y="1380"/>
                </a:lnTo>
                <a:lnTo>
                  <a:pt x="3624" y="1491"/>
                </a:lnTo>
                <a:lnTo>
                  <a:pt x="3608" y="1491"/>
                </a:lnTo>
                <a:lnTo>
                  <a:pt x="0" y="1491"/>
                </a:lnTo>
              </a:path>
            </a:pathLst>
          </a:custGeom>
          <a:gradFill rotWithShape="0">
            <a:gsLst>
              <a:gs pos="0">
                <a:srgbClr val="DDDDDD"/>
              </a:gs>
              <a:gs pos="100000">
                <a:schemeClr val="bg1"/>
              </a:gs>
            </a:gsLst>
            <a:lin ang="5400000" scaled="1"/>
          </a:gradFill>
          <a:ln w="9525" cap="flat" cmpd="sng">
            <a:noFill/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7" name="Freeform 23"/>
          <p:cNvSpPr>
            <a:spLocks/>
          </p:cNvSpPr>
          <p:nvPr/>
        </p:nvSpPr>
        <p:spPr bwMode="white">
          <a:xfrm>
            <a:off x="0" y="3838575"/>
            <a:ext cx="8164513" cy="3019425"/>
          </a:xfrm>
          <a:custGeom>
            <a:avLst/>
            <a:gdLst/>
            <a:ahLst/>
            <a:cxnLst>
              <a:cxn ang="0">
                <a:pos x="2718" y="405"/>
              </a:cxn>
              <a:cxn ang="0">
                <a:pos x="2466" y="333"/>
              </a:cxn>
              <a:cxn ang="0">
                <a:pos x="2202" y="261"/>
              </a:cxn>
              <a:cxn ang="0">
                <a:pos x="1929" y="198"/>
              </a:cxn>
              <a:cxn ang="0">
                <a:pos x="1695" y="153"/>
              </a:cxn>
              <a:cxn ang="0">
                <a:pos x="1434" y="111"/>
              </a:cxn>
              <a:cxn ang="0">
                <a:pos x="1188" y="75"/>
              </a:cxn>
              <a:cxn ang="0">
                <a:pos x="957" y="48"/>
              </a:cxn>
              <a:cxn ang="0">
                <a:pos x="747" y="30"/>
              </a:cxn>
              <a:cxn ang="0">
                <a:pos x="501" y="15"/>
              </a:cxn>
              <a:cxn ang="0">
                <a:pos x="246" y="3"/>
              </a:cxn>
              <a:cxn ang="0">
                <a:pos x="0" y="0"/>
              </a:cxn>
              <a:cxn ang="0">
                <a:pos x="0" y="275"/>
              </a:cxn>
              <a:cxn ang="0">
                <a:pos x="0" y="345"/>
              </a:cxn>
              <a:cxn ang="0">
                <a:pos x="0" y="275"/>
              </a:cxn>
              <a:cxn ang="0">
                <a:pos x="0" y="342"/>
              </a:cxn>
              <a:cxn ang="0">
                <a:pos x="339" y="351"/>
              </a:cxn>
              <a:cxn ang="0">
                <a:pos x="606" y="372"/>
              </a:cxn>
              <a:cxn ang="0">
                <a:pos x="852" y="399"/>
              </a:cxn>
              <a:cxn ang="0">
                <a:pos x="1068" y="435"/>
              </a:cxn>
              <a:cxn ang="0">
                <a:pos x="1275" y="474"/>
              </a:cxn>
              <a:cxn ang="0">
                <a:pos x="1545" y="540"/>
              </a:cxn>
              <a:cxn ang="0">
                <a:pos x="1761" y="603"/>
              </a:cxn>
              <a:cxn ang="0">
                <a:pos x="1971" y="678"/>
              </a:cxn>
              <a:cxn ang="0">
                <a:pos x="2166" y="747"/>
              </a:cxn>
              <a:cxn ang="0">
                <a:pos x="2397" y="852"/>
              </a:cxn>
              <a:cxn ang="0">
                <a:pos x="2613" y="960"/>
              </a:cxn>
              <a:cxn ang="0">
                <a:pos x="2832" y="1095"/>
              </a:cxn>
              <a:cxn ang="0">
                <a:pos x="3012" y="1212"/>
              </a:cxn>
              <a:cxn ang="0">
                <a:pos x="3186" y="1347"/>
              </a:cxn>
              <a:cxn ang="0">
                <a:pos x="3351" y="1497"/>
              </a:cxn>
              <a:cxn ang="0">
                <a:pos x="3480" y="1629"/>
              </a:cxn>
              <a:cxn ang="0">
                <a:pos x="3612" y="1785"/>
              </a:cxn>
              <a:cxn ang="0">
                <a:pos x="3699" y="1901"/>
              </a:cxn>
              <a:cxn ang="0">
                <a:pos x="5142" y="1901"/>
              </a:cxn>
              <a:cxn ang="0">
                <a:pos x="5076" y="1827"/>
              </a:cxn>
              <a:cxn ang="0">
                <a:pos x="4968" y="1707"/>
              </a:cxn>
              <a:cxn ang="0">
                <a:pos x="4797" y="1539"/>
              </a:cxn>
              <a:cxn ang="0">
                <a:pos x="4617" y="1383"/>
              </a:cxn>
              <a:cxn ang="0">
                <a:pos x="4410" y="1221"/>
              </a:cxn>
              <a:cxn ang="0">
                <a:pos x="4185" y="1071"/>
              </a:cxn>
              <a:cxn ang="0">
                <a:pos x="3960" y="939"/>
              </a:cxn>
              <a:cxn ang="0">
                <a:pos x="3708" y="801"/>
              </a:cxn>
              <a:cxn ang="0">
                <a:pos x="3492" y="702"/>
              </a:cxn>
              <a:cxn ang="0">
                <a:pos x="3231" y="588"/>
              </a:cxn>
              <a:cxn ang="0">
                <a:pos x="2964" y="489"/>
              </a:cxn>
              <a:cxn ang="0">
                <a:pos x="2718" y="405"/>
              </a:cxn>
            </a:cxnLst>
            <a:rect l="0" t="0" r="r" b="b"/>
            <a:pathLst>
              <a:path w="5143" h="1902">
                <a:moveTo>
                  <a:pt x="2718" y="405"/>
                </a:moveTo>
                <a:lnTo>
                  <a:pt x="2466" y="333"/>
                </a:lnTo>
                <a:lnTo>
                  <a:pt x="2202" y="261"/>
                </a:lnTo>
                <a:lnTo>
                  <a:pt x="1929" y="198"/>
                </a:lnTo>
                <a:lnTo>
                  <a:pt x="1695" y="153"/>
                </a:lnTo>
                <a:lnTo>
                  <a:pt x="1434" y="111"/>
                </a:lnTo>
                <a:lnTo>
                  <a:pt x="1188" y="75"/>
                </a:lnTo>
                <a:lnTo>
                  <a:pt x="957" y="48"/>
                </a:lnTo>
                <a:lnTo>
                  <a:pt x="747" y="30"/>
                </a:lnTo>
                <a:lnTo>
                  <a:pt x="501" y="15"/>
                </a:lnTo>
                <a:lnTo>
                  <a:pt x="246" y="3"/>
                </a:lnTo>
                <a:lnTo>
                  <a:pt x="0" y="0"/>
                </a:lnTo>
                <a:lnTo>
                  <a:pt x="0" y="275"/>
                </a:lnTo>
                <a:lnTo>
                  <a:pt x="0" y="345"/>
                </a:lnTo>
                <a:lnTo>
                  <a:pt x="0" y="275"/>
                </a:lnTo>
                <a:lnTo>
                  <a:pt x="0" y="342"/>
                </a:lnTo>
                <a:lnTo>
                  <a:pt x="339" y="351"/>
                </a:lnTo>
                <a:lnTo>
                  <a:pt x="606" y="372"/>
                </a:lnTo>
                <a:lnTo>
                  <a:pt x="852" y="399"/>
                </a:lnTo>
                <a:lnTo>
                  <a:pt x="1068" y="435"/>
                </a:lnTo>
                <a:lnTo>
                  <a:pt x="1275" y="474"/>
                </a:lnTo>
                <a:lnTo>
                  <a:pt x="1545" y="540"/>
                </a:lnTo>
                <a:lnTo>
                  <a:pt x="1761" y="603"/>
                </a:lnTo>
                <a:lnTo>
                  <a:pt x="1971" y="678"/>
                </a:lnTo>
                <a:lnTo>
                  <a:pt x="2166" y="747"/>
                </a:lnTo>
                <a:lnTo>
                  <a:pt x="2397" y="852"/>
                </a:lnTo>
                <a:lnTo>
                  <a:pt x="2613" y="960"/>
                </a:lnTo>
                <a:lnTo>
                  <a:pt x="2832" y="1095"/>
                </a:lnTo>
                <a:lnTo>
                  <a:pt x="3012" y="1212"/>
                </a:lnTo>
                <a:lnTo>
                  <a:pt x="3186" y="1347"/>
                </a:lnTo>
                <a:lnTo>
                  <a:pt x="3351" y="1497"/>
                </a:lnTo>
                <a:lnTo>
                  <a:pt x="3480" y="1629"/>
                </a:lnTo>
                <a:lnTo>
                  <a:pt x="3612" y="1785"/>
                </a:lnTo>
                <a:lnTo>
                  <a:pt x="3699" y="1901"/>
                </a:lnTo>
                <a:lnTo>
                  <a:pt x="5142" y="1901"/>
                </a:lnTo>
                <a:lnTo>
                  <a:pt x="5076" y="1827"/>
                </a:lnTo>
                <a:lnTo>
                  <a:pt x="4968" y="1707"/>
                </a:lnTo>
                <a:lnTo>
                  <a:pt x="4797" y="1539"/>
                </a:lnTo>
                <a:lnTo>
                  <a:pt x="4617" y="1383"/>
                </a:lnTo>
                <a:lnTo>
                  <a:pt x="4410" y="1221"/>
                </a:lnTo>
                <a:lnTo>
                  <a:pt x="4185" y="1071"/>
                </a:lnTo>
                <a:lnTo>
                  <a:pt x="3960" y="939"/>
                </a:lnTo>
                <a:lnTo>
                  <a:pt x="3708" y="801"/>
                </a:lnTo>
                <a:lnTo>
                  <a:pt x="3492" y="702"/>
                </a:lnTo>
                <a:lnTo>
                  <a:pt x="3231" y="588"/>
                </a:lnTo>
                <a:lnTo>
                  <a:pt x="2964" y="489"/>
                </a:lnTo>
                <a:lnTo>
                  <a:pt x="2718" y="405"/>
                </a:lnTo>
              </a:path>
            </a:pathLst>
          </a:custGeom>
          <a:gradFill rotWithShape="0">
            <a:gsLst>
              <a:gs pos="0">
                <a:srgbClr val="DDDDDD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8" name="Freeform 24"/>
          <p:cNvSpPr>
            <a:spLocks/>
          </p:cNvSpPr>
          <p:nvPr/>
        </p:nvSpPr>
        <p:spPr bwMode="white">
          <a:xfrm>
            <a:off x="0" y="3167063"/>
            <a:ext cx="9144000" cy="36909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39"/>
              </a:cxn>
              <a:cxn ang="0">
                <a:pos x="558" y="357"/>
              </a:cxn>
              <a:cxn ang="0">
                <a:pos x="807" y="375"/>
              </a:cxn>
              <a:cxn ang="0">
                <a:pos x="1056" y="399"/>
              </a:cxn>
              <a:cxn ang="0">
                <a:pos x="1272" y="426"/>
              </a:cxn>
              <a:cxn ang="0">
                <a:pos x="1539" y="465"/>
              </a:cxn>
              <a:cxn ang="0">
                <a:pos x="1791" y="510"/>
              </a:cxn>
              <a:cxn ang="0">
                <a:pos x="2076" y="570"/>
              </a:cxn>
              <a:cxn ang="0">
                <a:pos x="2334" y="630"/>
              </a:cxn>
              <a:cxn ang="0">
                <a:pos x="2544" y="687"/>
              </a:cxn>
              <a:cxn ang="0">
                <a:pos x="2775" y="759"/>
              </a:cxn>
              <a:cxn ang="0">
                <a:pos x="3003" y="837"/>
              </a:cxn>
              <a:cxn ang="0">
                <a:pos x="3231" y="924"/>
              </a:cxn>
              <a:cxn ang="0">
                <a:pos x="3438" y="1005"/>
              </a:cxn>
              <a:cxn ang="0">
                <a:pos x="3663" y="1110"/>
              </a:cxn>
              <a:cxn ang="0">
                <a:pos x="3903" y="1233"/>
              </a:cxn>
              <a:cxn ang="0">
                <a:pos x="4149" y="1374"/>
              </a:cxn>
              <a:cxn ang="0">
                <a:pos x="4353" y="1506"/>
              </a:cxn>
              <a:cxn ang="0">
                <a:pos x="4491" y="1602"/>
              </a:cxn>
              <a:cxn ang="0">
                <a:pos x="4668" y="1740"/>
              </a:cxn>
              <a:cxn ang="0">
                <a:pos x="4824" y="1875"/>
              </a:cxn>
              <a:cxn ang="0">
                <a:pos x="4968" y="2016"/>
              </a:cxn>
              <a:cxn ang="0">
                <a:pos x="5100" y="2154"/>
              </a:cxn>
              <a:cxn ang="0">
                <a:pos x="5238" y="2324"/>
              </a:cxn>
              <a:cxn ang="0">
                <a:pos x="5759" y="2324"/>
              </a:cxn>
              <a:cxn ang="0">
                <a:pos x="5759" y="1245"/>
              </a:cxn>
              <a:cxn ang="0">
                <a:pos x="5580" y="1119"/>
              </a:cxn>
              <a:cxn ang="0">
                <a:pos x="5400" y="1020"/>
              </a:cxn>
              <a:cxn ang="0">
                <a:pos x="5205" y="918"/>
              </a:cxn>
              <a:cxn ang="0">
                <a:pos x="5031" y="837"/>
              </a:cxn>
              <a:cxn ang="0">
                <a:pos x="4866" y="771"/>
              </a:cxn>
              <a:cxn ang="0">
                <a:pos x="4710" y="711"/>
              </a:cxn>
              <a:cxn ang="0">
                <a:pos x="4545" y="651"/>
              </a:cxn>
              <a:cxn ang="0">
                <a:pos x="4386" y="600"/>
              </a:cxn>
              <a:cxn ang="0">
                <a:pos x="4248" y="552"/>
              </a:cxn>
              <a:cxn ang="0">
                <a:pos x="3993" y="483"/>
              </a:cxn>
              <a:cxn ang="0">
                <a:pos x="3777" y="423"/>
              </a:cxn>
              <a:cxn ang="0">
                <a:pos x="3564" y="375"/>
              </a:cxn>
              <a:cxn ang="0">
                <a:pos x="3282" y="312"/>
              </a:cxn>
              <a:cxn ang="0">
                <a:pos x="3003" y="261"/>
              </a:cxn>
              <a:cxn ang="0">
                <a:pos x="2733" y="213"/>
              </a:cxn>
              <a:cxn ang="0">
                <a:pos x="2451" y="171"/>
              </a:cxn>
              <a:cxn ang="0">
                <a:pos x="2211" y="138"/>
              </a:cxn>
              <a:cxn ang="0">
                <a:pos x="1974" y="108"/>
              </a:cxn>
              <a:cxn ang="0">
                <a:pos x="1665" y="81"/>
              </a:cxn>
              <a:cxn ang="0">
                <a:pos x="1437" y="60"/>
              </a:cxn>
              <a:cxn ang="0">
                <a:pos x="1125" y="36"/>
              </a:cxn>
              <a:cxn ang="0">
                <a:pos x="828" y="21"/>
              </a:cxn>
              <a:cxn ang="0">
                <a:pos x="558" y="12"/>
              </a:cxn>
              <a:cxn ang="0">
                <a:pos x="282" y="3"/>
              </a:cxn>
              <a:cxn ang="0">
                <a:pos x="0" y="0"/>
              </a:cxn>
            </a:cxnLst>
            <a:rect l="0" t="0" r="r" b="b"/>
            <a:pathLst>
              <a:path w="5760" h="2325">
                <a:moveTo>
                  <a:pt x="0" y="0"/>
                </a:moveTo>
                <a:lnTo>
                  <a:pt x="0" y="339"/>
                </a:lnTo>
                <a:lnTo>
                  <a:pt x="558" y="357"/>
                </a:lnTo>
                <a:lnTo>
                  <a:pt x="807" y="375"/>
                </a:lnTo>
                <a:lnTo>
                  <a:pt x="1056" y="399"/>
                </a:lnTo>
                <a:lnTo>
                  <a:pt x="1272" y="426"/>
                </a:lnTo>
                <a:lnTo>
                  <a:pt x="1539" y="465"/>
                </a:lnTo>
                <a:lnTo>
                  <a:pt x="1791" y="510"/>
                </a:lnTo>
                <a:lnTo>
                  <a:pt x="2076" y="570"/>
                </a:lnTo>
                <a:lnTo>
                  <a:pt x="2334" y="630"/>
                </a:lnTo>
                <a:lnTo>
                  <a:pt x="2544" y="687"/>
                </a:lnTo>
                <a:lnTo>
                  <a:pt x="2775" y="759"/>
                </a:lnTo>
                <a:lnTo>
                  <a:pt x="3003" y="837"/>
                </a:lnTo>
                <a:lnTo>
                  <a:pt x="3231" y="924"/>
                </a:lnTo>
                <a:lnTo>
                  <a:pt x="3438" y="1005"/>
                </a:lnTo>
                <a:lnTo>
                  <a:pt x="3663" y="1110"/>
                </a:lnTo>
                <a:lnTo>
                  <a:pt x="3903" y="1233"/>
                </a:lnTo>
                <a:lnTo>
                  <a:pt x="4149" y="1374"/>
                </a:lnTo>
                <a:lnTo>
                  <a:pt x="4353" y="1506"/>
                </a:lnTo>
                <a:lnTo>
                  <a:pt x="4491" y="1602"/>
                </a:lnTo>
                <a:lnTo>
                  <a:pt x="4668" y="1740"/>
                </a:lnTo>
                <a:lnTo>
                  <a:pt x="4824" y="1875"/>
                </a:lnTo>
                <a:lnTo>
                  <a:pt x="4968" y="2016"/>
                </a:lnTo>
                <a:lnTo>
                  <a:pt x="5100" y="2154"/>
                </a:lnTo>
                <a:lnTo>
                  <a:pt x="5238" y="2324"/>
                </a:lnTo>
                <a:lnTo>
                  <a:pt x="5759" y="2324"/>
                </a:lnTo>
                <a:lnTo>
                  <a:pt x="5759" y="1245"/>
                </a:lnTo>
                <a:lnTo>
                  <a:pt x="5580" y="1119"/>
                </a:lnTo>
                <a:lnTo>
                  <a:pt x="5400" y="1020"/>
                </a:lnTo>
                <a:lnTo>
                  <a:pt x="5205" y="918"/>
                </a:lnTo>
                <a:lnTo>
                  <a:pt x="5031" y="837"/>
                </a:lnTo>
                <a:lnTo>
                  <a:pt x="4866" y="771"/>
                </a:lnTo>
                <a:lnTo>
                  <a:pt x="4710" y="711"/>
                </a:lnTo>
                <a:lnTo>
                  <a:pt x="4545" y="651"/>
                </a:lnTo>
                <a:lnTo>
                  <a:pt x="4386" y="600"/>
                </a:lnTo>
                <a:lnTo>
                  <a:pt x="4248" y="552"/>
                </a:lnTo>
                <a:lnTo>
                  <a:pt x="3993" y="483"/>
                </a:lnTo>
                <a:lnTo>
                  <a:pt x="3777" y="423"/>
                </a:lnTo>
                <a:lnTo>
                  <a:pt x="3564" y="375"/>
                </a:lnTo>
                <a:lnTo>
                  <a:pt x="3282" y="312"/>
                </a:lnTo>
                <a:lnTo>
                  <a:pt x="3003" y="261"/>
                </a:lnTo>
                <a:lnTo>
                  <a:pt x="2733" y="213"/>
                </a:lnTo>
                <a:lnTo>
                  <a:pt x="2451" y="171"/>
                </a:lnTo>
                <a:lnTo>
                  <a:pt x="2211" y="138"/>
                </a:lnTo>
                <a:lnTo>
                  <a:pt x="1974" y="108"/>
                </a:lnTo>
                <a:lnTo>
                  <a:pt x="1665" y="81"/>
                </a:lnTo>
                <a:lnTo>
                  <a:pt x="1437" y="60"/>
                </a:lnTo>
                <a:lnTo>
                  <a:pt x="1125" y="36"/>
                </a:lnTo>
                <a:lnTo>
                  <a:pt x="828" y="21"/>
                </a:lnTo>
                <a:lnTo>
                  <a:pt x="558" y="12"/>
                </a:lnTo>
                <a:lnTo>
                  <a:pt x="282" y="3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rgbClr val="DDDDDD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9" name="Freeform 25"/>
          <p:cNvSpPr>
            <a:spLocks/>
          </p:cNvSpPr>
          <p:nvPr/>
        </p:nvSpPr>
        <p:spPr bwMode="white">
          <a:xfrm>
            <a:off x="0" y="2481263"/>
            <a:ext cx="9144000" cy="24971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51"/>
              </a:cxn>
              <a:cxn ang="0">
                <a:pos x="282" y="357"/>
              </a:cxn>
              <a:cxn ang="0">
                <a:pos x="627" y="363"/>
              </a:cxn>
              <a:cxn ang="0">
                <a:pos x="960" y="375"/>
              </a:cxn>
              <a:cxn ang="0">
                <a:pos x="1218" y="393"/>
              </a:cxn>
              <a:cxn ang="0">
                <a:pos x="1470" y="411"/>
              </a:cxn>
              <a:cxn ang="0">
                <a:pos x="1746" y="435"/>
              </a:cxn>
              <a:cxn ang="0">
                <a:pos x="2022" y="462"/>
              </a:cxn>
              <a:cxn ang="0">
                <a:pos x="2340" y="504"/>
              </a:cxn>
              <a:cxn ang="0">
                <a:pos x="2664" y="549"/>
              </a:cxn>
              <a:cxn ang="0">
                <a:pos x="2952" y="597"/>
              </a:cxn>
              <a:cxn ang="0">
                <a:pos x="3225" y="648"/>
              </a:cxn>
              <a:cxn ang="0">
                <a:pos x="3513" y="708"/>
              </a:cxn>
              <a:cxn ang="0">
                <a:pos x="3693" y="750"/>
              </a:cxn>
              <a:cxn ang="0">
                <a:pos x="3936" y="810"/>
              </a:cxn>
              <a:cxn ang="0">
                <a:pos x="4095" y="855"/>
              </a:cxn>
              <a:cxn ang="0">
                <a:pos x="4281" y="909"/>
              </a:cxn>
              <a:cxn ang="0">
                <a:pos x="4503" y="981"/>
              </a:cxn>
              <a:cxn ang="0">
                <a:pos x="4704" y="1053"/>
              </a:cxn>
              <a:cxn ang="0">
                <a:pos x="4911" y="1131"/>
              </a:cxn>
              <a:cxn ang="0">
                <a:pos x="5073" y="1197"/>
              </a:cxn>
              <a:cxn ang="0">
                <a:pos x="5256" y="1281"/>
              </a:cxn>
              <a:cxn ang="0">
                <a:pos x="5475" y="1401"/>
              </a:cxn>
              <a:cxn ang="0">
                <a:pos x="5628" y="1482"/>
              </a:cxn>
              <a:cxn ang="0">
                <a:pos x="5759" y="1572"/>
              </a:cxn>
              <a:cxn ang="0">
                <a:pos x="5759" y="633"/>
              </a:cxn>
              <a:cxn ang="0">
                <a:pos x="5493" y="570"/>
              </a:cxn>
              <a:cxn ang="0">
                <a:pos x="5214" y="501"/>
              </a:cxn>
              <a:cxn ang="0">
                <a:pos x="4950" y="444"/>
              </a:cxn>
              <a:cxn ang="0">
                <a:pos x="4701" y="396"/>
              </a:cxn>
              <a:cxn ang="0">
                <a:pos x="4425" y="348"/>
              </a:cxn>
              <a:cxn ang="0">
                <a:pos x="4110" y="294"/>
              </a:cxn>
              <a:cxn ang="0">
                <a:pos x="3813" y="252"/>
              </a:cxn>
              <a:cxn ang="0">
                <a:pos x="3549" y="213"/>
              </a:cxn>
              <a:cxn ang="0">
                <a:pos x="3261" y="183"/>
              </a:cxn>
              <a:cxn ang="0">
                <a:pos x="3015" y="153"/>
              </a:cxn>
              <a:cxn ang="0">
                <a:pos x="2757" y="129"/>
              </a:cxn>
              <a:cxn ang="0">
                <a:pos x="2520" y="105"/>
              </a:cxn>
              <a:cxn ang="0">
                <a:pos x="2301" y="87"/>
              </a:cxn>
              <a:cxn ang="0">
                <a:pos x="2013" y="66"/>
              </a:cxn>
              <a:cxn ang="0">
                <a:pos x="1731" y="48"/>
              </a:cxn>
              <a:cxn ang="0">
                <a:pos x="1524" y="39"/>
              </a:cxn>
              <a:cxn ang="0">
                <a:pos x="1260" y="27"/>
              </a:cxn>
              <a:cxn ang="0">
                <a:pos x="966" y="15"/>
              </a:cxn>
              <a:cxn ang="0">
                <a:pos x="714" y="12"/>
              </a:cxn>
              <a:cxn ang="0">
                <a:pos x="510" y="6"/>
              </a:cxn>
              <a:cxn ang="0">
                <a:pos x="243" y="0"/>
              </a:cxn>
              <a:cxn ang="0">
                <a:pos x="0" y="0"/>
              </a:cxn>
            </a:cxnLst>
            <a:rect l="0" t="0" r="r" b="b"/>
            <a:pathLst>
              <a:path w="5760" h="1573">
                <a:moveTo>
                  <a:pt x="0" y="0"/>
                </a:moveTo>
                <a:lnTo>
                  <a:pt x="0" y="351"/>
                </a:lnTo>
                <a:lnTo>
                  <a:pt x="282" y="357"/>
                </a:lnTo>
                <a:lnTo>
                  <a:pt x="627" y="363"/>
                </a:lnTo>
                <a:lnTo>
                  <a:pt x="960" y="375"/>
                </a:lnTo>
                <a:lnTo>
                  <a:pt x="1218" y="393"/>
                </a:lnTo>
                <a:lnTo>
                  <a:pt x="1470" y="411"/>
                </a:lnTo>
                <a:lnTo>
                  <a:pt x="1746" y="435"/>
                </a:lnTo>
                <a:lnTo>
                  <a:pt x="2022" y="462"/>
                </a:lnTo>
                <a:lnTo>
                  <a:pt x="2340" y="504"/>
                </a:lnTo>
                <a:lnTo>
                  <a:pt x="2664" y="549"/>
                </a:lnTo>
                <a:lnTo>
                  <a:pt x="2952" y="597"/>
                </a:lnTo>
                <a:lnTo>
                  <a:pt x="3225" y="648"/>
                </a:lnTo>
                <a:lnTo>
                  <a:pt x="3513" y="708"/>
                </a:lnTo>
                <a:lnTo>
                  <a:pt x="3693" y="750"/>
                </a:lnTo>
                <a:lnTo>
                  <a:pt x="3936" y="810"/>
                </a:lnTo>
                <a:lnTo>
                  <a:pt x="4095" y="855"/>
                </a:lnTo>
                <a:lnTo>
                  <a:pt x="4281" y="909"/>
                </a:lnTo>
                <a:lnTo>
                  <a:pt x="4503" y="981"/>
                </a:lnTo>
                <a:lnTo>
                  <a:pt x="4704" y="1053"/>
                </a:lnTo>
                <a:lnTo>
                  <a:pt x="4911" y="1131"/>
                </a:lnTo>
                <a:lnTo>
                  <a:pt x="5073" y="1197"/>
                </a:lnTo>
                <a:lnTo>
                  <a:pt x="5256" y="1281"/>
                </a:lnTo>
                <a:lnTo>
                  <a:pt x="5475" y="1401"/>
                </a:lnTo>
                <a:lnTo>
                  <a:pt x="5628" y="1482"/>
                </a:lnTo>
                <a:lnTo>
                  <a:pt x="5759" y="1572"/>
                </a:lnTo>
                <a:lnTo>
                  <a:pt x="5759" y="633"/>
                </a:lnTo>
                <a:lnTo>
                  <a:pt x="5493" y="570"/>
                </a:lnTo>
                <a:lnTo>
                  <a:pt x="5214" y="501"/>
                </a:lnTo>
                <a:lnTo>
                  <a:pt x="4950" y="444"/>
                </a:lnTo>
                <a:lnTo>
                  <a:pt x="4701" y="396"/>
                </a:lnTo>
                <a:lnTo>
                  <a:pt x="4425" y="348"/>
                </a:lnTo>
                <a:lnTo>
                  <a:pt x="4110" y="294"/>
                </a:lnTo>
                <a:lnTo>
                  <a:pt x="3813" y="252"/>
                </a:lnTo>
                <a:lnTo>
                  <a:pt x="3549" y="213"/>
                </a:lnTo>
                <a:lnTo>
                  <a:pt x="3261" y="183"/>
                </a:lnTo>
                <a:lnTo>
                  <a:pt x="3015" y="153"/>
                </a:lnTo>
                <a:lnTo>
                  <a:pt x="2757" y="129"/>
                </a:lnTo>
                <a:lnTo>
                  <a:pt x="2520" y="105"/>
                </a:lnTo>
                <a:lnTo>
                  <a:pt x="2301" y="87"/>
                </a:lnTo>
                <a:lnTo>
                  <a:pt x="2013" y="66"/>
                </a:lnTo>
                <a:lnTo>
                  <a:pt x="1731" y="48"/>
                </a:lnTo>
                <a:lnTo>
                  <a:pt x="1524" y="39"/>
                </a:lnTo>
                <a:lnTo>
                  <a:pt x="1260" y="27"/>
                </a:lnTo>
                <a:lnTo>
                  <a:pt x="966" y="15"/>
                </a:lnTo>
                <a:lnTo>
                  <a:pt x="714" y="12"/>
                </a:lnTo>
                <a:lnTo>
                  <a:pt x="510" y="6"/>
                </a:lnTo>
                <a:lnTo>
                  <a:pt x="24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rgbClr val="DDDDDD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0" name="Freeform 26"/>
          <p:cNvSpPr>
            <a:spLocks/>
          </p:cNvSpPr>
          <p:nvPr/>
        </p:nvSpPr>
        <p:spPr bwMode="white">
          <a:xfrm>
            <a:off x="0" y="1814513"/>
            <a:ext cx="9144000" cy="15398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39"/>
              </a:cxn>
              <a:cxn ang="0">
                <a:pos x="318" y="342"/>
              </a:cxn>
              <a:cxn ang="0">
                <a:pos x="591" y="348"/>
              </a:cxn>
              <a:cxn ang="0">
                <a:pos x="846" y="354"/>
              </a:cxn>
              <a:cxn ang="0">
                <a:pos x="1074" y="360"/>
              </a:cxn>
              <a:cxn ang="0">
                <a:pos x="1314" y="366"/>
              </a:cxn>
              <a:cxn ang="0">
                <a:pos x="1599" y="381"/>
              </a:cxn>
              <a:cxn ang="0">
                <a:pos x="1911" y="399"/>
              </a:cxn>
              <a:cxn ang="0">
                <a:pos x="2241" y="420"/>
              </a:cxn>
              <a:cxn ang="0">
                <a:pos x="2619" y="453"/>
              </a:cxn>
              <a:cxn ang="0">
                <a:pos x="2889" y="477"/>
              </a:cxn>
              <a:cxn ang="0">
                <a:pos x="3177" y="507"/>
              </a:cxn>
              <a:cxn ang="0">
                <a:pos x="3498" y="543"/>
              </a:cxn>
              <a:cxn ang="0">
                <a:pos x="3813" y="585"/>
              </a:cxn>
              <a:cxn ang="0">
                <a:pos x="4044" y="618"/>
              </a:cxn>
              <a:cxn ang="0">
                <a:pos x="4365" y="669"/>
              </a:cxn>
              <a:cxn ang="0">
                <a:pos x="4683" y="726"/>
              </a:cxn>
              <a:cxn ang="0">
                <a:pos x="4980" y="786"/>
              </a:cxn>
              <a:cxn ang="0">
                <a:pos x="5268" y="846"/>
              </a:cxn>
              <a:cxn ang="0">
                <a:pos x="5646" y="942"/>
              </a:cxn>
              <a:cxn ang="0">
                <a:pos x="5759" y="969"/>
              </a:cxn>
              <a:cxn ang="0">
                <a:pos x="5759" y="0"/>
              </a:cxn>
              <a:cxn ang="0">
                <a:pos x="0" y="0"/>
              </a:cxn>
            </a:cxnLst>
            <a:rect l="0" t="0" r="r" b="b"/>
            <a:pathLst>
              <a:path w="5760" h="970">
                <a:moveTo>
                  <a:pt x="0" y="0"/>
                </a:moveTo>
                <a:lnTo>
                  <a:pt x="0" y="339"/>
                </a:lnTo>
                <a:lnTo>
                  <a:pt x="318" y="342"/>
                </a:lnTo>
                <a:lnTo>
                  <a:pt x="591" y="348"/>
                </a:lnTo>
                <a:lnTo>
                  <a:pt x="846" y="354"/>
                </a:lnTo>
                <a:lnTo>
                  <a:pt x="1074" y="360"/>
                </a:lnTo>
                <a:lnTo>
                  <a:pt x="1314" y="366"/>
                </a:lnTo>
                <a:lnTo>
                  <a:pt x="1599" y="381"/>
                </a:lnTo>
                <a:lnTo>
                  <a:pt x="1911" y="399"/>
                </a:lnTo>
                <a:lnTo>
                  <a:pt x="2241" y="420"/>
                </a:lnTo>
                <a:lnTo>
                  <a:pt x="2619" y="453"/>
                </a:lnTo>
                <a:lnTo>
                  <a:pt x="2889" y="477"/>
                </a:lnTo>
                <a:lnTo>
                  <a:pt x="3177" y="507"/>
                </a:lnTo>
                <a:lnTo>
                  <a:pt x="3498" y="543"/>
                </a:lnTo>
                <a:lnTo>
                  <a:pt x="3813" y="585"/>
                </a:lnTo>
                <a:lnTo>
                  <a:pt x="4044" y="618"/>
                </a:lnTo>
                <a:lnTo>
                  <a:pt x="4365" y="669"/>
                </a:lnTo>
                <a:lnTo>
                  <a:pt x="4683" y="726"/>
                </a:lnTo>
                <a:lnTo>
                  <a:pt x="4980" y="786"/>
                </a:lnTo>
                <a:lnTo>
                  <a:pt x="5268" y="846"/>
                </a:lnTo>
                <a:lnTo>
                  <a:pt x="5646" y="942"/>
                </a:lnTo>
                <a:lnTo>
                  <a:pt x="5759" y="969"/>
                </a:lnTo>
                <a:lnTo>
                  <a:pt x="5759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rgbClr val="DDDDDD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1" name="Freeform 27"/>
          <p:cNvSpPr>
            <a:spLocks/>
          </p:cNvSpPr>
          <p:nvPr/>
        </p:nvSpPr>
        <p:spPr bwMode="white">
          <a:xfrm>
            <a:off x="0" y="0"/>
            <a:ext cx="9144000" cy="1682750"/>
          </a:xfrm>
          <a:custGeom>
            <a:avLst/>
            <a:gdLst/>
            <a:ahLst/>
            <a:cxnLst>
              <a:cxn ang="0">
                <a:pos x="0" y="753"/>
              </a:cxn>
              <a:cxn ang="0">
                <a:pos x="0" y="1059"/>
              </a:cxn>
              <a:cxn ang="0">
                <a:pos x="5759" y="1059"/>
              </a:cxn>
              <a:cxn ang="0">
                <a:pos x="5759" y="0"/>
              </a:cxn>
              <a:cxn ang="0">
                <a:pos x="5430" y="0"/>
              </a:cxn>
              <a:cxn ang="0">
                <a:pos x="5298" y="84"/>
              </a:cxn>
              <a:cxn ang="0">
                <a:pos x="5136" y="159"/>
              </a:cxn>
              <a:cxn ang="0">
                <a:pos x="4968" y="222"/>
              </a:cxn>
              <a:cxn ang="0">
                <a:pos x="4812" y="267"/>
              </a:cxn>
              <a:cxn ang="0">
                <a:pos x="4626" y="324"/>
              </a:cxn>
              <a:cxn ang="0">
                <a:pos x="4440" y="366"/>
              </a:cxn>
              <a:cxn ang="0">
                <a:pos x="4230" y="414"/>
              </a:cxn>
              <a:cxn ang="0">
                <a:pos x="3939" y="468"/>
              </a:cxn>
              <a:cxn ang="0">
                <a:pos x="3711" y="504"/>
              </a:cxn>
              <a:cxn ang="0">
                <a:pos x="3441" y="543"/>
              </a:cxn>
              <a:cxn ang="0">
                <a:pos x="3189" y="579"/>
              </a:cxn>
              <a:cxn ang="0">
                <a:pos x="2925" y="606"/>
              </a:cxn>
              <a:cxn ang="0">
                <a:pos x="2679" y="633"/>
              </a:cxn>
              <a:cxn ang="0">
                <a:pos x="2418" y="654"/>
              </a:cxn>
              <a:cxn ang="0">
                <a:pos x="2142" y="675"/>
              </a:cxn>
              <a:cxn ang="0">
                <a:pos x="1896" y="693"/>
              </a:cxn>
              <a:cxn ang="0">
                <a:pos x="1647" y="708"/>
              </a:cxn>
              <a:cxn ang="0">
                <a:pos x="1404" y="720"/>
              </a:cxn>
              <a:cxn ang="0">
                <a:pos x="1170" y="732"/>
              </a:cxn>
              <a:cxn ang="0">
                <a:pos x="906" y="738"/>
              </a:cxn>
              <a:cxn ang="0">
                <a:pos x="534" y="747"/>
              </a:cxn>
              <a:cxn ang="0">
                <a:pos x="201" y="753"/>
              </a:cxn>
              <a:cxn ang="0">
                <a:pos x="0" y="753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rgbClr val="DDDDDD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2" name="Freeform 28"/>
          <p:cNvSpPr>
            <a:spLocks/>
          </p:cNvSpPr>
          <p:nvPr/>
        </p:nvSpPr>
        <p:spPr bwMode="white">
          <a:xfrm>
            <a:off x="0" y="0"/>
            <a:ext cx="8388350" cy="1068388"/>
          </a:xfrm>
          <a:custGeom>
            <a:avLst/>
            <a:gdLst/>
            <a:ahLst/>
            <a:cxnLst>
              <a:cxn ang="0">
                <a:pos x="0" y="366"/>
              </a:cxn>
              <a:cxn ang="0">
                <a:pos x="0" y="672"/>
              </a:cxn>
              <a:cxn ang="0">
                <a:pos x="303" y="672"/>
              </a:cxn>
              <a:cxn ang="0">
                <a:pos x="723" y="663"/>
              </a:cxn>
              <a:cxn ang="0">
                <a:pos x="1020" y="654"/>
              </a:cxn>
              <a:cxn ang="0">
                <a:pos x="1302" y="642"/>
              </a:cxn>
              <a:cxn ang="0">
                <a:pos x="1554" y="630"/>
              </a:cxn>
              <a:cxn ang="0">
                <a:pos x="1779" y="615"/>
              </a:cxn>
              <a:cxn ang="0">
                <a:pos x="1962" y="606"/>
              </a:cxn>
              <a:cxn ang="0">
                <a:pos x="2193" y="588"/>
              </a:cxn>
              <a:cxn ang="0">
                <a:pos x="2448" y="570"/>
              </a:cxn>
              <a:cxn ang="0">
                <a:pos x="2700" y="546"/>
              </a:cxn>
              <a:cxn ang="0">
                <a:pos x="2904" y="528"/>
              </a:cxn>
              <a:cxn ang="0">
                <a:pos x="3138" y="498"/>
              </a:cxn>
              <a:cxn ang="0">
                <a:pos x="3324" y="474"/>
              </a:cxn>
              <a:cxn ang="0">
                <a:pos x="3534" y="447"/>
              </a:cxn>
              <a:cxn ang="0">
                <a:pos x="3735" y="420"/>
              </a:cxn>
              <a:cxn ang="0">
                <a:pos x="3933" y="384"/>
              </a:cxn>
              <a:cxn ang="0">
                <a:pos x="4116" y="351"/>
              </a:cxn>
              <a:cxn ang="0">
                <a:pos x="4266" y="318"/>
              </a:cxn>
              <a:cxn ang="0">
                <a:pos x="4446" y="279"/>
              </a:cxn>
              <a:cxn ang="0">
                <a:pos x="4620" y="237"/>
              </a:cxn>
              <a:cxn ang="0">
                <a:pos x="4779" y="192"/>
              </a:cxn>
              <a:cxn ang="0">
                <a:pos x="4920" y="147"/>
              </a:cxn>
              <a:cxn ang="0">
                <a:pos x="5085" y="90"/>
              </a:cxn>
              <a:cxn ang="0">
                <a:pos x="5193" y="42"/>
              </a:cxn>
              <a:cxn ang="0">
                <a:pos x="5283" y="0"/>
              </a:cxn>
              <a:cxn ang="0">
                <a:pos x="3201" y="0"/>
              </a:cxn>
              <a:cxn ang="0">
                <a:pos x="2982" y="57"/>
              </a:cxn>
              <a:cxn ang="0">
                <a:pos x="2775" y="108"/>
              </a:cxn>
              <a:cxn ang="0">
                <a:pos x="2562" y="150"/>
              </a:cxn>
              <a:cxn ang="0">
                <a:pos x="2397" y="183"/>
              </a:cxn>
              <a:cxn ang="0">
                <a:pos x="2205" y="213"/>
              </a:cxn>
              <a:cxn ang="0">
                <a:pos x="2001" y="243"/>
              </a:cxn>
              <a:cxn ang="0">
                <a:pos x="1776" y="273"/>
              </a:cxn>
              <a:cxn ang="0">
                <a:pos x="1536" y="297"/>
              </a:cxn>
              <a:cxn ang="0">
                <a:pos x="1344" y="312"/>
              </a:cxn>
              <a:cxn ang="0">
                <a:pos x="1134" y="330"/>
              </a:cxn>
              <a:cxn ang="0">
                <a:pos x="921" y="342"/>
              </a:cxn>
              <a:cxn ang="0">
                <a:pos x="696" y="354"/>
              </a:cxn>
              <a:cxn ang="0">
                <a:pos x="501" y="360"/>
              </a:cxn>
              <a:cxn ang="0">
                <a:pos x="279" y="366"/>
              </a:cxn>
              <a:cxn ang="0">
                <a:pos x="99" y="369"/>
              </a:cxn>
              <a:cxn ang="0">
                <a:pos x="0" y="366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rgbClr val="DDDDDD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3" name="Freeform 29"/>
          <p:cNvSpPr>
            <a:spLocks/>
          </p:cNvSpPr>
          <p:nvPr/>
        </p:nvSpPr>
        <p:spPr bwMode="white">
          <a:xfrm>
            <a:off x="0" y="0"/>
            <a:ext cx="4578350" cy="4540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85"/>
              </a:cxn>
              <a:cxn ang="0">
                <a:pos x="192" y="285"/>
              </a:cxn>
              <a:cxn ang="0">
                <a:pos x="384" y="282"/>
              </a:cxn>
              <a:cxn ang="0">
                <a:pos x="579" y="276"/>
              </a:cxn>
              <a:cxn ang="0">
                <a:pos x="789" y="267"/>
              </a:cxn>
              <a:cxn ang="0">
                <a:pos x="999" y="258"/>
              </a:cxn>
              <a:cxn ang="0">
                <a:pos x="1161" y="246"/>
              </a:cxn>
              <a:cxn ang="0">
                <a:pos x="1302" y="234"/>
              </a:cxn>
              <a:cxn ang="0">
                <a:pos x="1458" y="222"/>
              </a:cxn>
              <a:cxn ang="0">
                <a:pos x="1665" y="201"/>
              </a:cxn>
              <a:cxn ang="0">
                <a:pos x="1992" y="159"/>
              </a:cxn>
              <a:cxn ang="0">
                <a:pos x="2301" y="117"/>
              </a:cxn>
              <a:cxn ang="0">
                <a:pos x="2604" y="60"/>
              </a:cxn>
              <a:cxn ang="0">
                <a:pos x="2883" y="0"/>
              </a:cxn>
              <a:cxn ang="0">
                <a:pos x="0" y="0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rgbClr val="DDDDDD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762000"/>
            <a:ext cx="77724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5532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74FCEEE-9DC8-B543-AC3A-75A414BF23B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80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80000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80000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80000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800000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800000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800000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800000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8000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SzPct val="70000"/>
        <a:buFont typeface="Wingdings" charset="2"/>
        <a:buChar char="v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SzPct val="70000"/>
        <a:buFont typeface="ZapfDingbats" pitchFamily="82" charset="2"/>
        <a:buChar char="l"/>
        <a:defRPr sz="2400" b="1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–"/>
        <a:defRPr sz="2400" b="1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d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04800"/>
            <a:ext cx="7772400" cy="2819400"/>
          </a:xfrm>
          <a:effectLst>
            <a:outerShdw blurRad="63500" dist="35921" dir="2700000" algn="ctr" rotWithShape="0">
              <a:schemeClr val="bg2">
                <a:alpha val="74998"/>
              </a:schemeClr>
            </a:outerShdw>
          </a:effectLst>
        </p:spPr>
        <p:txBody>
          <a:bodyPr/>
          <a:lstStyle/>
          <a:p>
            <a:r>
              <a:rPr lang="en-US" sz="3600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Software Construction </a:t>
            </a:r>
            <a:br>
              <a:rPr lang="en-US" sz="3600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</a:br>
            <a:r>
              <a:rPr lang="en-US" sz="3600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and Evolution - </a:t>
            </a:r>
            <a:r>
              <a:rPr lang="en-US" sz="3600" i="1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CSSE 375</a:t>
            </a:r>
            <a:br>
              <a:rPr lang="en-US" sz="3600" i="1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</a:br>
            <a:r>
              <a:rPr lang="en-US" sz="3600" i="1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/>
            </a:r>
            <a:br>
              <a:rPr lang="en-US" sz="3600" i="1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</a:br>
            <a:r>
              <a:rPr lang="en-US" sz="4400" i="1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Reverse Engineering Tools and Techniques</a:t>
            </a:r>
            <a:endParaRPr lang="en-US" sz="4400" i="1" dirty="0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267200" y="3733800"/>
            <a:ext cx="4038600" cy="533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 smtClean="0"/>
              <a:t>Shawn &amp; Steve</a:t>
            </a:r>
            <a:endParaRPr lang="en-US" sz="1400" dirty="0"/>
          </a:p>
        </p:txBody>
      </p:sp>
      <p:pic>
        <p:nvPicPr>
          <p:cNvPr id="8202" name="Picture 10" descr="rose4"/>
          <p:cNvPicPr>
            <a:picLocks noChangeAspect="1" noChangeArrowheads="1"/>
          </p:cNvPicPr>
          <p:nvPr/>
        </p:nvPicPr>
        <p:blipFill>
          <a:blip r:embed="rId4"/>
          <a:srcRect l="12895" t="22858"/>
          <a:stretch>
            <a:fillRect/>
          </a:stretch>
        </p:blipFill>
        <p:spPr bwMode="auto">
          <a:xfrm>
            <a:off x="6527800" y="6376988"/>
            <a:ext cx="2616200" cy="434975"/>
          </a:xfrm>
          <a:prstGeom prst="rect">
            <a:avLst/>
          </a:prstGeom>
          <a:noFill/>
        </p:spPr>
      </p:pic>
      <p:pic>
        <p:nvPicPr>
          <p:cNvPr id="1026" name="Picture 2" descr="http://allthingsd.com/files/2012/07/Copying_tes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65" y="3517520"/>
            <a:ext cx="3718335" cy="3197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114801" y="4953000"/>
            <a:ext cx="464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 smtClean="0"/>
              <a:t>Left </a:t>
            </a:r>
            <a:r>
              <a:rPr lang="en-US" sz="1800" dirty="0" smtClean="0"/>
              <a:t>– Reengineering from the competition can be seen as theft!</a:t>
            </a:r>
            <a:endParaRPr lang="en-US" sz="18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jGRASP</a:t>
            </a:r>
            <a:r>
              <a:rPr lang="en-US" dirty="0" smtClean="0"/>
              <a:t> Environment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3A97D-E058-4347-98A3-25ACC5C2803F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b="4500"/>
          <a:stretch>
            <a:fillRect/>
          </a:stretch>
        </p:blipFill>
        <p:spPr bwMode="auto">
          <a:xfrm>
            <a:off x="214037" y="838200"/>
            <a:ext cx="8777563" cy="5239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0"/>
            <a:ext cx="7772400" cy="2819400"/>
          </a:xfrm>
        </p:spPr>
        <p:txBody>
          <a:bodyPr/>
          <a:lstStyle/>
          <a:p>
            <a:r>
              <a:rPr lang="en-US" sz="4800" dirty="0"/>
              <a:t>Reverse Engineering:</a:t>
            </a:r>
            <a:br>
              <a:rPr lang="en-US" sz="4800" dirty="0"/>
            </a:br>
            <a:r>
              <a:rPr lang="en-US" sz="4800" dirty="0" smtClean="0"/>
              <a:t>Alias “Reversing</a:t>
            </a:r>
            <a:r>
              <a:rPr lang="en-US" sz="4800" dirty="0"/>
              <a:t>”</a:t>
            </a:r>
          </a:p>
        </p:txBody>
      </p:sp>
      <p:sp>
        <p:nvSpPr>
          <p:cNvPr id="8396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2590800"/>
            <a:ext cx="6781800" cy="1752600"/>
          </a:xfrm>
        </p:spPr>
        <p:txBody>
          <a:bodyPr/>
          <a:lstStyle/>
          <a:p>
            <a:r>
              <a:rPr lang="en-US" dirty="0"/>
              <a:t>“If you think Reverse Engineering Design from Java is hard, abstracting up from binary is near impossible!”</a:t>
            </a:r>
          </a:p>
          <a:p>
            <a:r>
              <a:rPr lang="en-US" dirty="0"/>
              <a:t>		</a:t>
            </a:r>
            <a:r>
              <a:rPr lang="en-US" i="1" dirty="0" smtClean="0"/>
              <a:t>Shawn</a:t>
            </a:r>
            <a:endParaRPr 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600200" y="4495800"/>
            <a:ext cx="6781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charset="2"/>
              <a:buNone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ZapfDingbats" pitchFamily="82" charset="2"/>
              <a:buChar char="l"/>
              <a:defRPr sz="2400" b="1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–"/>
              <a:defRPr sz="2400" b="1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r>
              <a:rPr lang="en-US" kern="0" dirty="0" smtClean="0"/>
              <a:t>“However, don’t count on the fact that hackers can’t do it!”</a:t>
            </a:r>
          </a:p>
          <a:p>
            <a:r>
              <a:rPr lang="en-US" kern="0" dirty="0" smtClean="0"/>
              <a:t>		</a:t>
            </a:r>
            <a:r>
              <a:rPr lang="en-US" i="1" kern="0" dirty="0" smtClean="0"/>
              <a:t>Steve</a:t>
            </a:r>
            <a:endParaRPr lang="en-US" kern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E8342-4032-CA44-ABF0-30E6D05BE407}" type="slidenum">
              <a:rPr lang="en-US"/>
              <a:pPr/>
              <a:t>12</a:t>
            </a:fld>
            <a:endParaRPr lang="en-US"/>
          </a:p>
        </p:txBody>
      </p:sp>
      <p:sp>
        <p:nvSpPr>
          <p:cNvPr id="792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Software “Reversing”</a:t>
            </a:r>
          </a:p>
        </p:txBody>
      </p:sp>
      <p:sp>
        <p:nvSpPr>
          <p:cNvPr id="79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762000"/>
            <a:ext cx="8153400" cy="5486400"/>
          </a:xfrm>
        </p:spPr>
        <p:txBody>
          <a:bodyPr/>
          <a:lstStyle/>
          <a:p>
            <a:r>
              <a:rPr lang="en-US" dirty="0"/>
              <a:t>Reversing is dissecting a program and examining its </a:t>
            </a:r>
            <a:r>
              <a:rPr lang="en-US" dirty="0" smtClean="0"/>
              <a:t>internals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/>
              <a:t>Common applications of Reversing in the software industry to recover the source code of a program because: </a:t>
            </a:r>
          </a:p>
          <a:p>
            <a:pPr lvl="1"/>
            <a:r>
              <a:rPr lang="en-US" dirty="0"/>
              <a:t>Source code/documentation was lost</a:t>
            </a:r>
          </a:p>
          <a:p>
            <a:pPr lvl="1"/>
            <a:r>
              <a:rPr lang="en-US" dirty="0"/>
              <a:t>Need to find how the program does particular operations</a:t>
            </a:r>
          </a:p>
          <a:p>
            <a:pPr lvl="1"/>
            <a:r>
              <a:rPr lang="en-US" dirty="0"/>
              <a:t>Need to improve the performance of a program</a:t>
            </a:r>
          </a:p>
          <a:p>
            <a:pPr lvl="1"/>
            <a:r>
              <a:rPr lang="en-US" dirty="0"/>
              <a:t>Need to fix a “bug”</a:t>
            </a:r>
          </a:p>
          <a:p>
            <a:pPr lvl="1"/>
            <a:r>
              <a:rPr lang="en-US" dirty="0"/>
              <a:t>Need to identify a security vulnerability / malware  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382000" y="6019800"/>
            <a:ext cx="7312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Q14</a:t>
            </a:r>
            <a:endParaRPr lang="en-US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257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15D1F-D595-1748-B467-9BEEFA6ED560}" type="slidenum">
              <a:rPr lang="en-US"/>
              <a:pPr/>
              <a:t>13</a:t>
            </a:fld>
            <a:endParaRPr lang="en-US"/>
          </a:p>
        </p:txBody>
      </p:sp>
      <p:sp>
        <p:nvSpPr>
          <p:cNvPr id="807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Model of Reversing</a:t>
            </a:r>
          </a:p>
        </p:txBody>
      </p:sp>
      <p:pic>
        <p:nvPicPr>
          <p:cNvPr id="807941" name="Picture 5"/>
          <p:cNvPicPr>
            <a:picLocks noChangeAspect="1" noChangeArrowheads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rcRect/>
              <a:stretch>
                <a:fillRect/>
              </a:stretch>
            </p:blipFill>
          </mc:Choice>
          <mc:Fallback>
            <p:blipFill>
              <a:blip r:embed="rId4"/>
              <a:srcRect/>
              <a:stretch>
                <a:fillRect/>
              </a:stretch>
            </p:blipFill>
          </mc:Fallback>
        </mc:AlternateContent>
        <p:spPr bwMode="auto">
          <a:xfrm>
            <a:off x="762000" y="684213"/>
            <a:ext cx="7431088" cy="609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07942" name="Rectangle 6"/>
          <p:cNvSpPr>
            <a:spLocks noChangeArrowheads="1"/>
          </p:cNvSpPr>
          <p:nvPr/>
        </p:nvSpPr>
        <p:spPr bwMode="auto">
          <a:xfrm>
            <a:off x="762000" y="685800"/>
            <a:ext cx="4343400" cy="2438400"/>
          </a:xfrm>
          <a:prstGeom prst="rect">
            <a:avLst/>
          </a:prstGeom>
          <a:noFill/>
          <a:ln w="19050">
            <a:solidFill>
              <a:srgbClr val="99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7943" name="Rectangle 7"/>
          <p:cNvSpPr>
            <a:spLocks noChangeArrowheads="1"/>
          </p:cNvSpPr>
          <p:nvPr/>
        </p:nvSpPr>
        <p:spPr bwMode="auto">
          <a:xfrm>
            <a:off x="762000" y="3657600"/>
            <a:ext cx="4343400" cy="2590800"/>
          </a:xfrm>
          <a:prstGeom prst="rect">
            <a:avLst/>
          </a:prstGeom>
          <a:noFill/>
          <a:ln w="19050">
            <a:solidFill>
              <a:srgbClr val="99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7944" name="Text Box 8"/>
          <p:cNvSpPr txBox="1">
            <a:spLocks noChangeArrowheads="1"/>
          </p:cNvSpPr>
          <p:nvPr/>
        </p:nvSpPr>
        <p:spPr bwMode="auto">
          <a:xfrm>
            <a:off x="5410200" y="1495425"/>
            <a:ext cx="34861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rgbClr val="000066"/>
                </a:solidFill>
                <a:latin typeface="Arial" charset="0"/>
              </a:rPr>
              <a:t>Hard, but doable if the </a:t>
            </a:r>
            <a:br>
              <a:rPr lang="en-US" b="1" dirty="0">
                <a:solidFill>
                  <a:srgbClr val="000066"/>
                </a:solidFill>
                <a:latin typeface="Arial" charset="0"/>
              </a:rPr>
            </a:br>
            <a:r>
              <a:rPr lang="en-US" b="1" dirty="0">
                <a:solidFill>
                  <a:srgbClr val="000066"/>
                </a:solidFill>
                <a:latin typeface="Arial" charset="0"/>
              </a:rPr>
              <a:t>conditions are good.</a:t>
            </a:r>
          </a:p>
        </p:txBody>
      </p:sp>
      <p:sp>
        <p:nvSpPr>
          <p:cNvPr id="807945" name="Text Box 9"/>
          <p:cNvSpPr txBox="1">
            <a:spLocks noChangeArrowheads="1"/>
          </p:cNvSpPr>
          <p:nvPr/>
        </p:nvSpPr>
        <p:spPr bwMode="auto">
          <a:xfrm>
            <a:off x="5426075" y="3660775"/>
            <a:ext cx="3717925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rgbClr val="000066"/>
                </a:solidFill>
                <a:latin typeface="Arial" charset="0"/>
              </a:rPr>
              <a:t>Really hard, and traction </a:t>
            </a:r>
            <a:br>
              <a:rPr lang="en-US" b="1" dirty="0">
                <a:solidFill>
                  <a:srgbClr val="000066"/>
                </a:solidFill>
                <a:latin typeface="Arial" charset="0"/>
              </a:rPr>
            </a:br>
            <a:r>
              <a:rPr lang="en-US" b="1" dirty="0">
                <a:solidFill>
                  <a:srgbClr val="000066"/>
                </a:solidFill>
                <a:latin typeface="Arial" charset="0"/>
              </a:rPr>
              <a:t>is mostly when small </a:t>
            </a:r>
            <a:br>
              <a:rPr lang="en-US" b="1" dirty="0">
                <a:solidFill>
                  <a:srgbClr val="000066"/>
                </a:solidFill>
                <a:latin typeface="Arial" charset="0"/>
              </a:rPr>
            </a:br>
            <a:r>
              <a:rPr lang="en-US" b="1" dirty="0">
                <a:solidFill>
                  <a:srgbClr val="000066"/>
                </a:solidFill>
                <a:latin typeface="Arial" charset="0"/>
              </a:rPr>
              <a:t>segments or simple </a:t>
            </a:r>
            <a:br>
              <a:rPr lang="en-US" b="1" dirty="0">
                <a:solidFill>
                  <a:srgbClr val="000066"/>
                </a:solidFill>
                <a:latin typeface="Arial" charset="0"/>
              </a:rPr>
            </a:br>
            <a:r>
              <a:rPr lang="en-US" b="1" dirty="0">
                <a:solidFill>
                  <a:srgbClr val="000066"/>
                </a:solidFill>
                <a:latin typeface="Arial" charset="0"/>
              </a:rPr>
              <a:t>situations are attempted.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382000" y="6019800"/>
            <a:ext cx="7312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Q15</a:t>
            </a:r>
            <a:endParaRPr lang="en-US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794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9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0"/>
            <a:ext cx="7772400" cy="762000"/>
          </a:xfrm>
        </p:spPr>
        <p:txBody>
          <a:bodyPr/>
          <a:lstStyle/>
          <a:p>
            <a:r>
              <a:rPr lang="en-US"/>
              <a:t>Hex Editors</a:t>
            </a:r>
          </a:p>
        </p:txBody>
      </p:sp>
      <p:sp>
        <p:nvSpPr>
          <p:cNvPr id="809987" name="Text Box 3"/>
          <p:cNvSpPr txBox="1">
            <a:spLocks noChangeArrowheads="1"/>
          </p:cNvSpPr>
          <p:nvPr/>
        </p:nvSpPr>
        <p:spPr bwMode="auto">
          <a:xfrm>
            <a:off x="609600" y="1527175"/>
            <a:ext cx="76200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452438" indent="-452438" eaLnBrk="1" hangingPunct="1">
              <a:spcBef>
                <a:spcPct val="50000"/>
              </a:spcBef>
              <a:buClr>
                <a:srgbClr val="CC3300"/>
              </a:buClr>
              <a:buFont typeface="Wingdings" charset="2"/>
              <a:buChar char="v"/>
            </a:pPr>
            <a:r>
              <a:rPr lang="en-US" b="1">
                <a:latin typeface="Arial" charset="0"/>
                <a:ea typeface="Arial" charset="0"/>
                <a:cs typeface="Arial" charset="0"/>
              </a:rPr>
              <a:t>Hex editors read executing programs from RAM</a:t>
            </a:r>
          </a:p>
          <a:p>
            <a:pPr marL="452438" indent="-452438" eaLnBrk="1" hangingPunct="1">
              <a:spcBef>
                <a:spcPct val="50000"/>
              </a:spcBef>
              <a:buClr>
                <a:srgbClr val="CC3300"/>
              </a:buClr>
              <a:buFont typeface="Wingdings" charset="2"/>
              <a:buChar char="v"/>
            </a:pPr>
            <a:r>
              <a:rPr lang="en-US" b="1">
                <a:latin typeface="Arial" charset="0"/>
                <a:ea typeface="Arial" charset="0"/>
                <a:cs typeface="Arial" charset="0"/>
              </a:rPr>
              <a:t>Display their contents in hexadecimal code</a:t>
            </a:r>
          </a:p>
          <a:p>
            <a:pPr marL="452438" indent="-452438" eaLnBrk="1" hangingPunct="1">
              <a:spcBef>
                <a:spcPct val="50000"/>
              </a:spcBef>
              <a:buClr>
                <a:srgbClr val="CC3300"/>
              </a:buClr>
              <a:buFont typeface="Wingdings" charset="2"/>
              <a:buChar char="v"/>
            </a:pPr>
            <a:r>
              <a:rPr lang="en-US" b="1">
                <a:latin typeface="Arial" charset="0"/>
                <a:ea typeface="Arial" charset="0"/>
                <a:cs typeface="Arial" charset="0"/>
              </a:rPr>
              <a:t>Enable the editing of the running hexadecimal code</a:t>
            </a:r>
          </a:p>
        </p:txBody>
      </p:sp>
      <p:graphicFrame>
        <p:nvGraphicFramePr>
          <p:cNvPr id="809988" name="Group 4"/>
          <p:cNvGraphicFramePr>
            <a:graphicFrameLocks noGrp="1"/>
          </p:cNvGraphicFramePr>
          <p:nvPr/>
        </p:nvGraphicFramePr>
        <p:xfrm>
          <a:off x="762000" y="3810000"/>
          <a:ext cx="8245475" cy="1579564"/>
        </p:xfrm>
        <a:graphic>
          <a:graphicData uri="http://schemas.openxmlformats.org/drawingml/2006/table">
            <a:tbl>
              <a:tblPr/>
              <a:tblGrid>
                <a:gridCol w="2327275"/>
                <a:gridCol w="1976438"/>
                <a:gridCol w="1970087"/>
                <a:gridCol w="1971675"/>
              </a:tblGrid>
              <a:tr h="725488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Hex Editors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RAM Editor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Data Recovery Tools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RAM</a:t>
                      </a:r>
                    </a:p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Disassembler</a:t>
                      </a: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WinHex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Tsearch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10005" name="Line 21"/>
          <p:cNvSpPr>
            <a:spLocks noChangeShapeType="1"/>
          </p:cNvSpPr>
          <p:nvPr/>
        </p:nvSpPr>
        <p:spPr bwMode="auto">
          <a:xfrm flipV="1">
            <a:off x="1219200" y="4592638"/>
            <a:ext cx="6477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D99F5-E91E-F442-92D8-2567084C0ACE}" type="slidenum">
              <a:rPr lang="en-US"/>
              <a:pPr/>
              <a:t>15</a:t>
            </a:fld>
            <a:endParaRPr lang="en-US"/>
          </a:p>
        </p:txBody>
      </p:sp>
      <p:sp>
        <p:nvSpPr>
          <p:cNvPr id="811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457200"/>
          </a:xfrm>
        </p:spPr>
        <p:txBody>
          <a:bodyPr/>
          <a:lstStyle/>
          <a:p>
            <a:pPr algn="ctr"/>
            <a:r>
              <a:rPr lang="en-US" dirty="0"/>
              <a:t>Hex Editors: </a:t>
            </a:r>
            <a:r>
              <a:rPr lang="en-US" dirty="0" err="1"/>
              <a:t>WinHex</a:t>
            </a:r>
            <a:endParaRPr lang="en-US" dirty="0"/>
          </a:p>
        </p:txBody>
      </p:sp>
      <p:pic>
        <p:nvPicPr>
          <p:cNvPr id="811011" name="Picture 3" descr="winhex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4800" y="685800"/>
            <a:ext cx="7772400" cy="5829300"/>
          </a:xfrm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0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0"/>
            <a:ext cx="7772400" cy="1470025"/>
          </a:xfrm>
        </p:spPr>
        <p:txBody>
          <a:bodyPr/>
          <a:lstStyle/>
          <a:p>
            <a:r>
              <a:rPr lang="en-US"/>
              <a:t>Decompilers</a:t>
            </a:r>
          </a:p>
        </p:txBody>
      </p:sp>
      <p:sp>
        <p:nvSpPr>
          <p:cNvPr id="812035" name="Text Box 3"/>
          <p:cNvSpPr txBox="1">
            <a:spLocks noChangeArrowheads="1"/>
          </p:cNvSpPr>
          <p:nvPr/>
        </p:nvSpPr>
        <p:spPr bwMode="auto">
          <a:xfrm>
            <a:off x="838200" y="1524000"/>
            <a:ext cx="739140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515938" indent="-515938" eaLnBrk="1" hangingPunct="1">
              <a:spcBef>
                <a:spcPct val="50000"/>
              </a:spcBef>
              <a:buClr>
                <a:srgbClr val="CC3300"/>
              </a:buClr>
              <a:buFont typeface="Wingdings" charset="2"/>
              <a:buChar char="v"/>
            </a:pPr>
            <a:r>
              <a:rPr lang="en-US" sz="2800" b="1" dirty="0">
                <a:latin typeface="Arial" charset="0"/>
                <a:ea typeface="Arial" charset="0"/>
                <a:cs typeface="Arial" charset="0"/>
              </a:rPr>
              <a:t>Decompile a binary programs into readable source </a:t>
            </a:r>
            <a:r>
              <a:rPr lang="en-US" sz="2800" b="1" dirty="0" smtClean="0">
                <a:latin typeface="Arial" charset="0"/>
                <a:ea typeface="Arial" charset="0"/>
                <a:cs typeface="Arial" charset="0"/>
              </a:rPr>
              <a:t>code</a:t>
            </a:r>
            <a:br>
              <a:rPr lang="en-US" sz="2800" b="1" dirty="0" smtClean="0">
                <a:latin typeface="Arial" charset="0"/>
                <a:ea typeface="Arial" charset="0"/>
                <a:cs typeface="Arial" charset="0"/>
              </a:rPr>
            </a:br>
            <a:endParaRPr lang="en-US" sz="2800" b="1" dirty="0" smtClean="0">
              <a:latin typeface="Arial" charset="0"/>
              <a:ea typeface="Arial" charset="0"/>
              <a:cs typeface="Arial" charset="0"/>
            </a:endParaRPr>
          </a:p>
          <a:p>
            <a:pPr marL="515938" indent="-515938" eaLnBrk="1" hangingPunct="1">
              <a:spcBef>
                <a:spcPct val="50000"/>
              </a:spcBef>
              <a:buClr>
                <a:srgbClr val="CC3300"/>
              </a:buClr>
              <a:buFont typeface="Wingdings" charset="2"/>
              <a:buChar char="v"/>
            </a:pPr>
            <a:r>
              <a:rPr lang="en-US" sz="2800" b="1" dirty="0">
                <a:latin typeface="Arial" charset="0"/>
                <a:ea typeface="Arial" charset="0"/>
                <a:cs typeface="Arial" charset="0"/>
              </a:rPr>
              <a:t>Replace all binary code that could not be decompiled with assembly code</a:t>
            </a:r>
          </a:p>
          <a:p>
            <a:pPr marL="515938" indent="-515938" eaLnBrk="1" hangingPunct="1">
              <a:spcBef>
                <a:spcPct val="50000"/>
              </a:spcBef>
              <a:buClr>
                <a:srgbClr val="CC3300"/>
              </a:buClr>
              <a:buFont typeface="Wingdings" charset="2"/>
              <a:buChar char="v"/>
            </a:pPr>
            <a:endParaRPr lang="en-US" sz="28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12036" name="Rectangle 4"/>
          <p:cNvSpPr>
            <a:spLocks noChangeArrowheads="1"/>
          </p:cNvSpPr>
          <p:nvPr/>
        </p:nvSpPr>
        <p:spPr bwMode="auto">
          <a:xfrm>
            <a:off x="3352800" y="4800600"/>
            <a:ext cx="2286000" cy="1066800"/>
          </a:xfrm>
          <a:prstGeom prst="rect">
            <a:avLst/>
          </a:prstGeom>
          <a:solidFill>
            <a:schemeClr val="accent3">
              <a:lumMod val="85000"/>
            </a:schemeClr>
          </a:solidFill>
          <a:ln w="28575">
            <a:solidFill>
              <a:srgbClr val="99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12037" name="Text Box 5"/>
          <p:cNvSpPr txBox="1">
            <a:spLocks noChangeArrowheads="1"/>
          </p:cNvSpPr>
          <p:nvPr/>
        </p:nvSpPr>
        <p:spPr bwMode="auto">
          <a:xfrm>
            <a:off x="3841750" y="5157788"/>
            <a:ext cx="16779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>
                <a:latin typeface="Arial" charset="0"/>
                <a:ea typeface="Arial" charset="0"/>
                <a:cs typeface="Arial" charset="0"/>
              </a:rPr>
              <a:t>Decompiler</a:t>
            </a:r>
          </a:p>
        </p:txBody>
      </p:sp>
      <p:sp>
        <p:nvSpPr>
          <p:cNvPr id="812038" name="Oval 6"/>
          <p:cNvSpPr>
            <a:spLocks noChangeArrowheads="1"/>
          </p:cNvSpPr>
          <p:nvPr/>
        </p:nvSpPr>
        <p:spPr bwMode="auto">
          <a:xfrm>
            <a:off x="990600" y="4876800"/>
            <a:ext cx="1676400" cy="990600"/>
          </a:xfrm>
          <a:prstGeom prst="ellipse">
            <a:avLst/>
          </a:prstGeom>
          <a:solidFill>
            <a:schemeClr val="accent3">
              <a:lumMod val="85000"/>
            </a:schemeClr>
          </a:solidFill>
          <a:ln w="28575">
            <a:solidFill>
              <a:srgbClr val="99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12039" name="Text Box 7"/>
          <p:cNvSpPr txBox="1">
            <a:spLocks noChangeArrowheads="1"/>
          </p:cNvSpPr>
          <p:nvPr/>
        </p:nvSpPr>
        <p:spPr bwMode="auto">
          <a:xfrm>
            <a:off x="1174750" y="5157788"/>
            <a:ext cx="16478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>
                <a:latin typeface="Arial" charset="0"/>
                <a:ea typeface="Arial" charset="0"/>
                <a:cs typeface="Arial" charset="0"/>
              </a:rPr>
              <a:t>Executable</a:t>
            </a:r>
          </a:p>
        </p:txBody>
      </p:sp>
      <p:sp>
        <p:nvSpPr>
          <p:cNvPr id="812040" name="Line 8"/>
          <p:cNvSpPr>
            <a:spLocks noChangeShapeType="1"/>
          </p:cNvSpPr>
          <p:nvPr/>
        </p:nvSpPr>
        <p:spPr bwMode="auto">
          <a:xfrm>
            <a:off x="2667000" y="5334000"/>
            <a:ext cx="533400" cy="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 type="triangle" w="lg" len="lg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12041" name="Oval 9"/>
          <p:cNvSpPr>
            <a:spLocks noChangeArrowheads="1"/>
          </p:cNvSpPr>
          <p:nvPr/>
        </p:nvSpPr>
        <p:spPr bwMode="auto">
          <a:xfrm>
            <a:off x="6400800" y="4876800"/>
            <a:ext cx="2133600" cy="838200"/>
          </a:xfrm>
          <a:prstGeom prst="ellipse">
            <a:avLst/>
          </a:prstGeom>
          <a:solidFill>
            <a:schemeClr val="accent3">
              <a:lumMod val="85000"/>
            </a:schemeClr>
          </a:solidFill>
          <a:ln w="28575">
            <a:solidFill>
              <a:srgbClr val="99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12042" name="Text Box 10"/>
          <p:cNvSpPr txBox="1">
            <a:spLocks noChangeArrowheads="1"/>
          </p:cNvSpPr>
          <p:nvPr/>
        </p:nvSpPr>
        <p:spPr bwMode="auto">
          <a:xfrm>
            <a:off x="6629400" y="5105400"/>
            <a:ext cx="1828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>
                <a:latin typeface="Arial" charset="0"/>
                <a:ea typeface="Arial" charset="0"/>
                <a:cs typeface="Arial" charset="0"/>
              </a:rPr>
              <a:t>Source Code</a:t>
            </a:r>
          </a:p>
        </p:txBody>
      </p:sp>
      <p:sp>
        <p:nvSpPr>
          <p:cNvPr id="812043" name="Line 11"/>
          <p:cNvSpPr>
            <a:spLocks noChangeShapeType="1"/>
          </p:cNvSpPr>
          <p:nvPr/>
        </p:nvSpPr>
        <p:spPr bwMode="auto">
          <a:xfrm>
            <a:off x="5715000" y="5334000"/>
            <a:ext cx="609600" cy="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 type="triangle" w="lg" len="lg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305800" y="6019800"/>
            <a:ext cx="7312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Q16</a:t>
            </a:r>
            <a:endParaRPr lang="en-US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0D601-AD47-C94E-80CA-7130D9534893}" type="slidenum">
              <a:rPr lang="en-US"/>
              <a:pPr/>
              <a:t>17</a:t>
            </a:fld>
            <a:endParaRPr lang="en-US"/>
          </a:p>
        </p:txBody>
      </p:sp>
      <p:sp>
        <p:nvSpPr>
          <p:cNvPr id="813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Decompilers: REC</a:t>
            </a:r>
          </a:p>
        </p:txBody>
      </p:sp>
      <p:pic>
        <p:nvPicPr>
          <p:cNvPr id="813059" name="Picture 3" descr="rec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b="2828"/>
          <a:stretch>
            <a:fillRect/>
          </a:stretch>
        </p:blipFill>
        <p:spPr>
          <a:xfrm>
            <a:off x="1500187" y="609600"/>
            <a:ext cx="5815013" cy="6071725"/>
          </a:xfrm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572A5-274F-6D4F-AD74-9C79D85740EC}" type="slidenum">
              <a:rPr lang="en-US"/>
              <a:pPr/>
              <a:t>18</a:t>
            </a:fld>
            <a:endParaRPr lang="en-US"/>
          </a:p>
        </p:txBody>
      </p:sp>
      <p:sp>
        <p:nvSpPr>
          <p:cNvPr id="81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76200"/>
            <a:ext cx="7772400" cy="609600"/>
          </a:xfrm>
        </p:spPr>
        <p:txBody>
          <a:bodyPr/>
          <a:lstStyle/>
          <a:p>
            <a:r>
              <a:rPr lang="en-US"/>
              <a:t>Disassemblers/Debuggers: OllyDbg</a:t>
            </a:r>
          </a:p>
        </p:txBody>
      </p:sp>
      <p:pic>
        <p:nvPicPr>
          <p:cNvPr id="816131" name="Picture 3" descr="olly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66800" y="609600"/>
            <a:ext cx="8001000" cy="6205538"/>
          </a:xfrm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276A1-ADB6-FB4F-84EC-E630972CBC2A}" type="slidenum">
              <a:rPr lang="en-US"/>
              <a:pPr/>
              <a:t>19</a:t>
            </a:fld>
            <a:endParaRPr lang="en-US"/>
          </a:p>
        </p:txBody>
      </p:sp>
      <p:sp>
        <p:nvSpPr>
          <p:cNvPr id="79872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762000" y="76200"/>
            <a:ext cx="7772400" cy="762000"/>
          </a:xfrm>
        </p:spPr>
        <p:txBody>
          <a:bodyPr/>
          <a:lstStyle/>
          <a:p>
            <a:r>
              <a:rPr lang="en-US"/>
              <a:t>Legal Issues: Interoperability</a:t>
            </a:r>
          </a:p>
        </p:txBody>
      </p:sp>
      <p:sp>
        <p:nvSpPr>
          <p:cNvPr id="79872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8001000" cy="4419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Exposed software interfaces allows development of interoperable software that runs on the </a:t>
            </a:r>
            <a:r>
              <a:rPr lang="en-US" dirty="0" smtClean="0"/>
              <a:t>platform</a:t>
            </a:r>
            <a:br>
              <a:rPr lang="en-US" dirty="0" smtClean="0"/>
            </a:b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Legal </a:t>
            </a:r>
            <a:r>
              <a:rPr lang="en-US" dirty="0"/>
              <a:t>case: Sega vs. Accolade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Ruled in favor of Accolade as they did not violate code copyright of </a:t>
            </a:r>
            <a:r>
              <a:rPr lang="en-US" dirty="0" smtClean="0"/>
              <a:t>Sega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2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1FA85-B679-7A41-90EA-3F9B4D259139}" type="slidenum">
              <a:rPr lang="en-US"/>
              <a:pPr/>
              <a:t>2</a:t>
            </a:fld>
            <a:endParaRPr lang="en-US"/>
          </a:p>
        </p:txBody>
      </p:sp>
      <p:sp>
        <p:nvSpPr>
          <p:cNvPr id="78541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42862" tIns="17462" rIns="42862" bIns="17462" anchor="b"/>
          <a:lstStyle/>
          <a:p>
            <a:r>
              <a:rPr lang="en-US" dirty="0" smtClean="0"/>
              <a:t>Using: </a:t>
            </a:r>
            <a:r>
              <a:rPr lang="en-US" dirty="0" smtClean="0"/>
              <a:t>SW Reengineering </a:t>
            </a:r>
            <a:r>
              <a:rPr lang="en-US" dirty="0"/>
              <a:t>Techniques</a:t>
            </a:r>
          </a:p>
        </p:txBody>
      </p:sp>
      <p:sp>
        <p:nvSpPr>
          <p:cNvPr id="785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7772400" cy="5334000"/>
          </a:xfrm>
          <a:noFill/>
          <a:ln/>
        </p:spPr>
        <p:txBody>
          <a:bodyPr lIns="82550" tIns="41275" rIns="82550" bIns="41275"/>
          <a:lstStyle/>
          <a:p>
            <a:pPr>
              <a:lnSpc>
                <a:spcPct val="90000"/>
              </a:lnSpc>
              <a:spcAft>
                <a:spcPts val="2000"/>
              </a:spcAft>
            </a:pPr>
            <a:r>
              <a:rPr lang="en-US"/>
              <a:t>Reverse Engineering / Redocumentation /Design Recovery</a:t>
            </a:r>
          </a:p>
          <a:p>
            <a:pPr>
              <a:lnSpc>
                <a:spcPct val="90000"/>
              </a:lnSpc>
              <a:spcAft>
                <a:spcPts val="2000"/>
              </a:spcAft>
            </a:pPr>
            <a:r>
              <a:rPr lang="en-US"/>
              <a:t>Restructuring</a:t>
            </a:r>
            <a:br>
              <a:rPr lang="en-US"/>
            </a:br>
            <a:r>
              <a:rPr lang="en-US"/>
              <a:t>/Refactoring</a:t>
            </a:r>
          </a:p>
          <a:p>
            <a:pPr>
              <a:lnSpc>
                <a:spcPct val="90000"/>
              </a:lnSpc>
              <a:spcAft>
                <a:spcPts val="2000"/>
              </a:spcAft>
            </a:pPr>
            <a:r>
              <a:rPr lang="en-US"/>
              <a:t>Conversion</a:t>
            </a:r>
          </a:p>
          <a:p>
            <a:pPr>
              <a:lnSpc>
                <a:spcPct val="90000"/>
              </a:lnSpc>
              <a:spcAft>
                <a:spcPts val="2000"/>
              </a:spcAft>
            </a:pPr>
            <a:r>
              <a:rPr lang="en-US"/>
              <a:t>Migration</a:t>
            </a:r>
          </a:p>
          <a:p>
            <a:pPr>
              <a:lnSpc>
                <a:spcPct val="90000"/>
              </a:lnSpc>
              <a:spcAft>
                <a:spcPts val="2000"/>
              </a:spcAft>
            </a:pPr>
            <a:r>
              <a:rPr lang="en-US"/>
              <a:t>Software Salvaging</a:t>
            </a:r>
          </a:p>
          <a:p>
            <a:pPr>
              <a:lnSpc>
                <a:spcPct val="90000"/>
              </a:lnSpc>
              <a:spcAft>
                <a:spcPts val="2000"/>
              </a:spcAft>
            </a:pPr>
            <a:endParaRPr lang="en-US"/>
          </a:p>
        </p:txBody>
      </p:sp>
      <p:sp>
        <p:nvSpPr>
          <p:cNvPr id="785413" name="AutoShape 5"/>
          <p:cNvSpPr>
            <a:spLocks noChangeArrowheads="1"/>
          </p:cNvSpPr>
          <p:nvPr/>
        </p:nvSpPr>
        <p:spPr bwMode="auto">
          <a:xfrm flipV="1">
            <a:off x="4449763" y="2224088"/>
            <a:ext cx="4268787" cy="2417762"/>
          </a:xfrm>
          <a:custGeom>
            <a:avLst/>
            <a:gdLst>
              <a:gd name="G0" fmla="+- 5399 0 0"/>
              <a:gd name="G1" fmla="+- 21600 0 5399"/>
              <a:gd name="G2" fmla="*/ 5399 1 2"/>
              <a:gd name="G3" fmla="+- 21600 0 G2"/>
              <a:gd name="G4" fmla="+/ 5399 21600 2"/>
              <a:gd name="G5" fmla="+/ G1 0 2"/>
              <a:gd name="G6" fmla="*/ 21600 21600 5399"/>
              <a:gd name="G7" fmla="*/ G6 1 2"/>
              <a:gd name="G8" fmla="+- 21600 0 G7"/>
              <a:gd name="G9" fmla="*/ 21600 1 2"/>
              <a:gd name="G10" fmla="+- 5399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399" y="21600"/>
                </a:lnTo>
                <a:lnTo>
                  <a:pt x="16201" y="21600"/>
                </a:lnTo>
                <a:lnTo>
                  <a:pt x="21600" y="0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5414" name="Freeform 6"/>
          <p:cNvSpPr>
            <a:spLocks/>
          </p:cNvSpPr>
          <p:nvPr/>
        </p:nvSpPr>
        <p:spPr bwMode="auto">
          <a:xfrm>
            <a:off x="4443413" y="3800475"/>
            <a:ext cx="4283075" cy="849313"/>
          </a:xfrm>
          <a:custGeom>
            <a:avLst/>
            <a:gdLst/>
            <a:ahLst/>
            <a:cxnLst>
              <a:cxn ang="0">
                <a:pos x="0" y="540"/>
              </a:cxn>
              <a:cxn ang="0">
                <a:pos x="228" y="0"/>
              </a:cxn>
              <a:cxn ang="0">
                <a:pos x="2364" y="0"/>
              </a:cxn>
              <a:cxn ang="0">
                <a:pos x="2592" y="540"/>
              </a:cxn>
              <a:cxn ang="0">
                <a:pos x="0" y="540"/>
              </a:cxn>
            </a:cxnLst>
            <a:rect l="0" t="0" r="r" b="b"/>
            <a:pathLst>
              <a:path w="2593" h="541">
                <a:moveTo>
                  <a:pt x="0" y="540"/>
                </a:moveTo>
                <a:lnTo>
                  <a:pt x="228" y="0"/>
                </a:lnTo>
                <a:lnTo>
                  <a:pt x="2364" y="0"/>
                </a:lnTo>
                <a:lnTo>
                  <a:pt x="2592" y="540"/>
                </a:lnTo>
                <a:lnTo>
                  <a:pt x="0" y="540"/>
                </a:lnTo>
              </a:path>
            </a:pathLst>
          </a:custGeom>
          <a:solidFill>
            <a:srgbClr val="3365FB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5415" name="Freeform 7"/>
          <p:cNvSpPr>
            <a:spLocks/>
          </p:cNvSpPr>
          <p:nvPr/>
        </p:nvSpPr>
        <p:spPr bwMode="auto">
          <a:xfrm>
            <a:off x="4819650" y="2971800"/>
            <a:ext cx="3530600" cy="830263"/>
          </a:xfrm>
          <a:custGeom>
            <a:avLst/>
            <a:gdLst/>
            <a:ahLst/>
            <a:cxnLst>
              <a:cxn ang="0">
                <a:pos x="0" y="528"/>
              </a:cxn>
              <a:cxn ang="0">
                <a:pos x="216" y="0"/>
              </a:cxn>
              <a:cxn ang="0">
                <a:pos x="1920" y="0"/>
              </a:cxn>
              <a:cxn ang="0">
                <a:pos x="2136" y="528"/>
              </a:cxn>
              <a:cxn ang="0">
                <a:pos x="0" y="528"/>
              </a:cxn>
            </a:cxnLst>
            <a:rect l="0" t="0" r="r" b="b"/>
            <a:pathLst>
              <a:path w="2137" h="529">
                <a:moveTo>
                  <a:pt x="0" y="528"/>
                </a:moveTo>
                <a:lnTo>
                  <a:pt x="216" y="0"/>
                </a:lnTo>
                <a:lnTo>
                  <a:pt x="1920" y="0"/>
                </a:lnTo>
                <a:lnTo>
                  <a:pt x="2136" y="528"/>
                </a:lnTo>
                <a:lnTo>
                  <a:pt x="0" y="528"/>
                </a:lnTo>
              </a:path>
            </a:pathLst>
          </a:custGeom>
          <a:solidFill>
            <a:srgbClr val="EAEC5E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5416" name="Rectangle 8"/>
          <p:cNvSpPr>
            <a:spLocks noChangeArrowheads="1"/>
          </p:cNvSpPr>
          <p:nvPr/>
        </p:nvSpPr>
        <p:spPr bwMode="auto">
          <a:xfrm>
            <a:off x="5743575" y="1905000"/>
            <a:ext cx="1366838" cy="2809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b="1">
                <a:latin typeface="Arial" charset="0"/>
              </a:rPr>
              <a:t>Requirements</a:t>
            </a:r>
          </a:p>
        </p:txBody>
      </p:sp>
      <p:sp>
        <p:nvSpPr>
          <p:cNvPr id="785417" name="Rectangle 9"/>
          <p:cNvSpPr>
            <a:spLocks noChangeArrowheads="1"/>
          </p:cNvSpPr>
          <p:nvPr/>
        </p:nvSpPr>
        <p:spPr bwMode="auto">
          <a:xfrm rot="3996812">
            <a:off x="7279447" y="3150977"/>
            <a:ext cx="2425769" cy="3718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b="1" i="1" dirty="0">
                <a:solidFill>
                  <a:srgbClr val="008000"/>
                </a:solidFill>
                <a:latin typeface="Arial" charset="0"/>
              </a:rPr>
              <a:t>Forward Engineer</a:t>
            </a:r>
          </a:p>
        </p:txBody>
      </p:sp>
      <p:sp>
        <p:nvSpPr>
          <p:cNvPr id="785418" name="Line 10"/>
          <p:cNvSpPr>
            <a:spLocks noChangeShapeType="1"/>
          </p:cNvSpPr>
          <p:nvPr/>
        </p:nvSpPr>
        <p:spPr bwMode="auto">
          <a:xfrm>
            <a:off x="5559425" y="2205038"/>
            <a:ext cx="2108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5419" name="Line 11"/>
          <p:cNvSpPr>
            <a:spLocks noChangeShapeType="1"/>
          </p:cNvSpPr>
          <p:nvPr/>
        </p:nvSpPr>
        <p:spPr bwMode="auto">
          <a:xfrm flipV="1">
            <a:off x="4406900" y="2166938"/>
            <a:ext cx="1143000" cy="2514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5420" name="Line 12"/>
          <p:cNvSpPr>
            <a:spLocks noChangeShapeType="1"/>
          </p:cNvSpPr>
          <p:nvPr/>
        </p:nvSpPr>
        <p:spPr bwMode="auto">
          <a:xfrm>
            <a:off x="7680325" y="2205038"/>
            <a:ext cx="998538" cy="2360612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5421" name="Rectangle 13"/>
          <p:cNvSpPr>
            <a:spLocks noChangeArrowheads="1"/>
          </p:cNvSpPr>
          <p:nvPr/>
        </p:nvSpPr>
        <p:spPr bwMode="auto">
          <a:xfrm>
            <a:off x="5862638" y="2640013"/>
            <a:ext cx="1228725" cy="2809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b="1">
                <a:latin typeface="Arial" charset="0"/>
              </a:rPr>
              <a:t>Architecture</a:t>
            </a:r>
          </a:p>
        </p:txBody>
      </p:sp>
      <p:sp>
        <p:nvSpPr>
          <p:cNvPr id="785422" name="Rectangle 14"/>
          <p:cNvSpPr>
            <a:spLocks noChangeArrowheads="1"/>
          </p:cNvSpPr>
          <p:nvPr/>
        </p:nvSpPr>
        <p:spPr bwMode="auto">
          <a:xfrm>
            <a:off x="5722938" y="3449638"/>
            <a:ext cx="1544637" cy="2809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b="1">
                <a:latin typeface="Arial" charset="0"/>
              </a:rPr>
              <a:t>Physical Design</a:t>
            </a:r>
          </a:p>
        </p:txBody>
      </p:sp>
      <p:sp>
        <p:nvSpPr>
          <p:cNvPr id="785423" name="Rectangle 15"/>
          <p:cNvSpPr>
            <a:spLocks noChangeArrowheads="1"/>
          </p:cNvSpPr>
          <p:nvPr/>
        </p:nvSpPr>
        <p:spPr bwMode="auto">
          <a:xfrm>
            <a:off x="5762625" y="4297363"/>
            <a:ext cx="1495425" cy="2809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b="1">
                <a:latin typeface="Arial" charset="0"/>
              </a:rPr>
              <a:t>Implementation</a:t>
            </a:r>
          </a:p>
        </p:txBody>
      </p:sp>
      <p:sp>
        <p:nvSpPr>
          <p:cNvPr id="785424" name="Rectangle 16"/>
          <p:cNvSpPr>
            <a:spLocks noChangeArrowheads="1"/>
          </p:cNvSpPr>
          <p:nvPr/>
        </p:nvSpPr>
        <p:spPr bwMode="auto">
          <a:xfrm rot="-3877331">
            <a:off x="3557172" y="3135103"/>
            <a:ext cx="2412243" cy="3718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b="1" i="1" dirty="0">
                <a:solidFill>
                  <a:srgbClr val="FF0000"/>
                </a:solidFill>
                <a:latin typeface="Arial" charset="0"/>
              </a:rPr>
              <a:t>Reverse Engineer</a:t>
            </a:r>
          </a:p>
        </p:txBody>
      </p:sp>
      <p:sp>
        <p:nvSpPr>
          <p:cNvPr id="785425" name="Line 17"/>
          <p:cNvSpPr>
            <a:spLocks noChangeShapeType="1"/>
          </p:cNvSpPr>
          <p:nvPr/>
        </p:nvSpPr>
        <p:spPr bwMode="auto">
          <a:xfrm>
            <a:off x="4406900" y="4681538"/>
            <a:ext cx="45847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978400" y="5105400"/>
            <a:ext cx="30332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Recall the Famous “U”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6177F-D8F0-7F44-8EA1-F86CCA3DE637}" type="slidenum">
              <a:rPr lang="en-US"/>
              <a:pPr/>
              <a:t>20</a:t>
            </a:fld>
            <a:endParaRPr lang="en-US"/>
          </a:p>
        </p:txBody>
      </p:sp>
      <p:sp>
        <p:nvSpPr>
          <p:cNvPr id="79974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762000" y="76200"/>
            <a:ext cx="7772400" cy="533400"/>
          </a:xfrm>
        </p:spPr>
        <p:txBody>
          <a:bodyPr/>
          <a:lstStyle/>
          <a:p>
            <a:r>
              <a:rPr lang="en-US"/>
              <a:t>Legal Issues: Competition</a:t>
            </a:r>
          </a:p>
        </p:txBody>
      </p:sp>
      <p:sp>
        <p:nvSpPr>
          <p:cNvPr id="79974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7772400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Opponents of software reversing claim that it stifles innovation</a:t>
            </a:r>
          </a:p>
          <a:p>
            <a:pPr>
              <a:lnSpc>
                <a:spcPct val="90000"/>
              </a:lnSpc>
            </a:pPr>
            <a:r>
              <a:rPr lang="en-US" dirty="0"/>
              <a:t>Illegal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Quite provable: directly stealing code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Hard to prove: decompiling programs and recompiling them to generate a different, but functionally equivalent binary</a:t>
            </a:r>
          </a:p>
          <a:p>
            <a:pPr>
              <a:lnSpc>
                <a:spcPct val="90000"/>
              </a:lnSpc>
            </a:pPr>
            <a:r>
              <a:rPr lang="en-US" dirty="0"/>
              <a:t>Legal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Reversing small parts of a product to gather information, not code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Then develop code independently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Funny how scale and independence plays such a role…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8382000" y="6019800"/>
            <a:ext cx="7312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Q17</a:t>
            </a:r>
            <a:endParaRPr lang="en-US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9747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5FB6D-8169-A748-833A-6A128514F164}" type="slidenum">
              <a:rPr lang="en-US"/>
              <a:pPr/>
              <a:t>21</a:t>
            </a:fld>
            <a:endParaRPr lang="en-US"/>
          </a:p>
        </p:txBody>
      </p:sp>
      <p:sp>
        <p:nvSpPr>
          <p:cNvPr id="80077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76200"/>
            <a:ext cx="7772400" cy="609600"/>
          </a:xfrm>
        </p:spPr>
        <p:txBody>
          <a:bodyPr/>
          <a:lstStyle/>
          <a:p>
            <a:r>
              <a:rPr lang="en-US"/>
              <a:t>Legal Issues: Copyright Law</a:t>
            </a:r>
          </a:p>
        </p:txBody>
      </p:sp>
      <p:sp>
        <p:nvSpPr>
          <p:cNvPr id="800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8229600" cy="4800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Copyright violation: directly copy protected code sequences from the competitor’s product into you own </a:t>
            </a:r>
            <a:r>
              <a:rPr lang="en-US" dirty="0" smtClean="0"/>
              <a:t>product</a:t>
            </a:r>
            <a:br>
              <a:rPr lang="en-US" dirty="0" smtClean="0"/>
            </a:b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/>
              <a:t>Some have claimed that intermediate copies during RE </a:t>
            </a:r>
            <a:r>
              <a:rPr lang="en-US" dirty="0" err="1"/>
              <a:t>decompilation</a:t>
            </a:r>
            <a:r>
              <a:rPr lang="en-US" dirty="0"/>
              <a:t> violates </a:t>
            </a:r>
            <a:r>
              <a:rPr lang="en-US" dirty="0" smtClean="0"/>
              <a:t>copyright</a:t>
            </a:r>
            <a:br>
              <a:rPr lang="en-US" dirty="0" smtClean="0"/>
            </a:b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If </a:t>
            </a:r>
            <a:r>
              <a:rPr lang="en-US" dirty="0"/>
              <a:t>the final product does not contain anything that was directly copied from the original product, copying is considered fair use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077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8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0"/>
            <a:ext cx="7772400" cy="533400"/>
          </a:xfrm>
        </p:spPr>
        <p:txBody>
          <a:bodyPr/>
          <a:lstStyle/>
          <a:p>
            <a:r>
              <a:rPr lang="en-US" sz="3200" dirty="0" smtClean="0"/>
              <a:t>Extracting Info from Software</a:t>
            </a:r>
            <a:endParaRPr lang="en-US" sz="3200" dirty="0"/>
          </a:p>
        </p:txBody>
      </p:sp>
      <p:pic>
        <p:nvPicPr>
          <p:cNvPr id="848900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1108075"/>
            <a:ext cx="8666163" cy="521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8458200" y="6167735"/>
            <a:ext cx="7142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Q11</a:t>
            </a:r>
            <a:endParaRPr lang="en-US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EDA85-C3B7-834F-B9FC-60844D985501}" type="slidenum">
              <a:rPr lang="en-US"/>
              <a:pPr/>
              <a:t>4</a:t>
            </a:fld>
            <a:endParaRPr lang="en-US"/>
          </a:p>
        </p:txBody>
      </p:sp>
      <p:sp>
        <p:nvSpPr>
          <p:cNvPr id="849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Visualizing Static Models</a:t>
            </a:r>
          </a:p>
        </p:txBody>
      </p:sp>
      <p:sp>
        <p:nvSpPr>
          <p:cNvPr id="849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14450"/>
            <a:ext cx="4876800" cy="462915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	Examine static structure</a:t>
            </a:r>
            <a:r>
              <a:rPr lang="en-US" dirty="0"/>
              <a:t>, architecture </a:t>
            </a:r>
            <a:endParaRPr lang="en-US" sz="3200" dirty="0" smtClean="0"/>
          </a:p>
          <a:p>
            <a:pPr lvl="1"/>
            <a:r>
              <a:rPr lang="en-US" dirty="0" smtClean="0"/>
              <a:t>Relationships between software artifacts</a:t>
            </a:r>
            <a:r>
              <a:rPr lang="fi-FI" dirty="0" smtClean="0"/>
              <a:t/>
            </a:r>
            <a:br>
              <a:rPr lang="fi-FI" dirty="0" smtClean="0"/>
            </a:br>
            <a:endParaRPr lang="en-US" sz="2800" dirty="0" smtClean="0"/>
          </a:p>
          <a:p>
            <a:pPr>
              <a:buNone/>
            </a:pPr>
            <a:r>
              <a:rPr lang="en-US" dirty="0" smtClean="0"/>
              <a:t>	Visualization</a:t>
            </a:r>
            <a:r>
              <a:rPr lang="en-US" dirty="0"/>
              <a:t>:</a:t>
            </a:r>
            <a:endParaRPr lang="en-US" sz="3200" dirty="0" smtClean="0"/>
          </a:p>
          <a:p>
            <a:pPr lvl="1"/>
            <a:r>
              <a:rPr lang="fi-FI" dirty="0" err="1"/>
              <a:t>C</a:t>
            </a:r>
            <a:r>
              <a:rPr lang="fi-FI" dirty="0" err="1" smtClean="0"/>
              <a:t>lass</a:t>
            </a:r>
            <a:r>
              <a:rPr lang="fi-FI" dirty="0" smtClean="0"/>
              <a:t> </a:t>
            </a:r>
            <a:r>
              <a:rPr lang="fi-FI" dirty="0" err="1"/>
              <a:t>diagrams</a:t>
            </a:r>
            <a:endParaRPr lang="en-US" dirty="0" smtClean="0"/>
          </a:p>
          <a:p>
            <a:pPr lvl="1"/>
            <a:r>
              <a:rPr lang="fi-FI" dirty="0" err="1" smtClean="0"/>
              <a:t>Hierarchical</a:t>
            </a:r>
            <a:r>
              <a:rPr lang="fi-FI" dirty="0" smtClean="0"/>
              <a:t> </a:t>
            </a:r>
            <a:r>
              <a:rPr lang="fi-FI" dirty="0" err="1" smtClean="0"/>
              <a:t>graphs</a:t>
            </a:r>
            <a:endParaRPr lang="fi-FI" dirty="0" smtClean="0"/>
          </a:p>
          <a:p>
            <a:pPr lvl="1"/>
            <a:r>
              <a:rPr lang="fi-FI" dirty="0" err="1" smtClean="0"/>
              <a:t>Program</a:t>
            </a:r>
            <a:r>
              <a:rPr lang="fi-FI" dirty="0" smtClean="0"/>
              <a:t> </a:t>
            </a:r>
            <a:r>
              <a:rPr lang="fi-FI" dirty="0" err="1" smtClean="0"/>
              <a:t>Dependence</a:t>
            </a:r>
            <a:r>
              <a:rPr lang="fi-FI" dirty="0" smtClean="0"/>
              <a:t> </a:t>
            </a:r>
            <a:r>
              <a:rPr lang="fi-FI" dirty="0" err="1" smtClean="0"/>
              <a:t>Graphs</a:t>
            </a:r>
            <a:r>
              <a:rPr lang="fi-FI" dirty="0" smtClean="0"/>
              <a:t> (PDG)</a:t>
            </a:r>
            <a:endParaRPr lang="en-US" dirty="0"/>
          </a:p>
        </p:txBody>
      </p:sp>
      <p:pic>
        <p:nvPicPr>
          <p:cNvPr id="849924" name="Picture 4" descr="rigi1"/>
          <p:cNvPicPr>
            <a:picLocks noChangeAspect="1" noChangeArrowheads="1"/>
          </p:cNvPicPr>
          <p:nvPr/>
        </p:nvPicPr>
        <p:blipFill>
          <a:blip r:embed="rId3"/>
          <a:srcRect l="3334" t="10747" r="10001" b="21495"/>
          <a:stretch>
            <a:fillRect/>
          </a:stretch>
        </p:blipFill>
        <p:spPr bwMode="auto">
          <a:xfrm>
            <a:off x="5257800" y="1861523"/>
            <a:ext cx="3124200" cy="2272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49925" name="Picture 5" descr="rigi2"/>
          <p:cNvPicPr>
            <a:picLocks noChangeAspect="1" noChangeArrowheads="1"/>
          </p:cNvPicPr>
          <p:nvPr/>
        </p:nvPicPr>
        <p:blipFill>
          <a:blip r:embed="rId4"/>
          <a:srcRect l="2780" t="8471" r="11120" b="19765"/>
          <a:stretch>
            <a:fillRect/>
          </a:stretch>
        </p:blipFill>
        <p:spPr bwMode="auto">
          <a:xfrm>
            <a:off x="6477000" y="3766523"/>
            <a:ext cx="2190087" cy="179607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7" name="TextBox 6"/>
          <p:cNvSpPr txBox="1"/>
          <p:nvPr/>
        </p:nvSpPr>
        <p:spPr>
          <a:xfrm>
            <a:off x="8382000" y="6019800"/>
            <a:ext cx="7312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Q12</a:t>
            </a:r>
            <a:endParaRPr lang="en-US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D5BF4-9B9D-754D-9999-59818DC4C174}" type="slidenum">
              <a:rPr lang="en-US"/>
              <a:pPr/>
              <a:t>5</a:t>
            </a:fld>
            <a:endParaRPr lang="en-US"/>
          </a:p>
        </p:txBody>
      </p:sp>
      <p:sp>
        <p:nvSpPr>
          <p:cNvPr id="8427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r>
              <a:rPr lang="en-US"/>
              <a:t>Reverse Engineering Tool: Rigi View 1</a:t>
            </a:r>
          </a:p>
        </p:txBody>
      </p:sp>
      <p:pic>
        <p:nvPicPr>
          <p:cNvPr id="842755" name="Picture 3" descr="cas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0975" y="1196975"/>
            <a:ext cx="8810625" cy="4365625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84275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5613400"/>
            <a:ext cx="7772400" cy="1016000"/>
          </a:xfrm>
          <a:noFill/>
          <a:ln/>
        </p:spPr>
        <p:txBody>
          <a:bodyPr/>
          <a:lstStyle/>
          <a:p>
            <a:pPr>
              <a:buFont typeface="Wingdings" charset="2"/>
              <a:buNone/>
            </a:pPr>
            <a:r>
              <a:rPr lang="en-US" sz="2000" dirty="0" smtClean="0"/>
              <a:t>These tools use “</a:t>
            </a:r>
            <a:r>
              <a:rPr lang="en-US" sz="2000" dirty="0" err="1" smtClean="0"/>
              <a:t>Rigi</a:t>
            </a:r>
            <a:r>
              <a:rPr lang="en-US" sz="2000" dirty="0" smtClean="0"/>
              <a:t> standard format” to stor</a:t>
            </a:r>
            <a:r>
              <a:rPr lang="en-US" sz="2000" dirty="0" smtClean="0"/>
              <a:t>e relationships about a system.  Like, “call  main  </a:t>
            </a:r>
            <a:r>
              <a:rPr lang="en-US" sz="2000" dirty="0" err="1" smtClean="0"/>
              <a:t>printf</a:t>
            </a:r>
            <a:r>
              <a:rPr lang="en-US" sz="2000" dirty="0" smtClean="0"/>
              <a:t>” to record that “main” has a dependency on the </a:t>
            </a:r>
            <a:r>
              <a:rPr lang="en-US" sz="2000" dirty="0" err="1" smtClean="0"/>
              <a:t>printf</a:t>
            </a:r>
            <a:r>
              <a:rPr lang="en-US" sz="2000" dirty="0" smtClean="0"/>
              <a:t> function.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A4F46-5BFE-E947-B348-D4431772D602}" type="slidenum">
              <a:rPr lang="en-US"/>
              <a:pPr/>
              <a:t>6</a:t>
            </a:fld>
            <a:endParaRPr lang="en-US"/>
          </a:p>
        </p:txBody>
      </p:sp>
      <p:sp>
        <p:nvSpPr>
          <p:cNvPr id="8448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r>
              <a:rPr lang="en-US" dirty="0" err="1"/>
              <a:t>Rigi</a:t>
            </a:r>
            <a:r>
              <a:rPr lang="en-US" dirty="0"/>
              <a:t> View 2: Show</a:t>
            </a:r>
            <a:r>
              <a:rPr lang="en-US" dirty="0" smtClean="0"/>
              <a:t> By </a:t>
            </a:r>
            <a:r>
              <a:rPr lang="en-US" dirty="0"/>
              <a:t>Class</a:t>
            </a:r>
          </a:p>
        </p:txBody>
      </p:sp>
      <p:sp>
        <p:nvSpPr>
          <p:cNvPr id="844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800600"/>
            <a:ext cx="7924800" cy="1371600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US" dirty="0"/>
          </a:p>
        </p:txBody>
      </p:sp>
      <p:pic>
        <p:nvPicPr>
          <p:cNvPr id="844804" name="Picture 4" descr="cas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1627187"/>
            <a:ext cx="8991600" cy="3554413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3D6E2-E7CD-9745-B175-E086730BE7B8}" type="slidenum">
              <a:rPr lang="en-US"/>
              <a:pPr/>
              <a:t>7</a:t>
            </a:fld>
            <a:endParaRPr lang="en-US"/>
          </a:p>
        </p:txBody>
      </p:sp>
      <p:sp>
        <p:nvSpPr>
          <p:cNvPr id="8468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85800"/>
          </a:xfrm>
        </p:spPr>
        <p:txBody>
          <a:bodyPr/>
          <a:lstStyle/>
          <a:p>
            <a:r>
              <a:rPr lang="en-US" dirty="0" err="1"/>
              <a:t>Rigi</a:t>
            </a:r>
            <a:r>
              <a:rPr lang="en-US" dirty="0"/>
              <a:t> View 2: Show</a:t>
            </a:r>
            <a:r>
              <a:rPr lang="en-US" dirty="0" smtClean="0"/>
              <a:t> By </a:t>
            </a:r>
            <a:r>
              <a:rPr lang="en-US" dirty="0"/>
              <a:t>Class (2)</a:t>
            </a:r>
          </a:p>
        </p:txBody>
      </p:sp>
      <p:sp>
        <p:nvSpPr>
          <p:cNvPr id="846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495800"/>
            <a:ext cx="7772400" cy="16764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846852" name="Picture 4" descr="beziercas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2006600"/>
            <a:ext cx="8810625" cy="28702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39D67-CC8A-054F-808A-1FD5F2C73CCD}" type="slidenum">
              <a:rPr lang="en-US"/>
              <a:pPr/>
              <a:t>8</a:t>
            </a:fld>
            <a:endParaRPr lang="en-US"/>
          </a:p>
        </p:txBody>
      </p:sp>
      <p:sp>
        <p:nvSpPr>
          <p:cNvPr id="850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Visualizing Dynamic Models</a:t>
            </a:r>
          </a:p>
        </p:txBody>
      </p:sp>
      <p:sp>
        <p:nvSpPr>
          <p:cNvPr id="850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990600"/>
            <a:ext cx="4759325" cy="4987925"/>
          </a:xfrm>
        </p:spPr>
        <p:txBody>
          <a:bodyPr/>
          <a:lstStyle/>
          <a:p>
            <a:pPr marL="469900" indent="-469900"/>
            <a:r>
              <a:rPr lang="en-US" dirty="0" smtClean="0"/>
              <a:t>Examine run</a:t>
            </a:r>
            <a:r>
              <a:rPr lang="en-US" dirty="0"/>
              <a:t>-time behavior of software</a:t>
            </a:r>
            <a:endParaRPr lang="en-US" sz="3200" dirty="0" smtClean="0"/>
          </a:p>
          <a:p>
            <a:pPr marL="908050" lvl="1" indent="-436563"/>
            <a:r>
              <a:rPr lang="en-US" dirty="0"/>
              <a:t>D</a:t>
            </a:r>
            <a:r>
              <a:rPr lang="en-US" dirty="0" smtClean="0"/>
              <a:t>ebugger</a:t>
            </a:r>
            <a:r>
              <a:rPr lang="en-US" dirty="0"/>
              <a:t>, profiler, </a:t>
            </a:r>
            <a:br>
              <a:rPr lang="en-US" dirty="0"/>
            </a:br>
            <a:r>
              <a:rPr lang="en-US" dirty="0"/>
              <a:t>source code </a:t>
            </a:r>
            <a:r>
              <a:rPr lang="en-US" dirty="0" smtClean="0"/>
              <a:t>instrumentation</a:t>
            </a:r>
            <a:br>
              <a:rPr lang="en-US" dirty="0" smtClean="0"/>
            </a:br>
            <a:endParaRPr lang="en-US" sz="2800" dirty="0" smtClean="0"/>
          </a:p>
          <a:p>
            <a:pPr marL="469900" indent="-469900"/>
            <a:r>
              <a:rPr lang="en-US" dirty="0"/>
              <a:t>Visualization:</a:t>
            </a:r>
            <a:endParaRPr lang="en-US" sz="3200" dirty="0" smtClean="0"/>
          </a:p>
          <a:p>
            <a:pPr marL="908050" lvl="1" indent="-436563"/>
            <a:r>
              <a:rPr lang="en-US" dirty="0"/>
              <a:t>S</a:t>
            </a:r>
            <a:r>
              <a:rPr lang="en-US" dirty="0" smtClean="0"/>
              <a:t>cenarios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(sequence </a:t>
            </a:r>
            <a:r>
              <a:rPr lang="en-US" dirty="0" smtClean="0"/>
              <a:t>diagrams, activity diagrams)</a:t>
            </a:r>
            <a:endParaRPr lang="en-US" dirty="0"/>
          </a:p>
          <a:p>
            <a:pPr marL="908050" lvl="1" indent="-436563"/>
            <a:r>
              <a:rPr lang="en-US" dirty="0"/>
              <a:t>State </a:t>
            </a:r>
            <a:r>
              <a:rPr lang="en-US" dirty="0" smtClean="0"/>
              <a:t>diagrams</a:t>
            </a:r>
          </a:p>
          <a:p>
            <a:pPr marL="908050" lvl="1" indent="-436563"/>
            <a:r>
              <a:rPr lang="en-US" dirty="0" smtClean="0"/>
              <a:t>Animations</a:t>
            </a:r>
            <a:endParaRPr lang="en-US" dirty="0"/>
          </a:p>
        </p:txBody>
      </p:sp>
      <p:pic>
        <p:nvPicPr>
          <p:cNvPr id="850948" name="Picture 4" descr="sced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35600" y="1012825"/>
            <a:ext cx="3556000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50949" name="Picture 5" descr="sced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3505200"/>
            <a:ext cx="3738206" cy="2667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8382000" y="6091535"/>
            <a:ext cx="7312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Q13</a:t>
            </a:r>
            <a:endParaRPr lang="en-US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2057400"/>
            <a:ext cx="3800475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331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3600" y="2133600"/>
            <a:ext cx="2733675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3312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4800" b="1" dirty="0" err="1"/>
              <a:t>jGRASP</a:t>
            </a:r>
            <a:r>
              <a:rPr lang="en-US" sz="2200" b="1" dirty="0" smtClean="0"/>
              <a:t> </a:t>
            </a:r>
            <a:br>
              <a:rPr lang="en-US" sz="2200" b="1" dirty="0" smtClean="0"/>
            </a:br>
            <a:r>
              <a:rPr lang="en-US" sz="1000" b="1" dirty="0" smtClean="0"/>
              <a:t/>
            </a:r>
            <a:br>
              <a:rPr lang="en-US" sz="1000" b="1" dirty="0" smtClean="0"/>
            </a:br>
            <a:r>
              <a:rPr lang="en-US" sz="1600" dirty="0" smtClean="0"/>
              <a:t>http://</a:t>
            </a:r>
            <a:r>
              <a:rPr lang="en-US" sz="1600" dirty="0" err="1" smtClean="0"/>
              <a:t>www.jgrasp.org</a:t>
            </a:r>
            <a:r>
              <a:rPr lang="en-US" sz="1600" dirty="0" smtClean="0"/>
              <a:t>/</a:t>
            </a:r>
            <a:endParaRPr lang="en-US" sz="2000" dirty="0"/>
          </a:p>
        </p:txBody>
      </p:sp>
      <p:pic>
        <p:nvPicPr>
          <p:cNvPr id="13312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67200" y="3124200"/>
            <a:ext cx="2724150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33126" name="Text Box 6"/>
          <p:cNvSpPr txBox="1">
            <a:spLocks noChangeArrowheads="1"/>
          </p:cNvSpPr>
          <p:nvPr/>
        </p:nvSpPr>
        <p:spPr bwMode="auto">
          <a:xfrm>
            <a:off x="304800" y="1600200"/>
            <a:ext cx="411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b="1">
                <a:latin typeface="Arial" charset="0"/>
              </a:rPr>
              <a:t>Control Structure Diagram</a:t>
            </a:r>
          </a:p>
        </p:txBody>
      </p:sp>
      <p:sp>
        <p:nvSpPr>
          <p:cNvPr id="133127" name="Text Box 7"/>
          <p:cNvSpPr txBox="1">
            <a:spLocks noChangeArrowheads="1"/>
          </p:cNvSpPr>
          <p:nvPr/>
        </p:nvSpPr>
        <p:spPr bwMode="auto">
          <a:xfrm>
            <a:off x="5257800" y="16002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b="1">
                <a:latin typeface="Arial" charset="0"/>
              </a:rPr>
              <a:t>UML Class Diagram</a:t>
            </a:r>
          </a:p>
        </p:txBody>
      </p:sp>
      <p:sp>
        <p:nvSpPr>
          <p:cNvPr id="133128" name="Text Box 8"/>
          <p:cNvSpPr txBox="1">
            <a:spLocks noChangeArrowheads="1"/>
          </p:cNvSpPr>
          <p:nvPr/>
        </p:nvSpPr>
        <p:spPr bwMode="auto">
          <a:xfrm>
            <a:off x="457200" y="5029200"/>
            <a:ext cx="3886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b="1">
                <a:latin typeface="Arial" charset="0"/>
              </a:rPr>
              <a:t>Data Structure Diagram</a:t>
            </a:r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THEME_BG_IMAGE" val=""/>
  <p:tag name="MMPROD_TAG_VCONFIG" val="PD94bWwgdmVyc2lvbj0iMS4wIiBlbmNvZGluZz0iVVRGLTgiPz4NCjxjb25maWd1cmF0aW9uPg0KCTxjb2xvcnM+DQoJCTx1aWNvbG9yIG5hbWU9InByaW1hcnkiIHZhbHVlPSIweDZGODQ4OCIvPg0KCQk8dWljb2xvciBuYW1lPSJnbG93IiB2YWx1ZT0iMHgzNUQzMzQiLz4NCgkJPHVpY29sb3IgbmFtZT0idGV4dCIgdmFsdWU9IjB4RkZGRkZGIi8+DQoJCTx1aWNvbG9yIG5hbWU9ImxpZ2h0IiB2YWx1ZT0iMHg0RTVENjAiLz4NCgkJPHVpY29sb3IgbmFtZT0ic2hhZG93IiB2YWx1ZT0iMHgwMDAwMDAiLz4NCgkJPHVpY29sb3IgbmFtZT0iYmFja2dyb3VuZCIgdmFsdWU9IjB4NzI3OTcx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hdHRhY2htZW50cyIgdmFsdWU9InRydWUiLz4NCgkJPHVpc2hvdyBuYW1lPSJ1dGlscyIgdmFsdWU9InRydWUiLz4NCgkJPHVpc2hvdyBuYW1lPSJ2b2x1bWUiIHZhbHVlPSJ0cnVlIi8+DQoJCTx1aXNob3cgbmFtZT0icGxheWJhciIgdmFsdWU9InRydWUiLz4NCgkJPHVpc2hvdyBuYW1lPSJ0YWxraW5naGVhZCIgdmFsdWU9InRydWUiLz4NCgkJPHVpc2hvdyBuYW1lPSJzaWRlYmFyb25yaWdodCIgdmFsdWU9InRydWUiLz4NCgkJPHVpc2hvdyBuYW1lPSJ2aWV3Y2hhbmdlIiB2YWx1ZT0idHJ1ZSIvPg0KCQk8dWlzaG93IG5hbWU9ImluaXRpYWxkaXNwbGF5bW9kZWlzbm9ybWFsIiB2YWx1ZT0idHJ1ZSIvPg0KCQk8dWlyZXBsYWNlIG5hbWU9ImxvZ28iIHZhbHVlPSIiLz4NCgkJPHVpcmVwbGFjZSBuYW1lPSJiZ2ltYWdlIiB2YWx1ZT0iIi8+DQoJCTx1aXJlcGxhY2UgbmFtZT0iaW5pdGlhbHRhYiIgdmFsdWU9Im91dGxpbmUiLz4NCgk8L2xheW91dD4NCgk8bGFuZ3VhZ2UgaWQ9ImVu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UsZmFsc2UsZmFsc2UsdHJ1ZSIvPg0KCQk8dWlmb250IG5hbWU9IkZPTlRfUFJFU0VOVEVSTkFNRSIgdmFsdWU9IlZlcmRhbmEsMTUsZmFsc2UsZmFsc2UsdHJ1ZSIvPg0KCQk8dWlmb250IG5hbWU9IkZPTlRfUFJFU0VOVEVSVElUTEUiIHZhbHVlPSJWZXJkYW5hLDExLHRydWUsZmFsc2UsdHJ1ZSIvPg0KCQk8dWlmb250IG5hbWU9IkZPTlRfQklPQlROIiB2YWx1ZT0iVmVyZGFuYSw5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SB1aXRleHQgLS0+DQoJCTwhLS0gc3Vic3RpdHV0aW9uOiAlbiA9PSBzbGlkZSBudW1iZXIgLS0+DQoJCTx1aXRleHQgbmFtZT0iVU5OQU1FRFNMSURFVElUTEUiIHZhbHVlPSJTbGlkZSAlbiIvPg0KCQk8IS0tIHN1YnN0aXR1dGlvbjogJW4gPT0gc2xpZGUgbnVtYmVyIC0tPg0KCQk8IS0tIHN1YnN0aXR1dGlvbjogJXQgPT0gdG90YWwgc2xpZGUgY291bnQgLS0+DQoJCTx1aXRleHQgbmFtZT0iU0NSVUJCQVJTVEFUVVNfU0xJREVJTkZPIiB2YWx1ZT0iU2xpZGUgJW4gLyAldCB8ICIvPg0KCQk8dWl0ZXh0IG5hbWU9IlNDUlVCQkFSU1RBVFVTX1NUT1BQRUQiIHZhbHVlPSJTdG9wcGVkIi8+DQoJCTx1aXRleHQgbmFtZT0iU0NSVUJCQVJTVEFUVVNfUExBWUlORyIgdmFsdWU9IlBsYXlpbmciLz4NCgkJPHVpdGV4dCBuYW1lPSJTQ1JVQkJBUlNUQVRVU19OT0FVRElPIiB2YWx1ZT0iTm8gQXVkaW8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0gc3Vic3RpdHV0aW9uOiAlcCA9PSBwcmVzZW50YXRpb24gdGl0bGUgLS0+DQoJCTwhLS0gc3Vic3RpdHV0aW9uOiAlcyA9PSBzbGlkZSB0aXRsZSAtLT4NCgkJPCEtLSBzdWJzdGl0dXRpb246ICVuID09IHNsaWRlIG51bWJlciAtLT4NCgkJPHVpdGV4dCBuYW1lPSJCT09LTUFSSyIgdmFsdWU9Ik1hY3JvbWVkaWEgQnJlZXplIC0gJXAiLz4NCgkJPCEtLSBzdWJzdGl0dXRpb246ICVwID09IHByZXNlbnRhdGlvbiB0aXRsZSAtLT4NCgkJPCEtLSBzdWJzdGl0dXRpb246ICVzID09IHNsaWRlIHRpdGxlIC0tPg0KCQk8IS0tIHN1YnN0aXR1dGlvbjogJW4gPT0gc2xpZGUgbnVtYmVyIC0tPg0KCQk8dWl0ZXh0IG5hbWU9IkJPT0tNQVJLU0xJREUiIHZhbHVlPSJNYWNyb21lZGlhIEJyZWV6ZSAtICVwICVzIi8+DQoJCTx1aXRleHQgbmFtZT0iU0hPV1NJREVCQVIiIHZhbHVlPSJTaG93IHNpZGViYXIgdG8gcGFydGljaXBhbnRz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UsZmFsc2UsZmFsc2UsdHJ1ZSIvPg0KCQk8dWlmb250IG5hbWU9IkZPTlRfUFJFU0VOVEVSTkFNRSIgdmFsdWU9IlZlcmRhbmEsMTUsZmFsc2UsZmFsc2UsdHJ1ZSIvPg0KCQk8dWlmb250IG5hbWU9IkZPTlRfUFJFU0VOVEVSVElUTEUiIHZhbHVlPSJWZXJkYW5hLDExLHRydWUsZmFsc2UsdHJ1ZSIvPg0KCQk8dWlmb250IG5hbWU9IkZPTlRfQklPQlROIiB2YWx1ZT0iVmVyZGFuYSw5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SB1aXRleHQgLS0+DQoJCTwhLS0gc3Vic3RpdHV0aW9uOiAlbiA9PSBzbGlkZSBudW1iZXIgLS0+DQoJCTx1aXRleHQgbmFtZT0iVU5OQU1FRFNMSURFVElUTEUiIHZhbHVlPSJGb2xpZSAlbiIvPg0KCQk8IS0tIHN1YnN0aXR1dGlvbjogJW4gPT0gc2xpZGUgbnVtYmVyIC0tPg0KCQk8IS0tIHN1YnN0aXR1dGlvbjogJXQgPT0gdG90YWwgc2xpZGUgY291bnQgLS0+DQoJCTx1aXRleHQgbmFtZT0iU0NSVUJCQVJTVEFUVVNfU0xJREVJTkZPIiB2YWx1ZT0iRm9saWUgJW4gLyAldCB8ICIvPg0KCQk8dWl0ZXh0IG5hbWU9IlNDUlVCQkFSU1RBVFVTX1NUT1BQRUQiIHZhbHVlPSJCZWVuZGV0Ii8+DQoJCTx1aXRleHQgbmFtZT0iU0NSVUJCQVJTVEFUVVNfUExBWUlORyIgdmFsdWU9IldpZWRlcmdhYmUiLz4NCgkJPHVpdGV4dCBuYW1lPSJTQ1JVQkJBUlNUQVRVU19OT0FVRElPIiB2YWx1ZT0iS2VpbiBBdWRpby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IHN1YnN0aXR1dGlvbjogJXAgPT0gcHJlc2VudGF0aW9uIHRpdGxlIC0tPg0KCQk8IS0tIHN1YnN0aXR1dGlvbjogJXMgPT0gc2xpZGUgdGl0bGUgLS0+DQoJCTwhLS0gc3Vic3RpdHV0aW9uOiAlbiA9PSBzbGlkZSBudW1iZXIgLS0+DQoJCTx1aXRleHQgbmFtZT0iQk9PS01BUksiIHZhbHVlPSJNYWNyb21lZGlhIEJyZWV6ZSAtICVwIi8+DQoJCTwhLS0gc3Vic3RpdHV0aW9uOiAlcCA9PSBwcmVzZW50YXRpb24gdGl0bGUgLS0+DQoJCTwhLS0gc3Vic3RpdHV0aW9uOiAlcyA9PSBzbGlkZSB0aXRsZSAtLT4NCgkJPCEtLSBzdWJzdGl0dXRpb246ICVuID09IHNsaWRlIG51bWJlciAtLT4NCgkJPHVpdGV4dCBuYW1lPSJCT09LTUFSS1NMSURFIiB2YWx1ZT0iTWFjcm9tZWRpYSBCcmVlemUgLSAlcCAlcyIvPg0KCQk8dWl0ZXh0IG5hbWU9IlNIT1dTSURFQkFSIiB2YWx1ZT0iRGVuIFRlaWxuZWhtZXJuIGRpZSBTZWl0ZW5sZWlzdGUgYW56ZWlnZW4iLz4NCgk8L2xhbmd1YWdlPg0KCTxsYW5ndWFnZSBpZD0iZnI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SxmYWxzZSxmYWxzZSx0cnVlIi8+DQoJCTx1aWZvbnQgbmFtZT0iRk9OVF9QUkVTRU5URVJOQU1FIiB2YWx1ZT0iVmVyZGFuYSwxNSxmYWxzZSxmYWxzZSx0cnVlIi8+DQoJCTx1aWZvbnQgbmFtZT0iRk9OVF9QUkVTRU5URVJUSVRMRSIgdmFsdWU9IlZlcmRhbmEsMTEsdHJ1ZSxmYWxzZSx0cnVlIi8+DQoJCTx1aWZvbnQgbmFtZT0iRk9OVF9CSU9CVE4iIHZhbHVlPSJWZXJkYW5hLDk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IHVpdGV4dCAtLT4NCgkJPCEtLSBzdWJzdGl0dXRpb246ICVuID09IHNsaWRlIG51bWJlciAtLT4NCgkJPHVpdGV4dCBuYW1lPSJVTk5BTUVEU0xJREVUSVRMRSIgdmFsdWU9IkRpYXBvc2l0aXZlICVuIi8+DQoJCTwhLS0gc3Vic3RpdHV0aW9uOiAlbiA9PSBzbGlkZSBudW1iZXIgLS0+DQoJCTwhLS0gc3Vic3RpdHV0aW9uOiAldCA9PSB0b3RhbCBzbGlkZSBjb3VudCAtLT4NCgkJPHVpdGV4dCBuYW1lPSJTQ1JVQkJBUlNUQVRVU19TTElERUlORk8iIHZhbHVlPSJEaWFwb3NpdGl2ZSAlbiAvICV0IHwgIi8+DQoJCTx1aXRleHQgbmFtZT0iU0NSVUJCQVJTVEFUVVNfU1RPUFBFRCIgdmFsdWU9IkFycsOqdMOpZSIvPg0KCQk8dWl0ZXh0IG5hbWU9IlNDUlVCQkFSU1RBVFVTX1BMQVlJTkciIHZhbHVlPSJMZWN0dXJlIi8+DQoJCTx1aXRleHQgbmFtZT0iU0NSVUJCQVJTVEFUVVNfTk9BVURJTyIgdmFsdWU9IlBhcyBkZSBzb24iLz4NCgkJPHVpdGV4dCBuYW1lPSJTQ1JVQkJBUlNUQVRVU19MT0FESU5HIiB2YWx1ZT0iQ2hhcmdlbWVudCBlbiBjb3VycyIvPg0KCQk8dWl0ZXh0IG5hbWU9IlNDUlVCQkFSU1RBVFVTX0JVRkZFUklORyIgdmFsdWU9Ik1pc2UgZW4gbcOpbW9pcmUiLz4NCgkJPHVpdGV4dCBuYW1lPSJTQ1JVQkJBUlNUQVRVU19RVUVTVElPTiIgdmFsdWU9IlLDqXBvbmRyZSDDoCBsYSBxdWVzdGlvbiIvPg0KCQk8dWl0ZXh0IG5hbWU9IlNDUlVCQkFSU1RBVFVTX1JFVklFV1FVSVoiIHZhbHVlPSJSw6l2aXNpb24gZHUgcXVlc3Rpb25uYWlyZSIvPg0KCQk8IS0tIHN1YnN0aXR1dGlvbjogJW0gPT0gbWludXRlcyByZW1haW5pbmcgLS0+DQoJCTwhLS0gc3Vic3RpdHV0aW9uOiAlcyA9PSBzZWNvbmRzIHJlbWFpbmluZyAtLT4NCgkJPHVpdGV4dCBuYW1lPSJFTEFQU0VEIiB2YWx1ZT0iJW0gbWludXRlcyAlcyBzZWNvbmRlcyBSZXN0YW50ZXMiLz4NCgkJPHVpdGV4dCBuYW1lPSJOT1RGT1VORCIgdmFsdWU9IlJpZW4gdHJvdXbDqSIvPg0KCQk8dWl0ZXh0IG5hbWU9IkFUVEFDSE1FTlRTIiB2YWx1ZT0iUGnDqGNlcyBqb2ludGVzIi8+DQoJCTwhLS0gc3Vic3RpdHV0aW9uOiAlcCA9PSBjdXJyZW50IHNwZWFrZXIncyB0aXRsZSAtLT4NCgkJPHVpdGV4dCBuYW1lPSJCSU9XSU5fVElUTEUiIHZhbHVlPSJCaW8gOiAlcCIvPg0KCQk8dWl0ZXh0IG5hbWU9IkJJT0JUTl9USVRMRSIgdmFsdWU9IkJpbyA6Ii8+DQoJCTx1aXRleHQgbmFtZT0iRElWSURFUkJUTl9USVRMRSIgdmFsdWU9InwiLz4NCgkJPHVpdGV4dCBuYW1lPSJDT05UQUNUQlROX1RJVExFIiB2YWx1ZT0iQ29udGFjdCIvPg0KCQk8dWl0ZXh0IG5hbWU9IlRBQl9PVVRMSU5FIiB2YWx1ZT0iUGxhbiIvPg0KCQk8dWl0ZXh0IG5hbWU9IlRBQl9USFVNQiIgdmFsdWU9Ik1pbmlhdHVyZSIvPg0KCQk8dWl0ZXh0IG5hbWU9IlRBQl9OT1RFUyIgdmFsdWU9IkNvbW0uIi8+DQoJCTx1aXRleHQgbmFtZT0iVEFCX1NFQVJDSCIgdmFsdWU9IkNoZXJjaGUiLz4NCgkJPHVpdGV4dCBuYW1lPSJTTElERV9IRUFESU5HIiB2YWx1ZT0iVGl0cmUgZGUgbGEgZGlhcG9zaXRpdmUiLz4NCgkJPHVpdGV4dCBuYW1lPSJEVVJBVElPTl9IRUFESU5HIiB2YWx1ZT0iRHVyw6llIi8+DQoJCTx1aXRleHQgbmFtZT0iU0VBUkNIX0hFQURJTkciIHZhbHVlPSJDaGVyY2hlciBsZSB0ZXh0ZSA6Ii8+DQoJCTx1aXRleHQgbmFtZT0iVEhVTUJfSEVBRElORyIgdmFsdWU9IkRpYXBvc2l0aXZlIC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SBzdWJzdGl0dXRpb246ICVwID09IHByZXNlbnRhdGlvbiB0aXRsZSAtLT4NCgkJPCEtLSBzdWJzdGl0dXRpb246ICVzID09IHNsaWRlIHRpdGxlIC0tPg0KCQk8IS0tIHN1YnN0aXR1dGlvbjogJW4gPT0gc2xpZGUgbnVtYmVyIC0tPg0KCQk8dWl0ZXh0IG5hbWU9IkJPT0tNQVJLIiB2YWx1ZT0iTWFjcm9tZWRpYSBCcmVlemUgLSAlcCIvPg0KCQk8IS0tIHN1YnN0aXR1dGlvbjogJXAgPT0gcHJlc2VudGF0aW9uIHRpdGxlIC0tPg0KCQk8IS0tIHN1YnN0aXR1dGlvbjogJXMgPT0gc2xpZGUgdGl0bGUgLS0+DQoJCTwhLS0gc3Vic3RpdHV0aW9uOiAlbiA9PSBzbGlkZSBudW1iZXIgLS0+DQoJCTx1aXRleHQgbmFtZT0iQk9PS01BUktTTElERSIgdmFsdWU9Ik1hY3JvbWVkaWEgQnJlZXplIC0gJXAgJXMiLz4NCgkJPHVpdGV4dCBuYW1lPSJTSE9XU0lERUJBUiIgdmFsdWU9Ik1vbnRyZXIgbCdlbmNhZHLDqSBhdXggcGFydGljaXBhbnRzIi8+DQoJPC9sYW5ndWFnZT4NCgk8bGFuZ3VhZ2UgaWQ9Imph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AsZmFsc2UsZmFsc2UsZmFsc2UiLz4NCgkJPHVpZm9udCBuYW1lPSJGT05UX1BSRVNFTlRBVElPTk5BTUUiIHZhbHVlPSJWZXJkYW5hLDE1LGZhbHNlLGZhbHNlLHRydWUiLz4NCgkJPHVpZm9udCBuYW1lPSJGT05UX1BSRVNFTlRFUk5BTUUiIHZhbHVlPSJWZXJkYW5hLDE1LGZhbHNlLGZhbHNlLHRydWUiLz4NCgkJPHVpZm9udCBuYW1lPSJGT05UX1BSRVNFTlRFUlRJVExFIiB2YWx1ZT0iVmVyZGFuYSwxMSx0cnVlLGZhbHNlLHRydWUiLz4NCgkJPHVpZm9udCBuYW1lPSJGT05UX0JJT0JUTiIgdmFsdWU9IlZlcmRhbmEsOS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0gdWl0ZXh0IC0tPg0KCQk8IS0tIHN1YnN0aXR1dGlvbjogJW4gPT0gc2xpZGUgbnVtYmVyIC0tPg0KCQk8dWl0ZXh0IG5hbWU9IlVOTkFNRURTTElERVRJVExFIiB2YWx1ZT0i44K544Op44Kk44OJIDogJW4iLz4NCgkJPCEtLSBzdWJzdGl0dXRpb246ICVuID09IHNsaWRlIG51bWJlciAtLT4NCgkJPCEtLSBzdWJzdGl0dXRpb246ICV0ID09IHRvdGFsIHNsaWRlIGNvdW50IC0tPg0KCQk8dWl0ZXh0IG5hbWU9IlNDUlVCQkFSU1RBVFVTX1NMSURFSU5GTyIgdmFsdWU9IuOCueODqeOCpOODiSA6ICVuIC8gJXQgfCAiLz4NCgkJPHVpdGV4dCBuYW1lPSJTQ1JVQkJBUlNUQVRVU19TVE9QUEVEIiB2YWx1ZT0i5YGc5q2iIi8+DQoJCTx1aXRleHQgbmFtZT0iU0NSVUJCQVJTVEFUVVNfUExBWUlORyIgdmFsdWU9IuWGjeeUn+S4rSIvPg0KCQk8dWl0ZXh0IG5hbWU9IlNDUlVCQkFSU1RBVFVTX05PQVVESU8iIHZhbHVlPSLpn7Plo7DjgarjgZciLz4NCgkJPHVpdGV4dCBuYW1lPSJTQ1JVQkJBUlNUQVRVU19MT0FESU5HIiB2YWx1ZT0i44Ot44O844OJ5LitIi8+DQoJCTx1aXRleHQgbmFtZT0iU0NSVUJCQVJTVEFUVVNfQlVGRkVSSU5HIiB2YWx1ZT0i44OQ44OD44OV44Kh5LitIi8+DQoJCTx1aXRleHQgbmFtZT0iU0NSVUJCQVJTVEFUVVNfUVVFU1RJT04iIHZhbHVlPSLos6rllY/jgavnrZTjgYjjgabkuIvjgZXjgYQiLz4NCgkJPHVpdGV4dCBuYW1lPSJTQ1JVQkJBUlNUQVRVU19SRVZJRVdRVUlaIiB2YWx1ZT0i44Kv44Kk44K644KS44Oq44OT44Ol44O844GX44Gm44GE44G+44GZIi8+DQoJCTwhLS0gc3Vic3RpdHV0aW9uOiAlbSA9PSBtaW51dGVzIHJlbWFpbmluZyAtLT4NCgkJPCEtLSBzdWJzdGl0dXRpb246ICVzID09IHNlY29uZHMgcmVtYWluaW5nIC0tPg0KCQk8dWl0ZXh0IG5hbWU9IkVMQVBTRUQiIHZhbHVlPSLmrovjgoogOiAlbSDliIYgJXMg56eSIi8+DQoJCTx1aXRleHQgbmFtZT0iTk9URk9VTkQiIHZhbHVlPSLkvZXjgoLopovjgaTjgYvjgorjgb7jgZvjgpMiLz4NCgkJPHVpdGV4dCBuYW1lPSJBVFRBQ0hNRU5UUyIgdmFsdWU9Iua3u+S7mCIvPg0KCQk8IS0tIHN1YnN0aXR1dGlvbjogJXAgPT0gY3VycmVudCBzcGVha2VyJ3MgdGl0bGUgLS0+DQoJCTx1aXRleHQgbmFtZT0iQklPV0lOX1RJVExFIiB2YWx1ZT0iQmlvIDogJXAiLz4NCgkJPHVpdGV4dCBuYW1lPSJCSU9CVE5fVElUTEUiIHZhbHVlPSJCaW8iLz4NCgkJPHVpdGV4dCBuYW1lPSJESVZJREVSQlROX1RJVExFIiB2YWx1ZT0ifCIvPg0KCQk8dWl0ZXh0IG5hbWU9IkNPTlRBQ1RCVE5fVElUTEUiIHZhbHVlPSLjgYrllY/jgYTlkIjjgo/jgZsiLz4NCgkJPHVpdGV4dCBuYW1lPSJUQUJfT1VUTElORSIgdmFsdWU9IuOCouOCpuODiOODqeOCpOODsyIvPg0KCQk8dWl0ZXh0IG5hbWU9IlRBQl9USFVNQiIgdmFsdWU9Iuizm+WQpiIvPg0KCQk8dWl0ZXh0IG5hbWU9IlRBQl9OT1RFUyIgdmFsdWU9IuODjuODvOODiCIvPg0KCQk8dWl0ZXh0IG5hbWU9IlRBQl9TRUFSQ0giIHZhbHVlPSLmpJzntKIiLz4NCgkJPHVpdGV4dCBuYW1lPSJTTElERV9IRUFESU5HIiB2YWx1ZT0i44K544Op44Kk44OJ44K/44Kk44OI44OrIi8+DQoJCTx1aXRleHQgbmFtZT0iRFVSQVRJT05fSEVBRElORyIgdmFsdWU9IumVt+OBlSIvPg0KCQk8dWl0ZXh0IG5hbWU9IlNFQVJDSF9IRUFESU5HIiB2YWx1ZT0i44OG44Kt44K544OI5qSc57SiIDogIi8+DQoJCTx1aXRleHQgbmFtZT0iVEhVTUJfSEVBRElORyIgdmFsdWU9IuOCueODqeOCpOODiSIvPg0KCQk8dWl0ZXh0IG5hbWU9IlRIVU1CX0lORk8iIHZhbHVlPSLjgrnjg6njgqTjg4njgr/jgqTjg4jjg6sgLyDplbfjgZUiLz4NCgkJPHVpdGV4dCBuYW1lPSJBVFRBQ0hOQU1FX0hFQURJTkciIHZhbHVlPSLjg5XjgqHjgqTjg6vlkI0iLz4NCgkJPHVpdGV4dCBuYW1lPSJBVFRBQ0hTSVpFX0hFQURJTkciIHZhbHVlPSLjgrXjgqTjgroiLz4NCgkJPHVpdGV4dCBuYW1lPSJTTElERV9OT1RFUyIgdmFsdWU9IuOCueODqeOCpOODieODjuODvOODiCIvPg0KCQk8IS0tIHN1YnN0aXR1dGlvbjogJXAgPT0gcHJlc2VudGF0aW9uIHRpdGxlIC0tPg0KCQk8IS0tIHN1YnN0aXR1dGlvbjogJXMgPT0gc2xpZGUgdGl0bGUgLS0+DQoJCTwhLS0gc3Vic3RpdHV0aW9uOiAlbiA9PSBzbGlkZSBudW1iZXIgLS0+DQoJCTx1aXRleHQgbmFtZT0iQk9PS01BUksiIHZhbHVlPSJNYWNyb21lZGlhIEJyZWV6ZSAtICVwIi8+DQoJCTwhLS0gc3Vic3RpdHV0aW9uOiAlcCA9PSBwcmVzZW50YXRpb24gdGl0bGUgLS0+DQoJCTwhLS0gc3Vic3RpdHV0aW9uOiAlcyA9PSBzbGlkZSB0aXRsZSAtLT4NCgkJPCEtLSBzdWJzdGl0dXRpb246ICVuID09IHNsaWRlIG51bWJlciAtLT4NCgkJPHVpdGV4dCBuYW1lPSJCT09LTUFSS1NMSURFIiB2YWx1ZT0iTWFjcm9tZWRpYSBCcmVlemUgLSAlcCAlcyIvPg0KCQk8dWl0ZXh0IG5hbWU9IlNIT1dTSURFQkFSIiB2YWx1ZT0i44K144Kk44OJ44OQ44O844KS5Y+C5Yqg6ICF44Gr6KaL44Gb44KL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GZhbHNlLGZhbHNlLHRydWUiLz4NCgkJPHVpZm9udCBuYW1lPSJGT05UX1BSRVNFTlRFUlRJVExFIiB2YWx1ZT0iVmVyZGFuYSwxMSx0cnVlLGZhbHNlLHRydWUiLz4NCgkJPHVpZm9udCBuYW1lPSJGT05UX0JJT0JUTiIgdmFsdWU9IlZlcmRhbmEsOS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0gdWl0ZXh0IC0tPg0KCQk8IS0tIHN1YnN0aXR1dGlvbjogJW4gPT0gc2xpZGUgbnVtYmVyIC0tPg0KCQk8dWl0ZXh0IG5hbWU9IlVOTkFNRURTTElERVRJVExFIiB2YWx1ZT0i7Iqs65287J2065OcICVuIi8+DQoJCTwhLS0gc3Vic3RpdHV0aW9uOiAlbiA9PSBzbGlkZSBudW1iZXIgLS0+DQoJCTwhLS0gc3Vic3RpdHV0aW9uOiAldCA9PSB0b3RhbCBzbGlkZSBjb3VudCAtLT4NCgkJPHVpdGV4dCBuYW1lPSJTQ1JVQkJBUlNUQVRVU19TTElERUlORk8iIHZhbHVlPSLsiqzrnbzsnbTrk5wgJW4gLyAldCB8ICIvPg0KCQk8dWl0ZXh0IG5hbWU9IlNDUlVCQkFSU1RBVFVTX1NUT1BQRUQiIHZhbHVlPSLspJHsp4DrkKgiLz4NCgkJPHVpdGV4dCBuYW1lPSJTQ1JVQkJBUlNUQVRVU19QTEFZSU5HIiB2YWx1ZT0i7J6s7IOdIi8+DQoJCTx1aXRleHQgbmFtZT0iU0NSVUJCQVJTVEFUVVNfTk9BVURJTyIgdmFsdWU9IuyYpOuUlOyYpCDsl4bsnYwiLz4NCgkJPHVpdGV4dCBuYW1lPSJTQ1JVQkJBUlNUQVRVU19MT0FESU5HIiB2YWx1ZT0i66Gc65SpIi8+DQoJCTx1aXRleHQgbmFtZT0iU0NSVUJCQVJTVEFUVVNfQlVGRkVSSU5HIiB2YWx1ZT0i67KE7Y2866eBIi8+DQoJCTx1aXRleHQgbmFtZT0iU0NSVUJCQVJTVEFUVVNfUVVFU1RJT04iIHZhbHVlPSLsp4jrrLjsl5Ag64u17ZWY6riwIi8+DQoJCTx1aXRleHQgbmFtZT0iU0NSVUJCQVJTVEFUVVNfUkVWSUVXUVVJWiIgdmFsdWU9IuyniOusuCDri6Tsi5zrs7TquLAiLz4NCgkJPCEtLSBzdWJzdGl0dXRpb246ICVtID09IG1pbnV0ZXMgcmVtYWluaW5nIC0tPg0KCQk8IS0tIHN1YnN0aXR1dGlvbjogJXMgPT0gc2Vjb25kcyByZW1haW5pbmcgLS0+DQoJCTx1aXRleHQgbmFtZT0iRUxBUFNFRCIgdmFsdWU9IiVt67aEICVz7LSIIOuCqOydjCIvPg0KCQk8dWl0ZXh0IG5hbWU9Ik5PVEZPVU5EIiB2YWx1ZT0i7JeG7J2MIi8+DQoJCTx1aXRleHQgbmFtZT0iQVRUQUNITUVOVFMiIHZhbHVlPSLssqjrtoAg7YyM7J28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7Jew65297LKY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SBzdWJzdGl0dXRpb246ICVwID09IHByZXNlbnRhdGlvbiB0aXRsZSAtLT4NCgkJPCEtLSBzdWJzdGl0dXRpb246ICVzID09IHNsaWRlIHRpdGxlIC0tPg0KCQk8IS0tIHN1YnN0aXR1dGlvbjogJW4gPT0gc2xpZGUgbnVtYmVyIC0tPg0KCQk8dWl0ZXh0IG5hbWU9IkJPT0tNQVJLIiB2YWx1ZT0iTWFjcm9tZWRpYSBCcmVlemUgLSAlcCIvPg0KCQk8IS0tIHN1YnN0aXR1dGlvbjogJXAgPT0gcHJlc2VudGF0aW9uIHRpdGxlIC0tPg0KCQk8IS0tIHN1YnN0aXR1dGlvbjogJXMgPT0gc2xpZGUgdGl0bGUgLS0+DQoJCTwhLS0gc3Vic3RpdHV0aW9uOiAlbiA9PSBzbGlkZSBudW1iZXIgLS0+DQoJCTx1aXRleHQgbmFtZT0iQk9PS01BUktTTElERSIgdmFsdWU9Ik1hY3JvbWVkaWEgQnJlZXplIC0gJXAgJXMiLz4NCgkJPHVpdGV4dCBuYW1lPSJTSE9XU0lERUJBUiIgdmFsdWU9IuywuOyXrOyekOyXkOqyjCDshLjroZwg66eJ64yAIOuztOydtOq4sCIvPg0KCTwvbGFuZ3VhZ2U+DQo8L2NvbmZpZ3VyYXRpb24+DQo="/>
  <p:tag name="MMPROD_UIDATA" val="&lt;database version=&quot;6.0&quot;&gt;&lt;object type=&quot;1&quot; unique_id=&quot;10001&quot;&gt;&lt;property id=&quot;20141&quot; value=&quot;CS5704-Week1-Introduction&quot;/&gt;&lt;property id=&quot;20142&quot; value=&quot;This file contains the introduction of the course and guidelines on how the course will be organized.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1&quot;/&gt;&lt;property id=&quot;20181&quot; value=&quot;1&quot;/&gt;&lt;property id=&quot;20191&quot; value=&quot;Breeze&quot;/&gt;&lt;property id=&quot;20192&quot; value=&quot;http://breeze.iddl.vt.edu&quot;/&gt;&lt;property id=&quot;20193&quot; value=&quot;0&quot;/&gt;&lt;property id=&quot;20224&quot; value=&quot;C:\Documents and Settings\Shawn Bohner\My Documents\CS5704\Fall2007\CS-5704-Week1&quot;/&gt;&lt;property id=&quot;20250&quot; value=&quot;0&quot;/&gt;&lt;property id=&quot;20251&quot; value=&quot;1&quot;/&gt;&lt;property id=&quot;20259&quot; value=&quot;0&quot;/&gt;&lt;object type=&quot;4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Software Engineering&amp;#x0D;&amp;#x0A;CS5704: First Week&amp;quot;&quot;/&gt;&lt;property id=&quot;20303&quot; value=&quot;-1&quot;/&gt;&lt;property id=&quot;20307&quot; value=&quot;259&quot;/&gt;&lt;property id=&quot;20309&quot; value=&quot;-1&quot;/&gt;&lt;/object&gt;&lt;object type=&quot;3&quot; unique_id=&quot;10005&quot;&gt;&lt;property id=&quot;20148&quot; value=&quot;5&quot;/&gt;&lt;property id=&quot;20300&quot; value=&quot;Slide 2 - &amp;quot;Agenda&amp;quot;&quot;/&gt;&lt;property id=&quot;20303&quot; value=&quot;-1&quot;/&gt;&lt;property id=&quot;20307&quot; value=&quot;358&quot;/&gt;&lt;property id=&quot;20309&quot; value=&quot;-1&quot;/&gt;&lt;/object&gt;&lt;object type=&quot;3&quot; unique_id=&quot;10006&quot;&gt;&lt;property id=&quot;20148&quot; value=&quot;5&quot;/&gt;&lt;property id=&quot;20300&quot; value=&quot;Slide 3 - &amp;quot;Tentative Fall Semester Timeline&amp;quot;&quot;/&gt;&lt;property id=&quot;20303&quot; value=&quot;-1&quot;/&gt;&lt;property id=&quot;20307&quot; value=&quot;393&quot;/&gt;&lt;property id=&quot;20309&quot; value=&quot;-1&quot;/&gt;&lt;/object&gt;&lt;object type=&quot;3&quot; unique_id=&quot;10007&quot;&gt;&lt;property id=&quot;20148&quot; value=&quot;5&quot;/&gt;&lt;property id=&quot;20300&quot; value=&quot;Slide 4 - &amp;quot;Tentative Structure of CS5704&amp;quot;&quot;/&gt;&lt;property id=&quot;20303&quot; value=&quot;-1&quot;/&gt;&lt;property id=&quot;20307&quot; value=&quot;395&quot;/&gt;&lt;property id=&quot;20309&quot; value=&quot;-1&quot;/&gt;&lt;/object&gt;&lt;object type=&quot;3&quot; unique_id=&quot;10008&quot;&gt;&lt;property id=&quot;20148&quot; value=&quot;5&quot;/&gt;&lt;property id=&quot;20300&quot; value=&quot;Slide 5 - &amp;quot;Guidelines and Expectations&amp;quot;&quot;/&gt;&lt;property id=&quot;20303&quot; value=&quot;-1&quot;/&gt;&lt;property id=&quot;20307&quot; value=&quot;414&quot;/&gt;&lt;property id=&quot;20309&quot; value=&quot;-1&quot;/&gt;&lt;/object&gt;&lt;object type=&quot;3&quot; unique_id=&quot;10009&quot;&gt;&lt;property id=&quot;20148&quot; value=&quot;5&quot;/&gt;&lt;property id=&quot;20300&quot; value=&quot;Slide 6 - &amp;quot;Grading and Evaluation&amp;quot;&quot;/&gt;&lt;property id=&quot;20303&quot; value=&quot;-1&quot;/&gt;&lt;property id=&quot;20307&quot; value=&quot;415&quot;/&gt;&lt;property id=&quot;20309&quot; value=&quot;-1&quot;/&gt;&lt;/object&gt;&lt;object type=&quot;3&quot; unique_id=&quot;10010&quot;&gt;&lt;property id=&quot;20148&quot; value=&quot;5&quot;/&gt;&lt;property id=&quot;20300&quot; value=&quot;Slide 7 - &amp;quot;Late Work&amp;quot;&quot;/&gt;&lt;property id=&quot;20303&quot; value=&quot;-1&quot;/&gt;&lt;property id=&quot;20307&quot; value=&quot;416&quot;/&gt;&lt;property id=&quot;20309&quot; value=&quot;-1&quot;/&gt;&lt;/object&gt;&lt;object type=&quot;3&quot; unique_id=&quot;10011&quot;&gt;&lt;property id=&quot;20148&quot; value=&quot;5&quot;/&gt;&lt;property id=&quot;20300&quot; value=&quot;Slide 8 - &amp;quot;Chapter 1 : Software and Software Engineering&amp;quot;&quot;/&gt;&lt;property id=&quot;20303&quot; value=&quot;-1&quot;/&gt;&lt;property id=&quot;20307&quot; value=&quot;362&quot;/&gt;&lt;property id=&quot;20309&quot; value=&quot;-1&quot;/&gt;&lt;/object&gt;&lt;object type=&quot;3&quot; unique_id=&quot;10012&quot;&gt;&lt;property id=&quot;20148&quot; value=&quot;5&quot;/&gt;&lt;property id=&quot;20300&quot; value=&quot;Slide 9 - &amp;quot;What is Software?&amp;quot;&quot;/&gt;&lt;property id=&quot;20303&quot; value=&quot;-1&quot;/&gt;&lt;property id=&quot;20307&quot; value=&quot;378&quot;/&gt;&lt;property id=&quot;20309&quot; value=&quot;-1&quot;/&gt;&lt;/object&gt;&lt;object type=&quot;3&quot; unique_id=&quot;10013&quot;&gt;&lt;property id=&quot;20148&quot; value=&quot;5&quot;/&gt;&lt;property id=&quot;20300&quot; value=&quot;Slide 10 - &amp;quot;So, What is Software?&amp;quot;&quot;/&gt;&lt;property id=&quot;20303&quot; value=&quot;-1&quot;/&gt;&lt;property id=&quot;20307&quot; value=&quot;337&quot;/&gt;&lt;property id=&quot;20309&quot; value=&quot;-1&quot;/&gt;&lt;/object&gt;&lt;object type=&quot;3&quot; unique_id=&quot;10014&quot;&gt;&lt;property id=&quot;20148&quot; value=&quot;5&quot;/&gt;&lt;property id=&quot;20300&quot; value=&quot;Slide 11 - &amp;quot;Software Doesn’t Wear Out&amp;quot;&quot;/&gt;&lt;property id=&quot;20303&quot; value=&quot;-1&quot;/&gt;&lt;property id=&quot;20307&quot; value=&quot;342&quot;/&gt;&lt;property id=&quot;20309&quot; value=&quot;-1&quot;/&gt;&lt;/object&gt;&lt;object type=&quot;3&quot; unique_id=&quot;10015&quot;&gt;&lt;property id=&quot;20148&quot; value=&quot;5&quot;/&gt;&lt;property id=&quot;20300&quot; value=&quot;Slide 12 - &amp;quot;Software Design Degradation&amp;quot;&quot;/&gt;&lt;property id=&quot;20303&quot; value=&quot;-1&quot;/&gt;&lt;property id=&quot;20307&quot; value=&quot;380&quot;/&gt;&lt;property id=&quot;20309&quot; value=&quot;-1&quot;/&gt;&lt;/object&gt;&lt;object type=&quot;3&quot; unique_id=&quot;10016&quot;&gt;&lt;property id=&quot;20148&quot; value=&quot;5&quot;/&gt;&lt;property id=&quot;20300&quot; value=&quot;Slide 13 - &amp;quot;Information Lose Due to Relentless Change&amp;quot;&quot;/&gt;&lt;property id=&quot;20303&quot; value=&quot;-1&quot;/&gt;&lt;property id=&quot;20307&quot; value=&quot;381&quot;/&gt;&lt;property id=&quot;20309&quot; value=&quot;-1&quot;/&gt;&lt;/object&gt;&lt;object type=&quot;3&quot; unique_id=&quot;10017&quot;&gt;&lt;property id=&quot;20148&quot; value=&quot;5&quot;/&gt;&lt;property id=&quot;20300&quot; value=&quot;Slide 14 - &amp;quot;Wear versus Deterioration&amp;quot;&quot;/&gt;&lt;property id=&quot;20303&quot; value=&quot;-1&quot;/&gt;&lt;property id=&quot;20307&quot; value=&quot;333&quot;/&gt;&lt;property id=&quot;20309&quot; value=&quot;-1&quot;/&gt;&lt;/object&gt;&lt;object type=&quot;3&quot; unique_id=&quot;10018&quot;&gt;&lt;property id=&quot;20148&quot; value=&quot;5&quot;/&gt;&lt;property id=&quot;20300&quot; value=&quot;Slide 15 - &amp;quot;The Cost of Change&amp;quot;&quot;/&gt;&lt;property id=&quot;20303&quot; value=&quot;-1&quot;/&gt;&lt;property id=&quot;20307&quot; value=&quot;334&quot;/&gt;&lt;property id=&quot;20309&quot; value=&quot;-1&quot;/&gt;&lt;/object&gt;&lt;object type=&quot;3&quot; unique_id=&quot;10019&quot;&gt;&lt;property id=&quot;20148&quot; value=&quot;5&quot;/&gt;&lt;property id=&quot;20300&quot; value=&quot;Slide 16 - &amp;quot;Software is Complex&amp;quot;&quot;/&gt;&lt;property id=&quot;20303&quot; value=&quot;-1&quot;/&gt;&lt;property id=&quot;20307&quot; value=&quot;394&quot;/&gt;&lt;property id=&quot;20309&quot; value=&quot;-1&quot;/&gt;&lt;/object&gt;&lt;object type=&quot;3&quot; unique_id=&quot;10020&quot;&gt;&lt;property id=&quot;20148&quot; value=&quot;5&quot;/&gt;&lt;property id=&quot;20300&quot; value=&quot;Slide 17 - &amp;quot;Software “Schizophrenia”&amp;quot;&quot;/&gt;&lt;property id=&quot;20303&quot; value=&quot;-1&quot;/&gt;&lt;property id=&quot;20307&quot; value=&quot;384&quot;/&gt;&lt;property id=&quot;20309&quot; value=&quot;-1&quot;/&gt;&lt;/object&gt;&lt;object type=&quot;3&quot; unique_id=&quot;10021&quot;&gt;&lt;property id=&quot;20148&quot; value=&quot;5&quot;/&gt;&lt;property id=&quot;20300&quot; value=&quot;Slide 18 - &amp;quot;Software—New Categories&amp;quot;&quot;/&gt;&lt;property id=&quot;20303&quot; value=&quot;-1&quot;/&gt;&lt;property id=&quot;20307&quot; value=&quot;396&quot;/&gt;&lt;property id=&quot;20309&quot; value=&quot;-1&quot;/&gt;&lt;/object&gt;&lt;object type=&quot;3&quot; unique_id=&quot;10022&quot;&gt;&lt;property id=&quot;20148&quot; value=&quot;5&quot;/&gt;&lt;property id=&quot;20300&quot; value=&quot;Slide 19 - &amp;quot;Software Evolution&amp;quot;&quot;/&gt;&lt;property id=&quot;20303&quot; value=&quot;-1&quot;/&gt;&lt;property id=&quot;20307&quot; value=&quot;398&quot;/&gt;&lt;property id=&quot;20309&quot; value=&quot;-1&quot;/&gt;&lt;/object&gt;&lt;object type=&quot;3&quot; unique_id=&quot;10023&quot;&gt;&lt;property id=&quot;20148&quot; value=&quot;5&quot;/&gt;&lt;property id=&quot;20300&quot; value=&quot;Slide 20 - &amp;quot;Software Evolution (continued)&amp;quot;&quot;/&gt;&lt;property id=&quot;20303&quot; value=&quot;-1&quot;/&gt;&lt;property id=&quot;20307&quot; value=&quot;418&quot;/&gt;&lt;property id=&quot;20309&quot; value=&quot;-1&quot;/&gt;&lt;/object&gt;&lt;object type=&quot;3&quot; unique_id=&quot;10024&quot;&gt;&lt;property id=&quot;20148&quot; value=&quot;5&quot;/&gt;&lt;property id=&quot;20300&quot; value=&quot;Slide 21 - &amp;quot;Chapter 2: Process—A Generic View&amp;quot;&quot;/&gt;&lt;property id=&quot;20303&quot; value=&quot;-1&quot;/&gt;&lt;property id=&quot;20307&quot; value=&quot;372&quot;/&gt;&lt;property id=&quot;20309&quot; value=&quot;-1&quot;/&gt;&lt;/object&gt;&lt;object type=&quot;3&quot; unique_id=&quot;10025&quot;&gt;&lt;property id=&quot;20148&quot; value=&quot;5&quot;/&gt;&lt;property id=&quot;20300&quot; value=&quot;Slide 22 - &amp;quot;Software Still Stuck in Construction&amp;quot;&quot;/&gt;&lt;property id=&quot;20303&quot; value=&quot;-1&quot;/&gt;&lt;property id=&quot;20307&quot; value=&quot;386&quot;/&gt;&lt;property id=&quot;20309&quot; value=&quot;-1&quot;/&gt;&lt;/object&gt;&lt;object type=&quot;3&quot; unique_id=&quot;10026&quot;&gt;&lt;property id=&quot;20148&quot; value=&quot;5&quot;/&gt;&lt;property id=&quot;20300&quot; value=&quot;Slide 23 - &amp;quot;A Layered Technology&amp;quot;&quot;/&gt;&lt;property id=&quot;20303&quot; value=&quot;-1&quot;/&gt;&lt;property id=&quot;20307&quot; value=&quot;346&quot;/&gt;&lt;property id=&quot;20309&quot; value=&quot;-1&quot;/&gt;&lt;/object&gt;&lt;object type=&quot;3&quot; unique_id=&quot;10027&quot;&gt;&lt;property id=&quot;20148&quot; value=&quot;5&quot;/&gt;&lt;property id=&quot;20300&quot; value=&quot;Slide 24 - &amp;quot;Umbrella Activities &amp;#x0D;&amp;#x0A;(AKA Cross-Life-Cycle Activities)&amp;quot;&quot;/&gt;&lt;property id=&quot;20303&quot; value=&quot;-1&quot;/&gt;&lt;property id=&quot;20307&quot; value=&quot;348&quot;/&gt;&lt;property id=&quot;20309&quot; value=&quot;-1&quot;/&gt;&lt;/object&gt;&lt;object type=&quot;3&quot; unique_id=&quot;10028&quot;&gt;&lt;property id=&quot;20148&quot; value=&quot;5&quot;/&gt;&lt;property id=&quot;20300&quot; value=&quot;Slide 25 - &amp;quot;SEI’s Software Process &amp;#x0D;&amp;#x0A;Capability Maturity Model&amp;quot;&quot;/&gt;&lt;property id=&quot;20303&quot; value=&quot;-1&quot;/&gt;&lt;property id=&quot;20307&quot; value=&quot;374&quot;/&gt;&lt;property id=&quot;20309&quot; value=&quot;-1&quot;/&gt;&lt;/object&gt;&lt;object type=&quot;3&quot; unique_id=&quot;10029&quot;&gt;&lt;property id=&quot;20148&quot; value=&quot;5&quot;/&gt;&lt;property id=&quot;20300&quot; value=&quot;Slide 26 - &amp;quot;Summary of the SEI/CMM Levels&amp;quot;&quot;/&gt;&lt;property id=&quot;20303&quot; value=&quot;-1&quot;/&gt;&lt;property id=&quot;20307&quot; value=&quot;375&quot;/&gt;&lt;property id=&quot;20309&quot; value=&quot;-1&quot;/&gt;&lt;/object&gt;&lt;object type=&quot;3&quot; unique_id=&quot;10030&quot;&gt;&lt;property id=&quot;20148&quot; value=&quot;5&quot;/&gt;&lt;property id=&quot;20300&quot; value=&quot;Slide 27 - &amp;quot;Process Improvement Maturity Levels&amp;quot;&quot;/&gt;&lt;property id=&quot;20303&quot; value=&quot;-1&quot;/&gt;&lt;property id=&quot;20307&quot; value=&quot;390&quot;/&gt;&lt;property id=&quot;20309&quot; value=&quot;-1&quot;/&gt;&lt;/object&gt;&lt;object type=&quot;3&quot; unique_id=&quot;10031&quot;&gt;&lt;property id=&quot;20148&quot; value=&quot;5&quot;/&gt;&lt;property id=&quot;20300&quot; value=&quot;Slide 28 - &amp;quot;More Traction at Upper levels...&amp;quot;&quot;/&gt;&lt;property id=&quot;20303&quot; value=&quot;-1&quot;/&gt;&lt;property id=&quot;20307&quot; value=&quot;391&quot;/&gt;&lt;property id=&quot;20309&quot; value=&quot;-1&quot;/&gt;&lt;/object&gt;&lt;object type=&quot;3&quot; unique_id=&quot;10032&quot;&gt;&lt;property id=&quot;20148&quot; value=&quot;5&quot;/&gt;&lt;property id=&quot;20300&quot; value=&quot;Slide 29 - &amp;quot;The Process Model: Adaptability&amp;quot;&quot;/&gt;&lt;property id=&quot;20303&quot; value=&quot;-1&quot;/&gt;&lt;property id=&quot;20307&quot; value=&quot;400&quot;/&gt;&lt;property id=&quot;20309&quot; value=&quot;-1&quot;/&gt;&lt;/object&gt;&lt;object type=&quot;3&quot; unique_id=&quot;10033&quot;&gt;&lt;property id=&quot;20148&quot; value=&quot;5&quot;/&gt;&lt;property id=&quot;20300&quot; value=&quot;Slide 30 - &amp;quot;The CMMI&amp;quot;&quot;/&gt;&lt;property id=&quot;20303&quot; value=&quot;-1&quot;/&gt;&lt;property id=&quot;20307&quot; value=&quot;401&quot;/&gt;&lt;property id=&quot;20309&quot; value=&quot;-1&quot;/&gt;&lt;/object&gt;&lt;object type=&quot;3&quot; unique_id=&quot;10034&quot;&gt;&lt;property id=&quot;20148&quot; value=&quot;5&quot;/&gt;&lt;property id=&quot;20300&quot; value=&quot;Slide 31 - &amp;quot;Process Patterns&amp;quot;&quot;/&gt;&lt;property id=&quot;20303&quot; value=&quot;-1&quot;/&gt;&lt;property id=&quot;20307&quot; value=&quot;402&quot;/&gt;&lt;property id=&quot;20309&quot; value=&quot;-1&quot;/&gt;&lt;/object&gt;&lt;object type=&quot;3&quot; unique_id=&quot;10035&quot;&gt;&lt;property id=&quot;20148&quot; value=&quot;5&quot;/&gt;&lt;property id=&quot;20300&quot; value=&quot;Slide 32 - &amp;quot;Process Assessment&amp;quot;&quot;/&gt;&lt;property id=&quot;20303&quot; value=&quot;-1&quot;/&gt;&lt;property id=&quot;20307&quot; value=&quot;403&quot;/&gt;&lt;property id=&quot;20309&quot; value=&quot;-1&quot;/&gt;&lt;/object&gt;&lt;object type=&quot;3&quot; unique_id=&quot;10036&quot;&gt;&lt;property id=&quot;20148&quot; value=&quot;5&quot;/&gt;&lt;property id=&quot;20300&quot; value=&quot;Slide 33 - &amp;quot;Assessment and Improvement&amp;quot;&quot;/&gt;&lt;property id=&quot;20303&quot; value=&quot;-1&quot;/&gt;&lt;property id=&quot;20307&quot; value=&quot;404&quot;/&gt;&lt;property id=&quot;20309&quot; value=&quot;-1&quot;/&gt;&lt;/object&gt;&lt;object type=&quot;3&quot; unique_id=&quot;10037&quot;&gt;&lt;property id=&quot;20148&quot; value=&quot;5&quot;/&gt;&lt;property id=&quot;20300&quot; value=&quot;Slide 34 - &amp;quot;Personal Software Process (PSP)&amp;quot;&quot;/&gt;&lt;property id=&quot;20303&quot; value=&quot;-1&quot;/&gt;&lt;property id=&quot;20307&quot; value=&quot;405&quot;/&gt;&lt;property id=&quot;20309&quot; value=&quot;-1&quot;/&gt;&lt;/object&gt;&lt;object type=&quot;3&quot; unique_id=&quot;10038&quot;&gt;&lt;property id=&quot;20148&quot; value=&quot;5&quot;/&gt;&lt;property id=&quot;20300&quot; value=&quot;Slide 35 - &amp;quot;Team Software Process (TSP)&amp;quot;&quot;/&gt;&lt;property id=&quot;20303&quot; value=&quot;-1&quot;/&gt;&lt;property id=&quot;20307&quot; value=&quot;406&quot;/&gt;&lt;property id=&quot;20309&quot; value=&quot;-1&quot;/&gt;&lt;/object&gt;&lt;object type=&quot;3&quot; unique_id=&quot;10039&quot;&gt;&lt;property id=&quot;20148&quot; value=&quot;5&quot;/&gt;&lt;property id=&quot;20300&quot; value=&quot;Slide 36 - &amp;quot;Chapter 3: Prescriptive Process Models&amp;quot;&quot;/&gt;&lt;property id=&quot;20303&quot; value=&quot;-1&quot;/&gt;&lt;property id=&quot;20307&quot; value=&quot;417&quot;/&gt;&lt;property id=&quot;20309&quot; value=&quot;-1&quot;/&gt;&lt;/object&gt;&lt;object type=&quot;3&quot; unique_id=&quot;10040&quot;&gt;&lt;property id=&quot;20148&quot; value=&quot;5&quot;/&gt;&lt;property id=&quot;20300&quot; value=&quot;Slide 37 - &amp;quot;Prescriptive Models&amp;quot;&quot;/&gt;&lt;property id=&quot;20303&quot; value=&quot;-1&quot;/&gt;&lt;property id=&quot;20307&quot; value=&quot;407&quot;/&gt;&lt;property id=&quot;20309&quot; value=&quot;-1&quot;/&gt;&lt;/object&gt;&lt;object type=&quot;3&quot; unique_id=&quot;10041&quot;&gt;&lt;property id=&quot;20148&quot; value=&quot;5&quot;/&gt;&lt;property id=&quot;20300&quot; value=&quot;Slide 38 - &amp;quot;The Linear Model&amp;quot;&quot;/&gt;&lt;property id=&quot;20303&quot; value=&quot;-1&quot;/&gt;&lt;property id=&quot;20307&quot; value=&quot;352&quot;/&gt;&lt;property id=&quot;20309&quot; value=&quot;-1&quot;/&gt;&lt;/object&gt;&lt;object type=&quot;3&quot; unique_id=&quot;10042&quot;&gt;&lt;property id=&quot;20148&quot; value=&quot;5&quot;/&gt;&lt;property id=&quot;20300&quot; value=&quot;Slide 39 - &amp;quot;Rational Unified Process&amp;quot;&quot;/&gt;&lt;property id=&quot;20303&quot; value=&quot;-1&quot;/&gt;&lt;property id=&quot;20307&quot; value=&quot;413&quot;/&gt;&lt;property id=&quot;20309&quot; value=&quot;-1&quot;/&gt;&lt;/object&gt;&lt;object type=&quot;3&quot; unique_id=&quot;10043&quot;&gt;&lt;property id=&quot;20148&quot; value=&quot;5&quot;/&gt;&lt;property id=&quot;20300&quot; value=&quot;Slide 40 - &amp;quot;Iterative Models&amp;quot;&quot;/&gt;&lt;property id=&quot;20303&quot; value=&quot;-1&quot;/&gt;&lt;property id=&quot;20307&quot; value=&quot;411&quot;/&gt;&lt;property id=&quot;20309&quot; value=&quot;-1&quot;/&gt;&lt;/object&gt;&lt;object type=&quot;3&quot; unique_id=&quot;10044&quot;&gt;&lt;property id=&quot;20148&quot; value=&quot;5&quot;/&gt;&lt;property id=&quot;20300&quot; value=&quot;Slide 41 - &amp;quot;The Incremental Model&amp;quot;&quot;/&gt;&lt;property id=&quot;20303&quot; value=&quot;-1&quot;/&gt;&lt;property id=&quot;20307&quot; value=&quot;412&quot;/&gt;&lt;property id=&quot;20309&quot; value=&quot;-1&quot;/&gt;&lt;/object&gt;&lt;object type=&quot;3&quot; unique_id=&quot;10045&quot;&gt;&lt;property id=&quot;20148&quot; value=&quot;5&quot;/&gt;&lt;property id=&quot;20300&quot; value=&quot;Slide 42 - &amp;quot;Iterative and Incremental Models&amp;quot;&quot;/&gt;&lt;property id=&quot;20303&quot; value=&quot;-1&quot;/&gt;&lt;property id=&quot;20307&quot; value=&quot;353&quot;/&gt;&lt;property id=&quot;20309&quot; value=&quot;-1&quot;/&gt;&lt;/object&gt;&lt;object type=&quot;3&quot; unique_id=&quot;10046&quot;&gt;&lt;property id=&quot;20148&quot; value=&quot;5&quot;/&gt;&lt;property id=&quot;20300&quot; value=&quot;Slide 43 - &amp;quot;Evolutionary Models: The Spiral&amp;quot;&quot;/&gt;&lt;property id=&quot;20303&quot; value=&quot;-1&quot;/&gt;&lt;property id=&quot;20307&quot; value=&quot;408&quot;/&gt;&lt;property id=&quot;20309&quot; value=&quot;-1&quot;/&gt;&lt;/object&gt;&lt;object type=&quot;3&quot; unique_id=&quot;10047&quot;&gt;&lt;property id=&quot;20148&quot; value=&quot;5&quot;/&gt;&lt;property id=&quot;20300&quot; value=&quot;Slide 44 - &amp;quot;Evolutionary Models: Concurrent&amp;quot;&quot;/&gt;&lt;property id=&quot;20303&quot; value=&quot;-1&quot;/&gt;&lt;property id=&quot;20307&quot; value=&quot;409&quot;/&gt;&lt;property id=&quot;20309&quot; value=&quot;-1&quot;/&gt;&lt;/object&gt;&lt;object type=&quot;3&quot; unique_id=&quot;10048&quot;&gt;&lt;property id=&quot;20148&quot; value=&quot;5&quot;/&gt;&lt;property id=&quot;20300&quot; value=&quot;Slide 45 - &amp;quot;Still Other Process Models&amp;quot;&quot;/&gt;&lt;property id=&quot;20303&quot; value=&quot;-1&quot;/&gt;&lt;property id=&quot;20307&quot; value=&quot;410&quot;/&gt;&lt;property id=&quot;20309&quot; value=&quot;-1&quot;/&gt;&lt;/object&gt;&lt;object type=&quot;3&quot; unique_id=&quot;10049&quot;&gt;&lt;property id=&quot;20148&quot; value=&quot;5&quot;/&gt;&lt;property id=&quot;20300&quot; value=&quot;Slide 46 - &amp;quot;Homework Assignment for 8/29/07&amp;quot;&quot;/&gt;&lt;property id=&quot;20303&quot; value=&quot;-1&quot;/&gt;&lt;property id=&quot;20307&quot; value=&quot;377&quot;/&gt;&lt;property id=&quot;20309&quot; value=&quot;-1&quot;/&gt;&lt;/object&gt;&lt;/object&gt;&lt;object type=&quot;8&quot; unique_id=&quot;10050&quot;&gt;&lt;/object&gt;&lt;/object&gt;&lt;/database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,2137399327,C:\Documents and Settings\Shawn Bohner\My Documents\CS5704\Fall2007\CS5704-Week1\CS5704-Week1.ppc"/>
</p:tagLst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38061</TotalTime>
  <Words>724</Words>
  <Application>Microsoft Office PowerPoint</Application>
  <PresentationFormat>On-screen Show (4:3)</PresentationFormat>
  <Paragraphs>157</Paragraphs>
  <Slides>21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Blank Presentation</vt:lpstr>
      <vt:lpstr>Software Construction  and Evolution - CSSE 375  Reverse Engineering Tools and Techniques</vt:lpstr>
      <vt:lpstr>Using: SW Reengineering Techniques</vt:lpstr>
      <vt:lpstr>Extracting Info from Software</vt:lpstr>
      <vt:lpstr>Visualizing Static Models</vt:lpstr>
      <vt:lpstr>Reverse Engineering Tool: Rigi View 1</vt:lpstr>
      <vt:lpstr>Rigi View 2: Show By Class</vt:lpstr>
      <vt:lpstr>Rigi View 2: Show By Class (2)</vt:lpstr>
      <vt:lpstr>Visualizing Dynamic Models</vt:lpstr>
      <vt:lpstr>jGRASP   http://www.jgrasp.org/</vt:lpstr>
      <vt:lpstr>jGRASP Environment</vt:lpstr>
      <vt:lpstr>Reverse Engineering: Alias “Reversing”</vt:lpstr>
      <vt:lpstr>Software “Reversing”</vt:lpstr>
      <vt:lpstr>Model of Reversing</vt:lpstr>
      <vt:lpstr>Hex Editors</vt:lpstr>
      <vt:lpstr>Hex Editors: WinHex</vt:lpstr>
      <vt:lpstr>Decompilers</vt:lpstr>
      <vt:lpstr>Decompilers: REC</vt:lpstr>
      <vt:lpstr>Disassemblers/Debuggers: OllyDbg</vt:lpstr>
      <vt:lpstr>Legal Issues: Interoperability</vt:lpstr>
      <vt:lpstr>Legal Issues: Competition</vt:lpstr>
      <vt:lpstr>Legal Issues: Copyright Law</vt:lpstr>
    </vt:vector>
  </TitlesOfParts>
  <Company>Virginia Tech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Construction and Evolution CS5704: First Class</dc:title>
  <dc:creator>Shawn Bohner</dc:creator>
  <cp:lastModifiedBy>Windows User</cp:lastModifiedBy>
  <cp:revision>121</cp:revision>
  <cp:lastPrinted>2010-04-27T14:17:06Z</cp:lastPrinted>
  <dcterms:created xsi:type="dcterms:W3CDTF">2010-04-22T14:18:42Z</dcterms:created>
  <dcterms:modified xsi:type="dcterms:W3CDTF">2014-05-14T23:46:19Z</dcterms:modified>
</cp:coreProperties>
</file>