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handoutMasterIdLst>
    <p:handoutMasterId r:id="rId20"/>
  </p:handoutMasterIdLst>
  <p:sldIdLst>
    <p:sldId id="259" r:id="rId2"/>
    <p:sldId id="530" r:id="rId3"/>
    <p:sldId id="531" r:id="rId4"/>
    <p:sldId id="504" r:id="rId5"/>
    <p:sldId id="539" r:id="rId6"/>
    <p:sldId id="525" r:id="rId7"/>
    <p:sldId id="505" r:id="rId8"/>
    <p:sldId id="506" r:id="rId9"/>
    <p:sldId id="520" r:id="rId10"/>
    <p:sldId id="526" r:id="rId11"/>
    <p:sldId id="515" r:id="rId12"/>
    <p:sldId id="518" r:id="rId13"/>
    <p:sldId id="519" r:id="rId14"/>
    <p:sldId id="521" r:id="rId15"/>
    <p:sldId id="522" r:id="rId16"/>
    <p:sldId id="538" r:id="rId17"/>
    <p:sldId id="527" r:id="rId18"/>
  </p:sldIdLst>
  <p:sldSz cx="9144000" cy="6858000" type="screen4x3"/>
  <p:notesSz cx="7315200" cy="9601200"/>
  <p:custDataLst>
    <p:tags r:id="rId21"/>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33"/>
    <a:srgbClr val="336699"/>
    <a:srgbClr val="FFFF00"/>
    <a:srgbClr val="0033CC"/>
    <a:srgbClr val="800000"/>
    <a:srgbClr val="990000"/>
    <a:srgbClr val="000066"/>
    <a:srgbClr val="CC33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3" autoAdjust="0"/>
    <p:restoredTop sz="90047" autoAdjust="0"/>
  </p:normalViewPr>
  <p:slideViewPr>
    <p:cSldViewPr>
      <p:cViewPr varScale="1">
        <p:scale>
          <a:sx n="65" d="100"/>
          <a:sy n="65" d="100"/>
        </p:scale>
        <p:origin x="-11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542" y="-84"/>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182938"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defTabSz="954088">
              <a:defRPr sz="1300"/>
            </a:lvl1pPr>
          </a:lstStyle>
          <a:p>
            <a:endParaRPr lang="en-US"/>
          </a:p>
        </p:txBody>
      </p:sp>
      <p:sp>
        <p:nvSpPr>
          <p:cNvPr id="176131" name="Rectangle 3"/>
          <p:cNvSpPr>
            <a:spLocks noGrp="1" noChangeArrowheads="1"/>
          </p:cNvSpPr>
          <p:nvPr>
            <p:ph type="dt" sz="quarter" idx="1"/>
          </p:nvPr>
        </p:nvSpPr>
        <p:spPr bwMode="auto">
          <a:xfrm>
            <a:off x="4160838" y="0"/>
            <a:ext cx="3182937"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algn="r" defTabSz="954088">
              <a:defRPr sz="1300"/>
            </a:lvl1pPr>
          </a:lstStyle>
          <a:p>
            <a:endParaRPr lang="en-US"/>
          </a:p>
        </p:txBody>
      </p:sp>
      <p:sp>
        <p:nvSpPr>
          <p:cNvPr id="176132" name="Rectangle 4"/>
          <p:cNvSpPr>
            <a:spLocks noGrp="1" noChangeArrowheads="1"/>
          </p:cNvSpPr>
          <p:nvPr>
            <p:ph type="ftr" sz="quarter" idx="2"/>
          </p:nvPr>
        </p:nvSpPr>
        <p:spPr bwMode="auto">
          <a:xfrm>
            <a:off x="0" y="9109075"/>
            <a:ext cx="3182938"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defTabSz="954088">
              <a:defRPr sz="1300"/>
            </a:lvl1pPr>
          </a:lstStyle>
          <a:p>
            <a:endParaRPr lang="en-US"/>
          </a:p>
        </p:txBody>
      </p:sp>
      <p:sp>
        <p:nvSpPr>
          <p:cNvPr id="176133" name="Rectangle 5"/>
          <p:cNvSpPr>
            <a:spLocks noGrp="1" noChangeArrowheads="1"/>
          </p:cNvSpPr>
          <p:nvPr>
            <p:ph type="sldNum" sz="quarter" idx="3"/>
          </p:nvPr>
        </p:nvSpPr>
        <p:spPr bwMode="auto">
          <a:xfrm>
            <a:off x="4160838" y="9109075"/>
            <a:ext cx="3182937"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algn="r" defTabSz="954088">
              <a:defRPr sz="1300"/>
            </a:lvl1pPr>
          </a:lstStyle>
          <a:p>
            <a:fld id="{BE7C2961-80AF-1046-8E90-A8097193FC68}" type="slidenum">
              <a:rPr lang="en-US"/>
              <a:pPr/>
              <a:t>‹#›</a:t>
            </a:fld>
            <a:endParaRPr lang="en-US"/>
          </a:p>
        </p:txBody>
      </p:sp>
    </p:spTree>
    <p:extLst>
      <p:ext uri="{BB962C8B-B14F-4D97-AF65-F5344CB8AC3E}">
        <p14:creationId xmlns:p14="http://schemas.microsoft.com/office/powerpoint/2010/main" val="3397011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defTabSz="973138">
              <a:defRPr sz="1300"/>
            </a:lvl1pPr>
          </a:lstStyle>
          <a:p>
            <a:endParaRPr lang="en-US"/>
          </a:p>
        </p:txBody>
      </p:sp>
      <p:sp>
        <p:nvSpPr>
          <p:cNvPr id="7171" name="Rectangle 3"/>
          <p:cNvSpPr>
            <a:spLocks noGrp="1" noChangeArrowheads="1"/>
          </p:cNvSpPr>
          <p:nvPr>
            <p:ph type="dt" idx="1"/>
          </p:nvPr>
        </p:nvSpPr>
        <p:spPr bwMode="auto">
          <a:xfrm>
            <a:off x="4144963" y="0"/>
            <a:ext cx="3170237"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algn="r" defTabSz="973138">
              <a:defRPr sz="1300"/>
            </a:lvl1pPr>
          </a:lstStyle>
          <a:p>
            <a:endParaRPr lang="en-US"/>
          </a:p>
        </p:txBody>
      </p:sp>
      <p:sp>
        <p:nvSpPr>
          <p:cNvPr id="7172"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74725" y="4559300"/>
            <a:ext cx="5365750" cy="4322763"/>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9118600"/>
            <a:ext cx="3170238"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defTabSz="973138">
              <a:defRPr sz="1300"/>
            </a:lvl1pPr>
          </a:lstStyle>
          <a:p>
            <a:endParaRPr lang="en-US"/>
          </a:p>
        </p:txBody>
      </p:sp>
      <p:sp>
        <p:nvSpPr>
          <p:cNvPr id="7175" name="Rectangle 7"/>
          <p:cNvSpPr>
            <a:spLocks noGrp="1" noChangeArrowheads="1"/>
          </p:cNvSpPr>
          <p:nvPr>
            <p:ph type="sldNum" sz="quarter" idx="5"/>
          </p:nvPr>
        </p:nvSpPr>
        <p:spPr bwMode="auto">
          <a:xfrm>
            <a:off x="4144963" y="9118600"/>
            <a:ext cx="3170237"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algn="r" defTabSz="973138">
              <a:defRPr sz="1300"/>
            </a:lvl1pPr>
          </a:lstStyle>
          <a:p>
            <a:fld id="{1D48FDC5-0FF0-AA44-98DE-252E54AB5EC7}" type="slidenum">
              <a:rPr lang="en-US"/>
              <a:pPr/>
              <a:t>‹#›</a:t>
            </a:fld>
            <a:endParaRPr lang="en-US"/>
          </a:p>
        </p:txBody>
      </p:sp>
    </p:spTree>
    <p:extLst>
      <p:ext uri="{BB962C8B-B14F-4D97-AF65-F5344CB8AC3E}">
        <p14:creationId xmlns:p14="http://schemas.microsoft.com/office/powerpoint/2010/main" val="1023333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C3301-B4F8-9C4A-A4A6-B086B24BB786}" type="slidenum">
              <a:rPr lang="en-US"/>
              <a:pPr/>
              <a:t>1</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2D2D4-7C86-A446-9328-FDE534249834}" type="slidenum">
              <a:rPr lang="en-US"/>
              <a:pPr/>
              <a:t>10</a:t>
            </a:fld>
            <a:endParaRPr lang="en-US"/>
          </a:p>
        </p:txBody>
      </p:sp>
      <p:sp>
        <p:nvSpPr>
          <p:cNvPr id="1444866" name="Rectangle 2"/>
          <p:cNvSpPr>
            <a:spLocks noGrp="1" noRot="1" noChangeAspect="1" noChangeArrowheads="1" noTextEdit="1"/>
          </p:cNvSpPr>
          <p:nvPr>
            <p:ph type="sldImg"/>
          </p:nvPr>
        </p:nvSpPr>
        <p:spPr>
          <a:ln/>
        </p:spPr>
      </p:sp>
      <p:sp>
        <p:nvSpPr>
          <p:cNvPr id="144486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Q5</a:t>
            </a:r>
            <a:r>
              <a:rPr lang="en-US" dirty="0" smtClean="0"/>
              <a:t>: The Ecosystem</a:t>
            </a:r>
            <a:r>
              <a:rPr lang="en-US" baseline="0" dirty="0" smtClean="0"/>
              <a:t> for Open Source Software is analogous to natural selection. In that the evolving of multiple versions the process favors who?</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26F87-1068-8746-B8DE-9EEFBCAE8DDC}" type="slidenum">
              <a:rPr lang="en-US"/>
              <a:pPr/>
              <a:t>11</a:t>
            </a:fld>
            <a:endParaRPr lang="en-US"/>
          </a:p>
        </p:txBody>
      </p:sp>
      <p:sp>
        <p:nvSpPr>
          <p:cNvPr id="1447938" name="Rectangle 1026"/>
          <p:cNvSpPr>
            <a:spLocks noGrp="1" noRot="1" noChangeAspect="1" noChangeArrowheads="1" noTextEdit="1"/>
          </p:cNvSpPr>
          <p:nvPr>
            <p:ph type="sldImg"/>
          </p:nvPr>
        </p:nvSpPr>
        <p:spPr>
          <a:ln/>
        </p:spPr>
      </p:sp>
      <p:sp>
        <p:nvSpPr>
          <p:cNvPr id="1447939" name="Rectangle 1027"/>
          <p:cNvSpPr>
            <a:spLocks noGrp="1" noChangeArrowheads="1"/>
          </p:cNvSpPr>
          <p:nvPr>
            <p:ph type="body" idx="1"/>
          </p:nvPr>
        </p:nvSpPr>
        <p:spPr/>
        <p:txBody>
          <a:bodyPr/>
          <a:lstStyle/>
          <a:p>
            <a:r>
              <a:rPr lang="en-US" dirty="0" smtClean="0"/>
              <a:t>Ken Thompson image from http://en.chessbase.com/post/a-history-of-cheating-in-che-2-.</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E0D23-CB10-2F4B-9D84-CA968FDD92C3}" type="slidenum">
              <a:rPr lang="en-US"/>
              <a:pPr/>
              <a:t>12</a:t>
            </a:fld>
            <a:endParaRPr lang="en-US"/>
          </a:p>
        </p:txBody>
      </p:sp>
      <p:sp>
        <p:nvSpPr>
          <p:cNvPr id="1451010" name="Rectangle 2"/>
          <p:cNvSpPr>
            <a:spLocks noGrp="1" noRot="1" noChangeAspect="1" noChangeArrowheads="1" noTextEdit="1"/>
          </p:cNvSpPr>
          <p:nvPr>
            <p:ph type="sldImg"/>
          </p:nvPr>
        </p:nvSpPr>
        <p:spPr>
          <a:ln/>
        </p:spPr>
      </p:sp>
      <p:sp>
        <p:nvSpPr>
          <p:cNvPr id="1451011" name="Rectangle 3"/>
          <p:cNvSpPr>
            <a:spLocks noGrp="1" noChangeArrowheads="1"/>
          </p:cNvSpPr>
          <p:nvPr>
            <p:ph type="body" idx="1"/>
          </p:nvPr>
        </p:nvSpPr>
        <p:spPr/>
        <p:txBody>
          <a:bodyPr/>
          <a:lstStyle/>
          <a:p>
            <a:r>
              <a:rPr lang="en-US" b="1" dirty="0" smtClean="0"/>
              <a:t>Q6</a:t>
            </a:r>
            <a:r>
              <a:rPr lang="en-US" dirty="0" smtClean="0"/>
              <a:t>: When was the term</a:t>
            </a:r>
            <a:r>
              <a:rPr lang="en-US" baseline="0" dirty="0" smtClean="0"/>
              <a:t> “Open Source Software” coined and who coined it?</a:t>
            </a:r>
            <a:endParaRPr lang="en-US" dirty="0" smtClean="0"/>
          </a:p>
          <a:p>
            <a:r>
              <a:rPr lang="en-US" dirty="0" smtClean="0"/>
              <a:t>In a 1998 strategy, "open source software" was selected by Todd Anderson, Larry </a:t>
            </a:r>
            <a:r>
              <a:rPr lang="en-US" dirty="0" err="1" smtClean="0"/>
              <a:t>Augustin</a:t>
            </a:r>
            <a:r>
              <a:rPr lang="en-US" dirty="0" smtClean="0"/>
              <a:t>, Jon Hall, Sam </a:t>
            </a:r>
            <a:r>
              <a:rPr lang="en-US" dirty="0" err="1" smtClean="0"/>
              <a:t>Ockman</a:t>
            </a:r>
            <a:r>
              <a:rPr lang="en-US" dirty="0" smtClean="0"/>
              <a:t>, Christine Peterson, and Eric S. Raymond.[4]  </a:t>
            </a:r>
          </a:p>
          <a:p>
            <a:r>
              <a:rPr lang="en-US" dirty="0" smtClean="0"/>
              <a:t>Richard Stallman had not been invited. The session was arranged in reaction to Netscape's January 1998 announcement of a source code release for Navigator (as Mozilla). Those at the meeting described "open source" as a "replacement label" for free software and Open Source Initiative was soon-after founded by Eric Raymond and Bruce </a:t>
            </a:r>
            <a:r>
              <a:rPr lang="en-US" dirty="0" err="1" smtClean="0"/>
              <a:t>Perens</a:t>
            </a:r>
            <a:r>
              <a:rPr lang="en-US" dirty="0" smtClean="0"/>
              <a:t> to promote the term as part of "a marketing program for free software".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12A82-C093-C049-A6AA-B80E02823CB0}" type="slidenum">
              <a:rPr lang="en-US"/>
              <a:pPr/>
              <a:t>13</a:t>
            </a:fld>
            <a:endParaRPr lang="en-US"/>
          </a:p>
        </p:txBody>
      </p:sp>
      <p:sp>
        <p:nvSpPr>
          <p:cNvPr id="1452034" name="Rectangle 2"/>
          <p:cNvSpPr>
            <a:spLocks noGrp="1" noRot="1" noChangeAspect="1" noChangeArrowheads="1" noTextEdit="1"/>
          </p:cNvSpPr>
          <p:nvPr>
            <p:ph type="sldImg"/>
          </p:nvPr>
        </p:nvSpPr>
        <p:spPr>
          <a:ln/>
        </p:spPr>
      </p:sp>
      <p:sp>
        <p:nvSpPr>
          <p:cNvPr id="1452035" name="Rectangle 3"/>
          <p:cNvSpPr>
            <a:spLocks noGrp="1" noChangeArrowheads="1"/>
          </p:cNvSpPr>
          <p:nvPr>
            <p:ph type="body" idx="1"/>
          </p:nvPr>
        </p:nvSpPr>
        <p:spPr/>
        <p:txBody>
          <a:bodyPr/>
          <a:lstStyle/>
          <a:p>
            <a:r>
              <a:rPr lang="en-US" b="1" dirty="0" smtClean="0"/>
              <a:t>Q6</a:t>
            </a:r>
            <a:r>
              <a:rPr lang="en-US" dirty="0" smtClean="0"/>
              <a:t>: When was the term</a:t>
            </a:r>
            <a:r>
              <a:rPr lang="en-US" baseline="0" dirty="0" smtClean="0"/>
              <a:t> “Open Source” software coined and was it really coined by Richard Stallman?</a:t>
            </a:r>
            <a:endParaRPr lang="en-US" dirty="0" smtClean="0"/>
          </a:p>
          <a:p>
            <a:r>
              <a:rPr lang="en-US" dirty="0" smtClean="0"/>
              <a:t>In a 1998 strategy, "open source software" was selected by Todd Anderson, Larry </a:t>
            </a:r>
            <a:r>
              <a:rPr lang="en-US" dirty="0" err="1" smtClean="0"/>
              <a:t>Augustin</a:t>
            </a:r>
            <a:r>
              <a:rPr lang="en-US" dirty="0" smtClean="0"/>
              <a:t>, Jon Hall, Sam </a:t>
            </a:r>
            <a:r>
              <a:rPr lang="en-US" dirty="0" err="1" smtClean="0"/>
              <a:t>Ockman</a:t>
            </a:r>
            <a:r>
              <a:rPr lang="en-US" dirty="0" smtClean="0"/>
              <a:t>, Christine Peterson, and Eric S. Raymond.[4]  </a:t>
            </a:r>
          </a:p>
          <a:p>
            <a:r>
              <a:rPr lang="en-US" dirty="0" smtClean="0"/>
              <a:t>Richard Stallman had not been invited. The session was arranged in reaction to Netscape's January 1998 announcement of a source code release for Navigator (as Mozilla). Those at the meeting described "open source" as a "replacement label" for free software and Open Source Initiative was soon-after founded by Eric Raymond and Bruce </a:t>
            </a:r>
            <a:r>
              <a:rPr lang="en-US" dirty="0" err="1" smtClean="0"/>
              <a:t>Perens</a:t>
            </a:r>
            <a:r>
              <a:rPr lang="en-US" dirty="0" smtClean="0"/>
              <a:t> to promote the term as part of "a marketing program for free software".</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7E22F-0623-C24D-B50E-A69EF1D1E184}" type="slidenum">
              <a:rPr lang="en-US"/>
              <a:pPr/>
              <a:t>14</a:t>
            </a:fld>
            <a:endParaRPr lang="en-US"/>
          </a:p>
        </p:txBody>
      </p:sp>
      <p:sp>
        <p:nvSpPr>
          <p:cNvPr id="1455106" name="Rectangle 2"/>
          <p:cNvSpPr>
            <a:spLocks noGrp="1" noRot="1" noChangeAspect="1" noChangeArrowheads="1" noTextEdit="1"/>
          </p:cNvSpPr>
          <p:nvPr>
            <p:ph type="sldImg"/>
          </p:nvPr>
        </p:nvSpPr>
        <p:spPr>
          <a:ln/>
        </p:spPr>
      </p:sp>
      <p:sp>
        <p:nvSpPr>
          <p:cNvPr id="145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4E171-C3B4-3A44-AE50-22A1EF9D079E}" type="slidenum">
              <a:rPr lang="en-US"/>
              <a:pPr/>
              <a:t>15</a:t>
            </a:fld>
            <a:endParaRPr lang="en-US"/>
          </a:p>
        </p:txBody>
      </p:sp>
      <p:sp>
        <p:nvSpPr>
          <p:cNvPr id="1456130" name="Rectangle 2"/>
          <p:cNvSpPr>
            <a:spLocks noGrp="1" noRot="1" noChangeAspect="1" noChangeArrowheads="1" noTextEdit="1"/>
          </p:cNvSpPr>
          <p:nvPr>
            <p:ph type="sldImg"/>
          </p:nvPr>
        </p:nvSpPr>
        <p:spPr>
          <a:ln/>
        </p:spPr>
      </p:sp>
      <p:sp>
        <p:nvSpPr>
          <p:cNvPr id="145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Q7: What will</a:t>
            </a:r>
            <a:r>
              <a:rPr lang="en-US" baseline="0" dirty="0" smtClean="0"/>
              <a:t> Open Source Software mean to you in two years?</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AAD24-8764-7043-94AF-AD9DC00F2663}" type="slidenum">
              <a:rPr lang="en-US"/>
              <a:pPr/>
              <a:t>17</a:t>
            </a:fld>
            <a:endParaRPr lang="en-US"/>
          </a:p>
        </p:txBody>
      </p:sp>
      <p:sp>
        <p:nvSpPr>
          <p:cNvPr id="1460226" name="Rectangle 2"/>
          <p:cNvSpPr>
            <a:spLocks noGrp="1" noRot="1" noChangeAspect="1" noChangeArrowheads="1" noTextEdit="1"/>
          </p:cNvSpPr>
          <p:nvPr>
            <p:ph type="sldImg"/>
          </p:nvPr>
        </p:nvSpPr>
        <p:spPr>
          <a:ln/>
        </p:spPr>
      </p:sp>
      <p:sp>
        <p:nvSpPr>
          <p:cNvPr id="146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B5A04-EF75-764A-A1F0-BB0155A1C41F}" type="slidenum">
              <a:rPr lang="en-US"/>
              <a:pPr/>
              <a:t>2</a:t>
            </a:fld>
            <a:endParaRPr lang="en-US"/>
          </a:p>
        </p:txBody>
      </p:sp>
      <p:sp>
        <p:nvSpPr>
          <p:cNvPr id="1462274" name="Rectangle 2"/>
          <p:cNvSpPr>
            <a:spLocks noGrp="1" noRot="1" noChangeAspect="1" noChangeArrowheads="1" noTextEdit="1"/>
          </p:cNvSpPr>
          <p:nvPr>
            <p:ph type="sldImg"/>
          </p:nvPr>
        </p:nvSpPr>
        <p:spPr bwMode="auto">
          <a:xfrm>
            <a:off x="2257425" y="719138"/>
            <a:ext cx="2800350" cy="2100262"/>
          </a:xfrm>
          <a:prstGeom prst="rect">
            <a:avLst/>
          </a:prstGeom>
          <a:solidFill>
            <a:srgbClr val="FFFFFF"/>
          </a:solidFill>
          <a:ln>
            <a:solidFill>
              <a:srgbClr val="000000"/>
            </a:solidFill>
            <a:miter lim="800000"/>
            <a:headEnd/>
            <a:tailEnd/>
          </a:ln>
        </p:spPr>
      </p:sp>
      <p:sp>
        <p:nvSpPr>
          <p:cNvPr id="1462275" name="Rectangle 3"/>
          <p:cNvSpPr>
            <a:spLocks noGrp="1" noChangeArrowheads="1"/>
          </p:cNvSpPr>
          <p:nvPr>
            <p:ph type="body" idx="1"/>
          </p:nvPr>
        </p:nvSpPr>
        <p:spPr bwMode="auto">
          <a:xfrm>
            <a:off x="650875" y="2960688"/>
            <a:ext cx="6013450" cy="4319587"/>
          </a:xfrm>
          <a:prstGeom prst="rect">
            <a:avLst/>
          </a:prstGeom>
          <a:solidFill>
            <a:srgbClr val="FFFFFF"/>
          </a:solidFill>
          <a:ln>
            <a:solidFill>
              <a:srgbClr val="000000"/>
            </a:solidFill>
            <a:miter lim="800000"/>
            <a:headEnd/>
            <a:tailEnd/>
          </a:ln>
        </p:spPr>
        <p:txBody>
          <a:bodyPr lIns="96650" tIns="48324" rIns="96650" bIns="48324">
            <a:prstTxWarp prst="textNoShape">
              <a:avLst/>
            </a:prstTxWarp>
          </a:bodyPr>
          <a:lstStyle/>
          <a:p>
            <a:pPr marL="173038" indent="-173038"/>
            <a:r>
              <a:rPr lang="en-US"/>
              <a:t>TRUST IS IMPORTANT FOR PATH WE ARE ON IN INFORMATION TECHNOLOGY</a:t>
            </a:r>
          </a:p>
          <a:p>
            <a:pPr marL="173038" indent="-173038"/>
            <a:endParaRPr lang="en-US"/>
          </a:p>
          <a:p>
            <a:pPr marL="173038" indent="-173038"/>
            <a:r>
              <a:rPr lang="en-US"/>
              <a:t>Joel Birnbaum began talking about what he called pervasive computing twenty years ago... this chart has become a roadmap for HP technology. It has evolved only slightly over the years, but the fundamental vision remains the same... that the value of technology will some day be driven by its ability to achieve total collaboration through openness and ubiquity.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F6B7D-45B7-E34E-B8AE-A968D0A2D7D7}" type="slidenum">
              <a:rPr lang="en-US"/>
              <a:pPr/>
              <a:t>3</a:t>
            </a:fld>
            <a:endParaRPr lang="en-US"/>
          </a:p>
        </p:txBody>
      </p:sp>
      <p:sp>
        <p:nvSpPr>
          <p:cNvPr id="1465346"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465347" name="Rectangle 3"/>
          <p:cNvSpPr>
            <a:spLocks noGrp="1" noChangeArrowheads="1"/>
          </p:cNvSpPr>
          <p:nvPr>
            <p:ph type="body" idx="1"/>
          </p:nvPr>
        </p:nvSpPr>
        <p:spPr bwMode="auto">
          <a:xfrm>
            <a:off x="731838" y="4560888"/>
            <a:ext cx="5851525" cy="4319587"/>
          </a:xfrm>
          <a:prstGeom prst="rect">
            <a:avLst/>
          </a:prstGeom>
          <a:solidFill>
            <a:srgbClr val="FFFFFF"/>
          </a:solidFill>
          <a:ln>
            <a:solidFill>
              <a:srgbClr val="000000"/>
            </a:solidFill>
            <a:miter lim="800000"/>
            <a:headEnd/>
            <a:tailEnd/>
          </a:ln>
        </p:spPr>
        <p:txBody>
          <a:bodyPr lIns="96661" tIns="48331" rIns="96661" bIns="48331">
            <a:prstTxWarp prst="textNoShape">
              <a:avLst/>
            </a:prstTxWarp>
          </a:bodyPr>
          <a:lstStyle/>
          <a:p>
            <a:pPr>
              <a:lnSpc>
                <a:spcPct val="80000"/>
              </a:lnSpc>
            </a:pPr>
            <a:r>
              <a:rPr lang="en-US" sz="800"/>
              <a:t>The first wave was started with Linux, which caught the attention of enterprises with the second wave when</a:t>
            </a:r>
          </a:p>
          <a:p>
            <a:pPr>
              <a:lnSpc>
                <a:spcPct val="80000"/>
              </a:lnSpc>
            </a:pPr>
            <a:r>
              <a:rPr lang="en-US" sz="800"/>
              <a:t>Web servers, databases, and App Servers came to the market, all based on open source. This in turn</a:t>
            </a:r>
          </a:p>
          <a:p>
            <a:pPr>
              <a:lnSpc>
                <a:spcPct val="80000"/>
              </a:lnSpc>
            </a:pPr>
            <a:r>
              <a:rPr lang="en-US" sz="800"/>
              <a:t>Fuelled the demand for open source Operating Systems,</a:t>
            </a:r>
          </a:p>
          <a:p>
            <a:pPr>
              <a:lnSpc>
                <a:spcPct val="80000"/>
              </a:lnSpc>
            </a:pPr>
            <a:endParaRPr lang="en-US" sz="800"/>
          </a:p>
          <a:p>
            <a:pPr>
              <a:lnSpc>
                <a:spcPct val="80000"/>
              </a:lnSpc>
            </a:pPr>
            <a:r>
              <a:rPr lang="en-US" sz="800"/>
              <a:t>The third wave of open source started with open source ERP, CRM, BI, and Project Management applications</a:t>
            </a:r>
          </a:p>
          <a:p>
            <a:pPr>
              <a:lnSpc>
                <a:spcPct val="80000"/>
              </a:lnSpc>
            </a:pPr>
            <a:r>
              <a:rPr lang="en-US" sz="800"/>
              <a:t>Coming to the market.</a:t>
            </a:r>
          </a:p>
          <a:p>
            <a:pPr>
              <a:lnSpc>
                <a:spcPct val="80000"/>
              </a:lnSpc>
            </a:pPr>
            <a:endParaRPr lang="en-US" sz="800"/>
          </a:p>
          <a:p>
            <a:pPr>
              <a:lnSpc>
                <a:spcPct val="80000"/>
              </a:lnSpc>
            </a:pPr>
            <a:r>
              <a:rPr lang="en-US" sz="800"/>
              <a:t>Now at the fourth wave where CIOs are looking at Open Source applications for IT Management, Application</a:t>
            </a:r>
          </a:p>
          <a:p>
            <a:pPr>
              <a:lnSpc>
                <a:spcPct val="80000"/>
              </a:lnSpc>
            </a:pPr>
            <a:r>
              <a:rPr lang="en-US" sz="800"/>
              <a:t>Deployment, Life Cycle Management, and so on.</a:t>
            </a:r>
          </a:p>
          <a:p>
            <a:pPr>
              <a:lnSpc>
                <a:spcPct val="80000"/>
              </a:lnSpc>
            </a:pPr>
            <a:endParaRPr lang="en-US" sz="800"/>
          </a:p>
          <a:p>
            <a:pPr>
              <a:lnSpc>
                <a:spcPct val="80000"/>
              </a:lnSpc>
            </a:pPr>
            <a:r>
              <a:rPr lang="en-US" sz="800"/>
              <a:t>Pointgain focuses on this segment targeting the discerning CXO and CIO seeking adaptability, flexibility, extensibility</a:t>
            </a:r>
          </a:p>
          <a:p>
            <a:pPr>
              <a:lnSpc>
                <a:spcPct val="80000"/>
              </a:lnSpc>
            </a:pPr>
            <a:r>
              <a:rPr lang="en-US" sz="800"/>
              <a:t>and ROI.</a:t>
            </a:r>
          </a:p>
          <a:p>
            <a:pPr>
              <a:lnSpc>
                <a:spcPct val="80000"/>
              </a:lnSpc>
            </a:pPr>
            <a:endParaRPr lang="en-US" sz="800"/>
          </a:p>
          <a:p>
            <a:pPr>
              <a:lnSpc>
                <a:spcPct val="80000"/>
              </a:lnSpc>
            </a:pPr>
            <a:r>
              <a:rPr lang="en-US" sz="800"/>
              <a:t>Today, the open source software model and accompanying products are increasingly showing up on the radar of </a:t>
            </a:r>
          </a:p>
          <a:p>
            <a:pPr>
              <a:lnSpc>
                <a:spcPct val="80000"/>
              </a:lnSpc>
            </a:pPr>
            <a:r>
              <a:rPr lang="en-US" sz="800"/>
              <a:t>mainstream enterprises. Earlier adopters have proved the merits of open source and now the mainstream is comfortable </a:t>
            </a:r>
          </a:p>
          <a:p>
            <a:pPr>
              <a:lnSpc>
                <a:spcPct val="80000"/>
              </a:lnSpc>
            </a:pPr>
            <a:r>
              <a:rPr lang="en-US" sz="800"/>
              <a:t>making the leap themselves.</a:t>
            </a:r>
          </a:p>
          <a:p>
            <a:pPr>
              <a:lnSpc>
                <a:spcPct val="80000"/>
              </a:lnSpc>
            </a:pPr>
            <a:endParaRPr lang="en-US"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DB447-7FF2-354F-B2CC-595940CDEC40}" type="slidenum">
              <a:rPr lang="en-US"/>
              <a:pPr/>
              <a:t>4</a:t>
            </a:fld>
            <a:endParaRPr lang="en-US"/>
          </a:p>
        </p:txBody>
      </p:sp>
      <p:sp>
        <p:nvSpPr>
          <p:cNvPr id="1442818" name="Rectangle 1026"/>
          <p:cNvSpPr>
            <a:spLocks noGrp="1" noRot="1" noChangeAspect="1" noChangeArrowheads="1" noTextEdit="1"/>
          </p:cNvSpPr>
          <p:nvPr>
            <p:ph type="sldImg"/>
          </p:nvPr>
        </p:nvSpPr>
        <p:spPr>
          <a:ln/>
        </p:spPr>
      </p:sp>
      <p:sp>
        <p:nvSpPr>
          <p:cNvPr id="1442819" name="Rectangle 1027"/>
          <p:cNvSpPr>
            <a:spLocks noGrp="1" noChangeArrowheads="1"/>
          </p:cNvSpPr>
          <p:nvPr>
            <p:ph type="body" idx="1"/>
          </p:nvPr>
        </p:nvSpPr>
        <p:spPr/>
        <p:txBody>
          <a:bodyPr/>
          <a:lstStyle/>
          <a:p>
            <a:r>
              <a:rPr lang="en-US" baseline="0" dirty="0" smtClean="0"/>
              <a:t>Bazaar in Hyderabad, India image is from http://sporum.wikia.com/wiki/File:India_Hyderabad_bazaar_market_fruit.jpg.</a:t>
            </a:r>
          </a:p>
          <a:p>
            <a:r>
              <a:rPr lang="en-US" baseline="0" dirty="0" smtClean="0"/>
              <a:t>Cathedral in Salisbury, England image is from http://tourists360.com/salisbury-cathedral-church/.</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DB447-7FF2-354F-B2CC-595940CDEC40}" type="slidenum">
              <a:rPr lang="en-US"/>
              <a:pPr/>
              <a:t>5</a:t>
            </a:fld>
            <a:endParaRPr lang="en-US"/>
          </a:p>
        </p:txBody>
      </p:sp>
      <p:sp>
        <p:nvSpPr>
          <p:cNvPr id="1442818" name="Rectangle 1026"/>
          <p:cNvSpPr>
            <a:spLocks noGrp="1" noRot="1" noChangeAspect="1" noChangeArrowheads="1" noTextEdit="1"/>
          </p:cNvSpPr>
          <p:nvPr>
            <p:ph type="sldImg"/>
          </p:nvPr>
        </p:nvSpPr>
        <p:spPr>
          <a:ln/>
        </p:spPr>
      </p:sp>
      <p:sp>
        <p:nvSpPr>
          <p:cNvPr id="1442819" name="Rectangle 1027"/>
          <p:cNvSpPr>
            <a:spLocks noGrp="1" noChangeArrowheads="1"/>
          </p:cNvSpPr>
          <p:nvPr>
            <p:ph type="body" idx="1"/>
          </p:nvPr>
        </p:nvSpPr>
        <p:spPr/>
        <p:txBody>
          <a:bodyPr/>
          <a:lstStyle/>
          <a:p>
            <a:r>
              <a:rPr lang="en-US" b="1" dirty="0" smtClean="0"/>
              <a:t>Q1</a:t>
            </a:r>
            <a:r>
              <a:rPr lang="en-US" dirty="0" smtClean="0"/>
              <a:t>: As </a:t>
            </a:r>
            <a:r>
              <a:rPr lang="en-US" dirty="0" smtClean="0"/>
              <a:t>more </a:t>
            </a:r>
            <a:r>
              <a:rPr lang="en-US" dirty="0" smtClean="0"/>
              <a:t>information</a:t>
            </a:r>
            <a:r>
              <a:rPr lang="en-US" baseline="0" dirty="0" smtClean="0"/>
              <a:t> is freely available, the marketplace for software changes. What is meant by Eric Raymond’s Bazaar for open source</a:t>
            </a:r>
            <a:r>
              <a:rPr lang="en-US" baseline="0" dirty="0" smtClean="0"/>
              <a:t>?</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2B1DE-410D-5C4E-9DA1-8A14A000B99B}" type="slidenum">
              <a:rPr lang="en-US"/>
              <a:pPr/>
              <a:t>6</a:t>
            </a:fld>
            <a:endParaRPr lang="en-US"/>
          </a:p>
        </p:txBody>
      </p:sp>
      <p:sp>
        <p:nvSpPr>
          <p:cNvPr id="1443842" name="Rectangle 1026"/>
          <p:cNvSpPr>
            <a:spLocks noGrp="1" noRot="1" noChangeAspect="1" noChangeArrowheads="1" noTextEdit="1"/>
          </p:cNvSpPr>
          <p:nvPr>
            <p:ph type="sldImg"/>
          </p:nvPr>
        </p:nvSpPr>
        <p:spPr>
          <a:ln/>
        </p:spPr>
      </p:sp>
      <p:sp>
        <p:nvSpPr>
          <p:cNvPr id="1443843" name="Rectangle 1027"/>
          <p:cNvSpPr>
            <a:spLocks noGrp="1" noChangeArrowheads="1"/>
          </p:cNvSpPr>
          <p:nvPr>
            <p:ph type="body" idx="1"/>
          </p:nvPr>
        </p:nvSpPr>
        <p:spPr/>
        <p:txBody>
          <a:bodyPr/>
          <a:lstStyle/>
          <a:p>
            <a:r>
              <a:rPr lang="en-US" b="1" dirty="0" smtClean="0"/>
              <a:t>Q2a</a:t>
            </a:r>
            <a:r>
              <a:rPr lang="en-US" dirty="0" smtClean="0"/>
              <a:t>: True</a:t>
            </a:r>
            <a:r>
              <a:rPr lang="en-US" baseline="0" dirty="0" smtClean="0"/>
              <a:t> or </a:t>
            </a:r>
            <a:r>
              <a:rPr lang="en-US" b="1" baseline="0" dirty="0" smtClean="0"/>
              <a:t>False</a:t>
            </a:r>
            <a:r>
              <a:rPr lang="en-US" baseline="0" dirty="0" smtClean="0"/>
              <a:t>: Freeware and shareware are examples of Open Source Software.</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Q2b</a:t>
            </a:r>
            <a:r>
              <a:rPr lang="en-US" dirty="0" smtClean="0"/>
              <a:t>: Please</a:t>
            </a:r>
            <a:r>
              <a:rPr lang="en-US" baseline="0" dirty="0" smtClean="0"/>
              <a:t> l</a:t>
            </a:r>
            <a:r>
              <a:rPr lang="en-US" dirty="0" smtClean="0"/>
              <a:t>ist</a:t>
            </a:r>
            <a:r>
              <a:rPr lang="en-US" baseline="0" dirty="0" smtClean="0"/>
              <a:t> two examples of Open Source Software.</a:t>
            </a:r>
            <a:endParaRPr lang="en-US" dirty="0" smtClean="0"/>
          </a:p>
          <a:p>
            <a:r>
              <a:rPr lang="en-US" dirty="0" smtClean="0"/>
              <a:t>Not Freeware or Shareware (no source code);</a:t>
            </a:r>
            <a:r>
              <a:rPr lang="en-US" baseline="0" dirty="0" smtClean="0"/>
              <a:t>     </a:t>
            </a:r>
            <a:r>
              <a:rPr lang="en-US" dirty="0" smtClean="0"/>
              <a:t>Not Public Domain;</a:t>
            </a:r>
            <a:r>
              <a:rPr lang="en-US" baseline="0" dirty="0" smtClean="0"/>
              <a:t>    </a:t>
            </a:r>
            <a:r>
              <a:rPr lang="en-US" dirty="0" smtClean="0"/>
              <a:t>Not for non-commercial use only, or Community Codes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2B1DE-410D-5C4E-9DA1-8A14A000B99B}" type="slidenum">
              <a:rPr lang="en-US"/>
              <a:pPr/>
              <a:t>7</a:t>
            </a:fld>
            <a:endParaRPr lang="en-US"/>
          </a:p>
        </p:txBody>
      </p:sp>
      <p:sp>
        <p:nvSpPr>
          <p:cNvPr id="1443842" name="Rectangle 1026"/>
          <p:cNvSpPr>
            <a:spLocks noGrp="1" noRot="1" noChangeAspect="1" noChangeArrowheads="1" noTextEdit="1"/>
          </p:cNvSpPr>
          <p:nvPr>
            <p:ph type="sldImg"/>
          </p:nvPr>
        </p:nvSpPr>
        <p:spPr>
          <a:ln/>
        </p:spPr>
      </p:sp>
      <p:sp>
        <p:nvSpPr>
          <p:cNvPr id="1443843" name="Rectangle 1027"/>
          <p:cNvSpPr>
            <a:spLocks noGrp="1" noChangeArrowheads="1"/>
          </p:cNvSpPr>
          <p:nvPr>
            <p:ph type="body" idx="1"/>
          </p:nvPr>
        </p:nvSpPr>
        <p:spPr/>
        <p:txBody>
          <a:bodyPr/>
          <a:lstStyle/>
          <a:p>
            <a:r>
              <a:rPr lang="en-US" dirty="0" smtClean="0"/>
              <a:t>Who do you suppose the discrimination</a:t>
            </a:r>
            <a:r>
              <a:rPr lang="en-US" baseline="0" dirty="0" smtClean="0"/>
              <a:t> would be directed at?</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2D2D4-7C86-A446-9328-FDE534249834}" type="slidenum">
              <a:rPr lang="en-US"/>
              <a:pPr/>
              <a:t>8</a:t>
            </a:fld>
            <a:endParaRPr lang="en-US"/>
          </a:p>
        </p:txBody>
      </p:sp>
      <p:sp>
        <p:nvSpPr>
          <p:cNvPr id="1444866" name="Rectangle 2"/>
          <p:cNvSpPr>
            <a:spLocks noGrp="1" noRot="1" noChangeAspect="1" noChangeArrowheads="1" noTextEdit="1"/>
          </p:cNvSpPr>
          <p:nvPr>
            <p:ph type="sldImg"/>
          </p:nvPr>
        </p:nvSpPr>
        <p:spPr>
          <a:ln/>
        </p:spPr>
      </p:sp>
      <p:sp>
        <p:nvSpPr>
          <p:cNvPr id="1444867" name="Rectangle 3"/>
          <p:cNvSpPr>
            <a:spLocks noGrp="1" noChangeArrowheads="1"/>
          </p:cNvSpPr>
          <p:nvPr>
            <p:ph type="body" idx="1"/>
          </p:nvPr>
        </p:nvSpPr>
        <p:spPr/>
        <p:txBody>
          <a:bodyPr/>
          <a:lstStyle/>
          <a:p>
            <a:r>
              <a:rPr lang="en-US" dirty="0" smtClean="0"/>
              <a:t>Focusing in on ownership…</a:t>
            </a:r>
          </a:p>
          <a:p>
            <a:r>
              <a:rPr lang="en-US" b="1" dirty="0" smtClean="0"/>
              <a:t>Q3</a:t>
            </a:r>
            <a:r>
              <a:rPr lang="en-US" dirty="0" smtClean="0"/>
              <a:t>: In general, ___________________ owns the Open Source software.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4EE8C-BCBF-5D4D-8BFB-A339B4FAD87D}" type="slidenum">
              <a:rPr lang="en-US"/>
              <a:pPr/>
              <a:t>9</a:t>
            </a:fld>
            <a:endParaRPr lang="en-US"/>
          </a:p>
        </p:txBody>
      </p:sp>
      <p:sp>
        <p:nvSpPr>
          <p:cNvPr id="1454082" name="Rectangle 2"/>
          <p:cNvSpPr>
            <a:spLocks noGrp="1" noRot="1" noChangeAspect="1" noChangeArrowheads="1" noTextEdit="1"/>
          </p:cNvSpPr>
          <p:nvPr>
            <p:ph type="sldImg"/>
          </p:nvPr>
        </p:nvSpPr>
        <p:spPr>
          <a:ln/>
        </p:spPr>
      </p:sp>
      <p:sp>
        <p:nvSpPr>
          <p:cNvPr id="1454083" name="Rectangle 3"/>
          <p:cNvSpPr>
            <a:spLocks noGrp="1" noChangeArrowheads="1"/>
          </p:cNvSpPr>
          <p:nvPr>
            <p:ph type="body" idx="1"/>
          </p:nvPr>
        </p:nvSpPr>
        <p:spPr/>
        <p:txBody>
          <a:bodyPr/>
          <a:lstStyle/>
          <a:p>
            <a:r>
              <a:rPr lang="en-US" dirty="0" smtClean="0"/>
              <a:t>Success of Linux inspired creation of the Open Source Initiative (OSI) in 1998</a:t>
            </a:r>
          </a:p>
          <a:p>
            <a:r>
              <a:rPr lang="en-US" dirty="0" smtClean="0"/>
              <a:t>Led by Eric S. Raymond and endorsed by </a:t>
            </a:r>
            <a:r>
              <a:rPr lang="en-US" dirty="0" err="1" smtClean="0"/>
              <a:t>Linus</a:t>
            </a:r>
            <a:r>
              <a:rPr lang="en-US" dirty="0" smtClean="0"/>
              <a:t> </a:t>
            </a:r>
            <a:r>
              <a:rPr lang="en-US" dirty="0" err="1" smtClean="0"/>
              <a:t>Torvalds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Q4</a:t>
            </a:r>
            <a:r>
              <a:rPr lang="en-US" dirty="0" smtClean="0"/>
              <a:t>: The Open</a:t>
            </a:r>
            <a:r>
              <a:rPr lang="en-US" baseline="0" dirty="0" smtClean="0"/>
              <a:t> Source Initiative (OSI) has ten elements to its definition. Please list the ones that do not have to do with the licensing of software directly (i.e., not in the title).</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ChangeArrowheads="1"/>
          </p:cNvSpPr>
          <p:nvPr/>
        </p:nvSpPr>
        <p:spPr bwMode="invGray">
          <a:xfrm>
            <a:off x="9190038" y="20638"/>
            <a:ext cx="563562" cy="6858000"/>
          </a:xfrm>
          <a:prstGeom prst="rect">
            <a:avLst/>
          </a:prstGeom>
          <a:gradFill rotWithShape="0">
            <a:gsLst>
              <a:gs pos="0">
                <a:srgbClr val="CC0000"/>
              </a:gs>
              <a:gs pos="100000">
                <a:schemeClr val="folHlink"/>
              </a:gs>
            </a:gsLst>
            <a:lin ang="0" scaled="1"/>
          </a:gradFill>
          <a:ln w="9525">
            <a:noFill/>
            <a:miter lim="800000"/>
            <a:headEnd/>
            <a:tailEnd/>
          </a:ln>
        </p:spPr>
        <p:txBody>
          <a:bodyPr wrap="none" anchor="ctr">
            <a:prstTxWarp prst="textNoShape">
              <a:avLst/>
            </a:prstTxWarp>
          </a:bodyPr>
          <a:lstStyle/>
          <a:p>
            <a:endParaRPr lang="en-US"/>
          </a:p>
        </p:txBody>
      </p:sp>
      <p:sp>
        <p:nvSpPr>
          <p:cNvPr id="6147" name="Freeform 3"/>
          <p:cNvSpPr>
            <a:spLocks/>
          </p:cNvSpPr>
          <p:nvPr/>
        </p:nvSpPr>
        <p:spPr bwMode="white">
          <a:xfrm>
            <a:off x="0" y="4510088"/>
            <a:ext cx="5754688" cy="234791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rgbClr val="C0C0C0"/>
              </a:gs>
              <a:gs pos="100000">
                <a:schemeClr val="bg1"/>
              </a:gs>
            </a:gsLst>
            <a:lin ang="5400000" scaled="1"/>
          </a:gradFill>
          <a:ln w="9525" cap="flat" cmpd="sng">
            <a:noFill/>
            <a:prstDash val="solid"/>
            <a:miter lim="800000"/>
            <a:headEnd type="none" w="sm" len="sm"/>
            <a:tailEnd type="none" w="sm" len="sm"/>
          </a:ln>
          <a:effectLst/>
        </p:spPr>
        <p:txBody>
          <a:bodyPr wrap="none" anchor="ctr">
            <a:prstTxWarp prst="textNoShape">
              <a:avLst/>
            </a:prstTxWarp>
          </a:bodyPr>
          <a:lstStyle/>
          <a:p>
            <a:endParaRPr lang="en-US"/>
          </a:p>
        </p:txBody>
      </p:sp>
      <p:sp>
        <p:nvSpPr>
          <p:cNvPr id="6148" name="Freeform 4"/>
          <p:cNvSpPr>
            <a:spLocks/>
          </p:cNvSpPr>
          <p:nvPr/>
        </p:nvSpPr>
        <p:spPr bwMode="white">
          <a:xfrm>
            <a:off x="0" y="3838575"/>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49" name="Freeform 5"/>
          <p:cNvSpPr>
            <a:spLocks/>
          </p:cNvSpPr>
          <p:nvPr/>
        </p:nvSpPr>
        <p:spPr bwMode="white">
          <a:xfrm>
            <a:off x="0" y="3167063"/>
            <a:ext cx="9144000" cy="3690937"/>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50" name="Freeform 6"/>
          <p:cNvSpPr>
            <a:spLocks/>
          </p:cNvSpPr>
          <p:nvPr/>
        </p:nvSpPr>
        <p:spPr bwMode="white">
          <a:xfrm>
            <a:off x="0" y="2481263"/>
            <a:ext cx="9144000" cy="2497137"/>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51" name="Freeform 7"/>
          <p:cNvSpPr>
            <a:spLocks/>
          </p:cNvSpPr>
          <p:nvPr/>
        </p:nvSpPr>
        <p:spPr bwMode="white">
          <a:xfrm>
            <a:off x="0" y="1814513"/>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52" name="Freeform 8"/>
          <p:cNvSpPr>
            <a:spLocks/>
          </p:cNvSpPr>
          <p:nvPr/>
        </p:nvSpPr>
        <p:spPr bwMode="white">
          <a:xfrm>
            <a:off x="0" y="0"/>
            <a:ext cx="9144000" cy="168275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53" name="Freeform 9"/>
          <p:cNvSpPr>
            <a:spLocks/>
          </p:cNvSpPr>
          <p:nvPr/>
        </p:nvSpPr>
        <p:spPr bwMode="white">
          <a:xfrm>
            <a:off x="0" y="0"/>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54" name="Freeform 10"/>
          <p:cNvSpPr>
            <a:spLocks/>
          </p:cNvSpPr>
          <p:nvPr/>
        </p:nvSpPr>
        <p:spPr bwMode="white">
          <a:xfrm>
            <a:off x="0" y="0"/>
            <a:ext cx="4578350" cy="454025"/>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rgbClr val="C0C0C0"/>
              </a:gs>
              <a:gs pos="100000">
                <a:schemeClr val="bg1"/>
              </a:gs>
            </a:gsLst>
            <a:lin ang="0" scaled="1"/>
          </a:gradFill>
          <a:ln w="9525">
            <a:noFill/>
            <a:round/>
            <a:headEnd type="none" w="sm" len="sm"/>
            <a:tailEnd type="none" w="sm" len="sm"/>
          </a:ln>
          <a:effectLst/>
        </p:spPr>
        <p:txBody>
          <a:bodyPr>
            <a:prstTxWarp prst="textNoShape">
              <a:avLst/>
            </a:prstTxWarp>
          </a:bodyPr>
          <a:lstStyle/>
          <a:p>
            <a:endParaRPr lang="en-US"/>
          </a:p>
        </p:txBody>
      </p:sp>
      <p:sp>
        <p:nvSpPr>
          <p:cNvPr id="6155" name="Rectangle 11"/>
          <p:cNvSpPr>
            <a:spLocks noGrp="1" noChangeArrowheads="1"/>
          </p:cNvSpPr>
          <p:nvPr>
            <p:ph type="ctrTitle"/>
          </p:nvPr>
        </p:nvSpPr>
        <p:spPr>
          <a:xfrm>
            <a:off x="685800" y="609600"/>
            <a:ext cx="7772400" cy="2819400"/>
          </a:xfrm>
        </p:spPr>
        <p:txBody>
          <a:bodyPr/>
          <a:lstStyle>
            <a:lvl1pPr algn="ctr">
              <a:defRPr sz="4000"/>
            </a:lvl1pPr>
          </a:lstStyle>
          <a:p>
            <a:r>
              <a:rPr lang="en-US"/>
              <a:t>Click to edit Master title style</a:t>
            </a:r>
          </a:p>
        </p:txBody>
      </p:sp>
      <p:sp>
        <p:nvSpPr>
          <p:cNvPr id="6156" name="Rectangle 12"/>
          <p:cNvSpPr>
            <a:spLocks noGrp="1" noChangeArrowheads="1"/>
          </p:cNvSpPr>
          <p:nvPr>
            <p:ph type="subTitle" idx="1"/>
          </p:nvPr>
        </p:nvSpPr>
        <p:spPr>
          <a:xfrm>
            <a:off x="1371600" y="3886200"/>
            <a:ext cx="6400800" cy="1752600"/>
          </a:xfrm>
        </p:spPr>
        <p:txBody>
          <a:bodyPr/>
          <a:lstStyle>
            <a:lvl1pPr marL="0" indent="0" algn="ctr">
              <a:buFont typeface="Wingdings" charset="2"/>
              <a:buNone/>
              <a:defRPr sz="2400"/>
            </a:lvl1pPr>
          </a:lstStyle>
          <a:p>
            <a:r>
              <a:rPr lang="en-US"/>
              <a:t>Click to edit Master subtitle style</a:t>
            </a:r>
          </a:p>
        </p:txBody>
      </p:sp>
      <p:sp>
        <p:nvSpPr>
          <p:cNvPr id="6157" name="Rectangle 13"/>
          <p:cNvSpPr>
            <a:spLocks noGrp="1" noChangeArrowheads="1"/>
          </p:cNvSpPr>
          <p:nvPr>
            <p:ph type="dt" sz="half" idx="2"/>
          </p:nvPr>
        </p:nvSpPr>
        <p:spPr/>
        <p:txBody>
          <a:bodyPr/>
          <a:lstStyle>
            <a:lvl1pPr>
              <a:defRPr/>
            </a:lvl1pPr>
          </a:lstStyle>
          <a:p>
            <a:endParaRPr lang="en-US"/>
          </a:p>
        </p:txBody>
      </p:sp>
      <p:sp>
        <p:nvSpPr>
          <p:cNvPr id="6158" name="Rectangle 14"/>
          <p:cNvSpPr>
            <a:spLocks noGrp="1" noChangeArrowheads="1"/>
          </p:cNvSpPr>
          <p:nvPr>
            <p:ph type="ftr" sz="quarter" idx="3"/>
          </p:nvPr>
        </p:nvSpPr>
        <p:spPr/>
        <p:txBody>
          <a:bodyPr/>
          <a:lstStyle>
            <a:lvl1pPr>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61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02FA40B-D0E2-5746-A3D8-9149A00ED7A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F69C24B-8AC4-4649-8C5D-C9ABF9BA833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762000"/>
            <a:ext cx="3810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762000"/>
            <a:ext cx="3810000" cy="54864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162800" y="6553200"/>
            <a:ext cx="1905000" cy="381000"/>
          </a:xfrm>
        </p:spPr>
        <p:txBody>
          <a:bodyPr/>
          <a:lstStyle>
            <a:lvl1pPr>
              <a:defRPr smtClean="0"/>
            </a:lvl1pPr>
          </a:lstStyle>
          <a:p>
            <a:fld id="{D1C5598A-8974-3840-978B-2DD5197435D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4B3A97D-E058-4347-98A3-25ACC5C2803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4A6DD52-B65D-2745-95FF-4AABEB51055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7620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4AD968FA-C622-B24E-90B1-AA1F687089F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5EFA5E4A-AD53-0843-A6C6-D4095C8CCF0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443A6690-49A6-7A4D-B2B1-26C8A70FBB9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7B87E393-2226-604C-AFDD-3DC991E195F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032A153-4C1E-1849-AC61-B029892F404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DB5FF174-6D5E-474F-A735-6762711C56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6" name="Freeform 22"/>
          <p:cNvSpPr>
            <a:spLocks/>
          </p:cNvSpPr>
          <p:nvPr/>
        </p:nvSpPr>
        <p:spPr bwMode="white">
          <a:xfrm>
            <a:off x="0" y="4510088"/>
            <a:ext cx="5754688" cy="234791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rgbClr val="DDDDDD"/>
              </a:gs>
              <a:gs pos="100000">
                <a:schemeClr val="bg1"/>
              </a:gs>
            </a:gsLst>
            <a:lin ang="5400000" scaled="1"/>
          </a:gradFill>
          <a:ln w="9525" cap="flat" cmpd="sng">
            <a:noFill/>
            <a:prstDash val="solid"/>
            <a:miter lim="800000"/>
            <a:headEnd type="none" w="sm" len="sm"/>
            <a:tailEnd type="none" w="sm" len="sm"/>
          </a:ln>
          <a:effectLst/>
        </p:spPr>
        <p:txBody>
          <a:bodyPr wrap="none" anchor="ctr">
            <a:prstTxWarp prst="textNoShape">
              <a:avLst/>
            </a:prstTxWarp>
          </a:bodyPr>
          <a:lstStyle/>
          <a:p>
            <a:endParaRPr lang="en-US"/>
          </a:p>
        </p:txBody>
      </p:sp>
      <p:sp>
        <p:nvSpPr>
          <p:cNvPr id="1047" name="Freeform 23"/>
          <p:cNvSpPr>
            <a:spLocks/>
          </p:cNvSpPr>
          <p:nvPr/>
        </p:nvSpPr>
        <p:spPr bwMode="white">
          <a:xfrm>
            <a:off x="0" y="3838575"/>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48" name="Freeform 24"/>
          <p:cNvSpPr>
            <a:spLocks/>
          </p:cNvSpPr>
          <p:nvPr/>
        </p:nvSpPr>
        <p:spPr bwMode="white">
          <a:xfrm>
            <a:off x="0" y="3167063"/>
            <a:ext cx="9144000" cy="3690937"/>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49" name="Freeform 25"/>
          <p:cNvSpPr>
            <a:spLocks/>
          </p:cNvSpPr>
          <p:nvPr/>
        </p:nvSpPr>
        <p:spPr bwMode="white">
          <a:xfrm>
            <a:off x="0" y="2481263"/>
            <a:ext cx="9144000" cy="2497137"/>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50" name="Freeform 26"/>
          <p:cNvSpPr>
            <a:spLocks/>
          </p:cNvSpPr>
          <p:nvPr/>
        </p:nvSpPr>
        <p:spPr bwMode="white">
          <a:xfrm>
            <a:off x="0" y="1814513"/>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51" name="Freeform 27"/>
          <p:cNvSpPr>
            <a:spLocks/>
          </p:cNvSpPr>
          <p:nvPr/>
        </p:nvSpPr>
        <p:spPr bwMode="white">
          <a:xfrm>
            <a:off x="0" y="0"/>
            <a:ext cx="9144000" cy="168275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52" name="Freeform 28"/>
          <p:cNvSpPr>
            <a:spLocks/>
          </p:cNvSpPr>
          <p:nvPr/>
        </p:nvSpPr>
        <p:spPr bwMode="white">
          <a:xfrm>
            <a:off x="0" y="0"/>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53" name="Freeform 29"/>
          <p:cNvSpPr>
            <a:spLocks/>
          </p:cNvSpPr>
          <p:nvPr/>
        </p:nvSpPr>
        <p:spPr bwMode="white">
          <a:xfrm>
            <a:off x="0" y="0"/>
            <a:ext cx="4578350" cy="454025"/>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rgbClr val="DDDDDD"/>
              </a:gs>
              <a:gs pos="100000">
                <a:schemeClr val="bg1"/>
              </a:gs>
            </a:gsLst>
            <a:lin ang="0" scaled="1"/>
          </a:gradFill>
          <a:ln w="9525">
            <a:noFill/>
            <a:round/>
            <a:headEnd type="none" w="sm" len="sm"/>
            <a:tailEnd type="none" w="sm" len="sm"/>
          </a:ln>
          <a:effectLst/>
        </p:spPr>
        <p:txBody>
          <a:bodyPr>
            <a:prstTxWarp prst="textNoShape">
              <a:avLst/>
            </a:prstTxWarp>
          </a:bodyPr>
          <a:lstStyle/>
          <a:p>
            <a:endParaRPr lang="en-US"/>
          </a:p>
        </p:txBody>
      </p:sp>
      <p:sp>
        <p:nvSpPr>
          <p:cNvPr id="1026" name="Rectangle 2"/>
          <p:cNvSpPr>
            <a:spLocks noGrp="1" noChangeArrowheads="1"/>
          </p:cNvSpPr>
          <p:nvPr>
            <p:ph type="title"/>
          </p:nvPr>
        </p:nvSpPr>
        <p:spPr bwMode="auto">
          <a:xfrm>
            <a:off x="685800" y="7620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762000"/>
            <a:ext cx="77724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74FCEEE-9DC8-B543-AC3A-75A414BF23B6}"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800000"/>
          </a:solidFill>
          <a:latin typeface="+mj-lt"/>
          <a:ea typeface="+mj-ea"/>
          <a:cs typeface="+mj-cs"/>
        </a:defRPr>
      </a:lvl1pPr>
      <a:lvl2pPr algn="l" rtl="0" eaLnBrk="0" fontAlgn="base" hangingPunct="0">
        <a:spcBef>
          <a:spcPct val="0"/>
        </a:spcBef>
        <a:spcAft>
          <a:spcPct val="0"/>
        </a:spcAft>
        <a:defRPr sz="3200" b="1">
          <a:solidFill>
            <a:srgbClr val="800000"/>
          </a:solidFill>
          <a:latin typeface="Arial" charset="0"/>
        </a:defRPr>
      </a:lvl2pPr>
      <a:lvl3pPr algn="l" rtl="0" eaLnBrk="0" fontAlgn="base" hangingPunct="0">
        <a:spcBef>
          <a:spcPct val="0"/>
        </a:spcBef>
        <a:spcAft>
          <a:spcPct val="0"/>
        </a:spcAft>
        <a:defRPr sz="3200" b="1">
          <a:solidFill>
            <a:srgbClr val="800000"/>
          </a:solidFill>
          <a:latin typeface="Arial" charset="0"/>
        </a:defRPr>
      </a:lvl3pPr>
      <a:lvl4pPr algn="l" rtl="0" eaLnBrk="0" fontAlgn="base" hangingPunct="0">
        <a:spcBef>
          <a:spcPct val="0"/>
        </a:spcBef>
        <a:spcAft>
          <a:spcPct val="0"/>
        </a:spcAft>
        <a:defRPr sz="3200" b="1">
          <a:solidFill>
            <a:srgbClr val="800000"/>
          </a:solidFill>
          <a:latin typeface="Arial" charset="0"/>
        </a:defRPr>
      </a:lvl4pPr>
      <a:lvl5pPr algn="l" rtl="0" eaLnBrk="0" fontAlgn="base" hangingPunct="0">
        <a:spcBef>
          <a:spcPct val="0"/>
        </a:spcBef>
        <a:spcAft>
          <a:spcPct val="0"/>
        </a:spcAft>
        <a:defRPr sz="3200" b="1">
          <a:solidFill>
            <a:srgbClr val="800000"/>
          </a:solidFill>
          <a:latin typeface="Arial" charset="0"/>
        </a:defRPr>
      </a:lvl5pPr>
      <a:lvl6pPr marL="457200" algn="l" rtl="0" eaLnBrk="0" fontAlgn="base" hangingPunct="0">
        <a:spcBef>
          <a:spcPct val="0"/>
        </a:spcBef>
        <a:spcAft>
          <a:spcPct val="0"/>
        </a:spcAft>
        <a:defRPr sz="3200" b="1">
          <a:solidFill>
            <a:srgbClr val="800000"/>
          </a:solidFill>
          <a:latin typeface="Arial" charset="0"/>
        </a:defRPr>
      </a:lvl6pPr>
      <a:lvl7pPr marL="914400" algn="l" rtl="0" eaLnBrk="0" fontAlgn="base" hangingPunct="0">
        <a:spcBef>
          <a:spcPct val="0"/>
        </a:spcBef>
        <a:spcAft>
          <a:spcPct val="0"/>
        </a:spcAft>
        <a:defRPr sz="3200" b="1">
          <a:solidFill>
            <a:srgbClr val="800000"/>
          </a:solidFill>
          <a:latin typeface="Arial" charset="0"/>
        </a:defRPr>
      </a:lvl7pPr>
      <a:lvl8pPr marL="1371600" algn="l" rtl="0" eaLnBrk="0" fontAlgn="base" hangingPunct="0">
        <a:spcBef>
          <a:spcPct val="0"/>
        </a:spcBef>
        <a:spcAft>
          <a:spcPct val="0"/>
        </a:spcAft>
        <a:defRPr sz="3200" b="1">
          <a:solidFill>
            <a:srgbClr val="800000"/>
          </a:solidFill>
          <a:latin typeface="Arial" charset="0"/>
        </a:defRPr>
      </a:lvl8pPr>
      <a:lvl9pPr marL="1828800" algn="l" rtl="0" eaLnBrk="0" fontAlgn="base" hangingPunct="0">
        <a:spcBef>
          <a:spcPct val="0"/>
        </a:spcBef>
        <a:spcAft>
          <a:spcPct val="0"/>
        </a:spcAft>
        <a:defRPr sz="3200" b="1">
          <a:solidFill>
            <a:srgbClr val="800000"/>
          </a:solidFill>
          <a:latin typeface="Arial" charset="0"/>
        </a:defRPr>
      </a:lvl9pPr>
    </p:titleStyle>
    <p:bodyStyle>
      <a:lvl1pPr marL="342900" indent="-342900" algn="l" rtl="0" eaLnBrk="0" fontAlgn="base" hangingPunct="0">
        <a:spcBef>
          <a:spcPct val="20000"/>
        </a:spcBef>
        <a:spcAft>
          <a:spcPct val="0"/>
        </a:spcAft>
        <a:buClr>
          <a:srgbClr val="CC0000"/>
        </a:buClr>
        <a:buSzPct val="70000"/>
        <a:buFont typeface="Wingdings"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ZapfDingbats" pitchFamily="82" charset="2"/>
        <a:buChar char="l"/>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CC0000"/>
        </a:buClr>
        <a:buChar char="–"/>
        <a:defRPr sz="2400" b="1">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b="1">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b="1">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b="1">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304800"/>
            <a:ext cx="7772400" cy="2819400"/>
          </a:xfrm>
          <a:effectLst>
            <a:outerShdw blurRad="63500" dist="35921" dir="2700000" algn="ctr" rotWithShape="0">
              <a:schemeClr val="bg2">
                <a:alpha val="74998"/>
              </a:schemeClr>
            </a:outerShdw>
          </a:effectLst>
        </p:spPr>
        <p:txBody>
          <a:bodyPr/>
          <a:lstStyle/>
          <a:p>
            <a:r>
              <a:rPr lang="en-US" sz="3600" dirty="0" smtClean="0">
                <a:effectLst>
                  <a:outerShdw blurRad="38100" dist="38100" dir="2700000" algn="tl">
                    <a:srgbClr val="DDDDDD"/>
                  </a:outerShdw>
                </a:effectLst>
              </a:rPr>
              <a:t>Software Construction </a:t>
            </a:r>
            <a:br>
              <a:rPr lang="en-US" sz="3600" dirty="0" smtClean="0">
                <a:effectLst>
                  <a:outerShdw blurRad="38100" dist="38100" dir="2700000" algn="tl">
                    <a:srgbClr val="DDDDDD"/>
                  </a:outerShdw>
                </a:effectLst>
              </a:rPr>
            </a:br>
            <a:r>
              <a:rPr lang="en-US" sz="3600" dirty="0" smtClean="0">
                <a:effectLst>
                  <a:outerShdw blurRad="38100" dist="38100" dir="2700000" algn="tl">
                    <a:srgbClr val="DDDDDD"/>
                  </a:outerShdw>
                </a:effectLst>
              </a:rPr>
              <a:t>and Evolution - </a:t>
            </a:r>
            <a:r>
              <a:rPr lang="en-US" sz="3600" i="1" dirty="0" smtClean="0">
                <a:effectLst>
                  <a:outerShdw blurRad="38100" dist="38100" dir="2700000" algn="tl">
                    <a:srgbClr val="DDDDDD"/>
                  </a:outerShdw>
                </a:effectLst>
              </a:rPr>
              <a:t>CSSE 375</a:t>
            </a:r>
            <a:br>
              <a:rPr lang="en-US" sz="3600" i="1" dirty="0" smtClean="0">
                <a:effectLst>
                  <a:outerShdw blurRad="38100" dist="38100" dir="2700000" algn="tl">
                    <a:srgbClr val="DDDDDD"/>
                  </a:outerShdw>
                </a:effectLst>
              </a:rPr>
            </a:br>
            <a:r>
              <a:rPr lang="en-US" sz="3600" i="1" dirty="0" smtClean="0">
                <a:effectLst>
                  <a:outerShdw blurRad="38100" dist="38100" dir="2700000" algn="tl">
                    <a:srgbClr val="DDDDDD"/>
                  </a:outerShdw>
                </a:effectLst>
              </a:rPr>
              <a:t/>
            </a:r>
            <a:br>
              <a:rPr lang="en-US" sz="3600" i="1" dirty="0" smtClean="0">
                <a:effectLst>
                  <a:outerShdw blurRad="38100" dist="38100" dir="2700000" algn="tl">
                    <a:srgbClr val="DDDDDD"/>
                  </a:outerShdw>
                </a:effectLst>
              </a:rPr>
            </a:br>
            <a:r>
              <a:rPr lang="en-US" sz="4400" i="1" dirty="0" smtClean="0">
                <a:effectLst>
                  <a:outerShdw blurRad="38100" dist="38100" dir="2700000" algn="tl">
                    <a:srgbClr val="DDDDDD"/>
                  </a:outerShdw>
                </a:effectLst>
              </a:rPr>
              <a:t>Open Source Software</a:t>
            </a:r>
            <a:endParaRPr lang="en-US" sz="4400" i="1" dirty="0">
              <a:effectLst>
                <a:outerShdw blurRad="38100" dist="38100" dir="2700000" algn="tl">
                  <a:srgbClr val="DDDDDD"/>
                </a:outerShdw>
              </a:effectLst>
            </a:endParaRPr>
          </a:p>
        </p:txBody>
      </p:sp>
      <p:sp>
        <p:nvSpPr>
          <p:cNvPr id="8195" name="Rectangle 3"/>
          <p:cNvSpPr>
            <a:spLocks noGrp="1" noChangeArrowheads="1"/>
          </p:cNvSpPr>
          <p:nvPr>
            <p:ph type="subTitle" idx="1"/>
          </p:nvPr>
        </p:nvSpPr>
        <p:spPr>
          <a:xfrm>
            <a:off x="1371600" y="3733800"/>
            <a:ext cx="6400800" cy="2057400"/>
          </a:xfrm>
        </p:spPr>
        <p:txBody>
          <a:bodyPr/>
          <a:lstStyle/>
          <a:p>
            <a:pPr>
              <a:lnSpc>
                <a:spcPct val="80000"/>
              </a:lnSpc>
            </a:pPr>
            <a:r>
              <a:rPr lang="en-US" dirty="0"/>
              <a:t>Shawn </a:t>
            </a:r>
            <a:r>
              <a:rPr lang="en-US" dirty="0" smtClean="0"/>
              <a:t>&amp; Steve</a:t>
            </a:r>
            <a:endParaRPr lang="en-US" sz="1400" dirty="0"/>
          </a:p>
        </p:txBody>
      </p:sp>
      <p:pic>
        <p:nvPicPr>
          <p:cNvPr id="8202" name="Picture 10" descr="rose4"/>
          <p:cNvPicPr>
            <a:picLocks noChangeAspect="1" noChangeArrowheads="1"/>
          </p:cNvPicPr>
          <p:nvPr/>
        </p:nvPicPr>
        <p:blipFill>
          <a:blip r:embed="rId4"/>
          <a:srcRect l="12895" t="22858"/>
          <a:stretch>
            <a:fillRect/>
          </a:stretch>
        </p:blipFill>
        <p:spPr bwMode="auto">
          <a:xfrm>
            <a:off x="6527800" y="6376988"/>
            <a:ext cx="2616200" cy="434975"/>
          </a:xfrm>
          <a:prstGeom prst="rect">
            <a:avLst/>
          </a:prstGeom>
          <a:noFill/>
        </p:spPr>
      </p:pic>
      <p:pic>
        <p:nvPicPr>
          <p:cNvPr id="1026" name="Picture 2" descr="http://web-school.in/wp-content/uploads/2014/02/open-source-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429000"/>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F47D743-3C52-6448-AF75-B5FEF7BD5528}" type="slidenum">
              <a:rPr lang="en-US"/>
              <a:pPr/>
              <a:t>10</a:t>
            </a:fld>
            <a:endParaRPr lang="en-US"/>
          </a:p>
        </p:txBody>
      </p:sp>
      <p:sp>
        <p:nvSpPr>
          <p:cNvPr id="1416194" name="Rectangle 2"/>
          <p:cNvSpPr>
            <a:spLocks noGrp="1" noChangeArrowheads="1"/>
          </p:cNvSpPr>
          <p:nvPr>
            <p:ph type="title"/>
          </p:nvPr>
        </p:nvSpPr>
        <p:spPr>
          <a:xfrm>
            <a:off x="685800" y="53975"/>
            <a:ext cx="7772400" cy="579438"/>
          </a:xfrm>
        </p:spPr>
        <p:txBody>
          <a:bodyPr>
            <a:spAutoFit/>
          </a:bodyPr>
          <a:lstStyle/>
          <a:p>
            <a:r>
              <a:rPr lang="en-US" dirty="0" smtClean="0"/>
              <a:t>Multiple Versions &amp; Natural Selection</a:t>
            </a:r>
            <a:endParaRPr lang="en-US" dirty="0"/>
          </a:p>
        </p:txBody>
      </p:sp>
      <p:sp>
        <p:nvSpPr>
          <p:cNvPr id="1416195" name="Rectangle 3"/>
          <p:cNvSpPr>
            <a:spLocks noGrp="1" noChangeArrowheads="1"/>
          </p:cNvSpPr>
          <p:nvPr>
            <p:ph type="body" idx="1"/>
          </p:nvPr>
        </p:nvSpPr>
        <p:spPr>
          <a:xfrm>
            <a:off x="457200" y="1295400"/>
            <a:ext cx="8534400" cy="5410200"/>
          </a:xfrm>
        </p:spPr>
        <p:txBody>
          <a:bodyPr/>
          <a:lstStyle/>
          <a:p>
            <a:r>
              <a:rPr lang="en-US" i="1" dirty="0" smtClean="0"/>
              <a:t>Natural </a:t>
            </a:r>
            <a:r>
              <a:rPr lang="en-US" i="1" dirty="0"/>
              <a:t>selection process</a:t>
            </a:r>
            <a:r>
              <a:rPr lang="en-US" dirty="0"/>
              <a:t> favors end-</a:t>
            </a:r>
            <a:r>
              <a:rPr lang="en-US" dirty="0" smtClean="0"/>
              <a:t>user</a:t>
            </a:r>
            <a:br>
              <a:rPr lang="en-US" dirty="0" smtClean="0"/>
            </a:br>
            <a:endParaRPr lang="en-US" dirty="0" smtClean="0"/>
          </a:p>
          <a:p>
            <a:r>
              <a:rPr lang="en-US" dirty="0"/>
              <a:t>Over time new versions become</a:t>
            </a:r>
            <a:r>
              <a:rPr lang="en-US" dirty="0" smtClean="0"/>
              <a:t> </a:t>
            </a:r>
          </a:p>
          <a:p>
            <a:pPr marL="914400" lvl="1" indent="-514350">
              <a:buFont typeface="+mj-lt"/>
              <a:buAutoNum type="arabicPeriod"/>
            </a:pPr>
            <a:r>
              <a:rPr lang="en-US" dirty="0" smtClean="0"/>
              <a:t>dominant </a:t>
            </a:r>
            <a:r>
              <a:rPr lang="en-US" dirty="0"/>
              <a:t>&amp; widely used,</a:t>
            </a:r>
            <a:r>
              <a:rPr lang="en-US" dirty="0" smtClean="0"/>
              <a:t> </a:t>
            </a:r>
          </a:p>
          <a:p>
            <a:pPr marL="914400" lvl="1" indent="-514350">
              <a:buFont typeface="+mj-lt"/>
              <a:buAutoNum type="arabicPeriod"/>
            </a:pPr>
            <a:r>
              <a:rPr lang="en-US" dirty="0" smtClean="0"/>
              <a:t>die </a:t>
            </a:r>
            <a:r>
              <a:rPr lang="en-US" dirty="0"/>
              <a:t>off due to lack of support/usage, or</a:t>
            </a:r>
            <a:r>
              <a:rPr lang="en-US" dirty="0" smtClean="0"/>
              <a:t> </a:t>
            </a:r>
          </a:p>
          <a:p>
            <a:pPr marL="914400" lvl="1" indent="-514350">
              <a:buFont typeface="+mj-lt"/>
              <a:buAutoNum type="arabicPeriod"/>
            </a:pPr>
            <a:r>
              <a:rPr lang="en-US" dirty="0" smtClean="0"/>
              <a:t>get </a:t>
            </a:r>
            <a:r>
              <a:rPr lang="en-US" dirty="0"/>
              <a:t>folded back into the </a:t>
            </a:r>
            <a:r>
              <a:rPr lang="en-US" dirty="0" smtClean="0"/>
              <a:t>original</a:t>
            </a:r>
            <a:br>
              <a:rPr lang="en-US" dirty="0" smtClean="0"/>
            </a:br>
            <a:endParaRPr lang="en-US" dirty="0" smtClean="0"/>
          </a:p>
          <a:p>
            <a:r>
              <a:rPr lang="en-US" dirty="0"/>
              <a:t>Ability to fork off different versions ensures surviving version will have features majority of end-users want</a:t>
            </a:r>
          </a:p>
        </p:txBody>
      </p:sp>
      <p:sp>
        <p:nvSpPr>
          <p:cNvPr id="1416196" name="Text Box 4"/>
          <p:cNvSpPr txBox="1">
            <a:spLocks noChangeArrowheads="1"/>
          </p:cNvSpPr>
          <p:nvPr/>
        </p:nvSpPr>
        <p:spPr bwMode="auto">
          <a:xfrm>
            <a:off x="8566047" y="6019800"/>
            <a:ext cx="577953" cy="461665"/>
          </a:xfrm>
          <a:prstGeom prst="rect">
            <a:avLst/>
          </a:prstGeom>
          <a:noFill/>
          <a:ln w="9525">
            <a:noFill/>
            <a:miter lim="800000"/>
            <a:headEnd/>
            <a:tailEnd/>
          </a:ln>
          <a:effectLst/>
        </p:spPr>
        <p:txBody>
          <a:bodyPr wrap="none">
            <a:prstTxWarp prst="textNoShape">
              <a:avLst/>
            </a:prstTxWarp>
            <a:spAutoFit/>
          </a:bodyPr>
          <a:lstStyle/>
          <a:p>
            <a:r>
              <a:rPr lang="en-US" b="1" dirty="0" smtClean="0">
                <a:solidFill>
                  <a:schemeClr val="accent2"/>
                </a:solidFill>
              </a:rPr>
              <a:t>Q5</a:t>
            </a:r>
            <a:endParaRPr lang="en-US"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619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1619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1619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1619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16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61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A0ADC2E2-4A88-7949-8A55-1749B73FD26B}" type="slidenum">
              <a:rPr lang="en-US"/>
              <a:pPr/>
              <a:t>11</a:t>
            </a:fld>
            <a:endParaRPr lang="en-US"/>
          </a:p>
        </p:txBody>
      </p:sp>
      <p:sp>
        <p:nvSpPr>
          <p:cNvPr id="147458" name="Rectangle 2"/>
          <p:cNvSpPr>
            <a:spLocks noGrp="1" noChangeArrowheads="1"/>
          </p:cNvSpPr>
          <p:nvPr>
            <p:ph type="title" idx="4294967295"/>
          </p:nvPr>
        </p:nvSpPr>
        <p:spPr/>
        <p:txBody>
          <a:bodyPr/>
          <a:lstStyle/>
          <a:p>
            <a:pPr algn="ctr" eaLnBrk="1" hangingPunct="1"/>
            <a:r>
              <a:rPr lang="en-US" sz="2900" dirty="0">
                <a:effectLst>
                  <a:outerShdw blurRad="38100" dist="38100" dir="2700000" algn="tl">
                    <a:srgbClr val="DDDDDD"/>
                  </a:outerShdw>
                </a:effectLst>
              </a:rPr>
              <a:t>Pre/Emerging </a:t>
            </a:r>
            <a:r>
              <a:rPr lang="en-US" dirty="0">
                <a:effectLst>
                  <a:outerShdw blurRad="38100" dist="38100" dir="2700000" algn="tl">
                    <a:srgbClr val="DDDDDD"/>
                  </a:outerShdw>
                </a:effectLst>
              </a:rPr>
              <a:t>Open </a:t>
            </a:r>
            <a:r>
              <a:rPr lang="en-US" dirty="0" smtClean="0">
                <a:effectLst>
                  <a:outerShdw blurRad="38100" dist="38100" dir="2700000" algn="tl">
                    <a:srgbClr val="DDDDDD"/>
                  </a:outerShdw>
                </a:effectLst>
              </a:rPr>
              <a:t>Source</a:t>
            </a:r>
            <a:endParaRPr lang="en-US" dirty="0">
              <a:effectLst>
                <a:outerShdw blurRad="38100" dist="38100" dir="2700000" algn="tl">
                  <a:srgbClr val="DDDDDD"/>
                </a:outerShdw>
              </a:effectLst>
            </a:endParaRPr>
          </a:p>
        </p:txBody>
      </p:sp>
      <p:sp>
        <p:nvSpPr>
          <p:cNvPr id="147459" name="Rectangle 3"/>
          <p:cNvSpPr>
            <a:spLocks noGrp="1" noChangeArrowheads="1"/>
          </p:cNvSpPr>
          <p:nvPr>
            <p:ph type="body" idx="4294967295"/>
          </p:nvPr>
        </p:nvSpPr>
        <p:spPr>
          <a:xfrm>
            <a:off x="0" y="914400"/>
            <a:ext cx="4419600" cy="990600"/>
          </a:xfrm>
        </p:spPr>
        <p:txBody>
          <a:bodyPr/>
          <a:lstStyle/>
          <a:p>
            <a:pPr eaLnBrk="1" hangingPunct="1">
              <a:buNone/>
            </a:pPr>
            <a:r>
              <a:rPr lang="en-US" sz="2000" dirty="0" smtClean="0">
                <a:effectLst>
                  <a:outerShdw blurRad="38100" dist="38100" dir="2700000" algn="tl">
                    <a:srgbClr val="DDDDDD"/>
                  </a:outerShdw>
                </a:effectLst>
              </a:rPr>
              <a:t>Unix developed </a:t>
            </a:r>
            <a:r>
              <a:rPr lang="en-US" sz="2000" dirty="0">
                <a:effectLst>
                  <a:outerShdw blurRad="38100" dist="38100" dir="2700000" algn="tl">
                    <a:srgbClr val="DDDDDD"/>
                  </a:outerShdw>
                </a:effectLst>
              </a:rPr>
              <a:t>at AT&amp;T in </a:t>
            </a:r>
            <a:r>
              <a:rPr lang="en-US" sz="2000" dirty="0">
                <a:solidFill>
                  <a:srgbClr val="FF0000"/>
                </a:solidFill>
                <a:effectLst>
                  <a:outerShdw blurRad="38100" dist="38100" dir="2700000" algn="tl">
                    <a:srgbClr val="DDDDDD"/>
                  </a:outerShdw>
                </a:effectLst>
              </a:rPr>
              <a:t>1971</a:t>
            </a:r>
            <a:endParaRPr lang="en-US" sz="2000" dirty="0" smtClean="0">
              <a:solidFill>
                <a:srgbClr val="FF0000"/>
              </a:solidFill>
              <a:effectLst>
                <a:outerShdw blurRad="38100" dist="38100" dir="2700000" algn="tl">
                  <a:srgbClr val="DDDDDD"/>
                </a:outerShdw>
              </a:effectLst>
            </a:endParaRPr>
          </a:p>
          <a:p>
            <a:pPr eaLnBrk="1" hangingPunct="1">
              <a:buNone/>
            </a:pPr>
            <a:r>
              <a:rPr lang="en-US" sz="2000" dirty="0" smtClean="0">
                <a:effectLst>
                  <a:outerShdw blurRad="38100" dist="38100" dir="2700000" algn="tl">
                    <a:srgbClr val="DDDDDD"/>
                  </a:outerShdw>
                </a:effectLst>
              </a:rPr>
              <a:t>Monopoly </a:t>
            </a:r>
            <a:r>
              <a:rPr lang="en-US" sz="2000" dirty="0">
                <a:effectLst>
                  <a:outerShdw blurRad="38100" dist="38100" dir="2700000" algn="tl">
                    <a:srgbClr val="DDDDDD"/>
                  </a:outerShdw>
                </a:effectLst>
              </a:rPr>
              <a:t>restrictions on AT&amp;T</a:t>
            </a:r>
          </a:p>
          <a:p>
            <a:pPr eaLnBrk="1" hangingPunct="1">
              <a:buNone/>
            </a:pPr>
            <a:r>
              <a:rPr lang="en-US" sz="2000" dirty="0">
                <a:effectLst>
                  <a:outerShdw blurRad="38100" dist="38100" dir="2700000" algn="tl">
                    <a:srgbClr val="DDDDDD"/>
                  </a:outerShdw>
                </a:effectLst>
              </a:rPr>
              <a:t>Given free to universities</a:t>
            </a:r>
            <a:r>
              <a:rPr lang="en-US" sz="2000" dirty="0" smtClean="0">
                <a:effectLst>
                  <a:outerShdw blurRad="38100" dist="38100" dir="2700000" algn="tl">
                    <a:srgbClr val="DDDDDD"/>
                  </a:outerShdw>
                </a:effectLst>
              </a:rPr>
              <a:t> </a:t>
            </a:r>
            <a:r>
              <a:rPr lang="en-US" sz="2000" dirty="0" err="1" smtClean="0">
                <a:effectLst>
                  <a:outerShdw blurRad="38100" dist="38100" dir="2700000" algn="tl">
                    <a:srgbClr val="DDDDDD"/>
                  </a:outerShdw>
                </a:effectLst>
              </a:rPr>
              <a:t>w</a:t>
            </a:r>
            <a:r>
              <a:rPr lang="en-US" sz="2000" dirty="0" smtClean="0">
                <a:effectLst>
                  <a:outerShdw blurRad="38100" dist="38100" dir="2700000" algn="tl">
                    <a:srgbClr val="DDDDDD"/>
                  </a:outerShdw>
                </a:effectLst>
              </a:rPr>
              <a:t>/source</a:t>
            </a:r>
          </a:p>
          <a:p>
            <a:pPr lvl="1" eaLnBrk="1" hangingPunct="1">
              <a:buNone/>
            </a:pPr>
            <a:endParaRPr lang="en-US" sz="1800" dirty="0">
              <a:effectLst>
                <a:outerShdw blurRad="38100" dist="38100" dir="2700000" algn="tl">
                  <a:srgbClr val="DDDDDD"/>
                </a:outerShdw>
              </a:effectLst>
            </a:endParaRPr>
          </a:p>
        </p:txBody>
      </p:sp>
      <p:sp>
        <p:nvSpPr>
          <p:cNvPr id="1389574" name="Text Box 5"/>
          <p:cNvSpPr txBox="1">
            <a:spLocks noChangeArrowheads="1"/>
          </p:cNvSpPr>
          <p:nvPr/>
        </p:nvSpPr>
        <p:spPr bwMode="auto">
          <a:xfrm>
            <a:off x="152400" y="4157246"/>
            <a:ext cx="3429000" cy="646331"/>
          </a:xfrm>
          <a:prstGeom prst="rect">
            <a:avLst/>
          </a:prstGeom>
          <a:noFill/>
          <a:ln w="12700">
            <a:noFill/>
            <a:miter lim="800000"/>
            <a:headEnd type="none" w="sm" len="sm"/>
            <a:tailEnd type="none" w="sm" len="sm"/>
          </a:ln>
        </p:spPr>
        <p:txBody>
          <a:bodyPr wrap="square">
            <a:prstTxWarp prst="textNoShape">
              <a:avLst/>
            </a:prstTxWarp>
            <a:spAutoFit/>
          </a:bodyPr>
          <a:lstStyle/>
          <a:p>
            <a:endParaRPr lang="en-US" sz="1800" dirty="0" smtClean="0">
              <a:latin typeface="Tahoma" charset="0"/>
            </a:endParaRPr>
          </a:p>
          <a:p>
            <a:r>
              <a:rPr lang="en-US" sz="1800" dirty="0" smtClean="0">
                <a:latin typeface="Tahoma" charset="0"/>
              </a:rPr>
              <a:t>Unix </a:t>
            </a:r>
            <a:r>
              <a:rPr lang="en-US" sz="1800" dirty="0">
                <a:latin typeface="Tahoma" charset="0"/>
              </a:rPr>
              <a:t>co-founder Ken </a:t>
            </a:r>
            <a:r>
              <a:rPr lang="en-US" sz="1800" dirty="0" smtClean="0">
                <a:latin typeface="Tahoma" charset="0"/>
              </a:rPr>
              <a:t>Thompson</a:t>
            </a:r>
            <a:endParaRPr lang="en-US" sz="1800" dirty="0">
              <a:latin typeface="Tahoma" charset="0"/>
            </a:endParaRPr>
          </a:p>
        </p:txBody>
      </p:sp>
      <p:sp>
        <p:nvSpPr>
          <p:cNvPr id="7" name="Rectangle 3"/>
          <p:cNvSpPr txBox="1">
            <a:spLocks noChangeArrowheads="1"/>
          </p:cNvSpPr>
          <p:nvPr/>
        </p:nvSpPr>
        <p:spPr bwMode="auto">
          <a:xfrm>
            <a:off x="4648200" y="4343400"/>
            <a:ext cx="4495800" cy="213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rgbClr val="CC0000"/>
              </a:buClr>
              <a:buSzPct val="70000"/>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DDDDDD"/>
                  </a:outerShdw>
                </a:effectLst>
                <a:uLnTx/>
                <a:uFillTx/>
                <a:latin typeface="+mn-lt"/>
                <a:ea typeface="+mn-ea"/>
                <a:cs typeface="+mn-cs"/>
              </a:rPr>
              <a:t>Monopoly restrictions lifted 1983</a:t>
            </a:r>
          </a:p>
          <a:p>
            <a:pPr marL="342900" marR="0" lvl="0" indent="-342900" algn="l" defTabSz="914400" rtl="0" eaLnBrk="1" fontAlgn="base" latinLnBrk="0" hangingPunct="1">
              <a:lnSpc>
                <a:spcPct val="80000"/>
              </a:lnSpc>
              <a:spcBef>
                <a:spcPct val="20000"/>
              </a:spcBef>
              <a:spcAft>
                <a:spcPct val="0"/>
              </a:spcAft>
              <a:buClr>
                <a:srgbClr val="CC0000"/>
              </a:buClr>
              <a:buSzPct val="70000"/>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DDDDDD"/>
                  </a:outerShdw>
                </a:effectLst>
                <a:uLnTx/>
                <a:uFillTx/>
                <a:latin typeface="+mn-lt"/>
                <a:ea typeface="+mn-ea"/>
                <a:cs typeface="+mn-cs"/>
              </a:rPr>
              <a:t>UNIX/C now became hot properties</a:t>
            </a:r>
          </a:p>
          <a:p>
            <a:pPr marL="742950" marR="0" lvl="1" indent="-285750" algn="l" defTabSz="914400" rtl="0" eaLnBrk="1" fontAlgn="base" latinLnBrk="0" hangingPunct="1">
              <a:lnSpc>
                <a:spcPct val="80000"/>
              </a:lnSpc>
              <a:spcBef>
                <a:spcPct val="20000"/>
              </a:spcBef>
              <a:spcAft>
                <a:spcPct val="0"/>
              </a:spcAft>
              <a:buClr>
                <a:srgbClr val="CC0000"/>
              </a:buClr>
              <a:buSzPct val="70000"/>
              <a:buFont typeface="ZapfDingbats" pitchFamily="82" charset="2"/>
              <a:buChar char="l"/>
              <a:tabLst/>
              <a:defRPr/>
            </a:pPr>
            <a:r>
              <a:rPr kumimoji="0" lang="en-US" sz="1800" b="1" i="0" u="none" strike="noStrike" kern="0" cap="none" spc="0" normalizeH="0" baseline="0" noProof="0" dirty="0" smtClean="0">
                <a:ln>
                  <a:noFill/>
                </a:ln>
                <a:solidFill>
                  <a:schemeClr val="tx1"/>
                </a:solidFill>
                <a:effectLst>
                  <a:outerShdw blurRad="38100" dist="38100" dir="2700000" algn="tl">
                    <a:srgbClr val="DDDDDD"/>
                  </a:outerShdw>
                </a:effectLst>
                <a:uLnTx/>
                <a:uFillTx/>
                <a:latin typeface="+mn-lt"/>
                <a:ea typeface="ＭＳ Ｐゴシック" charset="-128"/>
              </a:rPr>
              <a:t>Source code no longer available</a:t>
            </a:r>
          </a:p>
          <a:p>
            <a:pPr marL="342900" lvl="0" indent="-342900" eaLnBrk="1" hangingPunct="1">
              <a:lnSpc>
                <a:spcPct val="80000"/>
              </a:lnSpc>
              <a:spcBef>
                <a:spcPct val="20000"/>
              </a:spcBef>
              <a:buClr>
                <a:srgbClr val="CC0000"/>
              </a:buClr>
              <a:buSzPct val="70000"/>
            </a:pPr>
            <a:r>
              <a:rPr lang="en-US" sz="2000" b="1" kern="0" dirty="0" err="1" smtClean="0">
                <a:latin typeface="+mn-lt"/>
                <a:ea typeface="ＭＳ Ｐゴシック" charset="-128"/>
              </a:rPr>
              <a:t>Stroustrup</a:t>
            </a:r>
            <a:r>
              <a:rPr lang="en-US" sz="2000" b="1" kern="0" dirty="0" err="1" smtClean="0">
                <a:effectLst>
                  <a:outerShdw blurRad="38100" dist="38100" dir="2700000" algn="tl">
                    <a:srgbClr val="DDDDDD"/>
                  </a:outerShdw>
                </a:effectLst>
                <a:latin typeface="+mn-lt"/>
                <a:ea typeface="ＭＳ Ｐゴシック" charset="-128"/>
              </a:rPr>
              <a:t>’s</a:t>
            </a:r>
            <a:r>
              <a:rPr lang="en-US" sz="2000" b="1" kern="0" dirty="0" smtClean="0">
                <a:effectLst>
                  <a:outerShdw blurRad="38100" dist="38100" dir="2700000" algn="tl">
                    <a:srgbClr val="DDDDDD"/>
                  </a:outerShdw>
                </a:effectLst>
                <a:latin typeface="+mn-lt"/>
                <a:ea typeface="ＭＳ Ｐゴシック" charset="-128"/>
              </a:rPr>
              <a:t> C</a:t>
            </a:r>
            <a:r>
              <a:rPr kumimoji="0" lang="en-US" sz="2000" b="1" i="0" u="none" strike="noStrike" kern="0" cap="none" spc="0" normalizeH="0" baseline="0" noProof="0" dirty="0" smtClean="0">
                <a:ln>
                  <a:noFill/>
                </a:ln>
                <a:solidFill>
                  <a:schemeClr val="tx1"/>
                </a:solidFill>
                <a:effectLst>
                  <a:outerShdw blurRad="38100" dist="38100" dir="2700000" algn="tl">
                    <a:srgbClr val="DDDDDD"/>
                  </a:outerShdw>
                </a:effectLst>
                <a:uLnTx/>
                <a:uFillTx/>
                <a:latin typeface="+mn-lt"/>
                <a:ea typeface="+mn-ea"/>
                <a:cs typeface="+mn-cs"/>
              </a:rPr>
              <a:t>++ - </a:t>
            </a:r>
            <a:r>
              <a:rPr kumimoji="0" lang="en-US" sz="2000" b="1" i="0" u="none" strike="noStrike" kern="0" cap="none" spc="0" normalizeH="0" baseline="0" noProof="0" dirty="0" smtClean="0">
                <a:ln>
                  <a:noFill/>
                </a:ln>
                <a:solidFill>
                  <a:srgbClr val="FF0000"/>
                </a:solidFill>
                <a:effectLst>
                  <a:outerShdw blurRad="38100" dist="38100" dir="2700000" algn="tl">
                    <a:srgbClr val="DDDDDD"/>
                  </a:outerShdw>
                </a:effectLst>
                <a:uLnTx/>
                <a:uFillTx/>
                <a:latin typeface="+mn-lt"/>
                <a:ea typeface="+mn-ea"/>
                <a:cs typeface="+mn-cs"/>
              </a:rPr>
              <a:t>mid 1980’s</a:t>
            </a:r>
          </a:p>
          <a:p>
            <a:pPr marL="742950" marR="0" lvl="1" indent="-285750" algn="l" defTabSz="914400" rtl="0" eaLnBrk="1" fontAlgn="base" latinLnBrk="0" hangingPunct="1">
              <a:lnSpc>
                <a:spcPct val="80000"/>
              </a:lnSpc>
              <a:spcBef>
                <a:spcPct val="20000"/>
              </a:spcBef>
              <a:spcAft>
                <a:spcPct val="0"/>
              </a:spcAft>
              <a:buClr>
                <a:srgbClr val="CC0000"/>
              </a:buClr>
              <a:buSzPct val="70000"/>
              <a:buFont typeface="ZapfDingbats" pitchFamily="82" charset="2"/>
              <a:buChar char="l"/>
              <a:tabLst/>
              <a:defRPr/>
            </a:pPr>
            <a:r>
              <a:rPr kumimoji="0" lang="en-US" sz="1800" b="1" i="0" u="none" strike="noStrike" kern="0" cap="none" spc="0" normalizeH="0" baseline="0" noProof="0" dirty="0" smtClean="0">
                <a:ln>
                  <a:noFill/>
                </a:ln>
                <a:solidFill>
                  <a:schemeClr val="tx1"/>
                </a:solidFill>
                <a:effectLst>
                  <a:outerShdw blurRad="38100" dist="38100" dir="2700000" algn="tl">
                    <a:srgbClr val="DDDDDD"/>
                  </a:outerShdw>
                </a:effectLst>
                <a:uLnTx/>
                <a:uFillTx/>
                <a:latin typeface="+mn-lt"/>
                <a:ea typeface="ＭＳ Ｐゴシック" charset="-128"/>
              </a:rPr>
              <a:t> “open library” of classes</a:t>
            </a:r>
          </a:p>
          <a:p>
            <a:pPr marL="342900" marR="0" lvl="0" indent="-342900" algn="l" defTabSz="914400" rtl="0" eaLnBrk="1" fontAlgn="base" latinLnBrk="0" hangingPunct="1">
              <a:lnSpc>
                <a:spcPct val="80000"/>
              </a:lnSpc>
              <a:spcBef>
                <a:spcPct val="20000"/>
              </a:spcBef>
              <a:spcAft>
                <a:spcPct val="0"/>
              </a:spcAft>
              <a:buClr>
                <a:srgbClr val="CC0000"/>
              </a:buClr>
              <a:buSzPct val="70000"/>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DDDDDD"/>
                  </a:outerShdw>
                </a:effectLst>
                <a:uLnTx/>
                <a:uFillTx/>
                <a:latin typeface="+mn-lt"/>
                <a:ea typeface="+mn-ea"/>
                <a:cs typeface="+mn-cs"/>
              </a:rPr>
              <a:t>Unix-like systems began to appear</a:t>
            </a:r>
          </a:p>
          <a:p>
            <a:pPr marL="742950" marR="0" lvl="1" indent="-285750" algn="l" defTabSz="914400" rtl="0" eaLnBrk="1" fontAlgn="base" latinLnBrk="0" hangingPunct="1">
              <a:lnSpc>
                <a:spcPct val="80000"/>
              </a:lnSpc>
              <a:spcBef>
                <a:spcPct val="20000"/>
              </a:spcBef>
              <a:spcAft>
                <a:spcPct val="0"/>
              </a:spcAft>
              <a:buClr>
                <a:srgbClr val="CC0000"/>
              </a:buClr>
              <a:buSzPct val="70000"/>
              <a:buFont typeface="ZapfDingbats" pitchFamily="82" charset="2"/>
              <a:buChar char="l"/>
              <a:tabLst/>
              <a:defRPr/>
            </a:pPr>
            <a:r>
              <a:rPr kumimoji="0" lang="en-US" sz="1800" b="1" i="0" u="none" strike="noStrike" kern="0" cap="none" spc="0" normalizeH="0" baseline="0" noProof="0" dirty="0" smtClean="0">
                <a:ln>
                  <a:noFill/>
                </a:ln>
                <a:solidFill>
                  <a:schemeClr val="tx1"/>
                </a:solidFill>
                <a:effectLst>
                  <a:outerShdw blurRad="38100" dist="38100" dir="2700000" algn="tl">
                    <a:srgbClr val="DDDDDD"/>
                  </a:outerShdw>
                </a:effectLst>
                <a:uLnTx/>
                <a:uFillTx/>
                <a:latin typeface="+mn-lt"/>
                <a:ea typeface="ＭＳ Ｐゴシック" charset="-128"/>
              </a:rPr>
              <a:t>Most prominent: Linux (1991) </a:t>
            </a:r>
            <a:endParaRPr kumimoji="0" lang="en-US" sz="1800" b="1" i="0" u="none" strike="noStrike" kern="0" cap="none" spc="0" normalizeH="0" baseline="0" noProof="0" dirty="0">
              <a:ln>
                <a:noFill/>
              </a:ln>
              <a:solidFill>
                <a:schemeClr val="tx1"/>
              </a:solidFill>
              <a:effectLst>
                <a:outerShdw blurRad="38100" dist="38100" dir="2700000" algn="tl">
                  <a:srgbClr val="DDDDDD"/>
                </a:outerShdw>
              </a:effectLst>
              <a:uLnTx/>
              <a:uFillTx/>
              <a:latin typeface="+mn-lt"/>
              <a:ea typeface="ＭＳ Ｐゴシック" charset="-128"/>
            </a:endParaRPr>
          </a:p>
        </p:txBody>
      </p:sp>
      <p:pic>
        <p:nvPicPr>
          <p:cNvPr id="9" name="Picture 4" descr="Bjarne"/>
          <p:cNvPicPr>
            <a:picLocks noChangeAspect="1" noChangeArrowheads="1"/>
          </p:cNvPicPr>
          <p:nvPr/>
        </p:nvPicPr>
        <p:blipFill>
          <a:blip r:embed="rId3"/>
          <a:srcRect/>
          <a:stretch>
            <a:fillRect/>
          </a:stretch>
        </p:blipFill>
        <p:spPr bwMode="auto">
          <a:xfrm>
            <a:off x="5613400" y="2286000"/>
            <a:ext cx="2387600" cy="2017353"/>
          </a:xfrm>
          <a:prstGeom prst="rect">
            <a:avLst/>
          </a:prstGeom>
          <a:noFill/>
          <a:ln w="9525">
            <a:noFill/>
            <a:miter lim="800000"/>
            <a:headEnd/>
            <a:tailEnd/>
          </a:ln>
          <a:scene3d>
            <a:camera prst="orthographicFront"/>
            <a:lightRig rig="threePt" dir="t"/>
          </a:scene3d>
          <a:sp3d>
            <a:bevelT/>
          </a:sp3d>
        </p:spPr>
      </p:pic>
      <p:sp>
        <p:nvSpPr>
          <p:cNvPr id="10" name="Text Box 5"/>
          <p:cNvSpPr txBox="1">
            <a:spLocks noChangeArrowheads="1"/>
          </p:cNvSpPr>
          <p:nvPr/>
        </p:nvSpPr>
        <p:spPr bwMode="auto">
          <a:xfrm>
            <a:off x="5029200" y="1905000"/>
            <a:ext cx="3657600" cy="369332"/>
          </a:xfrm>
          <a:prstGeom prst="rect">
            <a:avLst/>
          </a:prstGeom>
          <a:noFill/>
          <a:ln w="12700">
            <a:noFill/>
            <a:miter lim="800000"/>
            <a:headEnd type="none" w="sm" len="sm"/>
            <a:tailEnd type="none" w="sm" len="sm"/>
          </a:ln>
        </p:spPr>
        <p:txBody>
          <a:bodyPr wrap="square">
            <a:prstTxWarp prst="textNoShape">
              <a:avLst/>
            </a:prstTxWarp>
            <a:spAutoFit/>
          </a:bodyPr>
          <a:lstStyle/>
          <a:p>
            <a:r>
              <a:rPr lang="en-US" sz="1800" dirty="0" err="1" smtClean="0">
                <a:latin typeface="Tahoma" charset="0"/>
              </a:rPr>
              <a:t>Bjarne</a:t>
            </a:r>
            <a:r>
              <a:rPr lang="en-US" sz="1800" dirty="0" smtClean="0">
                <a:latin typeface="Tahoma" charset="0"/>
              </a:rPr>
              <a:t> </a:t>
            </a:r>
            <a:r>
              <a:rPr lang="en-US" sz="1800" dirty="0" err="1" smtClean="0">
                <a:latin typeface="Tahoma" charset="0"/>
              </a:rPr>
              <a:t>Stroustrup</a:t>
            </a:r>
            <a:r>
              <a:rPr lang="en-US" sz="1800" dirty="0" smtClean="0">
                <a:latin typeface="Tahoma" charset="0"/>
              </a:rPr>
              <a:t> founder </a:t>
            </a:r>
            <a:r>
              <a:rPr lang="en-US" sz="1800" dirty="0">
                <a:latin typeface="Tahoma" charset="0"/>
              </a:rPr>
              <a:t>of C+</a:t>
            </a:r>
            <a:r>
              <a:rPr lang="en-US" sz="1800" dirty="0" smtClean="0">
                <a:latin typeface="Tahoma" charset="0"/>
              </a:rPr>
              <a:t>+</a:t>
            </a:r>
            <a:endParaRPr lang="en-US" sz="1800" dirty="0">
              <a:latin typeface="Tahoma" charset="0"/>
            </a:endParaRPr>
          </a:p>
        </p:txBody>
      </p:sp>
      <p:pic>
        <p:nvPicPr>
          <p:cNvPr id="2050" name="Picture 2" descr="http://en.chessbase.com/portals/4/files/news/2007/thompson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79554"/>
            <a:ext cx="2440804" cy="22638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4DD7051-C64C-6D4C-8C91-8C4B5DBC905F}" type="slidenum">
              <a:rPr lang="en-US"/>
              <a:pPr/>
              <a:t>12</a:t>
            </a:fld>
            <a:endParaRPr lang="en-US"/>
          </a:p>
        </p:txBody>
      </p:sp>
      <p:sp>
        <p:nvSpPr>
          <p:cNvPr id="1398786" name="Rectangle 2"/>
          <p:cNvSpPr>
            <a:spLocks noGrp="1" noChangeArrowheads="1"/>
          </p:cNvSpPr>
          <p:nvPr>
            <p:ph type="title"/>
          </p:nvPr>
        </p:nvSpPr>
        <p:spPr/>
        <p:txBody>
          <a:bodyPr/>
          <a:lstStyle/>
          <a:p>
            <a:r>
              <a:rPr lang="en-US"/>
              <a:t>Then Open Source took off!</a:t>
            </a:r>
          </a:p>
        </p:txBody>
      </p:sp>
      <p:sp>
        <p:nvSpPr>
          <p:cNvPr id="1398787" name="Rectangle 3"/>
          <p:cNvSpPr>
            <a:spLocks noGrp="1" noChangeArrowheads="1"/>
          </p:cNvSpPr>
          <p:nvPr>
            <p:ph type="body" idx="1"/>
          </p:nvPr>
        </p:nvSpPr>
        <p:spPr>
          <a:xfrm>
            <a:off x="457200" y="762000"/>
            <a:ext cx="8458200" cy="5715000"/>
          </a:xfrm>
        </p:spPr>
        <p:txBody>
          <a:bodyPr/>
          <a:lstStyle/>
          <a:p>
            <a:pPr>
              <a:buNone/>
            </a:pPr>
            <a:r>
              <a:rPr lang="en-US" sz="2400" dirty="0">
                <a:solidFill>
                  <a:srgbClr val="800000"/>
                </a:solidFill>
              </a:rPr>
              <a:t>1984 </a:t>
            </a:r>
            <a:r>
              <a:rPr lang="en-US" sz="2400" dirty="0"/>
              <a:t>-The GNU Project, Richard Stallman, and the Free Software Foundation</a:t>
            </a:r>
          </a:p>
          <a:p>
            <a:pPr>
              <a:buNone/>
            </a:pPr>
            <a:r>
              <a:rPr lang="en-US" sz="2400" dirty="0">
                <a:solidFill>
                  <a:srgbClr val="800000"/>
                </a:solidFill>
              </a:rPr>
              <a:t>1987 </a:t>
            </a:r>
            <a:r>
              <a:rPr lang="en-US" sz="2400" dirty="0"/>
              <a:t>- Cygnus, the first commercial company devoted to provide commercial support for GNU software and open source software in general, is founded.</a:t>
            </a:r>
          </a:p>
          <a:p>
            <a:pPr>
              <a:buNone/>
            </a:pPr>
            <a:r>
              <a:rPr lang="en-US" sz="2400" dirty="0">
                <a:solidFill>
                  <a:srgbClr val="800000"/>
                </a:solidFill>
              </a:rPr>
              <a:t>1991 </a:t>
            </a:r>
            <a:r>
              <a:rPr lang="en-US" sz="2400" dirty="0"/>
              <a:t>- </a:t>
            </a:r>
            <a:r>
              <a:rPr lang="en-US" sz="2400" dirty="0" err="1"/>
              <a:t>Linus</a:t>
            </a:r>
            <a:r>
              <a:rPr lang="en-US" sz="2400" dirty="0"/>
              <a:t> </a:t>
            </a:r>
            <a:r>
              <a:rPr lang="en-US" sz="2400" dirty="0" err="1"/>
              <a:t>Torvalds</a:t>
            </a:r>
            <a:r>
              <a:rPr lang="en-US" sz="2400" dirty="0"/>
              <a:t> releases first Unix-like kernel; combines it with GNU software to form first release of Linux operating system</a:t>
            </a:r>
          </a:p>
          <a:p>
            <a:pPr>
              <a:buNone/>
            </a:pPr>
            <a:r>
              <a:rPr lang="en-US" sz="2400" dirty="0">
                <a:solidFill>
                  <a:srgbClr val="800000"/>
                </a:solidFill>
              </a:rPr>
              <a:t>1992 </a:t>
            </a:r>
            <a:r>
              <a:rPr lang="en-US" sz="2400" dirty="0"/>
              <a:t>- "Linux commercialization wave" started. The first commercial distribution, called </a:t>
            </a:r>
            <a:r>
              <a:rPr lang="en-US" sz="2400" dirty="0" err="1"/>
              <a:t>Yggdrasil</a:t>
            </a:r>
            <a:r>
              <a:rPr lang="en-US" sz="2400" dirty="0"/>
              <a:t>  was created by Adam Richter:</a:t>
            </a:r>
          </a:p>
          <a:p>
            <a:pPr>
              <a:buNone/>
            </a:pPr>
            <a:r>
              <a:rPr lang="en-US" sz="2400" dirty="0">
                <a:solidFill>
                  <a:srgbClr val="800000"/>
                </a:solidFill>
              </a:rPr>
              <a:t>1994 </a:t>
            </a:r>
            <a:r>
              <a:rPr lang="en-US" sz="2400" dirty="0"/>
              <a:t>- </a:t>
            </a:r>
            <a:r>
              <a:rPr lang="en-US" sz="2400" dirty="0" err="1"/>
              <a:t>Redhat</a:t>
            </a:r>
            <a:r>
              <a:rPr lang="en-US" sz="2400" dirty="0"/>
              <a:t> is founded to distribute and support Linux </a:t>
            </a:r>
            <a:r>
              <a:rPr lang="en-US" sz="2400" dirty="0" smtClean="0"/>
              <a:t>commercially</a:t>
            </a:r>
          </a:p>
          <a:p>
            <a:pPr>
              <a:buNone/>
            </a:pPr>
            <a:r>
              <a:rPr lang="en-US" sz="2400" dirty="0" smtClean="0">
                <a:solidFill>
                  <a:srgbClr val="800000"/>
                </a:solidFill>
              </a:rPr>
              <a:t>1995 </a:t>
            </a:r>
            <a:r>
              <a:rPr lang="en-US" sz="2400" dirty="0" smtClean="0"/>
              <a:t>- A community of developers start work on the Apache Web Server</a:t>
            </a:r>
          </a:p>
        </p:txBody>
      </p:sp>
      <p:sp>
        <p:nvSpPr>
          <p:cNvPr id="5" name="Text Box 4"/>
          <p:cNvSpPr txBox="1">
            <a:spLocks noChangeArrowheads="1"/>
          </p:cNvSpPr>
          <p:nvPr/>
        </p:nvSpPr>
        <p:spPr bwMode="auto">
          <a:xfrm>
            <a:off x="8566047" y="6019800"/>
            <a:ext cx="577953" cy="461665"/>
          </a:xfrm>
          <a:prstGeom prst="rect">
            <a:avLst/>
          </a:prstGeom>
          <a:noFill/>
          <a:ln w="9525">
            <a:noFill/>
            <a:miter lim="800000"/>
            <a:headEnd/>
            <a:tailEnd/>
          </a:ln>
          <a:effectLst/>
        </p:spPr>
        <p:txBody>
          <a:bodyPr wrap="none">
            <a:prstTxWarp prst="textNoShape">
              <a:avLst/>
            </a:prstTxWarp>
            <a:spAutoFit/>
          </a:bodyPr>
          <a:lstStyle/>
          <a:p>
            <a:r>
              <a:rPr lang="en-US" b="1" dirty="0" smtClean="0">
                <a:solidFill>
                  <a:schemeClr val="accent2"/>
                </a:solidFill>
              </a:rPr>
              <a:t>Q6</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AC47B6E-6F56-F24B-B660-DF7F1D5E7ABC}" type="slidenum">
              <a:rPr lang="en-US"/>
              <a:pPr/>
              <a:t>13</a:t>
            </a:fld>
            <a:endParaRPr lang="en-US"/>
          </a:p>
        </p:txBody>
      </p:sp>
      <p:sp>
        <p:nvSpPr>
          <p:cNvPr id="1399810" name="Rectangle 2"/>
          <p:cNvSpPr>
            <a:spLocks noGrp="1" noChangeArrowheads="1"/>
          </p:cNvSpPr>
          <p:nvPr>
            <p:ph type="title"/>
          </p:nvPr>
        </p:nvSpPr>
        <p:spPr/>
        <p:txBody>
          <a:bodyPr/>
          <a:lstStyle/>
          <a:p>
            <a:pPr algn="ctr"/>
            <a:r>
              <a:rPr lang="en-US" dirty="0"/>
              <a:t>Then Open Source kept taking off!</a:t>
            </a:r>
          </a:p>
        </p:txBody>
      </p:sp>
      <p:sp>
        <p:nvSpPr>
          <p:cNvPr id="1399811" name="Rectangle 3"/>
          <p:cNvSpPr>
            <a:spLocks noGrp="1" noChangeArrowheads="1"/>
          </p:cNvSpPr>
          <p:nvPr>
            <p:ph type="body" idx="1"/>
          </p:nvPr>
        </p:nvSpPr>
        <p:spPr>
          <a:xfrm>
            <a:off x="457200" y="1066800"/>
            <a:ext cx="8305800" cy="5410200"/>
          </a:xfrm>
        </p:spPr>
        <p:txBody>
          <a:bodyPr/>
          <a:lstStyle/>
          <a:p>
            <a:pPr>
              <a:lnSpc>
                <a:spcPct val="90000"/>
              </a:lnSpc>
              <a:spcAft>
                <a:spcPts val="600"/>
              </a:spcAft>
              <a:buNone/>
            </a:pPr>
            <a:r>
              <a:rPr lang="en-US" sz="2400" dirty="0" smtClean="0">
                <a:solidFill>
                  <a:srgbClr val="800000"/>
                </a:solidFill>
              </a:rPr>
              <a:t>1997 </a:t>
            </a:r>
            <a:r>
              <a:rPr lang="en-US" sz="2400" dirty="0"/>
              <a:t>- “The Cathedral and the Bazaar” is published by Eric Raymond</a:t>
            </a:r>
          </a:p>
          <a:p>
            <a:pPr>
              <a:lnSpc>
                <a:spcPct val="90000"/>
              </a:lnSpc>
              <a:spcAft>
                <a:spcPts val="600"/>
              </a:spcAft>
              <a:buNone/>
            </a:pPr>
            <a:r>
              <a:rPr lang="en-US" sz="2400" dirty="0">
                <a:solidFill>
                  <a:srgbClr val="800000"/>
                </a:solidFill>
              </a:rPr>
              <a:t>1998</a:t>
            </a:r>
            <a:r>
              <a:rPr lang="en-US" sz="2400" dirty="0" smtClean="0">
                <a:solidFill>
                  <a:srgbClr val="800000"/>
                </a:solidFill>
              </a:rPr>
              <a:t> </a:t>
            </a:r>
            <a:r>
              <a:rPr lang="en-US" sz="2400" dirty="0" smtClean="0"/>
              <a:t>– Term </a:t>
            </a:r>
            <a:r>
              <a:rPr lang="en-US" sz="2400" dirty="0"/>
              <a:t>"Open Source" is </a:t>
            </a:r>
            <a:r>
              <a:rPr lang="en-US" sz="2400" dirty="0" smtClean="0"/>
              <a:t>coined by group at 1998 strategy session (conference) in California</a:t>
            </a:r>
          </a:p>
          <a:p>
            <a:pPr>
              <a:lnSpc>
                <a:spcPct val="90000"/>
              </a:lnSpc>
              <a:spcAft>
                <a:spcPts val="600"/>
              </a:spcAft>
              <a:buNone/>
            </a:pPr>
            <a:r>
              <a:rPr lang="en-US" sz="2400" dirty="0">
                <a:solidFill>
                  <a:srgbClr val="800000"/>
                </a:solidFill>
              </a:rPr>
              <a:t>2001 </a:t>
            </a:r>
            <a:r>
              <a:rPr lang="en-US" sz="2400" dirty="0"/>
              <a:t>- Linux 2.4, a highly </a:t>
            </a:r>
            <a:r>
              <a:rPr lang="en-US" sz="2400" dirty="0" err="1"/>
              <a:t>scaleable</a:t>
            </a:r>
            <a:r>
              <a:rPr lang="en-US" sz="2400" dirty="0"/>
              <a:t> version released</a:t>
            </a:r>
          </a:p>
          <a:p>
            <a:pPr>
              <a:lnSpc>
                <a:spcPct val="90000"/>
              </a:lnSpc>
              <a:spcAft>
                <a:spcPts val="600"/>
              </a:spcAft>
              <a:buNone/>
            </a:pPr>
            <a:r>
              <a:rPr lang="en-US" sz="2400" dirty="0">
                <a:solidFill>
                  <a:srgbClr val="800000"/>
                </a:solidFill>
              </a:rPr>
              <a:t>2001 </a:t>
            </a:r>
            <a:r>
              <a:rPr lang="en-US" sz="2400" dirty="0"/>
              <a:t>- HP Open Source's printer drivers</a:t>
            </a:r>
          </a:p>
          <a:p>
            <a:pPr>
              <a:lnSpc>
                <a:spcPct val="90000"/>
              </a:lnSpc>
              <a:spcAft>
                <a:spcPts val="600"/>
              </a:spcAft>
              <a:buNone/>
            </a:pPr>
            <a:r>
              <a:rPr lang="en-US" sz="2400" dirty="0">
                <a:solidFill>
                  <a:srgbClr val="800000"/>
                </a:solidFill>
              </a:rPr>
              <a:t>2001 </a:t>
            </a:r>
            <a:r>
              <a:rPr lang="en-US" sz="2400" dirty="0"/>
              <a:t>- IBM "invests" $1billion in Linux</a:t>
            </a:r>
          </a:p>
          <a:p>
            <a:pPr>
              <a:lnSpc>
                <a:spcPct val="90000"/>
              </a:lnSpc>
              <a:spcAft>
                <a:spcPts val="600"/>
              </a:spcAft>
              <a:buNone/>
            </a:pPr>
            <a:r>
              <a:rPr lang="en-US" sz="2400" dirty="0">
                <a:solidFill>
                  <a:srgbClr val="800000"/>
                </a:solidFill>
              </a:rPr>
              <a:t>2002 </a:t>
            </a:r>
            <a:r>
              <a:rPr lang="en-US" sz="2400" dirty="0"/>
              <a:t>- Significant commercial adoption commences in financial services, government, retail, and manufacturing industries</a:t>
            </a:r>
          </a:p>
          <a:p>
            <a:pPr>
              <a:lnSpc>
                <a:spcPct val="90000"/>
              </a:lnSpc>
              <a:spcAft>
                <a:spcPts val="600"/>
              </a:spcAft>
              <a:buNone/>
            </a:pPr>
            <a:r>
              <a:rPr lang="en-US" sz="2400" dirty="0">
                <a:solidFill>
                  <a:srgbClr val="800000"/>
                </a:solidFill>
              </a:rPr>
              <a:t>2003 </a:t>
            </a:r>
            <a:r>
              <a:rPr lang="en-US" sz="2400" dirty="0"/>
              <a:t>– Novell acquires </a:t>
            </a:r>
            <a:r>
              <a:rPr lang="en-US" sz="2400" dirty="0" err="1"/>
              <a:t>SuSE</a:t>
            </a:r>
            <a:r>
              <a:rPr lang="en-US" sz="2400" dirty="0"/>
              <a:t> Linux, enterprise Linux strategy</a:t>
            </a:r>
          </a:p>
          <a:p>
            <a:pPr>
              <a:lnSpc>
                <a:spcPct val="90000"/>
              </a:lnSpc>
              <a:spcAft>
                <a:spcPts val="600"/>
              </a:spcAft>
              <a:buNone/>
            </a:pPr>
            <a:r>
              <a:rPr lang="en-US" sz="2400" dirty="0"/>
              <a:t>… and so on…</a:t>
            </a:r>
          </a:p>
          <a:p>
            <a:pPr>
              <a:lnSpc>
                <a:spcPct val="90000"/>
              </a:lnSpc>
              <a:spcAft>
                <a:spcPts val="600"/>
              </a:spcAft>
              <a:buNone/>
            </a:pPr>
            <a:endParaRPr lang="en-US" sz="2400" dirty="0"/>
          </a:p>
        </p:txBody>
      </p:sp>
      <p:sp>
        <p:nvSpPr>
          <p:cNvPr id="5" name="Text Box 4"/>
          <p:cNvSpPr txBox="1">
            <a:spLocks noChangeArrowheads="1"/>
          </p:cNvSpPr>
          <p:nvPr/>
        </p:nvSpPr>
        <p:spPr bwMode="auto">
          <a:xfrm>
            <a:off x="8566047" y="6019800"/>
            <a:ext cx="577953" cy="461665"/>
          </a:xfrm>
          <a:prstGeom prst="rect">
            <a:avLst/>
          </a:prstGeom>
          <a:noFill/>
          <a:ln w="9525">
            <a:noFill/>
            <a:miter lim="800000"/>
            <a:headEnd/>
            <a:tailEnd/>
          </a:ln>
          <a:effectLst/>
        </p:spPr>
        <p:txBody>
          <a:bodyPr wrap="none">
            <a:prstTxWarp prst="textNoShape">
              <a:avLst/>
            </a:prstTxWarp>
            <a:spAutoFit/>
          </a:bodyPr>
          <a:lstStyle/>
          <a:p>
            <a:r>
              <a:rPr lang="en-US" b="1" dirty="0" smtClean="0">
                <a:solidFill>
                  <a:schemeClr val="accent2"/>
                </a:solidFill>
              </a:rPr>
              <a:t>Q6</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D1D95795-712F-D349-8994-1FB1B32F0032}" type="slidenum">
              <a:rPr lang="en-US"/>
              <a:pPr/>
              <a:t>14</a:t>
            </a:fld>
            <a:endParaRPr lang="en-US"/>
          </a:p>
        </p:txBody>
      </p:sp>
      <p:sp>
        <p:nvSpPr>
          <p:cNvPr id="193538" name="Rectangle 2"/>
          <p:cNvSpPr>
            <a:spLocks noGrp="1" noChangeArrowheads="1"/>
          </p:cNvSpPr>
          <p:nvPr>
            <p:ph type="title" idx="4294967295"/>
          </p:nvPr>
        </p:nvSpPr>
        <p:spPr/>
        <p:txBody>
          <a:bodyPr/>
          <a:lstStyle/>
          <a:p>
            <a:pPr eaLnBrk="1" hangingPunct="1"/>
            <a:r>
              <a:rPr lang="en-US" dirty="0">
                <a:effectLst>
                  <a:outerShdw blurRad="38100" dist="38100" dir="2700000" algn="tl">
                    <a:srgbClr val="DDDDDD"/>
                  </a:outerShdw>
                </a:effectLst>
              </a:rPr>
              <a:t>Example Site: </a:t>
            </a:r>
            <a:r>
              <a:rPr lang="en-US" dirty="0" err="1">
                <a:effectLst>
                  <a:outerShdw blurRad="38100" dist="38100" dir="2700000" algn="tl">
                    <a:srgbClr val="DDDDDD"/>
                  </a:outerShdw>
                </a:effectLst>
              </a:rPr>
              <a:t>SourceForge</a:t>
            </a:r>
            <a:endParaRPr lang="en-US" dirty="0">
              <a:effectLst>
                <a:outerShdw blurRad="38100" dist="38100" dir="2700000" algn="tl">
                  <a:srgbClr val="DDDDDD"/>
                </a:outerShdw>
              </a:effectLst>
            </a:endParaRPr>
          </a:p>
        </p:txBody>
      </p:sp>
      <p:sp>
        <p:nvSpPr>
          <p:cNvPr id="193539" name="Rectangle 3"/>
          <p:cNvSpPr>
            <a:spLocks noGrp="1" noChangeArrowheads="1"/>
          </p:cNvSpPr>
          <p:nvPr>
            <p:ph type="body" idx="4294967295"/>
          </p:nvPr>
        </p:nvSpPr>
        <p:spPr>
          <a:xfrm>
            <a:off x="685800" y="838200"/>
            <a:ext cx="8229600" cy="5638800"/>
          </a:xfrm>
        </p:spPr>
        <p:txBody>
          <a:bodyPr/>
          <a:lstStyle/>
          <a:p>
            <a:pPr eaLnBrk="1" hangingPunct="1">
              <a:lnSpc>
                <a:spcPct val="80000"/>
              </a:lnSpc>
            </a:pPr>
            <a:r>
              <a:rPr lang="en-US">
                <a:effectLst>
                  <a:outerShdw blurRad="38100" dist="38100" dir="2700000" algn="tl">
                    <a:srgbClr val="DDDDDD"/>
                  </a:outerShdw>
                </a:effectLst>
              </a:rPr>
              <a:t>Hosts more than 100,000 projects</a:t>
            </a:r>
          </a:p>
          <a:p>
            <a:pPr eaLnBrk="1" hangingPunct="1">
              <a:lnSpc>
                <a:spcPct val="80000"/>
              </a:lnSpc>
            </a:pPr>
            <a:r>
              <a:rPr lang="en-US"/>
              <a:t>Services Provided:</a:t>
            </a:r>
            <a:endParaRPr lang="en-US">
              <a:effectLst>
                <a:outerShdw blurRad="38100" dist="38100" dir="2700000" algn="tl">
                  <a:srgbClr val="DDDDDD"/>
                </a:outerShdw>
              </a:effectLst>
            </a:endParaRPr>
          </a:p>
          <a:p>
            <a:pPr lvl="1" eaLnBrk="1" hangingPunct="1">
              <a:lnSpc>
                <a:spcPct val="80000"/>
              </a:lnSpc>
            </a:pPr>
            <a:r>
              <a:rPr lang="en-US">
                <a:effectLst>
                  <a:outerShdw blurRad="38100" dist="38100" dir="2700000" algn="tl">
                    <a:srgbClr val="DDDDDD"/>
                  </a:outerShdw>
                </a:effectLst>
              </a:rPr>
              <a:t>Open Source Software (OSS) and Community </a:t>
            </a:r>
          </a:p>
          <a:p>
            <a:pPr lvl="1" eaLnBrk="1" hangingPunct="1">
              <a:lnSpc>
                <a:spcPct val="80000"/>
              </a:lnSpc>
            </a:pPr>
            <a:r>
              <a:rPr lang="en-US">
                <a:effectLst>
                  <a:outerShdw blurRad="38100" dist="38100" dir="2700000" algn="tl">
                    <a:srgbClr val="DDDDDD"/>
                  </a:outerShdw>
                </a:effectLst>
              </a:rPr>
              <a:t>Web Tools for Community and Project Management </a:t>
            </a:r>
          </a:p>
          <a:p>
            <a:pPr lvl="1" eaLnBrk="1" hangingPunct="1">
              <a:lnSpc>
                <a:spcPct val="80000"/>
              </a:lnSpc>
            </a:pPr>
            <a:r>
              <a:rPr lang="en-US">
                <a:effectLst>
                  <a:outerShdw blurRad="38100" dist="38100" dir="2700000" algn="tl">
                    <a:srgbClr val="DDDDDD"/>
                  </a:outerShdw>
                </a:effectLst>
              </a:rPr>
              <a:t>File Release System </a:t>
            </a:r>
          </a:p>
          <a:p>
            <a:pPr lvl="1" eaLnBrk="1" hangingPunct="1">
              <a:lnSpc>
                <a:spcPct val="80000"/>
              </a:lnSpc>
            </a:pPr>
            <a:r>
              <a:rPr lang="en-US">
                <a:effectLst>
                  <a:outerShdw blurRad="38100" dist="38100" dir="2700000" algn="tl">
                    <a:srgbClr val="DDDDDD"/>
                  </a:outerShdw>
                </a:effectLst>
              </a:rPr>
              <a:t>Donation System </a:t>
            </a:r>
          </a:p>
          <a:p>
            <a:pPr lvl="1" eaLnBrk="1" hangingPunct="1">
              <a:lnSpc>
                <a:spcPct val="80000"/>
              </a:lnSpc>
            </a:pPr>
            <a:r>
              <a:rPr lang="en-US">
                <a:effectLst>
                  <a:outerShdw blurRad="38100" dist="38100" dir="2700000" algn="tl">
                    <a:srgbClr val="DDDDDD"/>
                  </a:outerShdw>
                </a:effectLst>
              </a:rPr>
              <a:t>Compile Farm </a:t>
            </a:r>
          </a:p>
          <a:p>
            <a:pPr lvl="1" eaLnBrk="1" hangingPunct="1">
              <a:lnSpc>
                <a:spcPct val="80000"/>
              </a:lnSpc>
            </a:pPr>
            <a:r>
              <a:rPr lang="en-US">
                <a:effectLst>
                  <a:outerShdw blurRad="38100" dist="38100" dir="2700000" algn="tl">
                    <a:srgbClr val="DDDDDD"/>
                  </a:outerShdw>
                </a:effectLst>
              </a:rPr>
              <a:t>CVS Service </a:t>
            </a:r>
          </a:p>
          <a:p>
            <a:pPr lvl="1" eaLnBrk="1" hangingPunct="1">
              <a:lnSpc>
                <a:spcPct val="80000"/>
              </a:lnSpc>
            </a:pPr>
            <a:r>
              <a:rPr lang="en-US">
                <a:effectLst>
                  <a:outerShdw blurRad="38100" dist="38100" dir="2700000" algn="tl">
                    <a:srgbClr val="DDDDDD"/>
                  </a:outerShdw>
                </a:effectLst>
              </a:rPr>
              <a:t>Subversion Service </a:t>
            </a:r>
          </a:p>
          <a:p>
            <a:pPr lvl="1" eaLnBrk="1" hangingPunct="1">
              <a:lnSpc>
                <a:spcPct val="80000"/>
              </a:lnSpc>
            </a:pPr>
            <a:r>
              <a:rPr lang="en-US">
                <a:effectLst>
                  <a:outerShdw blurRad="38100" dist="38100" dir="2700000" algn="tl">
                    <a:srgbClr val="DDDDDD"/>
                  </a:outerShdw>
                </a:effectLst>
              </a:rPr>
              <a:t>Communication Tools</a:t>
            </a:r>
          </a:p>
          <a:p>
            <a:pPr lvl="1" eaLnBrk="1" hangingPunct="1">
              <a:lnSpc>
                <a:spcPct val="80000"/>
              </a:lnSpc>
            </a:pPr>
            <a:r>
              <a:rPr lang="en-US">
                <a:effectLst>
                  <a:outerShdw blurRad="38100" dist="38100" dir="2700000" algn="tl">
                    <a:srgbClr val="DDDDDD"/>
                  </a:outerShdw>
                </a:effectLst>
              </a:rPr>
              <a:t>Publicity </a:t>
            </a:r>
          </a:p>
          <a:p>
            <a:pPr lvl="1" eaLnBrk="1" hangingPunct="1">
              <a:lnSpc>
                <a:spcPct val="80000"/>
              </a:lnSpc>
            </a:pPr>
            <a:r>
              <a:rPr lang="en-US">
                <a:effectLst>
                  <a:outerShdw blurRad="38100" dist="38100" dir="2700000" algn="tl">
                    <a:srgbClr val="DDDDDD"/>
                  </a:outerShdw>
                </a:effectLst>
              </a:rPr>
              <a:t>Project Web Service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B2C659C-D613-8047-BEAD-E2CD6AE50116}" type="slidenum">
              <a:rPr lang="en-US"/>
              <a:pPr/>
              <a:t>15</a:t>
            </a:fld>
            <a:endParaRPr lang="en-US"/>
          </a:p>
        </p:txBody>
      </p:sp>
      <p:sp>
        <p:nvSpPr>
          <p:cNvPr id="1402882" name="Rectangle 2"/>
          <p:cNvSpPr>
            <a:spLocks noGrp="1" noChangeArrowheads="1"/>
          </p:cNvSpPr>
          <p:nvPr>
            <p:ph type="title"/>
          </p:nvPr>
        </p:nvSpPr>
        <p:spPr>
          <a:xfrm>
            <a:off x="685800" y="228600"/>
            <a:ext cx="8001000" cy="533400"/>
          </a:xfrm>
        </p:spPr>
        <p:txBody>
          <a:bodyPr/>
          <a:lstStyle/>
          <a:p>
            <a:r>
              <a:rPr lang="en-US"/>
              <a:t>Government Open Code Collaborative (GOCC) </a:t>
            </a:r>
          </a:p>
        </p:txBody>
      </p:sp>
      <p:sp>
        <p:nvSpPr>
          <p:cNvPr id="1402883" name="Rectangle 3"/>
          <p:cNvSpPr>
            <a:spLocks noGrp="1" noChangeArrowheads="1"/>
          </p:cNvSpPr>
          <p:nvPr>
            <p:ph type="body" idx="1"/>
          </p:nvPr>
        </p:nvSpPr>
        <p:spPr>
          <a:xfrm>
            <a:off x="685800" y="1219200"/>
            <a:ext cx="7772400" cy="5029200"/>
          </a:xfrm>
        </p:spPr>
        <p:txBody>
          <a:bodyPr/>
          <a:lstStyle/>
          <a:p>
            <a:r>
              <a:rPr lang="en-US"/>
              <a:t>www.gocc.gov</a:t>
            </a:r>
          </a:p>
          <a:p>
            <a:r>
              <a:rPr lang="en-US"/>
              <a:t>A voluntary collaboration between public sector entities and non-profit academic institutions</a:t>
            </a:r>
          </a:p>
          <a:p>
            <a:r>
              <a:rPr lang="en-US"/>
              <a:t>Created for the purpose of encouraging the sharing, at no cost, of computer code developed for and by government entities where the redistribution of this code is allowed</a:t>
            </a:r>
          </a:p>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39200" cy="533400"/>
          </a:xfrm>
        </p:spPr>
        <p:txBody>
          <a:bodyPr/>
          <a:lstStyle/>
          <a:p>
            <a:r>
              <a:rPr lang="en-US" dirty="0" smtClean="0"/>
              <a:t>Exercise: What Open Source Means to You</a:t>
            </a:r>
            <a:endParaRPr lang="en-US" dirty="0"/>
          </a:p>
        </p:txBody>
      </p:sp>
      <p:sp>
        <p:nvSpPr>
          <p:cNvPr id="3" name="Content Placeholder 2"/>
          <p:cNvSpPr>
            <a:spLocks noGrp="1"/>
          </p:cNvSpPr>
          <p:nvPr>
            <p:ph idx="1"/>
          </p:nvPr>
        </p:nvSpPr>
        <p:spPr>
          <a:xfrm>
            <a:off x="685800" y="1066800"/>
            <a:ext cx="7772400" cy="5181600"/>
          </a:xfrm>
        </p:spPr>
        <p:txBody>
          <a:bodyPr/>
          <a:lstStyle/>
          <a:p>
            <a:r>
              <a:rPr lang="en-US" dirty="0" smtClean="0"/>
              <a:t>As a student, what Open Source Resources do you use to develop projects here at Rose?</a:t>
            </a:r>
            <a:br>
              <a:rPr lang="en-US" dirty="0" smtClean="0"/>
            </a:br>
            <a:endParaRPr lang="en-US" dirty="0" smtClean="0"/>
          </a:p>
          <a:p>
            <a:r>
              <a:rPr lang="en-US" dirty="0" smtClean="0"/>
              <a:t>Two years from now, when you are working in the real world, how do you thing this perspective will change?</a:t>
            </a:r>
            <a:br>
              <a:rPr lang="en-US" dirty="0" smtClean="0"/>
            </a:br>
            <a:r>
              <a:rPr lang="en-US" dirty="0" smtClean="0"/>
              <a:t/>
            </a:r>
            <a:br>
              <a:rPr lang="en-US" dirty="0" smtClean="0"/>
            </a:br>
            <a:r>
              <a:rPr lang="en-US" dirty="0" smtClean="0"/>
              <a:t>Working for a Business</a:t>
            </a:r>
            <a:br>
              <a:rPr lang="en-US" dirty="0" smtClean="0"/>
            </a:br>
            <a:r>
              <a:rPr lang="en-US" dirty="0" smtClean="0"/>
              <a:t>Working as a Consultant</a:t>
            </a:r>
            <a:br>
              <a:rPr lang="en-US" dirty="0" smtClean="0"/>
            </a:br>
            <a:r>
              <a:rPr lang="en-US" dirty="0" smtClean="0"/>
              <a:t>Owning a Business</a:t>
            </a:r>
          </a:p>
        </p:txBody>
      </p:sp>
      <p:sp>
        <p:nvSpPr>
          <p:cNvPr id="4" name="Slide Number Placeholder 3"/>
          <p:cNvSpPr>
            <a:spLocks noGrp="1"/>
          </p:cNvSpPr>
          <p:nvPr>
            <p:ph type="sldNum" sz="quarter" idx="12"/>
          </p:nvPr>
        </p:nvSpPr>
        <p:spPr/>
        <p:txBody>
          <a:bodyPr/>
          <a:lstStyle/>
          <a:p>
            <a:fld id="{74B3A97D-E058-4347-98A3-25ACC5C2803F}" type="slidenum">
              <a:rPr lang="en-US" smtClean="0"/>
              <a:pPr/>
              <a:t>16</a:t>
            </a:fld>
            <a:endParaRPr lang="en-US"/>
          </a:p>
        </p:txBody>
      </p:sp>
      <p:sp>
        <p:nvSpPr>
          <p:cNvPr id="5" name="Text Box 4"/>
          <p:cNvSpPr txBox="1">
            <a:spLocks noChangeArrowheads="1"/>
          </p:cNvSpPr>
          <p:nvPr/>
        </p:nvSpPr>
        <p:spPr bwMode="auto">
          <a:xfrm>
            <a:off x="8566047" y="6019800"/>
            <a:ext cx="582211" cy="461665"/>
          </a:xfrm>
          <a:prstGeom prst="rect">
            <a:avLst/>
          </a:prstGeom>
          <a:noFill/>
          <a:ln w="9525">
            <a:noFill/>
            <a:miter lim="800000"/>
            <a:headEnd/>
            <a:tailEnd/>
          </a:ln>
          <a:effectLst/>
        </p:spPr>
        <p:txBody>
          <a:bodyPr wrap="none">
            <a:prstTxWarp prst="textNoShape">
              <a:avLst/>
            </a:prstTxWarp>
            <a:spAutoFit/>
          </a:bodyPr>
          <a:lstStyle/>
          <a:p>
            <a:r>
              <a:rPr lang="en-US" b="1" dirty="0" smtClean="0">
                <a:solidFill>
                  <a:schemeClr val="accent2"/>
                </a:solidFill>
              </a:rPr>
              <a:t>Q7</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990827D-229A-0545-B37C-59904E39958D}" type="slidenum">
              <a:rPr lang="en-US"/>
              <a:pPr/>
              <a:t>17</a:t>
            </a:fld>
            <a:endParaRPr lang="en-US"/>
          </a:p>
        </p:txBody>
      </p:sp>
      <p:sp>
        <p:nvSpPr>
          <p:cNvPr id="1420290" name="Rectangle 2"/>
          <p:cNvSpPr>
            <a:spLocks noGrp="1" noChangeArrowheads="1"/>
          </p:cNvSpPr>
          <p:nvPr>
            <p:ph type="title"/>
          </p:nvPr>
        </p:nvSpPr>
        <p:spPr>
          <a:xfrm>
            <a:off x="381000" y="76200"/>
            <a:ext cx="8305800" cy="533400"/>
          </a:xfrm>
        </p:spPr>
        <p:txBody>
          <a:bodyPr/>
          <a:lstStyle/>
          <a:p>
            <a:r>
              <a:rPr lang="en-US"/>
              <a:t>Cool concept, but what’s in it for me?</a:t>
            </a:r>
          </a:p>
        </p:txBody>
      </p:sp>
      <p:sp>
        <p:nvSpPr>
          <p:cNvPr id="1420291" name="Rectangle 3"/>
          <p:cNvSpPr>
            <a:spLocks noGrp="1" noChangeArrowheads="1"/>
          </p:cNvSpPr>
          <p:nvPr>
            <p:ph type="body" idx="1"/>
          </p:nvPr>
        </p:nvSpPr>
        <p:spPr/>
        <p:txBody>
          <a:bodyPr/>
          <a:lstStyle/>
          <a:p>
            <a:pPr>
              <a:lnSpc>
                <a:spcPct val="90000"/>
              </a:lnSpc>
            </a:pPr>
            <a:r>
              <a:rPr lang="en-US" dirty="0"/>
              <a:t>Exemplars - systems like the one you may have in mind to construct</a:t>
            </a:r>
          </a:p>
          <a:p>
            <a:pPr>
              <a:lnSpc>
                <a:spcPct val="90000"/>
              </a:lnSpc>
            </a:pPr>
            <a:r>
              <a:rPr lang="en-US" dirty="0"/>
              <a:t>Reuse - anything from wholesale reuse to design salvaging</a:t>
            </a:r>
          </a:p>
          <a:p>
            <a:pPr>
              <a:lnSpc>
                <a:spcPct val="90000"/>
              </a:lnSpc>
            </a:pPr>
            <a:r>
              <a:rPr lang="en-US" dirty="0"/>
              <a:t>Opportunity to contribute to the body of evolving software</a:t>
            </a:r>
          </a:p>
          <a:p>
            <a:pPr>
              <a:lnSpc>
                <a:spcPct val="90000"/>
              </a:lnSpc>
            </a:pPr>
            <a:r>
              <a:rPr lang="en-US" dirty="0"/>
              <a:t>Opportunity to interact with some of the best software engineering professionals in the business - Learn!</a:t>
            </a:r>
            <a:br>
              <a:rPr lang="en-US" dirty="0"/>
            </a:br>
            <a:endParaRPr lang="en-US" dirty="0"/>
          </a:p>
          <a:p>
            <a:pPr>
              <a:lnSpc>
                <a:spcPct val="90000"/>
              </a:lnSpc>
            </a:pPr>
            <a:r>
              <a:rPr lang="en-US" dirty="0"/>
              <a:t>Okay, but what does the have to do with Construction and Evolution?</a:t>
            </a:r>
          </a:p>
          <a:p>
            <a:pPr lvl="1">
              <a:lnSpc>
                <a:spcPct val="90000"/>
              </a:lnSpc>
            </a:pPr>
            <a:r>
              <a:rPr lang="en-US" dirty="0"/>
              <a:t>Next </a:t>
            </a:r>
            <a:r>
              <a:rPr lang="en-US" dirty="0" smtClean="0"/>
              <a:t>slides </a:t>
            </a:r>
            <a:r>
              <a:rPr lang="en-US" dirty="0"/>
              <a:t>- stay tuned!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0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0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0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02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20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29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4"/>
          <p:cNvSpPr>
            <a:spLocks noGrp="1"/>
          </p:cNvSpPr>
          <p:nvPr>
            <p:ph type="sldNum" sz="quarter" idx="12"/>
          </p:nvPr>
        </p:nvSpPr>
        <p:spPr/>
        <p:txBody>
          <a:bodyPr/>
          <a:lstStyle/>
          <a:p>
            <a:fld id="{FD0EB4D0-8B79-C949-9A4F-A0255DC2175C}" type="slidenum">
              <a:rPr lang="en-US"/>
              <a:pPr/>
              <a:t>2</a:t>
            </a:fld>
            <a:endParaRPr lang="en-US"/>
          </a:p>
        </p:txBody>
      </p:sp>
      <p:sp>
        <p:nvSpPr>
          <p:cNvPr id="1461250" name="Rectangle 2"/>
          <p:cNvSpPr>
            <a:spLocks noGrp="1" noChangeArrowheads="1"/>
          </p:cNvSpPr>
          <p:nvPr>
            <p:ph type="title"/>
          </p:nvPr>
        </p:nvSpPr>
        <p:spPr>
          <a:xfrm>
            <a:off x="609600" y="76200"/>
            <a:ext cx="8313738" cy="539750"/>
          </a:xfrm>
        </p:spPr>
        <p:txBody>
          <a:bodyPr/>
          <a:lstStyle/>
          <a:p>
            <a:r>
              <a:rPr lang="en-US"/>
              <a:t>Pervasive Computing Evolution</a:t>
            </a:r>
          </a:p>
        </p:txBody>
      </p:sp>
      <p:grpSp>
        <p:nvGrpSpPr>
          <p:cNvPr id="2" name="Group 3"/>
          <p:cNvGrpSpPr>
            <a:grpSpLocks/>
          </p:cNvGrpSpPr>
          <p:nvPr/>
        </p:nvGrpSpPr>
        <p:grpSpPr bwMode="auto">
          <a:xfrm>
            <a:off x="885825" y="1068388"/>
            <a:ext cx="7123113" cy="4416425"/>
            <a:chOff x="558" y="1096"/>
            <a:chExt cx="4487" cy="2782"/>
          </a:xfrm>
        </p:grpSpPr>
        <p:sp>
          <p:nvSpPr>
            <p:cNvPr id="1461252" name="AutoShape 4"/>
            <p:cNvSpPr>
              <a:spLocks noChangeArrowheads="1"/>
            </p:cNvSpPr>
            <p:nvPr/>
          </p:nvSpPr>
          <p:spPr bwMode="ltGray">
            <a:xfrm>
              <a:off x="558" y="1096"/>
              <a:ext cx="269" cy="541"/>
            </a:xfrm>
            <a:prstGeom prst="upArrow">
              <a:avLst>
                <a:gd name="adj1" fmla="val 50000"/>
                <a:gd name="adj2" fmla="val 50279"/>
              </a:avLst>
            </a:prstGeom>
            <a:solidFill>
              <a:srgbClr val="7F96A8"/>
            </a:solidFill>
            <a:ln w="9525">
              <a:noFill/>
              <a:miter lim="800000"/>
              <a:headEnd/>
              <a:tailEnd/>
            </a:ln>
            <a:effectLst/>
          </p:spPr>
          <p:txBody>
            <a:bodyPr wrap="none" lIns="182880" rIns="182880" anchor="ctr">
              <a:prstTxWarp prst="textNoShape">
                <a:avLst/>
              </a:prstTxWarp>
            </a:bodyPr>
            <a:lstStyle/>
            <a:p>
              <a:endParaRPr lang="en-US"/>
            </a:p>
          </p:txBody>
        </p:sp>
        <p:grpSp>
          <p:nvGrpSpPr>
            <p:cNvPr id="3" name="Group 5"/>
            <p:cNvGrpSpPr>
              <a:grpSpLocks/>
            </p:cNvGrpSpPr>
            <p:nvPr/>
          </p:nvGrpSpPr>
          <p:grpSpPr bwMode="auto">
            <a:xfrm>
              <a:off x="626" y="1628"/>
              <a:ext cx="4419" cy="2250"/>
              <a:chOff x="626" y="1628"/>
              <a:chExt cx="4419" cy="2250"/>
            </a:xfrm>
          </p:grpSpPr>
          <p:sp>
            <p:nvSpPr>
              <p:cNvPr id="1461254" name="AutoShape 6"/>
              <p:cNvSpPr>
                <a:spLocks noChangeArrowheads="1"/>
              </p:cNvSpPr>
              <p:nvPr/>
            </p:nvSpPr>
            <p:spPr bwMode="ltGray">
              <a:xfrm rot="5400000">
                <a:off x="4637" y="3470"/>
                <a:ext cx="275" cy="541"/>
              </a:xfrm>
              <a:prstGeom prst="upArrow">
                <a:avLst>
                  <a:gd name="adj1" fmla="val 50000"/>
                  <a:gd name="adj2" fmla="val 49182"/>
                </a:avLst>
              </a:prstGeom>
              <a:solidFill>
                <a:srgbClr val="7F96A8"/>
              </a:solidFill>
              <a:ln w="9525">
                <a:solidFill>
                  <a:schemeClr val="hlink"/>
                </a:solidFill>
                <a:miter lim="800000"/>
                <a:headEnd/>
                <a:tailEnd/>
              </a:ln>
              <a:effectLst/>
            </p:spPr>
            <p:txBody>
              <a:bodyPr wrap="none" lIns="182880" rIns="182880" anchor="ctr">
                <a:prstTxWarp prst="textNoShape">
                  <a:avLst/>
                </a:prstTxWarp>
              </a:bodyPr>
              <a:lstStyle/>
              <a:p>
                <a:endParaRPr lang="en-US"/>
              </a:p>
            </p:txBody>
          </p:sp>
          <p:sp>
            <p:nvSpPr>
              <p:cNvPr id="1461255" name="Freeform 7"/>
              <p:cNvSpPr>
                <a:spLocks/>
              </p:cNvSpPr>
              <p:nvPr/>
            </p:nvSpPr>
            <p:spPr bwMode="ltGray">
              <a:xfrm>
                <a:off x="626" y="1628"/>
                <a:ext cx="3918" cy="2184"/>
              </a:xfrm>
              <a:custGeom>
                <a:avLst/>
                <a:gdLst/>
                <a:ahLst/>
                <a:cxnLst>
                  <a:cxn ang="0">
                    <a:pos x="0" y="0"/>
                  </a:cxn>
                  <a:cxn ang="0">
                    <a:pos x="0" y="2184"/>
                  </a:cxn>
                  <a:cxn ang="0">
                    <a:pos x="3918" y="2184"/>
                  </a:cxn>
                  <a:cxn ang="0">
                    <a:pos x="3918" y="2046"/>
                  </a:cxn>
                  <a:cxn ang="0">
                    <a:pos x="132" y="2046"/>
                  </a:cxn>
                  <a:cxn ang="0">
                    <a:pos x="132" y="0"/>
                  </a:cxn>
                  <a:cxn ang="0">
                    <a:pos x="0" y="0"/>
                  </a:cxn>
                </a:cxnLst>
                <a:rect l="0" t="0" r="r" b="b"/>
                <a:pathLst>
                  <a:path w="3918" h="2184">
                    <a:moveTo>
                      <a:pt x="0" y="0"/>
                    </a:moveTo>
                    <a:lnTo>
                      <a:pt x="0" y="2184"/>
                    </a:lnTo>
                    <a:lnTo>
                      <a:pt x="3918" y="2184"/>
                    </a:lnTo>
                    <a:lnTo>
                      <a:pt x="3918" y="2046"/>
                    </a:lnTo>
                    <a:lnTo>
                      <a:pt x="132" y="2046"/>
                    </a:lnTo>
                    <a:lnTo>
                      <a:pt x="132" y="0"/>
                    </a:lnTo>
                    <a:lnTo>
                      <a:pt x="0" y="0"/>
                    </a:lnTo>
                    <a:close/>
                  </a:path>
                </a:pathLst>
              </a:custGeom>
              <a:solidFill>
                <a:srgbClr val="7F96A8"/>
              </a:solidFill>
              <a:ln w="9525" cap="flat" cmpd="sng">
                <a:noFill/>
                <a:prstDash val="solid"/>
                <a:round/>
                <a:headEnd/>
                <a:tailEnd/>
              </a:ln>
              <a:effectLst/>
            </p:spPr>
            <p:txBody>
              <a:bodyPr lIns="182880" rIns="182880" anchor="ctr" anchorCtr="1">
                <a:prstTxWarp prst="textNoShape">
                  <a:avLst/>
                </a:prstTxWarp>
              </a:bodyPr>
              <a:lstStyle/>
              <a:p>
                <a:endParaRPr lang="en-US"/>
              </a:p>
            </p:txBody>
          </p:sp>
        </p:grpSp>
      </p:grpSp>
      <p:sp>
        <p:nvSpPr>
          <p:cNvPr id="1461256" name="Text Box 8"/>
          <p:cNvSpPr txBox="1">
            <a:spLocks noChangeArrowheads="1"/>
          </p:cNvSpPr>
          <p:nvPr/>
        </p:nvSpPr>
        <p:spPr bwMode="auto">
          <a:xfrm>
            <a:off x="595313" y="838200"/>
            <a:ext cx="1397000" cy="274638"/>
          </a:xfrm>
          <a:prstGeom prst="rect">
            <a:avLst/>
          </a:prstGeom>
          <a:noFill/>
          <a:ln w="12700">
            <a:noFill/>
            <a:miter lim="800000"/>
            <a:headEnd/>
            <a:tailEnd/>
          </a:ln>
          <a:effectLst/>
        </p:spPr>
        <p:txBody>
          <a:bodyPr wrap="none" lIns="0" tIns="0" rIns="0" bIns="0" anchor="ctr">
            <a:prstTxWarp prst="textNoShape">
              <a:avLst/>
            </a:prstTxWarp>
            <a:spAutoFit/>
          </a:bodyPr>
          <a:lstStyle/>
          <a:p>
            <a:pPr>
              <a:lnSpc>
                <a:spcPct val="90000"/>
              </a:lnSpc>
            </a:pPr>
            <a:r>
              <a:rPr lang="en-US" sz="2000" b="1">
                <a:latin typeface="Arial" charset="0"/>
              </a:rPr>
              <a:t>Penetration</a:t>
            </a:r>
          </a:p>
        </p:txBody>
      </p:sp>
      <p:sp>
        <p:nvSpPr>
          <p:cNvPr id="1461257" name="Text Box 9"/>
          <p:cNvSpPr txBox="1">
            <a:spLocks noChangeArrowheads="1"/>
          </p:cNvSpPr>
          <p:nvPr/>
        </p:nvSpPr>
        <p:spPr bwMode="auto">
          <a:xfrm>
            <a:off x="2398713" y="5376863"/>
            <a:ext cx="565150" cy="274637"/>
          </a:xfrm>
          <a:prstGeom prst="rect">
            <a:avLst/>
          </a:prstGeom>
          <a:noFill/>
          <a:ln w="12700">
            <a:noFill/>
            <a:miter lim="800000"/>
            <a:headEnd/>
            <a:tailEnd/>
          </a:ln>
          <a:effectLst/>
        </p:spPr>
        <p:txBody>
          <a:bodyPr wrap="none" lIns="0" tIns="0" rIns="0" bIns="0" anchor="ctr">
            <a:prstTxWarp prst="textNoShape">
              <a:avLst/>
            </a:prstTxWarp>
            <a:spAutoFit/>
          </a:bodyPr>
          <a:lstStyle/>
          <a:p>
            <a:pPr algn="ctr">
              <a:lnSpc>
                <a:spcPct val="90000"/>
              </a:lnSpc>
            </a:pPr>
            <a:r>
              <a:rPr lang="en-US" sz="2000" b="1">
                <a:latin typeface="Arial" charset="0"/>
              </a:rPr>
              <a:t>1970</a:t>
            </a:r>
          </a:p>
        </p:txBody>
      </p:sp>
      <p:sp>
        <p:nvSpPr>
          <p:cNvPr id="1461258" name="Text Box 10"/>
          <p:cNvSpPr txBox="1">
            <a:spLocks noChangeArrowheads="1"/>
          </p:cNvSpPr>
          <p:nvPr/>
        </p:nvSpPr>
        <p:spPr bwMode="auto">
          <a:xfrm>
            <a:off x="1208088" y="5392738"/>
            <a:ext cx="565150" cy="274637"/>
          </a:xfrm>
          <a:prstGeom prst="rect">
            <a:avLst/>
          </a:prstGeom>
          <a:noFill/>
          <a:ln w="12700">
            <a:noFill/>
            <a:miter lim="800000"/>
            <a:headEnd/>
            <a:tailEnd/>
          </a:ln>
          <a:effectLst/>
        </p:spPr>
        <p:txBody>
          <a:bodyPr wrap="none" lIns="0" tIns="0" rIns="0" bIns="0" anchor="ctr">
            <a:prstTxWarp prst="textNoShape">
              <a:avLst/>
            </a:prstTxWarp>
            <a:spAutoFit/>
          </a:bodyPr>
          <a:lstStyle/>
          <a:p>
            <a:pPr algn="ctr">
              <a:lnSpc>
                <a:spcPct val="90000"/>
              </a:lnSpc>
            </a:pPr>
            <a:r>
              <a:rPr lang="en-US" sz="2000" b="1">
                <a:latin typeface="Arial" charset="0"/>
              </a:rPr>
              <a:t>1960</a:t>
            </a:r>
          </a:p>
        </p:txBody>
      </p:sp>
      <p:sp>
        <p:nvSpPr>
          <p:cNvPr id="1461259" name="Text Box 11"/>
          <p:cNvSpPr txBox="1">
            <a:spLocks noChangeArrowheads="1"/>
          </p:cNvSpPr>
          <p:nvPr/>
        </p:nvSpPr>
        <p:spPr bwMode="auto">
          <a:xfrm>
            <a:off x="3595688" y="5392738"/>
            <a:ext cx="565150" cy="274637"/>
          </a:xfrm>
          <a:prstGeom prst="rect">
            <a:avLst/>
          </a:prstGeom>
          <a:noFill/>
          <a:ln w="12700">
            <a:noFill/>
            <a:miter lim="800000"/>
            <a:headEnd/>
            <a:tailEnd/>
          </a:ln>
          <a:effectLst/>
        </p:spPr>
        <p:txBody>
          <a:bodyPr wrap="none" lIns="0" tIns="0" rIns="0" bIns="0" anchor="ctr">
            <a:prstTxWarp prst="textNoShape">
              <a:avLst/>
            </a:prstTxWarp>
            <a:spAutoFit/>
          </a:bodyPr>
          <a:lstStyle/>
          <a:p>
            <a:pPr algn="ctr">
              <a:lnSpc>
                <a:spcPct val="90000"/>
              </a:lnSpc>
            </a:pPr>
            <a:r>
              <a:rPr lang="en-US" sz="2000" b="1">
                <a:latin typeface="Arial" charset="0"/>
              </a:rPr>
              <a:t>1980</a:t>
            </a:r>
          </a:p>
        </p:txBody>
      </p:sp>
      <p:sp>
        <p:nvSpPr>
          <p:cNvPr id="1461260" name="Text Box 12"/>
          <p:cNvSpPr txBox="1">
            <a:spLocks noChangeArrowheads="1"/>
          </p:cNvSpPr>
          <p:nvPr/>
        </p:nvSpPr>
        <p:spPr bwMode="auto">
          <a:xfrm>
            <a:off x="5980113" y="5392738"/>
            <a:ext cx="565150" cy="274637"/>
          </a:xfrm>
          <a:prstGeom prst="rect">
            <a:avLst/>
          </a:prstGeom>
          <a:noFill/>
          <a:ln w="12700">
            <a:noFill/>
            <a:miter lim="800000"/>
            <a:headEnd/>
            <a:tailEnd/>
          </a:ln>
          <a:effectLst/>
        </p:spPr>
        <p:txBody>
          <a:bodyPr wrap="none" lIns="0" tIns="0" rIns="0" bIns="0" anchor="ctr">
            <a:prstTxWarp prst="textNoShape">
              <a:avLst/>
            </a:prstTxWarp>
            <a:spAutoFit/>
          </a:bodyPr>
          <a:lstStyle/>
          <a:p>
            <a:pPr algn="ctr">
              <a:lnSpc>
                <a:spcPct val="90000"/>
              </a:lnSpc>
            </a:pPr>
            <a:r>
              <a:rPr lang="en-US" sz="2000" b="1">
                <a:latin typeface="Arial" charset="0"/>
              </a:rPr>
              <a:t>2000</a:t>
            </a:r>
          </a:p>
        </p:txBody>
      </p:sp>
      <p:sp>
        <p:nvSpPr>
          <p:cNvPr id="1461261" name="Text Box 13"/>
          <p:cNvSpPr txBox="1">
            <a:spLocks noChangeArrowheads="1"/>
          </p:cNvSpPr>
          <p:nvPr/>
        </p:nvSpPr>
        <p:spPr bwMode="auto">
          <a:xfrm>
            <a:off x="4787900" y="5392738"/>
            <a:ext cx="565150" cy="274637"/>
          </a:xfrm>
          <a:prstGeom prst="rect">
            <a:avLst/>
          </a:prstGeom>
          <a:noFill/>
          <a:ln w="12700">
            <a:noFill/>
            <a:miter lim="800000"/>
            <a:headEnd/>
            <a:tailEnd/>
          </a:ln>
          <a:effectLst/>
        </p:spPr>
        <p:txBody>
          <a:bodyPr wrap="none" lIns="0" tIns="0" rIns="0" bIns="0" anchor="ctr">
            <a:prstTxWarp prst="textNoShape">
              <a:avLst/>
            </a:prstTxWarp>
            <a:spAutoFit/>
          </a:bodyPr>
          <a:lstStyle/>
          <a:p>
            <a:pPr algn="ctr">
              <a:lnSpc>
                <a:spcPct val="90000"/>
              </a:lnSpc>
            </a:pPr>
            <a:r>
              <a:rPr lang="en-US" sz="2000" b="1">
                <a:latin typeface="Arial" charset="0"/>
              </a:rPr>
              <a:t>1990</a:t>
            </a:r>
          </a:p>
        </p:txBody>
      </p:sp>
      <p:sp>
        <p:nvSpPr>
          <p:cNvPr id="1461262" name="Text Box 14"/>
          <p:cNvSpPr txBox="1">
            <a:spLocks noChangeArrowheads="1"/>
          </p:cNvSpPr>
          <p:nvPr/>
        </p:nvSpPr>
        <p:spPr bwMode="auto">
          <a:xfrm>
            <a:off x="7070725" y="5389563"/>
            <a:ext cx="776288" cy="274637"/>
          </a:xfrm>
          <a:prstGeom prst="rect">
            <a:avLst/>
          </a:prstGeom>
          <a:noFill/>
          <a:ln w="12700">
            <a:noFill/>
            <a:miter lim="800000"/>
            <a:headEnd/>
            <a:tailEnd/>
          </a:ln>
          <a:effectLst/>
        </p:spPr>
        <p:txBody>
          <a:bodyPr lIns="0" tIns="0" rIns="0" bIns="0" anchor="ctr">
            <a:prstTxWarp prst="textNoShape">
              <a:avLst/>
            </a:prstTxWarp>
            <a:spAutoFit/>
          </a:bodyPr>
          <a:lstStyle/>
          <a:p>
            <a:pPr algn="ctr">
              <a:lnSpc>
                <a:spcPct val="90000"/>
              </a:lnSpc>
            </a:pPr>
            <a:r>
              <a:rPr lang="en-US" sz="2000" b="1">
                <a:latin typeface="Arial" charset="0"/>
              </a:rPr>
              <a:t>2010</a:t>
            </a:r>
          </a:p>
        </p:txBody>
      </p:sp>
      <p:sp>
        <p:nvSpPr>
          <p:cNvPr id="1461263" name="Freeform 15"/>
          <p:cNvSpPr>
            <a:spLocks/>
          </p:cNvSpPr>
          <p:nvPr/>
        </p:nvSpPr>
        <p:spPr bwMode="ltGray">
          <a:xfrm rot="84024">
            <a:off x="6245225" y="1549400"/>
            <a:ext cx="1263650" cy="896938"/>
          </a:xfrm>
          <a:custGeom>
            <a:avLst/>
            <a:gdLst/>
            <a:ahLst/>
            <a:cxnLst>
              <a:cxn ang="0">
                <a:pos x="864" y="38"/>
              </a:cxn>
              <a:cxn ang="0">
                <a:pos x="794" y="49"/>
              </a:cxn>
              <a:cxn ang="0">
                <a:pos x="732" y="71"/>
              </a:cxn>
              <a:cxn ang="0">
                <a:pos x="676" y="102"/>
              </a:cxn>
              <a:cxn ang="0">
                <a:pos x="626" y="141"/>
              </a:cxn>
              <a:cxn ang="0">
                <a:pos x="581" y="185"/>
              </a:cxn>
              <a:cxn ang="0">
                <a:pos x="538" y="233"/>
              </a:cxn>
              <a:cxn ang="0">
                <a:pos x="498" y="285"/>
              </a:cxn>
              <a:cxn ang="0">
                <a:pos x="458" y="337"/>
              </a:cxn>
              <a:cxn ang="0">
                <a:pos x="419" y="389"/>
              </a:cxn>
              <a:cxn ang="0">
                <a:pos x="378" y="439"/>
              </a:cxn>
              <a:cxn ang="0">
                <a:pos x="334" y="485"/>
              </a:cxn>
              <a:cxn ang="0">
                <a:pos x="286" y="527"/>
              </a:cxn>
              <a:cxn ang="0">
                <a:pos x="234" y="562"/>
              </a:cxn>
              <a:cxn ang="0">
                <a:pos x="175" y="589"/>
              </a:cxn>
              <a:cxn ang="0">
                <a:pos x="110" y="606"/>
              </a:cxn>
              <a:cxn ang="0">
                <a:pos x="36" y="613"/>
              </a:cxn>
              <a:cxn ang="0">
                <a:pos x="0" y="577"/>
              </a:cxn>
              <a:cxn ang="0">
                <a:pos x="76" y="570"/>
              </a:cxn>
              <a:cxn ang="0">
                <a:pos x="143" y="552"/>
              </a:cxn>
              <a:cxn ang="0">
                <a:pos x="203" y="523"/>
              </a:cxn>
              <a:cxn ang="0">
                <a:pos x="256" y="487"/>
              </a:cxn>
              <a:cxn ang="0">
                <a:pos x="305" y="443"/>
              </a:cxn>
              <a:cxn ang="0">
                <a:pos x="349" y="394"/>
              </a:cxn>
              <a:cxn ang="0">
                <a:pos x="391" y="342"/>
              </a:cxn>
              <a:cxn ang="0">
                <a:pos x="432" y="288"/>
              </a:cxn>
              <a:cxn ang="0">
                <a:pos x="472" y="235"/>
              </a:cxn>
              <a:cxn ang="0">
                <a:pos x="515" y="183"/>
              </a:cxn>
              <a:cxn ang="0">
                <a:pos x="559" y="134"/>
              </a:cxn>
              <a:cxn ang="0">
                <a:pos x="607" y="90"/>
              </a:cxn>
              <a:cxn ang="0">
                <a:pos x="661" y="54"/>
              </a:cxn>
              <a:cxn ang="0">
                <a:pos x="721" y="25"/>
              </a:cxn>
              <a:cxn ang="0">
                <a:pos x="787" y="7"/>
              </a:cxn>
              <a:cxn ang="0">
                <a:pos x="864" y="0"/>
              </a:cxn>
            </a:cxnLst>
            <a:rect l="0" t="0" r="r" b="b"/>
            <a:pathLst>
              <a:path w="864" h="613">
                <a:moveTo>
                  <a:pt x="864" y="0"/>
                </a:moveTo>
                <a:lnTo>
                  <a:pt x="864" y="38"/>
                </a:lnTo>
                <a:lnTo>
                  <a:pt x="828" y="42"/>
                </a:lnTo>
                <a:lnTo>
                  <a:pt x="794" y="49"/>
                </a:lnTo>
                <a:lnTo>
                  <a:pt x="762" y="59"/>
                </a:lnTo>
                <a:lnTo>
                  <a:pt x="732" y="71"/>
                </a:lnTo>
                <a:lnTo>
                  <a:pt x="703" y="86"/>
                </a:lnTo>
                <a:lnTo>
                  <a:pt x="676" y="102"/>
                </a:lnTo>
                <a:lnTo>
                  <a:pt x="651" y="121"/>
                </a:lnTo>
                <a:lnTo>
                  <a:pt x="626" y="141"/>
                </a:lnTo>
                <a:lnTo>
                  <a:pt x="603" y="162"/>
                </a:lnTo>
                <a:lnTo>
                  <a:pt x="581" y="185"/>
                </a:lnTo>
                <a:lnTo>
                  <a:pt x="559" y="209"/>
                </a:lnTo>
                <a:lnTo>
                  <a:pt x="538" y="233"/>
                </a:lnTo>
                <a:lnTo>
                  <a:pt x="518" y="259"/>
                </a:lnTo>
                <a:lnTo>
                  <a:pt x="498" y="285"/>
                </a:lnTo>
                <a:lnTo>
                  <a:pt x="478" y="311"/>
                </a:lnTo>
                <a:lnTo>
                  <a:pt x="458" y="337"/>
                </a:lnTo>
                <a:lnTo>
                  <a:pt x="439" y="363"/>
                </a:lnTo>
                <a:lnTo>
                  <a:pt x="419" y="389"/>
                </a:lnTo>
                <a:lnTo>
                  <a:pt x="399" y="414"/>
                </a:lnTo>
                <a:lnTo>
                  <a:pt x="378" y="439"/>
                </a:lnTo>
                <a:lnTo>
                  <a:pt x="356" y="463"/>
                </a:lnTo>
                <a:lnTo>
                  <a:pt x="334" y="485"/>
                </a:lnTo>
                <a:lnTo>
                  <a:pt x="311" y="507"/>
                </a:lnTo>
                <a:lnTo>
                  <a:pt x="286" y="527"/>
                </a:lnTo>
                <a:lnTo>
                  <a:pt x="261" y="546"/>
                </a:lnTo>
                <a:lnTo>
                  <a:pt x="234" y="562"/>
                </a:lnTo>
                <a:lnTo>
                  <a:pt x="206" y="577"/>
                </a:lnTo>
                <a:lnTo>
                  <a:pt x="175" y="589"/>
                </a:lnTo>
                <a:lnTo>
                  <a:pt x="144" y="599"/>
                </a:lnTo>
                <a:lnTo>
                  <a:pt x="110" y="606"/>
                </a:lnTo>
                <a:lnTo>
                  <a:pt x="74" y="611"/>
                </a:lnTo>
                <a:lnTo>
                  <a:pt x="36" y="613"/>
                </a:lnTo>
                <a:lnTo>
                  <a:pt x="0" y="613"/>
                </a:lnTo>
                <a:lnTo>
                  <a:pt x="0" y="577"/>
                </a:lnTo>
                <a:lnTo>
                  <a:pt x="39" y="575"/>
                </a:lnTo>
                <a:lnTo>
                  <a:pt x="76" y="570"/>
                </a:lnTo>
                <a:lnTo>
                  <a:pt x="111" y="562"/>
                </a:lnTo>
                <a:lnTo>
                  <a:pt x="143" y="552"/>
                </a:lnTo>
                <a:lnTo>
                  <a:pt x="174" y="539"/>
                </a:lnTo>
                <a:lnTo>
                  <a:pt x="203" y="523"/>
                </a:lnTo>
                <a:lnTo>
                  <a:pt x="230" y="506"/>
                </a:lnTo>
                <a:lnTo>
                  <a:pt x="256" y="487"/>
                </a:lnTo>
                <a:lnTo>
                  <a:pt x="281" y="466"/>
                </a:lnTo>
                <a:lnTo>
                  <a:pt x="305" y="443"/>
                </a:lnTo>
                <a:lnTo>
                  <a:pt x="327" y="419"/>
                </a:lnTo>
                <a:lnTo>
                  <a:pt x="349" y="394"/>
                </a:lnTo>
                <a:lnTo>
                  <a:pt x="370" y="368"/>
                </a:lnTo>
                <a:lnTo>
                  <a:pt x="391" y="342"/>
                </a:lnTo>
                <a:lnTo>
                  <a:pt x="412" y="315"/>
                </a:lnTo>
                <a:lnTo>
                  <a:pt x="432" y="288"/>
                </a:lnTo>
                <a:lnTo>
                  <a:pt x="452" y="261"/>
                </a:lnTo>
                <a:lnTo>
                  <a:pt x="472" y="235"/>
                </a:lnTo>
                <a:lnTo>
                  <a:pt x="493" y="209"/>
                </a:lnTo>
                <a:lnTo>
                  <a:pt x="515" y="183"/>
                </a:lnTo>
                <a:lnTo>
                  <a:pt x="536" y="158"/>
                </a:lnTo>
                <a:lnTo>
                  <a:pt x="559" y="134"/>
                </a:lnTo>
                <a:lnTo>
                  <a:pt x="583" y="112"/>
                </a:lnTo>
                <a:lnTo>
                  <a:pt x="607" y="90"/>
                </a:lnTo>
                <a:lnTo>
                  <a:pt x="633" y="71"/>
                </a:lnTo>
                <a:lnTo>
                  <a:pt x="661" y="54"/>
                </a:lnTo>
                <a:lnTo>
                  <a:pt x="690" y="38"/>
                </a:lnTo>
                <a:lnTo>
                  <a:pt x="721" y="25"/>
                </a:lnTo>
                <a:lnTo>
                  <a:pt x="753" y="15"/>
                </a:lnTo>
                <a:lnTo>
                  <a:pt x="787" y="7"/>
                </a:lnTo>
                <a:lnTo>
                  <a:pt x="825" y="2"/>
                </a:lnTo>
                <a:lnTo>
                  <a:pt x="864" y="0"/>
                </a:lnTo>
                <a:close/>
              </a:path>
            </a:pathLst>
          </a:custGeom>
          <a:solidFill>
            <a:srgbClr val="FFCC00"/>
          </a:solidFill>
          <a:ln w="3175">
            <a:solidFill>
              <a:srgbClr val="CC3300"/>
            </a:solidFill>
            <a:prstDash val="solid"/>
            <a:round/>
            <a:headEnd/>
            <a:tailEnd/>
          </a:ln>
          <a:effectLst>
            <a:prstShdw prst="shdw18" dist="17961" dir="13500000">
              <a:srgbClr val="CC3300">
                <a:gamma/>
                <a:shade val="60000"/>
                <a:invGamma/>
                <a:alpha val="74998"/>
              </a:srgbClr>
            </a:prstShdw>
          </a:effectLst>
        </p:spPr>
        <p:txBody>
          <a:bodyPr>
            <a:prstTxWarp prst="textNoShape">
              <a:avLst/>
            </a:prstTxWarp>
          </a:bodyPr>
          <a:lstStyle/>
          <a:p>
            <a:endParaRPr lang="en-US"/>
          </a:p>
        </p:txBody>
      </p:sp>
      <p:sp>
        <p:nvSpPr>
          <p:cNvPr id="1461264" name="Freeform 16"/>
          <p:cNvSpPr>
            <a:spLocks/>
          </p:cNvSpPr>
          <p:nvPr/>
        </p:nvSpPr>
        <p:spPr bwMode="ltGray">
          <a:xfrm rot="84024">
            <a:off x="5029200" y="2195513"/>
            <a:ext cx="1263650" cy="892175"/>
          </a:xfrm>
          <a:custGeom>
            <a:avLst/>
            <a:gdLst/>
            <a:ahLst/>
            <a:cxnLst>
              <a:cxn ang="0">
                <a:pos x="864" y="37"/>
              </a:cxn>
              <a:cxn ang="0">
                <a:pos x="794" y="48"/>
              </a:cxn>
              <a:cxn ang="0">
                <a:pos x="732" y="70"/>
              </a:cxn>
              <a:cxn ang="0">
                <a:pos x="676" y="101"/>
              </a:cxn>
              <a:cxn ang="0">
                <a:pos x="626" y="140"/>
              </a:cxn>
              <a:cxn ang="0">
                <a:pos x="581" y="184"/>
              </a:cxn>
              <a:cxn ang="0">
                <a:pos x="538" y="232"/>
              </a:cxn>
              <a:cxn ang="0">
                <a:pos x="498" y="284"/>
              </a:cxn>
              <a:cxn ang="0">
                <a:pos x="458" y="336"/>
              </a:cxn>
              <a:cxn ang="0">
                <a:pos x="419" y="388"/>
              </a:cxn>
              <a:cxn ang="0">
                <a:pos x="378" y="438"/>
              </a:cxn>
              <a:cxn ang="0">
                <a:pos x="334" y="485"/>
              </a:cxn>
              <a:cxn ang="0">
                <a:pos x="286" y="526"/>
              </a:cxn>
              <a:cxn ang="0">
                <a:pos x="234" y="561"/>
              </a:cxn>
              <a:cxn ang="0">
                <a:pos x="175" y="588"/>
              </a:cxn>
              <a:cxn ang="0">
                <a:pos x="110" y="605"/>
              </a:cxn>
              <a:cxn ang="0">
                <a:pos x="36" y="612"/>
              </a:cxn>
              <a:cxn ang="0">
                <a:pos x="0" y="576"/>
              </a:cxn>
              <a:cxn ang="0">
                <a:pos x="76" y="569"/>
              </a:cxn>
              <a:cxn ang="0">
                <a:pos x="143" y="551"/>
              </a:cxn>
              <a:cxn ang="0">
                <a:pos x="203" y="522"/>
              </a:cxn>
              <a:cxn ang="0">
                <a:pos x="256" y="486"/>
              </a:cxn>
              <a:cxn ang="0">
                <a:pos x="305" y="442"/>
              </a:cxn>
              <a:cxn ang="0">
                <a:pos x="349" y="393"/>
              </a:cxn>
              <a:cxn ang="0">
                <a:pos x="391" y="341"/>
              </a:cxn>
              <a:cxn ang="0">
                <a:pos x="432" y="288"/>
              </a:cxn>
              <a:cxn ang="0">
                <a:pos x="472" y="234"/>
              </a:cxn>
              <a:cxn ang="0">
                <a:pos x="514" y="182"/>
              </a:cxn>
              <a:cxn ang="0">
                <a:pos x="559" y="133"/>
              </a:cxn>
              <a:cxn ang="0">
                <a:pos x="607" y="90"/>
              </a:cxn>
              <a:cxn ang="0">
                <a:pos x="661" y="53"/>
              </a:cxn>
              <a:cxn ang="0">
                <a:pos x="720" y="24"/>
              </a:cxn>
              <a:cxn ang="0">
                <a:pos x="787" y="6"/>
              </a:cxn>
              <a:cxn ang="0">
                <a:pos x="864" y="0"/>
              </a:cxn>
            </a:cxnLst>
            <a:rect l="0" t="0" r="r" b="b"/>
            <a:pathLst>
              <a:path w="864" h="612">
                <a:moveTo>
                  <a:pt x="864" y="0"/>
                </a:moveTo>
                <a:lnTo>
                  <a:pt x="864" y="37"/>
                </a:lnTo>
                <a:lnTo>
                  <a:pt x="828" y="41"/>
                </a:lnTo>
                <a:lnTo>
                  <a:pt x="794" y="48"/>
                </a:lnTo>
                <a:lnTo>
                  <a:pt x="762" y="58"/>
                </a:lnTo>
                <a:lnTo>
                  <a:pt x="732" y="70"/>
                </a:lnTo>
                <a:lnTo>
                  <a:pt x="703" y="85"/>
                </a:lnTo>
                <a:lnTo>
                  <a:pt x="676" y="101"/>
                </a:lnTo>
                <a:lnTo>
                  <a:pt x="651" y="120"/>
                </a:lnTo>
                <a:lnTo>
                  <a:pt x="626" y="140"/>
                </a:lnTo>
                <a:lnTo>
                  <a:pt x="603" y="161"/>
                </a:lnTo>
                <a:lnTo>
                  <a:pt x="581" y="184"/>
                </a:lnTo>
                <a:lnTo>
                  <a:pt x="559" y="208"/>
                </a:lnTo>
                <a:lnTo>
                  <a:pt x="538" y="232"/>
                </a:lnTo>
                <a:lnTo>
                  <a:pt x="518" y="258"/>
                </a:lnTo>
                <a:lnTo>
                  <a:pt x="498" y="284"/>
                </a:lnTo>
                <a:lnTo>
                  <a:pt x="478" y="310"/>
                </a:lnTo>
                <a:lnTo>
                  <a:pt x="458" y="336"/>
                </a:lnTo>
                <a:lnTo>
                  <a:pt x="439" y="362"/>
                </a:lnTo>
                <a:lnTo>
                  <a:pt x="419" y="388"/>
                </a:lnTo>
                <a:lnTo>
                  <a:pt x="399" y="413"/>
                </a:lnTo>
                <a:lnTo>
                  <a:pt x="378" y="438"/>
                </a:lnTo>
                <a:lnTo>
                  <a:pt x="356" y="462"/>
                </a:lnTo>
                <a:lnTo>
                  <a:pt x="334" y="485"/>
                </a:lnTo>
                <a:lnTo>
                  <a:pt x="311" y="506"/>
                </a:lnTo>
                <a:lnTo>
                  <a:pt x="286" y="526"/>
                </a:lnTo>
                <a:lnTo>
                  <a:pt x="261" y="545"/>
                </a:lnTo>
                <a:lnTo>
                  <a:pt x="234" y="561"/>
                </a:lnTo>
                <a:lnTo>
                  <a:pt x="206" y="576"/>
                </a:lnTo>
                <a:lnTo>
                  <a:pt x="175" y="588"/>
                </a:lnTo>
                <a:lnTo>
                  <a:pt x="144" y="598"/>
                </a:lnTo>
                <a:lnTo>
                  <a:pt x="110" y="605"/>
                </a:lnTo>
                <a:lnTo>
                  <a:pt x="74" y="610"/>
                </a:lnTo>
                <a:lnTo>
                  <a:pt x="36" y="612"/>
                </a:lnTo>
                <a:lnTo>
                  <a:pt x="0" y="612"/>
                </a:lnTo>
                <a:lnTo>
                  <a:pt x="0" y="576"/>
                </a:lnTo>
                <a:lnTo>
                  <a:pt x="39" y="574"/>
                </a:lnTo>
                <a:lnTo>
                  <a:pt x="76" y="569"/>
                </a:lnTo>
                <a:lnTo>
                  <a:pt x="111" y="561"/>
                </a:lnTo>
                <a:lnTo>
                  <a:pt x="143" y="551"/>
                </a:lnTo>
                <a:lnTo>
                  <a:pt x="174" y="538"/>
                </a:lnTo>
                <a:lnTo>
                  <a:pt x="203" y="522"/>
                </a:lnTo>
                <a:lnTo>
                  <a:pt x="230" y="505"/>
                </a:lnTo>
                <a:lnTo>
                  <a:pt x="256" y="486"/>
                </a:lnTo>
                <a:lnTo>
                  <a:pt x="281" y="464"/>
                </a:lnTo>
                <a:lnTo>
                  <a:pt x="305" y="442"/>
                </a:lnTo>
                <a:lnTo>
                  <a:pt x="327" y="418"/>
                </a:lnTo>
                <a:lnTo>
                  <a:pt x="349" y="393"/>
                </a:lnTo>
                <a:lnTo>
                  <a:pt x="370" y="367"/>
                </a:lnTo>
                <a:lnTo>
                  <a:pt x="391" y="341"/>
                </a:lnTo>
                <a:lnTo>
                  <a:pt x="412" y="315"/>
                </a:lnTo>
                <a:lnTo>
                  <a:pt x="432" y="288"/>
                </a:lnTo>
                <a:lnTo>
                  <a:pt x="452" y="261"/>
                </a:lnTo>
                <a:lnTo>
                  <a:pt x="472" y="234"/>
                </a:lnTo>
                <a:lnTo>
                  <a:pt x="493" y="208"/>
                </a:lnTo>
                <a:lnTo>
                  <a:pt x="514" y="182"/>
                </a:lnTo>
                <a:lnTo>
                  <a:pt x="536" y="157"/>
                </a:lnTo>
                <a:lnTo>
                  <a:pt x="559" y="133"/>
                </a:lnTo>
                <a:lnTo>
                  <a:pt x="583" y="110"/>
                </a:lnTo>
                <a:lnTo>
                  <a:pt x="607" y="90"/>
                </a:lnTo>
                <a:lnTo>
                  <a:pt x="633" y="70"/>
                </a:lnTo>
                <a:lnTo>
                  <a:pt x="661" y="53"/>
                </a:lnTo>
                <a:lnTo>
                  <a:pt x="689" y="37"/>
                </a:lnTo>
                <a:lnTo>
                  <a:pt x="720" y="24"/>
                </a:lnTo>
                <a:lnTo>
                  <a:pt x="753" y="14"/>
                </a:lnTo>
                <a:lnTo>
                  <a:pt x="787" y="6"/>
                </a:lnTo>
                <a:lnTo>
                  <a:pt x="824" y="1"/>
                </a:lnTo>
                <a:lnTo>
                  <a:pt x="864" y="0"/>
                </a:lnTo>
                <a:close/>
              </a:path>
            </a:pathLst>
          </a:custGeom>
          <a:solidFill>
            <a:schemeClr val="bg1"/>
          </a:solidFill>
          <a:ln w="3175">
            <a:solidFill>
              <a:srgbClr val="CC3300"/>
            </a:solidFill>
            <a:prstDash val="solid"/>
            <a:round/>
            <a:headEnd/>
            <a:tailEnd/>
          </a:ln>
          <a:effectLst>
            <a:prstShdw prst="shdw18" dist="17961" dir="13500000">
              <a:srgbClr val="CC3300">
                <a:gamma/>
                <a:shade val="60000"/>
                <a:invGamma/>
                <a:alpha val="74998"/>
              </a:srgbClr>
            </a:prstShdw>
          </a:effectLst>
        </p:spPr>
        <p:txBody>
          <a:bodyPr>
            <a:prstTxWarp prst="textNoShape">
              <a:avLst/>
            </a:prstTxWarp>
          </a:bodyPr>
          <a:lstStyle/>
          <a:p>
            <a:endParaRPr lang="en-US"/>
          </a:p>
        </p:txBody>
      </p:sp>
      <p:sp>
        <p:nvSpPr>
          <p:cNvPr id="1461265" name="Freeform 17"/>
          <p:cNvSpPr>
            <a:spLocks/>
          </p:cNvSpPr>
          <p:nvPr/>
        </p:nvSpPr>
        <p:spPr bwMode="ltGray">
          <a:xfrm rot="84024">
            <a:off x="3856038" y="2836863"/>
            <a:ext cx="1260475" cy="895350"/>
          </a:xfrm>
          <a:custGeom>
            <a:avLst/>
            <a:gdLst/>
            <a:ahLst/>
            <a:cxnLst>
              <a:cxn ang="0">
                <a:pos x="864" y="37"/>
              </a:cxn>
              <a:cxn ang="0">
                <a:pos x="794" y="49"/>
              </a:cxn>
              <a:cxn ang="0">
                <a:pos x="732" y="71"/>
              </a:cxn>
              <a:cxn ang="0">
                <a:pos x="676" y="101"/>
              </a:cxn>
              <a:cxn ang="0">
                <a:pos x="626" y="140"/>
              </a:cxn>
              <a:cxn ang="0">
                <a:pos x="581" y="184"/>
              </a:cxn>
              <a:cxn ang="0">
                <a:pos x="538" y="233"/>
              </a:cxn>
              <a:cxn ang="0">
                <a:pos x="498" y="284"/>
              </a:cxn>
              <a:cxn ang="0">
                <a:pos x="458" y="336"/>
              </a:cxn>
              <a:cxn ang="0">
                <a:pos x="419" y="388"/>
              </a:cxn>
              <a:cxn ang="0">
                <a:pos x="378" y="438"/>
              </a:cxn>
              <a:cxn ang="0">
                <a:pos x="334" y="485"/>
              </a:cxn>
              <a:cxn ang="0">
                <a:pos x="286" y="526"/>
              </a:cxn>
              <a:cxn ang="0">
                <a:pos x="234" y="561"/>
              </a:cxn>
              <a:cxn ang="0">
                <a:pos x="175" y="588"/>
              </a:cxn>
              <a:cxn ang="0">
                <a:pos x="110" y="606"/>
              </a:cxn>
              <a:cxn ang="0">
                <a:pos x="36" y="612"/>
              </a:cxn>
              <a:cxn ang="0">
                <a:pos x="0" y="576"/>
              </a:cxn>
              <a:cxn ang="0">
                <a:pos x="76" y="569"/>
              </a:cxn>
              <a:cxn ang="0">
                <a:pos x="143" y="551"/>
              </a:cxn>
              <a:cxn ang="0">
                <a:pos x="203" y="522"/>
              </a:cxn>
              <a:cxn ang="0">
                <a:pos x="256" y="486"/>
              </a:cxn>
              <a:cxn ang="0">
                <a:pos x="305" y="442"/>
              </a:cxn>
              <a:cxn ang="0">
                <a:pos x="349" y="393"/>
              </a:cxn>
              <a:cxn ang="0">
                <a:pos x="391" y="341"/>
              </a:cxn>
              <a:cxn ang="0">
                <a:pos x="432" y="288"/>
              </a:cxn>
              <a:cxn ang="0">
                <a:pos x="472" y="234"/>
              </a:cxn>
              <a:cxn ang="0">
                <a:pos x="514" y="182"/>
              </a:cxn>
              <a:cxn ang="0">
                <a:pos x="559" y="133"/>
              </a:cxn>
              <a:cxn ang="0">
                <a:pos x="607" y="90"/>
              </a:cxn>
              <a:cxn ang="0">
                <a:pos x="661" y="53"/>
              </a:cxn>
              <a:cxn ang="0">
                <a:pos x="720" y="24"/>
              </a:cxn>
              <a:cxn ang="0">
                <a:pos x="787" y="6"/>
              </a:cxn>
              <a:cxn ang="0">
                <a:pos x="864" y="0"/>
              </a:cxn>
            </a:cxnLst>
            <a:rect l="0" t="0" r="r" b="b"/>
            <a:pathLst>
              <a:path w="864" h="612">
                <a:moveTo>
                  <a:pt x="864" y="0"/>
                </a:moveTo>
                <a:lnTo>
                  <a:pt x="864" y="37"/>
                </a:lnTo>
                <a:lnTo>
                  <a:pt x="828" y="41"/>
                </a:lnTo>
                <a:lnTo>
                  <a:pt x="794" y="49"/>
                </a:lnTo>
                <a:lnTo>
                  <a:pt x="762" y="58"/>
                </a:lnTo>
                <a:lnTo>
                  <a:pt x="732" y="71"/>
                </a:lnTo>
                <a:lnTo>
                  <a:pt x="703" y="85"/>
                </a:lnTo>
                <a:lnTo>
                  <a:pt x="676" y="101"/>
                </a:lnTo>
                <a:lnTo>
                  <a:pt x="651" y="120"/>
                </a:lnTo>
                <a:lnTo>
                  <a:pt x="626" y="140"/>
                </a:lnTo>
                <a:lnTo>
                  <a:pt x="603" y="161"/>
                </a:lnTo>
                <a:lnTo>
                  <a:pt x="581" y="184"/>
                </a:lnTo>
                <a:lnTo>
                  <a:pt x="559" y="208"/>
                </a:lnTo>
                <a:lnTo>
                  <a:pt x="538" y="233"/>
                </a:lnTo>
                <a:lnTo>
                  <a:pt x="518" y="258"/>
                </a:lnTo>
                <a:lnTo>
                  <a:pt x="498" y="284"/>
                </a:lnTo>
                <a:lnTo>
                  <a:pt x="478" y="310"/>
                </a:lnTo>
                <a:lnTo>
                  <a:pt x="458" y="336"/>
                </a:lnTo>
                <a:lnTo>
                  <a:pt x="438" y="362"/>
                </a:lnTo>
                <a:lnTo>
                  <a:pt x="419" y="388"/>
                </a:lnTo>
                <a:lnTo>
                  <a:pt x="398" y="413"/>
                </a:lnTo>
                <a:lnTo>
                  <a:pt x="378" y="438"/>
                </a:lnTo>
                <a:lnTo>
                  <a:pt x="356" y="462"/>
                </a:lnTo>
                <a:lnTo>
                  <a:pt x="334" y="485"/>
                </a:lnTo>
                <a:lnTo>
                  <a:pt x="311" y="506"/>
                </a:lnTo>
                <a:lnTo>
                  <a:pt x="286" y="526"/>
                </a:lnTo>
                <a:lnTo>
                  <a:pt x="261" y="545"/>
                </a:lnTo>
                <a:lnTo>
                  <a:pt x="234" y="561"/>
                </a:lnTo>
                <a:lnTo>
                  <a:pt x="205" y="576"/>
                </a:lnTo>
                <a:lnTo>
                  <a:pt x="175" y="588"/>
                </a:lnTo>
                <a:lnTo>
                  <a:pt x="144" y="598"/>
                </a:lnTo>
                <a:lnTo>
                  <a:pt x="110" y="606"/>
                </a:lnTo>
                <a:lnTo>
                  <a:pt x="74" y="610"/>
                </a:lnTo>
                <a:lnTo>
                  <a:pt x="36" y="612"/>
                </a:lnTo>
                <a:lnTo>
                  <a:pt x="0" y="612"/>
                </a:lnTo>
                <a:lnTo>
                  <a:pt x="0" y="576"/>
                </a:lnTo>
                <a:lnTo>
                  <a:pt x="39" y="574"/>
                </a:lnTo>
                <a:lnTo>
                  <a:pt x="76" y="569"/>
                </a:lnTo>
                <a:lnTo>
                  <a:pt x="110" y="561"/>
                </a:lnTo>
                <a:lnTo>
                  <a:pt x="143" y="551"/>
                </a:lnTo>
                <a:lnTo>
                  <a:pt x="174" y="538"/>
                </a:lnTo>
                <a:lnTo>
                  <a:pt x="203" y="522"/>
                </a:lnTo>
                <a:lnTo>
                  <a:pt x="230" y="505"/>
                </a:lnTo>
                <a:lnTo>
                  <a:pt x="256" y="486"/>
                </a:lnTo>
                <a:lnTo>
                  <a:pt x="281" y="464"/>
                </a:lnTo>
                <a:lnTo>
                  <a:pt x="305" y="442"/>
                </a:lnTo>
                <a:lnTo>
                  <a:pt x="327" y="418"/>
                </a:lnTo>
                <a:lnTo>
                  <a:pt x="349" y="393"/>
                </a:lnTo>
                <a:lnTo>
                  <a:pt x="370" y="368"/>
                </a:lnTo>
                <a:lnTo>
                  <a:pt x="391" y="341"/>
                </a:lnTo>
                <a:lnTo>
                  <a:pt x="411" y="315"/>
                </a:lnTo>
                <a:lnTo>
                  <a:pt x="432" y="288"/>
                </a:lnTo>
                <a:lnTo>
                  <a:pt x="452" y="261"/>
                </a:lnTo>
                <a:lnTo>
                  <a:pt x="472" y="234"/>
                </a:lnTo>
                <a:lnTo>
                  <a:pt x="493" y="208"/>
                </a:lnTo>
                <a:lnTo>
                  <a:pt x="514" y="182"/>
                </a:lnTo>
                <a:lnTo>
                  <a:pt x="536" y="157"/>
                </a:lnTo>
                <a:lnTo>
                  <a:pt x="559" y="133"/>
                </a:lnTo>
                <a:lnTo>
                  <a:pt x="582" y="110"/>
                </a:lnTo>
                <a:lnTo>
                  <a:pt x="607" y="90"/>
                </a:lnTo>
                <a:lnTo>
                  <a:pt x="633" y="70"/>
                </a:lnTo>
                <a:lnTo>
                  <a:pt x="661" y="53"/>
                </a:lnTo>
                <a:lnTo>
                  <a:pt x="689" y="37"/>
                </a:lnTo>
                <a:lnTo>
                  <a:pt x="720" y="24"/>
                </a:lnTo>
                <a:lnTo>
                  <a:pt x="753" y="14"/>
                </a:lnTo>
                <a:lnTo>
                  <a:pt x="787" y="6"/>
                </a:lnTo>
                <a:lnTo>
                  <a:pt x="824" y="1"/>
                </a:lnTo>
                <a:lnTo>
                  <a:pt x="864" y="0"/>
                </a:lnTo>
                <a:close/>
              </a:path>
            </a:pathLst>
          </a:custGeom>
          <a:solidFill>
            <a:schemeClr val="bg1"/>
          </a:solidFill>
          <a:ln w="3175">
            <a:solidFill>
              <a:srgbClr val="CC3300"/>
            </a:solidFill>
            <a:prstDash val="solid"/>
            <a:round/>
            <a:headEnd/>
            <a:tailEnd/>
          </a:ln>
          <a:effectLst>
            <a:prstShdw prst="shdw18" dist="17961" dir="13500000">
              <a:srgbClr val="CC3300">
                <a:gamma/>
                <a:shade val="60000"/>
                <a:invGamma/>
                <a:alpha val="74998"/>
              </a:srgbClr>
            </a:prstShdw>
          </a:effectLst>
        </p:spPr>
        <p:txBody>
          <a:bodyPr>
            <a:prstTxWarp prst="textNoShape">
              <a:avLst/>
            </a:prstTxWarp>
          </a:bodyPr>
          <a:lstStyle/>
          <a:p>
            <a:endParaRPr lang="en-US"/>
          </a:p>
        </p:txBody>
      </p:sp>
      <p:sp>
        <p:nvSpPr>
          <p:cNvPr id="1461266" name="Freeform 18"/>
          <p:cNvSpPr>
            <a:spLocks/>
          </p:cNvSpPr>
          <p:nvPr/>
        </p:nvSpPr>
        <p:spPr bwMode="ltGray">
          <a:xfrm rot="84024">
            <a:off x="2690813" y="3479800"/>
            <a:ext cx="1265237" cy="892175"/>
          </a:xfrm>
          <a:custGeom>
            <a:avLst/>
            <a:gdLst/>
            <a:ahLst/>
            <a:cxnLst>
              <a:cxn ang="0">
                <a:pos x="865" y="37"/>
              </a:cxn>
              <a:cxn ang="0">
                <a:pos x="795" y="49"/>
              </a:cxn>
              <a:cxn ang="0">
                <a:pos x="732" y="71"/>
              </a:cxn>
              <a:cxn ang="0">
                <a:pos x="677" y="102"/>
              </a:cxn>
              <a:cxn ang="0">
                <a:pos x="627" y="140"/>
              </a:cxn>
              <a:cxn ang="0">
                <a:pos x="582" y="184"/>
              </a:cxn>
              <a:cxn ang="0">
                <a:pos x="539" y="233"/>
              </a:cxn>
              <a:cxn ang="0">
                <a:pos x="499" y="284"/>
              </a:cxn>
              <a:cxn ang="0">
                <a:pos x="459" y="336"/>
              </a:cxn>
              <a:cxn ang="0">
                <a:pos x="420" y="388"/>
              </a:cxn>
              <a:cxn ang="0">
                <a:pos x="379" y="438"/>
              </a:cxn>
              <a:cxn ang="0">
                <a:pos x="335" y="485"/>
              </a:cxn>
              <a:cxn ang="0">
                <a:pos x="287" y="526"/>
              </a:cxn>
              <a:cxn ang="0">
                <a:pos x="235" y="561"/>
              </a:cxn>
              <a:cxn ang="0">
                <a:pos x="176" y="588"/>
              </a:cxn>
              <a:cxn ang="0">
                <a:pos x="111" y="606"/>
              </a:cxn>
              <a:cxn ang="0">
                <a:pos x="36" y="612"/>
              </a:cxn>
              <a:cxn ang="0">
                <a:pos x="0" y="576"/>
              </a:cxn>
              <a:cxn ang="0">
                <a:pos x="77" y="569"/>
              </a:cxn>
              <a:cxn ang="0">
                <a:pos x="144" y="551"/>
              </a:cxn>
              <a:cxn ang="0">
                <a:pos x="204" y="522"/>
              </a:cxn>
              <a:cxn ang="0">
                <a:pos x="257" y="486"/>
              </a:cxn>
              <a:cxn ang="0">
                <a:pos x="305" y="442"/>
              </a:cxn>
              <a:cxn ang="0">
                <a:pos x="350" y="394"/>
              </a:cxn>
              <a:cxn ang="0">
                <a:pos x="392" y="341"/>
              </a:cxn>
              <a:cxn ang="0">
                <a:pos x="433" y="288"/>
              </a:cxn>
              <a:cxn ang="0">
                <a:pos x="473" y="234"/>
              </a:cxn>
              <a:cxn ang="0">
                <a:pos x="515" y="182"/>
              </a:cxn>
              <a:cxn ang="0">
                <a:pos x="560" y="133"/>
              </a:cxn>
              <a:cxn ang="0">
                <a:pos x="608" y="90"/>
              </a:cxn>
              <a:cxn ang="0">
                <a:pos x="661" y="53"/>
              </a:cxn>
              <a:cxn ang="0">
                <a:pos x="721" y="24"/>
              </a:cxn>
              <a:cxn ang="0">
                <a:pos x="788" y="6"/>
              </a:cxn>
              <a:cxn ang="0">
                <a:pos x="865" y="0"/>
              </a:cxn>
            </a:cxnLst>
            <a:rect l="0" t="0" r="r" b="b"/>
            <a:pathLst>
              <a:path w="865" h="612">
                <a:moveTo>
                  <a:pt x="865" y="0"/>
                </a:moveTo>
                <a:lnTo>
                  <a:pt x="865" y="37"/>
                </a:lnTo>
                <a:lnTo>
                  <a:pt x="829" y="41"/>
                </a:lnTo>
                <a:lnTo>
                  <a:pt x="795" y="49"/>
                </a:lnTo>
                <a:lnTo>
                  <a:pt x="763" y="58"/>
                </a:lnTo>
                <a:lnTo>
                  <a:pt x="732" y="71"/>
                </a:lnTo>
                <a:lnTo>
                  <a:pt x="704" y="85"/>
                </a:lnTo>
                <a:lnTo>
                  <a:pt x="677" y="102"/>
                </a:lnTo>
                <a:lnTo>
                  <a:pt x="651" y="120"/>
                </a:lnTo>
                <a:lnTo>
                  <a:pt x="627" y="140"/>
                </a:lnTo>
                <a:lnTo>
                  <a:pt x="604" y="161"/>
                </a:lnTo>
                <a:lnTo>
                  <a:pt x="582" y="184"/>
                </a:lnTo>
                <a:lnTo>
                  <a:pt x="560" y="208"/>
                </a:lnTo>
                <a:lnTo>
                  <a:pt x="539" y="233"/>
                </a:lnTo>
                <a:lnTo>
                  <a:pt x="519" y="258"/>
                </a:lnTo>
                <a:lnTo>
                  <a:pt x="499" y="284"/>
                </a:lnTo>
                <a:lnTo>
                  <a:pt x="479" y="310"/>
                </a:lnTo>
                <a:lnTo>
                  <a:pt x="459" y="336"/>
                </a:lnTo>
                <a:lnTo>
                  <a:pt x="439" y="362"/>
                </a:lnTo>
                <a:lnTo>
                  <a:pt x="420" y="388"/>
                </a:lnTo>
                <a:lnTo>
                  <a:pt x="399" y="413"/>
                </a:lnTo>
                <a:lnTo>
                  <a:pt x="379" y="438"/>
                </a:lnTo>
                <a:lnTo>
                  <a:pt x="357" y="462"/>
                </a:lnTo>
                <a:lnTo>
                  <a:pt x="335" y="485"/>
                </a:lnTo>
                <a:lnTo>
                  <a:pt x="312" y="506"/>
                </a:lnTo>
                <a:lnTo>
                  <a:pt x="287" y="526"/>
                </a:lnTo>
                <a:lnTo>
                  <a:pt x="261" y="545"/>
                </a:lnTo>
                <a:lnTo>
                  <a:pt x="235" y="561"/>
                </a:lnTo>
                <a:lnTo>
                  <a:pt x="206" y="576"/>
                </a:lnTo>
                <a:lnTo>
                  <a:pt x="176" y="588"/>
                </a:lnTo>
                <a:lnTo>
                  <a:pt x="144" y="598"/>
                </a:lnTo>
                <a:lnTo>
                  <a:pt x="111" y="606"/>
                </a:lnTo>
                <a:lnTo>
                  <a:pt x="75" y="610"/>
                </a:lnTo>
                <a:lnTo>
                  <a:pt x="36" y="612"/>
                </a:lnTo>
                <a:lnTo>
                  <a:pt x="0" y="612"/>
                </a:lnTo>
                <a:lnTo>
                  <a:pt x="0" y="576"/>
                </a:lnTo>
                <a:lnTo>
                  <a:pt x="40" y="574"/>
                </a:lnTo>
                <a:lnTo>
                  <a:pt x="77" y="569"/>
                </a:lnTo>
                <a:lnTo>
                  <a:pt x="111" y="561"/>
                </a:lnTo>
                <a:lnTo>
                  <a:pt x="144" y="551"/>
                </a:lnTo>
                <a:lnTo>
                  <a:pt x="175" y="538"/>
                </a:lnTo>
                <a:lnTo>
                  <a:pt x="204" y="522"/>
                </a:lnTo>
                <a:lnTo>
                  <a:pt x="231" y="505"/>
                </a:lnTo>
                <a:lnTo>
                  <a:pt x="257" y="486"/>
                </a:lnTo>
                <a:lnTo>
                  <a:pt x="282" y="464"/>
                </a:lnTo>
                <a:lnTo>
                  <a:pt x="305" y="442"/>
                </a:lnTo>
                <a:lnTo>
                  <a:pt x="328" y="418"/>
                </a:lnTo>
                <a:lnTo>
                  <a:pt x="350" y="394"/>
                </a:lnTo>
                <a:lnTo>
                  <a:pt x="371" y="368"/>
                </a:lnTo>
                <a:lnTo>
                  <a:pt x="392" y="341"/>
                </a:lnTo>
                <a:lnTo>
                  <a:pt x="412" y="315"/>
                </a:lnTo>
                <a:lnTo>
                  <a:pt x="433" y="288"/>
                </a:lnTo>
                <a:lnTo>
                  <a:pt x="453" y="261"/>
                </a:lnTo>
                <a:lnTo>
                  <a:pt x="473" y="234"/>
                </a:lnTo>
                <a:lnTo>
                  <a:pt x="494" y="208"/>
                </a:lnTo>
                <a:lnTo>
                  <a:pt x="515" y="182"/>
                </a:lnTo>
                <a:lnTo>
                  <a:pt x="537" y="157"/>
                </a:lnTo>
                <a:lnTo>
                  <a:pt x="560" y="133"/>
                </a:lnTo>
                <a:lnTo>
                  <a:pt x="583" y="111"/>
                </a:lnTo>
                <a:lnTo>
                  <a:pt x="608" y="90"/>
                </a:lnTo>
                <a:lnTo>
                  <a:pt x="634" y="70"/>
                </a:lnTo>
                <a:lnTo>
                  <a:pt x="661" y="53"/>
                </a:lnTo>
                <a:lnTo>
                  <a:pt x="690" y="37"/>
                </a:lnTo>
                <a:lnTo>
                  <a:pt x="721" y="24"/>
                </a:lnTo>
                <a:lnTo>
                  <a:pt x="754" y="14"/>
                </a:lnTo>
                <a:lnTo>
                  <a:pt x="788" y="6"/>
                </a:lnTo>
                <a:lnTo>
                  <a:pt x="825" y="1"/>
                </a:lnTo>
                <a:lnTo>
                  <a:pt x="865" y="0"/>
                </a:lnTo>
                <a:close/>
              </a:path>
            </a:pathLst>
          </a:custGeom>
          <a:solidFill>
            <a:schemeClr val="bg1"/>
          </a:solidFill>
          <a:ln w="3175">
            <a:solidFill>
              <a:srgbClr val="CC3300"/>
            </a:solidFill>
            <a:prstDash val="solid"/>
            <a:round/>
            <a:headEnd/>
            <a:tailEnd/>
          </a:ln>
          <a:effectLst>
            <a:prstShdw prst="shdw18" dist="17961" dir="13500000">
              <a:srgbClr val="CC3300">
                <a:gamma/>
                <a:shade val="60000"/>
                <a:invGamma/>
                <a:alpha val="74998"/>
              </a:srgbClr>
            </a:prstShdw>
          </a:effectLst>
        </p:spPr>
        <p:txBody>
          <a:bodyPr>
            <a:prstTxWarp prst="textNoShape">
              <a:avLst/>
            </a:prstTxWarp>
          </a:bodyPr>
          <a:lstStyle/>
          <a:p>
            <a:endParaRPr lang="en-US"/>
          </a:p>
        </p:txBody>
      </p:sp>
      <p:sp>
        <p:nvSpPr>
          <p:cNvPr id="1461267" name="Freeform 19"/>
          <p:cNvSpPr>
            <a:spLocks/>
          </p:cNvSpPr>
          <p:nvPr/>
        </p:nvSpPr>
        <p:spPr bwMode="ltGray">
          <a:xfrm rot="84024">
            <a:off x="1497013" y="4121150"/>
            <a:ext cx="1263650" cy="895350"/>
          </a:xfrm>
          <a:custGeom>
            <a:avLst/>
            <a:gdLst/>
            <a:ahLst/>
            <a:cxnLst>
              <a:cxn ang="0">
                <a:pos x="864" y="37"/>
              </a:cxn>
              <a:cxn ang="0">
                <a:pos x="795" y="49"/>
              </a:cxn>
              <a:cxn ang="0">
                <a:pos x="732" y="71"/>
              </a:cxn>
              <a:cxn ang="0">
                <a:pos x="677" y="102"/>
              </a:cxn>
              <a:cxn ang="0">
                <a:pos x="627" y="140"/>
              </a:cxn>
              <a:cxn ang="0">
                <a:pos x="581" y="184"/>
              </a:cxn>
              <a:cxn ang="0">
                <a:pos x="539" y="233"/>
              </a:cxn>
              <a:cxn ang="0">
                <a:pos x="499" y="284"/>
              </a:cxn>
              <a:cxn ang="0">
                <a:pos x="459" y="336"/>
              </a:cxn>
              <a:cxn ang="0">
                <a:pos x="419" y="388"/>
              </a:cxn>
              <a:cxn ang="0">
                <a:pos x="378" y="438"/>
              </a:cxn>
              <a:cxn ang="0">
                <a:pos x="334" y="485"/>
              </a:cxn>
              <a:cxn ang="0">
                <a:pos x="287" y="526"/>
              </a:cxn>
              <a:cxn ang="0">
                <a:pos x="235" y="561"/>
              </a:cxn>
              <a:cxn ang="0">
                <a:pos x="176" y="588"/>
              </a:cxn>
              <a:cxn ang="0">
                <a:pos x="111" y="606"/>
              </a:cxn>
              <a:cxn ang="0">
                <a:pos x="36" y="612"/>
              </a:cxn>
              <a:cxn ang="0">
                <a:pos x="0" y="576"/>
              </a:cxn>
              <a:cxn ang="0">
                <a:pos x="77" y="569"/>
              </a:cxn>
              <a:cxn ang="0">
                <a:pos x="144" y="551"/>
              </a:cxn>
              <a:cxn ang="0">
                <a:pos x="203" y="523"/>
              </a:cxn>
              <a:cxn ang="0">
                <a:pos x="257" y="486"/>
              </a:cxn>
              <a:cxn ang="0">
                <a:pos x="305" y="442"/>
              </a:cxn>
              <a:cxn ang="0">
                <a:pos x="350" y="394"/>
              </a:cxn>
              <a:cxn ang="0">
                <a:pos x="392" y="341"/>
              </a:cxn>
              <a:cxn ang="0">
                <a:pos x="432" y="288"/>
              </a:cxn>
              <a:cxn ang="0">
                <a:pos x="473" y="234"/>
              </a:cxn>
              <a:cxn ang="0">
                <a:pos x="515" y="182"/>
              </a:cxn>
              <a:cxn ang="0">
                <a:pos x="560" y="133"/>
              </a:cxn>
              <a:cxn ang="0">
                <a:pos x="608" y="90"/>
              </a:cxn>
              <a:cxn ang="0">
                <a:pos x="661" y="53"/>
              </a:cxn>
              <a:cxn ang="0">
                <a:pos x="721" y="25"/>
              </a:cxn>
              <a:cxn ang="0">
                <a:pos x="788" y="6"/>
              </a:cxn>
              <a:cxn ang="0">
                <a:pos x="864" y="0"/>
              </a:cxn>
            </a:cxnLst>
            <a:rect l="0" t="0" r="r" b="b"/>
            <a:pathLst>
              <a:path w="864" h="612">
                <a:moveTo>
                  <a:pt x="864" y="0"/>
                </a:moveTo>
                <a:lnTo>
                  <a:pt x="864" y="37"/>
                </a:lnTo>
                <a:lnTo>
                  <a:pt x="828" y="41"/>
                </a:lnTo>
                <a:lnTo>
                  <a:pt x="795" y="49"/>
                </a:lnTo>
                <a:lnTo>
                  <a:pt x="763" y="58"/>
                </a:lnTo>
                <a:lnTo>
                  <a:pt x="732" y="71"/>
                </a:lnTo>
                <a:lnTo>
                  <a:pt x="704" y="85"/>
                </a:lnTo>
                <a:lnTo>
                  <a:pt x="677" y="102"/>
                </a:lnTo>
                <a:lnTo>
                  <a:pt x="651" y="120"/>
                </a:lnTo>
                <a:lnTo>
                  <a:pt x="627" y="140"/>
                </a:lnTo>
                <a:lnTo>
                  <a:pt x="603" y="161"/>
                </a:lnTo>
                <a:lnTo>
                  <a:pt x="581" y="184"/>
                </a:lnTo>
                <a:lnTo>
                  <a:pt x="560" y="208"/>
                </a:lnTo>
                <a:lnTo>
                  <a:pt x="539" y="233"/>
                </a:lnTo>
                <a:lnTo>
                  <a:pt x="518" y="258"/>
                </a:lnTo>
                <a:lnTo>
                  <a:pt x="499" y="284"/>
                </a:lnTo>
                <a:lnTo>
                  <a:pt x="479" y="310"/>
                </a:lnTo>
                <a:lnTo>
                  <a:pt x="459" y="336"/>
                </a:lnTo>
                <a:lnTo>
                  <a:pt x="439" y="362"/>
                </a:lnTo>
                <a:lnTo>
                  <a:pt x="419" y="388"/>
                </a:lnTo>
                <a:lnTo>
                  <a:pt x="399" y="413"/>
                </a:lnTo>
                <a:lnTo>
                  <a:pt x="378" y="438"/>
                </a:lnTo>
                <a:lnTo>
                  <a:pt x="357" y="462"/>
                </a:lnTo>
                <a:lnTo>
                  <a:pt x="334" y="485"/>
                </a:lnTo>
                <a:lnTo>
                  <a:pt x="311" y="506"/>
                </a:lnTo>
                <a:lnTo>
                  <a:pt x="287" y="526"/>
                </a:lnTo>
                <a:lnTo>
                  <a:pt x="261" y="545"/>
                </a:lnTo>
                <a:lnTo>
                  <a:pt x="235" y="561"/>
                </a:lnTo>
                <a:lnTo>
                  <a:pt x="206" y="576"/>
                </a:lnTo>
                <a:lnTo>
                  <a:pt x="176" y="588"/>
                </a:lnTo>
                <a:lnTo>
                  <a:pt x="144" y="598"/>
                </a:lnTo>
                <a:lnTo>
                  <a:pt x="111" y="606"/>
                </a:lnTo>
                <a:lnTo>
                  <a:pt x="75" y="610"/>
                </a:lnTo>
                <a:lnTo>
                  <a:pt x="36" y="612"/>
                </a:lnTo>
                <a:lnTo>
                  <a:pt x="0" y="612"/>
                </a:lnTo>
                <a:lnTo>
                  <a:pt x="0" y="576"/>
                </a:lnTo>
                <a:lnTo>
                  <a:pt x="40" y="574"/>
                </a:lnTo>
                <a:lnTo>
                  <a:pt x="77" y="569"/>
                </a:lnTo>
                <a:lnTo>
                  <a:pt x="111" y="561"/>
                </a:lnTo>
                <a:lnTo>
                  <a:pt x="144" y="551"/>
                </a:lnTo>
                <a:lnTo>
                  <a:pt x="175" y="538"/>
                </a:lnTo>
                <a:lnTo>
                  <a:pt x="203" y="523"/>
                </a:lnTo>
                <a:lnTo>
                  <a:pt x="231" y="505"/>
                </a:lnTo>
                <a:lnTo>
                  <a:pt x="257" y="486"/>
                </a:lnTo>
                <a:lnTo>
                  <a:pt x="282" y="465"/>
                </a:lnTo>
                <a:lnTo>
                  <a:pt x="305" y="442"/>
                </a:lnTo>
                <a:lnTo>
                  <a:pt x="328" y="418"/>
                </a:lnTo>
                <a:lnTo>
                  <a:pt x="350" y="394"/>
                </a:lnTo>
                <a:lnTo>
                  <a:pt x="371" y="368"/>
                </a:lnTo>
                <a:lnTo>
                  <a:pt x="392" y="341"/>
                </a:lnTo>
                <a:lnTo>
                  <a:pt x="412" y="315"/>
                </a:lnTo>
                <a:lnTo>
                  <a:pt x="432" y="288"/>
                </a:lnTo>
                <a:lnTo>
                  <a:pt x="453" y="261"/>
                </a:lnTo>
                <a:lnTo>
                  <a:pt x="473" y="234"/>
                </a:lnTo>
                <a:lnTo>
                  <a:pt x="494" y="208"/>
                </a:lnTo>
                <a:lnTo>
                  <a:pt x="515" y="182"/>
                </a:lnTo>
                <a:lnTo>
                  <a:pt x="537" y="157"/>
                </a:lnTo>
                <a:lnTo>
                  <a:pt x="560" y="133"/>
                </a:lnTo>
                <a:lnTo>
                  <a:pt x="583" y="111"/>
                </a:lnTo>
                <a:lnTo>
                  <a:pt x="608" y="90"/>
                </a:lnTo>
                <a:lnTo>
                  <a:pt x="634" y="70"/>
                </a:lnTo>
                <a:lnTo>
                  <a:pt x="661" y="53"/>
                </a:lnTo>
                <a:lnTo>
                  <a:pt x="690" y="38"/>
                </a:lnTo>
                <a:lnTo>
                  <a:pt x="721" y="25"/>
                </a:lnTo>
                <a:lnTo>
                  <a:pt x="754" y="14"/>
                </a:lnTo>
                <a:lnTo>
                  <a:pt x="788" y="6"/>
                </a:lnTo>
                <a:lnTo>
                  <a:pt x="825" y="2"/>
                </a:lnTo>
                <a:lnTo>
                  <a:pt x="864" y="0"/>
                </a:lnTo>
                <a:close/>
              </a:path>
            </a:pathLst>
          </a:custGeom>
          <a:solidFill>
            <a:schemeClr val="bg1"/>
          </a:solidFill>
          <a:ln w="3175">
            <a:solidFill>
              <a:srgbClr val="CC3300"/>
            </a:solidFill>
            <a:prstDash val="solid"/>
            <a:round/>
            <a:headEnd/>
            <a:tailEnd/>
          </a:ln>
          <a:effectLst>
            <a:prstShdw prst="shdw18" dist="17961" dir="13500000">
              <a:srgbClr val="CC3300">
                <a:gamma/>
                <a:shade val="60000"/>
                <a:invGamma/>
                <a:alpha val="74998"/>
              </a:srgbClr>
            </a:prstShdw>
          </a:effectLst>
        </p:spPr>
        <p:txBody>
          <a:bodyPr>
            <a:prstTxWarp prst="textNoShape">
              <a:avLst/>
            </a:prstTxWarp>
          </a:bodyPr>
          <a:lstStyle/>
          <a:p>
            <a:endParaRPr lang="en-US"/>
          </a:p>
        </p:txBody>
      </p:sp>
      <p:sp>
        <p:nvSpPr>
          <p:cNvPr id="1461268" name="Text Box 20"/>
          <p:cNvSpPr txBox="1">
            <a:spLocks noChangeArrowheads="1"/>
          </p:cNvSpPr>
          <p:nvPr/>
        </p:nvSpPr>
        <p:spPr bwMode="auto">
          <a:xfrm>
            <a:off x="4195763" y="3670300"/>
            <a:ext cx="663575" cy="207963"/>
          </a:xfrm>
          <a:prstGeom prst="rect">
            <a:avLst/>
          </a:prstGeom>
          <a:noFill/>
          <a:ln w="3175">
            <a:noFill/>
            <a:miter lim="800000"/>
            <a:headEnd/>
            <a:tailEnd/>
          </a:ln>
          <a:effectLst/>
        </p:spPr>
        <p:txBody>
          <a:bodyPr lIns="0" tIns="0" rIns="0" bIns="0" anchor="ctr">
            <a:prstTxWarp prst="textNoShape">
              <a:avLst/>
            </a:prstTxWarp>
            <a:spAutoFit/>
          </a:bodyPr>
          <a:lstStyle/>
          <a:p>
            <a:pPr algn="ctr">
              <a:lnSpc>
                <a:spcPct val="85000"/>
              </a:lnSpc>
            </a:pPr>
            <a:r>
              <a:rPr lang="en-US" sz="1600">
                <a:latin typeface="Arial" charset="0"/>
              </a:rPr>
              <a:t>Micros</a:t>
            </a:r>
          </a:p>
        </p:txBody>
      </p:sp>
      <p:sp>
        <p:nvSpPr>
          <p:cNvPr id="1461269" name="Text Box 21"/>
          <p:cNvSpPr txBox="1">
            <a:spLocks noChangeArrowheads="1"/>
          </p:cNvSpPr>
          <p:nvPr/>
        </p:nvSpPr>
        <p:spPr bwMode="auto">
          <a:xfrm>
            <a:off x="1944688" y="4879975"/>
            <a:ext cx="1177925" cy="207963"/>
          </a:xfrm>
          <a:prstGeom prst="rect">
            <a:avLst/>
          </a:prstGeom>
          <a:noFill/>
          <a:ln w="3175">
            <a:noFill/>
            <a:miter lim="800000"/>
            <a:headEnd/>
            <a:tailEnd/>
          </a:ln>
          <a:effectLst/>
        </p:spPr>
        <p:txBody>
          <a:bodyPr lIns="0" tIns="0" rIns="0" bIns="0" anchor="ctr">
            <a:prstTxWarp prst="textNoShape">
              <a:avLst/>
            </a:prstTxWarp>
            <a:spAutoFit/>
          </a:bodyPr>
          <a:lstStyle/>
          <a:p>
            <a:pPr algn="ctr">
              <a:lnSpc>
                <a:spcPct val="85000"/>
              </a:lnSpc>
            </a:pPr>
            <a:r>
              <a:rPr lang="en-US" sz="1600">
                <a:latin typeface="Arial" charset="0"/>
              </a:rPr>
              <a:t>Mainframes</a:t>
            </a:r>
          </a:p>
        </p:txBody>
      </p:sp>
      <p:sp>
        <p:nvSpPr>
          <p:cNvPr id="1461270" name="Text Box 22"/>
          <p:cNvSpPr txBox="1">
            <a:spLocks noChangeArrowheads="1"/>
          </p:cNvSpPr>
          <p:nvPr/>
        </p:nvSpPr>
        <p:spPr bwMode="auto">
          <a:xfrm>
            <a:off x="1236663" y="3681413"/>
            <a:ext cx="1679575" cy="415925"/>
          </a:xfrm>
          <a:prstGeom prst="rect">
            <a:avLst/>
          </a:prstGeom>
          <a:noFill/>
          <a:ln w="3175">
            <a:noFill/>
            <a:miter lim="800000"/>
            <a:headEnd/>
            <a:tailEnd/>
          </a:ln>
          <a:effectLst/>
        </p:spPr>
        <p:txBody>
          <a:bodyPr lIns="0" tIns="0" rIns="0" bIns="0" anchor="ctr">
            <a:prstTxWarp prst="textNoShape">
              <a:avLst/>
            </a:prstTxWarp>
            <a:spAutoFit/>
          </a:bodyPr>
          <a:lstStyle/>
          <a:p>
            <a:pPr algn="r">
              <a:lnSpc>
                <a:spcPct val="85000"/>
              </a:lnSpc>
            </a:pPr>
            <a:r>
              <a:rPr lang="en-US" sz="1600">
                <a:latin typeface="Arial" charset="0"/>
              </a:rPr>
              <a:t>Batch Computing</a:t>
            </a:r>
          </a:p>
          <a:p>
            <a:pPr algn="r">
              <a:lnSpc>
                <a:spcPct val="85000"/>
              </a:lnSpc>
            </a:pPr>
            <a:r>
              <a:rPr lang="en-US" sz="1600">
                <a:latin typeface="Arial" charset="0"/>
              </a:rPr>
              <a:t>and Timesharing</a:t>
            </a:r>
          </a:p>
        </p:txBody>
      </p:sp>
      <p:sp>
        <p:nvSpPr>
          <p:cNvPr id="1461271" name="Text Box 23"/>
          <p:cNvSpPr txBox="1">
            <a:spLocks noChangeArrowheads="1"/>
          </p:cNvSpPr>
          <p:nvPr/>
        </p:nvSpPr>
        <p:spPr bwMode="auto">
          <a:xfrm>
            <a:off x="3067050" y="4268788"/>
            <a:ext cx="527050" cy="207962"/>
          </a:xfrm>
          <a:prstGeom prst="rect">
            <a:avLst/>
          </a:prstGeom>
          <a:noFill/>
          <a:ln w="3175">
            <a:noFill/>
            <a:miter lim="800000"/>
            <a:headEnd/>
            <a:tailEnd/>
          </a:ln>
          <a:effectLst/>
        </p:spPr>
        <p:txBody>
          <a:bodyPr lIns="0" tIns="0" rIns="0" bIns="0" anchor="ctr">
            <a:prstTxWarp prst="textNoShape">
              <a:avLst/>
            </a:prstTxWarp>
            <a:spAutoFit/>
          </a:bodyPr>
          <a:lstStyle/>
          <a:p>
            <a:pPr algn="ctr">
              <a:lnSpc>
                <a:spcPct val="85000"/>
              </a:lnSpc>
            </a:pPr>
            <a:r>
              <a:rPr lang="en-US" sz="1600">
                <a:latin typeface="Arial" charset="0"/>
              </a:rPr>
              <a:t>Minis</a:t>
            </a:r>
          </a:p>
        </p:txBody>
      </p:sp>
      <p:sp>
        <p:nvSpPr>
          <p:cNvPr id="1461272" name="Text Box 24"/>
          <p:cNvSpPr txBox="1">
            <a:spLocks noChangeArrowheads="1"/>
          </p:cNvSpPr>
          <p:nvPr/>
        </p:nvSpPr>
        <p:spPr bwMode="auto">
          <a:xfrm>
            <a:off x="2813050" y="3063875"/>
            <a:ext cx="1090613" cy="415925"/>
          </a:xfrm>
          <a:prstGeom prst="rect">
            <a:avLst/>
          </a:prstGeom>
          <a:noFill/>
          <a:ln w="3175">
            <a:noFill/>
            <a:miter lim="800000"/>
            <a:headEnd/>
            <a:tailEnd/>
          </a:ln>
          <a:effectLst/>
        </p:spPr>
        <p:txBody>
          <a:bodyPr lIns="0" tIns="0" rIns="0" bIns="0" anchor="ctr">
            <a:prstTxWarp prst="textNoShape">
              <a:avLst/>
            </a:prstTxWarp>
            <a:spAutoFit/>
          </a:bodyPr>
          <a:lstStyle/>
          <a:p>
            <a:pPr algn="r">
              <a:lnSpc>
                <a:spcPct val="85000"/>
              </a:lnSpc>
            </a:pPr>
            <a:r>
              <a:rPr lang="en-US" sz="1600">
                <a:latin typeface="Arial" charset="0"/>
              </a:rPr>
              <a:t>Distributed</a:t>
            </a:r>
          </a:p>
          <a:p>
            <a:pPr algn="r">
              <a:lnSpc>
                <a:spcPct val="85000"/>
              </a:lnSpc>
            </a:pPr>
            <a:r>
              <a:rPr lang="en-US" sz="1600">
                <a:latin typeface="Arial" charset="0"/>
              </a:rPr>
              <a:t>Computing</a:t>
            </a:r>
          </a:p>
        </p:txBody>
      </p:sp>
      <p:sp>
        <p:nvSpPr>
          <p:cNvPr id="1461273" name="Text Box 25"/>
          <p:cNvSpPr txBox="1">
            <a:spLocks noChangeArrowheads="1"/>
          </p:cNvSpPr>
          <p:nvPr/>
        </p:nvSpPr>
        <p:spPr bwMode="auto">
          <a:xfrm>
            <a:off x="3221038" y="2398713"/>
            <a:ext cx="2005012" cy="415925"/>
          </a:xfrm>
          <a:prstGeom prst="rect">
            <a:avLst/>
          </a:prstGeom>
          <a:noFill/>
          <a:ln w="3175">
            <a:noFill/>
            <a:miter lim="800000"/>
            <a:headEnd/>
            <a:tailEnd/>
          </a:ln>
          <a:effectLst/>
        </p:spPr>
        <p:txBody>
          <a:bodyPr lIns="0" tIns="0" rIns="0" bIns="0" anchor="ctr">
            <a:prstTxWarp prst="textNoShape">
              <a:avLst/>
            </a:prstTxWarp>
            <a:spAutoFit/>
          </a:bodyPr>
          <a:lstStyle/>
          <a:p>
            <a:pPr algn="r">
              <a:lnSpc>
                <a:spcPct val="85000"/>
              </a:lnSpc>
            </a:pPr>
            <a:r>
              <a:rPr lang="en-US" sz="1600">
                <a:latin typeface="Arial" charset="0"/>
              </a:rPr>
              <a:t>Networked Personal</a:t>
            </a:r>
            <a:br>
              <a:rPr lang="en-US" sz="1600">
                <a:latin typeface="Arial" charset="0"/>
              </a:rPr>
            </a:br>
            <a:r>
              <a:rPr lang="en-US" sz="1600">
                <a:latin typeface="Arial" charset="0"/>
              </a:rPr>
              <a:t>Computing</a:t>
            </a:r>
          </a:p>
        </p:txBody>
      </p:sp>
      <p:sp>
        <p:nvSpPr>
          <p:cNvPr id="1461274" name="Text Box 26"/>
          <p:cNvSpPr txBox="1">
            <a:spLocks noChangeArrowheads="1"/>
          </p:cNvSpPr>
          <p:nvPr/>
        </p:nvSpPr>
        <p:spPr bwMode="auto">
          <a:xfrm>
            <a:off x="5346700" y="3030538"/>
            <a:ext cx="2122488" cy="415925"/>
          </a:xfrm>
          <a:prstGeom prst="rect">
            <a:avLst/>
          </a:prstGeom>
          <a:noFill/>
          <a:ln w="3175">
            <a:noFill/>
            <a:miter lim="800000"/>
            <a:headEnd/>
            <a:tailEnd/>
          </a:ln>
          <a:effectLst/>
        </p:spPr>
        <p:txBody>
          <a:bodyPr lIns="0" tIns="0" rIns="0" bIns="0" anchor="ctr">
            <a:prstTxWarp prst="textNoShape">
              <a:avLst/>
            </a:prstTxWarp>
            <a:spAutoFit/>
          </a:bodyPr>
          <a:lstStyle/>
          <a:p>
            <a:pPr>
              <a:lnSpc>
                <a:spcPct val="85000"/>
              </a:lnSpc>
            </a:pPr>
            <a:r>
              <a:rPr lang="en-US" sz="1600" b="1">
                <a:latin typeface="Arial" charset="0"/>
              </a:rPr>
              <a:t>Open Systems of</a:t>
            </a:r>
          </a:p>
          <a:p>
            <a:pPr>
              <a:lnSpc>
                <a:spcPct val="85000"/>
              </a:lnSpc>
            </a:pPr>
            <a:r>
              <a:rPr lang="en-US" sz="1600" b="1">
                <a:latin typeface="Arial" charset="0"/>
              </a:rPr>
              <a:t>Clients and Servers</a:t>
            </a:r>
          </a:p>
        </p:txBody>
      </p:sp>
      <p:sp>
        <p:nvSpPr>
          <p:cNvPr id="1461275" name="Text Box 27"/>
          <p:cNvSpPr txBox="1">
            <a:spLocks noChangeArrowheads="1"/>
          </p:cNvSpPr>
          <p:nvPr/>
        </p:nvSpPr>
        <p:spPr bwMode="auto">
          <a:xfrm>
            <a:off x="5280025" y="1751013"/>
            <a:ext cx="1198563" cy="415925"/>
          </a:xfrm>
          <a:prstGeom prst="rect">
            <a:avLst/>
          </a:prstGeom>
          <a:noFill/>
          <a:ln w="3175">
            <a:noFill/>
            <a:miter lim="800000"/>
            <a:headEnd/>
            <a:tailEnd/>
          </a:ln>
          <a:effectLst/>
        </p:spPr>
        <p:txBody>
          <a:bodyPr lIns="0" tIns="0" rIns="0" bIns="0" anchor="ctr">
            <a:prstTxWarp prst="textNoShape">
              <a:avLst/>
            </a:prstTxWarp>
            <a:spAutoFit/>
          </a:bodyPr>
          <a:lstStyle/>
          <a:p>
            <a:pPr algn="r">
              <a:lnSpc>
                <a:spcPct val="85000"/>
              </a:lnSpc>
            </a:pPr>
            <a:r>
              <a:rPr lang="en-US" sz="1600" b="1">
                <a:latin typeface="Arial" charset="0"/>
              </a:rPr>
              <a:t>Internet</a:t>
            </a:r>
          </a:p>
          <a:p>
            <a:pPr algn="r">
              <a:lnSpc>
                <a:spcPct val="85000"/>
              </a:lnSpc>
            </a:pPr>
            <a:r>
              <a:rPr lang="en-US" sz="1600" b="1">
                <a:latin typeface="Arial" charset="0"/>
              </a:rPr>
              <a:t>Computing</a:t>
            </a:r>
          </a:p>
        </p:txBody>
      </p:sp>
      <p:sp>
        <p:nvSpPr>
          <p:cNvPr id="1461276" name="Text Box 28"/>
          <p:cNvSpPr txBox="1">
            <a:spLocks noChangeArrowheads="1"/>
          </p:cNvSpPr>
          <p:nvPr/>
        </p:nvSpPr>
        <p:spPr bwMode="auto">
          <a:xfrm>
            <a:off x="6223000" y="1165225"/>
            <a:ext cx="1335088" cy="415925"/>
          </a:xfrm>
          <a:prstGeom prst="rect">
            <a:avLst/>
          </a:prstGeom>
          <a:noFill/>
          <a:ln w="3175">
            <a:noFill/>
            <a:miter lim="800000"/>
            <a:headEnd/>
            <a:tailEnd/>
          </a:ln>
          <a:effectLst/>
        </p:spPr>
        <p:txBody>
          <a:bodyPr lIns="0" tIns="0" rIns="0" bIns="0" anchor="ctr">
            <a:prstTxWarp prst="textNoShape">
              <a:avLst/>
            </a:prstTxWarp>
            <a:spAutoFit/>
          </a:bodyPr>
          <a:lstStyle/>
          <a:p>
            <a:pPr algn="r">
              <a:lnSpc>
                <a:spcPct val="85000"/>
              </a:lnSpc>
            </a:pPr>
            <a:r>
              <a:rPr lang="en-US" sz="1600" b="1" dirty="0">
                <a:latin typeface="Arial" charset="0"/>
              </a:rPr>
              <a:t>Open Global</a:t>
            </a:r>
            <a:br>
              <a:rPr lang="en-US" sz="1600" b="1" dirty="0">
                <a:latin typeface="Arial" charset="0"/>
              </a:rPr>
            </a:br>
            <a:r>
              <a:rPr lang="en-US" sz="1600" b="1" dirty="0">
                <a:latin typeface="Arial" charset="0"/>
              </a:rPr>
              <a:t>Services</a:t>
            </a:r>
          </a:p>
        </p:txBody>
      </p:sp>
      <p:sp>
        <p:nvSpPr>
          <p:cNvPr id="1461277" name="Text Box 29"/>
          <p:cNvSpPr txBox="1">
            <a:spLocks noChangeArrowheads="1"/>
          </p:cNvSpPr>
          <p:nvPr/>
        </p:nvSpPr>
        <p:spPr bwMode="auto">
          <a:xfrm>
            <a:off x="6388100" y="2449513"/>
            <a:ext cx="1858963" cy="415925"/>
          </a:xfrm>
          <a:prstGeom prst="rect">
            <a:avLst/>
          </a:prstGeom>
          <a:noFill/>
          <a:ln w="3175">
            <a:noFill/>
            <a:miter lim="800000"/>
            <a:headEnd/>
            <a:tailEnd/>
          </a:ln>
          <a:effectLst/>
        </p:spPr>
        <p:txBody>
          <a:bodyPr lIns="0" tIns="0" rIns="0" bIns="0" anchor="ctr">
            <a:prstTxWarp prst="textNoShape">
              <a:avLst/>
            </a:prstTxWarp>
            <a:spAutoFit/>
          </a:bodyPr>
          <a:lstStyle/>
          <a:p>
            <a:pPr>
              <a:lnSpc>
                <a:spcPct val="85000"/>
              </a:lnSpc>
            </a:pPr>
            <a:r>
              <a:rPr lang="en-US" sz="1600" b="1">
                <a:latin typeface="Arial" charset="0"/>
              </a:rPr>
              <a:t>Information</a:t>
            </a:r>
          </a:p>
          <a:p>
            <a:pPr>
              <a:lnSpc>
                <a:spcPct val="85000"/>
              </a:lnSpc>
            </a:pPr>
            <a:r>
              <a:rPr lang="en-US" sz="1600" b="1">
                <a:latin typeface="Arial" charset="0"/>
              </a:rPr>
              <a:t>Utility/Appliances</a:t>
            </a:r>
          </a:p>
        </p:txBody>
      </p:sp>
      <p:sp>
        <p:nvSpPr>
          <p:cNvPr id="1461278" name="Text Box 30"/>
          <p:cNvSpPr txBox="1">
            <a:spLocks noChangeArrowheads="1"/>
          </p:cNvSpPr>
          <p:nvPr/>
        </p:nvSpPr>
        <p:spPr bwMode="auto">
          <a:xfrm>
            <a:off x="7231063" y="1693863"/>
            <a:ext cx="1684337" cy="495300"/>
          </a:xfrm>
          <a:prstGeom prst="rect">
            <a:avLst/>
          </a:prstGeom>
          <a:noFill/>
          <a:ln w="12700">
            <a:noFill/>
            <a:miter lim="800000"/>
            <a:headEnd type="none" w="sm" len="sm"/>
            <a:tailEnd type="none" w="sm" len="sm"/>
          </a:ln>
          <a:effectLst/>
        </p:spPr>
        <p:txBody>
          <a:bodyPr lIns="27431" tIns="27431" rIns="27431" bIns="27431" anchor="ctr" anchorCtr="1">
            <a:prstTxWarp prst="textNoShape">
              <a:avLst/>
            </a:prstTxWarp>
            <a:spAutoFit/>
          </a:bodyPr>
          <a:lstStyle/>
          <a:p>
            <a:pPr>
              <a:lnSpc>
                <a:spcPct val="90000"/>
              </a:lnSpc>
            </a:pPr>
            <a:r>
              <a:rPr lang="en-US" sz="1600" b="1">
                <a:latin typeface="Arial" charset="0"/>
              </a:rPr>
              <a:t>Programmable Data Center</a:t>
            </a:r>
          </a:p>
        </p:txBody>
      </p:sp>
      <p:sp>
        <p:nvSpPr>
          <p:cNvPr id="1461279" name="Text Box 31"/>
          <p:cNvSpPr txBox="1">
            <a:spLocks noChangeArrowheads="1"/>
          </p:cNvSpPr>
          <p:nvPr/>
        </p:nvSpPr>
        <p:spPr bwMode="auto">
          <a:xfrm>
            <a:off x="3886200" y="6477000"/>
            <a:ext cx="2765425" cy="252888"/>
          </a:xfrm>
          <a:prstGeom prst="rect">
            <a:avLst/>
          </a:prstGeom>
          <a:noFill/>
          <a:ln w="12700">
            <a:noFill/>
            <a:miter lim="800000"/>
            <a:headEnd type="none" w="sm" len="sm"/>
            <a:tailEnd type="none" w="sm" len="sm"/>
          </a:ln>
          <a:effectLst/>
        </p:spPr>
        <p:txBody>
          <a:bodyPr lIns="27431" tIns="27431" rIns="27431" bIns="27431" anchor="ctr" anchorCtr="1">
            <a:prstTxWarp prst="textNoShape">
              <a:avLst/>
            </a:prstTxWarp>
            <a:spAutoFit/>
          </a:bodyPr>
          <a:lstStyle/>
          <a:p>
            <a:pPr algn="r">
              <a:lnSpc>
                <a:spcPct val="90000"/>
              </a:lnSpc>
            </a:pPr>
            <a:r>
              <a:rPr lang="en-US" sz="1400" dirty="0">
                <a:latin typeface="Arial" charset="0"/>
              </a:rPr>
              <a:t>Source: Joel </a:t>
            </a:r>
            <a:r>
              <a:rPr lang="en-US" sz="1400" dirty="0" err="1">
                <a:latin typeface="Arial" charset="0"/>
              </a:rPr>
              <a:t>Birnbaum</a:t>
            </a:r>
            <a:r>
              <a:rPr lang="en-US" sz="1400" dirty="0">
                <a:latin typeface="Arial" charset="0"/>
              </a:rPr>
              <a:t>, </a:t>
            </a:r>
            <a:r>
              <a:rPr lang="en-US" sz="1400" dirty="0">
                <a:solidFill>
                  <a:srgbClr val="FF0000"/>
                </a:solidFill>
                <a:latin typeface="Arial" charset="0"/>
              </a:rPr>
              <a:t>1982</a:t>
            </a:r>
          </a:p>
        </p:txBody>
      </p:sp>
      <p:sp>
        <p:nvSpPr>
          <p:cNvPr id="33" name="AutoShape 3"/>
          <p:cNvSpPr>
            <a:spLocks/>
          </p:cNvSpPr>
          <p:nvPr/>
        </p:nvSpPr>
        <p:spPr bwMode="auto">
          <a:xfrm>
            <a:off x="1447800" y="1143000"/>
            <a:ext cx="3962400" cy="1134070"/>
          </a:xfrm>
          <a:prstGeom prst="roundRect">
            <a:avLst>
              <a:gd name="adj" fmla="val 1181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r>
              <a:rPr lang="en-US" sz="2500" b="1" dirty="0" smtClean="0">
                <a:effectLst>
                  <a:outerShdw blurRad="38100" dist="38100" dir="2700000" algn="tl">
                    <a:srgbClr val="000000"/>
                  </a:outerShdw>
                </a:effectLst>
                <a:ea typeface="Helvetica Neue Light" charset="0"/>
                <a:cs typeface="Helvetica Neue Light" charset="0"/>
              </a:rPr>
              <a:t>What do you think the impact of this is on Open Source Software?</a:t>
            </a:r>
            <a:endParaRPr lang="en-US" sz="2500" b="1" dirty="0">
              <a:effectLst>
                <a:outerShdw blurRad="38100" dist="38100" dir="2700000" algn="tl">
                  <a:srgbClr val="000000"/>
                </a:outerShdw>
              </a:effectLst>
              <a:ea typeface="Helvetica Neue Light" charset="0"/>
              <a:cs typeface="Helvetica Neue Light"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97B73AD-DF63-FC4C-8F4E-FC42C465962C}" type="slidenum">
              <a:rPr lang="en-US"/>
              <a:pPr/>
              <a:t>3</a:t>
            </a:fld>
            <a:endParaRPr lang="en-US"/>
          </a:p>
        </p:txBody>
      </p:sp>
      <p:sp>
        <p:nvSpPr>
          <p:cNvPr id="1464322" name="Rectangle 2"/>
          <p:cNvSpPr>
            <a:spLocks noGrp="1" noChangeArrowheads="1"/>
          </p:cNvSpPr>
          <p:nvPr>
            <p:ph type="title"/>
          </p:nvPr>
        </p:nvSpPr>
        <p:spPr/>
        <p:txBody>
          <a:bodyPr/>
          <a:lstStyle/>
          <a:p>
            <a:r>
              <a:rPr lang="en-US"/>
              <a:t>Open Source Evolution</a:t>
            </a:r>
          </a:p>
        </p:txBody>
      </p:sp>
      <p:sp>
        <p:nvSpPr>
          <p:cNvPr id="1464323" name="Rectangle 3"/>
          <p:cNvSpPr>
            <a:spLocks noGrp="1" noChangeArrowheads="1"/>
          </p:cNvSpPr>
          <p:nvPr>
            <p:ph type="body" idx="1"/>
          </p:nvPr>
        </p:nvSpPr>
        <p:spPr>
          <a:xfrm>
            <a:off x="685800" y="762000"/>
            <a:ext cx="8305800" cy="5791200"/>
          </a:xfrm>
        </p:spPr>
        <p:txBody>
          <a:bodyPr/>
          <a:lstStyle/>
          <a:p>
            <a:pPr>
              <a:lnSpc>
                <a:spcPct val="130000"/>
              </a:lnSpc>
            </a:pPr>
            <a:r>
              <a:rPr lang="en-US" dirty="0"/>
              <a:t>First Wave – Operating System</a:t>
            </a:r>
          </a:p>
          <a:p>
            <a:pPr lvl="1">
              <a:lnSpc>
                <a:spcPct val="130000"/>
              </a:lnSpc>
            </a:pPr>
            <a:r>
              <a:rPr lang="en-US" dirty="0"/>
              <a:t>Linux</a:t>
            </a:r>
          </a:p>
          <a:p>
            <a:pPr>
              <a:lnSpc>
                <a:spcPct val="130000"/>
              </a:lnSpc>
            </a:pPr>
            <a:r>
              <a:rPr lang="en-US" dirty="0"/>
              <a:t>Second Wave – Infrastructure</a:t>
            </a:r>
          </a:p>
          <a:p>
            <a:pPr lvl="1">
              <a:lnSpc>
                <a:spcPct val="130000"/>
              </a:lnSpc>
            </a:pPr>
            <a:r>
              <a:rPr lang="en-US" dirty="0"/>
              <a:t>Web Servers, Database, Application Servers…</a:t>
            </a:r>
          </a:p>
          <a:p>
            <a:pPr>
              <a:lnSpc>
                <a:spcPct val="130000"/>
              </a:lnSpc>
            </a:pPr>
            <a:r>
              <a:rPr lang="en-US" dirty="0"/>
              <a:t>Third Wave – Applications</a:t>
            </a:r>
          </a:p>
          <a:p>
            <a:pPr lvl="1">
              <a:lnSpc>
                <a:spcPct val="130000"/>
              </a:lnSpc>
            </a:pPr>
            <a:r>
              <a:rPr lang="en-US" dirty="0"/>
              <a:t>ERP, Business Intelligence, Project Management…</a:t>
            </a:r>
          </a:p>
          <a:p>
            <a:pPr>
              <a:lnSpc>
                <a:spcPct val="130000"/>
              </a:lnSpc>
            </a:pPr>
            <a:r>
              <a:rPr lang="en-US" dirty="0"/>
              <a:t>Fourth Wave – Management</a:t>
            </a:r>
          </a:p>
          <a:p>
            <a:pPr lvl="1">
              <a:lnSpc>
                <a:spcPct val="130000"/>
              </a:lnSpc>
            </a:pPr>
            <a:r>
              <a:rPr lang="en-US" dirty="0"/>
              <a:t>IT Management, Compliance, Application Deployment/Life Cycle Management</a:t>
            </a:r>
          </a:p>
          <a:p>
            <a:endParaRPr lang="en-US"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2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432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6432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6432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6432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643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ourists360.com/wp-content/uploads/2013/12/Salisbury-Cathedral-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036" y="1524120"/>
            <a:ext cx="4269281" cy="320028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37A2C4F3-570B-FD45-8A92-46B5B9DC6B1B}" type="slidenum">
              <a:rPr lang="en-US"/>
              <a:pPr/>
              <a:t>4</a:t>
            </a:fld>
            <a:endParaRPr lang="en-US"/>
          </a:p>
        </p:txBody>
      </p:sp>
      <p:sp>
        <p:nvSpPr>
          <p:cNvPr id="1413122" name="Rectangle 2"/>
          <p:cNvSpPr>
            <a:spLocks noGrp="1" noChangeArrowheads="1"/>
          </p:cNvSpPr>
          <p:nvPr>
            <p:ph type="title" idx="4294967295"/>
          </p:nvPr>
        </p:nvSpPr>
        <p:spPr>
          <a:xfrm>
            <a:off x="609600" y="254000"/>
            <a:ext cx="7924800" cy="584200"/>
          </a:xfrm>
        </p:spPr>
        <p:txBody>
          <a:bodyPr wrap="square">
            <a:spAutoFit/>
          </a:bodyPr>
          <a:lstStyle/>
          <a:p>
            <a:pPr algn="ctr"/>
            <a:r>
              <a:rPr lang="en-US" dirty="0" smtClean="0"/>
              <a:t>What’s the difference between these 2?</a:t>
            </a:r>
            <a:endParaRPr lang="en-US" dirty="0"/>
          </a:p>
        </p:txBody>
      </p:sp>
      <p:pic>
        <p:nvPicPr>
          <p:cNvPr id="1026" name="Picture 2" descr="http://img2.wikia.nocookie.net/__cb20101004043355/sporum/images/4/49/India_Hyderabad_bazaar_market_fru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0"/>
            <a:ext cx="4267039" cy="3198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7A2C4F3-570B-FD45-8A92-46B5B9DC6B1B}" type="slidenum">
              <a:rPr lang="en-US"/>
              <a:pPr/>
              <a:t>5</a:t>
            </a:fld>
            <a:endParaRPr lang="en-US"/>
          </a:p>
        </p:txBody>
      </p:sp>
      <p:sp>
        <p:nvSpPr>
          <p:cNvPr id="1413122" name="Rectangle 2"/>
          <p:cNvSpPr>
            <a:spLocks noGrp="1" noChangeArrowheads="1"/>
          </p:cNvSpPr>
          <p:nvPr>
            <p:ph type="title"/>
          </p:nvPr>
        </p:nvSpPr>
        <p:spPr>
          <a:xfrm>
            <a:off x="609600" y="120650"/>
            <a:ext cx="7924800" cy="584776"/>
          </a:xfrm>
        </p:spPr>
        <p:txBody>
          <a:bodyPr wrap="square">
            <a:spAutoFit/>
          </a:bodyPr>
          <a:lstStyle/>
          <a:p>
            <a:pPr algn="ctr"/>
            <a:r>
              <a:rPr lang="en-US" dirty="0" smtClean="0"/>
              <a:t>Mindset: Cathedral </a:t>
            </a:r>
            <a:r>
              <a:rPr lang="en-US" dirty="0"/>
              <a:t>vs. Bazaar </a:t>
            </a:r>
            <a:r>
              <a:rPr lang="en-US" sz="1800" dirty="0"/>
              <a:t>(Eric Raymond)</a:t>
            </a:r>
            <a:endParaRPr lang="en-US" dirty="0"/>
          </a:p>
        </p:txBody>
      </p:sp>
      <p:sp>
        <p:nvSpPr>
          <p:cNvPr id="1413123" name="Rectangle 3"/>
          <p:cNvSpPr>
            <a:spLocks noGrp="1" noChangeArrowheads="1"/>
          </p:cNvSpPr>
          <p:nvPr>
            <p:ph type="body" idx="1"/>
          </p:nvPr>
        </p:nvSpPr>
        <p:spPr>
          <a:xfrm>
            <a:off x="457200" y="1219200"/>
            <a:ext cx="8534400" cy="5257800"/>
          </a:xfrm>
        </p:spPr>
        <p:txBody>
          <a:bodyPr/>
          <a:lstStyle/>
          <a:p>
            <a:pPr>
              <a:lnSpc>
                <a:spcPct val="90000"/>
              </a:lnSpc>
              <a:buNone/>
            </a:pPr>
            <a:r>
              <a:rPr lang="en-US" dirty="0">
                <a:solidFill>
                  <a:srgbClr val="000090"/>
                </a:solidFill>
              </a:rPr>
              <a:t>Cathedral </a:t>
            </a:r>
            <a:r>
              <a:rPr lang="en-US" dirty="0"/>
              <a:t>- Closed Source (e.g., MS </a:t>
            </a:r>
            <a:r>
              <a:rPr lang="en-US" dirty="0" err="1"/>
              <a:t>WinXP</a:t>
            </a:r>
            <a:r>
              <a:rPr lang="en-US" dirty="0"/>
              <a:t>)</a:t>
            </a:r>
          </a:p>
          <a:p>
            <a:pPr lvl="1">
              <a:lnSpc>
                <a:spcPct val="90000"/>
              </a:lnSpc>
            </a:pPr>
            <a:r>
              <a:rPr lang="en-US" dirty="0"/>
              <a:t>Developed in a controlled, coordinated way</a:t>
            </a:r>
          </a:p>
          <a:p>
            <a:pPr lvl="1">
              <a:lnSpc>
                <a:spcPct val="90000"/>
              </a:lnSpc>
            </a:pPr>
            <a:r>
              <a:rPr lang="en-US" dirty="0"/>
              <a:t>Relatively small, tightly-knit group</a:t>
            </a:r>
          </a:p>
          <a:p>
            <a:pPr lvl="1">
              <a:lnSpc>
                <a:spcPct val="90000"/>
              </a:lnSpc>
            </a:pPr>
            <a:r>
              <a:rPr lang="en-US" dirty="0"/>
              <a:t>Secrecy</a:t>
            </a:r>
            <a:r>
              <a:rPr lang="en-US" dirty="0" smtClean="0"/>
              <a:t> maintained through </a:t>
            </a:r>
            <a:r>
              <a:rPr lang="en-US" dirty="0" err="1" smtClean="0"/>
              <a:t>NDAs</a:t>
            </a:r>
            <a:endParaRPr lang="en-US" dirty="0"/>
          </a:p>
          <a:p>
            <a:pPr lvl="1">
              <a:lnSpc>
                <a:spcPct val="90000"/>
              </a:lnSpc>
            </a:pPr>
            <a:r>
              <a:rPr lang="en-US" dirty="0"/>
              <a:t>Bugs reported to this group (access to source</a:t>
            </a:r>
            <a:r>
              <a:rPr lang="en-US" dirty="0" smtClean="0"/>
              <a:t>)</a:t>
            </a:r>
            <a:br>
              <a:rPr lang="en-US" dirty="0" smtClean="0"/>
            </a:br>
            <a:endParaRPr lang="en-US" dirty="0" smtClean="0"/>
          </a:p>
          <a:p>
            <a:pPr>
              <a:lnSpc>
                <a:spcPct val="90000"/>
              </a:lnSpc>
              <a:buNone/>
            </a:pPr>
            <a:r>
              <a:rPr lang="en-US" dirty="0">
                <a:solidFill>
                  <a:srgbClr val="008000"/>
                </a:solidFill>
              </a:rPr>
              <a:t>Bazaar </a:t>
            </a:r>
            <a:r>
              <a:rPr lang="en-US" dirty="0"/>
              <a:t>- Open Source (e.g., Linux)</a:t>
            </a:r>
            <a:endParaRPr lang="en-US" dirty="0" smtClean="0"/>
          </a:p>
          <a:p>
            <a:pPr lvl="1">
              <a:lnSpc>
                <a:spcPct val="90000"/>
              </a:lnSpc>
            </a:pPr>
            <a:r>
              <a:rPr lang="en-US" dirty="0" smtClean="0"/>
              <a:t>Developed by many </a:t>
            </a:r>
            <a:r>
              <a:rPr lang="en-US" dirty="0"/>
              <a:t>volunteers</a:t>
            </a:r>
            <a:r>
              <a:rPr lang="en-US" dirty="0" smtClean="0"/>
              <a:t> </a:t>
            </a:r>
          </a:p>
          <a:p>
            <a:pPr lvl="1">
              <a:lnSpc>
                <a:spcPct val="90000"/>
              </a:lnSpc>
            </a:pPr>
            <a:r>
              <a:rPr lang="en-US" dirty="0" smtClean="0"/>
              <a:t>Coordinated </a:t>
            </a:r>
            <a:r>
              <a:rPr lang="en-US" dirty="0"/>
              <a:t>through the Internet</a:t>
            </a:r>
          </a:p>
          <a:p>
            <a:pPr lvl="1">
              <a:lnSpc>
                <a:spcPct val="90000"/>
              </a:lnSpc>
            </a:pPr>
            <a:r>
              <a:rPr lang="en-US" dirty="0"/>
              <a:t>Quality maintained </a:t>
            </a:r>
            <a:r>
              <a:rPr lang="en-US" dirty="0" smtClean="0"/>
              <a:t>by releasing </a:t>
            </a:r>
            <a:r>
              <a:rPr lang="en-US" dirty="0"/>
              <a:t>very often</a:t>
            </a:r>
          </a:p>
          <a:p>
            <a:pPr lvl="1">
              <a:lnSpc>
                <a:spcPct val="90000"/>
              </a:lnSpc>
            </a:pPr>
            <a:r>
              <a:rPr lang="en-US" dirty="0"/>
              <a:t>Bugs reported to </a:t>
            </a:r>
            <a:r>
              <a:rPr lang="en-US" dirty="0" smtClean="0"/>
              <a:t>authors getting </a:t>
            </a:r>
            <a:r>
              <a:rPr lang="en-US" dirty="0"/>
              <a:t>fast feedback from many users</a:t>
            </a:r>
          </a:p>
          <a:p>
            <a:pPr>
              <a:lnSpc>
                <a:spcPct val="90000"/>
              </a:lnSpc>
            </a:pPr>
            <a:endParaRPr lang="en-US" dirty="0"/>
          </a:p>
        </p:txBody>
      </p:sp>
      <p:sp>
        <p:nvSpPr>
          <p:cNvPr id="5" name="Text Box 4"/>
          <p:cNvSpPr txBox="1">
            <a:spLocks noChangeArrowheads="1"/>
          </p:cNvSpPr>
          <p:nvPr/>
        </p:nvSpPr>
        <p:spPr bwMode="auto">
          <a:xfrm>
            <a:off x="8566047" y="6019800"/>
            <a:ext cx="577953" cy="461665"/>
          </a:xfrm>
          <a:prstGeom prst="rect">
            <a:avLst/>
          </a:prstGeom>
          <a:noFill/>
          <a:ln w="9525">
            <a:noFill/>
            <a:miter lim="800000"/>
            <a:headEnd/>
            <a:tailEnd/>
          </a:ln>
          <a:effectLst/>
        </p:spPr>
        <p:txBody>
          <a:bodyPr wrap="none">
            <a:prstTxWarp prst="textNoShape">
              <a:avLst/>
            </a:prstTxWarp>
            <a:spAutoFit/>
          </a:bodyPr>
          <a:lstStyle/>
          <a:p>
            <a:r>
              <a:rPr lang="en-US" b="1" dirty="0">
                <a:solidFill>
                  <a:schemeClr val="accent2"/>
                </a:solidFill>
              </a:rPr>
              <a:t>Q1</a:t>
            </a:r>
          </a:p>
        </p:txBody>
      </p:sp>
    </p:spTree>
    <p:extLst>
      <p:ext uri="{BB962C8B-B14F-4D97-AF65-F5344CB8AC3E}">
        <p14:creationId xmlns:p14="http://schemas.microsoft.com/office/powerpoint/2010/main" val="44459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2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1312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1312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1312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13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CA01171-3983-FB48-AEDC-853EC4AD48F9}" type="slidenum">
              <a:rPr lang="en-US"/>
              <a:pPr/>
              <a:t>6</a:t>
            </a:fld>
            <a:endParaRPr lang="en-US"/>
          </a:p>
        </p:txBody>
      </p:sp>
      <p:sp>
        <p:nvSpPr>
          <p:cNvPr id="1414146" name="Rectangle 2"/>
          <p:cNvSpPr>
            <a:spLocks noGrp="1" noChangeArrowheads="1"/>
          </p:cNvSpPr>
          <p:nvPr>
            <p:ph type="title"/>
          </p:nvPr>
        </p:nvSpPr>
        <p:spPr>
          <a:xfrm>
            <a:off x="533400" y="76200"/>
            <a:ext cx="8229600" cy="579438"/>
          </a:xfrm>
        </p:spPr>
        <p:txBody>
          <a:bodyPr>
            <a:spAutoFit/>
          </a:bodyPr>
          <a:lstStyle/>
          <a:p>
            <a:pPr algn="ctr"/>
            <a:r>
              <a:rPr lang="en-US" dirty="0"/>
              <a:t>Open </a:t>
            </a:r>
            <a:r>
              <a:rPr lang="en-US" dirty="0" smtClean="0"/>
              <a:t>Source Perspectives</a:t>
            </a:r>
            <a:endParaRPr lang="en-US" dirty="0"/>
          </a:p>
        </p:txBody>
      </p:sp>
      <p:sp>
        <p:nvSpPr>
          <p:cNvPr id="1414147" name="Rectangle 3"/>
          <p:cNvSpPr>
            <a:spLocks noGrp="1" noChangeArrowheads="1"/>
          </p:cNvSpPr>
          <p:nvPr>
            <p:ph type="body" idx="1"/>
          </p:nvPr>
        </p:nvSpPr>
        <p:spPr>
          <a:xfrm>
            <a:off x="457200" y="1066800"/>
            <a:ext cx="8534400" cy="5638800"/>
          </a:xfrm>
        </p:spPr>
        <p:txBody>
          <a:bodyPr/>
          <a:lstStyle/>
          <a:p>
            <a:pPr>
              <a:lnSpc>
                <a:spcPct val="90000"/>
              </a:lnSpc>
            </a:pPr>
            <a:r>
              <a:rPr lang="en-US" dirty="0"/>
              <a:t>Open source is more than “free software</a:t>
            </a:r>
            <a:r>
              <a:rPr lang="en-US" dirty="0" smtClean="0"/>
              <a:t>”</a:t>
            </a:r>
            <a:br>
              <a:rPr lang="en-US" dirty="0" smtClean="0"/>
            </a:br>
            <a:endParaRPr lang="en-US" dirty="0" smtClean="0"/>
          </a:p>
          <a:p>
            <a:pPr>
              <a:lnSpc>
                <a:spcPct val="90000"/>
              </a:lnSpc>
            </a:pPr>
            <a:r>
              <a:rPr lang="en-US" dirty="0" smtClean="0"/>
              <a:t>Free redistribution</a:t>
            </a:r>
            <a:br>
              <a:rPr lang="en-US" dirty="0" smtClean="0"/>
            </a:br>
            <a:endParaRPr lang="en-US" dirty="0" smtClean="0"/>
          </a:p>
          <a:p>
            <a:pPr>
              <a:lnSpc>
                <a:spcPct val="90000"/>
              </a:lnSpc>
            </a:pPr>
            <a:r>
              <a:rPr lang="en-US" dirty="0"/>
              <a:t>Source code is available</a:t>
            </a:r>
          </a:p>
          <a:p>
            <a:pPr lvl="1">
              <a:lnSpc>
                <a:spcPct val="90000"/>
              </a:lnSpc>
            </a:pPr>
            <a:r>
              <a:rPr lang="en-US" dirty="0"/>
              <a:t>Enables modification and </a:t>
            </a:r>
            <a:r>
              <a:rPr lang="en-US" dirty="0" smtClean="0"/>
              <a:t>inspection</a:t>
            </a:r>
            <a:br>
              <a:rPr lang="en-US" dirty="0" smtClean="0"/>
            </a:br>
            <a:endParaRPr lang="en-US" dirty="0" smtClean="0"/>
          </a:p>
          <a:p>
            <a:pPr>
              <a:lnSpc>
                <a:spcPct val="90000"/>
              </a:lnSpc>
            </a:pPr>
            <a:r>
              <a:rPr lang="en-US" dirty="0"/>
              <a:t>Derived works</a:t>
            </a:r>
          </a:p>
          <a:p>
            <a:pPr lvl="1">
              <a:lnSpc>
                <a:spcPct val="90000"/>
              </a:lnSpc>
            </a:pPr>
            <a:r>
              <a:rPr lang="en-US" dirty="0"/>
              <a:t>Free/encouraged to modify (and redistribute</a:t>
            </a:r>
            <a:r>
              <a:rPr lang="en-US" dirty="0" smtClean="0"/>
              <a:t>)</a:t>
            </a:r>
            <a:endParaRPr lang="en-US" dirty="0"/>
          </a:p>
        </p:txBody>
      </p:sp>
      <p:sp>
        <p:nvSpPr>
          <p:cNvPr id="1414148" name="Text Box 4"/>
          <p:cNvSpPr txBox="1">
            <a:spLocks noChangeArrowheads="1"/>
          </p:cNvSpPr>
          <p:nvPr/>
        </p:nvSpPr>
        <p:spPr bwMode="auto">
          <a:xfrm>
            <a:off x="8566047" y="6019800"/>
            <a:ext cx="577953" cy="461665"/>
          </a:xfrm>
          <a:prstGeom prst="rect">
            <a:avLst/>
          </a:prstGeom>
          <a:noFill/>
          <a:ln w="9525">
            <a:noFill/>
            <a:miter lim="800000"/>
            <a:headEnd/>
            <a:tailEnd/>
          </a:ln>
          <a:effectLst/>
        </p:spPr>
        <p:txBody>
          <a:bodyPr wrap="none">
            <a:prstTxWarp prst="textNoShape">
              <a:avLst/>
            </a:prstTxWarp>
            <a:spAutoFit/>
          </a:bodyPr>
          <a:lstStyle/>
          <a:p>
            <a:r>
              <a:rPr lang="en-US" b="1" dirty="0" smtClean="0">
                <a:solidFill>
                  <a:schemeClr val="accent2"/>
                </a:solidFill>
              </a:rPr>
              <a:t>Q2</a:t>
            </a:r>
            <a:endParaRPr lang="en-US"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4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41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141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141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14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CA01171-3983-FB48-AEDC-853EC4AD48F9}" type="slidenum">
              <a:rPr lang="en-US"/>
              <a:pPr/>
              <a:t>7</a:t>
            </a:fld>
            <a:endParaRPr lang="en-US"/>
          </a:p>
        </p:txBody>
      </p:sp>
      <p:sp>
        <p:nvSpPr>
          <p:cNvPr id="1414146" name="Rectangle 2"/>
          <p:cNvSpPr>
            <a:spLocks noGrp="1" noChangeArrowheads="1"/>
          </p:cNvSpPr>
          <p:nvPr>
            <p:ph type="title"/>
          </p:nvPr>
        </p:nvSpPr>
        <p:spPr>
          <a:xfrm>
            <a:off x="533400" y="76200"/>
            <a:ext cx="8229600" cy="579438"/>
          </a:xfrm>
        </p:spPr>
        <p:txBody>
          <a:bodyPr>
            <a:spAutoFit/>
          </a:bodyPr>
          <a:lstStyle/>
          <a:p>
            <a:pPr algn="ctr"/>
            <a:r>
              <a:rPr lang="en-US" dirty="0"/>
              <a:t>Open Source</a:t>
            </a:r>
            <a:r>
              <a:rPr lang="en-US" dirty="0" smtClean="0"/>
              <a:t> Perspectives </a:t>
            </a:r>
            <a:r>
              <a:rPr lang="en-US" sz="2000" dirty="0" smtClean="0"/>
              <a:t>(continued)</a:t>
            </a:r>
            <a:endParaRPr lang="en-US" dirty="0"/>
          </a:p>
        </p:txBody>
      </p:sp>
      <p:sp>
        <p:nvSpPr>
          <p:cNvPr id="1414147" name="Rectangle 3"/>
          <p:cNvSpPr>
            <a:spLocks noGrp="1" noChangeArrowheads="1"/>
          </p:cNvSpPr>
          <p:nvPr>
            <p:ph type="body" idx="1"/>
          </p:nvPr>
        </p:nvSpPr>
        <p:spPr>
          <a:xfrm>
            <a:off x="457200" y="990600"/>
            <a:ext cx="8534400" cy="5715000"/>
          </a:xfrm>
        </p:spPr>
        <p:txBody>
          <a:bodyPr/>
          <a:lstStyle/>
          <a:p>
            <a:pPr>
              <a:lnSpc>
                <a:spcPct val="90000"/>
              </a:lnSpc>
            </a:pPr>
            <a:r>
              <a:rPr lang="en-US" dirty="0" smtClean="0"/>
              <a:t>Integrity </a:t>
            </a:r>
            <a:r>
              <a:rPr lang="en-US" dirty="0"/>
              <a:t>of Authorship</a:t>
            </a:r>
          </a:p>
          <a:p>
            <a:pPr lvl="1">
              <a:lnSpc>
                <a:spcPct val="90000"/>
              </a:lnSpc>
            </a:pPr>
            <a:r>
              <a:rPr lang="en-US" dirty="0"/>
              <a:t>Retain authorship of </a:t>
            </a:r>
            <a:r>
              <a:rPr lang="en-US" dirty="0" smtClean="0"/>
              <a:t>modifications</a:t>
            </a:r>
            <a:br>
              <a:rPr lang="en-US" dirty="0" smtClean="0"/>
            </a:br>
            <a:endParaRPr lang="en-US" dirty="0" smtClean="0"/>
          </a:p>
          <a:p>
            <a:pPr>
              <a:lnSpc>
                <a:spcPct val="90000"/>
              </a:lnSpc>
            </a:pPr>
            <a:r>
              <a:rPr lang="en-US" dirty="0"/>
              <a:t>No discrimination against persons, groups or use (including commercial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4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14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F47D743-3C52-6448-AF75-B5FEF7BD5528}" type="slidenum">
              <a:rPr lang="en-US"/>
              <a:pPr/>
              <a:t>8</a:t>
            </a:fld>
            <a:endParaRPr lang="en-US"/>
          </a:p>
        </p:txBody>
      </p:sp>
      <p:sp>
        <p:nvSpPr>
          <p:cNvPr id="1416194" name="Rectangle 2"/>
          <p:cNvSpPr>
            <a:spLocks noGrp="1" noChangeArrowheads="1"/>
          </p:cNvSpPr>
          <p:nvPr>
            <p:ph type="title"/>
          </p:nvPr>
        </p:nvSpPr>
        <p:spPr>
          <a:xfrm>
            <a:off x="685800" y="53975"/>
            <a:ext cx="7772400" cy="584776"/>
          </a:xfrm>
        </p:spPr>
        <p:txBody>
          <a:bodyPr>
            <a:spAutoFit/>
          </a:bodyPr>
          <a:lstStyle/>
          <a:p>
            <a:pPr algn="ctr"/>
            <a:r>
              <a:rPr lang="en-US" dirty="0" smtClean="0"/>
              <a:t>Ownership - Copyright &amp; Licensing </a:t>
            </a:r>
            <a:endParaRPr lang="en-US" dirty="0"/>
          </a:p>
        </p:txBody>
      </p:sp>
      <p:sp>
        <p:nvSpPr>
          <p:cNvPr id="1416195" name="Rectangle 3"/>
          <p:cNvSpPr>
            <a:spLocks noGrp="1" noChangeArrowheads="1"/>
          </p:cNvSpPr>
          <p:nvPr>
            <p:ph type="body" idx="1"/>
          </p:nvPr>
        </p:nvSpPr>
        <p:spPr>
          <a:xfrm>
            <a:off x="457200" y="1143000"/>
            <a:ext cx="8534400" cy="5562600"/>
          </a:xfrm>
        </p:spPr>
        <p:txBody>
          <a:bodyPr/>
          <a:lstStyle/>
          <a:p>
            <a:r>
              <a:rPr lang="en-US" dirty="0" smtClean="0"/>
              <a:t>Ownership </a:t>
            </a:r>
            <a:r>
              <a:rPr lang="en-US" dirty="0"/>
              <a:t>stays with the </a:t>
            </a:r>
            <a:r>
              <a:rPr lang="en-US" dirty="0" err="1"/>
              <a:t>author(s</a:t>
            </a:r>
            <a:r>
              <a:rPr lang="en-US" dirty="0"/>
              <a:t>)</a:t>
            </a:r>
            <a:r>
              <a:rPr lang="en-US" dirty="0" smtClean="0"/>
              <a:t> </a:t>
            </a:r>
          </a:p>
          <a:p>
            <a:pPr lvl="1"/>
            <a:r>
              <a:rPr lang="en-US" dirty="0" smtClean="0"/>
              <a:t>unless </a:t>
            </a:r>
            <a:r>
              <a:rPr lang="en-US" dirty="0"/>
              <a:t>they relinquish their claims to it or transfer the copyright to another </a:t>
            </a:r>
            <a:r>
              <a:rPr lang="en-US" dirty="0" smtClean="0"/>
              <a:t>party</a:t>
            </a:r>
            <a:br>
              <a:rPr lang="en-US" dirty="0" smtClean="0"/>
            </a:br>
            <a:endParaRPr lang="en-US" dirty="0" smtClean="0"/>
          </a:p>
          <a:p>
            <a:r>
              <a:rPr lang="en-US" dirty="0"/>
              <a:t>Over 30 Open Source Licenses recognized by the Open Source Initiative</a:t>
            </a:r>
            <a:r>
              <a:rPr lang="en-US" dirty="0" smtClean="0"/>
              <a:t> </a:t>
            </a:r>
            <a:br>
              <a:rPr lang="en-US" dirty="0" smtClean="0"/>
            </a:br>
            <a:r>
              <a:rPr lang="en-US" sz="2000" dirty="0" smtClean="0"/>
              <a:t>(</a:t>
            </a:r>
            <a:r>
              <a:rPr lang="en-US" sz="2000" dirty="0"/>
              <a:t>http://</a:t>
            </a:r>
            <a:r>
              <a:rPr lang="en-US" sz="2000" dirty="0" err="1"/>
              <a:t>www.opensource.org</a:t>
            </a:r>
            <a:r>
              <a:rPr lang="en-US" sz="2000" dirty="0"/>
              <a:t>/licenses</a:t>
            </a:r>
            <a:r>
              <a:rPr lang="en-US" sz="2000" dirty="0" smtClean="0"/>
              <a:t>)</a:t>
            </a:r>
            <a:endParaRPr lang="en-US" dirty="0"/>
          </a:p>
        </p:txBody>
      </p:sp>
      <p:sp>
        <p:nvSpPr>
          <p:cNvPr id="1416196" name="Text Box 4"/>
          <p:cNvSpPr txBox="1">
            <a:spLocks noChangeArrowheads="1"/>
          </p:cNvSpPr>
          <p:nvPr/>
        </p:nvSpPr>
        <p:spPr bwMode="auto">
          <a:xfrm>
            <a:off x="8566047" y="6019800"/>
            <a:ext cx="577953" cy="461665"/>
          </a:xfrm>
          <a:prstGeom prst="rect">
            <a:avLst/>
          </a:prstGeom>
          <a:noFill/>
          <a:ln w="9525">
            <a:noFill/>
            <a:miter lim="800000"/>
            <a:headEnd/>
            <a:tailEnd/>
          </a:ln>
          <a:effectLst/>
        </p:spPr>
        <p:txBody>
          <a:bodyPr wrap="none">
            <a:prstTxWarp prst="textNoShape">
              <a:avLst/>
            </a:prstTxWarp>
            <a:spAutoFit/>
          </a:bodyPr>
          <a:lstStyle/>
          <a:p>
            <a:r>
              <a:rPr lang="en-US" b="1" dirty="0" smtClean="0">
                <a:solidFill>
                  <a:schemeClr val="accent2"/>
                </a:solidFill>
              </a:rPr>
              <a:t>Q3</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A8F226B-4E16-B546-BB28-9543480B4689}" type="slidenum">
              <a:rPr lang="en-US"/>
              <a:pPr/>
              <a:t>9</a:t>
            </a:fld>
            <a:endParaRPr lang="en-US"/>
          </a:p>
        </p:txBody>
      </p:sp>
      <p:sp>
        <p:nvSpPr>
          <p:cNvPr id="224258" name="Rectangle 2"/>
          <p:cNvSpPr>
            <a:spLocks noGrp="1" noChangeArrowheads="1"/>
          </p:cNvSpPr>
          <p:nvPr>
            <p:ph type="title" idx="4294967295"/>
          </p:nvPr>
        </p:nvSpPr>
        <p:spPr/>
        <p:txBody>
          <a:bodyPr/>
          <a:lstStyle/>
          <a:p>
            <a:pPr algn="ctr" eaLnBrk="1" hangingPunct="1"/>
            <a:r>
              <a:rPr lang="en-US" dirty="0">
                <a:effectLst>
                  <a:outerShdw blurRad="38100" dist="38100" dir="2700000" algn="tl">
                    <a:srgbClr val="DDDDDD"/>
                  </a:outerShdw>
                </a:effectLst>
                <a:latin typeface="+mn-lt"/>
              </a:rPr>
              <a:t>Defining Open Source</a:t>
            </a:r>
          </a:p>
        </p:txBody>
      </p:sp>
      <p:sp>
        <p:nvSpPr>
          <p:cNvPr id="224259" name="Rectangle 3"/>
          <p:cNvSpPr>
            <a:spLocks noGrp="1" noChangeArrowheads="1"/>
          </p:cNvSpPr>
          <p:nvPr>
            <p:ph type="body" idx="4294967295"/>
          </p:nvPr>
        </p:nvSpPr>
        <p:spPr>
          <a:xfrm>
            <a:off x="457200" y="762000"/>
            <a:ext cx="8534400" cy="5791200"/>
          </a:xfrm>
        </p:spPr>
        <p:txBody>
          <a:bodyPr/>
          <a:lstStyle/>
          <a:p>
            <a:pPr marL="0" indent="0" eaLnBrk="1" hangingPunct="1">
              <a:buNone/>
            </a:pPr>
            <a:r>
              <a:rPr lang="en-US" sz="2400" dirty="0" smtClean="0">
                <a:effectLst>
                  <a:outerShdw blurRad="38100" dist="38100" dir="2700000" algn="tl">
                    <a:srgbClr val="DDDDDD"/>
                  </a:outerShdw>
                </a:effectLst>
              </a:rPr>
              <a:t>Open </a:t>
            </a:r>
            <a:r>
              <a:rPr lang="en-US" sz="2400" dirty="0">
                <a:effectLst>
                  <a:outerShdw blurRad="38100" dist="38100" dir="2700000" algn="tl">
                    <a:srgbClr val="DDDDDD"/>
                  </a:outerShdw>
                </a:effectLst>
              </a:rPr>
              <a:t>Source Initiative (OSI) in </a:t>
            </a:r>
            <a:r>
              <a:rPr lang="en-US" sz="2400" dirty="0" smtClean="0">
                <a:effectLst>
                  <a:outerShdw blurRad="38100" dist="38100" dir="2700000" algn="tl">
                    <a:srgbClr val="DDDDDD"/>
                  </a:outerShdw>
                </a:effectLst>
              </a:rPr>
              <a:t>1998</a:t>
            </a:r>
            <a:br>
              <a:rPr lang="en-US" sz="2400" dirty="0" smtClean="0">
                <a:effectLst>
                  <a:outerShdw blurRad="38100" dist="38100" dir="2700000" algn="tl">
                    <a:srgbClr val="DDDDDD"/>
                  </a:outerShdw>
                </a:effectLst>
              </a:rPr>
            </a:br>
            <a:r>
              <a:rPr lang="en-US" sz="2400" dirty="0" smtClean="0">
                <a:effectLst>
                  <a:outerShdw blurRad="38100" dist="38100" dir="2700000" algn="tl">
                    <a:srgbClr val="DDDDDD"/>
                  </a:outerShdw>
                </a:effectLst>
              </a:rPr>
              <a:t/>
            </a:r>
            <a:br>
              <a:rPr lang="en-US" sz="2400" dirty="0" smtClean="0">
                <a:effectLst>
                  <a:outerShdw blurRad="38100" dist="38100" dir="2700000" algn="tl">
                    <a:srgbClr val="DDDDDD"/>
                  </a:outerShdw>
                </a:effectLst>
              </a:rPr>
            </a:br>
            <a:r>
              <a:rPr lang="en-US" i="1" dirty="0" smtClean="0">
                <a:solidFill>
                  <a:srgbClr val="008000"/>
                </a:solidFill>
                <a:effectLst>
                  <a:outerShdw blurRad="38100" dist="38100" dir="2700000" algn="tl">
                    <a:srgbClr val="DDDDDD"/>
                  </a:outerShdw>
                </a:effectLst>
              </a:rPr>
              <a:t>Developed </a:t>
            </a:r>
            <a:r>
              <a:rPr lang="en-US" i="1" dirty="0">
                <a:solidFill>
                  <a:srgbClr val="008000"/>
                </a:solidFill>
                <a:effectLst>
                  <a:outerShdw blurRad="38100" dist="38100" dir="2700000" algn="tl">
                    <a:srgbClr val="DDDDDD"/>
                  </a:outerShdw>
                </a:effectLst>
              </a:rPr>
              <a:t>the </a:t>
            </a:r>
            <a:r>
              <a:rPr lang="en-US" i="1" dirty="0">
                <a:solidFill>
                  <a:srgbClr val="008000"/>
                </a:solidFill>
              </a:rPr>
              <a:t>Open Source Definition</a:t>
            </a:r>
            <a:endParaRPr lang="en-US" sz="2400" i="1" dirty="0">
              <a:solidFill>
                <a:srgbClr val="008000"/>
              </a:solidFill>
            </a:endParaRPr>
          </a:p>
          <a:p>
            <a:pPr marL="514350" indent="-457200" eaLnBrk="1" hangingPunct="1">
              <a:lnSpc>
                <a:spcPct val="80000"/>
              </a:lnSpc>
              <a:buFont typeface="Arial" charset="0"/>
              <a:buAutoNum type="arabicPeriod"/>
            </a:pPr>
            <a:r>
              <a:rPr lang="en-US" dirty="0">
                <a:effectLst>
                  <a:outerShdw blurRad="38100" dist="38100" dir="2700000" algn="tl">
                    <a:srgbClr val="DDDDDD"/>
                  </a:outerShdw>
                </a:effectLst>
              </a:rPr>
              <a:t>Free Redistribution</a:t>
            </a:r>
          </a:p>
          <a:p>
            <a:pPr marL="514350" indent="-457200" eaLnBrk="1" hangingPunct="1">
              <a:lnSpc>
                <a:spcPct val="80000"/>
              </a:lnSpc>
              <a:buFont typeface="Arial" charset="0"/>
              <a:buAutoNum type="arabicPeriod"/>
            </a:pPr>
            <a:r>
              <a:rPr lang="en-US" dirty="0">
                <a:effectLst>
                  <a:outerShdw blurRad="38100" dist="38100" dir="2700000" algn="tl">
                    <a:srgbClr val="DDDDDD"/>
                  </a:outerShdw>
                </a:effectLst>
              </a:rPr>
              <a:t>Source Code</a:t>
            </a:r>
          </a:p>
          <a:p>
            <a:pPr marL="514350" indent="-457200" eaLnBrk="1" hangingPunct="1">
              <a:lnSpc>
                <a:spcPct val="80000"/>
              </a:lnSpc>
              <a:buFont typeface="Arial" charset="0"/>
              <a:buAutoNum type="arabicPeriod"/>
            </a:pPr>
            <a:r>
              <a:rPr lang="en-US" dirty="0">
                <a:effectLst>
                  <a:outerShdw blurRad="38100" dist="38100" dir="2700000" algn="tl">
                    <a:srgbClr val="DDDDDD"/>
                  </a:outerShdw>
                </a:effectLst>
              </a:rPr>
              <a:t>Derived Works</a:t>
            </a:r>
          </a:p>
          <a:p>
            <a:pPr marL="514350" indent="-457200" eaLnBrk="1" hangingPunct="1">
              <a:lnSpc>
                <a:spcPct val="80000"/>
              </a:lnSpc>
              <a:buFont typeface="Arial" charset="0"/>
              <a:buAutoNum type="arabicPeriod"/>
            </a:pPr>
            <a:r>
              <a:rPr lang="en-US" dirty="0">
                <a:effectLst>
                  <a:outerShdw blurRad="38100" dist="38100" dir="2700000" algn="tl">
                    <a:srgbClr val="DDDDDD"/>
                  </a:outerShdw>
                </a:effectLst>
              </a:rPr>
              <a:t>Integrity of the Author's Source Code</a:t>
            </a:r>
          </a:p>
          <a:p>
            <a:pPr marL="514350" indent="-457200" eaLnBrk="1" hangingPunct="1">
              <a:lnSpc>
                <a:spcPct val="80000"/>
              </a:lnSpc>
              <a:buFont typeface="Arial" charset="0"/>
              <a:buAutoNum type="arabicPeriod"/>
            </a:pPr>
            <a:r>
              <a:rPr lang="en-US" dirty="0">
                <a:effectLst>
                  <a:outerShdw blurRad="38100" dist="38100" dir="2700000" algn="tl">
                    <a:srgbClr val="DDDDDD"/>
                  </a:outerShdw>
                </a:effectLst>
              </a:rPr>
              <a:t>No Discrimination Against Persons or Groups</a:t>
            </a:r>
          </a:p>
          <a:p>
            <a:pPr marL="514350" indent="-457200" eaLnBrk="1" hangingPunct="1">
              <a:lnSpc>
                <a:spcPct val="80000"/>
              </a:lnSpc>
              <a:buFont typeface="Arial" charset="0"/>
              <a:buAutoNum type="arabicPeriod"/>
            </a:pPr>
            <a:r>
              <a:rPr lang="en-US" dirty="0">
                <a:effectLst>
                  <a:outerShdw blurRad="38100" dist="38100" dir="2700000" algn="tl">
                    <a:srgbClr val="DDDDDD"/>
                  </a:outerShdw>
                </a:effectLst>
              </a:rPr>
              <a:t>No Discrimination Against Fields of Endeavor</a:t>
            </a:r>
          </a:p>
          <a:p>
            <a:pPr marL="514350" indent="-457200" eaLnBrk="1" hangingPunct="1">
              <a:lnSpc>
                <a:spcPct val="80000"/>
              </a:lnSpc>
              <a:buFont typeface="Arial" charset="0"/>
              <a:buAutoNum type="arabicPeriod"/>
            </a:pPr>
            <a:r>
              <a:rPr lang="en-US" dirty="0">
                <a:effectLst>
                  <a:outerShdw blurRad="38100" dist="38100" dir="2700000" algn="tl">
                    <a:srgbClr val="DDDDDD"/>
                  </a:outerShdw>
                </a:effectLst>
              </a:rPr>
              <a:t>Distribution of License</a:t>
            </a:r>
          </a:p>
          <a:p>
            <a:pPr marL="514350" indent="-457200" eaLnBrk="1" hangingPunct="1">
              <a:lnSpc>
                <a:spcPct val="80000"/>
              </a:lnSpc>
              <a:buFont typeface="Arial" charset="0"/>
              <a:buAutoNum type="arabicPeriod"/>
            </a:pPr>
            <a:r>
              <a:rPr lang="en-US" dirty="0">
                <a:effectLst>
                  <a:outerShdw blurRad="38100" dist="38100" dir="2700000" algn="tl">
                    <a:srgbClr val="DDDDDD"/>
                  </a:outerShdw>
                </a:effectLst>
              </a:rPr>
              <a:t>License Must Not Be Specific to a Product</a:t>
            </a:r>
          </a:p>
          <a:p>
            <a:pPr marL="514350" indent="-457200" eaLnBrk="1" hangingPunct="1">
              <a:lnSpc>
                <a:spcPct val="80000"/>
              </a:lnSpc>
              <a:buFont typeface="Arial" charset="0"/>
              <a:buAutoNum type="arabicPeriod"/>
            </a:pPr>
            <a:r>
              <a:rPr lang="en-US" dirty="0">
                <a:effectLst>
                  <a:outerShdw blurRad="38100" dist="38100" dir="2700000" algn="tl">
                    <a:srgbClr val="DDDDDD"/>
                  </a:outerShdw>
                </a:effectLst>
              </a:rPr>
              <a:t>License Must Not Restrict Other Software</a:t>
            </a:r>
          </a:p>
          <a:p>
            <a:pPr marL="514350" indent="-457200" eaLnBrk="1" hangingPunct="1">
              <a:lnSpc>
                <a:spcPct val="80000"/>
              </a:lnSpc>
              <a:buFont typeface="Arial" charset="0"/>
              <a:buAutoNum type="arabicPeriod"/>
            </a:pPr>
            <a:r>
              <a:rPr lang="en-US" dirty="0">
                <a:effectLst>
                  <a:outerShdw blurRad="38100" dist="38100" dir="2700000" algn="tl">
                    <a:srgbClr val="DDDDDD"/>
                  </a:outerShdw>
                </a:effectLst>
              </a:rPr>
              <a:t>License Must Be Technology-Neutral</a:t>
            </a:r>
            <a:endParaRPr lang="en-US" dirty="0"/>
          </a:p>
        </p:txBody>
      </p:sp>
      <p:sp>
        <p:nvSpPr>
          <p:cNvPr id="5" name="Text Box 4"/>
          <p:cNvSpPr txBox="1">
            <a:spLocks noChangeArrowheads="1"/>
          </p:cNvSpPr>
          <p:nvPr/>
        </p:nvSpPr>
        <p:spPr bwMode="auto">
          <a:xfrm>
            <a:off x="8566047" y="6019800"/>
            <a:ext cx="577953" cy="461665"/>
          </a:xfrm>
          <a:prstGeom prst="rect">
            <a:avLst/>
          </a:prstGeom>
          <a:noFill/>
          <a:ln w="9525">
            <a:noFill/>
            <a:miter lim="800000"/>
            <a:headEnd/>
            <a:tailEnd/>
          </a:ln>
          <a:effectLst/>
        </p:spPr>
        <p:txBody>
          <a:bodyPr wrap="none">
            <a:prstTxWarp prst="textNoShape">
              <a:avLst/>
            </a:prstTxWarp>
            <a:spAutoFit/>
          </a:bodyPr>
          <a:lstStyle/>
          <a:p>
            <a:r>
              <a:rPr lang="en-US" b="1" dirty="0" smtClean="0">
                <a:solidFill>
                  <a:schemeClr val="accent2"/>
                </a:solidFill>
              </a:rPr>
              <a:t>Q4</a:t>
            </a:r>
            <a:endParaRPr lang="en-US" b="1" dirty="0">
              <a:solidFill>
                <a:schemeClr val="accent2"/>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TaG93IHNpZGViYXIgdG8gcGFydGljaXBhbnRz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SxmYWxzZSxmYWxzZSx0cnVlIi8+DQoJCTx1aWZvbnQgbmFtZT0iRk9OVF9QUkVTRU5URVJOQU1FIiB2YWx1ZT0iVmVyZGFuYSwxNSxmYWxzZSxmYWxzZSx0cnVlIi8+DQoJCTx1aWZvbnQgbmFtZT0iRk9OVF9QUkVTRU5URVJUSVRMRSIgdmFsdWU9IlZlcmRhbmEsMTEsdHJ1ZSxmYWxzZSx0cnVlIi8+DQoJCTx1aWZvbnQgbmFtZT0iRk9OVF9CSU9CVE4iIHZhbHVlPSJWZXJkYW5hLDk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DQoJCTx1aXRleHQgbmFtZT0iVEFCX1NFQVJDSCIgdmFsdWU9IkNoZXJjaGUiLz4NCgkJPHVpdGV4dCBuYW1lPSJTTElERV9IRUFESU5HIiB2YWx1ZT0iVGl0cmUgZGUgbGEgZGlhcG9zaXRpdmUiLz4NCgkJPHVpdGV4dCBuYW1lPSJEVVJBVElPTl9IRUFESU5HIiB2YWx1ZT0iRHVyw6llIi8+DQoJCTx1aXRleHQgbmFtZT0iU0VBUkNIX0hFQURJTkciIHZhbHVlPSJDaGVyY2hlciBsZSB0ZXh0ZSA6Ii8+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q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QmlvIDogJXAiLz4NCgkJPHVpdGV4dCBuYW1lPSJCSU9CVE5fVElUTEUiIHZhbHVlPSJCaW8iLz4NCgkJPHVpdGV4dCBuYW1lPSJESVZJREVSQlROX1RJVExFIiB2YWx1ZT0ifCIvPg0KCQk8dWl0ZXh0IG5hbWU9IkNPTlRBQ1RCVE5fVElUTEUiIHZhbHVlPSLjgYrllY/jgYTlkIjjgo/jgZsiLz4NCgkJPHVpdGV4dCBuYW1lPSJUQUJfT1VUTElORSIgdmFsdWU9IuOCouOCpuODiOODqeOCpOODsyIvPg0KCQk8dWl0ZXh0IG5hbWU9IlRBQl9USFVNQiIgdmFsdWU9Iuizm+WQpi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44OG44Kt44K544OI5qSc57S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C5Yqg6ICF44Gr6KaL44Gb44K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ywuOyXrOyekOyXkOqyjCDshLjroZwg66eJ64yAIOuztOydtOq4sCIvPg0KCTwvbGFuZ3VhZ2U+DQo8L2NvbmZpZ3VyYXRpb24+DQo="/>
  <p:tag name="MMPROD_UIDATA" val="&lt;database version=&quot;6.0&quot;&gt;&lt;object type=&quot;1&quot; unique_id=&quot;10001&quot;&gt;&lt;property id=&quot;20141&quot; value=&quot;CS5704-Week1-Introduction&quot;/&gt;&lt;property id=&quot;20142&quot; value=&quot;This file contains the introduction of the course and guidelines on how the course will be organized.&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1&quot; value=&quot;Breeze&quot;/&gt;&lt;property id=&quot;20192&quot; value=&quot;http://breeze.iddl.vt.edu&quot;/&gt;&lt;property id=&quot;20193&quot; value=&quot;0&quot;/&gt;&lt;property id=&quot;20224&quot; value=&quot;C:\Documents and Settings\Shawn Bohner\My Documents\CS5704\Fall2007\CS-5704-Week1&quot;/&gt;&lt;property id=&quot;20250&quot; value=&quot;0&quot;/&gt;&lt;property id=&quot;20251&quot; value=&quot;1&quot;/&gt;&lt;property id=&quot;20259&quot; value=&quot;0&quot;/&gt;&lt;object type=&quot;4&quot; unique_id=&quot;10002&quot;&gt;&lt;/object&gt;&lt;object type=&quot;2&quot; unique_id=&quot;10003&quot;&gt;&lt;object type=&quot;3&quot; unique_id=&quot;10004&quot;&gt;&lt;property id=&quot;20148&quot; value=&quot;5&quot;/&gt;&lt;property id=&quot;20300&quot; value=&quot;Slide 1 - &amp;quot;Software Engineering&amp;#x0D;&amp;#x0A;CS5704: First Week&amp;quot;&quot;/&gt;&lt;property id=&quot;20303&quot; value=&quot;-1&quot;/&gt;&lt;property id=&quot;20307&quot; value=&quot;259&quot;/&gt;&lt;property id=&quot;20309&quot; value=&quot;-1&quot;/&gt;&lt;/object&gt;&lt;object type=&quot;3&quot; unique_id=&quot;10005&quot;&gt;&lt;property id=&quot;20148&quot; value=&quot;5&quot;/&gt;&lt;property id=&quot;20300&quot; value=&quot;Slide 2 - &amp;quot;Agenda&amp;quot;&quot;/&gt;&lt;property id=&quot;20303&quot; value=&quot;-1&quot;/&gt;&lt;property id=&quot;20307&quot; value=&quot;358&quot;/&gt;&lt;property id=&quot;20309&quot; value=&quot;-1&quot;/&gt;&lt;/object&gt;&lt;object type=&quot;3&quot; unique_id=&quot;10006&quot;&gt;&lt;property id=&quot;20148&quot; value=&quot;5&quot;/&gt;&lt;property id=&quot;20300&quot; value=&quot;Slide 3 - &amp;quot;Tentative Fall Semester Timeline&amp;quot;&quot;/&gt;&lt;property id=&quot;20303&quot; value=&quot;-1&quot;/&gt;&lt;property id=&quot;20307&quot; value=&quot;393&quot;/&gt;&lt;property id=&quot;20309&quot; value=&quot;-1&quot;/&gt;&lt;/object&gt;&lt;object type=&quot;3&quot; unique_id=&quot;10007&quot;&gt;&lt;property id=&quot;20148&quot; value=&quot;5&quot;/&gt;&lt;property id=&quot;20300&quot; value=&quot;Slide 4 - &amp;quot;Tentative Structure of CS5704&amp;quot;&quot;/&gt;&lt;property id=&quot;20303&quot; value=&quot;-1&quot;/&gt;&lt;property id=&quot;20307&quot; value=&quot;395&quot;/&gt;&lt;property id=&quot;20309&quot; value=&quot;-1&quot;/&gt;&lt;/object&gt;&lt;object type=&quot;3&quot; unique_id=&quot;10008&quot;&gt;&lt;property id=&quot;20148&quot; value=&quot;5&quot;/&gt;&lt;property id=&quot;20300&quot; value=&quot;Slide 5 - &amp;quot;Guidelines and Expectations&amp;quot;&quot;/&gt;&lt;property id=&quot;20303&quot; value=&quot;-1&quot;/&gt;&lt;property id=&quot;20307&quot; value=&quot;414&quot;/&gt;&lt;property id=&quot;20309&quot; value=&quot;-1&quot;/&gt;&lt;/object&gt;&lt;object type=&quot;3&quot; unique_id=&quot;10009&quot;&gt;&lt;property id=&quot;20148&quot; value=&quot;5&quot;/&gt;&lt;property id=&quot;20300&quot; value=&quot;Slide 6 - &amp;quot;Grading and Evaluation&amp;quot;&quot;/&gt;&lt;property id=&quot;20303&quot; value=&quot;-1&quot;/&gt;&lt;property id=&quot;20307&quot; value=&quot;415&quot;/&gt;&lt;property id=&quot;20309&quot; value=&quot;-1&quot;/&gt;&lt;/object&gt;&lt;object type=&quot;3&quot; unique_id=&quot;10010&quot;&gt;&lt;property id=&quot;20148&quot; value=&quot;5&quot;/&gt;&lt;property id=&quot;20300&quot; value=&quot;Slide 7 - &amp;quot;Late Work&amp;quot;&quot;/&gt;&lt;property id=&quot;20303&quot; value=&quot;-1&quot;/&gt;&lt;property id=&quot;20307&quot; value=&quot;416&quot;/&gt;&lt;property id=&quot;20309&quot; value=&quot;-1&quot;/&gt;&lt;/object&gt;&lt;object type=&quot;3&quot; unique_id=&quot;10011&quot;&gt;&lt;property id=&quot;20148&quot; value=&quot;5&quot;/&gt;&lt;property id=&quot;20300&quot; value=&quot;Slide 8 - &amp;quot;Chapter 1 : Software and Software Engineering&amp;quot;&quot;/&gt;&lt;property id=&quot;20303&quot; value=&quot;-1&quot;/&gt;&lt;property id=&quot;20307&quot; value=&quot;362&quot;/&gt;&lt;property id=&quot;20309&quot; value=&quot;-1&quot;/&gt;&lt;/object&gt;&lt;object type=&quot;3&quot; unique_id=&quot;10012&quot;&gt;&lt;property id=&quot;20148&quot; value=&quot;5&quot;/&gt;&lt;property id=&quot;20300&quot; value=&quot;Slide 9 - &amp;quot;What is Software?&amp;quot;&quot;/&gt;&lt;property id=&quot;20303&quot; value=&quot;-1&quot;/&gt;&lt;property id=&quot;20307&quot; value=&quot;378&quot;/&gt;&lt;property id=&quot;20309&quot; value=&quot;-1&quot;/&gt;&lt;/object&gt;&lt;object type=&quot;3&quot; unique_id=&quot;10013&quot;&gt;&lt;property id=&quot;20148&quot; value=&quot;5&quot;/&gt;&lt;property id=&quot;20300&quot; value=&quot;Slide 10 - &amp;quot;So, What is Software?&amp;quot;&quot;/&gt;&lt;property id=&quot;20303&quot; value=&quot;-1&quot;/&gt;&lt;property id=&quot;20307&quot; value=&quot;337&quot;/&gt;&lt;property id=&quot;20309&quot; value=&quot;-1&quot;/&gt;&lt;/object&gt;&lt;object type=&quot;3&quot; unique_id=&quot;10014&quot;&gt;&lt;property id=&quot;20148&quot; value=&quot;5&quot;/&gt;&lt;property id=&quot;20300&quot; value=&quot;Slide 11 - &amp;quot;Software Doesn’t Wear Out&amp;quot;&quot;/&gt;&lt;property id=&quot;20303&quot; value=&quot;-1&quot;/&gt;&lt;property id=&quot;20307&quot; value=&quot;342&quot;/&gt;&lt;property id=&quot;20309&quot; value=&quot;-1&quot;/&gt;&lt;/object&gt;&lt;object type=&quot;3&quot; unique_id=&quot;10015&quot;&gt;&lt;property id=&quot;20148&quot; value=&quot;5&quot;/&gt;&lt;property id=&quot;20300&quot; value=&quot;Slide 12 - &amp;quot;Software Design Degradation&amp;quot;&quot;/&gt;&lt;property id=&quot;20303&quot; value=&quot;-1&quot;/&gt;&lt;property id=&quot;20307&quot; value=&quot;380&quot;/&gt;&lt;property id=&quot;20309&quot; value=&quot;-1&quot;/&gt;&lt;/object&gt;&lt;object type=&quot;3&quot; unique_id=&quot;10016&quot;&gt;&lt;property id=&quot;20148&quot; value=&quot;5&quot;/&gt;&lt;property id=&quot;20300&quot; value=&quot;Slide 13 - &amp;quot;Information Lose Due to Relentless Change&amp;quot;&quot;/&gt;&lt;property id=&quot;20303&quot; value=&quot;-1&quot;/&gt;&lt;property id=&quot;20307&quot; value=&quot;381&quot;/&gt;&lt;property id=&quot;20309&quot; value=&quot;-1&quot;/&gt;&lt;/object&gt;&lt;object type=&quot;3&quot; unique_id=&quot;10017&quot;&gt;&lt;property id=&quot;20148&quot; value=&quot;5&quot;/&gt;&lt;property id=&quot;20300&quot; value=&quot;Slide 14 - &amp;quot;Wear versus Deterioration&amp;quot;&quot;/&gt;&lt;property id=&quot;20303&quot; value=&quot;-1&quot;/&gt;&lt;property id=&quot;20307&quot; value=&quot;333&quot;/&gt;&lt;property id=&quot;20309&quot; value=&quot;-1&quot;/&gt;&lt;/object&gt;&lt;object type=&quot;3&quot; unique_id=&quot;10018&quot;&gt;&lt;property id=&quot;20148&quot; value=&quot;5&quot;/&gt;&lt;property id=&quot;20300&quot; value=&quot;Slide 15 - &amp;quot;The Cost of Change&amp;quot;&quot;/&gt;&lt;property id=&quot;20303&quot; value=&quot;-1&quot;/&gt;&lt;property id=&quot;20307&quot; value=&quot;334&quot;/&gt;&lt;property id=&quot;20309&quot; value=&quot;-1&quot;/&gt;&lt;/object&gt;&lt;object type=&quot;3&quot; unique_id=&quot;10019&quot;&gt;&lt;property id=&quot;20148&quot; value=&quot;5&quot;/&gt;&lt;property id=&quot;20300&quot; value=&quot;Slide 16 - &amp;quot;Software is Complex&amp;quot;&quot;/&gt;&lt;property id=&quot;20303&quot; value=&quot;-1&quot;/&gt;&lt;property id=&quot;20307&quot; value=&quot;394&quot;/&gt;&lt;property id=&quot;20309&quot; value=&quot;-1&quot;/&gt;&lt;/object&gt;&lt;object type=&quot;3&quot; unique_id=&quot;10020&quot;&gt;&lt;property id=&quot;20148&quot; value=&quot;5&quot;/&gt;&lt;property id=&quot;20300&quot; value=&quot;Slide 17 - &amp;quot;Software “Schizophrenia”&amp;quot;&quot;/&gt;&lt;property id=&quot;20303&quot; value=&quot;-1&quot;/&gt;&lt;property id=&quot;20307&quot; value=&quot;384&quot;/&gt;&lt;property id=&quot;20309&quot; value=&quot;-1&quot;/&gt;&lt;/object&gt;&lt;object type=&quot;3&quot; unique_id=&quot;10021&quot;&gt;&lt;property id=&quot;20148&quot; value=&quot;5&quot;/&gt;&lt;property id=&quot;20300&quot; value=&quot;Slide 18 - &amp;quot;Software—New Categories&amp;quot;&quot;/&gt;&lt;property id=&quot;20303&quot; value=&quot;-1&quot;/&gt;&lt;property id=&quot;20307&quot; value=&quot;396&quot;/&gt;&lt;property id=&quot;20309&quot; value=&quot;-1&quot;/&gt;&lt;/object&gt;&lt;object type=&quot;3&quot; unique_id=&quot;10022&quot;&gt;&lt;property id=&quot;20148&quot; value=&quot;5&quot;/&gt;&lt;property id=&quot;20300&quot; value=&quot;Slide 19 - &amp;quot;Software Evolution&amp;quot;&quot;/&gt;&lt;property id=&quot;20303&quot; value=&quot;-1&quot;/&gt;&lt;property id=&quot;20307&quot; value=&quot;398&quot;/&gt;&lt;property id=&quot;20309&quot; value=&quot;-1&quot;/&gt;&lt;/object&gt;&lt;object type=&quot;3&quot; unique_id=&quot;10023&quot;&gt;&lt;property id=&quot;20148&quot; value=&quot;5&quot;/&gt;&lt;property id=&quot;20300&quot; value=&quot;Slide 20 - &amp;quot;Software Evolution (continued)&amp;quot;&quot;/&gt;&lt;property id=&quot;20303&quot; value=&quot;-1&quot;/&gt;&lt;property id=&quot;20307&quot; value=&quot;418&quot;/&gt;&lt;property id=&quot;20309&quot; value=&quot;-1&quot;/&gt;&lt;/object&gt;&lt;object type=&quot;3&quot; unique_id=&quot;10024&quot;&gt;&lt;property id=&quot;20148&quot; value=&quot;5&quot;/&gt;&lt;property id=&quot;20300&quot; value=&quot;Slide 21 - &amp;quot;Chapter 2: Process—A Generic View&amp;quot;&quot;/&gt;&lt;property id=&quot;20303&quot; value=&quot;-1&quot;/&gt;&lt;property id=&quot;20307&quot; value=&quot;372&quot;/&gt;&lt;property id=&quot;20309&quot; value=&quot;-1&quot;/&gt;&lt;/object&gt;&lt;object type=&quot;3&quot; unique_id=&quot;10025&quot;&gt;&lt;property id=&quot;20148&quot; value=&quot;5&quot;/&gt;&lt;property id=&quot;20300&quot; value=&quot;Slide 22 - &amp;quot;Software Still Stuck in Construction&amp;quot;&quot;/&gt;&lt;property id=&quot;20303&quot; value=&quot;-1&quot;/&gt;&lt;property id=&quot;20307&quot; value=&quot;386&quot;/&gt;&lt;property id=&quot;20309&quot; value=&quot;-1&quot;/&gt;&lt;/object&gt;&lt;object type=&quot;3&quot; unique_id=&quot;10026&quot;&gt;&lt;property id=&quot;20148&quot; value=&quot;5&quot;/&gt;&lt;property id=&quot;20300&quot; value=&quot;Slide 23 - &amp;quot;A Layered Technology&amp;quot;&quot;/&gt;&lt;property id=&quot;20303&quot; value=&quot;-1&quot;/&gt;&lt;property id=&quot;20307&quot; value=&quot;346&quot;/&gt;&lt;property id=&quot;20309&quot; value=&quot;-1&quot;/&gt;&lt;/object&gt;&lt;object type=&quot;3&quot; unique_id=&quot;10027&quot;&gt;&lt;property id=&quot;20148&quot; value=&quot;5&quot;/&gt;&lt;property id=&quot;20300&quot; value=&quot;Slide 24 - &amp;quot;Umbrella Activities &amp;#x0D;&amp;#x0A;(AKA Cross-Life-Cycle Activities)&amp;quot;&quot;/&gt;&lt;property id=&quot;20303&quot; value=&quot;-1&quot;/&gt;&lt;property id=&quot;20307&quot; value=&quot;348&quot;/&gt;&lt;property id=&quot;20309&quot; value=&quot;-1&quot;/&gt;&lt;/object&gt;&lt;object type=&quot;3&quot; unique_id=&quot;10028&quot;&gt;&lt;property id=&quot;20148&quot; value=&quot;5&quot;/&gt;&lt;property id=&quot;20300&quot; value=&quot;Slide 25 - &amp;quot;SEI’s Software Process &amp;#x0D;&amp;#x0A;Capability Maturity Model&amp;quot;&quot;/&gt;&lt;property id=&quot;20303&quot; value=&quot;-1&quot;/&gt;&lt;property id=&quot;20307&quot; value=&quot;374&quot;/&gt;&lt;property id=&quot;20309&quot; value=&quot;-1&quot;/&gt;&lt;/object&gt;&lt;object type=&quot;3&quot; unique_id=&quot;10029&quot;&gt;&lt;property id=&quot;20148&quot; value=&quot;5&quot;/&gt;&lt;property id=&quot;20300&quot; value=&quot;Slide 26 - &amp;quot;Summary of the SEI/CMM Levels&amp;quot;&quot;/&gt;&lt;property id=&quot;20303&quot; value=&quot;-1&quot;/&gt;&lt;property id=&quot;20307&quot; value=&quot;375&quot;/&gt;&lt;property id=&quot;20309&quot; value=&quot;-1&quot;/&gt;&lt;/object&gt;&lt;object type=&quot;3&quot; unique_id=&quot;10030&quot;&gt;&lt;property id=&quot;20148&quot; value=&quot;5&quot;/&gt;&lt;property id=&quot;20300&quot; value=&quot;Slide 27 - &amp;quot;Process Improvement Maturity Levels&amp;quot;&quot;/&gt;&lt;property id=&quot;20303&quot; value=&quot;-1&quot;/&gt;&lt;property id=&quot;20307&quot; value=&quot;390&quot;/&gt;&lt;property id=&quot;20309&quot; value=&quot;-1&quot;/&gt;&lt;/object&gt;&lt;object type=&quot;3&quot; unique_id=&quot;10031&quot;&gt;&lt;property id=&quot;20148&quot; value=&quot;5&quot;/&gt;&lt;property id=&quot;20300&quot; value=&quot;Slide 28 - &amp;quot;More Traction at Upper levels...&amp;quot;&quot;/&gt;&lt;property id=&quot;20303&quot; value=&quot;-1&quot;/&gt;&lt;property id=&quot;20307&quot; value=&quot;391&quot;/&gt;&lt;property id=&quot;20309&quot; value=&quot;-1&quot;/&gt;&lt;/object&gt;&lt;object type=&quot;3&quot; unique_id=&quot;10032&quot;&gt;&lt;property id=&quot;20148&quot; value=&quot;5&quot;/&gt;&lt;property id=&quot;20300&quot; value=&quot;Slide 29 - &amp;quot;The Process Model: Adaptability&amp;quot;&quot;/&gt;&lt;property id=&quot;20303&quot; value=&quot;-1&quot;/&gt;&lt;property id=&quot;20307&quot; value=&quot;400&quot;/&gt;&lt;property id=&quot;20309&quot; value=&quot;-1&quot;/&gt;&lt;/object&gt;&lt;object type=&quot;3&quot; unique_id=&quot;10033&quot;&gt;&lt;property id=&quot;20148&quot; value=&quot;5&quot;/&gt;&lt;property id=&quot;20300&quot; value=&quot;Slide 30 - &amp;quot;The CMMI&amp;quot;&quot;/&gt;&lt;property id=&quot;20303&quot; value=&quot;-1&quot;/&gt;&lt;property id=&quot;20307&quot; value=&quot;401&quot;/&gt;&lt;property id=&quot;20309&quot; value=&quot;-1&quot;/&gt;&lt;/object&gt;&lt;object type=&quot;3&quot; unique_id=&quot;10034&quot;&gt;&lt;property id=&quot;20148&quot; value=&quot;5&quot;/&gt;&lt;property id=&quot;20300&quot; value=&quot;Slide 31 - &amp;quot;Process Patterns&amp;quot;&quot;/&gt;&lt;property id=&quot;20303&quot; value=&quot;-1&quot;/&gt;&lt;property id=&quot;20307&quot; value=&quot;402&quot;/&gt;&lt;property id=&quot;20309&quot; value=&quot;-1&quot;/&gt;&lt;/object&gt;&lt;object type=&quot;3&quot; unique_id=&quot;10035&quot;&gt;&lt;property id=&quot;20148&quot; value=&quot;5&quot;/&gt;&lt;property id=&quot;20300&quot; value=&quot;Slide 32 - &amp;quot;Process Assessment&amp;quot;&quot;/&gt;&lt;property id=&quot;20303&quot; value=&quot;-1&quot;/&gt;&lt;property id=&quot;20307&quot; value=&quot;403&quot;/&gt;&lt;property id=&quot;20309&quot; value=&quot;-1&quot;/&gt;&lt;/object&gt;&lt;object type=&quot;3&quot; unique_id=&quot;10036&quot;&gt;&lt;property id=&quot;20148&quot; value=&quot;5&quot;/&gt;&lt;property id=&quot;20300&quot; value=&quot;Slide 33 - &amp;quot;Assessment and Improvement&amp;quot;&quot;/&gt;&lt;property id=&quot;20303&quot; value=&quot;-1&quot;/&gt;&lt;property id=&quot;20307&quot; value=&quot;404&quot;/&gt;&lt;property id=&quot;20309&quot; value=&quot;-1&quot;/&gt;&lt;/object&gt;&lt;object type=&quot;3&quot; unique_id=&quot;10037&quot;&gt;&lt;property id=&quot;20148&quot; value=&quot;5&quot;/&gt;&lt;property id=&quot;20300&quot; value=&quot;Slide 34 - &amp;quot;Personal Software Process (PSP)&amp;quot;&quot;/&gt;&lt;property id=&quot;20303&quot; value=&quot;-1&quot;/&gt;&lt;property id=&quot;20307&quot; value=&quot;405&quot;/&gt;&lt;property id=&quot;20309&quot; value=&quot;-1&quot;/&gt;&lt;/object&gt;&lt;object type=&quot;3&quot; unique_id=&quot;10038&quot;&gt;&lt;property id=&quot;20148&quot; value=&quot;5&quot;/&gt;&lt;property id=&quot;20300&quot; value=&quot;Slide 35 - &amp;quot;Team Software Process (TSP)&amp;quot;&quot;/&gt;&lt;property id=&quot;20303&quot; value=&quot;-1&quot;/&gt;&lt;property id=&quot;20307&quot; value=&quot;406&quot;/&gt;&lt;property id=&quot;20309&quot; value=&quot;-1&quot;/&gt;&lt;/object&gt;&lt;object type=&quot;3&quot; unique_id=&quot;10039&quot;&gt;&lt;property id=&quot;20148&quot; value=&quot;5&quot;/&gt;&lt;property id=&quot;20300&quot; value=&quot;Slide 36 - &amp;quot;Chapter 3: Prescriptive Process Models&amp;quot;&quot;/&gt;&lt;property id=&quot;20303&quot; value=&quot;-1&quot;/&gt;&lt;property id=&quot;20307&quot; value=&quot;417&quot;/&gt;&lt;property id=&quot;20309&quot; value=&quot;-1&quot;/&gt;&lt;/object&gt;&lt;object type=&quot;3&quot; unique_id=&quot;10040&quot;&gt;&lt;property id=&quot;20148&quot; value=&quot;5&quot;/&gt;&lt;property id=&quot;20300&quot; value=&quot;Slide 37 - &amp;quot;Prescriptive Models&amp;quot;&quot;/&gt;&lt;property id=&quot;20303&quot; value=&quot;-1&quot;/&gt;&lt;property id=&quot;20307&quot; value=&quot;407&quot;/&gt;&lt;property id=&quot;20309&quot; value=&quot;-1&quot;/&gt;&lt;/object&gt;&lt;object type=&quot;3&quot; unique_id=&quot;10041&quot;&gt;&lt;property id=&quot;20148&quot; value=&quot;5&quot;/&gt;&lt;property id=&quot;20300&quot; value=&quot;Slide 38 - &amp;quot;The Linear Model&amp;quot;&quot;/&gt;&lt;property id=&quot;20303&quot; value=&quot;-1&quot;/&gt;&lt;property id=&quot;20307&quot; value=&quot;352&quot;/&gt;&lt;property id=&quot;20309&quot; value=&quot;-1&quot;/&gt;&lt;/object&gt;&lt;object type=&quot;3&quot; unique_id=&quot;10042&quot;&gt;&lt;property id=&quot;20148&quot; value=&quot;5&quot;/&gt;&lt;property id=&quot;20300&quot; value=&quot;Slide 39 - &amp;quot;Rational Unified Process&amp;quot;&quot;/&gt;&lt;property id=&quot;20303&quot; value=&quot;-1&quot;/&gt;&lt;property id=&quot;20307&quot; value=&quot;413&quot;/&gt;&lt;property id=&quot;20309&quot; value=&quot;-1&quot;/&gt;&lt;/object&gt;&lt;object type=&quot;3&quot; unique_id=&quot;10043&quot;&gt;&lt;property id=&quot;20148&quot; value=&quot;5&quot;/&gt;&lt;property id=&quot;20300&quot; value=&quot;Slide 40 - &amp;quot;Iterative Models&amp;quot;&quot;/&gt;&lt;property id=&quot;20303&quot; value=&quot;-1&quot;/&gt;&lt;property id=&quot;20307&quot; value=&quot;411&quot;/&gt;&lt;property id=&quot;20309&quot; value=&quot;-1&quot;/&gt;&lt;/object&gt;&lt;object type=&quot;3&quot; unique_id=&quot;10044&quot;&gt;&lt;property id=&quot;20148&quot; value=&quot;5&quot;/&gt;&lt;property id=&quot;20300&quot; value=&quot;Slide 41 - &amp;quot;The Incremental Model&amp;quot;&quot;/&gt;&lt;property id=&quot;20303&quot; value=&quot;-1&quot;/&gt;&lt;property id=&quot;20307&quot; value=&quot;412&quot;/&gt;&lt;property id=&quot;20309&quot; value=&quot;-1&quot;/&gt;&lt;/object&gt;&lt;object type=&quot;3&quot; unique_id=&quot;10045&quot;&gt;&lt;property id=&quot;20148&quot; value=&quot;5&quot;/&gt;&lt;property id=&quot;20300&quot; value=&quot;Slide 42 - &amp;quot;Iterative and Incremental Models&amp;quot;&quot;/&gt;&lt;property id=&quot;20303&quot; value=&quot;-1&quot;/&gt;&lt;property id=&quot;20307&quot; value=&quot;353&quot;/&gt;&lt;property id=&quot;20309&quot; value=&quot;-1&quot;/&gt;&lt;/object&gt;&lt;object type=&quot;3&quot; unique_id=&quot;10046&quot;&gt;&lt;property id=&quot;20148&quot; value=&quot;5&quot;/&gt;&lt;property id=&quot;20300&quot; value=&quot;Slide 43 - &amp;quot;Evolutionary Models: The Spiral&amp;quot;&quot;/&gt;&lt;property id=&quot;20303&quot; value=&quot;-1&quot;/&gt;&lt;property id=&quot;20307&quot; value=&quot;408&quot;/&gt;&lt;property id=&quot;20309&quot; value=&quot;-1&quot;/&gt;&lt;/object&gt;&lt;object type=&quot;3&quot; unique_id=&quot;10047&quot;&gt;&lt;property id=&quot;20148&quot; value=&quot;5&quot;/&gt;&lt;property id=&quot;20300&quot; value=&quot;Slide 44 - &amp;quot;Evolutionary Models: Concurrent&amp;quot;&quot;/&gt;&lt;property id=&quot;20303&quot; value=&quot;-1&quot;/&gt;&lt;property id=&quot;20307&quot; value=&quot;409&quot;/&gt;&lt;property id=&quot;20309&quot; value=&quot;-1&quot;/&gt;&lt;/object&gt;&lt;object type=&quot;3&quot; unique_id=&quot;10048&quot;&gt;&lt;property id=&quot;20148&quot; value=&quot;5&quot;/&gt;&lt;property id=&quot;20300&quot; value=&quot;Slide 45 - &amp;quot;Still Other Process Models&amp;quot;&quot;/&gt;&lt;property id=&quot;20303&quot; value=&quot;-1&quot;/&gt;&lt;property id=&quot;20307&quot; value=&quot;410&quot;/&gt;&lt;property id=&quot;20309&quot; value=&quot;-1&quot;/&gt;&lt;/object&gt;&lt;object type=&quot;3&quot; unique_id=&quot;10049&quot;&gt;&lt;property id=&quot;20148&quot; value=&quot;5&quot;/&gt;&lt;property id=&quot;20300&quot; value=&quot;Slide 46 - &amp;quot;Homework Assignment for 8/29/07&amp;quot;&quot;/&gt;&lt;property id=&quot;20303&quot; value=&quot;-1&quot;/&gt;&lt;property id=&quot;20307&quot; value=&quot;377&quot;/&gt;&lt;property id=&quot;20309&quot; value=&quot;-1&quot;/&gt;&lt;/object&gt;&lt;/object&gt;&lt;object type=&quot;8&quot; unique_id=&quot;10050&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PPSNARRATION" val="1,2137399327,C:\Documents and Settings\Shawn Bohner\My Documents\CS5704\Fall2007\CS5704-Week1\CS5704-Week1.ppc"/>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49066</TotalTime>
  <Words>1469</Words>
  <Application>Microsoft Office PowerPoint</Application>
  <PresentationFormat>On-screen Show (4:3)</PresentationFormat>
  <Paragraphs>221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 Presentation</vt:lpstr>
      <vt:lpstr>Software Construction  and Evolution - CSSE 375  Open Source Software</vt:lpstr>
      <vt:lpstr>Pervasive Computing Evolution</vt:lpstr>
      <vt:lpstr>Open Source Evolution</vt:lpstr>
      <vt:lpstr>What’s the difference between these 2?</vt:lpstr>
      <vt:lpstr>Mindset: Cathedral vs. Bazaar (Eric Raymond)</vt:lpstr>
      <vt:lpstr>Open Source Perspectives</vt:lpstr>
      <vt:lpstr>Open Source Perspectives (continued)</vt:lpstr>
      <vt:lpstr>Ownership - Copyright &amp; Licensing </vt:lpstr>
      <vt:lpstr>Defining Open Source</vt:lpstr>
      <vt:lpstr>Multiple Versions &amp; Natural Selection</vt:lpstr>
      <vt:lpstr>Pre/Emerging Open Source</vt:lpstr>
      <vt:lpstr>Then Open Source took off!</vt:lpstr>
      <vt:lpstr>Then Open Source kept taking off!</vt:lpstr>
      <vt:lpstr>Example Site: SourceForge</vt:lpstr>
      <vt:lpstr>Government Open Code Collaborative (GOCC) </vt:lpstr>
      <vt:lpstr>Exercise: What Open Source Means to You</vt:lpstr>
      <vt:lpstr>Cool concept, but what’s in it for me?</vt:lpstr>
    </vt:vector>
  </TitlesOfParts>
  <Company>Virginia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and Evolution CS5704: First Class</dc:title>
  <dc:creator>Shawn Bohner</dc:creator>
  <cp:lastModifiedBy>Windows User</cp:lastModifiedBy>
  <cp:revision>165</cp:revision>
  <cp:lastPrinted>2010-05-17T14:30:35Z</cp:lastPrinted>
  <dcterms:created xsi:type="dcterms:W3CDTF">2010-05-18T13:26:49Z</dcterms:created>
  <dcterms:modified xsi:type="dcterms:W3CDTF">2014-05-12T14:02:48Z</dcterms:modified>
</cp:coreProperties>
</file>