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9" r:id="rId2"/>
    <p:sldId id="689" r:id="rId3"/>
    <p:sldId id="690" r:id="rId4"/>
    <p:sldId id="691" r:id="rId5"/>
    <p:sldId id="692" r:id="rId6"/>
    <p:sldId id="693" r:id="rId7"/>
    <p:sldId id="701" r:id="rId8"/>
    <p:sldId id="703" r:id="rId9"/>
    <p:sldId id="704" r:id="rId10"/>
    <p:sldId id="705" r:id="rId11"/>
    <p:sldId id="709" r:id="rId12"/>
    <p:sldId id="708" r:id="rId13"/>
    <p:sldId id="720" r:id="rId14"/>
    <p:sldId id="721" r:id="rId15"/>
    <p:sldId id="710" r:id="rId16"/>
    <p:sldId id="711" r:id="rId17"/>
    <p:sldId id="712" r:id="rId18"/>
    <p:sldId id="713" r:id="rId19"/>
    <p:sldId id="707" r:id="rId20"/>
    <p:sldId id="694" r:id="rId21"/>
    <p:sldId id="695" r:id="rId22"/>
    <p:sldId id="722" r:id="rId23"/>
    <p:sldId id="696" r:id="rId24"/>
    <p:sldId id="697" r:id="rId25"/>
    <p:sldId id="698" r:id="rId26"/>
    <p:sldId id="699" r:id="rId27"/>
    <p:sldId id="700" r:id="rId28"/>
  </p:sldIdLst>
  <p:sldSz cx="9144000" cy="6858000" type="screen4x3"/>
  <p:notesSz cx="7315200" cy="9601200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80744" autoAdjust="0"/>
  </p:normalViewPr>
  <p:slideViewPr>
    <p:cSldViewPr>
      <p:cViewPr varScale="1">
        <p:scale>
          <a:sx n="62" d="100"/>
          <a:sy n="62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34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86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25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baseline="0" dirty="0" smtClean="0"/>
              <a:t>Above</a:t>
            </a:r>
            <a:r>
              <a:rPr lang="en-US" b="0" baseline="0" dirty="0" smtClean="0"/>
              <a:t> – The pose to strike when trying to understand software.  We have surely concocted the most complex brain teasers of all time.</a:t>
            </a:r>
          </a:p>
          <a:p>
            <a:r>
              <a:rPr lang="en-US" b="0" baseline="0" dirty="0" smtClean="0"/>
              <a:t>The middle lanyard in the background is from CSEE&amp;T, the conference in Austria I attended over spring break.</a:t>
            </a:r>
          </a:p>
          <a:p>
            <a:r>
              <a:rPr lang="en-US" b="0" baseline="0" dirty="0" smtClean="0"/>
              <a:t>The odd hanging shape, mostly green, is a double pendulum my younger daughter invented in a grade school art class.</a:t>
            </a:r>
            <a:endParaRPr lang="en-US" b="0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Q7</a:t>
            </a:r>
            <a:r>
              <a:rPr lang="en-US" dirty="0" smtClean="0"/>
              <a:t>: True / </a:t>
            </a:r>
            <a:r>
              <a:rPr lang="en-US" b="0" dirty="0" smtClean="0"/>
              <a:t>False</a:t>
            </a:r>
            <a:r>
              <a:rPr lang="en-US" dirty="0" smtClean="0"/>
              <a:t>: A forward</a:t>
            </a:r>
            <a:r>
              <a:rPr lang="en-US" baseline="0" dirty="0" smtClean="0"/>
              <a:t> slice in program slicing is simply the reverse of a backward slice.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Think/Pair</a:t>
            </a:r>
            <a:r>
              <a:rPr lang="en-US" baseline="0" dirty="0" smtClean="0"/>
              <a:t>/Share – take 38 seconds to think, 2 minutes with a partner, then report</a:t>
            </a:r>
            <a:endParaRPr lang="en-US" dirty="0" smtClean="0"/>
          </a:p>
          <a:p>
            <a:r>
              <a:rPr lang="en-US" dirty="0" smtClean="0"/>
              <a:t>Line-Character-Count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Q8</a:t>
            </a:r>
            <a:r>
              <a:rPr lang="en-US" dirty="0" smtClean="0"/>
              <a:t>: What</a:t>
            </a:r>
            <a:r>
              <a:rPr lang="en-US" baseline="0" dirty="0" smtClean="0"/>
              <a:t> kind of dependencies are depicted in a Program Dependence Graph (PDG</a:t>
            </a:r>
            <a:r>
              <a:rPr lang="en-US" baseline="0" dirty="0" smtClean="0"/>
              <a:t>)?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Why would you want to show both at once?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Programs</a:t>
            </a:r>
          </a:p>
          <a:p>
            <a:r>
              <a:rPr lang="en-US" dirty="0" smtClean="0"/>
              <a:t>Restructuring Programs</a:t>
            </a:r>
            <a:r>
              <a:rPr lang="en-US" baseline="0" dirty="0" smtClean="0"/>
              <a:t> - </a:t>
            </a:r>
            <a:r>
              <a:rPr lang="en-US" dirty="0" smtClean="0"/>
              <a:t>Isolation of separate “computational threads”</a:t>
            </a:r>
          </a:p>
          <a:p>
            <a:r>
              <a:rPr lang="en-US" dirty="0" smtClean="0"/>
              <a:t>Program Specialization and Reuse</a:t>
            </a:r>
            <a:r>
              <a:rPr lang="en-US" baseline="0" dirty="0" smtClean="0"/>
              <a:t> - </a:t>
            </a:r>
            <a:r>
              <a:rPr lang="en-US" dirty="0" smtClean="0"/>
              <a:t>Slices = specialized programs,</a:t>
            </a:r>
            <a:r>
              <a:rPr lang="en-US" baseline="0" dirty="0" smtClean="0"/>
              <a:t> </a:t>
            </a:r>
            <a:r>
              <a:rPr lang="en-US" dirty="0" smtClean="0"/>
              <a:t>Only reuse needed slices</a:t>
            </a:r>
          </a:p>
          <a:p>
            <a:r>
              <a:rPr lang="en-US" dirty="0" smtClean="0"/>
              <a:t>Program Differencing</a:t>
            </a:r>
            <a:r>
              <a:rPr lang="en-US" baseline="0" dirty="0" smtClean="0"/>
              <a:t> - </a:t>
            </a:r>
            <a:r>
              <a:rPr lang="en-US" dirty="0" smtClean="0"/>
              <a:t>Compare slices to identify changes (Impact</a:t>
            </a:r>
            <a:r>
              <a:rPr lang="en-US" baseline="0" dirty="0" smtClean="0"/>
              <a:t> analysis)</a:t>
            </a:r>
            <a:endParaRPr lang="en-US" dirty="0" smtClean="0"/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What new test cases would improve coverage?</a:t>
            </a:r>
          </a:p>
          <a:p>
            <a:pPr lvl="1"/>
            <a:r>
              <a:rPr lang="en-US" dirty="0" smtClean="0"/>
              <a:t>What regression tests must be rerun after a change?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tools possess the complications of compilers (completeness, consistency, invariance…)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Q9</a:t>
            </a:r>
            <a:r>
              <a:rPr lang="en-US" dirty="0" smtClean="0"/>
              <a:t>: What software</a:t>
            </a:r>
            <a:r>
              <a:rPr lang="en-US" baseline="0" dirty="0" smtClean="0"/>
              <a:t> views listed above are you familiar with?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Define/Use </a:t>
            </a:r>
            <a:r>
              <a:rPr lang="en-US" dirty="0" smtClean="0"/>
              <a:t>Graphs - Functions and data used in runtime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Q10: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Why would visualizing an existing system with a tool be a logical step in getting ready to rewrite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18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35E4F-945F-BC4B-8D5A-5A604505C7CA}" type="slidenum">
              <a:rPr lang="en-US"/>
              <a:pPr/>
              <a:t>26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r>
              <a:rPr lang="en-US"/>
              <a:t>Linked Multi-views, composite brushing. 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0AE4A-307B-0643-A70A-5F13A90E3FB3}" type="slidenum">
              <a:rPr lang="en-US"/>
              <a:pPr/>
              <a:t>27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61" tIns="48331" rIns="96661" bIns="48331">
            <a:prstTxWarp prst="textNoShape">
              <a:avLst/>
            </a:prstTxWarp>
          </a:bodyPr>
          <a:lstStyle/>
          <a:p>
            <a:r>
              <a:rPr lang="en-US"/>
              <a:t>Overall view of the Java SDK source code history. </a:t>
            </a:r>
          </a:p>
          <a:p>
            <a:r>
              <a:rPr lang="en-US"/>
              <a:t>Lower view provides a family of 8537 curves, each representing a class over  a sequence of 72 versions (from version 1.1.2_012 to 1.6.0). </a:t>
            </a:r>
          </a:p>
          <a:p>
            <a:r>
              <a:rPr lang="en-US"/>
              <a:t>An individual curve has values 0 or 1 --  present (1) or absent (0) in a given version of the code (time values from1 to 72). </a:t>
            </a:r>
          </a:p>
          <a:p>
            <a:r>
              <a:rPr lang="en-US"/>
              <a:t>While a simultaneous presentation of 8537 curves in a curve view is not necessarily useful, the ability to brush (select) to provide focus and content makes this view very useful.</a:t>
            </a:r>
          </a:p>
          <a:p>
            <a:endParaRPr lang="en-US"/>
          </a:p>
          <a:p>
            <a:r>
              <a:rPr lang="en-US"/>
              <a:t>TOP right view - histogram of the individual packages with the highest number of classes in the largest versions…72 versions and 3651 classes in largest version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Q1</a:t>
            </a:r>
            <a:r>
              <a:rPr lang="en-US" dirty="0" smtClean="0"/>
              <a:t>: What are the</a:t>
            </a:r>
            <a:r>
              <a:rPr lang="en-US" baseline="0" dirty="0" smtClean="0"/>
              <a:t> steps in the</a:t>
            </a:r>
            <a:r>
              <a:rPr lang="en-US" dirty="0" smtClean="0"/>
              <a:t> basic manual process for Understanding</a:t>
            </a:r>
            <a:r>
              <a:rPr lang="en-US" baseline="0" dirty="0" smtClean="0"/>
              <a:t> a Program?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Q2</a:t>
            </a:r>
            <a:r>
              <a:rPr lang="en-US" dirty="0" smtClean="0"/>
              <a:t>: What are three</a:t>
            </a:r>
            <a:r>
              <a:rPr lang="en-US" baseline="0" dirty="0" smtClean="0"/>
              <a:t> general strategies for systematically understanding a program?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Useful for reuse, maintenance, reverse engineering and the like in the context of Software Engineering</a:t>
            </a:r>
          </a:p>
          <a:p>
            <a:r>
              <a:rPr lang="en-US" b="1" dirty="0" smtClean="0"/>
              <a:t>Q3</a:t>
            </a:r>
            <a:r>
              <a:rPr lang="en-US" dirty="0" smtClean="0"/>
              <a:t>: What are two other names </a:t>
            </a:r>
            <a:r>
              <a:rPr lang="en-US" baseline="0" dirty="0" smtClean="0"/>
              <a:t>for program understanding as a technology area</a:t>
            </a:r>
            <a:r>
              <a:rPr lang="en-US" baseline="0" dirty="0" smtClean="0"/>
              <a:t>?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+mn-ea"/>
                <a:cs typeface="+mn-cs"/>
              </a:rPr>
              <a:t>Why didn’t they also call it “Program Listening” or “Program Smelling”?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Expertise – domain knowledge,</a:t>
            </a:r>
            <a:r>
              <a:rPr lang="en-US" sz="2400" baseline="0" dirty="0" smtClean="0"/>
              <a:t> skill with language/environment, system knowledge…</a:t>
            </a:r>
            <a:endParaRPr lang="en-US" sz="2400" dirty="0" smtClean="0"/>
          </a:p>
          <a:p>
            <a:r>
              <a:rPr lang="en-US" sz="2400" dirty="0" smtClean="0"/>
              <a:t>Representation Form</a:t>
            </a:r>
            <a:r>
              <a:rPr lang="en-US" sz="2400" baseline="0" dirty="0" smtClean="0"/>
              <a:t> – </a:t>
            </a:r>
            <a:r>
              <a:rPr lang="en-US" sz="2000" dirty="0" smtClean="0"/>
              <a:t>Structure, Semantics,</a:t>
            </a:r>
            <a:r>
              <a:rPr lang="en-US" sz="2000" baseline="0" dirty="0" smtClean="0"/>
              <a:t> </a:t>
            </a:r>
            <a:r>
              <a:rPr lang="en-US" sz="2000" dirty="0" smtClean="0"/>
              <a:t>Language Form/Type (Declarative, Symbolic, Procedural, Functional)</a:t>
            </a:r>
          </a:p>
          <a:p>
            <a:r>
              <a:rPr lang="en-US" sz="2400" dirty="0" smtClean="0"/>
              <a:t>Implementation issues - </a:t>
            </a:r>
            <a:r>
              <a:rPr lang="en-US" sz="2000" dirty="0" smtClean="0"/>
              <a:t>Naming conventions,</a:t>
            </a:r>
            <a:r>
              <a:rPr lang="en-US" sz="2000" baseline="0" dirty="0" smtClean="0"/>
              <a:t> </a:t>
            </a:r>
            <a:r>
              <a:rPr lang="en-US" sz="2000" dirty="0" smtClean="0"/>
              <a:t>Comments,</a:t>
            </a:r>
            <a:r>
              <a:rPr lang="en-US" sz="2000" baseline="0" dirty="0" smtClean="0"/>
              <a:t> </a:t>
            </a:r>
            <a:r>
              <a:rPr lang="en-US" sz="2000" dirty="0" smtClean="0"/>
              <a:t>Decomposition Mechanism</a:t>
            </a:r>
          </a:p>
          <a:p>
            <a:r>
              <a:rPr lang="en-US" sz="2400" dirty="0" smtClean="0"/>
              <a:t>Documentation – relation to source code, hypertext links</a:t>
            </a:r>
          </a:p>
          <a:p>
            <a:r>
              <a:rPr lang="en-US" sz="2400" dirty="0" smtClean="0"/>
              <a:t>Organization and Presentation –</a:t>
            </a:r>
            <a:r>
              <a:rPr lang="en-US" sz="2400" baseline="0" dirty="0" smtClean="0"/>
              <a:t> of the software artifacts, formal/informal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Humans need both “informal” and “formal” knowledge for program understanding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As a human begins to understand a program he/she finds and recognizes informal concepts and starts assigning them to structures in the program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Automatically “discovering (find + recognize) these informal concepts and assigning them to their implementation instances (structures of code) is the </a:t>
            </a:r>
            <a:r>
              <a:rPr lang="en-US" sz="1200" i="1" dirty="0" smtClean="0"/>
              <a:t>concept assignment problem”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Humans understand in terms of application domains</a:t>
            </a:r>
            <a:r>
              <a:rPr lang="en-US" sz="1200" baseline="0" dirty="0" smtClean="0"/>
              <a:t> </a:t>
            </a:r>
            <a:r>
              <a:rPr lang="en-US" sz="1200" dirty="0" smtClean="0"/>
              <a:t>e.g. “reserves an airline seat” </a:t>
            </a:r>
            <a:r>
              <a:rPr lang="en-US" sz="1200" dirty="0" smtClean="0">
                <a:ea typeface="Tahoma" charset="0"/>
                <a:cs typeface="Tahoma" charset="0"/>
              </a:rPr>
              <a:t>≠ “</a:t>
            </a:r>
            <a:r>
              <a:rPr lang="en-US" sz="1200" dirty="0" err="1" smtClean="0">
                <a:ea typeface="Tahoma" charset="0"/>
                <a:cs typeface="Tahoma" charset="0"/>
              </a:rPr>
              <a:t>if(seat</a:t>
            </a:r>
            <a:r>
              <a:rPr lang="en-US" sz="1200" dirty="0" smtClean="0">
                <a:ea typeface="Tahoma" charset="0"/>
                <a:cs typeface="Tahoma" charset="0"/>
              </a:rPr>
              <a:t> = </a:t>
            </a:r>
            <a:r>
              <a:rPr lang="en-US" sz="1200" dirty="0" err="1" smtClean="0">
                <a:ea typeface="Tahoma" charset="0"/>
                <a:cs typeface="Tahoma" charset="0"/>
              </a:rPr>
              <a:t>request(flight</a:t>
            </a:r>
            <a:r>
              <a:rPr lang="en-US" sz="1200" dirty="0" smtClean="0">
                <a:ea typeface="Tahoma" charset="0"/>
                <a:cs typeface="Tahoma" charset="0"/>
              </a:rPr>
              <a:t>)) &amp;&amp; </a:t>
            </a:r>
            <a:r>
              <a:rPr lang="en-US" sz="1200" dirty="0" err="1" smtClean="0">
                <a:ea typeface="Tahoma" charset="0"/>
                <a:cs typeface="Tahoma" charset="0"/>
              </a:rPr>
              <a:t>available(seat</a:t>
            </a:r>
            <a:r>
              <a:rPr lang="en-US" sz="1200" dirty="0" smtClean="0">
                <a:ea typeface="Tahoma" charset="0"/>
                <a:cs typeface="Tahoma" charset="0"/>
              </a:rPr>
              <a:t>) then </a:t>
            </a:r>
            <a:r>
              <a:rPr lang="en-US" sz="1200" dirty="0" err="1" smtClean="0">
                <a:ea typeface="Tahoma" charset="0"/>
                <a:cs typeface="Tahoma" charset="0"/>
              </a:rPr>
              <a:t>researve(seat</a:t>
            </a:r>
            <a:r>
              <a:rPr lang="en-US" sz="1200" dirty="0" smtClean="0">
                <a:ea typeface="Tahoma" charset="0"/>
                <a:cs typeface="Tahoma" charset="0"/>
              </a:rPr>
              <a:t>, customer)”</a:t>
            </a:r>
          </a:p>
          <a:p>
            <a:r>
              <a:rPr lang="en-US" sz="1200" dirty="0" smtClean="0">
                <a:ea typeface="Tahoma" charset="0"/>
                <a:cs typeface="Tahoma" charset="0"/>
              </a:rPr>
              <a:t>Humans understand because of “rich context of world knowledge”</a:t>
            </a:r>
          </a:p>
          <a:p>
            <a:r>
              <a:rPr lang="en-US" sz="1200" dirty="0" smtClean="0">
                <a:ea typeface="Tahoma" charset="0"/>
                <a:cs typeface="Tahoma" charset="0"/>
              </a:rPr>
              <a:t>Machines lack contextual world knowledge</a:t>
            </a:r>
          </a:p>
          <a:p>
            <a:r>
              <a:rPr lang="en-US" sz="1200" b="1" dirty="0" smtClean="0">
                <a:ea typeface="Tahoma" charset="0"/>
                <a:cs typeface="Tahoma" charset="0"/>
              </a:rPr>
              <a:t>Q4</a:t>
            </a:r>
            <a:r>
              <a:rPr lang="en-US" sz="1200" dirty="0" smtClean="0">
                <a:ea typeface="Tahoma" charset="0"/>
                <a:cs typeface="Tahoma" charset="0"/>
              </a:rPr>
              <a:t>: What</a:t>
            </a:r>
            <a:r>
              <a:rPr lang="en-US" sz="1200" baseline="0" dirty="0" smtClean="0">
                <a:ea typeface="Tahoma" charset="0"/>
                <a:cs typeface="Tahoma" charset="0"/>
              </a:rPr>
              <a:t> does the Concept Assignment problem map</a:t>
            </a:r>
            <a:r>
              <a:rPr lang="en-US" sz="1200" baseline="0" dirty="0" smtClean="0">
                <a:ea typeface="Tahoma" charset="0"/>
                <a:cs typeface="Tahoma" charset="0"/>
              </a:rPr>
              <a:t>?  Why would OO programs help with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Q5</a:t>
            </a:r>
            <a:r>
              <a:rPr lang="en-US" dirty="0" smtClean="0"/>
              <a:t>: What is the difference between programming concepts and human</a:t>
            </a:r>
            <a:r>
              <a:rPr lang="en-US" baseline="0" dirty="0" smtClean="0"/>
              <a:t> concept with respect to uniqueness of solution</a:t>
            </a:r>
            <a:r>
              <a:rPr lang="en-US" baseline="0" dirty="0" smtClean="0"/>
              <a:t>?  How do you explain that?</a:t>
            </a:r>
          </a:p>
          <a:p>
            <a:r>
              <a:rPr lang="en-US" baseline="0" dirty="0" smtClean="0"/>
              <a:t>Image of Socrates from http://en.wikipedia.org/wiki/Socrates.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Q6</a:t>
            </a:r>
            <a:r>
              <a:rPr lang="en-US" dirty="0" smtClean="0"/>
              <a:t>: In</a:t>
            </a:r>
            <a:r>
              <a:rPr lang="en-US" baseline="0" dirty="0" smtClean="0"/>
              <a:t> your own words, what is program slicing?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invGray">
          <a:xfrm>
            <a:off x="9190038" y="20638"/>
            <a:ext cx="563562" cy="6858000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7" name="Freeform 3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Freeform 4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9" name="Freeform 5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Freeform 6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Freeform 7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Freeform 10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C0C0C0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8194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2FA40B-D0E2-5746-A3D8-9149A00ED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69C24B-8AC4-4649-8C5D-C9ABF9BA8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fld id="{D1C5598A-8974-3840-978B-2DD519743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B3A97D-E058-4347-98A3-25ACC5C280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72390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74B3A97D-E058-4347-98A3-25ACC5C28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A6DD52-B65D-2745-95FF-4AABEB510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D968FA-C622-B24E-90B1-AA1F68708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FA5E4A-AD53-0843-A6C6-D4095C8CC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3A6690-49A6-7A4D-B2B1-26C8A70FBB9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 bwMode="auto">
          <a:xfrm>
            <a:off x="72390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443A6690-49A6-7A4D-B2B1-26C8A70FBB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87E393-2226-604C-AFDD-3DC991E195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032A153-4C1E-1849-AC61-B029892F40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5FF174-6D5E-474F-A735-6762711C56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Freeform 22"/>
          <p:cNvSpPr>
            <a:spLocks/>
          </p:cNvSpPr>
          <p:nvPr/>
        </p:nvSpPr>
        <p:spPr bwMode="white">
          <a:xfrm>
            <a:off x="0" y="4510088"/>
            <a:ext cx="5754688" cy="2347912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23"/>
          <p:cNvSpPr>
            <a:spLocks/>
          </p:cNvSpPr>
          <p:nvPr/>
        </p:nvSpPr>
        <p:spPr bwMode="white">
          <a:xfrm>
            <a:off x="0" y="3838575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Freeform 24"/>
          <p:cNvSpPr>
            <a:spLocks/>
          </p:cNvSpPr>
          <p:nvPr/>
        </p:nvSpPr>
        <p:spPr bwMode="white">
          <a:xfrm>
            <a:off x="0" y="3167063"/>
            <a:ext cx="9144000" cy="3690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25"/>
          <p:cNvSpPr>
            <a:spLocks/>
          </p:cNvSpPr>
          <p:nvPr/>
        </p:nvSpPr>
        <p:spPr bwMode="white">
          <a:xfrm>
            <a:off x="0" y="2481263"/>
            <a:ext cx="9144000" cy="2497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Freeform 26"/>
          <p:cNvSpPr>
            <a:spLocks/>
          </p:cNvSpPr>
          <p:nvPr/>
        </p:nvSpPr>
        <p:spPr bwMode="white">
          <a:xfrm>
            <a:off x="0" y="1814513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Freeform 27"/>
          <p:cNvSpPr>
            <a:spLocks/>
          </p:cNvSpPr>
          <p:nvPr/>
        </p:nvSpPr>
        <p:spPr bwMode="white">
          <a:xfrm>
            <a:off x="0" y="0"/>
            <a:ext cx="9144000" cy="1682750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Freeform 28"/>
          <p:cNvSpPr>
            <a:spLocks/>
          </p:cNvSpPr>
          <p:nvPr/>
        </p:nvSpPr>
        <p:spPr bwMode="white">
          <a:xfrm>
            <a:off x="0" y="0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white">
          <a:xfrm>
            <a:off x="0" y="0"/>
            <a:ext cx="4578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7620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4FCEEE-9DC8-B543-AC3A-75A414BF23B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8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ZapfDingbats" pitchFamily="82" charset="2"/>
        <a:buChar char="l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" y="0"/>
            <a:ext cx="9144000" cy="3114675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Construction </a:t>
            </a:r>
            <a:b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and Evolution - </a:t>
            </a:r>
            <a:r>
              <a:rPr lang="en-US" sz="32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CSSE 375</a:t>
            </a:r>
            <a:br>
              <a:rPr lang="en-US" sz="32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2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2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2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2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2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Program </a:t>
            </a: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Understanding</a:t>
            </a: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62940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Shawn </a:t>
            </a:r>
            <a:r>
              <a:rPr lang="en-US" dirty="0" smtClean="0"/>
              <a:t>and Steve</a:t>
            </a:r>
            <a:endParaRPr lang="en-US" sz="1400" dirty="0"/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5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Program Slicing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33600" y="838200"/>
            <a:ext cx="6248400" cy="439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800" b="1" dirty="0" err="1">
                <a:latin typeface="Courier New" charset="0"/>
              </a:rPr>
              <a:t>int</a:t>
            </a:r>
            <a:r>
              <a:rPr lang="en-US" sz="2800" b="1" dirty="0">
                <a:latin typeface="Courier New" charset="0"/>
              </a:rPr>
              <a:t> main() {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</a:t>
            </a:r>
            <a:r>
              <a:rPr lang="en-US" sz="2800" b="1" dirty="0" err="1">
                <a:latin typeface="Courier New" charset="0"/>
              </a:rPr>
              <a:t>int</a:t>
            </a:r>
            <a:r>
              <a:rPr lang="en-US" sz="2800" b="1" dirty="0">
                <a:latin typeface="Courier New" charset="0"/>
              </a:rPr>
              <a:t> sum = 0;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</a:t>
            </a:r>
            <a:r>
              <a:rPr lang="en-US" sz="2800" b="1" dirty="0" err="1">
                <a:latin typeface="Courier New" charset="0"/>
              </a:rPr>
              <a:t>int</a:t>
            </a:r>
            <a:r>
              <a:rPr lang="en-US" sz="2800" b="1" dirty="0">
                <a:latin typeface="Courier New" charset="0"/>
              </a:rPr>
              <a:t> </a:t>
            </a:r>
            <a:r>
              <a:rPr lang="en-US" sz="2800" b="1" dirty="0" err="1">
                <a:latin typeface="Courier New" charset="0"/>
              </a:rPr>
              <a:t>i</a:t>
            </a:r>
            <a:r>
              <a:rPr lang="en-US" sz="2800" b="1" dirty="0">
                <a:latin typeface="Courier New" charset="0"/>
              </a:rPr>
              <a:t> = 1;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while (</a:t>
            </a:r>
            <a:r>
              <a:rPr lang="en-US" sz="2800" b="1" dirty="0" err="1">
                <a:latin typeface="Courier New" charset="0"/>
              </a:rPr>
              <a:t>i</a:t>
            </a:r>
            <a:r>
              <a:rPr lang="en-US" sz="2800" b="1" dirty="0">
                <a:latin typeface="Courier New" charset="0"/>
              </a:rPr>
              <a:t> &lt; 11) {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	sum = sum + </a:t>
            </a:r>
            <a:r>
              <a:rPr lang="en-US" sz="2800" b="1" dirty="0" err="1">
                <a:latin typeface="Courier New" charset="0"/>
              </a:rPr>
              <a:t>i</a:t>
            </a:r>
            <a:r>
              <a:rPr lang="en-US" sz="2800" b="1" dirty="0">
                <a:latin typeface="Courier New" charset="0"/>
              </a:rPr>
              <a:t>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	</a:t>
            </a:r>
            <a:r>
              <a:rPr lang="en-US" sz="2800" b="1" dirty="0" err="1">
                <a:latin typeface="Courier New" charset="0"/>
              </a:rPr>
              <a:t>i</a:t>
            </a:r>
            <a:r>
              <a:rPr lang="en-US" sz="2800" b="1" dirty="0">
                <a:latin typeface="Courier New" charset="0"/>
              </a:rPr>
              <a:t> = </a:t>
            </a:r>
            <a:r>
              <a:rPr lang="en-US" sz="2800" b="1" dirty="0" err="1">
                <a:latin typeface="Courier New" charset="0"/>
              </a:rPr>
              <a:t>i</a:t>
            </a:r>
            <a:r>
              <a:rPr lang="en-US" sz="2800" b="1" dirty="0">
                <a:latin typeface="Courier New" charset="0"/>
              </a:rPr>
              <a:t> + 1;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}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</a:t>
            </a:r>
            <a:r>
              <a:rPr lang="en-US" sz="2800" b="1" dirty="0" err="1">
                <a:latin typeface="Courier New" charset="0"/>
              </a:rPr>
              <a:t>printf(“%d\n”,sum</a:t>
            </a:r>
            <a:r>
              <a:rPr lang="en-US" sz="2800" b="1" dirty="0">
                <a:latin typeface="Courier New" charset="0"/>
              </a:rPr>
              <a:t>);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</a:t>
            </a:r>
            <a:r>
              <a:rPr lang="en-US" sz="2800" b="1" dirty="0" err="1">
                <a:latin typeface="Courier New" charset="0"/>
              </a:rPr>
              <a:t>printf(“%d\n”,i</a:t>
            </a:r>
            <a:r>
              <a:rPr lang="en-US" sz="2800" b="1" dirty="0">
                <a:latin typeface="Courier New" charset="0"/>
              </a:rPr>
              <a:t>);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}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390900" y="4857750"/>
            <a:ext cx="3048000" cy="0"/>
          </a:xfrm>
          <a:prstGeom prst="lin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257800"/>
            <a:ext cx="8512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Program slicing</a:t>
            </a:r>
            <a:r>
              <a:rPr lang="en-US" dirty="0" smtClean="0">
                <a:latin typeface="+mj-lt"/>
              </a:rPr>
              <a:t> is the computation of the set of </a:t>
            </a:r>
            <a:r>
              <a:rPr lang="en-US" dirty="0" smtClean="0">
                <a:latin typeface="+mj-lt"/>
              </a:rPr>
              <a:t>a program’s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statements, the </a:t>
            </a:r>
            <a:r>
              <a:rPr lang="en-US" b="1" dirty="0" smtClean="0">
                <a:latin typeface="+mj-lt"/>
              </a:rPr>
              <a:t>program slice</a:t>
            </a:r>
            <a:r>
              <a:rPr lang="en-US" dirty="0" smtClean="0">
                <a:latin typeface="+mj-lt"/>
              </a:rPr>
              <a:t>, that may affect the values at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some point of interest, referred to as a </a:t>
            </a:r>
            <a:r>
              <a:rPr lang="en-US" b="1" dirty="0" smtClean="0">
                <a:latin typeface="+mj-lt"/>
              </a:rPr>
              <a:t>slicing criterion</a:t>
            </a:r>
            <a:r>
              <a:rPr lang="en-US" dirty="0" smtClean="0">
                <a:latin typeface="+mj-lt"/>
              </a:rPr>
              <a:t>. 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60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Q6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Slicing – Backward Slice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33600" y="990600"/>
            <a:ext cx="6248400" cy="439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800" b="1" dirty="0" err="1">
                <a:solidFill>
                  <a:srgbClr val="800000"/>
                </a:solidFill>
                <a:latin typeface="Courier New" charset="0"/>
              </a:rPr>
              <a:t>int</a:t>
            </a:r>
            <a:r>
              <a:rPr lang="en-US" sz="2800" b="1" dirty="0">
                <a:solidFill>
                  <a:srgbClr val="800000"/>
                </a:solidFill>
                <a:latin typeface="Courier New" charset="0"/>
              </a:rPr>
              <a:t> main() {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</a:t>
            </a:r>
            <a:r>
              <a:rPr lang="en-US" sz="2800" b="1" dirty="0" err="1">
                <a:latin typeface="Courier New" charset="0"/>
              </a:rPr>
              <a:t>int</a:t>
            </a:r>
            <a:r>
              <a:rPr lang="en-US" sz="2800" b="1" dirty="0">
                <a:latin typeface="Courier New" charset="0"/>
              </a:rPr>
              <a:t> sum = 0;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</a:t>
            </a:r>
            <a:r>
              <a:rPr lang="en-US" sz="2800" b="1" dirty="0" err="1">
                <a:solidFill>
                  <a:srgbClr val="800000"/>
                </a:solidFill>
                <a:latin typeface="Courier New" charset="0"/>
              </a:rPr>
              <a:t>int</a:t>
            </a:r>
            <a:r>
              <a:rPr lang="en-US" sz="2800" b="1" dirty="0">
                <a:solidFill>
                  <a:srgbClr val="800000"/>
                </a:solidFill>
                <a:latin typeface="Courier New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Courier New" charset="0"/>
              </a:rPr>
              <a:t>i</a:t>
            </a:r>
            <a:r>
              <a:rPr lang="en-US" sz="2800" b="1" dirty="0">
                <a:solidFill>
                  <a:srgbClr val="800000"/>
                </a:solidFill>
                <a:latin typeface="Courier New" charset="0"/>
              </a:rPr>
              <a:t> = 1;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</a:t>
            </a:r>
            <a:r>
              <a:rPr lang="en-US" sz="2800" b="1" dirty="0">
                <a:solidFill>
                  <a:srgbClr val="800000"/>
                </a:solidFill>
                <a:latin typeface="Courier New" charset="0"/>
              </a:rPr>
              <a:t>while (</a:t>
            </a:r>
            <a:r>
              <a:rPr lang="en-US" sz="2800" b="1" dirty="0" err="1">
                <a:solidFill>
                  <a:srgbClr val="800000"/>
                </a:solidFill>
                <a:latin typeface="Courier New" charset="0"/>
              </a:rPr>
              <a:t>i</a:t>
            </a:r>
            <a:r>
              <a:rPr lang="en-US" sz="2800" b="1" dirty="0">
                <a:solidFill>
                  <a:srgbClr val="800000"/>
                </a:solidFill>
                <a:latin typeface="Courier New" charset="0"/>
              </a:rPr>
              <a:t> &lt; 11) {</a:t>
            </a:r>
          </a:p>
          <a:p>
            <a:pPr defTabSz="820738"/>
            <a:r>
              <a:rPr lang="en-US" sz="2800" b="1" dirty="0">
                <a:solidFill>
                  <a:srgbClr val="800000"/>
                </a:solidFill>
                <a:latin typeface="Courier New" charset="0"/>
              </a:rPr>
              <a:t>		</a:t>
            </a:r>
            <a:r>
              <a:rPr lang="en-US" sz="2800" b="1" dirty="0">
                <a:latin typeface="Courier New" charset="0"/>
              </a:rPr>
              <a:t>sum = sum + </a:t>
            </a:r>
            <a:r>
              <a:rPr lang="en-US" sz="2800" b="1" dirty="0" err="1">
                <a:latin typeface="Courier New" charset="0"/>
              </a:rPr>
              <a:t>i</a:t>
            </a:r>
            <a:r>
              <a:rPr lang="en-US" sz="2800" b="1" dirty="0">
                <a:latin typeface="Courier New" charset="0"/>
              </a:rPr>
              <a:t>;</a:t>
            </a:r>
          </a:p>
          <a:p>
            <a:pPr defTabSz="820738"/>
            <a:r>
              <a:rPr lang="en-US" sz="2800" b="1" dirty="0">
                <a:solidFill>
                  <a:srgbClr val="800000"/>
                </a:solidFill>
                <a:latin typeface="Courier New" charset="0"/>
              </a:rPr>
              <a:t>		</a:t>
            </a:r>
            <a:r>
              <a:rPr lang="en-US" sz="2800" b="1" dirty="0" err="1">
                <a:solidFill>
                  <a:srgbClr val="800000"/>
                </a:solidFill>
                <a:latin typeface="Courier New" charset="0"/>
              </a:rPr>
              <a:t>i</a:t>
            </a:r>
            <a:r>
              <a:rPr lang="en-US" sz="2800" b="1" dirty="0">
                <a:solidFill>
                  <a:srgbClr val="800000"/>
                </a:solidFill>
                <a:latin typeface="Courier New" charset="0"/>
              </a:rPr>
              <a:t> = </a:t>
            </a:r>
            <a:r>
              <a:rPr lang="en-US" sz="2800" b="1" dirty="0" err="1">
                <a:solidFill>
                  <a:srgbClr val="800000"/>
                </a:solidFill>
                <a:latin typeface="Courier New" charset="0"/>
              </a:rPr>
              <a:t>i</a:t>
            </a:r>
            <a:r>
              <a:rPr lang="en-US" sz="2800" b="1" dirty="0">
                <a:solidFill>
                  <a:srgbClr val="800000"/>
                </a:solidFill>
                <a:latin typeface="Courier New" charset="0"/>
              </a:rPr>
              <a:t> + 1;</a:t>
            </a:r>
          </a:p>
          <a:p>
            <a:pPr defTabSz="820738"/>
            <a:r>
              <a:rPr lang="en-US" sz="2800" b="1" dirty="0">
                <a:solidFill>
                  <a:srgbClr val="800000"/>
                </a:solidFill>
                <a:latin typeface="Courier New" charset="0"/>
              </a:rPr>
              <a:t>	}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</a:t>
            </a:r>
            <a:r>
              <a:rPr lang="en-US" sz="2800" b="1" dirty="0" err="1">
                <a:latin typeface="Courier New" charset="0"/>
              </a:rPr>
              <a:t>printf(“%d\n”,sum</a:t>
            </a:r>
            <a:r>
              <a:rPr lang="en-US" sz="2800" b="1" dirty="0">
                <a:latin typeface="Courier New" charset="0"/>
              </a:rPr>
              <a:t>);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</a:t>
            </a:r>
            <a:r>
              <a:rPr lang="en-US" sz="2800" b="1" dirty="0" err="1">
                <a:solidFill>
                  <a:srgbClr val="800000"/>
                </a:solidFill>
                <a:latin typeface="Courier New" charset="0"/>
              </a:rPr>
              <a:t>printf(“%d\n”,i</a:t>
            </a:r>
            <a:r>
              <a:rPr lang="en-US" sz="2800" b="1" dirty="0">
                <a:solidFill>
                  <a:srgbClr val="800000"/>
                </a:solidFill>
                <a:latin typeface="Courier New" charset="0"/>
              </a:rPr>
              <a:t>);</a:t>
            </a:r>
          </a:p>
          <a:p>
            <a:pPr defTabSz="820738"/>
            <a:r>
              <a:rPr lang="en-US" sz="2800" b="1" dirty="0">
                <a:solidFill>
                  <a:srgbClr val="800000"/>
                </a:solidFill>
                <a:latin typeface="Courier New" charset="0"/>
              </a:rPr>
              <a:t>}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443038" y="4857754"/>
            <a:ext cx="6700837" cy="1466851"/>
            <a:chOff x="909" y="3060"/>
            <a:chExt cx="4221" cy="924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2136" y="3060"/>
              <a:ext cx="192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909" y="3699"/>
              <a:ext cx="4221" cy="28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82628" tIns="41315" rIns="82628" bIns="41315">
              <a:prstTxWarp prst="textNoShape">
                <a:avLst/>
              </a:prstTxWarp>
              <a:spAutoFit/>
            </a:bodyPr>
            <a:lstStyle/>
            <a:p>
              <a:pPr algn="ctr" defTabSz="820738"/>
              <a:r>
                <a:rPr lang="en-US" sz="2400" b="1" dirty="0">
                  <a:solidFill>
                    <a:srgbClr val="800000"/>
                  </a:solidFill>
                  <a:latin typeface="+mj-lt"/>
                </a:rPr>
                <a:t>Backward slice</a:t>
              </a:r>
              <a:r>
                <a:rPr lang="en-US" sz="2400" dirty="0">
                  <a:solidFill>
                    <a:srgbClr val="800000"/>
                  </a:solidFill>
                  <a:latin typeface="+mj-lt"/>
                </a:rPr>
                <a:t> </a:t>
              </a:r>
              <a:r>
                <a:rPr lang="en-US" sz="2400" dirty="0">
                  <a:latin typeface="+mj-lt"/>
                </a:rPr>
                <a:t>with respect to “</a:t>
              </a:r>
              <a:r>
                <a:rPr lang="en-US" sz="2400" dirty="0" err="1">
                  <a:latin typeface="+mj-lt"/>
                </a:rPr>
                <a:t>printf(“%d\n”,i</a:t>
              </a:r>
              <a:r>
                <a:rPr lang="en-US" sz="2400" dirty="0">
                  <a:latin typeface="+mj-lt"/>
                </a:rPr>
                <a:t>)”</a:t>
              </a:r>
              <a:endParaRPr lang="en-US" sz="22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Program Slicing – Forward Slice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33600" y="990600"/>
            <a:ext cx="6248400" cy="439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800" b="1" dirty="0" err="1">
                <a:latin typeface="Courier New" charset="0"/>
              </a:rPr>
              <a:t>int</a:t>
            </a:r>
            <a:r>
              <a:rPr lang="en-US" sz="2800" b="1" dirty="0">
                <a:latin typeface="Courier New" charset="0"/>
              </a:rPr>
              <a:t> main() {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</a:t>
            </a:r>
            <a:r>
              <a:rPr lang="en-US" sz="2800" b="1" dirty="0" err="1">
                <a:latin typeface="Courier New" charset="0"/>
              </a:rPr>
              <a:t>int</a:t>
            </a:r>
            <a:r>
              <a:rPr lang="en-US" sz="2800" b="1" dirty="0">
                <a:latin typeface="Courier New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urier New" charset="0"/>
              </a:rPr>
              <a:t>sum = 0</a:t>
            </a:r>
            <a:r>
              <a:rPr lang="en-US" sz="2800" b="1" dirty="0">
                <a:latin typeface="Courier New" charset="0"/>
              </a:rPr>
              <a:t>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</a:t>
            </a:r>
            <a:r>
              <a:rPr lang="en-US" sz="2800" b="1" dirty="0" err="1">
                <a:latin typeface="Courier New" charset="0"/>
              </a:rPr>
              <a:t>int</a:t>
            </a:r>
            <a:r>
              <a:rPr lang="en-US" sz="2800" b="1" dirty="0">
                <a:latin typeface="Courier New" charset="0"/>
              </a:rPr>
              <a:t> </a:t>
            </a:r>
            <a:r>
              <a:rPr lang="en-US" sz="2800" b="1" dirty="0" err="1">
                <a:latin typeface="Courier New" charset="0"/>
              </a:rPr>
              <a:t>i</a:t>
            </a:r>
            <a:r>
              <a:rPr lang="en-US" sz="2800" b="1" dirty="0">
                <a:latin typeface="Courier New" charset="0"/>
              </a:rPr>
              <a:t> = 1;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while (</a:t>
            </a:r>
            <a:r>
              <a:rPr lang="en-US" sz="2800" b="1" dirty="0" err="1">
                <a:latin typeface="Courier New" charset="0"/>
              </a:rPr>
              <a:t>i</a:t>
            </a:r>
            <a:r>
              <a:rPr lang="en-US" sz="2800" b="1" dirty="0">
                <a:latin typeface="Courier New" charset="0"/>
              </a:rPr>
              <a:t> &lt; 11) {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	</a:t>
            </a:r>
            <a:r>
              <a:rPr lang="en-US" sz="2800" b="1" dirty="0">
                <a:solidFill>
                  <a:srgbClr val="0000FF"/>
                </a:solidFill>
                <a:latin typeface="Courier New" charset="0"/>
              </a:rPr>
              <a:t>sum = sum + </a:t>
            </a:r>
            <a:r>
              <a:rPr lang="en-US" sz="2800" b="1" dirty="0" err="1">
                <a:solidFill>
                  <a:srgbClr val="0000FF"/>
                </a:solidFill>
                <a:latin typeface="Courier New" charset="0"/>
              </a:rPr>
              <a:t>i</a:t>
            </a:r>
            <a:r>
              <a:rPr lang="en-US" sz="2800" b="1" dirty="0">
                <a:latin typeface="Courier New" charset="0"/>
              </a:rPr>
              <a:t>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	</a:t>
            </a:r>
            <a:r>
              <a:rPr lang="en-US" sz="2800" b="1" dirty="0" err="1">
                <a:latin typeface="Courier New" charset="0"/>
              </a:rPr>
              <a:t>i</a:t>
            </a:r>
            <a:r>
              <a:rPr lang="en-US" sz="2800" b="1" dirty="0">
                <a:latin typeface="Courier New" charset="0"/>
              </a:rPr>
              <a:t> = </a:t>
            </a:r>
            <a:r>
              <a:rPr lang="en-US" sz="2800" b="1" dirty="0" err="1">
                <a:latin typeface="Courier New" charset="0"/>
              </a:rPr>
              <a:t>i</a:t>
            </a:r>
            <a:r>
              <a:rPr lang="en-US" sz="2800" b="1" dirty="0">
                <a:latin typeface="Courier New" charset="0"/>
              </a:rPr>
              <a:t> + 1;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}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</a:t>
            </a:r>
            <a:r>
              <a:rPr lang="en-US" sz="2800" b="1" dirty="0" err="1">
                <a:latin typeface="Courier New" charset="0"/>
              </a:rPr>
              <a:t>printf(“%d\n”,</a:t>
            </a:r>
            <a:r>
              <a:rPr lang="en-US" sz="2800" b="1" dirty="0" err="1">
                <a:solidFill>
                  <a:srgbClr val="0000FF"/>
                </a:solidFill>
                <a:latin typeface="Courier New" charset="0"/>
              </a:rPr>
              <a:t>sum</a:t>
            </a:r>
            <a:r>
              <a:rPr lang="en-US" sz="2800" b="1" dirty="0">
                <a:latin typeface="Courier New" charset="0"/>
              </a:rPr>
              <a:t>);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	</a:t>
            </a:r>
            <a:r>
              <a:rPr lang="en-US" sz="2800" b="1" dirty="0" err="1">
                <a:latin typeface="Courier New" charset="0"/>
              </a:rPr>
              <a:t>printf(“%d\n”,i</a:t>
            </a:r>
            <a:r>
              <a:rPr lang="en-US" sz="2800" b="1" dirty="0">
                <a:latin typeface="Courier New" charset="0"/>
              </a:rPr>
              <a:t>);</a:t>
            </a:r>
          </a:p>
          <a:p>
            <a:pPr defTabSz="820738"/>
            <a:r>
              <a:rPr lang="en-US" sz="2800" b="1" dirty="0">
                <a:latin typeface="Courier New" charset="0"/>
              </a:rPr>
              <a:t>}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443038" y="4857754"/>
            <a:ext cx="5614989" cy="1466851"/>
            <a:chOff x="909" y="3060"/>
            <a:chExt cx="3537" cy="924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2136" y="3060"/>
              <a:ext cx="192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909" y="3699"/>
              <a:ext cx="3537" cy="28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82628" tIns="41315" rIns="82628" bIns="41315">
              <a:prstTxWarp prst="textNoShape">
                <a:avLst/>
              </a:prstTxWarp>
              <a:spAutoFit/>
            </a:bodyPr>
            <a:lstStyle/>
            <a:p>
              <a:pPr algn="ctr" defTabSz="820738"/>
              <a:r>
                <a:rPr lang="en-US" sz="2400" b="1" dirty="0" smtClean="0">
                  <a:solidFill>
                    <a:srgbClr val="0000FF"/>
                  </a:solidFill>
                  <a:latin typeface="+mj-lt"/>
                </a:rPr>
                <a:t>Forward slice</a:t>
              </a:r>
              <a:r>
                <a:rPr lang="en-US" sz="2400" dirty="0" smtClean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2400" dirty="0">
                  <a:latin typeface="+mj-lt"/>
                </a:rPr>
                <a:t>with respect to </a:t>
              </a:r>
              <a:r>
                <a:rPr lang="en-US" sz="2400" dirty="0" smtClean="0">
                  <a:latin typeface="+mj-lt"/>
                </a:rPr>
                <a:t>“sum = 0”</a:t>
              </a:r>
              <a:endParaRPr lang="en-US" sz="2200" dirty="0"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550223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Tom Reps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5660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Q7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0"/>
            <a:ext cx="7772400" cy="930275"/>
          </a:xfrm>
          <a:noFill/>
          <a:ln/>
        </p:spPr>
        <p:txBody>
          <a:bodyPr lIns="82628" tIns="41315" rIns="82628" bIns="41315"/>
          <a:lstStyle/>
          <a:p>
            <a:r>
              <a:rPr lang="en-US" dirty="0" smtClean="0"/>
              <a:t>Exercise: What does this do? </a:t>
            </a:r>
            <a:br>
              <a:rPr lang="en-US" dirty="0" smtClean="0"/>
            </a:br>
            <a:r>
              <a:rPr lang="en-US" dirty="0" smtClean="0"/>
              <a:t>       What Slice is the Character Count?</a:t>
            </a:r>
            <a:endParaRPr lang="en-US" dirty="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446088" y="1066800"/>
            <a:ext cx="8609012" cy="55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200" b="1" dirty="0">
                <a:latin typeface="Courier New" charset="0"/>
              </a:rPr>
              <a:t>void </a:t>
            </a:r>
            <a:r>
              <a:rPr lang="en-US" sz="2200" b="1" dirty="0" err="1">
                <a:latin typeface="Courier New" charset="0"/>
              </a:rPr>
              <a:t>line_char_count(FILE</a:t>
            </a:r>
            <a:r>
              <a:rPr lang="en-US" sz="2200" b="1" dirty="0">
                <a:latin typeface="Courier New" charset="0"/>
              </a:rPr>
              <a:t> *</a:t>
            </a:r>
            <a:r>
              <a:rPr lang="en-US" sz="2200" b="1" dirty="0" err="1">
                <a:latin typeface="Courier New" charset="0"/>
              </a:rPr>
              <a:t>f</a:t>
            </a:r>
            <a:r>
              <a:rPr lang="en-US" sz="2200" b="1" dirty="0">
                <a:latin typeface="Courier New" charset="0"/>
              </a:rPr>
              <a:t>) {</a:t>
            </a:r>
          </a:p>
          <a:p>
            <a:pPr defTabSz="820738"/>
            <a:r>
              <a:rPr lang="en-US" sz="2200" b="1" dirty="0">
                <a:latin typeface="Courier New" charset="0"/>
              </a:rPr>
              <a:t>	</a:t>
            </a:r>
            <a:r>
              <a:rPr lang="en-US" sz="2200" b="1" dirty="0" err="1">
                <a:latin typeface="Courier New" charset="0"/>
              </a:rPr>
              <a:t>int</a:t>
            </a:r>
            <a:r>
              <a:rPr lang="en-US" sz="2200" b="1" dirty="0">
                <a:latin typeface="Courier New" charset="0"/>
              </a:rPr>
              <a:t> lines = 0;</a:t>
            </a:r>
          </a:p>
          <a:p>
            <a:pPr defTabSz="820738"/>
            <a:r>
              <a:rPr lang="en-US" sz="2200" b="1" dirty="0">
                <a:latin typeface="Courier New" charset="0"/>
              </a:rPr>
              <a:t>	</a:t>
            </a:r>
            <a:r>
              <a:rPr lang="en-US" sz="2200" b="1" dirty="0" err="1">
                <a:latin typeface="Courier New" charset="0"/>
              </a:rPr>
              <a:t>int</a:t>
            </a:r>
            <a:r>
              <a:rPr lang="en-US" sz="2200" b="1" dirty="0">
                <a:latin typeface="Courier New" charset="0"/>
              </a:rPr>
              <a:t> chars;</a:t>
            </a:r>
          </a:p>
          <a:p>
            <a:pPr defTabSz="820738"/>
            <a:r>
              <a:rPr lang="en-US" sz="2200" b="1" dirty="0">
                <a:latin typeface="Courier New" charset="0"/>
              </a:rPr>
              <a:t>	BOOL </a:t>
            </a:r>
            <a:r>
              <a:rPr lang="en-US" sz="2200" b="1" dirty="0" err="1">
                <a:latin typeface="Courier New" charset="0"/>
              </a:rPr>
              <a:t>eof_flag</a:t>
            </a:r>
            <a:r>
              <a:rPr lang="en-US" sz="2200" b="1" dirty="0">
                <a:latin typeface="Courier New" charset="0"/>
              </a:rPr>
              <a:t> = FALSE;</a:t>
            </a:r>
          </a:p>
          <a:p>
            <a:pPr defTabSz="820738"/>
            <a:r>
              <a:rPr lang="en-US" sz="2200" b="1" dirty="0">
                <a:latin typeface="Courier New" charset="0"/>
              </a:rPr>
              <a:t>	</a:t>
            </a:r>
            <a:r>
              <a:rPr lang="en-US" sz="2200" b="1" dirty="0" err="1">
                <a:latin typeface="Courier New" charset="0"/>
              </a:rPr>
              <a:t>int</a:t>
            </a:r>
            <a:r>
              <a:rPr lang="en-US" sz="2200" b="1" dirty="0">
                <a:latin typeface="Courier New" charset="0"/>
              </a:rPr>
              <a:t> </a:t>
            </a:r>
            <a:r>
              <a:rPr lang="en-US" sz="2200" b="1" dirty="0" err="1">
                <a:latin typeface="Courier New" charset="0"/>
              </a:rPr>
              <a:t>n</a:t>
            </a:r>
            <a:r>
              <a:rPr lang="en-US" sz="2200" b="1" dirty="0">
                <a:latin typeface="Courier New" charset="0"/>
              </a:rPr>
              <a:t>;</a:t>
            </a:r>
          </a:p>
          <a:p>
            <a:pPr defTabSz="820738"/>
            <a:r>
              <a:rPr lang="en-US" sz="2200" b="1" dirty="0">
                <a:latin typeface="Courier New" charset="0"/>
              </a:rPr>
              <a:t>	extern void </a:t>
            </a:r>
            <a:r>
              <a:rPr lang="en-US" sz="2200" b="1" dirty="0" err="1">
                <a:latin typeface="Courier New" charset="0"/>
              </a:rPr>
              <a:t>scan_line</a:t>
            </a:r>
            <a:r>
              <a:rPr lang="en-US" sz="1600" b="1" dirty="0" err="1">
                <a:latin typeface="Courier New" charset="0"/>
              </a:rPr>
              <a:t>(FILE</a:t>
            </a:r>
            <a:r>
              <a:rPr lang="en-US" sz="1600" b="1" dirty="0">
                <a:latin typeface="Courier New" charset="0"/>
              </a:rPr>
              <a:t> *</a:t>
            </a:r>
            <a:r>
              <a:rPr lang="en-US" sz="1600" b="1" dirty="0" err="1">
                <a:latin typeface="Courier New" charset="0"/>
              </a:rPr>
              <a:t>f</a:t>
            </a:r>
            <a:r>
              <a:rPr lang="en-US" sz="1600" b="1" dirty="0">
                <a:latin typeface="Courier New" charset="0"/>
              </a:rPr>
              <a:t>, BOOL *</a:t>
            </a:r>
            <a:r>
              <a:rPr lang="en-US" sz="1600" b="1" dirty="0" err="1">
                <a:latin typeface="Courier New" charset="0"/>
              </a:rPr>
              <a:t>bptr</a:t>
            </a:r>
            <a:r>
              <a:rPr lang="en-US" sz="1600" b="1" dirty="0">
                <a:latin typeface="Courier New" charset="0"/>
              </a:rPr>
              <a:t>, </a:t>
            </a:r>
            <a:r>
              <a:rPr lang="en-US" sz="1600" b="1" dirty="0" err="1">
                <a:latin typeface="Courier New" charset="0"/>
              </a:rPr>
              <a:t>int</a:t>
            </a:r>
            <a:r>
              <a:rPr lang="en-US" sz="1600" b="1" dirty="0">
                <a:latin typeface="Courier New" charset="0"/>
              </a:rPr>
              <a:t> *</a:t>
            </a:r>
            <a:r>
              <a:rPr lang="en-US" sz="1600" b="1" dirty="0" err="1">
                <a:latin typeface="Courier New" charset="0"/>
              </a:rPr>
              <a:t>iptr</a:t>
            </a:r>
            <a:r>
              <a:rPr lang="en-US" sz="1600" b="1" dirty="0">
                <a:latin typeface="Courier New" charset="0"/>
              </a:rPr>
              <a:t>);</a:t>
            </a:r>
            <a:endParaRPr lang="en-US" sz="2200" b="1" dirty="0">
              <a:latin typeface="Courier New" charset="0"/>
            </a:endParaRPr>
          </a:p>
          <a:p>
            <a:pPr defTabSz="820738"/>
            <a:r>
              <a:rPr lang="en-US" sz="2200" b="1" dirty="0">
                <a:latin typeface="Courier New" charset="0"/>
              </a:rPr>
              <a:t>	</a:t>
            </a:r>
            <a:r>
              <a:rPr lang="en-US" sz="2200" b="1" dirty="0" err="1">
                <a:latin typeface="Courier New" charset="0"/>
              </a:rPr>
              <a:t>scan_line(f</a:t>
            </a:r>
            <a:r>
              <a:rPr lang="en-US" sz="2200" b="1" dirty="0">
                <a:latin typeface="Courier New" charset="0"/>
              </a:rPr>
              <a:t>, &amp;</a:t>
            </a:r>
            <a:r>
              <a:rPr lang="en-US" sz="2200" b="1" dirty="0" err="1">
                <a:latin typeface="Courier New" charset="0"/>
              </a:rPr>
              <a:t>eof_flag</a:t>
            </a:r>
            <a:r>
              <a:rPr lang="en-US" sz="2200" b="1" dirty="0">
                <a:latin typeface="Courier New" charset="0"/>
              </a:rPr>
              <a:t>, &amp;</a:t>
            </a:r>
            <a:r>
              <a:rPr lang="en-US" sz="2200" b="1" dirty="0" err="1">
                <a:latin typeface="Courier New" charset="0"/>
              </a:rPr>
              <a:t>n</a:t>
            </a:r>
            <a:r>
              <a:rPr lang="en-US" sz="2200" b="1" dirty="0">
                <a:latin typeface="Courier New" charset="0"/>
              </a:rPr>
              <a:t>);</a:t>
            </a:r>
          </a:p>
          <a:p>
            <a:pPr defTabSz="820738"/>
            <a:r>
              <a:rPr lang="en-US" sz="2200" b="1" dirty="0">
                <a:latin typeface="Courier New" charset="0"/>
              </a:rPr>
              <a:t>	chars = </a:t>
            </a:r>
            <a:r>
              <a:rPr lang="en-US" sz="2200" b="1" dirty="0" err="1">
                <a:latin typeface="Courier New" charset="0"/>
              </a:rPr>
              <a:t>n</a:t>
            </a:r>
            <a:r>
              <a:rPr lang="en-US" sz="2200" b="1" dirty="0">
                <a:latin typeface="Courier New" charset="0"/>
              </a:rPr>
              <a:t>;</a:t>
            </a:r>
          </a:p>
          <a:p>
            <a:pPr defTabSz="820738"/>
            <a:r>
              <a:rPr lang="en-US" sz="2200" b="1" dirty="0">
                <a:latin typeface="Courier New" charset="0"/>
              </a:rPr>
              <a:t>	</a:t>
            </a:r>
            <a:r>
              <a:rPr lang="en-US" sz="2200" b="1" dirty="0" err="1">
                <a:latin typeface="Courier New" charset="0"/>
              </a:rPr>
              <a:t>while(eof_flag</a:t>
            </a:r>
            <a:r>
              <a:rPr lang="en-US" sz="2200" b="1" dirty="0">
                <a:latin typeface="Courier New" charset="0"/>
              </a:rPr>
              <a:t> == FALSE){</a:t>
            </a:r>
          </a:p>
          <a:p>
            <a:pPr defTabSz="820738"/>
            <a:r>
              <a:rPr lang="en-US" sz="2200" b="1" dirty="0">
                <a:latin typeface="Courier New" charset="0"/>
              </a:rPr>
              <a:t>		lines = lines + 1;</a:t>
            </a:r>
          </a:p>
          <a:p>
            <a:pPr defTabSz="820738"/>
            <a:r>
              <a:rPr lang="en-US" sz="2200" b="1" dirty="0">
                <a:latin typeface="Courier New" charset="0"/>
              </a:rPr>
              <a:t>		</a:t>
            </a:r>
            <a:r>
              <a:rPr lang="en-US" sz="2200" b="1" dirty="0" err="1">
                <a:latin typeface="Courier New" charset="0"/>
              </a:rPr>
              <a:t>scan_line(f</a:t>
            </a:r>
            <a:r>
              <a:rPr lang="en-US" sz="2200" b="1" dirty="0">
                <a:latin typeface="Courier New" charset="0"/>
              </a:rPr>
              <a:t>, &amp;</a:t>
            </a:r>
            <a:r>
              <a:rPr lang="en-US" sz="2200" b="1" dirty="0" err="1">
                <a:latin typeface="Courier New" charset="0"/>
              </a:rPr>
              <a:t>eof_flag</a:t>
            </a:r>
            <a:r>
              <a:rPr lang="en-US" sz="2200" b="1" dirty="0">
                <a:latin typeface="Courier New" charset="0"/>
              </a:rPr>
              <a:t>, &amp;</a:t>
            </a:r>
            <a:r>
              <a:rPr lang="en-US" sz="2200" b="1" dirty="0" err="1">
                <a:latin typeface="Courier New" charset="0"/>
              </a:rPr>
              <a:t>n</a:t>
            </a:r>
            <a:r>
              <a:rPr lang="en-US" sz="2200" b="1" dirty="0">
                <a:latin typeface="Courier New" charset="0"/>
              </a:rPr>
              <a:t>);</a:t>
            </a:r>
          </a:p>
          <a:p>
            <a:pPr defTabSz="820738"/>
            <a:r>
              <a:rPr lang="en-US" sz="2200" b="1" dirty="0">
                <a:latin typeface="Courier New" charset="0"/>
              </a:rPr>
              <a:t>		chars = chars + </a:t>
            </a:r>
            <a:r>
              <a:rPr lang="en-US" sz="2200" b="1" dirty="0" err="1">
                <a:latin typeface="Courier New" charset="0"/>
              </a:rPr>
              <a:t>n</a:t>
            </a:r>
            <a:r>
              <a:rPr lang="en-US" sz="2200" b="1" dirty="0">
                <a:latin typeface="Courier New" charset="0"/>
              </a:rPr>
              <a:t>;</a:t>
            </a:r>
          </a:p>
          <a:p>
            <a:pPr defTabSz="820738"/>
            <a:r>
              <a:rPr lang="en-US" sz="2200" b="1" dirty="0">
                <a:latin typeface="Courier New" charset="0"/>
              </a:rPr>
              <a:t>	}</a:t>
            </a:r>
          </a:p>
          <a:p>
            <a:pPr defTabSz="820738"/>
            <a:r>
              <a:rPr lang="en-US" sz="2200" b="1" dirty="0">
                <a:latin typeface="Courier New" charset="0"/>
              </a:rPr>
              <a:t>	</a:t>
            </a:r>
            <a:r>
              <a:rPr lang="en-US" sz="2200" b="1" dirty="0" err="1">
                <a:latin typeface="Courier New" charset="0"/>
              </a:rPr>
              <a:t>printf(“lines</a:t>
            </a:r>
            <a:r>
              <a:rPr lang="en-US" sz="2200" b="1" dirty="0">
                <a:latin typeface="Courier New" charset="0"/>
              </a:rPr>
              <a:t> = %</a:t>
            </a:r>
            <a:r>
              <a:rPr lang="en-US" sz="2200" b="1" dirty="0" err="1">
                <a:latin typeface="Courier New" charset="0"/>
              </a:rPr>
              <a:t>d\n</a:t>
            </a:r>
            <a:r>
              <a:rPr lang="en-US" sz="2200" b="1" dirty="0">
                <a:latin typeface="Courier New" charset="0"/>
              </a:rPr>
              <a:t>”, lines);</a:t>
            </a:r>
          </a:p>
          <a:p>
            <a:pPr defTabSz="820738"/>
            <a:r>
              <a:rPr lang="en-US" sz="2200" b="1" dirty="0">
                <a:latin typeface="Courier New" charset="0"/>
              </a:rPr>
              <a:t>	</a:t>
            </a:r>
            <a:r>
              <a:rPr lang="en-US" sz="2200" b="1" dirty="0" err="1">
                <a:latin typeface="Courier New" charset="0"/>
              </a:rPr>
              <a:t>printf(“chars</a:t>
            </a:r>
            <a:r>
              <a:rPr lang="en-US" sz="2200" b="1" dirty="0">
                <a:latin typeface="Courier New" charset="0"/>
              </a:rPr>
              <a:t> = %</a:t>
            </a:r>
            <a:r>
              <a:rPr lang="en-US" sz="2200" b="1" dirty="0" err="1">
                <a:latin typeface="Courier New" charset="0"/>
              </a:rPr>
              <a:t>d\n</a:t>
            </a:r>
            <a:r>
              <a:rPr lang="en-US" sz="2200" b="1" dirty="0">
                <a:latin typeface="Courier New" charset="0"/>
              </a:rPr>
              <a:t>”, chars);</a:t>
            </a:r>
          </a:p>
          <a:p>
            <a:pPr defTabSz="820738"/>
            <a:r>
              <a:rPr lang="en-US" sz="2200" b="1" dirty="0">
                <a:latin typeface="Courier New" charset="0"/>
              </a:rPr>
              <a:t>}</a:t>
            </a: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>
            <a:off x="1333500" y="6248400"/>
            <a:ext cx="50482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0"/>
            <a:ext cx="7772400" cy="946150"/>
          </a:xfrm>
          <a:noFill/>
          <a:ln/>
        </p:spPr>
        <p:txBody>
          <a:bodyPr lIns="82628" tIns="41315" rIns="82628" bIns="41315"/>
          <a:lstStyle/>
          <a:p>
            <a:r>
              <a:rPr lang="en-US" dirty="0"/>
              <a:t>Character-Count Program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42913" y="1066800"/>
            <a:ext cx="8559800" cy="55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void 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char_count(FILE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 *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f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) {</a:t>
            </a:r>
            <a:endParaRPr lang="en-US" sz="2200" b="1" dirty="0">
              <a:solidFill>
                <a:schemeClr val="tx1"/>
              </a:solidFill>
              <a:latin typeface="Courier New" charset="0"/>
            </a:endParaRPr>
          </a:p>
          <a:p>
            <a:pPr defTabSz="820738"/>
            <a:r>
              <a:rPr lang="en-US" sz="2200" dirty="0">
                <a:solidFill>
                  <a:schemeClr val="bg2"/>
                </a:solidFill>
                <a:latin typeface="Courier New" charset="0"/>
              </a:rPr>
              <a:t>	</a:t>
            </a:r>
            <a:r>
              <a:rPr lang="en-US" sz="2200" b="1" dirty="0" err="1">
                <a:latin typeface="Courier New" charset="0"/>
              </a:rPr>
              <a:t>int</a:t>
            </a:r>
            <a:r>
              <a:rPr lang="en-US" sz="2200" b="1" dirty="0">
                <a:latin typeface="Courier New" charset="0"/>
              </a:rPr>
              <a:t> lines = 0;</a:t>
            </a:r>
          </a:p>
          <a:p>
            <a:pPr defTabSz="820738"/>
            <a:r>
              <a:rPr lang="en-US" sz="2200" dirty="0">
                <a:solidFill>
                  <a:srgbClr val="FF3300"/>
                </a:solidFill>
                <a:latin typeface="Courier New" charset="0"/>
              </a:rPr>
              <a:t>	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int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 chars;</a:t>
            </a:r>
          </a:p>
          <a:p>
            <a:pPr defTabSz="820738"/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	BOOL 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eof_flag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 = FALSE;</a:t>
            </a:r>
          </a:p>
          <a:p>
            <a:pPr defTabSz="820738"/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	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int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 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n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;</a:t>
            </a:r>
          </a:p>
          <a:p>
            <a:pPr defTabSz="820738"/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	extern void 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scan_line</a:t>
            </a:r>
            <a:r>
              <a:rPr lang="en-US" sz="1600" b="1" dirty="0" err="1">
                <a:solidFill>
                  <a:srgbClr val="FF3300"/>
                </a:solidFill>
                <a:latin typeface="Courier New" charset="0"/>
              </a:rPr>
              <a:t>(FILE</a:t>
            </a:r>
            <a:r>
              <a:rPr lang="en-US" sz="1600" b="1" dirty="0">
                <a:solidFill>
                  <a:srgbClr val="FF3300"/>
                </a:solidFill>
                <a:latin typeface="Courier New" charset="0"/>
              </a:rPr>
              <a:t> *</a:t>
            </a:r>
            <a:r>
              <a:rPr lang="en-US" sz="1600" b="1" dirty="0" err="1">
                <a:solidFill>
                  <a:srgbClr val="FF3300"/>
                </a:solidFill>
                <a:latin typeface="Courier New" charset="0"/>
              </a:rPr>
              <a:t>f</a:t>
            </a:r>
            <a:r>
              <a:rPr lang="en-US" sz="1600" b="1" dirty="0">
                <a:solidFill>
                  <a:srgbClr val="FF3300"/>
                </a:solidFill>
                <a:latin typeface="Courier New" charset="0"/>
              </a:rPr>
              <a:t>, BOOL *</a:t>
            </a:r>
            <a:r>
              <a:rPr lang="en-US" sz="1600" b="1" dirty="0" err="1">
                <a:solidFill>
                  <a:srgbClr val="FF3300"/>
                </a:solidFill>
                <a:latin typeface="Courier New" charset="0"/>
              </a:rPr>
              <a:t>bptr</a:t>
            </a:r>
            <a:r>
              <a:rPr lang="en-US" sz="1600" b="1" dirty="0">
                <a:solidFill>
                  <a:srgbClr val="FF3300"/>
                </a:solidFill>
                <a:latin typeface="Courier New" charset="0"/>
              </a:rPr>
              <a:t>, </a:t>
            </a:r>
            <a:r>
              <a:rPr lang="en-US" sz="1600" b="1" dirty="0" err="1">
                <a:solidFill>
                  <a:srgbClr val="FF3300"/>
                </a:solidFill>
                <a:latin typeface="Courier New" charset="0"/>
              </a:rPr>
              <a:t>int</a:t>
            </a:r>
            <a:r>
              <a:rPr lang="en-US" sz="1600" b="1" dirty="0">
                <a:solidFill>
                  <a:srgbClr val="FF3300"/>
                </a:solidFill>
                <a:latin typeface="Courier New" charset="0"/>
              </a:rPr>
              <a:t> *</a:t>
            </a:r>
            <a:r>
              <a:rPr lang="en-US" sz="1600" b="1" dirty="0" err="1">
                <a:solidFill>
                  <a:srgbClr val="FF3300"/>
                </a:solidFill>
                <a:latin typeface="Courier New" charset="0"/>
              </a:rPr>
              <a:t>iptr</a:t>
            </a:r>
            <a:r>
              <a:rPr lang="en-US" sz="1600" b="1" dirty="0">
                <a:solidFill>
                  <a:srgbClr val="FF3300"/>
                </a:solidFill>
                <a:latin typeface="Courier New" charset="0"/>
              </a:rPr>
              <a:t>);</a:t>
            </a:r>
            <a:endParaRPr lang="en-US" sz="2200" b="1" dirty="0">
              <a:solidFill>
                <a:srgbClr val="FF3300"/>
              </a:solidFill>
              <a:latin typeface="Courier New" charset="0"/>
            </a:endParaRPr>
          </a:p>
          <a:p>
            <a:pPr defTabSz="820738"/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	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scan_line(f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, &amp;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eof_flag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, &amp;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n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);</a:t>
            </a:r>
          </a:p>
          <a:p>
            <a:pPr defTabSz="820738"/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	chars = 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n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;</a:t>
            </a:r>
          </a:p>
          <a:p>
            <a:pPr defTabSz="820738"/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	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while(eof_flag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 == FALSE){</a:t>
            </a:r>
          </a:p>
          <a:p>
            <a:pPr defTabSz="820738"/>
            <a:r>
              <a:rPr lang="en-US" sz="2200" dirty="0">
                <a:solidFill>
                  <a:srgbClr val="000000"/>
                </a:solidFill>
                <a:latin typeface="Courier New" charset="0"/>
              </a:rPr>
              <a:t>		</a:t>
            </a:r>
            <a:r>
              <a:rPr lang="en-US" sz="2200" b="1" dirty="0">
                <a:solidFill>
                  <a:srgbClr val="000000"/>
                </a:solidFill>
                <a:latin typeface="Courier New" charset="0"/>
              </a:rPr>
              <a:t>lines = lines + 1;</a:t>
            </a:r>
          </a:p>
          <a:p>
            <a:pPr defTabSz="820738"/>
            <a:r>
              <a:rPr lang="en-US" sz="2200" dirty="0">
                <a:solidFill>
                  <a:srgbClr val="FF3300"/>
                </a:solidFill>
                <a:latin typeface="Courier New" charset="0"/>
              </a:rPr>
              <a:t>		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scan_line(f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, &amp;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eof_flag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, &amp;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n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);</a:t>
            </a:r>
          </a:p>
          <a:p>
            <a:pPr defTabSz="820738"/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		chars = chars + </a:t>
            </a:r>
            <a:r>
              <a:rPr lang="en-US" sz="2200" b="1" dirty="0" err="1">
                <a:solidFill>
                  <a:srgbClr val="FF3300"/>
                </a:solidFill>
                <a:latin typeface="Courier New" charset="0"/>
              </a:rPr>
              <a:t>n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;</a:t>
            </a:r>
          </a:p>
          <a:p>
            <a:pPr defTabSz="820738"/>
            <a:r>
              <a:rPr lang="en-US" sz="22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}</a:t>
            </a:r>
            <a:endParaRPr lang="en-US" sz="2200" b="1" dirty="0">
              <a:solidFill>
                <a:schemeClr val="tx1"/>
              </a:solidFill>
              <a:latin typeface="Courier New" charset="0"/>
            </a:endParaRPr>
          </a:p>
          <a:p>
            <a:pPr defTabSz="820738"/>
            <a:r>
              <a:rPr lang="en-US" sz="2200" dirty="0">
                <a:solidFill>
                  <a:srgbClr val="000000"/>
                </a:solidFill>
                <a:latin typeface="Courier New" charset="0"/>
              </a:rPr>
              <a:t>	</a:t>
            </a:r>
            <a:r>
              <a:rPr lang="en-US" sz="2200" b="1" dirty="0" err="1">
                <a:solidFill>
                  <a:srgbClr val="000000"/>
                </a:solidFill>
                <a:latin typeface="Courier New" charset="0"/>
              </a:rPr>
              <a:t>printf(“lines</a:t>
            </a:r>
            <a:r>
              <a:rPr lang="en-US" sz="2200" b="1" dirty="0">
                <a:solidFill>
                  <a:srgbClr val="000000"/>
                </a:solidFill>
                <a:latin typeface="Courier New" charset="0"/>
              </a:rPr>
              <a:t> = %</a:t>
            </a:r>
            <a:r>
              <a:rPr lang="en-US" sz="2200" b="1" dirty="0" err="1">
                <a:solidFill>
                  <a:srgbClr val="000000"/>
                </a:solidFill>
                <a:latin typeface="Courier New" charset="0"/>
              </a:rPr>
              <a:t>d\n</a:t>
            </a:r>
            <a:r>
              <a:rPr lang="en-US" sz="2200" b="1" dirty="0">
                <a:solidFill>
                  <a:srgbClr val="000000"/>
                </a:solidFill>
                <a:latin typeface="Courier New" charset="0"/>
              </a:rPr>
              <a:t>”, lines);</a:t>
            </a:r>
          </a:p>
          <a:p>
            <a:pPr defTabSz="820738"/>
            <a:r>
              <a:rPr lang="en-US" sz="2200" u="sng" dirty="0">
                <a:solidFill>
                  <a:srgbClr val="FF3300"/>
                </a:solidFill>
                <a:latin typeface="Courier New" charset="0"/>
              </a:rPr>
              <a:t>	</a:t>
            </a:r>
            <a:r>
              <a:rPr lang="en-US" sz="2200" b="1" u="sng" dirty="0" err="1">
                <a:solidFill>
                  <a:srgbClr val="FF3300"/>
                </a:solidFill>
                <a:latin typeface="Courier New" charset="0"/>
              </a:rPr>
              <a:t>printf(“chars</a:t>
            </a:r>
            <a:r>
              <a:rPr lang="en-US" sz="2200" b="1" u="sng" dirty="0">
                <a:solidFill>
                  <a:srgbClr val="FF3300"/>
                </a:solidFill>
                <a:latin typeface="Courier New" charset="0"/>
              </a:rPr>
              <a:t> = %</a:t>
            </a:r>
            <a:r>
              <a:rPr lang="en-US" sz="2200" b="1" u="sng" dirty="0" err="1">
                <a:solidFill>
                  <a:srgbClr val="FF3300"/>
                </a:solidFill>
                <a:latin typeface="Courier New" charset="0"/>
              </a:rPr>
              <a:t>d\n</a:t>
            </a:r>
            <a:r>
              <a:rPr lang="en-US" sz="2200" b="1" u="sng" dirty="0">
                <a:solidFill>
                  <a:srgbClr val="FF3300"/>
                </a:solidFill>
                <a:latin typeface="Courier New" charset="0"/>
              </a:rPr>
              <a:t>”, chars);</a:t>
            </a:r>
          </a:p>
          <a:p>
            <a:pPr defTabSz="820738"/>
            <a:r>
              <a:rPr lang="en-US" sz="2200" b="1" dirty="0">
                <a:solidFill>
                  <a:srgbClr val="FF3300"/>
                </a:solidFill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687387"/>
            <a:ext cx="4419600" cy="912813"/>
          </a:xfrm>
          <a:noFill/>
          <a:ln/>
        </p:spPr>
        <p:txBody>
          <a:bodyPr lIns="82628" tIns="41315" rIns="82628" bIns="41315"/>
          <a:lstStyle/>
          <a:p>
            <a:r>
              <a:rPr lang="en-US" dirty="0"/>
              <a:t>Control Flow Graph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268788" y="3635375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Enter</a:t>
            </a:r>
            <a:endParaRPr lang="en-US" sz="1800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66750" y="4541837"/>
            <a:ext cx="113347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sum = 0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260600" y="4541837"/>
            <a:ext cx="8604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i = 1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473450" y="4562475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while(i &lt; 11)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619750" y="4541837"/>
            <a:ext cx="167957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printf(sum)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7542213" y="4541837"/>
            <a:ext cx="14065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printf(i)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360488" y="5610225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sum = sum + i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268788" y="5610225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i = i + i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233488" y="4189412"/>
            <a:ext cx="1528762" cy="1058863"/>
            <a:chOff x="777" y="2470"/>
            <a:chExt cx="963" cy="667"/>
          </a:xfrm>
        </p:grpSpPr>
        <p:sp>
          <p:nvSpPr>
            <p:cNvPr id="26637" name="Arc 13"/>
            <p:cNvSpPr>
              <a:spLocks/>
            </p:cNvSpPr>
            <p:nvPr/>
          </p:nvSpPr>
          <p:spPr bwMode="auto">
            <a:xfrm>
              <a:off x="777" y="2803"/>
              <a:ext cx="548" cy="334"/>
            </a:xfrm>
            <a:custGeom>
              <a:avLst/>
              <a:gdLst>
                <a:gd name="G0" fmla="+- 20315 0 0"/>
                <a:gd name="G1" fmla="+- 0 0 0"/>
                <a:gd name="G2" fmla="+- 21600 0 0"/>
                <a:gd name="T0" fmla="*/ 41893 w 41893"/>
                <a:gd name="T1" fmla="*/ 971 h 21600"/>
                <a:gd name="T2" fmla="*/ 0 w 41893"/>
                <a:gd name="T3" fmla="*/ 7339 h 21600"/>
                <a:gd name="T4" fmla="*/ 20315 w 4189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3" h="21600" fill="none" extrusionOk="0">
                  <a:moveTo>
                    <a:pt x="41893" y="971"/>
                  </a:moveTo>
                  <a:cubicBezTo>
                    <a:pt x="41373" y="12511"/>
                    <a:pt x="31866" y="21599"/>
                    <a:pt x="20315" y="21599"/>
                  </a:cubicBezTo>
                  <a:cubicBezTo>
                    <a:pt x="11215" y="21599"/>
                    <a:pt x="3091" y="15897"/>
                    <a:pt x="0" y="7338"/>
                  </a:cubicBezTo>
                </a:path>
                <a:path w="41893" h="21600" stroke="0" extrusionOk="0">
                  <a:moveTo>
                    <a:pt x="41893" y="971"/>
                  </a:moveTo>
                  <a:cubicBezTo>
                    <a:pt x="41373" y="12511"/>
                    <a:pt x="31866" y="21599"/>
                    <a:pt x="20315" y="21599"/>
                  </a:cubicBezTo>
                  <a:cubicBezTo>
                    <a:pt x="11215" y="21599"/>
                    <a:pt x="3091" y="15897"/>
                    <a:pt x="0" y="7338"/>
                  </a:cubicBezTo>
                  <a:lnTo>
                    <a:pt x="2031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8" name="Arc 14"/>
            <p:cNvSpPr>
              <a:spLocks/>
            </p:cNvSpPr>
            <p:nvPr/>
          </p:nvSpPr>
          <p:spPr bwMode="auto">
            <a:xfrm rot="10740000">
              <a:off x="1321" y="2470"/>
              <a:ext cx="419" cy="379"/>
            </a:xfrm>
            <a:custGeom>
              <a:avLst/>
              <a:gdLst>
                <a:gd name="G0" fmla="+- 19783 0 0"/>
                <a:gd name="G1" fmla="+- 0 0 0"/>
                <a:gd name="G2" fmla="+- 21600 0 0"/>
                <a:gd name="T0" fmla="*/ 41362 w 41362"/>
                <a:gd name="T1" fmla="*/ 961 h 21600"/>
                <a:gd name="T2" fmla="*/ 0 w 41362"/>
                <a:gd name="T3" fmla="*/ 8672 h 21600"/>
                <a:gd name="T4" fmla="*/ 19783 w 4136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362" h="21600" fill="none" extrusionOk="0">
                  <a:moveTo>
                    <a:pt x="41361" y="960"/>
                  </a:moveTo>
                  <a:cubicBezTo>
                    <a:pt x="40847" y="12505"/>
                    <a:pt x="31338" y="21599"/>
                    <a:pt x="19783" y="21599"/>
                  </a:cubicBezTo>
                  <a:cubicBezTo>
                    <a:pt x="11206" y="21599"/>
                    <a:pt x="3443" y="16526"/>
                    <a:pt x="0" y="8671"/>
                  </a:cubicBezTo>
                </a:path>
                <a:path w="41362" h="21600" stroke="0" extrusionOk="0">
                  <a:moveTo>
                    <a:pt x="41361" y="960"/>
                  </a:moveTo>
                  <a:cubicBezTo>
                    <a:pt x="40847" y="12505"/>
                    <a:pt x="31338" y="21599"/>
                    <a:pt x="19783" y="21599"/>
                  </a:cubicBezTo>
                  <a:cubicBezTo>
                    <a:pt x="11206" y="21599"/>
                    <a:pt x="3443" y="16526"/>
                    <a:pt x="0" y="8671"/>
                  </a:cubicBezTo>
                  <a:lnTo>
                    <a:pt x="1978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678113" y="4122737"/>
            <a:ext cx="1123950" cy="1195388"/>
            <a:chOff x="1687" y="2428"/>
            <a:chExt cx="708" cy="753"/>
          </a:xfrm>
        </p:grpSpPr>
        <p:sp>
          <p:nvSpPr>
            <p:cNvPr id="26640" name="Arc 16"/>
            <p:cNvSpPr>
              <a:spLocks/>
            </p:cNvSpPr>
            <p:nvPr/>
          </p:nvSpPr>
          <p:spPr bwMode="auto">
            <a:xfrm>
              <a:off x="1687" y="2786"/>
              <a:ext cx="400" cy="395"/>
            </a:xfrm>
            <a:custGeom>
              <a:avLst/>
              <a:gdLst>
                <a:gd name="G0" fmla="+- 20275 0 0"/>
                <a:gd name="G1" fmla="+- 0 0 0"/>
                <a:gd name="G2" fmla="+- 21600 0 0"/>
                <a:gd name="T0" fmla="*/ 41854 w 41854"/>
                <a:gd name="T1" fmla="*/ 962 h 21600"/>
                <a:gd name="T2" fmla="*/ 0 w 41854"/>
                <a:gd name="T3" fmla="*/ 7449 h 21600"/>
                <a:gd name="T4" fmla="*/ 20275 w 4185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54" h="21600" fill="none" extrusionOk="0">
                  <a:moveTo>
                    <a:pt x="41853" y="961"/>
                  </a:moveTo>
                  <a:cubicBezTo>
                    <a:pt x="41338" y="12505"/>
                    <a:pt x="31830" y="21599"/>
                    <a:pt x="20275" y="21599"/>
                  </a:cubicBezTo>
                  <a:cubicBezTo>
                    <a:pt x="11218" y="21599"/>
                    <a:pt x="3123" y="15950"/>
                    <a:pt x="0" y="7448"/>
                  </a:cubicBezTo>
                </a:path>
                <a:path w="41854" h="21600" stroke="0" extrusionOk="0">
                  <a:moveTo>
                    <a:pt x="41853" y="961"/>
                  </a:moveTo>
                  <a:cubicBezTo>
                    <a:pt x="41338" y="12505"/>
                    <a:pt x="31830" y="21599"/>
                    <a:pt x="20275" y="21599"/>
                  </a:cubicBezTo>
                  <a:cubicBezTo>
                    <a:pt x="11218" y="21599"/>
                    <a:pt x="3123" y="15950"/>
                    <a:pt x="0" y="7448"/>
                  </a:cubicBezTo>
                  <a:lnTo>
                    <a:pt x="2027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1" name="Arc 17"/>
            <p:cNvSpPr>
              <a:spLocks/>
            </p:cNvSpPr>
            <p:nvPr/>
          </p:nvSpPr>
          <p:spPr bwMode="auto">
            <a:xfrm rot="10740000">
              <a:off x="2084" y="2428"/>
              <a:ext cx="311" cy="407"/>
            </a:xfrm>
            <a:custGeom>
              <a:avLst/>
              <a:gdLst>
                <a:gd name="G0" fmla="+- 20595 0 0"/>
                <a:gd name="G1" fmla="+- 0 0 0"/>
                <a:gd name="G2" fmla="+- 21600 0 0"/>
                <a:gd name="T0" fmla="*/ 42172 w 42172"/>
                <a:gd name="T1" fmla="*/ 991 h 21600"/>
                <a:gd name="T2" fmla="*/ 0 w 42172"/>
                <a:gd name="T3" fmla="*/ 6514 h 21600"/>
                <a:gd name="T4" fmla="*/ 20595 w 4217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172" h="21600" fill="none" extrusionOk="0">
                  <a:moveTo>
                    <a:pt x="42172" y="991"/>
                  </a:moveTo>
                  <a:cubicBezTo>
                    <a:pt x="41642" y="12522"/>
                    <a:pt x="32139" y="21599"/>
                    <a:pt x="20595" y="21599"/>
                  </a:cubicBezTo>
                  <a:cubicBezTo>
                    <a:pt x="11174" y="21599"/>
                    <a:pt x="2841" y="15495"/>
                    <a:pt x="0" y="6513"/>
                  </a:cubicBezTo>
                </a:path>
                <a:path w="42172" h="21600" stroke="0" extrusionOk="0">
                  <a:moveTo>
                    <a:pt x="42172" y="991"/>
                  </a:moveTo>
                  <a:cubicBezTo>
                    <a:pt x="41642" y="12522"/>
                    <a:pt x="32139" y="21599"/>
                    <a:pt x="20595" y="21599"/>
                  </a:cubicBezTo>
                  <a:cubicBezTo>
                    <a:pt x="11174" y="21599"/>
                    <a:pt x="2841" y="15495"/>
                    <a:pt x="0" y="6513"/>
                  </a:cubicBezTo>
                  <a:lnTo>
                    <a:pt x="2059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116513" y="4219575"/>
            <a:ext cx="1039812" cy="977900"/>
            <a:chOff x="3223" y="2489"/>
            <a:chExt cx="655" cy="616"/>
          </a:xfrm>
        </p:grpSpPr>
        <p:sp>
          <p:nvSpPr>
            <p:cNvPr id="26643" name="Arc 19"/>
            <p:cNvSpPr>
              <a:spLocks/>
            </p:cNvSpPr>
            <p:nvPr/>
          </p:nvSpPr>
          <p:spPr bwMode="auto">
            <a:xfrm>
              <a:off x="3223" y="2821"/>
              <a:ext cx="243" cy="284"/>
            </a:xfrm>
            <a:custGeom>
              <a:avLst/>
              <a:gdLst>
                <a:gd name="G0" fmla="+- 19536 0 0"/>
                <a:gd name="G1" fmla="+- 0 0 0"/>
                <a:gd name="G2" fmla="+- 21600 0 0"/>
                <a:gd name="T0" fmla="*/ 41115 w 41115"/>
                <a:gd name="T1" fmla="*/ 948 h 21600"/>
                <a:gd name="T2" fmla="*/ 0 w 41115"/>
                <a:gd name="T3" fmla="*/ 9215 h 21600"/>
                <a:gd name="T4" fmla="*/ 19536 w 4111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115" h="21600" fill="none" extrusionOk="0">
                  <a:moveTo>
                    <a:pt x="41115" y="948"/>
                  </a:moveTo>
                  <a:cubicBezTo>
                    <a:pt x="40607" y="12497"/>
                    <a:pt x="31096" y="21599"/>
                    <a:pt x="19536" y="21599"/>
                  </a:cubicBezTo>
                  <a:cubicBezTo>
                    <a:pt x="11176" y="21599"/>
                    <a:pt x="3566" y="16775"/>
                    <a:pt x="0" y="9214"/>
                  </a:cubicBezTo>
                </a:path>
                <a:path w="41115" h="21600" stroke="0" extrusionOk="0">
                  <a:moveTo>
                    <a:pt x="41115" y="948"/>
                  </a:moveTo>
                  <a:cubicBezTo>
                    <a:pt x="40607" y="12497"/>
                    <a:pt x="31096" y="21599"/>
                    <a:pt x="19536" y="21599"/>
                  </a:cubicBezTo>
                  <a:cubicBezTo>
                    <a:pt x="11176" y="21599"/>
                    <a:pt x="3566" y="16775"/>
                    <a:pt x="0" y="9214"/>
                  </a:cubicBezTo>
                  <a:lnTo>
                    <a:pt x="19536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4" name="Arc 20"/>
            <p:cNvSpPr>
              <a:spLocks/>
            </p:cNvSpPr>
            <p:nvPr/>
          </p:nvSpPr>
          <p:spPr bwMode="auto">
            <a:xfrm rot="10740000">
              <a:off x="3465" y="2489"/>
              <a:ext cx="413" cy="379"/>
            </a:xfrm>
            <a:custGeom>
              <a:avLst/>
              <a:gdLst>
                <a:gd name="G0" fmla="+- 19225 0 0"/>
                <a:gd name="G1" fmla="+- 0 0 0"/>
                <a:gd name="G2" fmla="+- 21600 0 0"/>
                <a:gd name="T0" fmla="*/ 40804 w 40804"/>
                <a:gd name="T1" fmla="*/ 961 h 21600"/>
                <a:gd name="T2" fmla="*/ 0 w 40804"/>
                <a:gd name="T3" fmla="*/ 9847 h 21600"/>
                <a:gd name="T4" fmla="*/ 19225 w 4080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04" h="21600" fill="none" extrusionOk="0">
                  <a:moveTo>
                    <a:pt x="40803" y="960"/>
                  </a:moveTo>
                  <a:cubicBezTo>
                    <a:pt x="40289" y="12505"/>
                    <a:pt x="30780" y="21599"/>
                    <a:pt x="19225" y="21599"/>
                  </a:cubicBezTo>
                  <a:cubicBezTo>
                    <a:pt x="11119" y="21599"/>
                    <a:pt x="3695" y="17061"/>
                    <a:pt x="0" y="9846"/>
                  </a:cubicBezTo>
                </a:path>
                <a:path w="40804" h="21600" stroke="0" extrusionOk="0">
                  <a:moveTo>
                    <a:pt x="40803" y="960"/>
                  </a:moveTo>
                  <a:cubicBezTo>
                    <a:pt x="40289" y="12505"/>
                    <a:pt x="30780" y="21599"/>
                    <a:pt x="19225" y="21599"/>
                  </a:cubicBezTo>
                  <a:cubicBezTo>
                    <a:pt x="11119" y="21599"/>
                    <a:pt x="3695" y="17061"/>
                    <a:pt x="0" y="9846"/>
                  </a:cubicBezTo>
                  <a:lnTo>
                    <a:pt x="1922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561138" y="4214812"/>
            <a:ext cx="1535112" cy="1058863"/>
            <a:chOff x="4454" y="2865"/>
            <a:chExt cx="1064" cy="756"/>
          </a:xfrm>
        </p:grpSpPr>
        <p:sp>
          <p:nvSpPr>
            <p:cNvPr id="26646" name="Arc 22"/>
            <p:cNvSpPr>
              <a:spLocks/>
            </p:cNvSpPr>
            <p:nvPr/>
          </p:nvSpPr>
          <p:spPr bwMode="auto">
            <a:xfrm>
              <a:off x="4454" y="3242"/>
              <a:ext cx="603" cy="379"/>
            </a:xfrm>
            <a:custGeom>
              <a:avLst/>
              <a:gdLst>
                <a:gd name="G0" fmla="+- 20315 0 0"/>
                <a:gd name="G1" fmla="+- 0 0 0"/>
                <a:gd name="G2" fmla="+- 21600 0 0"/>
                <a:gd name="T0" fmla="*/ 41893 w 41893"/>
                <a:gd name="T1" fmla="*/ 971 h 21600"/>
                <a:gd name="T2" fmla="*/ 0 w 41893"/>
                <a:gd name="T3" fmla="*/ 7339 h 21600"/>
                <a:gd name="T4" fmla="*/ 20315 w 4189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3" h="21600" fill="none" extrusionOk="0">
                  <a:moveTo>
                    <a:pt x="41893" y="971"/>
                  </a:moveTo>
                  <a:cubicBezTo>
                    <a:pt x="41373" y="12511"/>
                    <a:pt x="31866" y="21599"/>
                    <a:pt x="20315" y="21599"/>
                  </a:cubicBezTo>
                  <a:cubicBezTo>
                    <a:pt x="11215" y="21599"/>
                    <a:pt x="3091" y="15897"/>
                    <a:pt x="0" y="7338"/>
                  </a:cubicBezTo>
                </a:path>
                <a:path w="41893" h="21600" stroke="0" extrusionOk="0">
                  <a:moveTo>
                    <a:pt x="41893" y="971"/>
                  </a:moveTo>
                  <a:cubicBezTo>
                    <a:pt x="41373" y="12511"/>
                    <a:pt x="31866" y="21599"/>
                    <a:pt x="20315" y="21599"/>
                  </a:cubicBezTo>
                  <a:cubicBezTo>
                    <a:pt x="11215" y="21599"/>
                    <a:pt x="3091" y="15897"/>
                    <a:pt x="0" y="7338"/>
                  </a:cubicBezTo>
                  <a:lnTo>
                    <a:pt x="2031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7" name="Arc 23"/>
            <p:cNvSpPr>
              <a:spLocks/>
            </p:cNvSpPr>
            <p:nvPr/>
          </p:nvSpPr>
          <p:spPr bwMode="auto">
            <a:xfrm rot="10740000">
              <a:off x="5057" y="2865"/>
              <a:ext cx="461" cy="430"/>
            </a:xfrm>
            <a:custGeom>
              <a:avLst/>
              <a:gdLst>
                <a:gd name="G0" fmla="+- 19783 0 0"/>
                <a:gd name="G1" fmla="+- 0 0 0"/>
                <a:gd name="G2" fmla="+- 21600 0 0"/>
                <a:gd name="T0" fmla="*/ 41362 w 41362"/>
                <a:gd name="T1" fmla="*/ 961 h 21600"/>
                <a:gd name="T2" fmla="*/ 0 w 41362"/>
                <a:gd name="T3" fmla="*/ 8672 h 21600"/>
                <a:gd name="T4" fmla="*/ 19783 w 4136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362" h="21600" fill="none" extrusionOk="0">
                  <a:moveTo>
                    <a:pt x="41361" y="960"/>
                  </a:moveTo>
                  <a:cubicBezTo>
                    <a:pt x="40847" y="12505"/>
                    <a:pt x="31338" y="21599"/>
                    <a:pt x="19783" y="21599"/>
                  </a:cubicBezTo>
                  <a:cubicBezTo>
                    <a:pt x="11206" y="21599"/>
                    <a:pt x="3443" y="16526"/>
                    <a:pt x="0" y="8671"/>
                  </a:cubicBezTo>
                </a:path>
                <a:path w="41362" h="21600" stroke="0" extrusionOk="0">
                  <a:moveTo>
                    <a:pt x="41361" y="960"/>
                  </a:moveTo>
                  <a:cubicBezTo>
                    <a:pt x="40847" y="12505"/>
                    <a:pt x="31338" y="21599"/>
                    <a:pt x="19783" y="21599"/>
                  </a:cubicBezTo>
                  <a:cubicBezTo>
                    <a:pt x="11206" y="21599"/>
                    <a:pt x="3443" y="16526"/>
                    <a:pt x="0" y="8671"/>
                  </a:cubicBezTo>
                  <a:lnTo>
                    <a:pt x="1978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48" name="Line 24"/>
          <p:cNvSpPr>
            <a:spLocks noChangeShapeType="1"/>
          </p:cNvSpPr>
          <p:nvPr/>
        </p:nvSpPr>
        <p:spPr bwMode="auto">
          <a:xfrm flipH="1">
            <a:off x="3025775" y="4937125"/>
            <a:ext cx="1176338" cy="69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205163" y="5265737"/>
            <a:ext cx="1536700" cy="1058863"/>
            <a:chOff x="2129" y="3615"/>
            <a:chExt cx="1064" cy="756"/>
          </a:xfrm>
        </p:grpSpPr>
        <p:sp>
          <p:nvSpPr>
            <p:cNvPr id="26650" name="Arc 26"/>
            <p:cNvSpPr>
              <a:spLocks/>
            </p:cNvSpPr>
            <p:nvPr/>
          </p:nvSpPr>
          <p:spPr bwMode="auto">
            <a:xfrm>
              <a:off x="2129" y="3992"/>
              <a:ext cx="603" cy="379"/>
            </a:xfrm>
            <a:custGeom>
              <a:avLst/>
              <a:gdLst>
                <a:gd name="G0" fmla="+- 20315 0 0"/>
                <a:gd name="G1" fmla="+- 0 0 0"/>
                <a:gd name="G2" fmla="+- 21600 0 0"/>
                <a:gd name="T0" fmla="*/ 41893 w 41893"/>
                <a:gd name="T1" fmla="*/ 971 h 21600"/>
                <a:gd name="T2" fmla="*/ 0 w 41893"/>
                <a:gd name="T3" fmla="*/ 7339 h 21600"/>
                <a:gd name="T4" fmla="*/ 20315 w 4189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893" h="21600" fill="none" extrusionOk="0">
                  <a:moveTo>
                    <a:pt x="41893" y="971"/>
                  </a:moveTo>
                  <a:cubicBezTo>
                    <a:pt x="41373" y="12511"/>
                    <a:pt x="31866" y="21599"/>
                    <a:pt x="20315" y="21599"/>
                  </a:cubicBezTo>
                  <a:cubicBezTo>
                    <a:pt x="11215" y="21599"/>
                    <a:pt x="3091" y="15897"/>
                    <a:pt x="0" y="7338"/>
                  </a:cubicBezTo>
                </a:path>
                <a:path w="41893" h="21600" stroke="0" extrusionOk="0">
                  <a:moveTo>
                    <a:pt x="41893" y="971"/>
                  </a:moveTo>
                  <a:cubicBezTo>
                    <a:pt x="41373" y="12511"/>
                    <a:pt x="31866" y="21599"/>
                    <a:pt x="20315" y="21599"/>
                  </a:cubicBezTo>
                  <a:cubicBezTo>
                    <a:pt x="11215" y="21599"/>
                    <a:pt x="3091" y="15897"/>
                    <a:pt x="0" y="7338"/>
                  </a:cubicBezTo>
                  <a:lnTo>
                    <a:pt x="2031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1" name="Arc 27"/>
            <p:cNvSpPr>
              <a:spLocks/>
            </p:cNvSpPr>
            <p:nvPr/>
          </p:nvSpPr>
          <p:spPr bwMode="auto">
            <a:xfrm rot="10740000">
              <a:off x="2732" y="3615"/>
              <a:ext cx="461" cy="430"/>
            </a:xfrm>
            <a:custGeom>
              <a:avLst/>
              <a:gdLst>
                <a:gd name="G0" fmla="+- 19783 0 0"/>
                <a:gd name="G1" fmla="+- 0 0 0"/>
                <a:gd name="G2" fmla="+- 21600 0 0"/>
                <a:gd name="T0" fmla="*/ 41362 w 41362"/>
                <a:gd name="T1" fmla="*/ 961 h 21600"/>
                <a:gd name="T2" fmla="*/ 0 w 41362"/>
                <a:gd name="T3" fmla="*/ 8672 h 21600"/>
                <a:gd name="T4" fmla="*/ 19783 w 41362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362" h="21600" fill="none" extrusionOk="0">
                  <a:moveTo>
                    <a:pt x="41361" y="960"/>
                  </a:moveTo>
                  <a:cubicBezTo>
                    <a:pt x="40847" y="12505"/>
                    <a:pt x="31338" y="21599"/>
                    <a:pt x="19783" y="21599"/>
                  </a:cubicBezTo>
                  <a:cubicBezTo>
                    <a:pt x="11206" y="21599"/>
                    <a:pt x="3443" y="16526"/>
                    <a:pt x="0" y="8671"/>
                  </a:cubicBezTo>
                </a:path>
                <a:path w="41362" h="21600" stroke="0" extrusionOk="0">
                  <a:moveTo>
                    <a:pt x="41361" y="960"/>
                  </a:moveTo>
                  <a:cubicBezTo>
                    <a:pt x="40847" y="12505"/>
                    <a:pt x="31338" y="21599"/>
                    <a:pt x="19783" y="21599"/>
                  </a:cubicBezTo>
                  <a:cubicBezTo>
                    <a:pt x="11206" y="21599"/>
                    <a:pt x="3443" y="16526"/>
                    <a:pt x="0" y="8671"/>
                  </a:cubicBezTo>
                  <a:lnTo>
                    <a:pt x="1978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4818063" y="4905375"/>
            <a:ext cx="1676400" cy="1404937"/>
            <a:chOff x="3035" y="2921"/>
            <a:chExt cx="1056" cy="885"/>
          </a:xfrm>
        </p:grpSpPr>
        <p:sp>
          <p:nvSpPr>
            <p:cNvPr id="26653" name="Arc 29"/>
            <p:cNvSpPr>
              <a:spLocks/>
            </p:cNvSpPr>
            <p:nvPr/>
          </p:nvSpPr>
          <p:spPr bwMode="auto">
            <a:xfrm>
              <a:off x="3454" y="3265"/>
              <a:ext cx="637" cy="541"/>
            </a:xfrm>
            <a:custGeom>
              <a:avLst/>
              <a:gdLst>
                <a:gd name="G0" fmla="+- 20987 0 0"/>
                <a:gd name="G1" fmla="+- 21584 0 0"/>
                <a:gd name="G2" fmla="+- 21600 0 0"/>
                <a:gd name="T0" fmla="*/ 21816 w 42587"/>
                <a:gd name="T1" fmla="*/ 0 h 43184"/>
                <a:gd name="T2" fmla="*/ 0 w 42587"/>
                <a:gd name="T3" fmla="*/ 26695 h 43184"/>
                <a:gd name="T4" fmla="*/ 20987 w 42587"/>
                <a:gd name="T5" fmla="*/ 21584 h 43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587" h="43184" fill="none" extrusionOk="0">
                  <a:moveTo>
                    <a:pt x="21816" y="-1"/>
                  </a:moveTo>
                  <a:cubicBezTo>
                    <a:pt x="33414" y="445"/>
                    <a:pt x="42587" y="9977"/>
                    <a:pt x="42587" y="21584"/>
                  </a:cubicBezTo>
                  <a:cubicBezTo>
                    <a:pt x="42587" y="33513"/>
                    <a:pt x="32916" y="43184"/>
                    <a:pt x="20987" y="43184"/>
                  </a:cubicBezTo>
                  <a:cubicBezTo>
                    <a:pt x="11026" y="43183"/>
                    <a:pt x="2357" y="36372"/>
                    <a:pt x="0" y="26694"/>
                  </a:cubicBezTo>
                </a:path>
                <a:path w="42587" h="43184" stroke="0" extrusionOk="0">
                  <a:moveTo>
                    <a:pt x="21816" y="-1"/>
                  </a:moveTo>
                  <a:cubicBezTo>
                    <a:pt x="33414" y="445"/>
                    <a:pt x="42587" y="9977"/>
                    <a:pt x="42587" y="21584"/>
                  </a:cubicBezTo>
                  <a:cubicBezTo>
                    <a:pt x="42587" y="33513"/>
                    <a:pt x="32916" y="43184"/>
                    <a:pt x="20987" y="43184"/>
                  </a:cubicBezTo>
                  <a:cubicBezTo>
                    <a:pt x="11026" y="43183"/>
                    <a:pt x="2357" y="36372"/>
                    <a:pt x="0" y="26694"/>
                  </a:cubicBezTo>
                  <a:lnTo>
                    <a:pt x="20987" y="2158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4" name="Arc 30"/>
            <p:cNvSpPr>
              <a:spLocks/>
            </p:cNvSpPr>
            <p:nvPr/>
          </p:nvSpPr>
          <p:spPr bwMode="auto">
            <a:xfrm>
              <a:off x="3035" y="2921"/>
              <a:ext cx="757" cy="342"/>
            </a:xfrm>
            <a:custGeom>
              <a:avLst/>
              <a:gdLst>
                <a:gd name="G0" fmla="+- 21525 0 0"/>
                <a:gd name="G1" fmla="+- 0 0 0"/>
                <a:gd name="G2" fmla="+- 21600 0 0"/>
                <a:gd name="T0" fmla="*/ 21525 w 21525"/>
                <a:gd name="T1" fmla="*/ 21600 h 21600"/>
                <a:gd name="T2" fmla="*/ 0 w 21525"/>
                <a:gd name="T3" fmla="*/ 1794 h 21600"/>
                <a:gd name="T4" fmla="*/ 21525 w 2152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25" h="21600" fill="none" extrusionOk="0">
                  <a:moveTo>
                    <a:pt x="21525" y="21599"/>
                  </a:moveTo>
                  <a:cubicBezTo>
                    <a:pt x="10291" y="21599"/>
                    <a:pt x="932" y="12989"/>
                    <a:pt x="-1" y="1794"/>
                  </a:cubicBezTo>
                </a:path>
                <a:path w="21525" h="21600" stroke="0" extrusionOk="0">
                  <a:moveTo>
                    <a:pt x="21525" y="21599"/>
                  </a:moveTo>
                  <a:cubicBezTo>
                    <a:pt x="10291" y="21599"/>
                    <a:pt x="932" y="12989"/>
                    <a:pt x="-1" y="1794"/>
                  </a:cubicBezTo>
                  <a:lnTo>
                    <a:pt x="2152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655" name="Arc 31"/>
          <p:cNvSpPr>
            <a:spLocks/>
          </p:cNvSpPr>
          <p:nvPr/>
        </p:nvSpPr>
        <p:spPr bwMode="auto">
          <a:xfrm>
            <a:off x="1449388" y="3917950"/>
            <a:ext cx="2827337" cy="641350"/>
          </a:xfrm>
          <a:custGeom>
            <a:avLst/>
            <a:gdLst>
              <a:gd name="G0" fmla="+- 21591 0 0"/>
              <a:gd name="G1" fmla="+- 21600 0 0"/>
              <a:gd name="G2" fmla="+- 21600 0 0"/>
              <a:gd name="T0" fmla="*/ 0 w 21591"/>
              <a:gd name="T1" fmla="*/ 20968 h 21600"/>
              <a:gd name="T2" fmla="*/ 21461 w 21591"/>
              <a:gd name="T3" fmla="*/ 0 h 21600"/>
              <a:gd name="T4" fmla="*/ 21591 w 2159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1" h="21600" fill="none" extrusionOk="0">
                <a:moveTo>
                  <a:pt x="0" y="20968"/>
                </a:moveTo>
                <a:cubicBezTo>
                  <a:pt x="340" y="9340"/>
                  <a:pt x="9828" y="70"/>
                  <a:pt x="21461" y="0"/>
                </a:cubicBezTo>
              </a:path>
              <a:path w="21591" h="21600" stroke="0" extrusionOk="0">
                <a:moveTo>
                  <a:pt x="0" y="20968"/>
                </a:moveTo>
                <a:cubicBezTo>
                  <a:pt x="340" y="9340"/>
                  <a:pt x="9828" y="70"/>
                  <a:pt x="21461" y="0"/>
                </a:cubicBezTo>
                <a:lnTo>
                  <a:pt x="21591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3582988" y="4903787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5373688" y="4130675"/>
            <a:ext cx="2778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194824" y="228600"/>
            <a:ext cx="3919976" cy="316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main() {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sum = 0;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= 1;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while (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&lt; 11) {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	sum = sum +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=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+ 1;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}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printf(“%d\n”,sum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printf(“%d\n”,i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6550223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Tom Reps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17550" y="0"/>
            <a:ext cx="7772400" cy="685800"/>
          </a:xfrm>
          <a:noFill/>
          <a:ln/>
        </p:spPr>
        <p:txBody>
          <a:bodyPr lIns="82628" tIns="41315" rIns="82628" bIns="41315"/>
          <a:lstStyle/>
          <a:p>
            <a:pPr algn="ctr"/>
            <a:r>
              <a:rPr lang="en-US" dirty="0"/>
              <a:t>Flow Dependence Graph</a:t>
            </a:r>
          </a:p>
        </p:txBody>
      </p:sp>
      <p:sp>
        <p:nvSpPr>
          <p:cNvPr id="28675" name="Rectangle 1027"/>
          <p:cNvSpPr>
            <a:spLocks noChangeArrowheads="1"/>
          </p:cNvSpPr>
          <p:nvPr/>
        </p:nvSpPr>
        <p:spPr bwMode="auto">
          <a:xfrm>
            <a:off x="228600" y="685800"/>
            <a:ext cx="3919976" cy="316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main() {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sum = 0;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= 1;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while (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&lt; 11) {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	sum = sum +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=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+ 1;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}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printf(“%d\n”,sum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printf(“%d\n”,i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28676" name="Rectangle 1028"/>
          <p:cNvSpPr>
            <a:spLocks noChangeArrowheads="1"/>
          </p:cNvSpPr>
          <p:nvPr/>
        </p:nvSpPr>
        <p:spPr bwMode="auto">
          <a:xfrm>
            <a:off x="4265613" y="3373438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Enter</a:t>
            </a:r>
            <a:endParaRPr lang="en-US" sz="1800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8677" name="Rectangle 1029"/>
          <p:cNvSpPr>
            <a:spLocks noChangeArrowheads="1"/>
          </p:cNvSpPr>
          <p:nvPr/>
        </p:nvSpPr>
        <p:spPr bwMode="auto">
          <a:xfrm>
            <a:off x="663575" y="4281488"/>
            <a:ext cx="11334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sum = 0</a:t>
            </a:r>
          </a:p>
        </p:txBody>
      </p:sp>
      <p:sp>
        <p:nvSpPr>
          <p:cNvPr id="28680" name="Rectangle 1032"/>
          <p:cNvSpPr>
            <a:spLocks noChangeArrowheads="1"/>
          </p:cNvSpPr>
          <p:nvPr/>
        </p:nvSpPr>
        <p:spPr bwMode="auto">
          <a:xfrm>
            <a:off x="5616575" y="4281488"/>
            <a:ext cx="16795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printf(sum)</a:t>
            </a:r>
          </a:p>
        </p:txBody>
      </p:sp>
      <p:sp>
        <p:nvSpPr>
          <p:cNvPr id="28681" name="Rectangle 1033"/>
          <p:cNvSpPr>
            <a:spLocks noChangeArrowheads="1"/>
          </p:cNvSpPr>
          <p:nvPr/>
        </p:nvSpPr>
        <p:spPr bwMode="auto">
          <a:xfrm>
            <a:off x="7521575" y="4297363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printf(i)</a:t>
            </a:r>
          </a:p>
        </p:txBody>
      </p:sp>
      <p:sp>
        <p:nvSpPr>
          <p:cNvPr id="28682" name="Rectangle 1034"/>
          <p:cNvSpPr>
            <a:spLocks noChangeArrowheads="1"/>
          </p:cNvSpPr>
          <p:nvPr/>
        </p:nvSpPr>
        <p:spPr bwMode="auto">
          <a:xfrm>
            <a:off x="1530350" y="5348288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sum = sum + i</a:t>
            </a:r>
          </a:p>
        </p:txBody>
      </p:sp>
      <p:sp>
        <p:nvSpPr>
          <p:cNvPr id="28683" name="Rectangle 1035"/>
          <p:cNvSpPr>
            <a:spLocks noChangeArrowheads="1"/>
          </p:cNvSpPr>
          <p:nvPr/>
        </p:nvSpPr>
        <p:spPr bwMode="auto">
          <a:xfrm>
            <a:off x="4265613" y="5348288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i = i + i</a:t>
            </a:r>
          </a:p>
        </p:txBody>
      </p:sp>
      <p:sp>
        <p:nvSpPr>
          <p:cNvPr id="28684" name="Line 1036"/>
          <p:cNvSpPr>
            <a:spLocks noChangeShapeType="1"/>
          </p:cNvSpPr>
          <p:nvPr/>
        </p:nvSpPr>
        <p:spPr bwMode="auto">
          <a:xfrm>
            <a:off x="1446213" y="4664075"/>
            <a:ext cx="762000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Line 1037"/>
          <p:cNvSpPr>
            <a:spLocks noChangeShapeType="1"/>
          </p:cNvSpPr>
          <p:nvPr/>
        </p:nvSpPr>
        <p:spPr bwMode="auto">
          <a:xfrm flipH="1">
            <a:off x="2416175" y="4664075"/>
            <a:ext cx="346075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Line 1039"/>
          <p:cNvSpPr>
            <a:spLocks noChangeShapeType="1"/>
          </p:cNvSpPr>
          <p:nvPr/>
        </p:nvSpPr>
        <p:spPr bwMode="auto">
          <a:xfrm>
            <a:off x="3100388" y="4684713"/>
            <a:ext cx="1619250" cy="6508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Arc 1040"/>
          <p:cNvSpPr>
            <a:spLocks/>
          </p:cNvSpPr>
          <p:nvPr/>
        </p:nvSpPr>
        <p:spPr bwMode="auto">
          <a:xfrm>
            <a:off x="2763838" y="4646613"/>
            <a:ext cx="4987925" cy="488950"/>
          </a:xfrm>
          <a:custGeom>
            <a:avLst/>
            <a:gdLst>
              <a:gd name="G0" fmla="+- 21600 0 0"/>
              <a:gd name="G1" fmla="+- 251 0 0"/>
              <a:gd name="G2" fmla="+- 21600 0 0"/>
              <a:gd name="T0" fmla="*/ 43199 w 43200"/>
              <a:gd name="T1" fmla="*/ 0 h 21851"/>
              <a:gd name="T2" fmla="*/ 1 w 43200"/>
              <a:gd name="T3" fmla="*/ 0 h 21851"/>
              <a:gd name="T4" fmla="*/ 21600 w 43200"/>
              <a:gd name="T5" fmla="*/ 251 h 2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851" fill="none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0" y="167"/>
                  <a:pt x="0" y="83"/>
                  <a:pt x="1" y="0"/>
                </a:cubicBezTo>
              </a:path>
              <a:path w="43200" h="21851" stroke="0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0" y="167"/>
                  <a:pt x="0" y="83"/>
                  <a:pt x="1" y="0"/>
                </a:cubicBezTo>
                <a:lnTo>
                  <a:pt x="21600" y="25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Arc 1041"/>
          <p:cNvSpPr>
            <a:spLocks/>
          </p:cNvSpPr>
          <p:nvPr/>
        </p:nvSpPr>
        <p:spPr bwMode="auto">
          <a:xfrm>
            <a:off x="2209800" y="5705475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0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0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0" name="Arc 1042"/>
          <p:cNvSpPr>
            <a:spLocks/>
          </p:cNvSpPr>
          <p:nvPr/>
        </p:nvSpPr>
        <p:spPr bwMode="auto">
          <a:xfrm>
            <a:off x="4703763" y="5705475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0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0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43"/>
          <p:cNvGrpSpPr>
            <a:grpSpLocks/>
          </p:cNvGrpSpPr>
          <p:nvPr/>
        </p:nvGrpSpPr>
        <p:grpSpPr bwMode="auto">
          <a:xfrm>
            <a:off x="3195638" y="4646613"/>
            <a:ext cx="3170237" cy="1765300"/>
            <a:chOff x="2124" y="3348"/>
            <a:chExt cx="2197" cy="1260"/>
          </a:xfrm>
        </p:grpSpPr>
        <p:sp>
          <p:nvSpPr>
            <p:cNvPr id="28692" name="Arc 1044"/>
            <p:cNvSpPr>
              <a:spLocks/>
            </p:cNvSpPr>
            <p:nvPr/>
          </p:nvSpPr>
          <p:spPr bwMode="auto">
            <a:xfrm>
              <a:off x="2124" y="3846"/>
              <a:ext cx="1791" cy="762"/>
            </a:xfrm>
            <a:custGeom>
              <a:avLst/>
              <a:gdLst>
                <a:gd name="G0" fmla="+- 20435 0 0"/>
                <a:gd name="G1" fmla="+- 0 0 0"/>
                <a:gd name="G2" fmla="+- 21600 0 0"/>
                <a:gd name="T0" fmla="*/ 35597 w 35597"/>
                <a:gd name="T1" fmla="*/ 15384 h 21600"/>
                <a:gd name="T2" fmla="*/ 0 w 35597"/>
                <a:gd name="T3" fmla="*/ 6997 h 21600"/>
                <a:gd name="T4" fmla="*/ 20435 w 355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97" h="21600" fill="none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599"/>
                  </a:cubicBezTo>
                  <a:cubicBezTo>
                    <a:pt x="11202" y="21599"/>
                    <a:pt x="2990" y="15731"/>
                    <a:pt x="-1" y="6997"/>
                  </a:cubicBezTo>
                </a:path>
                <a:path w="35597" h="21600" stroke="0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599"/>
                  </a:cubicBezTo>
                  <a:cubicBezTo>
                    <a:pt x="11202" y="21599"/>
                    <a:pt x="2990" y="15731"/>
                    <a:pt x="-1" y="6997"/>
                  </a:cubicBezTo>
                  <a:lnTo>
                    <a:pt x="20435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3" name="Arc 1045"/>
            <p:cNvSpPr>
              <a:spLocks/>
            </p:cNvSpPr>
            <p:nvPr/>
          </p:nvSpPr>
          <p:spPr bwMode="auto">
            <a:xfrm>
              <a:off x="3516" y="3348"/>
              <a:ext cx="805" cy="10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19017"/>
                <a:gd name="T2" fmla="*/ 10243 w 21600"/>
                <a:gd name="T3" fmla="*/ 19017 h 19017"/>
                <a:gd name="T4" fmla="*/ 0 w 21600"/>
                <a:gd name="T5" fmla="*/ 0 h 19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017" fill="none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</a:path>
                <a:path w="21600" h="19017" stroke="0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694" name="Arc 1046"/>
          <p:cNvSpPr>
            <a:spLocks/>
          </p:cNvSpPr>
          <p:nvPr/>
        </p:nvSpPr>
        <p:spPr bwMode="auto">
          <a:xfrm>
            <a:off x="5664200" y="4695825"/>
            <a:ext cx="2355850" cy="89058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5" name="Arc 1047"/>
          <p:cNvSpPr>
            <a:spLocks/>
          </p:cNvSpPr>
          <p:nvPr/>
        </p:nvSpPr>
        <p:spPr bwMode="auto">
          <a:xfrm>
            <a:off x="946150" y="4630738"/>
            <a:ext cx="5938838" cy="2033587"/>
          </a:xfrm>
          <a:custGeom>
            <a:avLst/>
            <a:gdLst>
              <a:gd name="G0" fmla="+- 21600 0 0"/>
              <a:gd name="G1" fmla="+- 2638 0 0"/>
              <a:gd name="G2" fmla="+- 21600 0 0"/>
              <a:gd name="T0" fmla="*/ 43038 w 43200"/>
              <a:gd name="T1" fmla="*/ 0 h 24238"/>
              <a:gd name="T2" fmla="*/ 116 w 43200"/>
              <a:gd name="T3" fmla="*/ 401 h 24238"/>
              <a:gd name="T4" fmla="*/ 21600 w 43200"/>
              <a:gd name="T5" fmla="*/ 2638 h 2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238" fill="none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0" y="1890"/>
                  <a:pt x="38" y="1144"/>
                  <a:pt x="116" y="401"/>
                </a:cubicBezTo>
              </a:path>
              <a:path w="43200" h="24238" stroke="0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0" y="1890"/>
                  <a:pt x="38" y="1144"/>
                  <a:pt x="116" y="401"/>
                </a:cubicBezTo>
                <a:lnTo>
                  <a:pt x="21600" y="263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6" name="Rectangle 1048"/>
          <p:cNvSpPr>
            <a:spLocks noChangeArrowheads="1"/>
          </p:cNvSpPr>
          <p:nvPr/>
        </p:nvSpPr>
        <p:spPr bwMode="auto">
          <a:xfrm>
            <a:off x="4852988" y="1158875"/>
            <a:ext cx="4040187" cy="1484313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7" name="Rectangle 1049"/>
          <p:cNvSpPr>
            <a:spLocks noChangeArrowheads="1"/>
          </p:cNvSpPr>
          <p:nvPr/>
        </p:nvSpPr>
        <p:spPr bwMode="auto">
          <a:xfrm>
            <a:off x="4867275" y="1104900"/>
            <a:ext cx="22225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200" b="1">
                <a:solidFill>
                  <a:srgbClr val="009900"/>
                </a:solidFill>
              </a:rPr>
              <a:t>Flow dependence</a:t>
            </a:r>
          </a:p>
        </p:txBody>
      </p:sp>
      <p:sp>
        <p:nvSpPr>
          <p:cNvPr id="28698" name="Rectangle 1050"/>
          <p:cNvSpPr>
            <a:spLocks noChangeArrowheads="1"/>
          </p:cNvSpPr>
          <p:nvPr/>
        </p:nvSpPr>
        <p:spPr bwMode="auto">
          <a:xfrm>
            <a:off x="5016500" y="1554163"/>
            <a:ext cx="317500" cy="430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200" i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8699" name="Rectangle 1051"/>
          <p:cNvSpPr>
            <a:spLocks noChangeArrowheads="1"/>
          </p:cNvSpPr>
          <p:nvPr/>
        </p:nvSpPr>
        <p:spPr bwMode="auto">
          <a:xfrm>
            <a:off x="5657850" y="1554163"/>
            <a:ext cx="317500" cy="430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200" i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28700" name="Line 1052"/>
          <p:cNvSpPr>
            <a:spLocks noChangeShapeType="1"/>
          </p:cNvSpPr>
          <p:nvPr/>
        </p:nvSpPr>
        <p:spPr bwMode="auto">
          <a:xfrm>
            <a:off x="5348288" y="1741488"/>
            <a:ext cx="312737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1" name="Rectangle 1053"/>
          <p:cNvSpPr>
            <a:spLocks noChangeArrowheads="1"/>
          </p:cNvSpPr>
          <p:nvPr/>
        </p:nvSpPr>
        <p:spPr bwMode="auto">
          <a:xfrm>
            <a:off x="6148388" y="1541463"/>
            <a:ext cx="2861568" cy="10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200" dirty="0">
                <a:solidFill>
                  <a:schemeClr val="tx1"/>
                </a:solidFill>
                <a:latin typeface="+mj-lt"/>
              </a:rPr>
              <a:t>Value of variable</a:t>
            </a:r>
          </a:p>
          <a:p>
            <a:pPr defTabSz="820738"/>
            <a:r>
              <a:rPr lang="en-US" sz="2200" dirty="0">
                <a:solidFill>
                  <a:schemeClr val="tx1"/>
                </a:solidFill>
                <a:latin typeface="+mj-lt"/>
              </a:rPr>
              <a:t>assigned at </a:t>
            </a:r>
            <a:r>
              <a:rPr lang="en-US" sz="2200" i="1" dirty="0" err="1">
                <a:solidFill>
                  <a:schemeClr val="tx1"/>
                </a:solidFill>
                <a:latin typeface="+mj-lt"/>
              </a:rPr>
              <a:t>p</a:t>
            </a:r>
            <a:r>
              <a:rPr lang="en-US" sz="22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may be</a:t>
            </a:r>
          </a:p>
          <a:p>
            <a:pPr defTabSz="820738"/>
            <a:r>
              <a:rPr lang="en-US" sz="2200" dirty="0">
                <a:solidFill>
                  <a:schemeClr val="tx1"/>
                </a:solidFill>
                <a:latin typeface="+mj-lt"/>
              </a:rPr>
              <a:t>used at </a:t>
            </a:r>
            <a:r>
              <a:rPr lang="en-US" sz="2200" dirty="0" err="1">
                <a:solidFill>
                  <a:schemeClr val="tx1"/>
                </a:solidFill>
                <a:latin typeface="+mj-lt"/>
              </a:rPr>
              <a:t>q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28703" name="Line 1055"/>
          <p:cNvSpPr>
            <a:spLocks noChangeShapeType="1"/>
          </p:cNvSpPr>
          <p:nvPr/>
        </p:nvSpPr>
        <p:spPr bwMode="auto">
          <a:xfrm flipH="1">
            <a:off x="3498850" y="5521325"/>
            <a:ext cx="7524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4" name="Rectangle 1056"/>
          <p:cNvSpPr>
            <a:spLocks noChangeArrowheads="1"/>
          </p:cNvSpPr>
          <p:nvPr/>
        </p:nvSpPr>
        <p:spPr bwMode="auto">
          <a:xfrm>
            <a:off x="2259013" y="427831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i = 1</a:t>
            </a:r>
          </a:p>
        </p:txBody>
      </p:sp>
      <p:sp>
        <p:nvSpPr>
          <p:cNvPr id="28705" name="Rectangle 1057"/>
          <p:cNvSpPr>
            <a:spLocks noChangeArrowheads="1"/>
          </p:cNvSpPr>
          <p:nvPr/>
        </p:nvSpPr>
        <p:spPr bwMode="auto">
          <a:xfrm>
            <a:off x="3459163" y="4311650"/>
            <a:ext cx="19526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while(i &lt; 11)</a:t>
            </a:r>
          </a:p>
        </p:txBody>
      </p:sp>
      <p:sp>
        <p:nvSpPr>
          <p:cNvPr id="28706" name="Line 1058"/>
          <p:cNvSpPr>
            <a:spLocks noChangeShapeType="1"/>
          </p:cNvSpPr>
          <p:nvPr/>
        </p:nvSpPr>
        <p:spPr bwMode="auto">
          <a:xfrm>
            <a:off x="3119438" y="4492625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7" name="Line 1059"/>
          <p:cNvSpPr>
            <a:spLocks noChangeShapeType="1"/>
          </p:cNvSpPr>
          <p:nvPr/>
        </p:nvSpPr>
        <p:spPr bwMode="auto">
          <a:xfrm flipH="1" flipV="1">
            <a:off x="4581525" y="4692650"/>
            <a:ext cx="295275" cy="6397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6550223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Tom Reps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800600" y="892175"/>
            <a:ext cx="4295775" cy="203835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143625" y="1192212"/>
            <a:ext cx="3018425" cy="10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200" i="1" dirty="0" err="1">
                <a:solidFill>
                  <a:schemeClr val="tx1"/>
                </a:solidFill>
                <a:latin typeface="+mj-lt"/>
              </a:rPr>
              <a:t>q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is reached from </a:t>
            </a:r>
            <a:r>
              <a:rPr lang="en-US" sz="2200" i="1" dirty="0" err="1">
                <a:solidFill>
                  <a:schemeClr val="tx1"/>
                </a:solidFill>
                <a:latin typeface="+mj-lt"/>
              </a:rPr>
              <a:t>p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  <a:p>
            <a:pPr defTabSz="820738"/>
            <a:r>
              <a:rPr lang="en-US" sz="2200" dirty="0">
                <a:solidFill>
                  <a:schemeClr val="tx1"/>
                </a:solidFill>
                <a:latin typeface="+mj-lt"/>
              </a:rPr>
              <a:t>if condition </a:t>
            </a:r>
            <a:r>
              <a:rPr lang="en-US" sz="2200" i="1" dirty="0" err="1">
                <a:solidFill>
                  <a:schemeClr val="tx1"/>
                </a:solidFill>
                <a:latin typeface="+mj-lt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is</a:t>
            </a:r>
          </a:p>
          <a:p>
            <a:pPr defTabSz="820738"/>
            <a:r>
              <a:rPr lang="en-US" sz="2200" dirty="0">
                <a:solidFill>
                  <a:schemeClr val="tx1"/>
                </a:solidFill>
                <a:latin typeface="+mj-lt"/>
              </a:rPr>
              <a:t>true (</a:t>
            </a:r>
            <a:r>
              <a:rPr lang="en-US" sz="2200" dirty="0">
                <a:solidFill>
                  <a:srgbClr val="0033CC"/>
                </a:solidFill>
                <a:latin typeface="+mj-lt"/>
              </a:rPr>
              <a:t>T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), not otherwise.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71513" y="1"/>
            <a:ext cx="7772400" cy="685800"/>
          </a:xfrm>
          <a:noFill/>
          <a:ln/>
        </p:spPr>
        <p:txBody>
          <a:bodyPr lIns="82628" tIns="41315" rIns="82628" bIns="41315"/>
          <a:lstStyle/>
          <a:p>
            <a:pPr algn="ctr"/>
            <a:r>
              <a:rPr lang="en-US" dirty="0"/>
              <a:t>Control Dependence Graph</a:t>
            </a: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4862513" y="838200"/>
            <a:ext cx="2563812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200" b="1">
                <a:solidFill>
                  <a:srgbClr val="3333FF"/>
                </a:solidFill>
              </a:rPr>
              <a:t>Control dependence</a:t>
            </a: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5011738" y="1287462"/>
            <a:ext cx="317500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200" i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678" name="Rectangle 30"/>
          <p:cNvSpPr>
            <a:spLocks noChangeArrowheads="1"/>
          </p:cNvSpPr>
          <p:nvPr/>
        </p:nvSpPr>
        <p:spPr bwMode="auto">
          <a:xfrm>
            <a:off x="5653088" y="1287462"/>
            <a:ext cx="317500" cy="430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200" i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5343525" y="1474787"/>
            <a:ext cx="312738" cy="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5364163" y="1520825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0033CC"/>
                </a:solidFill>
              </a:rPr>
              <a:t>T</a:t>
            </a: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5011738" y="2346325"/>
            <a:ext cx="317500" cy="430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200" i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5653088" y="2346325"/>
            <a:ext cx="317500" cy="430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200" i="1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5343525" y="2533650"/>
            <a:ext cx="312738" cy="0"/>
          </a:xfrm>
          <a:prstGeom prst="line">
            <a:avLst/>
          </a:prstGeom>
          <a:noFill/>
          <a:ln w="12700">
            <a:solidFill>
              <a:srgbClr val="0033CC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84" name="Rectangle 36"/>
          <p:cNvSpPr>
            <a:spLocks noChangeArrowheads="1"/>
          </p:cNvSpPr>
          <p:nvPr/>
        </p:nvSpPr>
        <p:spPr bwMode="auto">
          <a:xfrm>
            <a:off x="5364163" y="2562225"/>
            <a:ext cx="2778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0033CC"/>
                </a:solidFill>
              </a:rPr>
              <a:t>F</a:t>
            </a:r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6126163" y="2284412"/>
            <a:ext cx="2627918" cy="42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200">
                <a:solidFill>
                  <a:schemeClr val="tx1"/>
                </a:solidFill>
                <a:latin typeface="+mj-lt"/>
              </a:rPr>
              <a:t>Similar for false (</a:t>
            </a:r>
            <a:r>
              <a:rPr lang="en-US" sz="2200">
                <a:solidFill>
                  <a:srgbClr val="0033CC"/>
                </a:solidFill>
                <a:latin typeface="+mj-lt"/>
              </a:rPr>
              <a:t>F</a:t>
            </a:r>
            <a:r>
              <a:rPr lang="en-US" sz="2200">
                <a:solidFill>
                  <a:schemeClr val="tx1"/>
                </a:solidFill>
                <a:latin typeface="+mj-lt"/>
              </a:rPr>
              <a:t>).</a:t>
            </a:r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4059237" y="382746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Enter</a:t>
            </a:r>
            <a:endParaRPr lang="en-US" sz="1800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457200" y="4735513"/>
            <a:ext cx="11334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sum = 0</a:t>
            </a:r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2051050" y="473551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i = 1</a:t>
            </a:r>
          </a:p>
        </p:txBody>
      </p:sp>
      <p:sp>
        <p:nvSpPr>
          <p:cNvPr id="27692" name="Rectangle 44"/>
          <p:cNvSpPr>
            <a:spLocks noChangeArrowheads="1"/>
          </p:cNvSpPr>
          <p:nvPr/>
        </p:nvSpPr>
        <p:spPr bwMode="auto">
          <a:xfrm>
            <a:off x="3251200" y="4768850"/>
            <a:ext cx="19526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while(i &lt; 11)</a:t>
            </a:r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5410200" y="4735513"/>
            <a:ext cx="16795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printf(sum)</a:t>
            </a:r>
          </a:p>
        </p:txBody>
      </p:sp>
      <p:sp>
        <p:nvSpPr>
          <p:cNvPr id="27694" name="Rectangle 46"/>
          <p:cNvSpPr>
            <a:spLocks noChangeArrowheads="1"/>
          </p:cNvSpPr>
          <p:nvPr/>
        </p:nvSpPr>
        <p:spPr bwMode="auto">
          <a:xfrm>
            <a:off x="7315200" y="4751388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printf(i)</a:t>
            </a:r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1323975" y="5802313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sum = sum + i</a:t>
            </a:r>
          </a:p>
        </p:txBody>
      </p:sp>
      <p:sp>
        <p:nvSpPr>
          <p:cNvPr id="27696" name="Rectangle 48"/>
          <p:cNvSpPr>
            <a:spLocks noChangeArrowheads="1"/>
          </p:cNvSpPr>
          <p:nvPr/>
        </p:nvSpPr>
        <p:spPr bwMode="auto">
          <a:xfrm>
            <a:off x="4059237" y="5802313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i = i + i</a:t>
            </a:r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 flipH="1">
            <a:off x="2816225" y="5159375"/>
            <a:ext cx="1117600" cy="6635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2697162" y="5365750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7699" name="Line 51"/>
          <p:cNvSpPr>
            <a:spLocks noChangeShapeType="1"/>
          </p:cNvSpPr>
          <p:nvPr/>
        </p:nvSpPr>
        <p:spPr bwMode="auto">
          <a:xfrm flipH="1">
            <a:off x="1222375" y="3984625"/>
            <a:ext cx="2813050" cy="7302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0" name="Line 52"/>
          <p:cNvSpPr>
            <a:spLocks noChangeShapeType="1"/>
          </p:cNvSpPr>
          <p:nvPr/>
        </p:nvSpPr>
        <p:spPr bwMode="auto">
          <a:xfrm flipH="1">
            <a:off x="2851150" y="4008438"/>
            <a:ext cx="1160462" cy="73818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1" name="Line 53"/>
          <p:cNvSpPr>
            <a:spLocks noChangeShapeType="1"/>
          </p:cNvSpPr>
          <p:nvPr/>
        </p:nvSpPr>
        <p:spPr bwMode="auto">
          <a:xfrm>
            <a:off x="4964112" y="4024313"/>
            <a:ext cx="1020763" cy="7048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2" name="Line 54"/>
          <p:cNvSpPr>
            <a:spLocks noChangeShapeType="1"/>
          </p:cNvSpPr>
          <p:nvPr/>
        </p:nvSpPr>
        <p:spPr bwMode="auto">
          <a:xfrm>
            <a:off x="4964112" y="4024313"/>
            <a:ext cx="2700338" cy="690562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3" name="Line 55"/>
          <p:cNvSpPr>
            <a:spLocks noChangeShapeType="1"/>
          </p:cNvSpPr>
          <p:nvPr/>
        </p:nvSpPr>
        <p:spPr bwMode="auto">
          <a:xfrm>
            <a:off x="4494212" y="4210050"/>
            <a:ext cx="3175" cy="538163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4" name="Line 56"/>
          <p:cNvSpPr>
            <a:spLocks noChangeShapeType="1"/>
          </p:cNvSpPr>
          <p:nvPr/>
        </p:nvSpPr>
        <p:spPr bwMode="auto">
          <a:xfrm>
            <a:off x="4513262" y="5151438"/>
            <a:ext cx="654050" cy="6508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>
            <a:off x="4519612" y="5373688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1208087" y="4222750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2611437" y="4373563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7708" name="Rectangle 60"/>
          <p:cNvSpPr>
            <a:spLocks noChangeArrowheads="1"/>
          </p:cNvSpPr>
          <p:nvPr/>
        </p:nvSpPr>
        <p:spPr bwMode="auto">
          <a:xfrm>
            <a:off x="5676900" y="4306888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7709" name="Rectangle 61"/>
          <p:cNvSpPr>
            <a:spLocks noChangeArrowheads="1"/>
          </p:cNvSpPr>
          <p:nvPr/>
        </p:nvSpPr>
        <p:spPr bwMode="auto">
          <a:xfrm>
            <a:off x="6438900" y="4138613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7723" name="Arc 75"/>
          <p:cNvSpPr>
            <a:spLocks/>
          </p:cNvSpPr>
          <p:nvPr/>
        </p:nvSpPr>
        <p:spPr bwMode="auto">
          <a:xfrm>
            <a:off x="4965700" y="4581525"/>
            <a:ext cx="361950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-1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199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-1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199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24" name="Rectangle 76"/>
          <p:cNvSpPr>
            <a:spLocks noChangeArrowheads="1"/>
          </p:cNvSpPr>
          <p:nvPr/>
        </p:nvSpPr>
        <p:spPr bwMode="auto">
          <a:xfrm>
            <a:off x="4879975" y="4306888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7725" name="Rectangle 77"/>
          <p:cNvSpPr>
            <a:spLocks noChangeArrowheads="1"/>
          </p:cNvSpPr>
          <p:nvPr/>
        </p:nvSpPr>
        <p:spPr bwMode="auto">
          <a:xfrm>
            <a:off x="4154487" y="4354513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7726" name="Rectangle 78"/>
          <p:cNvSpPr>
            <a:spLocks noChangeArrowheads="1"/>
          </p:cNvSpPr>
          <p:nvPr/>
        </p:nvSpPr>
        <p:spPr bwMode="auto">
          <a:xfrm>
            <a:off x="92074" y="762000"/>
            <a:ext cx="4327525" cy="316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main() {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sum = 0;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= 1;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while (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&lt; 11) {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	sum = sum +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=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+ 1;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}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printf(“%d\n”,sum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printf(“%d\n”,i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6550223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Tom Reps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5" name="Arc 39"/>
          <p:cNvSpPr>
            <a:spLocks/>
          </p:cNvSpPr>
          <p:nvPr/>
        </p:nvSpPr>
        <p:spPr bwMode="auto">
          <a:xfrm>
            <a:off x="947738" y="4627563"/>
            <a:ext cx="5938837" cy="2033587"/>
          </a:xfrm>
          <a:custGeom>
            <a:avLst/>
            <a:gdLst>
              <a:gd name="G0" fmla="+- 21600 0 0"/>
              <a:gd name="G1" fmla="+- 2638 0 0"/>
              <a:gd name="G2" fmla="+- 21600 0 0"/>
              <a:gd name="T0" fmla="*/ 43038 w 43200"/>
              <a:gd name="T1" fmla="*/ 0 h 24238"/>
              <a:gd name="T2" fmla="*/ 116 w 43200"/>
              <a:gd name="T3" fmla="*/ 401 h 24238"/>
              <a:gd name="T4" fmla="*/ 21600 w 43200"/>
              <a:gd name="T5" fmla="*/ 2638 h 2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238" fill="none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0" y="1890"/>
                  <a:pt x="38" y="1144"/>
                  <a:pt x="116" y="401"/>
                </a:cubicBezTo>
              </a:path>
              <a:path w="43200" h="24238" stroke="0" extrusionOk="0">
                <a:moveTo>
                  <a:pt x="43038" y="-1"/>
                </a:moveTo>
                <a:cubicBezTo>
                  <a:pt x="43145" y="875"/>
                  <a:pt x="43200" y="1756"/>
                  <a:pt x="43200" y="2638"/>
                </a:cubicBezTo>
                <a:cubicBezTo>
                  <a:pt x="43200" y="14567"/>
                  <a:pt x="33529" y="24238"/>
                  <a:pt x="21600" y="24238"/>
                </a:cubicBezTo>
                <a:cubicBezTo>
                  <a:pt x="9670" y="24238"/>
                  <a:pt x="0" y="14567"/>
                  <a:pt x="0" y="2638"/>
                </a:cubicBezTo>
                <a:cubicBezTo>
                  <a:pt x="0" y="1890"/>
                  <a:pt x="38" y="1144"/>
                  <a:pt x="116" y="401"/>
                </a:cubicBezTo>
                <a:lnTo>
                  <a:pt x="21600" y="263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  <a:noFill/>
          <a:ln/>
        </p:spPr>
        <p:txBody>
          <a:bodyPr lIns="82628" tIns="41315" rIns="82628" bIns="41315"/>
          <a:lstStyle/>
          <a:p>
            <a:pPr algn="ctr"/>
            <a:r>
              <a:rPr lang="en-US" dirty="0"/>
              <a:t>Program Dependence Graph (PDG)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52400" y="685800"/>
            <a:ext cx="3919976" cy="316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main() {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sum = 0;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= 1;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while (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&lt; 11) {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	sum = sum +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= 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 + 1;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}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printf(“%d\n”,sum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sz="2000" b="1" dirty="0" err="1">
                <a:solidFill>
                  <a:schemeClr val="tx1"/>
                </a:solidFill>
                <a:latin typeface="Courier New" charset="0"/>
              </a:rPr>
              <a:t>printf(“%d\n”,i</a:t>
            </a: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defTabSz="820738"/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267200" y="337026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Enter</a:t>
            </a:r>
            <a:endParaRPr lang="en-US" sz="1800" b="1">
              <a:solidFill>
                <a:schemeClr val="tx1"/>
              </a:solidFill>
              <a:latin typeface="Courier New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65163" y="4278313"/>
            <a:ext cx="11334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sum = 0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59013" y="4278313"/>
            <a:ext cx="8604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i = 1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459163" y="4311650"/>
            <a:ext cx="1952625" cy="36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while(i &lt; 11)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618163" y="4278313"/>
            <a:ext cx="167957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printf(sum)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523163" y="4294188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printf(i)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531938" y="5345113"/>
            <a:ext cx="19526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sum = sum + i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267200" y="5345113"/>
            <a:ext cx="1406525" cy="369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800">
                <a:solidFill>
                  <a:schemeClr val="tx1"/>
                </a:solidFill>
                <a:latin typeface="Courier New" charset="0"/>
              </a:rPr>
              <a:t>i = i + i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3024188" y="4702175"/>
            <a:ext cx="1117600" cy="6635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2905125" y="4908550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1430338" y="3527425"/>
            <a:ext cx="2813050" cy="7302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3059113" y="3551238"/>
            <a:ext cx="1160462" cy="738187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5172075" y="3567113"/>
            <a:ext cx="1020763" cy="70485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5172075" y="3567113"/>
            <a:ext cx="2700338" cy="690562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4702175" y="3752850"/>
            <a:ext cx="3175" cy="538163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4721225" y="4694238"/>
            <a:ext cx="692150" cy="688975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1416050" y="3765550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2819400" y="3916363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5884863" y="3849688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6646863" y="3681413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5257800" y="1676400"/>
            <a:ext cx="3638198" cy="51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800" b="1" dirty="0">
                <a:solidFill>
                  <a:srgbClr val="3333FF"/>
                </a:solidFill>
                <a:latin typeface="+mj-lt"/>
              </a:rPr>
              <a:t>Control dependence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5257800" y="2232025"/>
            <a:ext cx="3179538" cy="51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2800" b="1">
                <a:solidFill>
                  <a:srgbClr val="009900"/>
                </a:solidFill>
                <a:latin typeface="+mj-lt"/>
              </a:rPr>
              <a:t>Flow dependence</a:t>
            </a:r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1447800" y="4660900"/>
            <a:ext cx="762000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H="1">
            <a:off x="2417763" y="4660900"/>
            <a:ext cx="346075" cy="67151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3119438" y="4492625"/>
            <a:ext cx="3460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3101975" y="4681538"/>
            <a:ext cx="1619250" cy="650875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8" name="Arc 32"/>
          <p:cNvSpPr>
            <a:spLocks/>
          </p:cNvSpPr>
          <p:nvPr/>
        </p:nvSpPr>
        <p:spPr bwMode="auto">
          <a:xfrm>
            <a:off x="2765425" y="4610100"/>
            <a:ext cx="4987925" cy="488950"/>
          </a:xfrm>
          <a:custGeom>
            <a:avLst/>
            <a:gdLst>
              <a:gd name="G0" fmla="+- 21600 0 0"/>
              <a:gd name="G1" fmla="+- 251 0 0"/>
              <a:gd name="G2" fmla="+- 21600 0 0"/>
              <a:gd name="T0" fmla="*/ 43199 w 43200"/>
              <a:gd name="T1" fmla="*/ 0 h 21851"/>
              <a:gd name="T2" fmla="*/ 1 w 43200"/>
              <a:gd name="T3" fmla="*/ 0 h 21851"/>
              <a:gd name="T4" fmla="*/ 21600 w 43200"/>
              <a:gd name="T5" fmla="*/ 251 h 21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1851" fill="none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0" y="167"/>
                  <a:pt x="0" y="83"/>
                  <a:pt x="1" y="0"/>
                </a:cubicBezTo>
              </a:path>
              <a:path w="43200" h="21851" stroke="0" extrusionOk="0">
                <a:moveTo>
                  <a:pt x="43198" y="0"/>
                </a:moveTo>
                <a:cubicBezTo>
                  <a:pt x="43199" y="83"/>
                  <a:pt x="43200" y="167"/>
                  <a:pt x="43200" y="251"/>
                </a:cubicBezTo>
                <a:cubicBezTo>
                  <a:pt x="43200" y="12180"/>
                  <a:pt x="33529" y="21851"/>
                  <a:pt x="21600" y="21851"/>
                </a:cubicBezTo>
                <a:cubicBezTo>
                  <a:pt x="9670" y="21851"/>
                  <a:pt x="0" y="12180"/>
                  <a:pt x="0" y="251"/>
                </a:cubicBezTo>
                <a:cubicBezTo>
                  <a:pt x="0" y="167"/>
                  <a:pt x="0" y="83"/>
                  <a:pt x="1" y="0"/>
                </a:cubicBezTo>
                <a:lnTo>
                  <a:pt x="21600" y="251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9" name="Arc 33"/>
          <p:cNvSpPr>
            <a:spLocks/>
          </p:cNvSpPr>
          <p:nvPr/>
        </p:nvSpPr>
        <p:spPr bwMode="auto">
          <a:xfrm>
            <a:off x="2211388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0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0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0" name="Arc 34"/>
          <p:cNvSpPr>
            <a:spLocks/>
          </p:cNvSpPr>
          <p:nvPr/>
        </p:nvSpPr>
        <p:spPr bwMode="auto">
          <a:xfrm>
            <a:off x="4705350" y="5702300"/>
            <a:ext cx="831850" cy="488950"/>
          </a:xfrm>
          <a:custGeom>
            <a:avLst/>
            <a:gdLst>
              <a:gd name="G0" fmla="+- 21600 0 0"/>
              <a:gd name="G1" fmla="+- 2788 0 0"/>
              <a:gd name="G2" fmla="+- 21600 0 0"/>
              <a:gd name="T0" fmla="*/ 43118 w 43200"/>
              <a:gd name="T1" fmla="*/ 904 h 24388"/>
              <a:gd name="T2" fmla="*/ 181 w 43200"/>
              <a:gd name="T3" fmla="*/ 0 h 24388"/>
              <a:gd name="T4" fmla="*/ 21600 w 43200"/>
              <a:gd name="T5" fmla="*/ 2788 h 24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4388" fill="none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0" y="1855"/>
                  <a:pt x="60" y="924"/>
                  <a:pt x="180" y="-1"/>
                </a:cubicBezTo>
              </a:path>
              <a:path w="43200" h="24388" stroke="0" extrusionOk="0">
                <a:moveTo>
                  <a:pt x="43117" y="904"/>
                </a:moveTo>
                <a:cubicBezTo>
                  <a:pt x="43172" y="1530"/>
                  <a:pt x="43200" y="2159"/>
                  <a:pt x="43200" y="2788"/>
                </a:cubicBezTo>
                <a:cubicBezTo>
                  <a:pt x="43200" y="14717"/>
                  <a:pt x="33529" y="24388"/>
                  <a:pt x="21600" y="24388"/>
                </a:cubicBezTo>
                <a:cubicBezTo>
                  <a:pt x="9670" y="24388"/>
                  <a:pt x="0" y="14717"/>
                  <a:pt x="0" y="2788"/>
                </a:cubicBezTo>
                <a:cubicBezTo>
                  <a:pt x="0" y="1855"/>
                  <a:pt x="60" y="924"/>
                  <a:pt x="180" y="-1"/>
                </a:cubicBezTo>
                <a:lnTo>
                  <a:pt x="21600" y="2788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197225" y="4643438"/>
            <a:ext cx="3170238" cy="1765300"/>
            <a:chOff x="2124" y="3348"/>
            <a:chExt cx="2197" cy="1260"/>
          </a:xfrm>
        </p:grpSpPr>
        <p:sp>
          <p:nvSpPr>
            <p:cNvPr id="29732" name="Arc 36"/>
            <p:cNvSpPr>
              <a:spLocks/>
            </p:cNvSpPr>
            <p:nvPr/>
          </p:nvSpPr>
          <p:spPr bwMode="auto">
            <a:xfrm>
              <a:off x="2124" y="3846"/>
              <a:ext cx="1791" cy="762"/>
            </a:xfrm>
            <a:custGeom>
              <a:avLst/>
              <a:gdLst>
                <a:gd name="G0" fmla="+- 20435 0 0"/>
                <a:gd name="G1" fmla="+- 0 0 0"/>
                <a:gd name="G2" fmla="+- 21600 0 0"/>
                <a:gd name="T0" fmla="*/ 35597 w 35597"/>
                <a:gd name="T1" fmla="*/ 15384 h 21600"/>
                <a:gd name="T2" fmla="*/ 0 w 35597"/>
                <a:gd name="T3" fmla="*/ 6997 h 21600"/>
                <a:gd name="T4" fmla="*/ 20435 w 35597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597" h="21600" fill="none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599"/>
                  </a:cubicBezTo>
                  <a:cubicBezTo>
                    <a:pt x="11202" y="21599"/>
                    <a:pt x="2990" y="15731"/>
                    <a:pt x="-1" y="6997"/>
                  </a:cubicBezTo>
                </a:path>
                <a:path w="35597" h="21600" stroke="0" extrusionOk="0">
                  <a:moveTo>
                    <a:pt x="35597" y="15384"/>
                  </a:moveTo>
                  <a:cubicBezTo>
                    <a:pt x="31555" y="19367"/>
                    <a:pt x="26109" y="21599"/>
                    <a:pt x="20435" y="21599"/>
                  </a:cubicBezTo>
                  <a:cubicBezTo>
                    <a:pt x="11202" y="21599"/>
                    <a:pt x="2990" y="15731"/>
                    <a:pt x="-1" y="6997"/>
                  </a:cubicBezTo>
                  <a:lnTo>
                    <a:pt x="20435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33" name="Arc 37"/>
            <p:cNvSpPr>
              <a:spLocks/>
            </p:cNvSpPr>
            <p:nvPr/>
          </p:nvSpPr>
          <p:spPr bwMode="auto">
            <a:xfrm>
              <a:off x="3516" y="3348"/>
              <a:ext cx="805" cy="105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19017"/>
                <a:gd name="T2" fmla="*/ 10243 w 21600"/>
                <a:gd name="T3" fmla="*/ 19017 h 19017"/>
                <a:gd name="T4" fmla="*/ 0 w 21600"/>
                <a:gd name="T5" fmla="*/ 0 h 19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9017" fill="none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</a:path>
                <a:path w="21600" h="19017" stroke="0" extrusionOk="0">
                  <a:moveTo>
                    <a:pt x="21600" y="0"/>
                  </a:moveTo>
                  <a:cubicBezTo>
                    <a:pt x="21600" y="7945"/>
                    <a:pt x="17238" y="15249"/>
                    <a:pt x="10242" y="1901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9900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34" name="Arc 38"/>
          <p:cNvSpPr>
            <a:spLocks/>
          </p:cNvSpPr>
          <p:nvPr/>
        </p:nvSpPr>
        <p:spPr bwMode="auto">
          <a:xfrm>
            <a:off x="5665788" y="4676775"/>
            <a:ext cx="2503487" cy="908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rgbClr val="009900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 flipV="1">
            <a:off x="4581525" y="4692650"/>
            <a:ext cx="295275" cy="639763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 flipH="1">
            <a:off x="3500438" y="5518150"/>
            <a:ext cx="752475" cy="0"/>
          </a:xfrm>
          <a:prstGeom prst="line">
            <a:avLst/>
          </a:prstGeom>
          <a:noFill/>
          <a:ln w="12700">
            <a:solidFill>
              <a:srgbClr val="009900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8" name="Arc 42"/>
          <p:cNvSpPr>
            <a:spLocks/>
          </p:cNvSpPr>
          <p:nvPr/>
        </p:nvSpPr>
        <p:spPr bwMode="auto">
          <a:xfrm>
            <a:off x="5173663" y="4124325"/>
            <a:ext cx="361950" cy="739775"/>
          </a:xfrm>
          <a:custGeom>
            <a:avLst/>
            <a:gdLst>
              <a:gd name="G0" fmla="+- 19352 0 0"/>
              <a:gd name="G1" fmla="+- 21600 0 0"/>
              <a:gd name="G2" fmla="+- 21600 0 0"/>
              <a:gd name="T0" fmla="*/ 474 w 40952"/>
              <a:gd name="T1" fmla="*/ 11103 h 43200"/>
              <a:gd name="T2" fmla="*/ 0 w 40952"/>
              <a:gd name="T3" fmla="*/ 31195 h 43200"/>
              <a:gd name="T4" fmla="*/ 19352 w 40952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52" h="43200" fill="none" extrusionOk="0">
                <a:moveTo>
                  <a:pt x="474" y="11103"/>
                </a:moveTo>
                <a:cubicBezTo>
                  <a:pt x="4284" y="4249"/>
                  <a:pt x="11510" y="-1"/>
                  <a:pt x="19352" y="-1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199"/>
                  <a:pt x="3645" y="38548"/>
                  <a:pt x="0" y="31194"/>
                </a:cubicBezTo>
              </a:path>
              <a:path w="40952" h="43200" stroke="0" extrusionOk="0">
                <a:moveTo>
                  <a:pt x="474" y="11103"/>
                </a:moveTo>
                <a:cubicBezTo>
                  <a:pt x="4284" y="4249"/>
                  <a:pt x="11510" y="-1"/>
                  <a:pt x="19352" y="-1"/>
                </a:cubicBezTo>
                <a:cubicBezTo>
                  <a:pt x="31281" y="0"/>
                  <a:pt x="40952" y="9670"/>
                  <a:pt x="40952" y="21600"/>
                </a:cubicBezTo>
                <a:cubicBezTo>
                  <a:pt x="40952" y="33529"/>
                  <a:pt x="31281" y="43200"/>
                  <a:pt x="19352" y="43200"/>
                </a:cubicBezTo>
                <a:cubicBezTo>
                  <a:pt x="11144" y="43199"/>
                  <a:pt x="3645" y="38548"/>
                  <a:pt x="0" y="31194"/>
                </a:cubicBezTo>
                <a:lnTo>
                  <a:pt x="19352" y="21600"/>
                </a:lnTo>
                <a:close/>
              </a:path>
            </a:pathLst>
          </a:custGeom>
          <a:noFill/>
          <a:ln w="12700" cap="rnd">
            <a:solidFill>
              <a:srgbClr val="3333FF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5087938" y="3849688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4362450" y="3897313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4867275" y="5060950"/>
            <a:ext cx="2889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628" tIns="41315" rIns="82628" bIns="41315">
            <a:prstTxWarp prst="textNoShape">
              <a:avLst/>
            </a:prstTxWarp>
            <a:spAutoFit/>
          </a:bodyPr>
          <a:lstStyle/>
          <a:p>
            <a:pPr defTabSz="820738"/>
            <a:r>
              <a:rPr lang="en-US" sz="1600">
                <a:solidFill>
                  <a:srgbClr val="3333FF"/>
                </a:solidFill>
              </a:rPr>
              <a:t>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0" y="6550223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Tom Reps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85660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Q8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Slices Useful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r>
              <a:rPr lang="en-US" dirty="0" smtClean="0"/>
              <a:t>Understanding Programs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Restructuring Programs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Program Specialization and Reuse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Program Differencing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Testing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68C0-5C1A-F040-9173-EC6B0BDDE239}" type="slidenum">
              <a:rPr lang="en-US"/>
              <a:pPr/>
              <a:t>2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Maintenance Situation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5410200" cy="5181600"/>
          </a:xfrm>
        </p:spPr>
        <p:txBody>
          <a:bodyPr/>
          <a:lstStyle/>
          <a:p>
            <a:r>
              <a:rPr lang="en-US" dirty="0"/>
              <a:t>Taylor D. Programmer is given the task to make a change to some software that someone else has </a:t>
            </a:r>
            <a:r>
              <a:rPr lang="en-US" dirty="0" smtClean="0"/>
              <a:t>written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It consists of about 50KLOC, 2000 modules/components, etc. (not a big system!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Where does Taylor start?</a:t>
            </a:r>
          </a:p>
          <a:p>
            <a:r>
              <a:rPr lang="en-US" dirty="0"/>
              <a:t>What is Taylor looking for?</a:t>
            </a:r>
          </a:p>
        </p:txBody>
      </p:sp>
      <p:pic>
        <p:nvPicPr>
          <p:cNvPr id="424964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>
                <a:alphaModFix amt="47000"/>
              </a:blip>
              <a:srcRect/>
              <a:stretch>
                <a:fillRect/>
              </a:stretch>
            </p:blipFill>
          </mc:Choice>
          <mc:Fallback>
            <p:blipFill>
              <a:blip r:embed="rId3">
                <a:alphaModFix amt="47000"/>
              </a:blip>
              <a:srcRect/>
              <a:stretch>
                <a:fillRect/>
              </a:stretch>
            </p:blipFill>
          </mc:Fallback>
        </mc:AlternateContent>
        <p:spPr bwMode="auto">
          <a:xfrm>
            <a:off x="4673600" y="1543050"/>
            <a:ext cx="4465638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EAA8E-FAA9-AE45-B41C-F01205164C24}" type="slidenum">
              <a:rPr lang="en-US"/>
              <a:pPr/>
              <a:t>20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Comprehension Tools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029200"/>
          </a:xfrm>
        </p:spPr>
        <p:txBody>
          <a:bodyPr/>
          <a:lstStyle/>
          <a:p>
            <a:pPr marL="533400" indent="-533400"/>
            <a:r>
              <a:rPr lang="en-US" dirty="0"/>
              <a:t>A tool that aids in program understanding through the capture, analysis, and presentation of different perspectives (views) of the software</a:t>
            </a:r>
            <a:br>
              <a:rPr lang="en-US" dirty="0"/>
            </a:br>
            <a:endParaRPr lang="en-US" dirty="0"/>
          </a:p>
          <a:p>
            <a:pPr marL="533400" indent="-533400"/>
            <a:r>
              <a:rPr lang="en-US" dirty="0"/>
              <a:t>Basic Process is:</a:t>
            </a:r>
          </a:p>
          <a:p>
            <a:pPr marL="914400" lvl="1" indent="-457200">
              <a:buSzTx/>
              <a:buFont typeface="Arial" charset="0"/>
              <a:buAutoNum type="arabicPeriod"/>
            </a:pPr>
            <a:r>
              <a:rPr lang="en-US" dirty="0"/>
              <a:t>Extract information by parsing the source code</a:t>
            </a:r>
          </a:p>
          <a:p>
            <a:pPr marL="914400" lvl="1" indent="-457200">
              <a:buSzTx/>
              <a:buFont typeface="Arial" charset="0"/>
              <a:buAutoNum type="arabicPeriod"/>
            </a:pPr>
            <a:r>
              <a:rPr lang="en-US" dirty="0"/>
              <a:t>Store and handle the information extracted</a:t>
            </a:r>
          </a:p>
          <a:p>
            <a:pPr marL="914400" lvl="1" indent="-457200">
              <a:buSzTx/>
              <a:buFont typeface="Arial" charset="0"/>
              <a:buAutoNum type="arabicPeriod"/>
            </a:pPr>
            <a:r>
              <a:rPr lang="en-US" dirty="0"/>
              <a:t>Visualize all the retrieved </a:t>
            </a:r>
            <a:r>
              <a:rPr lang="en-US" dirty="0" smtClean="0"/>
              <a:t>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5521-CD50-0545-A64E-97612A2AC795}" type="slidenum">
              <a:rPr lang="en-US"/>
              <a:pPr/>
              <a:t>21</a:t>
            </a:fld>
            <a:endParaRPr lang="en-US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Interesting Software Views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r>
              <a:rPr lang="en-US" dirty="0"/>
              <a:t>Machine (ex. Byte Code, Assembly Code)</a:t>
            </a:r>
          </a:p>
          <a:p>
            <a:r>
              <a:rPr lang="en-US" dirty="0"/>
              <a:t>Program (ex. C code, Java code)</a:t>
            </a:r>
          </a:p>
          <a:p>
            <a:r>
              <a:rPr lang="en-US" dirty="0"/>
              <a:t>Define/Use </a:t>
            </a:r>
            <a:r>
              <a:rPr lang="en-US" dirty="0" smtClean="0"/>
              <a:t>Graphs</a:t>
            </a:r>
          </a:p>
          <a:p>
            <a:r>
              <a:rPr lang="en-US" dirty="0"/>
              <a:t>Data Flow</a:t>
            </a:r>
          </a:p>
          <a:p>
            <a:r>
              <a:rPr lang="en-US" dirty="0"/>
              <a:t>Control Flow</a:t>
            </a:r>
          </a:p>
          <a:p>
            <a:r>
              <a:rPr lang="en-US" dirty="0"/>
              <a:t>Call Graph</a:t>
            </a:r>
          </a:p>
          <a:p>
            <a:r>
              <a:rPr lang="en-US" dirty="0"/>
              <a:t>Function Graph</a:t>
            </a:r>
          </a:p>
          <a:p>
            <a:r>
              <a:rPr lang="en-US" dirty="0"/>
              <a:t>Module Graph</a:t>
            </a:r>
          </a:p>
          <a:p>
            <a:r>
              <a:rPr lang="en-US" dirty="0"/>
              <a:t>Architecture components…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660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Q9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out a single component you’re going to have to fix.</a:t>
            </a:r>
          </a:p>
          <a:p>
            <a:r>
              <a:rPr lang="en-US" dirty="0" smtClean="0"/>
              <a:t>Add a new feature – somewhere!</a:t>
            </a:r>
          </a:p>
          <a:p>
            <a:r>
              <a:rPr lang="en-US" dirty="0" smtClean="0"/>
              <a:t>Recall Feathers said this part of making changes was still hard – finding where to make a change.</a:t>
            </a:r>
          </a:p>
          <a:p>
            <a:r>
              <a:rPr lang="en-US" dirty="0" smtClean="0"/>
              <a:t>Maybe automatically spot problems?</a:t>
            </a:r>
          </a:p>
          <a:p>
            <a:r>
              <a:rPr lang="en-US" dirty="0" smtClean="0"/>
              <a:t>Show dependencies as you’re making changes.</a:t>
            </a:r>
          </a:p>
          <a:p>
            <a:r>
              <a:rPr lang="en-US" dirty="0" smtClean="0"/>
              <a:t>Explore a whole system.</a:t>
            </a:r>
          </a:p>
          <a:p>
            <a:r>
              <a:rPr lang="en-US" dirty="0" smtClean="0"/>
              <a:t>Get ready to rewrite a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0" y="601980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Q10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23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2CE2-9C5F-8541-968F-D56D77880045}" type="slidenum">
              <a:rPr lang="en-US"/>
              <a:pPr/>
              <a:t>23</a:t>
            </a:fld>
            <a:endParaRPr lang="en-US"/>
          </a:p>
        </p:txBody>
      </p:sp>
      <p:sp>
        <p:nvSpPr>
          <p:cNvPr id="436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533400"/>
          </a:xfrm>
        </p:spPr>
        <p:txBody>
          <a:bodyPr/>
          <a:lstStyle/>
          <a:p>
            <a:r>
              <a:rPr lang="en-US"/>
              <a:t>Anatomy of Software Visualization Tool</a:t>
            </a:r>
          </a:p>
        </p:txBody>
      </p:sp>
      <p:pic>
        <p:nvPicPr>
          <p:cNvPr id="436227" name="Picture 6" descr="arquitecturaTotalETAP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31838"/>
            <a:ext cx="8543925" cy="5637212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70D1-6608-0C44-8E21-76BBEEBA7638}" type="slidenum">
              <a:rPr lang="en-US"/>
              <a:pPr/>
              <a:t>24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Example:EAR </a:t>
            </a:r>
            <a:r>
              <a:rPr lang="en-US" sz="2000"/>
              <a:t>(Un Evaluador de Algoritmos de Ruteo)</a:t>
            </a:r>
            <a:r>
              <a:rPr lang="en-US"/>
              <a:t> </a:t>
            </a:r>
          </a:p>
        </p:txBody>
      </p:sp>
      <p:pic>
        <p:nvPicPr>
          <p:cNvPr id="423939" name="Picture 4" descr="C:\paper-congresos-2006\interacçao\rb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6C306-FA9B-7842-980C-53C73CE6FC8B}" type="slidenum">
              <a:rPr lang="en-US"/>
              <a:pPr/>
              <a:t>25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ComVis Tool</a:t>
            </a:r>
          </a:p>
        </p:txBody>
      </p:sp>
      <p:graphicFrame>
        <p:nvGraphicFramePr>
          <p:cNvPr id="431107" name="Object 3"/>
          <p:cNvGraphicFramePr>
            <a:graphicFrameLocks noChangeAspect="1"/>
          </p:cNvGraphicFramePr>
          <p:nvPr/>
        </p:nvGraphicFramePr>
        <p:xfrm>
          <a:off x="228600" y="914400"/>
          <a:ext cx="868680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name="Document" r:id="rId3" imgW="2819400" imgH="1776984" progId="Word.Document.8">
                  <p:embed/>
                </p:oleObj>
              </mc:Choice>
              <mc:Fallback>
                <p:oleObj name="Document" r:id="rId3" imgW="2819400" imgH="1776984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686800" cy="547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196B8-D716-7A4C-8654-83DDD7C54D6C}" type="slidenum">
              <a:rPr lang="en-US"/>
              <a:pPr/>
              <a:t>26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609600"/>
          </a:xfrm>
        </p:spPr>
        <p:txBody>
          <a:bodyPr/>
          <a:lstStyle/>
          <a:p>
            <a:r>
              <a:rPr lang="en-US"/>
              <a:t>Static View: Aspects of Classes</a:t>
            </a:r>
          </a:p>
        </p:txBody>
      </p:sp>
      <p:pic>
        <p:nvPicPr>
          <p:cNvPr id="432132" name="Picture 4" descr="uml"/>
          <p:cNvPicPr>
            <a:picLocks noChangeAspect="1" noChangeArrowheads="1"/>
          </p:cNvPicPr>
          <p:nvPr/>
        </p:nvPicPr>
        <p:blipFill>
          <a:blip r:embed="rId3"/>
          <a:srcRect t="7214" b="17314"/>
          <a:stretch>
            <a:fillRect/>
          </a:stretch>
        </p:blipFill>
        <p:spPr bwMode="auto">
          <a:xfrm>
            <a:off x="152400" y="990600"/>
            <a:ext cx="8839200" cy="5202238"/>
          </a:xfrm>
          <a:prstGeom prst="rect">
            <a:avLst/>
          </a:prstGeom>
          <a:noFill/>
        </p:spPr>
      </p:pic>
      <p:sp>
        <p:nvSpPr>
          <p:cNvPr id="432133" name="AutoShape 5"/>
          <p:cNvSpPr>
            <a:spLocks noChangeArrowheads="1"/>
          </p:cNvSpPr>
          <p:nvPr/>
        </p:nvSpPr>
        <p:spPr bwMode="auto">
          <a:xfrm>
            <a:off x="6096000" y="3657600"/>
            <a:ext cx="1143000" cy="1066800"/>
          </a:xfrm>
          <a:prstGeom prst="wedgeRectCallout">
            <a:avLst>
              <a:gd name="adj1" fmla="val -88056"/>
              <a:gd name="adj2" fmla="val -3586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Brush 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Classes that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have highest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Inheritance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Level</a:t>
            </a:r>
          </a:p>
        </p:txBody>
      </p:sp>
      <p:sp>
        <p:nvSpPr>
          <p:cNvPr id="432134" name="AutoShape 6"/>
          <p:cNvSpPr>
            <a:spLocks noChangeArrowheads="1"/>
          </p:cNvSpPr>
          <p:nvPr/>
        </p:nvSpPr>
        <p:spPr bwMode="auto">
          <a:xfrm>
            <a:off x="2286000" y="4724400"/>
            <a:ext cx="1600200" cy="685800"/>
          </a:xfrm>
          <a:prstGeom prst="wedgeRectCallout">
            <a:avLst>
              <a:gd name="adj1" fmla="val -61806"/>
              <a:gd name="adj2" fmla="val 90509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Note that they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have low 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# of Attributes, etc.</a:t>
            </a:r>
          </a:p>
        </p:txBody>
      </p:sp>
      <p:sp>
        <p:nvSpPr>
          <p:cNvPr id="432135" name="AutoShape 7"/>
          <p:cNvSpPr>
            <a:spLocks noChangeArrowheads="1"/>
          </p:cNvSpPr>
          <p:nvPr/>
        </p:nvSpPr>
        <p:spPr bwMode="auto">
          <a:xfrm>
            <a:off x="1981200" y="2209800"/>
            <a:ext cx="1524000" cy="762000"/>
          </a:xfrm>
          <a:prstGeom prst="wedgeRectCallout">
            <a:avLst>
              <a:gd name="adj1" fmla="val -62398"/>
              <a:gd name="adj2" fmla="val 55833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Compare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# of Methods 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vs. # of Attribures</a:t>
            </a:r>
          </a:p>
        </p:txBody>
      </p:sp>
      <p:sp>
        <p:nvSpPr>
          <p:cNvPr id="432136" name="AutoShape 8"/>
          <p:cNvSpPr>
            <a:spLocks noChangeArrowheads="1"/>
          </p:cNvSpPr>
          <p:nvPr/>
        </p:nvSpPr>
        <p:spPr bwMode="auto">
          <a:xfrm>
            <a:off x="4953000" y="2590800"/>
            <a:ext cx="1143000" cy="381000"/>
          </a:xfrm>
          <a:prstGeom prst="wedgeRectCallout">
            <a:avLst>
              <a:gd name="adj1" fmla="val -66528"/>
              <a:gd name="adj2" fmla="val 5648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Arial" charset="0"/>
                <a:ea typeface="ＭＳ Ｐゴシック" charset="-128"/>
                <a:cs typeface="ＭＳ Ｐゴシック" charset="-128"/>
              </a:rPr>
              <a:t># </a:t>
            </a:r>
            <a:r>
              <a:rPr lang="en-US" sz="1400" dirty="0">
                <a:latin typeface="Arial" charset="0"/>
                <a:ea typeface="ＭＳ Ｐゴシック" charset="-128"/>
                <a:cs typeface="ＭＳ Ｐゴシック" charset="-128"/>
              </a:rPr>
              <a:t>of </a:t>
            </a:r>
            <a:r>
              <a:rPr lang="en-US" sz="1400" dirty="0" smtClean="0">
                <a:latin typeface="Arial" charset="0"/>
                <a:ea typeface="ＭＳ Ｐゴシック" charset="-128"/>
                <a:cs typeface="ＭＳ Ｐゴシック" charset="-128"/>
              </a:rPr>
              <a:t>Throws</a:t>
            </a:r>
            <a:endParaRPr lang="en-US" sz="1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2137" name="Oval 9"/>
          <p:cNvSpPr>
            <a:spLocks noChangeArrowheads="1"/>
          </p:cNvSpPr>
          <p:nvPr/>
        </p:nvSpPr>
        <p:spPr bwMode="auto">
          <a:xfrm>
            <a:off x="7543800" y="3048000"/>
            <a:ext cx="152400" cy="1524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772400" y="2667000"/>
            <a:ext cx="1143000" cy="381000"/>
          </a:xfrm>
          <a:prstGeom prst="wedgeRectCallout">
            <a:avLst>
              <a:gd name="adj1" fmla="val -66528"/>
              <a:gd name="adj2" fmla="val 5648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 smtClean="0">
                <a:latin typeface="Arial" charset="0"/>
                <a:ea typeface="ＭＳ Ｐゴシック" charset="-128"/>
                <a:cs typeface="ＭＳ Ｐゴシック" charset="-128"/>
              </a:rPr>
              <a:t># </a:t>
            </a:r>
            <a:r>
              <a:rPr lang="en-US" sz="1400" dirty="0">
                <a:latin typeface="Arial" charset="0"/>
                <a:ea typeface="ＭＳ Ｐゴシック" charset="-128"/>
                <a:cs typeface="ＭＳ Ｐゴシック" charset="-128"/>
              </a:rPr>
              <a:t>of</a:t>
            </a:r>
            <a:r>
              <a:rPr lang="en-US" sz="1400" dirty="0" smtClean="0">
                <a:latin typeface="Arial" charset="0"/>
                <a:ea typeface="ＭＳ Ｐゴシック" charset="-128"/>
                <a:cs typeface="ＭＳ Ｐゴシック" charset="-128"/>
              </a:rPr>
              <a:t> Attributes</a:t>
            </a:r>
            <a:endParaRPr lang="en-US" sz="14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3" grpId="0" animBg="1"/>
      <p:bldP spid="4321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4089-4EBD-8D49-B1BA-BAC62C590DD6}" type="slidenum">
              <a:rPr lang="en-US"/>
              <a:pPr/>
              <a:t>27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63000" cy="533400"/>
          </a:xfrm>
        </p:spPr>
        <p:txBody>
          <a:bodyPr/>
          <a:lstStyle/>
          <a:p>
            <a:r>
              <a:rPr lang="en-US"/>
              <a:t>Dynamic View: Time series</a:t>
            </a:r>
          </a:p>
        </p:txBody>
      </p:sp>
      <p:pic>
        <p:nvPicPr>
          <p:cNvPr id="434179" name="Picture 3" descr="time"/>
          <p:cNvPicPr>
            <a:picLocks noChangeAspect="1" noChangeArrowheads="1"/>
          </p:cNvPicPr>
          <p:nvPr/>
        </p:nvPicPr>
        <p:blipFill>
          <a:blip r:embed="rId3"/>
          <a:srcRect t="7214" b="2885"/>
          <a:stretch>
            <a:fillRect/>
          </a:stretch>
        </p:blipFill>
        <p:spPr bwMode="auto">
          <a:xfrm>
            <a:off x="304800" y="647700"/>
            <a:ext cx="8153400" cy="5715000"/>
          </a:xfrm>
          <a:prstGeom prst="rect">
            <a:avLst/>
          </a:prstGeom>
          <a:noFill/>
        </p:spPr>
      </p:pic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1066800" y="3276600"/>
            <a:ext cx="2057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181" name="Rectangle 5"/>
          <p:cNvSpPr>
            <a:spLocks noChangeArrowheads="1"/>
          </p:cNvSpPr>
          <p:nvPr/>
        </p:nvSpPr>
        <p:spPr bwMode="auto">
          <a:xfrm>
            <a:off x="3276600" y="3276600"/>
            <a:ext cx="2590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4182" name="AutoShape 6"/>
          <p:cNvSpPr>
            <a:spLocks noChangeArrowheads="1"/>
          </p:cNvSpPr>
          <p:nvPr/>
        </p:nvSpPr>
        <p:spPr bwMode="auto">
          <a:xfrm>
            <a:off x="4800600" y="1143000"/>
            <a:ext cx="838200" cy="1295400"/>
          </a:xfrm>
          <a:prstGeom prst="wedgeRectCallout">
            <a:avLst>
              <a:gd name="adj1" fmla="val -80301"/>
              <a:gd name="adj2" fmla="val -67769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Select</a:t>
            </a:r>
          </a:p>
          <a:p>
            <a:pPr algn="ctr"/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package 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with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highest 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# of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classes</a:t>
            </a:r>
          </a:p>
        </p:txBody>
      </p:sp>
      <p:sp>
        <p:nvSpPr>
          <p:cNvPr id="434183" name="AutoShape 7"/>
          <p:cNvSpPr>
            <a:spLocks noChangeArrowheads="1"/>
          </p:cNvSpPr>
          <p:nvPr/>
        </p:nvSpPr>
        <p:spPr bwMode="auto">
          <a:xfrm>
            <a:off x="6705600" y="1295400"/>
            <a:ext cx="838200" cy="1295400"/>
          </a:xfrm>
          <a:prstGeom prst="wedgeRectCallout">
            <a:avLst>
              <a:gd name="adj1" fmla="val -75190"/>
              <a:gd name="adj2" fmla="val 81370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Note 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# of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classes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WRT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total in</a:t>
            </a:r>
          </a:p>
          <a:p>
            <a:pPr algn="ctr"/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version</a:t>
            </a:r>
          </a:p>
        </p:txBody>
      </p:sp>
      <p:sp>
        <p:nvSpPr>
          <p:cNvPr id="434184" name="AutoShape 8"/>
          <p:cNvSpPr>
            <a:spLocks noChangeArrowheads="1"/>
          </p:cNvSpPr>
          <p:nvPr/>
        </p:nvSpPr>
        <p:spPr bwMode="auto">
          <a:xfrm>
            <a:off x="5181600" y="4038600"/>
            <a:ext cx="1295400" cy="1219200"/>
          </a:xfrm>
          <a:prstGeom prst="wedgeRectCallout">
            <a:avLst>
              <a:gd name="adj1" fmla="val 74880"/>
              <a:gd name="adj2" fmla="val -4791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Indicates how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the selected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classes show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up across all</a:t>
            </a:r>
            <a:b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</a:br>
            <a:r>
              <a:rPr lang="en-US" sz="1400">
                <a:latin typeface="Arial" charset="0"/>
                <a:ea typeface="ＭＳ Ｐゴシック" charset="-128"/>
                <a:cs typeface="ＭＳ Ｐゴシック" charset="-128"/>
              </a:rPr>
              <a:t>72 versions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2" grpId="0" animBg="1"/>
      <p:bldP spid="434183" grpId="0" animBg="1"/>
      <p:bldP spid="4341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B711-1C01-AB41-9716-6223E4DCE237}" type="slidenum">
              <a:rPr lang="en-US"/>
              <a:pPr/>
              <a:t>3</a:t>
            </a:fld>
            <a:endParaRPr lang="en-US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Program Understanding: </a:t>
            </a:r>
            <a:br>
              <a:rPr lang="en-US" dirty="0" smtClean="0"/>
            </a:br>
            <a:r>
              <a:rPr lang="en-US" dirty="0" smtClean="0"/>
              <a:t>Basic </a:t>
            </a:r>
            <a:r>
              <a:rPr lang="en-US" dirty="0"/>
              <a:t>Manual Approach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7772400" cy="4495800"/>
          </a:xfrm>
        </p:spPr>
        <p:txBody>
          <a:bodyPr/>
          <a:lstStyle/>
          <a:p>
            <a:pPr marL="533400" indent="-533400">
              <a:buSzTx/>
              <a:buFont typeface="Arial" charset="0"/>
              <a:buAutoNum type="arabicPeriod"/>
            </a:pPr>
            <a:r>
              <a:rPr lang="en-US" dirty="0"/>
              <a:t>Read about the program</a:t>
            </a:r>
          </a:p>
          <a:p>
            <a:pPr marL="533400" indent="-533400">
              <a:buSzTx/>
              <a:buFont typeface="Arial" charset="0"/>
              <a:buAutoNum type="arabicPeriod"/>
            </a:pPr>
            <a:r>
              <a:rPr lang="en-US" dirty="0"/>
              <a:t>Read the source code</a:t>
            </a:r>
          </a:p>
          <a:p>
            <a:pPr marL="533400" indent="-533400">
              <a:buSzTx/>
              <a:buFont typeface="Arial" charset="0"/>
              <a:buAutoNum type="arabicPeriod"/>
            </a:pPr>
            <a:r>
              <a:rPr lang="en-US" dirty="0"/>
              <a:t>Run the program</a:t>
            </a:r>
            <a:br>
              <a:rPr lang="en-US" dirty="0"/>
            </a:br>
            <a:endParaRPr lang="en-US" dirty="0"/>
          </a:p>
          <a:p>
            <a:pPr marL="533400" indent="-533400"/>
            <a:r>
              <a:rPr lang="en-US" dirty="0"/>
              <a:t>Return to steps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/>
              <a:t>or 2 as necessary</a:t>
            </a:r>
            <a:br>
              <a:rPr lang="en-US" dirty="0"/>
            </a:br>
            <a:r>
              <a:rPr lang="en-US" dirty="0"/>
              <a:t>(Wash-Rinse-Repeat…)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396" y="1981200"/>
            <a:ext cx="3657204" cy="29257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85660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Q1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A48-6E2B-BA48-A212-D2FE64010911}" type="slidenum">
              <a:rPr lang="en-US"/>
              <a:pPr/>
              <a:t>4</a:t>
            </a:fld>
            <a:endParaRPr lang="en-US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Perhaps some strategy can help….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257800"/>
          </a:xfrm>
        </p:spPr>
        <p:txBody>
          <a:bodyPr/>
          <a:lstStyle/>
          <a:p>
            <a:r>
              <a:rPr lang="en-US" dirty="0"/>
              <a:t>Top-down</a:t>
            </a:r>
            <a:br>
              <a:rPr lang="en-US" dirty="0"/>
            </a:br>
            <a:r>
              <a:rPr lang="en-US" dirty="0"/>
              <a:t>(Decomposition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Bottom-up </a:t>
            </a:r>
            <a:br>
              <a:rPr lang="en-US" dirty="0"/>
            </a:br>
            <a:r>
              <a:rPr lang="en-US" dirty="0"/>
              <a:t>(Composition)</a:t>
            </a:r>
          </a:p>
          <a:p>
            <a:pPr lvl="1"/>
            <a:r>
              <a:rPr lang="en-US" dirty="0"/>
              <a:t>“Chunking”</a:t>
            </a:r>
            <a:br>
              <a:rPr lang="en-US" dirty="0"/>
            </a:br>
            <a:endParaRPr lang="en-US" dirty="0"/>
          </a:p>
          <a:p>
            <a:r>
              <a:rPr lang="en-US" dirty="0"/>
              <a:t>Opportunistic</a:t>
            </a:r>
          </a:p>
          <a:p>
            <a:pPr lvl="1"/>
            <a:r>
              <a:rPr lang="en-US" dirty="0"/>
              <a:t>Combination of top-down and bottom-up</a:t>
            </a:r>
          </a:p>
          <a:p>
            <a:pPr lvl="1"/>
            <a:r>
              <a:rPr lang="en-US" dirty="0"/>
              <a:t>How can you avoid it becoming “ad hoc”?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54748" y="1295400"/>
            <a:ext cx="4532052" cy="2828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60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Q2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180C2-1C0A-D344-B97C-DF767E5BD0DC}" type="slidenum">
              <a:rPr lang="en-US"/>
              <a:pPr/>
              <a:t>5</a:t>
            </a:fld>
            <a:endParaRPr lang="en-US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Program Understanding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153400" cy="5486400"/>
          </a:xfrm>
        </p:spPr>
        <p:txBody>
          <a:bodyPr/>
          <a:lstStyle/>
          <a:p>
            <a:r>
              <a:rPr lang="en-US" dirty="0"/>
              <a:t>Also known as </a:t>
            </a:r>
            <a:r>
              <a:rPr lang="en-US" dirty="0">
                <a:solidFill>
                  <a:srgbClr val="990000"/>
                </a:solidFill>
              </a:rPr>
              <a:t>Program Comprehension </a:t>
            </a:r>
            <a:r>
              <a:rPr lang="en-US" dirty="0"/>
              <a:t>and</a:t>
            </a:r>
            <a:r>
              <a:rPr lang="en-US" dirty="0">
                <a:solidFill>
                  <a:srgbClr val="990000"/>
                </a:solidFill>
              </a:rPr>
              <a:t> Software </a:t>
            </a:r>
            <a:r>
              <a:rPr lang="en-US" dirty="0" smtClean="0">
                <a:solidFill>
                  <a:srgbClr val="990000"/>
                </a:solidFill>
              </a:rPr>
              <a:t>Visualization</a:t>
            </a:r>
            <a:br>
              <a:rPr lang="en-US" dirty="0" smtClean="0">
                <a:solidFill>
                  <a:srgbClr val="990000"/>
                </a:solidFill>
              </a:rPr>
            </a:br>
            <a:endParaRPr lang="en-US" dirty="0" smtClean="0"/>
          </a:p>
          <a:p>
            <a:r>
              <a:rPr lang="en-US" dirty="0"/>
              <a:t>Definition: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process of </a:t>
            </a:r>
            <a:br>
              <a:rPr lang="en-US" dirty="0"/>
            </a:br>
            <a:r>
              <a:rPr lang="en-US" dirty="0"/>
              <a:t>acquiring knowledge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about a </a:t>
            </a:r>
            <a:r>
              <a:rPr lang="en-US" dirty="0"/>
              <a:t>computer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program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A discipline of</a:t>
            </a:r>
            <a:r>
              <a:rPr lang="en-US" dirty="0" smtClean="0"/>
              <a:t> understanding computer </a:t>
            </a:r>
            <a:r>
              <a:rPr lang="en-US" dirty="0"/>
              <a:t>source </a:t>
            </a:r>
            <a:r>
              <a:rPr lang="en-US" dirty="0" smtClean="0"/>
              <a:t>code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22919" name="Rectangle 7"/>
          <p:cNvSpPr>
            <a:spLocks noChangeArrowheads="1"/>
          </p:cNvSpPr>
          <p:nvPr/>
        </p:nvSpPr>
        <p:spPr bwMode="auto">
          <a:xfrm>
            <a:off x="4114800" y="2133600"/>
            <a:ext cx="4955979" cy="267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Helvetica CE" pitchFamily="16" charset="0"/>
              <a:buNone/>
            </a:pPr>
            <a:r>
              <a:rPr lang="en-US" sz="1000" b="1" dirty="0" err="1">
                <a:solidFill>
                  <a:srgbClr val="0A017F"/>
                </a:solidFill>
                <a:latin typeface="Courier" charset="0"/>
              </a:rPr>
              <a:t>view</a:t>
            </a:r>
            <a:r>
              <a:rPr lang="en-US" sz="1000" dirty="0" err="1">
                <a:solidFill>
                  <a:srgbClr val="0A017F"/>
                </a:solidFill>
                <a:latin typeface="Courier" charset="0"/>
              </a:rPr>
              <a:t>(soulPredicates</a:t>
            </a: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,&lt;</a:t>
            </a:r>
            <a:r>
              <a:rPr lang="en-US" sz="1000" dirty="0" err="1">
                <a:solidFill>
                  <a:srgbClr val="0A017F"/>
                </a:solidFill>
                <a:latin typeface="Courier" charset="0"/>
              </a:rPr>
              <a:t>byCategory,byHierarchy</a:t>
            </a: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&gt;).</a:t>
            </a:r>
            <a:br>
              <a:rPr lang="en-US" sz="1000" dirty="0">
                <a:solidFill>
                  <a:srgbClr val="0A017F"/>
                </a:solidFill>
                <a:latin typeface="Courier" charset="0"/>
              </a:rPr>
            </a:br>
            <a:r>
              <a:rPr lang="en-US" sz="1000" b="1" dirty="0" err="1">
                <a:solidFill>
                  <a:srgbClr val="0A017F"/>
                </a:solidFill>
                <a:latin typeface="Courier" charset="0"/>
              </a:rPr>
              <a:t>viewComment</a:t>
            </a:r>
            <a:r>
              <a:rPr lang="en-US" sz="1000" dirty="0" err="1">
                <a:solidFill>
                  <a:srgbClr val="0A017F"/>
                </a:solidFill>
                <a:latin typeface="Courier" charset="0"/>
              </a:rPr>
              <a:t>(soulPredicates</a:t>
            </a: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,</a:t>
            </a: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Helvetica CE" pitchFamily="16" charset="0"/>
              <a:buNone/>
            </a:pP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  ['This intentional view contains ALL classes that </a:t>
            </a:r>
            <a:br>
              <a:rPr lang="en-US" sz="1000" dirty="0">
                <a:solidFill>
                  <a:srgbClr val="0A017F"/>
                </a:solidFill>
                <a:latin typeface="Courier" charset="0"/>
              </a:rPr>
            </a:b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implement SOUL predicates (i.e., Prolog-like </a:t>
            </a:r>
            <a:br>
              <a:rPr lang="en-US" sz="1000" dirty="0">
                <a:solidFill>
                  <a:srgbClr val="0A017F"/>
                </a:solidFill>
                <a:latin typeface="Courier" charset="0"/>
              </a:rPr>
            </a:b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predicates that may use Smalltalk code due to </a:t>
            </a:r>
            <a:br>
              <a:rPr lang="en-US" sz="1000" dirty="0">
                <a:solidFill>
                  <a:srgbClr val="0A017F"/>
                </a:solidFill>
                <a:latin typeface="Courier" charset="0"/>
              </a:rPr>
            </a:b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language symbiosis).']).</a:t>
            </a:r>
            <a:br>
              <a:rPr lang="en-US" sz="1000" dirty="0">
                <a:solidFill>
                  <a:srgbClr val="0A017F"/>
                </a:solidFill>
                <a:latin typeface="Courier" charset="0"/>
              </a:rPr>
            </a:br>
            <a:r>
              <a:rPr lang="en-US" sz="1000" b="1" dirty="0" err="1">
                <a:solidFill>
                  <a:srgbClr val="0A017F"/>
                </a:solidFill>
                <a:latin typeface="Courier" charset="0"/>
              </a:rPr>
              <a:t>default</a:t>
            </a:r>
            <a:r>
              <a:rPr lang="en-US" sz="1000" dirty="0" err="1">
                <a:solidFill>
                  <a:srgbClr val="0A017F"/>
                </a:solidFill>
                <a:latin typeface="Courier" charset="0"/>
              </a:rPr>
              <a:t>(soulPredicates,byCategory</a:t>
            </a: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).</a:t>
            </a:r>
            <a:br>
              <a:rPr lang="en-US" sz="1000" dirty="0">
                <a:solidFill>
                  <a:srgbClr val="0A017F"/>
                </a:solidFill>
                <a:latin typeface="Courier" charset="0"/>
              </a:rPr>
            </a:br>
            <a:endParaRPr lang="en-US" sz="1000" dirty="0">
              <a:solidFill>
                <a:srgbClr val="0A017F"/>
              </a:solidFill>
              <a:latin typeface="Courier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Helvetica CE" pitchFamily="16" charset="0"/>
              <a:buNone/>
            </a:pP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	</a:t>
            </a:r>
            <a:r>
              <a:rPr lang="en-US" sz="1000" b="1" dirty="0" err="1">
                <a:solidFill>
                  <a:srgbClr val="0A017F"/>
                </a:solidFill>
                <a:latin typeface="Courier" charset="0"/>
              </a:rPr>
              <a:t>intention</a:t>
            </a:r>
            <a:r>
              <a:rPr lang="en-US" sz="1000" dirty="0" err="1">
                <a:solidFill>
                  <a:srgbClr val="0A017F"/>
                </a:solidFill>
                <a:latin typeface="Courier" charset="0"/>
              </a:rPr>
              <a:t>(soulPredicates,byCategory,?class</a:t>
            </a: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) if</a:t>
            </a:r>
            <a:br>
              <a:rPr lang="en-US" sz="1000" dirty="0">
                <a:solidFill>
                  <a:srgbClr val="0A017F"/>
                </a:solidFill>
                <a:latin typeface="Courier" charset="0"/>
              </a:rPr>
            </a:b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	</a:t>
            </a:r>
            <a:r>
              <a:rPr lang="en-US" sz="1000" dirty="0" err="1">
                <a:solidFill>
                  <a:srgbClr val="0A017F"/>
                </a:solidFill>
                <a:latin typeface="Courier" charset="0"/>
              </a:rPr>
              <a:t>category(?category</a:t>
            </a: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),</a:t>
            </a:r>
            <a:br>
              <a:rPr lang="en-US" sz="1000" dirty="0">
                <a:solidFill>
                  <a:srgbClr val="0A017F"/>
                </a:solidFill>
                <a:latin typeface="Courier" charset="0"/>
              </a:rPr>
            </a:b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	</a:t>
            </a:r>
            <a:r>
              <a:rPr lang="en-US" sz="1000" dirty="0" err="1">
                <a:solidFill>
                  <a:srgbClr val="0A017F"/>
                </a:solidFill>
                <a:latin typeface="Courier" charset="0"/>
              </a:rPr>
              <a:t>name(?category,?name</a:t>
            </a: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),</a:t>
            </a:r>
            <a:br>
              <a:rPr lang="en-US" sz="1000" dirty="0">
                <a:solidFill>
                  <a:srgbClr val="0A017F"/>
                </a:solidFill>
                <a:latin typeface="Courier" charset="0"/>
              </a:rPr>
            </a:b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	</a:t>
            </a:r>
            <a:r>
              <a:rPr lang="en-US" sz="1000" dirty="0" err="1">
                <a:solidFill>
                  <a:srgbClr val="0A017F"/>
                </a:solidFill>
                <a:latin typeface="Courier" charset="0"/>
              </a:rPr>
              <a:t>startsWith(?name,['Soul</a:t>
            </a: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-Logic']),</a:t>
            </a:r>
            <a:br>
              <a:rPr lang="en-US" sz="1000" dirty="0">
                <a:solidFill>
                  <a:srgbClr val="0A017F"/>
                </a:solidFill>
                <a:latin typeface="Courier" charset="0"/>
              </a:rPr>
            </a:b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	</a:t>
            </a:r>
            <a:r>
              <a:rPr lang="en-US" sz="1000" dirty="0" err="1">
                <a:solidFill>
                  <a:srgbClr val="0A017F"/>
                </a:solidFill>
                <a:latin typeface="Courier" charset="0"/>
              </a:rPr>
              <a:t>classInCategory(?class,?category</a:t>
            </a: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).</a:t>
            </a:r>
            <a:br>
              <a:rPr lang="en-US" sz="1000" dirty="0">
                <a:solidFill>
                  <a:srgbClr val="0A017F"/>
                </a:solidFill>
                <a:latin typeface="Courier" charset="0"/>
              </a:rPr>
            </a:br>
            <a:r>
              <a:rPr lang="en-US" sz="1000" b="1" dirty="0" err="1">
                <a:solidFill>
                  <a:srgbClr val="0A017F"/>
                </a:solidFill>
                <a:latin typeface="Courier" charset="0"/>
              </a:rPr>
              <a:t>include</a:t>
            </a:r>
            <a:r>
              <a:rPr lang="en-US" sz="1000" dirty="0" err="1">
                <a:solidFill>
                  <a:srgbClr val="0A017F"/>
                </a:solidFill>
                <a:latin typeface="Courier" charset="0"/>
              </a:rPr>
              <a:t>(soulPredicates,byCategory,[Soul.TestClassifications</a:t>
            </a: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]).</a:t>
            </a:r>
            <a:br>
              <a:rPr lang="en-US" sz="1000" dirty="0">
                <a:solidFill>
                  <a:srgbClr val="0A017F"/>
                </a:solidFill>
                <a:latin typeface="Courier" charset="0"/>
              </a:rPr>
            </a:br>
            <a:endParaRPr lang="en-US" sz="1000" dirty="0">
              <a:solidFill>
                <a:srgbClr val="0A017F"/>
              </a:solidFill>
              <a:latin typeface="Courier" charset="0"/>
            </a:endParaRPr>
          </a:p>
          <a:p>
            <a:pPr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Helvetica CE" pitchFamily="16" charset="0"/>
              <a:buNone/>
            </a:pP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	</a:t>
            </a:r>
            <a:r>
              <a:rPr lang="en-US" sz="1000" b="1" dirty="0" err="1">
                <a:solidFill>
                  <a:srgbClr val="0A017F"/>
                </a:solidFill>
                <a:latin typeface="Courier" charset="0"/>
              </a:rPr>
              <a:t>intention</a:t>
            </a:r>
            <a:r>
              <a:rPr lang="en-US" sz="1000" dirty="0" err="1">
                <a:solidFill>
                  <a:srgbClr val="0A017F"/>
                </a:solidFill>
                <a:latin typeface="Courier" charset="0"/>
              </a:rPr>
              <a:t>(soulPredicates,byHierarchy,?class</a:t>
            </a: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) if</a:t>
            </a:r>
            <a:br>
              <a:rPr lang="en-US" sz="1000" dirty="0">
                <a:solidFill>
                  <a:srgbClr val="0A017F"/>
                </a:solidFill>
                <a:latin typeface="Courier" charset="0"/>
              </a:rPr>
            </a:br>
            <a:r>
              <a:rPr lang="en-US" sz="1000" dirty="0">
                <a:solidFill>
                  <a:srgbClr val="0A017F"/>
                </a:solidFill>
                <a:latin typeface="Courier" charset="0"/>
              </a:rPr>
              <a:t>	…</a:t>
            </a:r>
          </a:p>
        </p:txBody>
      </p:sp>
      <p:pic>
        <p:nvPicPr>
          <p:cNvPr id="422918" name="Picture 6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019800" y="1519237"/>
            <a:ext cx="1747838" cy="18335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660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Q3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B78EC-72DD-CA41-9F99-EEF73D6D1AED}" type="slidenum">
              <a:rPr lang="en-US"/>
              <a:pPr/>
              <a:t>6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/>
          <a:p>
            <a:pPr algn="ctr"/>
            <a:r>
              <a:rPr lang="en-US" dirty="0" smtClean="0"/>
              <a:t>Program Understanding Factors</a:t>
            </a:r>
            <a:endParaRPr lang="en-US" dirty="0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dirty="0" smtClean="0"/>
              <a:t>Expertise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Representation </a:t>
            </a:r>
            <a:r>
              <a:rPr lang="en-US" dirty="0" smtClean="0"/>
              <a:t>Form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Implementation Issues</a:t>
            </a:r>
            <a:br>
              <a:rPr lang="en-US" dirty="0" smtClean="0"/>
            </a:br>
            <a:endParaRPr lang="en-US" sz="2400" dirty="0" smtClean="0"/>
          </a:p>
          <a:p>
            <a:r>
              <a:rPr lang="en-US" dirty="0" smtClean="0"/>
              <a:t>Documentation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Organization and Presentation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Whole Comprehension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51816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zh-TW" dirty="0" smtClean="0">
                <a:solidFill>
                  <a:schemeClr val="tx2"/>
                </a:solidFill>
                <a:latin typeface="Arial" charset="0"/>
              </a:rPr>
              <a:t>	Studies on people’s </a:t>
            </a:r>
            <a:r>
              <a:rPr lang="en-US" altLang="zh-TW" dirty="0" smtClean="0">
                <a:solidFill>
                  <a:schemeClr val="accent2"/>
                </a:solidFill>
                <a:latin typeface="Arial" charset="0"/>
              </a:rPr>
              <a:t>perception</a:t>
            </a:r>
            <a:r>
              <a:rPr lang="en-US" altLang="zh-TW" dirty="0" smtClean="0">
                <a:solidFill>
                  <a:schemeClr val="tx2"/>
                </a:solidFill>
                <a:latin typeface="Arial" charset="0"/>
              </a:rPr>
              <a:t> indicate that there is a natural tendency to look for ways which can bring the </a:t>
            </a:r>
            <a:r>
              <a:rPr lang="en-US" altLang="zh-TW" dirty="0" smtClean="0">
                <a:solidFill>
                  <a:schemeClr val="accent2"/>
                </a:solidFill>
                <a:latin typeface="Arial" charset="0"/>
              </a:rPr>
              <a:t>parts</a:t>
            </a:r>
            <a:r>
              <a:rPr lang="en-US" altLang="zh-TW" dirty="0" smtClean="0">
                <a:solidFill>
                  <a:schemeClr val="tx2"/>
                </a:solidFill>
                <a:latin typeface="Arial" charset="0"/>
              </a:rPr>
              <a:t> into a meaningful </a:t>
            </a:r>
            <a:r>
              <a:rPr lang="en-US" altLang="zh-TW" dirty="0" smtClean="0">
                <a:solidFill>
                  <a:schemeClr val="accent2"/>
                </a:solidFill>
                <a:latin typeface="Arial" charset="0"/>
              </a:rPr>
              <a:t>whole</a:t>
            </a:r>
            <a:r>
              <a:rPr lang="en-US" altLang="zh-TW" dirty="0" smtClean="0">
                <a:solidFill>
                  <a:schemeClr val="tx2"/>
                </a:solidFill>
                <a:latin typeface="Arial" charset="0"/>
              </a:rPr>
              <a:t> (</a:t>
            </a:r>
            <a:r>
              <a:rPr lang="en-US" altLang="zh-TW" i="1" dirty="0" smtClean="0">
                <a:solidFill>
                  <a:schemeClr val="tx2"/>
                </a:solidFill>
                <a:latin typeface="Arial" charset="0"/>
              </a:rPr>
              <a:t>Gestalt</a:t>
            </a:r>
            <a:r>
              <a:rPr lang="en-US" altLang="zh-TW" dirty="0" smtClean="0">
                <a:solidFill>
                  <a:schemeClr val="tx2"/>
                </a:solidFill>
                <a:latin typeface="Arial" charset="0"/>
              </a:rPr>
              <a:t>) : </a:t>
            </a:r>
            <a:r>
              <a:rPr lang="en-US" altLang="zh-TW" dirty="0" smtClean="0">
                <a:solidFill>
                  <a:srgbClr val="800000"/>
                </a:solidFill>
                <a:latin typeface="Arial" charset="0"/>
              </a:rPr>
              <a:t>The Aha Moment!</a:t>
            </a:r>
            <a:br>
              <a:rPr lang="en-US" altLang="zh-TW" dirty="0" smtClean="0">
                <a:solidFill>
                  <a:srgbClr val="800000"/>
                </a:solidFill>
                <a:latin typeface="Arial" charset="0"/>
              </a:rPr>
            </a:br>
            <a:endParaRPr lang="en-US" altLang="zh-TW" dirty="0" smtClean="0">
              <a:solidFill>
                <a:srgbClr val="800000"/>
              </a:solidFill>
              <a:latin typeface="Arial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GB" altLang="zh-TW" dirty="0" smtClean="0">
                <a:solidFill>
                  <a:schemeClr val="tx2"/>
                </a:solidFill>
                <a:latin typeface="Arial" charset="0"/>
              </a:rPr>
              <a:t>   </a:t>
            </a:r>
            <a:r>
              <a:rPr lang="en-US" altLang="zh-TW" dirty="0" smtClean="0">
                <a:solidFill>
                  <a:schemeClr val="tx2"/>
                </a:solidFill>
                <a:latin typeface="Arial" charset="0"/>
              </a:rPr>
              <a:t>This feeling comes when all the </a:t>
            </a:r>
            <a:r>
              <a:rPr lang="en-US" altLang="zh-TW" dirty="0" smtClean="0">
                <a:latin typeface="Arial" charset="0"/>
              </a:rPr>
              <a:t>parts</a:t>
            </a:r>
            <a:r>
              <a:rPr lang="en-US" altLang="zh-TW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" charset="0"/>
              </a:rPr>
              <a:t>can be </a:t>
            </a:r>
            <a:r>
              <a:rPr lang="en-US" altLang="zh-TW" dirty="0" smtClean="0">
                <a:solidFill>
                  <a:schemeClr val="accent2"/>
                </a:solidFill>
                <a:latin typeface="Arial" charset="0"/>
              </a:rPr>
              <a:t>linked</a:t>
            </a:r>
            <a:r>
              <a:rPr lang="en-US" altLang="zh-TW" dirty="0" smtClean="0">
                <a:solidFill>
                  <a:schemeClr val="tx2"/>
                </a:solidFill>
                <a:latin typeface="Arial" charset="0"/>
              </a:rPr>
              <a:t> to form a holistic picture.</a:t>
            </a:r>
            <a:br>
              <a:rPr lang="en-US" altLang="zh-TW" dirty="0" smtClean="0">
                <a:solidFill>
                  <a:schemeClr val="tx2"/>
                </a:solidFill>
                <a:latin typeface="Arial" charset="0"/>
              </a:rPr>
            </a:br>
            <a:endParaRPr lang="en-US" altLang="zh-TW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zh-TW" dirty="0" smtClean="0">
                <a:solidFill>
                  <a:schemeClr val="tx2"/>
                </a:solidFill>
                <a:latin typeface="Arial" charset="0"/>
              </a:rPr>
              <a:t>	</a:t>
            </a:r>
            <a:r>
              <a:rPr lang="en-GB" altLang="zh-TW" dirty="0" smtClean="0">
                <a:solidFill>
                  <a:srgbClr val="800000"/>
                </a:solidFill>
                <a:latin typeface="Arial" charset="0"/>
              </a:rPr>
              <a:t>M</a:t>
            </a:r>
            <a:r>
              <a:rPr lang="en-US" altLang="zh-TW" dirty="0" err="1" smtClean="0">
                <a:solidFill>
                  <a:srgbClr val="800000"/>
                </a:solidFill>
                <a:latin typeface="Arial" charset="0"/>
              </a:rPr>
              <a:t>eaning</a:t>
            </a:r>
            <a:r>
              <a:rPr lang="en-US" altLang="zh-TW" dirty="0" smtClean="0">
                <a:solidFill>
                  <a:schemeClr val="tx2"/>
                </a:solidFill>
                <a:latin typeface="Arial" charset="0"/>
              </a:rPr>
              <a:t> lies in the </a:t>
            </a:r>
            <a:r>
              <a:rPr lang="en-US" altLang="zh-TW" dirty="0" smtClean="0">
                <a:solidFill>
                  <a:schemeClr val="accent2"/>
                </a:solidFill>
                <a:latin typeface="Arial" charset="0"/>
              </a:rPr>
              <a:t>connection</a:t>
            </a:r>
            <a:r>
              <a:rPr lang="en-US" altLang="zh-TW" dirty="0" smtClean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</a:t>
            </a:r>
            <a:r>
              <a:rPr lang="en-US" dirty="0"/>
              <a:t>A</a:t>
            </a:r>
            <a:r>
              <a:rPr lang="en-US" dirty="0" smtClean="0"/>
              <a:t>ssignment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486400" y="2362200"/>
            <a:ext cx="2743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+mj-lt"/>
              </a:rPr>
              <a:t>Program knowledge</a:t>
            </a:r>
          </a:p>
          <a:p>
            <a:pPr algn="ctr"/>
            <a:r>
              <a:rPr lang="en-US">
                <a:latin typeface="+mj-lt"/>
              </a:rPr>
              <a:t>(structure, syntax, </a:t>
            </a:r>
          </a:p>
          <a:p>
            <a:pPr algn="ctr"/>
            <a:r>
              <a:rPr lang="en-US">
                <a:latin typeface="+mj-lt"/>
              </a:rPr>
              <a:t>plans etc.)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38200" y="2667000"/>
            <a:ext cx="2438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+mj-lt"/>
              </a:rPr>
              <a:t>Human oriented</a:t>
            </a:r>
          </a:p>
          <a:p>
            <a:pPr algn="ctr"/>
            <a:r>
              <a:rPr lang="en-US" dirty="0">
                <a:latin typeface="+mj-lt"/>
              </a:rPr>
              <a:t>world concept</a:t>
            </a:r>
          </a:p>
          <a:p>
            <a:pPr algn="ctr"/>
            <a:r>
              <a:rPr lang="en-US" dirty="0">
                <a:latin typeface="+mj-lt"/>
              </a:rPr>
              <a:t>knowledge</a:t>
            </a:r>
          </a:p>
        </p:txBody>
      </p:sp>
      <p:cxnSp>
        <p:nvCxnSpPr>
          <p:cNvPr id="8198" name="AutoShape 6"/>
          <p:cNvCxnSpPr>
            <a:cxnSpLocks noChangeShapeType="1"/>
            <a:stCxn id="8196" idx="0"/>
            <a:endCxn id="8197" idx="0"/>
          </p:cNvCxnSpPr>
          <p:nvPr/>
        </p:nvCxnSpPr>
        <p:spPr bwMode="auto">
          <a:xfrm rot="16200000" flipH="1" flipV="1">
            <a:off x="4305300" y="114300"/>
            <a:ext cx="304800" cy="4800600"/>
          </a:xfrm>
          <a:prstGeom prst="curvedConnector3">
            <a:avLst>
              <a:gd name="adj1" fmla="val -75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90800" y="1371600"/>
            <a:ext cx="365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+mj-lt"/>
              </a:rPr>
              <a:t>Program understanding </a:t>
            </a:r>
            <a:r>
              <a:rPr lang="en-US" dirty="0" err="1">
                <a:latin typeface="+mj-lt"/>
                <a:sym typeface="Wingdings" charset="2"/>
              </a:rPr>
              <a:t></a:t>
            </a:r>
            <a:r>
              <a:rPr lang="en-US" dirty="0">
                <a:latin typeface="+mj-lt"/>
              </a:rPr>
              <a:t> </a:t>
            </a:r>
          </a:p>
          <a:p>
            <a:pPr algn="ctr"/>
            <a:r>
              <a:rPr lang="en-US" dirty="0">
                <a:latin typeface="+mj-lt"/>
              </a:rPr>
              <a:t> put in context of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657600" y="4876800"/>
            <a:ext cx="1828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+mj-lt"/>
              </a:rPr>
              <a:t>Concept </a:t>
            </a:r>
          </a:p>
          <a:p>
            <a:pPr algn="ctr"/>
            <a:r>
              <a:rPr lang="en-US">
                <a:latin typeface="+mj-lt"/>
              </a:rPr>
              <a:t>Assignment</a:t>
            </a:r>
          </a:p>
          <a:p>
            <a:pPr algn="ctr"/>
            <a:r>
              <a:rPr lang="en-US">
                <a:latin typeface="+mj-lt"/>
              </a:rPr>
              <a:t>Problem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486400" y="41148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+mj-lt"/>
              </a:rPr>
              <a:t>Find concepts</a:t>
            </a:r>
          </a:p>
          <a:p>
            <a:pPr algn="ctr"/>
            <a:r>
              <a:rPr lang="en-US" dirty="0">
                <a:latin typeface="+mj-lt"/>
              </a:rPr>
              <a:t>(recognize)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295400" y="4191000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+mj-lt"/>
              </a:rPr>
              <a:t>Assign concepts</a:t>
            </a:r>
          </a:p>
          <a:p>
            <a:pPr algn="ctr"/>
            <a:r>
              <a:rPr lang="en-US">
                <a:latin typeface="+mj-lt"/>
              </a:rPr>
              <a:t>to parts of code</a:t>
            </a:r>
          </a:p>
        </p:txBody>
      </p:sp>
      <p:cxnSp>
        <p:nvCxnSpPr>
          <p:cNvPr id="8203" name="AutoShape 11"/>
          <p:cNvCxnSpPr>
            <a:cxnSpLocks noChangeShapeType="1"/>
            <a:stCxn id="8200" idx="1"/>
            <a:endCxn id="8197" idx="2"/>
          </p:cNvCxnSpPr>
          <p:nvPr/>
        </p:nvCxnSpPr>
        <p:spPr bwMode="auto">
          <a:xfrm rot="10800000">
            <a:off x="2057400" y="3810000"/>
            <a:ext cx="1600200" cy="1638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8204" name="AutoShape 12"/>
          <p:cNvCxnSpPr>
            <a:cxnSpLocks noChangeShapeType="1"/>
            <a:stCxn id="8200" idx="3"/>
            <a:endCxn id="8196" idx="2"/>
          </p:cNvCxnSpPr>
          <p:nvPr/>
        </p:nvCxnSpPr>
        <p:spPr bwMode="auto">
          <a:xfrm flipV="1">
            <a:off x="5486400" y="3505200"/>
            <a:ext cx="1371600" cy="1943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8205" name="AutoShape 13"/>
          <p:cNvCxnSpPr>
            <a:cxnSpLocks noChangeShapeType="1"/>
            <a:stCxn id="8196" idx="1"/>
            <a:endCxn id="8197" idx="3"/>
          </p:cNvCxnSpPr>
          <p:nvPr/>
        </p:nvCxnSpPr>
        <p:spPr bwMode="auto">
          <a:xfrm rot="10800000" flipV="1">
            <a:off x="3276600" y="2933700"/>
            <a:ext cx="2209800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8206" name="AutoShape 14"/>
          <p:cNvCxnSpPr>
            <a:cxnSpLocks noChangeShapeType="1"/>
            <a:stCxn id="8197" idx="3"/>
            <a:endCxn id="8196" idx="1"/>
          </p:cNvCxnSpPr>
          <p:nvPr/>
        </p:nvCxnSpPr>
        <p:spPr bwMode="auto">
          <a:xfrm flipV="1">
            <a:off x="3276600" y="2933700"/>
            <a:ext cx="2209800" cy="3048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85660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Q4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 animBg="1"/>
      <p:bldP spid="8201" grpId="0"/>
      <p:bldP spid="82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Program and Human Concept Types</a:t>
            </a:r>
            <a:endParaRPr lang="en-US" dirty="0"/>
          </a:p>
        </p:txBody>
      </p:sp>
      <p:pic>
        <p:nvPicPr>
          <p:cNvPr id="17412" name="Picture 4" descr="table 1"/>
          <p:cNvPicPr>
            <a:picLocks noChangeAspect="1" noChangeArrowheads="1"/>
          </p:cNvPicPr>
          <p:nvPr/>
        </p:nvPicPr>
        <p:blipFill>
          <a:blip r:embed="rId3"/>
          <a:srcRect t="18216"/>
          <a:stretch>
            <a:fillRect/>
          </a:stretch>
        </p:blipFill>
        <p:spPr bwMode="auto">
          <a:xfrm>
            <a:off x="76200" y="1219200"/>
            <a:ext cx="8991600" cy="34058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8566047" y="6019800"/>
            <a:ext cx="57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Q5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33122" name="Picture 2" descr="http://upload.wikimedia.org/wikipedia/commons/6/68/Vats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35445"/>
            <a:ext cx="1220641" cy="17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2972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Typical open-ended human problem:  “What would Socrates say about that?”  We don’t expect a single answer.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28941</TotalTime>
  <Words>1354</Words>
  <Application>Microsoft Office PowerPoint</Application>
  <PresentationFormat>On-screen Show (4:3)</PresentationFormat>
  <Paragraphs>379</Paragraphs>
  <Slides>27</Slides>
  <Notes>18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Blank Presentation</vt:lpstr>
      <vt:lpstr>Document</vt:lpstr>
      <vt:lpstr>Software Construction  and Evolution - CSSE 375      Program Understanding</vt:lpstr>
      <vt:lpstr>Common Maintenance Situation</vt:lpstr>
      <vt:lpstr>Program Understanding:  Basic Manual Approach</vt:lpstr>
      <vt:lpstr>Perhaps some strategy can help….</vt:lpstr>
      <vt:lpstr>Program Understanding</vt:lpstr>
      <vt:lpstr>Program Understanding Factors</vt:lpstr>
      <vt:lpstr>Parts of a Whole Comprehension</vt:lpstr>
      <vt:lpstr>Concept Assignment Problem</vt:lpstr>
      <vt:lpstr>Program and Human Concept Types</vt:lpstr>
      <vt:lpstr>Program Slicing</vt:lpstr>
      <vt:lpstr>Program Slicing – Backward Slice</vt:lpstr>
      <vt:lpstr>Program Slicing – Forward Slice</vt:lpstr>
      <vt:lpstr>Exercise: What does this do?         What Slice is the Character Count?</vt:lpstr>
      <vt:lpstr>Character-Count Program</vt:lpstr>
      <vt:lpstr>Control Flow Graph</vt:lpstr>
      <vt:lpstr>Flow Dependence Graph</vt:lpstr>
      <vt:lpstr>Control Dependence Graph</vt:lpstr>
      <vt:lpstr>Program Dependence Graph (PDG)</vt:lpstr>
      <vt:lpstr>What Are Slices Useful For?</vt:lpstr>
      <vt:lpstr>Program Comprehension Tools</vt:lpstr>
      <vt:lpstr>Interesting Software Views</vt:lpstr>
      <vt:lpstr>Why do it?</vt:lpstr>
      <vt:lpstr>Anatomy of Software Visualization Tool</vt:lpstr>
      <vt:lpstr>Example:EAR (Un Evaluador de Algoritmos de Ruteo) </vt:lpstr>
      <vt:lpstr>Example: ComVis Tool</vt:lpstr>
      <vt:lpstr>Static View: Aspects of Classes</vt:lpstr>
      <vt:lpstr>Dynamic View: Time series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115</cp:revision>
  <cp:lastPrinted>2010-04-27T14:17:06Z</cp:lastPrinted>
  <dcterms:created xsi:type="dcterms:W3CDTF">2010-04-22T14:18:42Z</dcterms:created>
  <dcterms:modified xsi:type="dcterms:W3CDTF">2014-05-04T18:38:31Z</dcterms:modified>
</cp:coreProperties>
</file>