
<file path=[Content_Types].xml><?xml version="1.0" encoding="utf-8"?>
<Types xmlns="http://schemas.openxmlformats.org/package/2006/content-types">
  <Default Extension="png" ContentType="image/png"/>
  <Default Extension="pdf" ContentType="application/pd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27"/>
  </p:notesMasterIdLst>
  <p:handoutMasterIdLst>
    <p:handoutMasterId r:id="rId28"/>
  </p:handoutMasterIdLst>
  <p:sldIdLst>
    <p:sldId id="259" r:id="rId2"/>
    <p:sldId id="691" r:id="rId3"/>
    <p:sldId id="715" r:id="rId4"/>
    <p:sldId id="692" r:id="rId5"/>
    <p:sldId id="716" r:id="rId6"/>
    <p:sldId id="717" r:id="rId7"/>
    <p:sldId id="718" r:id="rId8"/>
    <p:sldId id="696" r:id="rId9"/>
    <p:sldId id="719" r:id="rId10"/>
    <p:sldId id="697" r:id="rId11"/>
    <p:sldId id="700" r:id="rId12"/>
    <p:sldId id="702" r:id="rId13"/>
    <p:sldId id="703" r:id="rId14"/>
    <p:sldId id="704" r:id="rId15"/>
    <p:sldId id="705" r:id="rId16"/>
    <p:sldId id="720" r:id="rId17"/>
    <p:sldId id="710" r:id="rId18"/>
    <p:sldId id="711" r:id="rId19"/>
    <p:sldId id="712" r:id="rId20"/>
    <p:sldId id="713" r:id="rId21"/>
    <p:sldId id="714" r:id="rId22"/>
    <p:sldId id="708" r:id="rId23"/>
    <p:sldId id="706" r:id="rId24"/>
    <p:sldId id="707" r:id="rId25"/>
    <p:sldId id="709" r:id="rId26"/>
  </p:sldIdLst>
  <p:sldSz cx="9144000" cy="6858000" type="screen4x3"/>
  <p:notesSz cx="7315200" cy="9601200"/>
  <p:custDataLst>
    <p:tags r:id="rId29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33"/>
    <a:srgbClr val="336699"/>
    <a:srgbClr val="FFFF00"/>
    <a:srgbClr val="0033CC"/>
    <a:srgbClr val="800000"/>
    <a:srgbClr val="990000"/>
    <a:srgbClr val="000066"/>
    <a:srgbClr val="CC3300"/>
    <a:srgbClr val="3333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853" autoAdjust="0"/>
    <p:restoredTop sz="82444" autoAdjust="0"/>
  </p:normalViewPr>
  <p:slideViewPr>
    <p:cSldViewPr>
      <p:cViewPr varScale="1">
        <p:scale>
          <a:sx n="58" d="100"/>
          <a:sy n="58" d="100"/>
        </p:scale>
        <p:origin x="-1320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59" d="100"/>
          <a:sy n="59" d="100"/>
        </p:scale>
        <p:origin x="-1542" y="-84"/>
      </p:cViewPr>
      <p:guideLst>
        <p:guide orient="horz" pos="3025"/>
        <p:guide pos="2305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13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82938" cy="46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381" tIns="47691" rIns="95381" bIns="47691" numCol="1" anchor="t" anchorCtr="0" compatLnSpc="1">
            <a:prstTxWarp prst="textNoShape">
              <a:avLst/>
            </a:prstTxWarp>
          </a:bodyPr>
          <a:lstStyle>
            <a:lvl1pPr defTabSz="954088">
              <a:defRPr sz="1300"/>
            </a:lvl1pPr>
          </a:lstStyle>
          <a:p>
            <a:endParaRPr lang="en-US"/>
          </a:p>
        </p:txBody>
      </p:sp>
      <p:sp>
        <p:nvSpPr>
          <p:cNvPr id="17613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60838" y="0"/>
            <a:ext cx="3182937" cy="46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381" tIns="47691" rIns="95381" bIns="47691" numCol="1" anchor="t" anchorCtr="0" compatLnSpc="1">
            <a:prstTxWarp prst="textNoShape">
              <a:avLst/>
            </a:prstTxWarp>
          </a:bodyPr>
          <a:lstStyle>
            <a:lvl1pPr algn="r" defTabSz="954088">
              <a:defRPr sz="1300"/>
            </a:lvl1pPr>
          </a:lstStyle>
          <a:p>
            <a:endParaRPr lang="en-US"/>
          </a:p>
        </p:txBody>
      </p:sp>
      <p:sp>
        <p:nvSpPr>
          <p:cNvPr id="17613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09075"/>
            <a:ext cx="3182938" cy="46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381" tIns="47691" rIns="95381" bIns="47691" numCol="1" anchor="b" anchorCtr="0" compatLnSpc="1">
            <a:prstTxWarp prst="textNoShape">
              <a:avLst/>
            </a:prstTxWarp>
          </a:bodyPr>
          <a:lstStyle>
            <a:lvl1pPr defTabSz="954088">
              <a:defRPr sz="1300"/>
            </a:lvl1pPr>
          </a:lstStyle>
          <a:p>
            <a:endParaRPr lang="en-US"/>
          </a:p>
        </p:txBody>
      </p:sp>
      <p:sp>
        <p:nvSpPr>
          <p:cNvPr id="17613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60838" y="9109075"/>
            <a:ext cx="3182937" cy="46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381" tIns="47691" rIns="95381" bIns="47691" numCol="1" anchor="b" anchorCtr="0" compatLnSpc="1">
            <a:prstTxWarp prst="textNoShape">
              <a:avLst/>
            </a:prstTxWarp>
          </a:bodyPr>
          <a:lstStyle>
            <a:lvl1pPr algn="r" defTabSz="954088">
              <a:defRPr sz="1300"/>
            </a:lvl1pPr>
          </a:lstStyle>
          <a:p>
            <a:fld id="{BE7C2961-80AF-1046-8E90-A8097193FC6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665121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7187" tIns="48594" rIns="97187" bIns="48594" numCol="1" anchor="t" anchorCtr="0" compatLnSpc="1">
            <a:prstTxWarp prst="textNoShape">
              <a:avLst/>
            </a:prstTxWarp>
          </a:bodyPr>
          <a:lstStyle>
            <a:lvl1pPr defTabSz="973138">
              <a:defRPr sz="1300"/>
            </a:lvl1pPr>
          </a:lstStyle>
          <a:p>
            <a:endParaRPr lang="en-US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4963" y="0"/>
            <a:ext cx="3170237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7187" tIns="48594" rIns="97187" bIns="48594" numCol="1" anchor="t" anchorCtr="0" compatLnSpc="1">
            <a:prstTxWarp prst="textNoShape">
              <a:avLst/>
            </a:prstTxWarp>
          </a:bodyPr>
          <a:lstStyle>
            <a:lvl1pPr algn="r" defTabSz="973138">
              <a:defRPr sz="1300"/>
            </a:lvl1pPr>
          </a:lstStyle>
          <a:p>
            <a:endParaRPr lang="en-US"/>
          </a:p>
        </p:txBody>
      </p:sp>
      <p:sp>
        <p:nvSpPr>
          <p:cNvPr id="717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8888" y="719138"/>
            <a:ext cx="4800600" cy="3600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717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74725" y="4559300"/>
            <a:ext cx="5365750" cy="432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7187" tIns="48594" rIns="97187" bIns="4859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17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18600"/>
            <a:ext cx="3170238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7187" tIns="48594" rIns="97187" bIns="48594" numCol="1" anchor="b" anchorCtr="0" compatLnSpc="1">
            <a:prstTxWarp prst="textNoShape">
              <a:avLst/>
            </a:prstTxWarp>
          </a:bodyPr>
          <a:lstStyle>
            <a:lvl1pPr defTabSz="973138">
              <a:defRPr sz="1300"/>
            </a:lvl1pPr>
          </a:lstStyle>
          <a:p>
            <a:endParaRPr lang="en-US"/>
          </a:p>
        </p:txBody>
      </p:sp>
      <p:sp>
        <p:nvSpPr>
          <p:cNvPr id="717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4963" y="9118600"/>
            <a:ext cx="3170237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7187" tIns="48594" rIns="97187" bIns="48594" numCol="1" anchor="b" anchorCtr="0" compatLnSpc="1">
            <a:prstTxWarp prst="textNoShape">
              <a:avLst/>
            </a:prstTxWarp>
          </a:bodyPr>
          <a:lstStyle>
            <a:lvl1pPr algn="r" defTabSz="973138">
              <a:defRPr sz="1300"/>
            </a:lvl1pPr>
          </a:lstStyle>
          <a:p>
            <a:fld id="{1D48FDC5-0FF0-AA44-98DE-252E54AB5EC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930649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D1C3301-B4F8-9C4A-A4A6-B086B24BB786}" type="slidenum">
              <a:rPr lang="en-US"/>
              <a:pPr/>
              <a:t>1</a:t>
            </a:fld>
            <a:endParaRPr lang="en-US"/>
          </a:p>
        </p:txBody>
      </p:sp>
      <p:sp>
        <p:nvSpPr>
          <p:cNvPr id="3829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29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baseline="0" dirty="0" smtClean="0"/>
              <a:t>Image from http://www.brothersoft.com/docsvault-sb---multi-user-document-mgmt.-67227.html</a:t>
            </a:r>
            <a:endParaRPr lang="en-US" b="0" baseline="0" dirty="0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34DE1B0-F09B-9F45-AC11-8EE8CC3B618C}" type="slidenum">
              <a:rPr lang="en-US"/>
              <a:pPr/>
              <a:t>11</a:t>
            </a:fld>
            <a:endParaRPr lang="en-US"/>
          </a:p>
        </p:txBody>
      </p:sp>
      <p:sp>
        <p:nvSpPr>
          <p:cNvPr id="16435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435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Q5:</a:t>
            </a:r>
            <a:r>
              <a:rPr lang="en-US" baseline="0" dirty="0" smtClean="0"/>
              <a:t> How a program is implemented should be obvious, but it id often hard to describe_________________ a segment of code is there.  </a:t>
            </a:r>
            <a:endParaRPr lang="en-US"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C1C94A6-A045-5945-A8FD-CD89A22F7EB9}" type="slidenum">
              <a:rPr lang="en-US"/>
              <a:pPr/>
              <a:t>12</a:t>
            </a:fld>
            <a:endParaRPr lang="en-US"/>
          </a:p>
        </p:txBody>
      </p:sp>
      <p:sp>
        <p:nvSpPr>
          <p:cNvPr id="16455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455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DB08109-89F2-9548-BBFD-C4A309B5FEFD}" type="slidenum">
              <a:rPr lang="en-US"/>
              <a:pPr/>
              <a:t>13</a:t>
            </a:fld>
            <a:endParaRPr lang="en-US"/>
          </a:p>
        </p:txBody>
      </p:sp>
      <p:sp>
        <p:nvSpPr>
          <p:cNvPr id="1646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46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 smtClean="0"/>
              <a:t>Q6</a:t>
            </a:r>
            <a:r>
              <a:rPr lang="en-US" dirty="0" smtClean="0"/>
              <a:t>: </a:t>
            </a:r>
            <a:r>
              <a:rPr lang="en-US" sz="1200" dirty="0" smtClean="0"/>
              <a:t>While sometimes it is necessary to write clever code, what is</a:t>
            </a:r>
            <a:r>
              <a:rPr lang="en-US" sz="1200" baseline="0" dirty="0" smtClean="0"/>
              <a:t> a</a:t>
            </a:r>
            <a:r>
              <a:rPr lang="en-US" sz="1200" dirty="0" smtClean="0"/>
              <a:t> better strategy to avoid problems in maintenance?  </a:t>
            </a:r>
          </a:p>
          <a:p>
            <a:endParaRPr lang="en-US"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263B053-B11A-BC47-B56B-EE31DCB2FBC4}" type="slidenum">
              <a:rPr lang="en-US"/>
              <a:pPr/>
              <a:t>14</a:t>
            </a:fld>
            <a:endParaRPr lang="en-US"/>
          </a:p>
        </p:txBody>
      </p:sp>
      <p:sp>
        <p:nvSpPr>
          <p:cNvPr id="16476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476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D876546-1D07-794B-8621-5E4BAFC1F46B}" type="slidenum">
              <a:rPr lang="en-US"/>
              <a:pPr/>
              <a:t>15</a:t>
            </a:fld>
            <a:endParaRPr lang="en-US"/>
          </a:p>
        </p:txBody>
      </p:sp>
      <p:sp>
        <p:nvSpPr>
          <p:cNvPr id="16486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486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 smtClean="0"/>
              <a:t>Q7</a:t>
            </a:r>
            <a:r>
              <a:rPr lang="en-US" dirty="0" smtClean="0"/>
              <a:t>: </a:t>
            </a:r>
            <a:r>
              <a:rPr lang="en-US" dirty="0" smtClean="0"/>
              <a:t>What are a couple of examples</a:t>
            </a:r>
            <a:r>
              <a:rPr lang="en-US" baseline="0" dirty="0" smtClean="0"/>
              <a:t> of code-oriented documentation tools?  [[</a:t>
            </a:r>
            <a:r>
              <a:rPr lang="en-US" baseline="0" dirty="0" err="1" smtClean="0"/>
              <a:t>Doxygen</a:t>
            </a:r>
            <a:r>
              <a:rPr lang="en-US" baseline="0" dirty="0" smtClean="0"/>
              <a:t> and </a:t>
            </a:r>
            <a:r>
              <a:rPr lang="en-US" baseline="0" dirty="0" err="1" smtClean="0"/>
              <a:t>JavaDoc</a:t>
            </a:r>
            <a:r>
              <a:rPr lang="en-US" baseline="0" dirty="0" smtClean="0"/>
              <a:t>]]</a:t>
            </a:r>
            <a:endParaRPr lang="en-US" dirty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D451FBD-FD1E-FD42-974B-B4589F0B783B}" type="slidenum">
              <a:rPr lang="en-US"/>
              <a:pPr/>
              <a:t>16</a:t>
            </a:fld>
            <a:endParaRPr lang="en-US"/>
          </a:p>
        </p:txBody>
      </p:sp>
      <p:sp>
        <p:nvSpPr>
          <p:cNvPr id="2198530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258888" y="719138"/>
            <a:ext cx="4800600" cy="36004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9853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74725" y="4559300"/>
            <a:ext cx="5365750" cy="432276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r>
              <a:rPr lang="en-US" dirty="0" smtClean="0"/>
              <a:t>Q8: </a:t>
            </a:r>
            <a:r>
              <a:rPr lang="en-US" b="0" dirty="0" smtClean="0"/>
              <a:t>True </a:t>
            </a:r>
            <a:r>
              <a:rPr lang="en-US" dirty="0" smtClean="0"/>
              <a:t>/ False:  Primary</a:t>
            </a:r>
            <a:r>
              <a:rPr lang="en-US" baseline="0" dirty="0" smtClean="0"/>
              <a:t> objective for Self-Documenting code is to make code easier to understand for maintenance.</a:t>
            </a:r>
            <a:endParaRPr lang="en-US" dirty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B64F9E3-0794-FB45-8697-B565106BF31B}" type="slidenum">
              <a:rPr lang="en-US"/>
              <a:pPr/>
              <a:t>17</a:t>
            </a:fld>
            <a:endParaRPr lang="en-US"/>
          </a:p>
        </p:txBody>
      </p:sp>
      <p:sp>
        <p:nvSpPr>
          <p:cNvPr id="16537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537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4B51AD1-6240-AD49-819F-DE83A3F58F91}" type="slidenum">
              <a:rPr lang="en-US"/>
              <a:pPr/>
              <a:t>18</a:t>
            </a:fld>
            <a:endParaRPr lang="en-US"/>
          </a:p>
        </p:txBody>
      </p:sp>
      <p:sp>
        <p:nvSpPr>
          <p:cNvPr id="16547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547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 smtClean="0"/>
              <a:t>Q8: </a:t>
            </a:r>
            <a:r>
              <a:rPr lang="en-US" dirty="0" smtClean="0"/>
              <a:t>What key  topics did</a:t>
            </a:r>
            <a:r>
              <a:rPr lang="en-US" baseline="0" dirty="0" smtClean="0"/>
              <a:t> the Documentation Survey paper address</a:t>
            </a:r>
            <a:r>
              <a:rPr lang="en-US" baseline="0" dirty="0" smtClean="0"/>
              <a:t>?</a:t>
            </a:r>
            <a:endParaRPr lang="en-US" dirty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05751D2-B289-6A49-95F4-05CC32EE59C2}" type="slidenum">
              <a:rPr lang="en-US"/>
              <a:pPr/>
              <a:t>19</a:t>
            </a:fld>
            <a:endParaRPr lang="en-US"/>
          </a:p>
        </p:txBody>
      </p:sp>
      <p:sp>
        <p:nvSpPr>
          <p:cNvPr id="16558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558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493AF27-352E-B045-9098-D919B30D1BB3}" type="slidenum">
              <a:rPr lang="en-US"/>
              <a:pPr/>
              <a:t>20</a:t>
            </a:fld>
            <a:endParaRPr lang="en-US"/>
          </a:p>
        </p:txBody>
      </p:sp>
      <p:sp>
        <p:nvSpPr>
          <p:cNvPr id="16568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568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268326F-4462-AC40-87AB-7719099EB6A0}" type="slidenum">
              <a:rPr lang="en-US"/>
              <a:pPr/>
              <a:t>2</a:t>
            </a:fld>
            <a:endParaRPr lang="en-US"/>
          </a:p>
        </p:txBody>
      </p:sp>
      <p:sp>
        <p:nvSpPr>
          <p:cNvPr id="16855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855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4678B2A-847D-684E-8C38-6398A7E68DEE}" type="slidenum">
              <a:rPr lang="en-US"/>
              <a:pPr/>
              <a:t>21</a:t>
            </a:fld>
            <a:endParaRPr lang="en-US"/>
          </a:p>
        </p:txBody>
      </p:sp>
      <p:sp>
        <p:nvSpPr>
          <p:cNvPr id="16578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578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6F2BB91-902A-9E42-8830-174A5B9D6A89}" type="slidenum">
              <a:rPr lang="en-US"/>
              <a:pPr/>
              <a:t>22</a:t>
            </a:fld>
            <a:endParaRPr lang="en-US"/>
          </a:p>
        </p:txBody>
      </p:sp>
      <p:sp>
        <p:nvSpPr>
          <p:cNvPr id="16517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517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3C3331A-35A0-544D-8DF4-F806959828C6}" type="slidenum">
              <a:rPr lang="en-US"/>
              <a:pPr/>
              <a:t>23</a:t>
            </a:fld>
            <a:endParaRPr lang="en-US"/>
          </a:p>
        </p:txBody>
      </p:sp>
      <p:sp>
        <p:nvSpPr>
          <p:cNvPr id="16496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496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A8E5BDE-AE92-2B4A-A0F6-2FD6443D3183}" type="slidenum">
              <a:rPr lang="en-US"/>
              <a:pPr/>
              <a:t>24</a:t>
            </a:fld>
            <a:endParaRPr lang="en-US"/>
          </a:p>
        </p:txBody>
      </p:sp>
      <p:sp>
        <p:nvSpPr>
          <p:cNvPr id="16506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506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Q9: What are some documents needed</a:t>
            </a:r>
            <a:r>
              <a:rPr lang="en-US" baseline="0" dirty="0" smtClean="0"/>
              <a:t> in maintenance beyond those typically produced in development?</a:t>
            </a:r>
            <a:endParaRPr lang="en-US" dirty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76B4D62-A48C-DF4C-9376-F78F0FE147BD}" type="slidenum">
              <a:rPr lang="en-US"/>
              <a:pPr/>
              <a:t>25</a:t>
            </a:fld>
            <a:endParaRPr lang="en-US"/>
          </a:p>
        </p:txBody>
      </p:sp>
      <p:sp>
        <p:nvSpPr>
          <p:cNvPr id="16527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527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dirty="0" smtClean="0">
                <a:effectLst>
                  <a:outerShdw blurRad="38100" dist="38100" dir="2700000" algn="tl">
                    <a:srgbClr val="DDDDDD"/>
                  </a:outerShdw>
                </a:effectLst>
              </a:rPr>
              <a:t>Software Maintenance Plan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 smtClean="0">
                <a:effectLst>
                  <a:outerShdw blurRad="38100" dist="38100" dir="2700000" algn="tl">
                    <a:srgbClr val="DDDDDD"/>
                  </a:outerShdw>
                </a:effectLst>
              </a:rPr>
              <a:t>How are you going to conduct maintenance of the software in your organization? Tasks? Releases? Roles, …</a:t>
            </a:r>
          </a:p>
          <a:p>
            <a:pPr eaLnBrk="1" hangingPunct="1">
              <a:lnSpc>
                <a:spcPct val="90000"/>
              </a:lnSpc>
            </a:pPr>
            <a:r>
              <a:rPr lang="en-US" dirty="0" smtClean="0">
                <a:effectLst>
                  <a:outerShdw blurRad="38100" dist="38100" dir="2700000" algn="tl">
                    <a:srgbClr val="DDDDDD"/>
                  </a:outerShdw>
                </a:effectLst>
              </a:rPr>
              <a:t>Maintenance Project Plan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 smtClean="0">
                <a:effectLst>
                  <a:outerShdw blurRad="38100" dist="38100" dir="2700000" algn="tl">
                    <a:srgbClr val="DDDDDD"/>
                  </a:outerShdw>
                </a:effectLst>
              </a:rPr>
              <a:t>Maintenance project =&gt; a release…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 smtClean="0">
                <a:effectLst>
                  <a:outerShdw blurRad="38100" dist="38100" dir="2700000" algn="tl">
                    <a:srgbClr val="DDDDDD"/>
                  </a:outerShdw>
                </a:effectLst>
              </a:rPr>
              <a:t>“This” release plan (and the next and the next…)</a:t>
            </a:r>
          </a:p>
          <a:p>
            <a:pPr eaLnBrk="1" hangingPunct="1">
              <a:lnSpc>
                <a:spcPct val="90000"/>
              </a:lnSpc>
            </a:pPr>
            <a:r>
              <a:rPr lang="en-US" dirty="0" smtClean="0">
                <a:effectLst>
                  <a:outerShdw blurRad="38100" dist="38100" dir="2700000" algn="tl">
                    <a:srgbClr val="DDDDDD"/>
                  </a:outerShdw>
                </a:effectLst>
              </a:rPr>
              <a:t>Software Manuals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 smtClean="0">
                <a:effectLst>
                  <a:outerShdw blurRad="38100" dist="38100" dir="2700000" algn="tl">
                    <a:srgbClr val="DDDDDD"/>
                  </a:outerShdw>
                </a:effectLst>
              </a:rPr>
              <a:t>Maintenance guidelines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 smtClean="0">
                <a:effectLst>
                  <a:outerShdw blurRad="38100" dist="38100" dir="2700000" algn="tl">
                    <a:srgbClr val="DDDDDD"/>
                  </a:outerShdw>
                </a:effectLst>
              </a:rPr>
              <a:t>Operations manuals/instructions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 smtClean="0">
                <a:effectLst>
                  <a:outerShdw blurRad="38100" dist="38100" dir="2700000" algn="tl">
                    <a:srgbClr val="DDDDDD"/>
                  </a:outerShdw>
                </a:effectLst>
              </a:rPr>
              <a:t>Installation instructions…</a:t>
            </a:r>
          </a:p>
          <a:p>
            <a:pPr eaLnBrk="1" hangingPunct="1">
              <a:lnSpc>
                <a:spcPct val="90000"/>
              </a:lnSpc>
            </a:pPr>
            <a:r>
              <a:rPr lang="en-US" dirty="0" smtClean="0">
                <a:effectLst>
                  <a:outerShdw blurRad="38100" dist="38100" dir="2700000" algn="tl">
                    <a:srgbClr val="DDDDDD"/>
                  </a:outerShdw>
                </a:effectLst>
              </a:rPr>
              <a:t>Transition Plan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From old way to new way…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We will talk about these in more detail</a:t>
            </a:r>
            <a:r>
              <a:rPr lang="en-US" baseline="0" dirty="0" smtClean="0"/>
              <a:t> in the rest of the course…</a:t>
            </a:r>
            <a:endParaRPr 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48FDC5-0FF0-AA44-98DE-252E54AB5EC7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F5CE874-6BD7-4C46-9F8C-FFE6DE8578A5}" type="slidenum">
              <a:rPr lang="en-US"/>
              <a:pPr/>
              <a:t>4</a:t>
            </a:fld>
            <a:endParaRPr lang="en-US"/>
          </a:p>
        </p:txBody>
      </p:sp>
      <p:sp>
        <p:nvSpPr>
          <p:cNvPr id="16353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53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b="0" dirty="0" smtClean="0"/>
              <a:t>I</a:t>
            </a:r>
            <a:r>
              <a:rPr lang="en-US" b="0" baseline="0" dirty="0" smtClean="0"/>
              <a:t> think you have a handle on updating SRS, SDS, and perhaps even User Docs.</a:t>
            </a:r>
          </a:p>
          <a:p>
            <a:endParaRPr lang="en-US" b="0" dirty="0" smtClean="0"/>
          </a:p>
          <a:p>
            <a:r>
              <a:rPr lang="en-US" b="1" dirty="0" smtClean="0"/>
              <a:t>Q1: </a:t>
            </a:r>
            <a:r>
              <a:rPr lang="en-US" dirty="0" smtClean="0"/>
              <a:t>When software changes, there can</a:t>
            </a:r>
            <a:r>
              <a:rPr lang="en-US" baseline="0" dirty="0" smtClean="0"/>
              <a:t> be a lot of places that need changes to be made. What do you need for large software systems to aid in finding the places where changes need to be made</a:t>
            </a:r>
            <a:r>
              <a:rPr lang="en-US" baseline="0" dirty="0" smtClean="0"/>
              <a:t>?</a:t>
            </a:r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48FDC5-0FF0-AA44-98DE-252E54AB5EC7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Q2: What does the</a:t>
            </a:r>
            <a:r>
              <a:rPr lang="en-US" baseline="0" dirty="0" smtClean="0"/>
              <a:t> code on this slide do</a:t>
            </a:r>
            <a:r>
              <a:rPr lang="en-US" baseline="0" dirty="0" smtClean="0"/>
              <a:t>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48FDC5-0FF0-AA44-98DE-252E54AB5EC7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6A148C2-C567-BC43-85B9-22525D56D9E7}" type="slidenum">
              <a:rPr lang="en-US"/>
              <a:pPr/>
              <a:t>8</a:t>
            </a:fld>
            <a:endParaRPr lang="en-US"/>
          </a:p>
        </p:txBody>
      </p:sp>
      <p:sp>
        <p:nvSpPr>
          <p:cNvPr id="16394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94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dirty="0" smtClean="0"/>
              <a:t>Remember</a:t>
            </a:r>
            <a:r>
              <a:rPr lang="en-US" b="0" baseline="0" dirty="0" smtClean="0"/>
              <a:t> the commenting bad smell in refactoring … not all comments are bad smells!</a:t>
            </a:r>
            <a:endParaRPr lang="en-US" b="0" dirty="0" smtClean="0"/>
          </a:p>
          <a:p>
            <a:r>
              <a:rPr lang="en-US" b="0" dirty="0" smtClean="0"/>
              <a:t>Marker in code is okay for things that need to be done, but not as</a:t>
            </a:r>
            <a:r>
              <a:rPr lang="en-US" b="0" baseline="0" dirty="0" smtClean="0"/>
              <a:t> acceptable in deliverable code…</a:t>
            </a:r>
          </a:p>
          <a:p>
            <a:r>
              <a:rPr lang="en-US" b="0" baseline="0" dirty="0" smtClean="0"/>
              <a:t>Summary of code is useful for maintenance as many dependencies may not be explicit or even apparent. Helps avoid the hydra effect…</a:t>
            </a:r>
            <a:endParaRPr lang="en-US" b="1" dirty="0" smtClean="0"/>
          </a:p>
          <a:p>
            <a:r>
              <a:rPr lang="en-US" b="1" dirty="0" smtClean="0"/>
              <a:t>Q3: </a:t>
            </a:r>
            <a:r>
              <a:rPr lang="en-US" dirty="0" smtClean="0"/>
              <a:t>Why</a:t>
            </a:r>
            <a:r>
              <a:rPr lang="en-US" baseline="0" dirty="0" smtClean="0"/>
              <a:t> should the code not be repeated in the comments even in a concise form? </a:t>
            </a:r>
            <a:endParaRPr lang="en-US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6A148C2-C567-BC43-85B9-22525D56D9E7}" type="slidenum">
              <a:rPr lang="en-US"/>
              <a:pPr/>
              <a:t>9</a:t>
            </a:fld>
            <a:endParaRPr lang="en-US"/>
          </a:p>
        </p:txBody>
      </p:sp>
      <p:sp>
        <p:nvSpPr>
          <p:cNvPr id="16394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94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dirty="0" smtClean="0"/>
              <a:t>The first one is the comment bad smell from Fowler’s book</a:t>
            </a:r>
          </a:p>
          <a:p>
            <a:r>
              <a:rPr lang="en-US" b="0" dirty="0" smtClean="0"/>
              <a:t>To indicate intend is something that is hard to show in the code itself… hence adds value to the code.</a:t>
            </a:r>
          </a:p>
          <a:p>
            <a:r>
              <a:rPr lang="en-US" b="1" dirty="0" smtClean="0"/>
              <a:t>Q4: </a:t>
            </a:r>
            <a:r>
              <a:rPr lang="en-US" dirty="0" smtClean="0"/>
              <a:t>If the </a:t>
            </a:r>
            <a:r>
              <a:rPr lang="en-US" dirty="0" smtClean="0">
                <a:effectLst>
                  <a:outerShdw blurRad="38100" dist="38100" dir="2700000" algn="tl">
                    <a:srgbClr val="DDDDDD"/>
                  </a:outerShdw>
                </a:effectLst>
              </a:rPr>
              <a:t>code is so complicated that it needs to be explained in the comments, what should be done?  </a:t>
            </a:r>
            <a:endParaRPr lang="en-US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2FFD753-D521-ED44-AB18-EAE1725CDD52}" type="slidenum">
              <a:rPr lang="en-US"/>
              <a:pPr/>
              <a:t>10</a:t>
            </a:fld>
            <a:endParaRPr lang="en-US"/>
          </a:p>
        </p:txBody>
      </p:sp>
      <p:sp>
        <p:nvSpPr>
          <p:cNvPr id="16404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404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Don’t use code</a:t>
            </a:r>
            <a:r>
              <a:rPr lang="en-US" baseline="0" dirty="0" smtClean="0"/>
              <a:t> documentation to burden the understanding and modification process – it should aid development and maintenance</a:t>
            </a:r>
          </a:p>
          <a:p>
            <a:r>
              <a:rPr lang="en-US" baseline="0" dirty="0" err="1" smtClean="0"/>
              <a:t>Llke</a:t>
            </a:r>
            <a:r>
              <a:rPr lang="en-US" baseline="0" dirty="0" smtClean="0"/>
              <a:t> programming, there is a style to commenting – find one that works for your organization and be consistent.</a:t>
            </a:r>
          </a:p>
          <a:p>
            <a:r>
              <a:rPr lang="en-US" baseline="0" dirty="0" smtClean="0"/>
              <a:t>What is the right amount of commenting?</a:t>
            </a:r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ChangeArrowheads="1"/>
          </p:cNvSpPr>
          <p:nvPr/>
        </p:nvSpPr>
        <p:spPr bwMode="invGray">
          <a:xfrm>
            <a:off x="9190038" y="20638"/>
            <a:ext cx="563562" cy="6858000"/>
          </a:xfrm>
          <a:prstGeom prst="rect">
            <a:avLst/>
          </a:prstGeom>
          <a:gradFill rotWithShape="0">
            <a:gsLst>
              <a:gs pos="0">
                <a:srgbClr val="CC0000"/>
              </a:gs>
              <a:gs pos="100000">
                <a:schemeClr val="folHlink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147" name="Freeform 3"/>
          <p:cNvSpPr>
            <a:spLocks/>
          </p:cNvSpPr>
          <p:nvPr/>
        </p:nvSpPr>
        <p:spPr bwMode="white">
          <a:xfrm>
            <a:off x="0" y="4510088"/>
            <a:ext cx="5754688" cy="2347912"/>
          </a:xfrm>
          <a:custGeom>
            <a:avLst/>
            <a:gdLst/>
            <a:ahLst/>
            <a:cxnLst>
              <a:cxn ang="0">
                <a:pos x="0" y="1491"/>
              </a:cxn>
              <a:cxn ang="0">
                <a:pos x="0" y="0"/>
              </a:cxn>
              <a:cxn ang="0">
                <a:pos x="171" y="3"/>
              </a:cxn>
              <a:cxn ang="0">
                <a:pos x="355" y="9"/>
              </a:cxn>
              <a:cxn ang="0">
                <a:pos x="499" y="21"/>
              </a:cxn>
              <a:cxn ang="0">
                <a:pos x="650" y="36"/>
              </a:cxn>
              <a:cxn ang="0">
                <a:pos x="809" y="54"/>
              </a:cxn>
              <a:cxn ang="0">
                <a:pos x="957" y="78"/>
              </a:cxn>
              <a:cxn ang="0">
                <a:pos x="1119" y="105"/>
              </a:cxn>
              <a:cxn ang="0">
                <a:pos x="1261" y="133"/>
              </a:cxn>
              <a:cxn ang="0">
                <a:pos x="1441" y="175"/>
              </a:cxn>
              <a:cxn ang="0">
                <a:pos x="1598" y="217"/>
              </a:cxn>
              <a:cxn ang="0">
                <a:pos x="1763" y="269"/>
              </a:cxn>
              <a:cxn ang="0">
                <a:pos x="1887" y="308"/>
              </a:cxn>
              <a:cxn ang="0">
                <a:pos x="2085" y="384"/>
              </a:cxn>
              <a:cxn ang="0">
                <a:pos x="2230" y="444"/>
              </a:cxn>
              <a:cxn ang="0">
                <a:pos x="2456" y="547"/>
              </a:cxn>
              <a:cxn ang="0">
                <a:pos x="2666" y="662"/>
              </a:cxn>
              <a:cxn ang="0">
                <a:pos x="2859" y="786"/>
              </a:cxn>
              <a:cxn ang="0">
                <a:pos x="3046" y="920"/>
              </a:cxn>
              <a:cxn ang="0">
                <a:pos x="3193" y="1038"/>
              </a:cxn>
              <a:cxn ang="0">
                <a:pos x="3332" y="1168"/>
              </a:cxn>
              <a:cxn ang="0">
                <a:pos x="3440" y="1280"/>
              </a:cxn>
              <a:cxn ang="0">
                <a:pos x="3524" y="1380"/>
              </a:cxn>
              <a:cxn ang="0">
                <a:pos x="3624" y="1491"/>
              </a:cxn>
              <a:cxn ang="0">
                <a:pos x="3608" y="1491"/>
              </a:cxn>
              <a:cxn ang="0">
                <a:pos x="0" y="1491"/>
              </a:cxn>
            </a:cxnLst>
            <a:rect l="0" t="0" r="r" b="b"/>
            <a:pathLst>
              <a:path w="3625" h="1492">
                <a:moveTo>
                  <a:pt x="0" y="1491"/>
                </a:moveTo>
                <a:lnTo>
                  <a:pt x="0" y="0"/>
                </a:lnTo>
                <a:lnTo>
                  <a:pt x="171" y="3"/>
                </a:lnTo>
                <a:lnTo>
                  <a:pt x="355" y="9"/>
                </a:lnTo>
                <a:lnTo>
                  <a:pt x="499" y="21"/>
                </a:lnTo>
                <a:lnTo>
                  <a:pt x="650" y="36"/>
                </a:lnTo>
                <a:lnTo>
                  <a:pt x="809" y="54"/>
                </a:lnTo>
                <a:lnTo>
                  <a:pt x="957" y="78"/>
                </a:lnTo>
                <a:lnTo>
                  <a:pt x="1119" y="105"/>
                </a:lnTo>
                <a:lnTo>
                  <a:pt x="1261" y="133"/>
                </a:lnTo>
                <a:lnTo>
                  <a:pt x="1441" y="175"/>
                </a:lnTo>
                <a:lnTo>
                  <a:pt x="1598" y="217"/>
                </a:lnTo>
                <a:lnTo>
                  <a:pt x="1763" y="269"/>
                </a:lnTo>
                <a:lnTo>
                  <a:pt x="1887" y="308"/>
                </a:lnTo>
                <a:lnTo>
                  <a:pt x="2085" y="384"/>
                </a:lnTo>
                <a:lnTo>
                  <a:pt x="2230" y="444"/>
                </a:lnTo>
                <a:lnTo>
                  <a:pt x="2456" y="547"/>
                </a:lnTo>
                <a:lnTo>
                  <a:pt x="2666" y="662"/>
                </a:lnTo>
                <a:lnTo>
                  <a:pt x="2859" y="786"/>
                </a:lnTo>
                <a:lnTo>
                  <a:pt x="3046" y="920"/>
                </a:lnTo>
                <a:lnTo>
                  <a:pt x="3193" y="1038"/>
                </a:lnTo>
                <a:lnTo>
                  <a:pt x="3332" y="1168"/>
                </a:lnTo>
                <a:lnTo>
                  <a:pt x="3440" y="1280"/>
                </a:lnTo>
                <a:lnTo>
                  <a:pt x="3524" y="1380"/>
                </a:lnTo>
                <a:lnTo>
                  <a:pt x="3624" y="1491"/>
                </a:lnTo>
                <a:lnTo>
                  <a:pt x="3608" y="1491"/>
                </a:lnTo>
                <a:lnTo>
                  <a:pt x="0" y="1491"/>
                </a:lnTo>
              </a:path>
            </a:pathLst>
          </a:custGeom>
          <a:gradFill rotWithShape="0">
            <a:gsLst>
              <a:gs pos="0">
                <a:srgbClr val="C0C0C0"/>
              </a:gs>
              <a:gs pos="100000">
                <a:schemeClr val="bg1"/>
              </a:gs>
            </a:gsLst>
            <a:lin ang="5400000" scaled="1"/>
          </a:gradFill>
          <a:ln w="9525" cap="flat" cmpd="sng">
            <a:noFill/>
            <a:prstDash val="solid"/>
            <a:miter lim="800000"/>
            <a:headEnd type="none" w="sm" len="sm"/>
            <a:tailEnd type="none" w="sm" len="sm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148" name="Freeform 4"/>
          <p:cNvSpPr>
            <a:spLocks/>
          </p:cNvSpPr>
          <p:nvPr/>
        </p:nvSpPr>
        <p:spPr bwMode="white">
          <a:xfrm>
            <a:off x="0" y="3838575"/>
            <a:ext cx="8164513" cy="3019425"/>
          </a:xfrm>
          <a:custGeom>
            <a:avLst/>
            <a:gdLst/>
            <a:ahLst/>
            <a:cxnLst>
              <a:cxn ang="0">
                <a:pos x="2718" y="405"/>
              </a:cxn>
              <a:cxn ang="0">
                <a:pos x="2466" y="333"/>
              </a:cxn>
              <a:cxn ang="0">
                <a:pos x="2202" y="261"/>
              </a:cxn>
              <a:cxn ang="0">
                <a:pos x="1929" y="198"/>
              </a:cxn>
              <a:cxn ang="0">
                <a:pos x="1695" y="153"/>
              </a:cxn>
              <a:cxn ang="0">
                <a:pos x="1434" y="111"/>
              </a:cxn>
              <a:cxn ang="0">
                <a:pos x="1188" y="75"/>
              </a:cxn>
              <a:cxn ang="0">
                <a:pos x="957" y="48"/>
              </a:cxn>
              <a:cxn ang="0">
                <a:pos x="747" y="30"/>
              </a:cxn>
              <a:cxn ang="0">
                <a:pos x="501" y="15"/>
              </a:cxn>
              <a:cxn ang="0">
                <a:pos x="246" y="3"/>
              </a:cxn>
              <a:cxn ang="0">
                <a:pos x="0" y="0"/>
              </a:cxn>
              <a:cxn ang="0">
                <a:pos x="0" y="275"/>
              </a:cxn>
              <a:cxn ang="0">
                <a:pos x="0" y="345"/>
              </a:cxn>
              <a:cxn ang="0">
                <a:pos x="0" y="275"/>
              </a:cxn>
              <a:cxn ang="0">
                <a:pos x="0" y="342"/>
              </a:cxn>
              <a:cxn ang="0">
                <a:pos x="339" y="351"/>
              </a:cxn>
              <a:cxn ang="0">
                <a:pos x="606" y="372"/>
              </a:cxn>
              <a:cxn ang="0">
                <a:pos x="852" y="399"/>
              </a:cxn>
              <a:cxn ang="0">
                <a:pos x="1068" y="435"/>
              </a:cxn>
              <a:cxn ang="0">
                <a:pos x="1275" y="474"/>
              </a:cxn>
              <a:cxn ang="0">
                <a:pos x="1545" y="540"/>
              </a:cxn>
              <a:cxn ang="0">
                <a:pos x="1761" y="603"/>
              </a:cxn>
              <a:cxn ang="0">
                <a:pos x="1971" y="678"/>
              </a:cxn>
              <a:cxn ang="0">
                <a:pos x="2166" y="747"/>
              </a:cxn>
              <a:cxn ang="0">
                <a:pos x="2397" y="852"/>
              </a:cxn>
              <a:cxn ang="0">
                <a:pos x="2613" y="960"/>
              </a:cxn>
              <a:cxn ang="0">
                <a:pos x="2832" y="1095"/>
              </a:cxn>
              <a:cxn ang="0">
                <a:pos x="3012" y="1212"/>
              </a:cxn>
              <a:cxn ang="0">
                <a:pos x="3186" y="1347"/>
              </a:cxn>
              <a:cxn ang="0">
                <a:pos x="3351" y="1497"/>
              </a:cxn>
              <a:cxn ang="0">
                <a:pos x="3480" y="1629"/>
              </a:cxn>
              <a:cxn ang="0">
                <a:pos x="3612" y="1785"/>
              </a:cxn>
              <a:cxn ang="0">
                <a:pos x="3699" y="1901"/>
              </a:cxn>
              <a:cxn ang="0">
                <a:pos x="5142" y="1901"/>
              </a:cxn>
              <a:cxn ang="0">
                <a:pos x="5076" y="1827"/>
              </a:cxn>
              <a:cxn ang="0">
                <a:pos x="4968" y="1707"/>
              </a:cxn>
              <a:cxn ang="0">
                <a:pos x="4797" y="1539"/>
              </a:cxn>
              <a:cxn ang="0">
                <a:pos x="4617" y="1383"/>
              </a:cxn>
              <a:cxn ang="0">
                <a:pos x="4410" y="1221"/>
              </a:cxn>
              <a:cxn ang="0">
                <a:pos x="4185" y="1071"/>
              </a:cxn>
              <a:cxn ang="0">
                <a:pos x="3960" y="939"/>
              </a:cxn>
              <a:cxn ang="0">
                <a:pos x="3708" y="801"/>
              </a:cxn>
              <a:cxn ang="0">
                <a:pos x="3492" y="702"/>
              </a:cxn>
              <a:cxn ang="0">
                <a:pos x="3231" y="588"/>
              </a:cxn>
              <a:cxn ang="0">
                <a:pos x="2964" y="489"/>
              </a:cxn>
              <a:cxn ang="0">
                <a:pos x="2718" y="405"/>
              </a:cxn>
            </a:cxnLst>
            <a:rect l="0" t="0" r="r" b="b"/>
            <a:pathLst>
              <a:path w="5143" h="1902">
                <a:moveTo>
                  <a:pt x="2718" y="405"/>
                </a:moveTo>
                <a:lnTo>
                  <a:pt x="2466" y="333"/>
                </a:lnTo>
                <a:lnTo>
                  <a:pt x="2202" y="261"/>
                </a:lnTo>
                <a:lnTo>
                  <a:pt x="1929" y="198"/>
                </a:lnTo>
                <a:lnTo>
                  <a:pt x="1695" y="153"/>
                </a:lnTo>
                <a:lnTo>
                  <a:pt x="1434" y="111"/>
                </a:lnTo>
                <a:lnTo>
                  <a:pt x="1188" y="75"/>
                </a:lnTo>
                <a:lnTo>
                  <a:pt x="957" y="48"/>
                </a:lnTo>
                <a:lnTo>
                  <a:pt x="747" y="30"/>
                </a:lnTo>
                <a:lnTo>
                  <a:pt x="501" y="15"/>
                </a:lnTo>
                <a:lnTo>
                  <a:pt x="246" y="3"/>
                </a:lnTo>
                <a:lnTo>
                  <a:pt x="0" y="0"/>
                </a:lnTo>
                <a:lnTo>
                  <a:pt x="0" y="275"/>
                </a:lnTo>
                <a:lnTo>
                  <a:pt x="0" y="345"/>
                </a:lnTo>
                <a:lnTo>
                  <a:pt x="0" y="275"/>
                </a:lnTo>
                <a:lnTo>
                  <a:pt x="0" y="342"/>
                </a:lnTo>
                <a:lnTo>
                  <a:pt x="339" y="351"/>
                </a:lnTo>
                <a:lnTo>
                  <a:pt x="606" y="372"/>
                </a:lnTo>
                <a:lnTo>
                  <a:pt x="852" y="399"/>
                </a:lnTo>
                <a:lnTo>
                  <a:pt x="1068" y="435"/>
                </a:lnTo>
                <a:lnTo>
                  <a:pt x="1275" y="474"/>
                </a:lnTo>
                <a:lnTo>
                  <a:pt x="1545" y="540"/>
                </a:lnTo>
                <a:lnTo>
                  <a:pt x="1761" y="603"/>
                </a:lnTo>
                <a:lnTo>
                  <a:pt x="1971" y="678"/>
                </a:lnTo>
                <a:lnTo>
                  <a:pt x="2166" y="747"/>
                </a:lnTo>
                <a:lnTo>
                  <a:pt x="2397" y="852"/>
                </a:lnTo>
                <a:lnTo>
                  <a:pt x="2613" y="960"/>
                </a:lnTo>
                <a:lnTo>
                  <a:pt x="2832" y="1095"/>
                </a:lnTo>
                <a:lnTo>
                  <a:pt x="3012" y="1212"/>
                </a:lnTo>
                <a:lnTo>
                  <a:pt x="3186" y="1347"/>
                </a:lnTo>
                <a:lnTo>
                  <a:pt x="3351" y="1497"/>
                </a:lnTo>
                <a:lnTo>
                  <a:pt x="3480" y="1629"/>
                </a:lnTo>
                <a:lnTo>
                  <a:pt x="3612" y="1785"/>
                </a:lnTo>
                <a:lnTo>
                  <a:pt x="3699" y="1901"/>
                </a:lnTo>
                <a:lnTo>
                  <a:pt x="5142" y="1901"/>
                </a:lnTo>
                <a:lnTo>
                  <a:pt x="5076" y="1827"/>
                </a:lnTo>
                <a:lnTo>
                  <a:pt x="4968" y="1707"/>
                </a:lnTo>
                <a:lnTo>
                  <a:pt x="4797" y="1539"/>
                </a:lnTo>
                <a:lnTo>
                  <a:pt x="4617" y="1383"/>
                </a:lnTo>
                <a:lnTo>
                  <a:pt x="4410" y="1221"/>
                </a:lnTo>
                <a:lnTo>
                  <a:pt x="4185" y="1071"/>
                </a:lnTo>
                <a:lnTo>
                  <a:pt x="3960" y="939"/>
                </a:lnTo>
                <a:lnTo>
                  <a:pt x="3708" y="801"/>
                </a:lnTo>
                <a:lnTo>
                  <a:pt x="3492" y="702"/>
                </a:lnTo>
                <a:lnTo>
                  <a:pt x="3231" y="588"/>
                </a:lnTo>
                <a:lnTo>
                  <a:pt x="2964" y="489"/>
                </a:lnTo>
                <a:lnTo>
                  <a:pt x="2718" y="405"/>
                </a:lnTo>
              </a:path>
            </a:pathLst>
          </a:custGeom>
          <a:gradFill rotWithShape="0">
            <a:gsLst>
              <a:gs pos="0">
                <a:srgbClr val="C0C0C0"/>
              </a:gs>
              <a:gs pos="100000">
                <a:schemeClr val="bg1"/>
              </a:gs>
            </a:gsLst>
            <a:lin ang="0" scaled="1"/>
          </a:gradFill>
          <a:ln w="9525" cap="flat" cmpd="sng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149" name="Freeform 5"/>
          <p:cNvSpPr>
            <a:spLocks/>
          </p:cNvSpPr>
          <p:nvPr/>
        </p:nvSpPr>
        <p:spPr bwMode="white">
          <a:xfrm>
            <a:off x="0" y="3167063"/>
            <a:ext cx="9144000" cy="3690937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339"/>
              </a:cxn>
              <a:cxn ang="0">
                <a:pos x="558" y="357"/>
              </a:cxn>
              <a:cxn ang="0">
                <a:pos x="807" y="375"/>
              </a:cxn>
              <a:cxn ang="0">
                <a:pos x="1056" y="399"/>
              </a:cxn>
              <a:cxn ang="0">
                <a:pos x="1272" y="426"/>
              </a:cxn>
              <a:cxn ang="0">
                <a:pos x="1539" y="465"/>
              </a:cxn>
              <a:cxn ang="0">
                <a:pos x="1791" y="510"/>
              </a:cxn>
              <a:cxn ang="0">
                <a:pos x="2076" y="570"/>
              </a:cxn>
              <a:cxn ang="0">
                <a:pos x="2334" y="630"/>
              </a:cxn>
              <a:cxn ang="0">
                <a:pos x="2544" y="687"/>
              </a:cxn>
              <a:cxn ang="0">
                <a:pos x="2775" y="759"/>
              </a:cxn>
              <a:cxn ang="0">
                <a:pos x="3003" y="837"/>
              </a:cxn>
              <a:cxn ang="0">
                <a:pos x="3231" y="924"/>
              </a:cxn>
              <a:cxn ang="0">
                <a:pos x="3438" y="1005"/>
              </a:cxn>
              <a:cxn ang="0">
                <a:pos x="3663" y="1110"/>
              </a:cxn>
              <a:cxn ang="0">
                <a:pos x="3903" y="1233"/>
              </a:cxn>
              <a:cxn ang="0">
                <a:pos x="4149" y="1374"/>
              </a:cxn>
              <a:cxn ang="0">
                <a:pos x="4353" y="1506"/>
              </a:cxn>
              <a:cxn ang="0">
                <a:pos x="4491" y="1602"/>
              </a:cxn>
              <a:cxn ang="0">
                <a:pos x="4668" y="1740"/>
              </a:cxn>
              <a:cxn ang="0">
                <a:pos x="4824" y="1875"/>
              </a:cxn>
              <a:cxn ang="0">
                <a:pos x="4968" y="2016"/>
              </a:cxn>
              <a:cxn ang="0">
                <a:pos x="5100" y="2154"/>
              </a:cxn>
              <a:cxn ang="0">
                <a:pos x="5238" y="2324"/>
              </a:cxn>
              <a:cxn ang="0">
                <a:pos x="5759" y="2324"/>
              </a:cxn>
              <a:cxn ang="0">
                <a:pos x="5759" y="1245"/>
              </a:cxn>
              <a:cxn ang="0">
                <a:pos x="5580" y="1119"/>
              </a:cxn>
              <a:cxn ang="0">
                <a:pos x="5400" y="1020"/>
              </a:cxn>
              <a:cxn ang="0">
                <a:pos x="5205" y="918"/>
              </a:cxn>
              <a:cxn ang="0">
                <a:pos x="5031" y="837"/>
              </a:cxn>
              <a:cxn ang="0">
                <a:pos x="4866" y="771"/>
              </a:cxn>
              <a:cxn ang="0">
                <a:pos x="4710" y="711"/>
              </a:cxn>
              <a:cxn ang="0">
                <a:pos x="4545" y="651"/>
              </a:cxn>
              <a:cxn ang="0">
                <a:pos x="4386" y="600"/>
              </a:cxn>
              <a:cxn ang="0">
                <a:pos x="4248" y="552"/>
              </a:cxn>
              <a:cxn ang="0">
                <a:pos x="3993" y="483"/>
              </a:cxn>
              <a:cxn ang="0">
                <a:pos x="3777" y="423"/>
              </a:cxn>
              <a:cxn ang="0">
                <a:pos x="3564" y="375"/>
              </a:cxn>
              <a:cxn ang="0">
                <a:pos x="3282" y="312"/>
              </a:cxn>
              <a:cxn ang="0">
                <a:pos x="3003" y="261"/>
              </a:cxn>
              <a:cxn ang="0">
                <a:pos x="2733" y="213"/>
              </a:cxn>
              <a:cxn ang="0">
                <a:pos x="2451" y="171"/>
              </a:cxn>
              <a:cxn ang="0">
                <a:pos x="2211" y="138"/>
              </a:cxn>
              <a:cxn ang="0">
                <a:pos x="1974" y="108"/>
              </a:cxn>
              <a:cxn ang="0">
                <a:pos x="1665" y="81"/>
              </a:cxn>
              <a:cxn ang="0">
                <a:pos x="1437" y="60"/>
              </a:cxn>
              <a:cxn ang="0">
                <a:pos x="1125" y="36"/>
              </a:cxn>
              <a:cxn ang="0">
                <a:pos x="828" y="21"/>
              </a:cxn>
              <a:cxn ang="0">
                <a:pos x="558" y="12"/>
              </a:cxn>
              <a:cxn ang="0">
                <a:pos x="282" y="3"/>
              </a:cxn>
              <a:cxn ang="0">
                <a:pos x="0" y="0"/>
              </a:cxn>
            </a:cxnLst>
            <a:rect l="0" t="0" r="r" b="b"/>
            <a:pathLst>
              <a:path w="5760" h="2325">
                <a:moveTo>
                  <a:pt x="0" y="0"/>
                </a:moveTo>
                <a:lnTo>
                  <a:pt x="0" y="339"/>
                </a:lnTo>
                <a:lnTo>
                  <a:pt x="558" y="357"/>
                </a:lnTo>
                <a:lnTo>
                  <a:pt x="807" y="375"/>
                </a:lnTo>
                <a:lnTo>
                  <a:pt x="1056" y="399"/>
                </a:lnTo>
                <a:lnTo>
                  <a:pt x="1272" y="426"/>
                </a:lnTo>
                <a:lnTo>
                  <a:pt x="1539" y="465"/>
                </a:lnTo>
                <a:lnTo>
                  <a:pt x="1791" y="510"/>
                </a:lnTo>
                <a:lnTo>
                  <a:pt x="2076" y="570"/>
                </a:lnTo>
                <a:lnTo>
                  <a:pt x="2334" y="630"/>
                </a:lnTo>
                <a:lnTo>
                  <a:pt x="2544" y="687"/>
                </a:lnTo>
                <a:lnTo>
                  <a:pt x="2775" y="759"/>
                </a:lnTo>
                <a:lnTo>
                  <a:pt x="3003" y="837"/>
                </a:lnTo>
                <a:lnTo>
                  <a:pt x="3231" y="924"/>
                </a:lnTo>
                <a:lnTo>
                  <a:pt x="3438" y="1005"/>
                </a:lnTo>
                <a:lnTo>
                  <a:pt x="3663" y="1110"/>
                </a:lnTo>
                <a:lnTo>
                  <a:pt x="3903" y="1233"/>
                </a:lnTo>
                <a:lnTo>
                  <a:pt x="4149" y="1374"/>
                </a:lnTo>
                <a:lnTo>
                  <a:pt x="4353" y="1506"/>
                </a:lnTo>
                <a:lnTo>
                  <a:pt x="4491" y="1602"/>
                </a:lnTo>
                <a:lnTo>
                  <a:pt x="4668" y="1740"/>
                </a:lnTo>
                <a:lnTo>
                  <a:pt x="4824" y="1875"/>
                </a:lnTo>
                <a:lnTo>
                  <a:pt x="4968" y="2016"/>
                </a:lnTo>
                <a:lnTo>
                  <a:pt x="5100" y="2154"/>
                </a:lnTo>
                <a:lnTo>
                  <a:pt x="5238" y="2324"/>
                </a:lnTo>
                <a:lnTo>
                  <a:pt x="5759" y="2324"/>
                </a:lnTo>
                <a:lnTo>
                  <a:pt x="5759" y="1245"/>
                </a:lnTo>
                <a:lnTo>
                  <a:pt x="5580" y="1119"/>
                </a:lnTo>
                <a:lnTo>
                  <a:pt x="5400" y="1020"/>
                </a:lnTo>
                <a:lnTo>
                  <a:pt x="5205" y="918"/>
                </a:lnTo>
                <a:lnTo>
                  <a:pt x="5031" y="837"/>
                </a:lnTo>
                <a:lnTo>
                  <a:pt x="4866" y="771"/>
                </a:lnTo>
                <a:lnTo>
                  <a:pt x="4710" y="711"/>
                </a:lnTo>
                <a:lnTo>
                  <a:pt x="4545" y="651"/>
                </a:lnTo>
                <a:lnTo>
                  <a:pt x="4386" y="600"/>
                </a:lnTo>
                <a:lnTo>
                  <a:pt x="4248" y="552"/>
                </a:lnTo>
                <a:lnTo>
                  <a:pt x="3993" y="483"/>
                </a:lnTo>
                <a:lnTo>
                  <a:pt x="3777" y="423"/>
                </a:lnTo>
                <a:lnTo>
                  <a:pt x="3564" y="375"/>
                </a:lnTo>
                <a:lnTo>
                  <a:pt x="3282" y="312"/>
                </a:lnTo>
                <a:lnTo>
                  <a:pt x="3003" y="261"/>
                </a:lnTo>
                <a:lnTo>
                  <a:pt x="2733" y="213"/>
                </a:lnTo>
                <a:lnTo>
                  <a:pt x="2451" y="171"/>
                </a:lnTo>
                <a:lnTo>
                  <a:pt x="2211" y="138"/>
                </a:lnTo>
                <a:lnTo>
                  <a:pt x="1974" y="108"/>
                </a:lnTo>
                <a:lnTo>
                  <a:pt x="1665" y="81"/>
                </a:lnTo>
                <a:lnTo>
                  <a:pt x="1437" y="60"/>
                </a:lnTo>
                <a:lnTo>
                  <a:pt x="1125" y="36"/>
                </a:lnTo>
                <a:lnTo>
                  <a:pt x="828" y="21"/>
                </a:lnTo>
                <a:lnTo>
                  <a:pt x="558" y="12"/>
                </a:lnTo>
                <a:lnTo>
                  <a:pt x="282" y="3"/>
                </a:lnTo>
                <a:lnTo>
                  <a:pt x="0" y="0"/>
                </a:lnTo>
              </a:path>
            </a:pathLst>
          </a:custGeom>
          <a:gradFill rotWithShape="0">
            <a:gsLst>
              <a:gs pos="0">
                <a:srgbClr val="C0C0C0"/>
              </a:gs>
              <a:gs pos="100000">
                <a:schemeClr val="bg1"/>
              </a:gs>
            </a:gsLst>
            <a:lin ang="0" scaled="1"/>
          </a:gradFill>
          <a:ln w="9525" cap="flat" cmpd="sng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150" name="Freeform 6"/>
          <p:cNvSpPr>
            <a:spLocks/>
          </p:cNvSpPr>
          <p:nvPr/>
        </p:nvSpPr>
        <p:spPr bwMode="white">
          <a:xfrm>
            <a:off x="0" y="2481263"/>
            <a:ext cx="9144000" cy="2497137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351"/>
              </a:cxn>
              <a:cxn ang="0">
                <a:pos x="282" y="357"/>
              </a:cxn>
              <a:cxn ang="0">
                <a:pos x="627" y="363"/>
              </a:cxn>
              <a:cxn ang="0">
                <a:pos x="960" y="375"/>
              </a:cxn>
              <a:cxn ang="0">
                <a:pos x="1218" y="393"/>
              </a:cxn>
              <a:cxn ang="0">
                <a:pos x="1470" y="411"/>
              </a:cxn>
              <a:cxn ang="0">
                <a:pos x="1746" y="435"/>
              </a:cxn>
              <a:cxn ang="0">
                <a:pos x="2022" y="462"/>
              </a:cxn>
              <a:cxn ang="0">
                <a:pos x="2340" y="504"/>
              </a:cxn>
              <a:cxn ang="0">
                <a:pos x="2664" y="549"/>
              </a:cxn>
              <a:cxn ang="0">
                <a:pos x="2952" y="597"/>
              </a:cxn>
              <a:cxn ang="0">
                <a:pos x="3225" y="648"/>
              </a:cxn>
              <a:cxn ang="0">
                <a:pos x="3513" y="708"/>
              </a:cxn>
              <a:cxn ang="0">
                <a:pos x="3693" y="750"/>
              </a:cxn>
              <a:cxn ang="0">
                <a:pos x="3936" y="810"/>
              </a:cxn>
              <a:cxn ang="0">
                <a:pos x="4095" y="855"/>
              </a:cxn>
              <a:cxn ang="0">
                <a:pos x="4281" y="909"/>
              </a:cxn>
              <a:cxn ang="0">
                <a:pos x="4503" y="981"/>
              </a:cxn>
              <a:cxn ang="0">
                <a:pos x="4704" y="1053"/>
              </a:cxn>
              <a:cxn ang="0">
                <a:pos x="4911" y="1131"/>
              </a:cxn>
              <a:cxn ang="0">
                <a:pos x="5073" y="1197"/>
              </a:cxn>
              <a:cxn ang="0">
                <a:pos x="5256" y="1281"/>
              </a:cxn>
              <a:cxn ang="0">
                <a:pos x="5475" y="1401"/>
              </a:cxn>
              <a:cxn ang="0">
                <a:pos x="5628" y="1482"/>
              </a:cxn>
              <a:cxn ang="0">
                <a:pos x="5759" y="1572"/>
              </a:cxn>
              <a:cxn ang="0">
                <a:pos x="5759" y="633"/>
              </a:cxn>
              <a:cxn ang="0">
                <a:pos x="5493" y="570"/>
              </a:cxn>
              <a:cxn ang="0">
                <a:pos x="5214" y="501"/>
              </a:cxn>
              <a:cxn ang="0">
                <a:pos x="4950" y="444"/>
              </a:cxn>
              <a:cxn ang="0">
                <a:pos x="4701" y="396"/>
              </a:cxn>
              <a:cxn ang="0">
                <a:pos x="4425" y="348"/>
              </a:cxn>
              <a:cxn ang="0">
                <a:pos x="4110" y="294"/>
              </a:cxn>
              <a:cxn ang="0">
                <a:pos x="3813" y="252"/>
              </a:cxn>
              <a:cxn ang="0">
                <a:pos x="3549" y="213"/>
              </a:cxn>
              <a:cxn ang="0">
                <a:pos x="3261" y="183"/>
              </a:cxn>
              <a:cxn ang="0">
                <a:pos x="3015" y="153"/>
              </a:cxn>
              <a:cxn ang="0">
                <a:pos x="2757" y="129"/>
              </a:cxn>
              <a:cxn ang="0">
                <a:pos x="2520" y="105"/>
              </a:cxn>
              <a:cxn ang="0">
                <a:pos x="2301" y="87"/>
              </a:cxn>
              <a:cxn ang="0">
                <a:pos x="2013" y="66"/>
              </a:cxn>
              <a:cxn ang="0">
                <a:pos x="1731" y="48"/>
              </a:cxn>
              <a:cxn ang="0">
                <a:pos x="1524" y="39"/>
              </a:cxn>
              <a:cxn ang="0">
                <a:pos x="1260" y="27"/>
              </a:cxn>
              <a:cxn ang="0">
                <a:pos x="966" y="15"/>
              </a:cxn>
              <a:cxn ang="0">
                <a:pos x="714" y="12"/>
              </a:cxn>
              <a:cxn ang="0">
                <a:pos x="510" y="6"/>
              </a:cxn>
              <a:cxn ang="0">
                <a:pos x="243" y="0"/>
              </a:cxn>
              <a:cxn ang="0">
                <a:pos x="0" y="0"/>
              </a:cxn>
            </a:cxnLst>
            <a:rect l="0" t="0" r="r" b="b"/>
            <a:pathLst>
              <a:path w="5760" h="1573">
                <a:moveTo>
                  <a:pt x="0" y="0"/>
                </a:moveTo>
                <a:lnTo>
                  <a:pt x="0" y="351"/>
                </a:lnTo>
                <a:lnTo>
                  <a:pt x="282" y="357"/>
                </a:lnTo>
                <a:lnTo>
                  <a:pt x="627" y="363"/>
                </a:lnTo>
                <a:lnTo>
                  <a:pt x="960" y="375"/>
                </a:lnTo>
                <a:lnTo>
                  <a:pt x="1218" y="393"/>
                </a:lnTo>
                <a:lnTo>
                  <a:pt x="1470" y="411"/>
                </a:lnTo>
                <a:lnTo>
                  <a:pt x="1746" y="435"/>
                </a:lnTo>
                <a:lnTo>
                  <a:pt x="2022" y="462"/>
                </a:lnTo>
                <a:lnTo>
                  <a:pt x="2340" y="504"/>
                </a:lnTo>
                <a:lnTo>
                  <a:pt x="2664" y="549"/>
                </a:lnTo>
                <a:lnTo>
                  <a:pt x="2952" y="597"/>
                </a:lnTo>
                <a:lnTo>
                  <a:pt x="3225" y="648"/>
                </a:lnTo>
                <a:lnTo>
                  <a:pt x="3513" y="708"/>
                </a:lnTo>
                <a:lnTo>
                  <a:pt x="3693" y="750"/>
                </a:lnTo>
                <a:lnTo>
                  <a:pt x="3936" y="810"/>
                </a:lnTo>
                <a:lnTo>
                  <a:pt x="4095" y="855"/>
                </a:lnTo>
                <a:lnTo>
                  <a:pt x="4281" y="909"/>
                </a:lnTo>
                <a:lnTo>
                  <a:pt x="4503" y="981"/>
                </a:lnTo>
                <a:lnTo>
                  <a:pt x="4704" y="1053"/>
                </a:lnTo>
                <a:lnTo>
                  <a:pt x="4911" y="1131"/>
                </a:lnTo>
                <a:lnTo>
                  <a:pt x="5073" y="1197"/>
                </a:lnTo>
                <a:lnTo>
                  <a:pt x="5256" y="1281"/>
                </a:lnTo>
                <a:lnTo>
                  <a:pt x="5475" y="1401"/>
                </a:lnTo>
                <a:lnTo>
                  <a:pt x="5628" y="1482"/>
                </a:lnTo>
                <a:lnTo>
                  <a:pt x="5759" y="1572"/>
                </a:lnTo>
                <a:lnTo>
                  <a:pt x="5759" y="633"/>
                </a:lnTo>
                <a:lnTo>
                  <a:pt x="5493" y="570"/>
                </a:lnTo>
                <a:lnTo>
                  <a:pt x="5214" y="501"/>
                </a:lnTo>
                <a:lnTo>
                  <a:pt x="4950" y="444"/>
                </a:lnTo>
                <a:lnTo>
                  <a:pt x="4701" y="396"/>
                </a:lnTo>
                <a:lnTo>
                  <a:pt x="4425" y="348"/>
                </a:lnTo>
                <a:lnTo>
                  <a:pt x="4110" y="294"/>
                </a:lnTo>
                <a:lnTo>
                  <a:pt x="3813" y="252"/>
                </a:lnTo>
                <a:lnTo>
                  <a:pt x="3549" y="213"/>
                </a:lnTo>
                <a:lnTo>
                  <a:pt x="3261" y="183"/>
                </a:lnTo>
                <a:lnTo>
                  <a:pt x="3015" y="153"/>
                </a:lnTo>
                <a:lnTo>
                  <a:pt x="2757" y="129"/>
                </a:lnTo>
                <a:lnTo>
                  <a:pt x="2520" y="105"/>
                </a:lnTo>
                <a:lnTo>
                  <a:pt x="2301" y="87"/>
                </a:lnTo>
                <a:lnTo>
                  <a:pt x="2013" y="66"/>
                </a:lnTo>
                <a:lnTo>
                  <a:pt x="1731" y="48"/>
                </a:lnTo>
                <a:lnTo>
                  <a:pt x="1524" y="39"/>
                </a:lnTo>
                <a:lnTo>
                  <a:pt x="1260" y="27"/>
                </a:lnTo>
                <a:lnTo>
                  <a:pt x="966" y="15"/>
                </a:lnTo>
                <a:lnTo>
                  <a:pt x="714" y="12"/>
                </a:lnTo>
                <a:lnTo>
                  <a:pt x="510" y="6"/>
                </a:lnTo>
                <a:lnTo>
                  <a:pt x="243" y="0"/>
                </a:lnTo>
                <a:lnTo>
                  <a:pt x="0" y="0"/>
                </a:lnTo>
              </a:path>
            </a:pathLst>
          </a:custGeom>
          <a:gradFill rotWithShape="0">
            <a:gsLst>
              <a:gs pos="0">
                <a:srgbClr val="C0C0C0"/>
              </a:gs>
              <a:gs pos="100000">
                <a:schemeClr val="bg1"/>
              </a:gs>
            </a:gsLst>
            <a:lin ang="0" scaled="1"/>
          </a:gradFill>
          <a:ln w="9525" cap="flat" cmpd="sng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151" name="Freeform 7"/>
          <p:cNvSpPr>
            <a:spLocks/>
          </p:cNvSpPr>
          <p:nvPr/>
        </p:nvSpPr>
        <p:spPr bwMode="white">
          <a:xfrm>
            <a:off x="0" y="1814513"/>
            <a:ext cx="9144000" cy="1539875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339"/>
              </a:cxn>
              <a:cxn ang="0">
                <a:pos x="318" y="342"/>
              </a:cxn>
              <a:cxn ang="0">
                <a:pos x="591" y="348"/>
              </a:cxn>
              <a:cxn ang="0">
                <a:pos x="846" y="354"/>
              </a:cxn>
              <a:cxn ang="0">
                <a:pos x="1074" y="360"/>
              </a:cxn>
              <a:cxn ang="0">
                <a:pos x="1314" y="366"/>
              </a:cxn>
              <a:cxn ang="0">
                <a:pos x="1599" y="381"/>
              </a:cxn>
              <a:cxn ang="0">
                <a:pos x="1911" y="399"/>
              </a:cxn>
              <a:cxn ang="0">
                <a:pos x="2241" y="420"/>
              </a:cxn>
              <a:cxn ang="0">
                <a:pos x="2619" y="453"/>
              </a:cxn>
              <a:cxn ang="0">
                <a:pos x="2889" y="477"/>
              </a:cxn>
              <a:cxn ang="0">
                <a:pos x="3177" y="507"/>
              </a:cxn>
              <a:cxn ang="0">
                <a:pos x="3498" y="543"/>
              </a:cxn>
              <a:cxn ang="0">
                <a:pos x="3813" y="585"/>
              </a:cxn>
              <a:cxn ang="0">
                <a:pos x="4044" y="618"/>
              </a:cxn>
              <a:cxn ang="0">
                <a:pos x="4365" y="669"/>
              </a:cxn>
              <a:cxn ang="0">
                <a:pos x="4683" y="726"/>
              </a:cxn>
              <a:cxn ang="0">
                <a:pos x="4980" y="786"/>
              </a:cxn>
              <a:cxn ang="0">
                <a:pos x="5268" y="846"/>
              </a:cxn>
              <a:cxn ang="0">
                <a:pos x="5646" y="942"/>
              </a:cxn>
              <a:cxn ang="0">
                <a:pos x="5759" y="969"/>
              </a:cxn>
              <a:cxn ang="0">
                <a:pos x="5759" y="0"/>
              </a:cxn>
              <a:cxn ang="0">
                <a:pos x="0" y="0"/>
              </a:cxn>
            </a:cxnLst>
            <a:rect l="0" t="0" r="r" b="b"/>
            <a:pathLst>
              <a:path w="5760" h="970">
                <a:moveTo>
                  <a:pt x="0" y="0"/>
                </a:moveTo>
                <a:lnTo>
                  <a:pt x="0" y="339"/>
                </a:lnTo>
                <a:lnTo>
                  <a:pt x="318" y="342"/>
                </a:lnTo>
                <a:lnTo>
                  <a:pt x="591" y="348"/>
                </a:lnTo>
                <a:lnTo>
                  <a:pt x="846" y="354"/>
                </a:lnTo>
                <a:lnTo>
                  <a:pt x="1074" y="360"/>
                </a:lnTo>
                <a:lnTo>
                  <a:pt x="1314" y="366"/>
                </a:lnTo>
                <a:lnTo>
                  <a:pt x="1599" y="381"/>
                </a:lnTo>
                <a:lnTo>
                  <a:pt x="1911" y="399"/>
                </a:lnTo>
                <a:lnTo>
                  <a:pt x="2241" y="420"/>
                </a:lnTo>
                <a:lnTo>
                  <a:pt x="2619" y="453"/>
                </a:lnTo>
                <a:lnTo>
                  <a:pt x="2889" y="477"/>
                </a:lnTo>
                <a:lnTo>
                  <a:pt x="3177" y="507"/>
                </a:lnTo>
                <a:lnTo>
                  <a:pt x="3498" y="543"/>
                </a:lnTo>
                <a:lnTo>
                  <a:pt x="3813" y="585"/>
                </a:lnTo>
                <a:lnTo>
                  <a:pt x="4044" y="618"/>
                </a:lnTo>
                <a:lnTo>
                  <a:pt x="4365" y="669"/>
                </a:lnTo>
                <a:lnTo>
                  <a:pt x="4683" y="726"/>
                </a:lnTo>
                <a:lnTo>
                  <a:pt x="4980" y="786"/>
                </a:lnTo>
                <a:lnTo>
                  <a:pt x="5268" y="846"/>
                </a:lnTo>
                <a:lnTo>
                  <a:pt x="5646" y="942"/>
                </a:lnTo>
                <a:lnTo>
                  <a:pt x="5759" y="969"/>
                </a:lnTo>
                <a:lnTo>
                  <a:pt x="5759" y="0"/>
                </a:lnTo>
                <a:lnTo>
                  <a:pt x="0" y="0"/>
                </a:lnTo>
              </a:path>
            </a:pathLst>
          </a:custGeom>
          <a:gradFill rotWithShape="0">
            <a:gsLst>
              <a:gs pos="0">
                <a:srgbClr val="C0C0C0"/>
              </a:gs>
              <a:gs pos="100000">
                <a:schemeClr val="bg1"/>
              </a:gs>
            </a:gsLst>
            <a:lin ang="0" scaled="1"/>
          </a:gradFill>
          <a:ln w="9525" cap="flat" cmpd="sng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152" name="Freeform 8"/>
          <p:cNvSpPr>
            <a:spLocks/>
          </p:cNvSpPr>
          <p:nvPr/>
        </p:nvSpPr>
        <p:spPr bwMode="white">
          <a:xfrm>
            <a:off x="0" y="0"/>
            <a:ext cx="9144000" cy="1682750"/>
          </a:xfrm>
          <a:custGeom>
            <a:avLst/>
            <a:gdLst/>
            <a:ahLst/>
            <a:cxnLst>
              <a:cxn ang="0">
                <a:pos x="0" y="753"/>
              </a:cxn>
              <a:cxn ang="0">
                <a:pos x="0" y="1059"/>
              </a:cxn>
              <a:cxn ang="0">
                <a:pos x="5759" y="1059"/>
              </a:cxn>
              <a:cxn ang="0">
                <a:pos x="5759" y="0"/>
              </a:cxn>
              <a:cxn ang="0">
                <a:pos x="5430" y="0"/>
              </a:cxn>
              <a:cxn ang="0">
                <a:pos x="5298" y="84"/>
              </a:cxn>
              <a:cxn ang="0">
                <a:pos x="5136" y="159"/>
              </a:cxn>
              <a:cxn ang="0">
                <a:pos x="4968" y="222"/>
              </a:cxn>
              <a:cxn ang="0">
                <a:pos x="4812" y="267"/>
              </a:cxn>
              <a:cxn ang="0">
                <a:pos x="4626" y="324"/>
              </a:cxn>
              <a:cxn ang="0">
                <a:pos x="4440" y="366"/>
              </a:cxn>
              <a:cxn ang="0">
                <a:pos x="4230" y="414"/>
              </a:cxn>
              <a:cxn ang="0">
                <a:pos x="3939" y="468"/>
              </a:cxn>
              <a:cxn ang="0">
                <a:pos x="3711" y="504"/>
              </a:cxn>
              <a:cxn ang="0">
                <a:pos x="3441" y="543"/>
              </a:cxn>
              <a:cxn ang="0">
                <a:pos x="3189" y="579"/>
              </a:cxn>
              <a:cxn ang="0">
                <a:pos x="2925" y="606"/>
              </a:cxn>
              <a:cxn ang="0">
                <a:pos x="2679" y="633"/>
              </a:cxn>
              <a:cxn ang="0">
                <a:pos x="2418" y="654"/>
              </a:cxn>
              <a:cxn ang="0">
                <a:pos x="2142" y="675"/>
              </a:cxn>
              <a:cxn ang="0">
                <a:pos x="1896" y="693"/>
              </a:cxn>
              <a:cxn ang="0">
                <a:pos x="1647" y="708"/>
              </a:cxn>
              <a:cxn ang="0">
                <a:pos x="1404" y="720"/>
              </a:cxn>
              <a:cxn ang="0">
                <a:pos x="1170" y="732"/>
              </a:cxn>
              <a:cxn ang="0">
                <a:pos x="906" y="738"/>
              </a:cxn>
              <a:cxn ang="0">
                <a:pos x="534" y="747"/>
              </a:cxn>
              <a:cxn ang="0">
                <a:pos x="201" y="753"/>
              </a:cxn>
              <a:cxn ang="0">
                <a:pos x="0" y="753"/>
              </a:cxn>
            </a:cxnLst>
            <a:rect l="0" t="0" r="r" b="b"/>
            <a:pathLst>
              <a:path w="5760" h="1060">
                <a:moveTo>
                  <a:pt x="0" y="753"/>
                </a:moveTo>
                <a:lnTo>
                  <a:pt x="0" y="1059"/>
                </a:lnTo>
                <a:lnTo>
                  <a:pt x="5759" y="1059"/>
                </a:lnTo>
                <a:lnTo>
                  <a:pt x="5759" y="0"/>
                </a:lnTo>
                <a:lnTo>
                  <a:pt x="5430" y="0"/>
                </a:lnTo>
                <a:lnTo>
                  <a:pt x="5298" y="84"/>
                </a:lnTo>
                <a:lnTo>
                  <a:pt x="5136" y="159"/>
                </a:lnTo>
                <a:lnTo>
                  <a:pt x="4968" y="222"/>
                </a:lnTo>
                <a:lnTo>
                  <a:pt x="4812" y="267"/>
                </a:lnTo>
                <a:lnTo>
                  <a:pt x="4626" y="324"/>
                </a:lnTo>
                <a:lnTo>
                  <a:pt x="4440" y="366"/>
                </a:lnTo>
                <a:lnTo>
                  <a:pt x="4230" y="414"/>
                </a:lnTo>
                <a:lnTo>
                  <a:pt x="3939" y="468"/>
                </a:lnTo>
                <a:lnTo>
                  <a:pt x="3711" y="504"/>
                </a:lnTo>
                <a:lnTo>
                  <a:pt x="3441" y="543"/>
                </a:lnTo>
                <a:lnTo>
                  <a:pt x="3189" y="579"/>
                </a:lnTo>
                <a:lnTo>
                  <a:pt x="2925" y="606"/>
                </a:lnTo>
                <a:lnTo>
                  <a:pt x="2679" y="633"/>
                </a:lnTo>
                <a:lnTo>
                  <a:pt x="2418" y="654"/>
                </a:lnTo>
                <a:lnTo>
                  <a:pt x="2142" y="675"/>
                </a:lnTo>
                <a:lnTo>
                  <a:pt x="1896" y="693"/>
                </a:lnTo>
                <a:lnTo>
                  <a:pt x="1647" y="708"/>
                </a:lnTo>
                <a:lnTo>
                  <a:pt x="1404" y="720"/>
                </a:lnTo>
                <a:lnTo>
                  <a:pt x="1170" y="732"/>
                </a:lnTo>
                <a:lnTo>
                  <a:pt x="906" y="738"/>
                </a:lnTo>
                <a:lnTo>
                  <a:pt x="534" y="747"/>
                </a:lnTo>
                <a:lnTo>
                  <a:pt x="201" y="753"/>
                </a:lnTo>
                <a:lnTo>
                  <a:pt x="0" y="753"/>
                </a:lnTo>
              </a:path>
            </a:pathLst>
          </a:custGeom>
          <a:gradFill rotWithShape="0">
            <a:gsLst>
              <a:gs pos="0">
                <a:srgbClr val="C0C0C0"/>
              </a:gs>
              <a:gs pos="100000">
                <a:schemeClr val="bg1"/>
              </a:gs>
            </a:gsLst>
            <a:lin ang="0" scaled="1"/>
          </a:gradFill>
          <a:ln w="9525" cap="flat" cmpd="sng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153" name="Freeform 9"/>
          <p:cNvSpPr>
            <a:spLocks/>
          </p:cNvSpPr>
          <p:nvPr/>
        </p:nvSpPr>
        <p:spPr bwMode="white">
          <a:xfrm>
            <a:off x="0" y="0"/>
            <a:ext cx="8388350" cy="1068388"/>
          </a:xfrm>
          <a:custGeom>
            <a:avLst/>
            <a:gdLst/>
            <a:ahLst/>
            <a:cxnLst>
              <a:cxn ang="0">
                <a:pos x="0" y="366"/>
              </a:cxn>
              <a:cxn ang="0">
                <a:pos x="0" y="672"/>
              </a:cxn>
              <a:cxn ang="0">
                <a:pos x="303" y="672"/>
              </a:cxn>
              <a:cxn ang="0">
                <a:pos x="723" y="663"/>
              </a:cxn>
              <a:cxn ang="0">
                <a:pos x="1020" y="654"/>
              </a:cxn>
              <a:cxn ang="0">
                <a:pos x="1302" y="642"/>
              </a:cxn>
              <a:cxn ang="0">
                <a:pos x="1554" y="630"/>
              </a:cxn>
              <a:cxn ang="0">
                <a:pos x="1779" y="615"/>
              </a:cxn>
              <a:cxn ang="0">
                <a:pos x="1962" y="606"/>
              </a:cxn>
              <a:cxn ang="0">
                <a:pos x="2193" y="588"/>
              </a:cxn>
              <a:cxn ang="0">
                <a:pos x="2448" y="570"/>
              </a:cxn>
              <a:cxn ang="0">
                <a:pos x="2700" y="546"/>
              </a:cxn>
              <a:cxn ang="0">
                <a:pos x="2904" y="528"/>
              </a:cxn>
              <a:cxn ang="0">
                <a:pos x="3138" y="498"/>
              </a:cxn>
              <a:cxn ang="0">
                <a:pos x="3324" y="474"/>
              </a:cxn>
              <a:cxn ang="0">
                <a:pos x="3534" y="447"/>
              </a:cxn>
              <a:cxn ang="0">
                <a:pos x="3735" y="420"/>
              </a:cxn>
              <a:cxn ang="0">
                <a:pos x="3933" y="384"/>
              </a:cxn>
              <a:cxn ang="0">
                <a:pos x="4116" y="351"/>
              </a:cxn>
              <a:cxn ang="0">
                <a:pos x="4266" y="318"/>
              </a:cxn>
              <a:cxn ang="0">
                <a:pos x="4446" y="279"/>
              </a:cxn>
              <a:cxn ang="0">
                <a:pos x="4620" y="237"/>
              </a:cxn>
              <a:cxn ang="0">
                <a:pos x="4779" y="192"/>
              </a:cxn>
              <a:cxn ang="0">
                <a:pos x="4920" y="147"/>
              </a:cxn>
              <a:cxn ang="0">
                <a:pos x="5085" y="90"/>
              </a:cxn>
              <a:cxn ang="0">
                <a:pos x="5193" y="42"/>
              </a:cxn>
              <a:cxn ang="0">
                <a:pos x="5283" y="0"/>
              </a:cxn>
              <a:cxn ang="0">
                <a:pos x="3201" y="0"/>
              </a:cxn>
              <a:cxn ang="0">
                <a:pos x="2982" y="57"/>
              </a:cxn>
              <a:cxn ang="0">
                <a:pos x="2775" y="108"/>
              </a:cxn>
              <a:cxn ang="0">
                <a:pos x="2562" y="150"/>
              </a:cxn>
              <a:cxn ang="0">
                <a:pos x="2397" y="183"/>
              </a:cxn>
              <a:cxn ang="0">
                <a:pos x="2205" y="213"/>
              </a:cxn>
              <a:cxn ang="0">
                <a:pos x="2001" y="243"/>
              </a:cxn>
              <a:cxn ang="0">
                <a:pos x="1776" y="273"/>
              </a:cxn>
              <a:cxn ang="0">
                <a:pos x="1536" y="297"/>
              </a:cxn>
              <a:cxn ang="0">
                <a:pos x="1344" y="312"/>
              </a:cxn>
              <a:cxn ang="0">
                <a:pos x="1134" y="330"/>
              </a:cxn>
              <a:cxn ang="0">
                <a:pos x="921" y="342"/>
              </a:cxn>
              <a:cxn ang="0">
                <a:pos x="696" y="354"/>
              </a:cxn>
              <a:cxn ang="0">
                <a:pos x="501" y="360"/>
              </a:cxn>
              <a:cxn ang="0">
                <a:pos x="279" y="366"/>
              </a:cxn>
              <a:cxn ang="0">
                <a:pos x="99" y="369"/>
              </a:cxn>
              <a:cxn ang="0">
                <a:pos x="0" y="366"/>
              </a:cxn>
            </a:cxnLst>
            <a:rect l="0" t="0" r="r" b="b"/>
            <a:pathLst>
              <a:path w="5284" h="673">
                <a:moveTo>
                  <a:pt x="0" y="366"/>
                </a:moveTo>
                <a:lnTo>
                  <a:pt x="0" y="672"/>
                </a:lnTo>
                <a:lnTo>
                  <a:pt x="303" y="672"/>
                </a:lnTo>
                <a:lnTo>
                  <a:pt x="723" y="663"/>
                </a:lnTo>
                <a:lnTo>
                  <a:pt x="1020" y="654"/>
                </a:lnTo>
                <a:lnTo>
                  <a:pt x="1302" y="642"/>
                </a:lnTo>
                <a:lnTo>
                  <a:pt x="1554" y="630"/>
                </a:lnTo>
                <a:lnTo>
                  <a:pt x="1779" y="615"/>
                </a:lnTo>
                <a:lnTo>
                  <a:pt x="1962" y="606"/>
                </a:lnTo>
                <a:lnTo>
                  <a:pt x="2193" y="588"/>
                </a:lnTo>
                <a:lnTo>
                  <a:pt x="2448" y="570"/>
                </a:lnTo>
                <a:lnTo>
                  <a:pt x="2700" y="546"/>
                </a:lnTo>
                <a:lnTo>
                  <a:pt x="2904" y="528"/>
                </a:lnTo>
                <a:lnTo>
                  <a:pt x="3138" y="498"/>
                </a:lnTo>
                <a:lnTo>
                  <a:pt x="3324" y="474"/>
                </a:lnTo>
                <a:lnTo>
                  <a:pt x="3534" y="447"/>
                </a:lnTo>
                <a:lnTo>
                  <a:pt x="3735" y="420"/>
                </a:lnTo>
                <a:lnTo>
                  <a:pt x="3933" y="384"/>
                </a:lnTo>
                <a:lnTo>
                  <a:pt x="4116" y="351"/>
                </a:lnTo>
                <a:lnTo>
                  <a:pt x="4266" y="318"/>
                </a:lnTo>
                <a:lnTo>
                  <a:pt x="4446" y="279"/>
                </a:lnTo>
                <a:lnTo>
                  <a:pt x="4620" y="237"/>
                </a:lnTo>
                <a:lnTo>
                  <a:pt x="4779" y="192"/>
                </a:lnTo>
                <a:lnTo>
                  <a:pt x="4920" y="147"/>
                </a:lnTo>
                <a:lnTo>
                  <a:pt x="5085" y="90"/>
                </a:lnTo>
                <a:lnTo>
                  <a:pt x="5193" y="42"/>
                </a:lnTo>
                <a:lnTo>
                  <a:pt x="5283" y="0"/>
                </a:lnTo>
                <a:lnTo>
                  <a:pt x="3201" y="0"/>
                </a:lnTo>
                <a:lnTo>
                  <a:pt x="2982" y="57"/>
                </a:lnTo>
                <a:lnTo>
                  <a:pt x="2775" y="108"/>
                </a:lnTo>
                <a:lnTo>
                  <a:pt x="2562" y="150"/>
                </a:lnTo>
                <a:lnTo>
                  <a:pt x="2397" y="183"/>
                </a:lnTo>
                <a:lnTo>
                  <a:pt x="2205" y="213"/>
                </a:lnTo>
                <a:lnTo>
                  <a:pt x="2001" y="243"/>
                </a:lnTo>
                <a:lnTo>
                  <a:pt x="1776" y="273"/>
                </a:lnTo>
                <a:lnTo>
                  <a:pt x="1536" y="297"/>
                </a:lnTo>
                <a:lnTo>
                  <a:pt x="1344" y="312"/>
                </a:lnTo>
                <a:lnTo>
                  <a:pt x="1134" y="330"/>
                </a:lnTo>
                <a:lnTo>
                  <a:pt x="921" y="342"/>
                </a:lnTo>
                <a:lnTo>
                  <a:pt x="696" y="354"/>
                </a:lnTo>
                <a:lnTo>
                  <a:pt x="501" y="360"/>
                </a:lnTo>
                <a:lnTo>
                  <a:pt x="279" y="366"/>
                </a:lnTo>
                <a:lnTo>
                  <a:pt x="99" y="369"/>
                </a:lnTo>
                <a:lnTo>
                  <a:pt x="0" y="366"/>
                </a:lnTo>
              </a:path>
            </a:pathLst>
          </a:custGeom>
          <a:gradFill rotWithShape="0">
            <a:gsLst>
              <a:gs pos="0">
                <a:srgbClr val="C0C0C0"/>
              </a:gs>
              <a:gs pos="100000">
                <a:schemeClr val="bg1"/>
              </a:gs>
            </a:gsLst>
            <a:lin ang="0" scaled="1"/>
          </a:gradFill>
          <a:ln w="9525" cap="flat" cmpd="sng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154" name="Freeform 10"/>
          <p:cNvSpPr>
            <a:spLocks/>
          </p:cNvSpPr>
          <p:nvPr/>
        </p:nvSpPr>
        <p:spPr bwMode="white">
          <a:xfrm>
            <a:off x="0" y="0"/>
            <a:ext cx="4578350" cy="454025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285"/>
              </a:cxn>
              <a:cxn ang="0">
                <a:pos x="192" y="285"/>
              </a:cxn>
              <a:cxn ang="0">
                <a:pos x="384" y="282"/>
              </a:cxn>
              <a:cxn ang="0">
                <a:pos x="579" y="276"/>
              </a:cxn>
              <a:cxn ang="0">
                <a:pos x="789" y="267"/>
              </a:cxn>
              <a:cxn ang="0">
                <a:pos x="999" y="258"/>
              </a:cxn>
              <a:cxn ang="0">
                <a:pos x="1161" y="246"/>
              </a:cxn>
              <a:cxn ang="0">
                <a:pos x="1302" y="234"/>
              </a:cxn>
              <a:cxn ang="0">
                <a:pos x="1458" y="222"/>
              </a:cxn>
              <a:cxn ang="0">
                <a:pos x="1665" y="201"/>
              </a:cxn>
              <a:cxn ang="0">
                <a:pos x="1992" y="159"/>
              </a:cxn>
              <a:cxn ang="0">
                <a:pos x="2301" y="117"/>
              </a:cxn>
              <a:cxn ang="0">
                <a:pos x="2604" y="60"/>
              </a:cxn>
              <a:cxn ang="0">
                <a:pos x="2883" y="0"/>
              </a:cxn>
              <a:cxn ang="0">
                <a:pos x="0" y="0"/>
              </a:cxn>
            </a:cxnLst>
            <a:rect l="0" t="0" r="r" b="b"/>
            <a:pathLst>
              <a:path w="2884" h="286">
                <a:moveTo>
                  <a:pt x="0" y="0"/>
                </a:moveTo>
                <a:lnTo>
                  <a:pt x="0" y="285"/>
                </a:lnTo>
                <a:lnTo>
                  <a:pt x="192" y="285"/>
                </a:lnTo>
                <a:lnTo>
                  <a:pt x="384" y="282"/>
                </a:lnTo>
                <a:lnTo>
                  <a:pt x="579" y="276"/>
                </a:lnTo>
                <a:lnTo>
                  <a:pt x="789" y="267"/>
                </a:lnTo>
                <a:lnTo>
                  <a:pt x="999" y="258"/>
                </a:lnTo>
                <a:lnTo>
                  <a:pt x="1161" y="246"/>
                </a:lnTo>
                <a:lnTo>
                  <a:pt x="1302" y="234"/>
                </a:lnTo>
                <a:lnTo>
                  <a:pt x="1458" y="222"/>
                </a:lnTo>
                <a:lnTo>
                  <a:pt x="1665" y="201"/>
                </a:lnTo>
                <a:lnTo>
                  <a:pt x="1992" y="159"/>
                </a:lnTo>
                <a:lnTo>
                  <a:pt x="2301" y="117"/>
                </a:lnTo>
                <a:lnTo>
                  <a:pt x="2604" y="60"/>
                </a:lnTo>
                <a:lnTo>
                  <a:pt x="2883" y="0"/>
                </a:lnTo>
                <a:lnTo>
                  <a:pt x="0" y="0"/>
                </a:lnTo>
              </a:path>
            </a:pathLst>
          </a:custGeom>
          <a:gradFill rotWithShape="0">
            <a:gsLst>
              <a:gs pos="0">
                <a:srgbClr val="C0C0C0"/>
              </a:gs>
              <a:gs pos="100000">
                <a:schemeClr val="bg1"/>
              </a:gs>
            </a:gsLst>
            <a:lin ang="0" scaled="1"/>
          </a:gradFill>
          <a:ln w="9525">
            <a:noFill/>
            <a:round/>
            <a:headEnd type="none" w="sm" len="sm"/>
            <a:tailEnd type="none" w="sm" len="sm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155" name="Rectangle 11"/>
          <p:cNvSpPr>
            <a:spLocks noGrp="1" noChangeArrowheads="1"/>
          </p:cNvSpPr>
          <p:nvPr>
            <p:ph type="ctrTitle"/>
          </p:nvPr>
        </p:nvSpPr>
        <p:spPr>
          <a:xfrm>
            <a:off x="685800" y="609600"/>
            <a:ext cx="7772400" cy="2819400"/>
          </a:xfrm>
        </p:spPr>
        <p:txBody>
          <a:bodyPr/>
          <a:lstStyle>
            <a:lvl1pPr algn="ctr">
              <a:defRPr sz="4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156" name="Rectangle 12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charset="2"/>
              <a:buNone/>
              <a:defRPr sz="2400"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6157" name="Rectangle 13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158" name="Rectangle 14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"/>
                                            </p:cond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6" grpId="0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D02FA40B-D0E2-5746-A3D8-9149A00ED7A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76200"/>
            <a:ext cx="1943100" cy="6172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76200"/>
            <a:ext cx="5676900" cy="6172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AF69C24B-8AC4-4649-8C5D-C9ABF9BA833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6200"/>
            <a:ext cx="7772400" cy="533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762000"/>
            <a:ext cx="3810000" cy="5486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648200" y="762000"/>
            <a:ext cx="3810000" cy="5486400"/>
          </a:xfrm>
        </p:spPr>
        <p:txBody>
          <a:bodyPr/>
          <a:lstStyle/>
          <a:p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162800" y="6553200"/>
            <a:ext cx="1905000" cy="381000"/>
          </a:xfrm>
        </p:spPr>
        <p:txBody>
          <a:bodyPr/>
          <a:lstStyle>
            <a:lvl1pPr>
              <a:defRPr smtClean="0"/>
            </a:lvl1pPr>
          </a:lstStyle>
          <a:p>
            <a:fld id="{D1C5598A-8974-3840-978B-2DD5197435D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74B3A97D-E058-4347-98A3-25ACC5C2803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84A6DD52-B65D-2745-95FF-4AABEB51055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762000"/>
            <a:ext cx="3810000" cy="5486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762000"/>
            <a:ext cx="3810000" cy="5486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4AD968FA-C622-B24E-90B1-AA1F687089F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5EFA5E4A-AD53-0843-A6C6-D4095C8CCF0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443A6690-49A6-7A4D-B2B1-26C8A70FBB9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7B87E393-2226-604C-AFDD-3DC991E195F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7032A153-4C1E-1849-AC61-B029892F404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DB5FF174-6D5E-474F-A735-6762711C564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6" name="Freeform 22"/>
          <p:cNvSpPr>
            <a:spLocks/>
          </p:cNvSpPr>
          <p:nvPr/>
        </p:nvSpPr>
        <p:spPr bwMode="white">
          <a:xfrm>
            <a:off x="0" y="4510088"/>
            <a:ext cx="5754688" cy="2347912"/>
          </a:xfrm>
          <a:custGeom>
            <a:avLst/>
            <a:gdLst/>
            <a:ahLst/>
            <a:cxnLst>
              <a:cxn ang="0">
                <a:pos x="0" y="1491"/>
              </a:cxn>
              <a:cxn ang="0">
                <a:pos x="0" y="0"/>
              </a:cxn>
              <a:cxn ang="0">
                <a:pos x="171" y="3"/>
              </a:cxn>
              <a:cxn ang="0">
                <a:pos x="355" y="9"/>
              </a:cxn>
              <a:cxn ang="0">
                <a:pos x="499" y="21"/>
              </a:cxn>
              <a:cxn ang="0">
                <a:pos x="650" y="36"/>
              </a:cxn>
              <a:cxn ang="0">
                <a:pos x="809" y="54"/>
              </a:cxn>
              <a:cxn ang="0">
                <a:pos x="957" y="78"/>
              </a:cxn>
              <a:cxn ang="0">
                <a:pos x="1119" y="105"/>
              </a:cxn>
              <a:cxn ang="0">
                <a:pos x="1261" y="133"/>
              </a:cxn>
              <a:cxn ang="0">
                <a:pos x="1441" y="175"/>
              </a:cxn>
              <a:cxn ang="0">
                <a:pos x="1598" y="217"/>
              </a:cxn>
              <a:cxn ang="0">
                <a:pos x="1763" y="269"/>
              </a:cxn>
              <a:cxn ang="0">
                <a:pos x="1887" y="308"/>
              </a:cxn>
              <a:cxn ang="0">
                <a:pos x="2085" y="384"/>
              </a:cxn>
              <a:cxn ang="0">
                <a:pos x="2230" y="444"/>
              </a:cxn>
              <a:cxn ang="0">
                <a:pos x="2456" y="547"/>
              </a:cxn>
              <a:cxn ang="0">
                <a:pos x="2666" y="662"/>
              </a:cxn>
              <a:cxn ang="0">
                <a:pos x="2859" y="786"/>
              </a:cxn>
              <a:cxn ang="0">
                <a:pos x="3046" y="920"/>
              </a:cxn>
              <a:cxn ang="0">
                <a:pos x="3193" y="1038"/>
              </a:cxn>
              <a:cxn ang="0">
                <a:pos x="3332" y="1168"/>
              </a:cxn>
              <a:cxn ang="0">
                <a:pos x="3440" y="1280"/>
              </a:cxn>
              <a:cxn ang="0">
                <a:pos x="3524" y="1380"/>
              </a:cxn>
              <a:cxn ang="0">
                <a:pos x="3624" y="1491"/>
              </a:cxn>
              <a:cxn ang="0">
                <a:pos x="3608" y="1491"/>
              </a:cxn>
              <a:cxn ang="0">
                <a:pos x="0" y="1491"/>
              </a:cxn>
            </a:cxnLst>
            <a:rect l="0" t="0" r="r" b="b"/>
            <a:pathLst>
              <a:path w="3625" h="1492">
                <a:moveTo>
                  <a:pt x="0" y="1491"/>
                </a:moveTo>
                <a:lnTo>
                  <a:pt x="0" y="0"/>
                </a:lnTo>
                <a:lnTo>
                  <a:pt x="171" y="3"/>
                </a:lnTo>
                <a:lnTo>
                  <a:pt x="355" y="9"/>
                </a:lnTo>
                <a:lnTo>
                  <a:pt x="499" y="21"/>
                </a:lnTo>
                <a:lnTo>
                  <a:pt x="650" y="36"/>
                </a:lnTo>
                <a:lnTo>
                  <a:pt x="809" y="54"/>
                </a:lnTo>
                <a:lnTo>
                  <a:pt x="957" y="78"/>
                </a:lnTo>
                <a:lnTo>
                  <a:pt x="1119" y="105"/>
                </a:lnTo>
                <a:lnTo>
                  <a:pt x="1261" y="133"/>
                </a:lnTo>
                <a:lnTo>
                  <a:pt x="1441" y="175"/>
                </a:lnTo>
                <a:lnTo>
                  <a:pt x="1598" y="217"/>
                </a:lnTo>
                <a:lnTo>
                  <a:pt x="1763" y="269"/>
                </a:lnTo>
                <a:lnTo>
                  <a:pt x="1887" y="308"/>
                </a:lnTo>
                <a:lnTo>
                  <a:pt x="2085" y="384"/>
                </a:lnTo>
                <a:lnTo>
                  <a:pt x="2230" y="444"/>
                </a:lnTo>
                <a:lnTo>
                  <a:pt x="2456" y="547"/>
                </a:lnTo>
                <a:lnTo>
                  <a:pt x="2666" y="662"/>
                </a:lnTo>
                <a:lnTo>
                  <a:pt x="2859" y="786"/>
                </a:lnTo>
                <a:lnTo>
                  <a:pt x="3046" y="920"/>
                </a:lnTo>
                <a:lnTo>
                  <a:pt x="3193" y="1038"/>
                </a:lnTo>
                <a:lnTo>
                  <a:pt x="3332" y="1168"/>
                </a:lnTo>
                <a:lnTo>
                  <a:pt x="3440" y="1280"/>
                </a:lnTo>
                <a:lnTo>
                  <a:pt x="3524" y="1380"/>
                </a:lnTo>
                <a:lnTo>
                  <a:pt x="3624" y="1491"/>
                </a:lnTo>
                <a:lnTo>
                  <a:pt x="3608" y="1491"/>
                </a:lnTo>
                <a:lnTo>
                  <a:pt x="0" y="1491"/>
                </a:lnTo>
              </a:path>
            </a:pathLst>
          </a:custGeom>
          <a:gradFill rotWithShape="0">
            <a:gsLst>
              <a:gs pos="0">
                <a:srgbClr val="DDDDDD"/>
              </a:gs>
              <a:gs pos="100000">
                <a:schemeClr val="bg1"/>
              </a:gs>
            </a:gsLst>
            <a:lin ang="5400000" scaled="1"/>
          </a:gradFill>
          <a:ln w="9525" cap="flat" cmpd="sng">
            <a:noFill/>
            <a:prstDash val="solid"/>
            <a:miter lim="800000"/>
            <a:headEnd type="none" w="sm" len="sm"/>
            <a:tailEnd type="none" w="sm" len="sm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47" name="Freeform 23"/>
          <p:cNvSpPr>
            <a:spLocks/>
          </p:cNvSpPr>
          <p:nvPr/>
        </p:nvSpPr>
        <p:spPr bwMode="white">
          <a:xfrm>
            <a:off x="0" y="3838575"/>
            <a:ext cx="8164513" cy="3019425"/>
          </a:xfrm>
          <a:custGeom>
            <a:avLst/>
            <a:gdLst/>
            <a:ahLst/>
            <a:cxnLst>
              <a:cxn ang="0">
                <a:pos x="2718" y="405"/>
              </a:cxn>
              <a:cxn ang="0">
                <a:pos x="2466" y="333"/>
              </a:cxn>
              <a:cxn ang="0">
                <a:pos x="2202" y="261"/>
              </a:cxn>
              <a:cxn ang="0">
                <a:pos x="1929" y="198"/>
              </a:cxn>
              <a:cxn ang="0">
                <a:pos x="1695" y="153"/>
              </a:cxn>
              <a:cxn ang="0">
                <a:pos x="1434" y="111"/>
              </a:cxn>
              <a:cxn ang="0">
                <a:pos x="1188" y="75"/>
              </a:cxn>
              <a:cxn ang="0">
                <a:pos x="957" y="48"/>
              </a:cxn>
              <a:cxn ang="0">
                <a:pos x="747" y="30"/>
              </a:cxn>
              <a:cxn ang="0">
                <a:pos x="501" y="15"/>
              </a:cxn>
              <a:cxn ang="0">
                <a:pos x="246" y="3"/>
              </a:cxn>
              <a:cxn ang="0">
                <a:pos x="0" y="0"/>
              </a:cxn>
              <a:cxn ang="0">
                <a:pos x="0" y="275"/>
              </a:cxn>
              <a:cxn ang="0">
                <a:pos x="0" y="345"/>
              </a:cxn>
              <a:cxn ang="0">
                <a:pos x="0" y="275"/>
              </a:cxn>
              <a:cxn ang="0">
                <a:pos x="0" y="342"/>
              </a:cxn>
              <a:cxn ang="0">
                <a:pos x="339" y="351"/>
              </a:cxn>
              <a:cxn ang="0">
                <a:pos x="606" y="372"/>
              </a:cxn>
              <a:cxn ang="0">
                <a:pos x="852" y="399"/>
              </a:cxn>
              <a:cxn ang="0">
                <a:pos x="1068" y="435"/>
              </a:cxn>
              <a:cxn ang="0">
                <a:pos x="1275" y="474"/>
              </a:cxn>
              <a:cxn ang="0">
                <a:pos x="1545" y="540"/>
              </a:cxn>
              <a:cxn ang="0">
                <a:pos x="1761" y="603"/>
              </a:cxn>
              <a:cxn ang="0">
                <a:pos x="1971" y="678"/>
              </a:cxn>
              <a:cxn ang="0">
                <a:pos x="2166" y="747"/>
              </a:cxn>
              <a:cxn ang="0">
                <a:pos x="2397" y="852"/>
              </a:cxn>
              <a:cxn ang="0">
                <a:pos x="2613" y="960"/>
              </a:cxn>
              <a:cxn ang="0">
                <a:pos x="2832" y="1095"/>
              </a:cxn>
              <a:cxn ang="0">
                <a:pos x="3012" y="1212"/>
              </a:cxn>
              <a:cxn ang="0">
                <a:pos x="3186" y="1347"/>
              </a:cxn>
              <a:cxn ang="0">
                <a:pos x="3351" y="1497"/>
              </a:cxn>
              <a:cxn ang="0">
                <a:pos x="3480" y="1629"/>
              </a:cxn>
              <a:cxn ang="0">
                <a:pos x="3612" y="1785"/>
              </a:cxn>
              <a:cxn ang="0">
                <a:pos x="3699" y="1901"/>
              </a:cxn>
              <a:cxn ang="0">
                <a:pos x="5142" y="1901"/>
              </a:cxn>
              <a:cxn ang="0">
                <a:pos x="5076" y="1827"/>
              </a:cxn>
              <a:cxn ang="0">
                <a:pos x="4968" y="1707"/>
              </a:cxn>
              <a:cxn ang="0">
                <a:pos x="4797" y="1539"/>
              </a:cxn>
              <a:cxn ang="0">
                <a:pos x="4617" y="1383"/>
              </a:cxn>
              <a:cxn ang="0">
                <a:pos x="4410" y="1221"/>
              </a:cxn>
              <a:cxn ang="0">
                <a:pos x="4185" y="1071"/>
              </a:cxn>
              <a:cxn ang="0">
                <a:pos x="3960" y="939"/>
              </a:cxn>
              <a:cxn ang="0">
                <a:pos x="3708" y="801"/>
              </a:cxn>
              <a:cxn ang="0">
                <a:pos x="3492" y="702"/>
              </a:cxn>
              <a:cxn ang="0">
                <a:pos x="3231" y="588"/>
              </a:cxn>
              <a:cxn ang="0">
                <a:pos x="2964" y="489"/>
              </a:cxn>
              <a:cxn ang="0">
                <a:pos x="2718" y="405"/>
              </a:cxn>
            </a:cxnLst>
            <a:rect l="0" t="0" r="r" b="b"/>
            <a:pathLst>
              <a:path w="5143" h="1902">
                <a:moveTo>
                  <a:pt x="2718" y="405"/>
                </a:moveTo>
                <a:lnTo>
                  <a:pt x="2466" y="333"/>
                </a:lnTo>
                <a:lnTo>
                  <a:pt x="2202" y="261"/>
                </a:lnTo>
                <a:lnTo>
                  <a:pt x="1929" y="198"/>
                </a:lnTo>
                <a:lnTo>
                  <a:pt x="1695" y="153"/>
                </a:lnTo>
                <a:lnTo>
                  <a:pt x="1434" y="111"/>
                </a:lnTo>
                <a:lnTo>
                  <a:pt x="1188" y="75"/>
                </a:lnTo>
                <a:lnTo>
                  <a:pt x="957" y="48"/>
                </a:lnTo>
                <a:lnTo>
                  <a:pt x="747" y="30"/>
                </a:lnTo>
                <a:lnTo>
                  <a:pt x="501" y="15"/>
                </a:lnTo>
                <a:lnTo>
                  <a:pt x="246" y="3"/>
                </a:lnTo>
                <a:lnTo>
                  <a:pt x="0" y="0"/>
                </a:lnTo>
                <a:lnTo>
                  <a:pt x="0" y="275"/>
                </a:lnTo>
                <a:lnTo>
                  <a:pt x="0" y="345"/>
                </a:lnTo>
                <a:lnTo>
                  <a:pt x="0" y="275"/>
                </a:lnTo>
                <a:lnTo>
                  <a:pt x="0" y="342"/>
                </a:lnTo>
                <a:lnTo>
                  <a:pt x="339" y="351"/>
                </a:lnTo>
                <a:lnTo>
                  <a:pt x="606" y="372"/>
                </a:lnTo>
                <a:lnTo>
                  <a:pt x="852" y="399"/>
                </a:lnTo>
                <a:lnTo>
                  <a:pt x="1068" y="435"/>
                </a:lnTo>
                <a:lnTo>
                  <a:pt x="1275" y="474"/>
                </a:lnTo>
                <a:lnTo>
                  <a:pt x="1545" y="540"/>
                </a:lnTo>
                <a:lnTo>
                  <a:pt x="1761" y="603"/>
                </a:lnTo>
                <a:lnTo>
                  <a:pt x="1971" y="678"/>
                </a:lnTo>
                <a:lnTo>
                  <a:pt x="2166" y="747"/>
                </a:lnTo>
                <a:lnTo>
                  <a:pt x="2397" y="852"/>
                </a:lnTo>
                <a:lnTo>
                  <a:pt x="2613" y="960"/>
                </a:lnTo>
                <a:lnTo>
                  <a:pt x="2832" y="1095"/>
                </a:lnTo>
                <a:lnTo>
                  <a:pt x="3012" y="1212"/>
                </a:lnTo>
                <a:lnTo>
                  <a:pt x="3186" y="1347"/>
                </a:lnTo>
                <a:lnTo>
                  <a:pt x="3351" y="1497"/>
                </a:lnTo>
                <a:lnTo>
                  <a:pt x="3480" y="1629"/>
                </a:lnTo>
                <a:lnTo>
                  <a:pt x="3612" y="1785"/>
                </a:lnTo>
                <a:lnTo>
                  <a:pt x="3699" y="1901"/>
                </a:lnTo>
                <a:lnTo>
                  <a:pt x="5142" y="1901"/>
                </a:lnTo>
                <a:lnTo>
                  <a:pt x="5076" y="1827"/>
                </a:lnTo>
                <a:lnTo>
                  <a:pt x="4968" y="1707"/>
                </a:lnTo>
                <a:lnTo>
                  <a:pt x="4797" y="1539"/>
                </a:lnTo>
                <a:lnTo>
                  <a:pt x="4617" y="1383"/>
                </a:lnTo>
                <a:lnTo>
                  <a:pt x="4410" y="1221"/>
                </a:lnTo>
                <a:lnTo>
                  <a:pt x="4185" y="1071"/>
                </a:lnTo>
                <a:lnTo>
                  <a:pt x="3960" y="939"/>
                </a:lnTo>
                <a:lnTo>
                  <a:pt x="3708" y="801"/>
                </a:lnTo>
                <a:lnTo>
                  <a:pt x="3492" y="702"/>
                </a:lnTo>
                <a:lnTo>
                  <a:pt x="3231" y="588"/>
                </a:lnTo>
                <a:lnTo>
                  <a:pt x="2964" y="489"/>
                </a:lnTo>
                <a:lnTo>
                  <a:pt x="2718" y="405"/>
                </a:lnTo>
              </a:path>
            </a:pathLst>
          </a:custGeom>
          <a:gradFill rotWithShape="0">
            <a:gsLst>
              <a:gs pos="0">
                <a:srgbClr val="DDDDDD"/>
              </a:gs>
              <a:gs pos="100000">
                <a:schemeClr val="bg1"/>
              </a:gs>
            </a:gsLst>
            <a:lin ang="0" scaled="1"/>
          </a:gradFill>
          <a:ln w="9525" cap="flat" cmpd="sng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48" name="Freeform 24"/>
          <p:cNvSpPr>
            <a:spLocks/>
          </p:cNvSpPr>
          <p:nvPr/>
        </p:nvSpPr>
        <p:spPr bwMode="white">
          <a:xfrm>
            <a:off x="0" y="3167063"/>
            <a:ext cx="9144000" cy="3690937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339"/>
              </a:cxn>
              <a:cxn ang="0">
                <a:pos x="558" y="357"/>
              </a:cxn>
              <a:cxn ang="0">
                <a:pos x="807" y="375"/>
              </a:cxn>
              <a:cxn ang="0">
                <a:pos x="1056" y="399"/>
              </a:cxn>
              <a:cxn ang="0">
                <a:pos x="1272" y="426"/>
              </a:cxn>
              <a:cxn ang="0">
                <a:pos x="1539" y="465"/>
              </a:cxn>
              <a:cxn ang="0">
                <a:pos x="1791" y="510"/>
              </a:cxn>
              <a:cxn ang="0">
                <a:pos x="2076" y="570"/>
              </a:cxn>
              <a:cxn ang="0">
                <a:pos x="2334" y="630"/>
              </a:cxn>
              <a:cxn ang="0">
                <a:pos x="2544" y="687"/>
              </a:cxn>
              <a:cxn ang="0">
                <a:pos x="2775" y="759"/>
              </a:cxn>
              <a:cxn ang="0">
                <a:pos x="3003" y="837"/>
              </a:cxn>
              <a:cxn ang="0">
                <a:pos x="3231" y="924"/>
              </a:cxn>
              <a:cxn ang="0">
                <a:pos x="3438" y="1005"/>
              </a:cxn>
              <a:cxn ang="0">
                <a:pos x="3663" y="1110"/>
              </a:cxn>
              <a:cxn ang="0">
                <a:pos x="3903" y="1233"/>
              </a:cxn>
              <a:cxn ang="0">
                <a:pos x="4149" y="1374"/>
              </a:cxn>
              <a:cxn ang="0">
                <a:pos x="4353" y="1506"/>
              </a:cxn>
              <a:cxn ang="0">
                <a:pos x="4491" y="1602"/>
              </a:cxn>
              <a:cxn ang="0">
                <a:pos x="4668" y="1740"/>
              </a:cxn>
              <a:cxn ang="0">
                <a:pos x="4824" y="1875"/>
              </a:cxn>
              <a:cxn ang="0">
                <a:pos x="4968" y="2016"/>
              </a:cxn>
              <a:cxn ang="0">
                <a:pos x="5100" y="2154"/>
              </a:cxn>
              <a:cxn ang="0">
                <a:pos x="5238" y="2324"/>
              </a:cxn>
              <a:cxn ang="0">
                <a:pos x="5759" y="2324"/>
              </a:cxn>
              <a:cxn ang="0">
                <a:pos x="5759" y="1245"/>
              </a:cxn>
              <a:cxn ang="0">
                <a:pos x="5580" y="1119"/>
              </a:cxn>
              <a:cxn ang="0">
                <a:pos x="5400" y="1020"/>
              </a:cxn>
              <a:cxn ang="0">
                <a:pos x="5205" y="918"/>
              </a:cxn>
              <a:cxn ang="0">
                <a:pos x="5031" y="837"/>
              </a:cxn>
              <a:cxn ang="0">
                <a:pos x="4866" y="771"/>
              </a:cxn>
              <a:cxn ang="0">
                <a:pos x="4710" y="711"/>
              </a:cxn>
              <a:cxn ang="0">
                <a:pos x="4545" y="651"/>
              </a:cxn>
              <a:cxn ang="0">
                <a:pos x="4386" y="600"/>
              </a:cxn>
              <a:cxn ang="0">
                <a:pos x="4248" y="552"/>
              </a:cxn>
              <a:cxn ang="0">
                <a:pos x="3993" y="483"/>
              </a:cxn>
              <a:cxn ang="0">
                <a:pos x="3777" y="423"/>
              </a:cxn>
              <a:cxn ang="0">
                <a:pos x="3564" y="375"/>
              </a:cxn>
              <a:cxn ang="0">
                <a:pos x="3282" y="312"/>
              </a:cxn>
              <a:cxn ang="0">
                <a:pos x="3003" y="261"/>
              </a:cxn>
              <a:cxn ang="0">
                <a:pos x="2733" y="213"/>
              </a:cxn>
              <a:cxn ang="0">
                <a:pos x="2451" y="171"/>
              </a:cxn>
              <a:cxn ang="0">
                <a:pos x="2211" y="138"/>
              </a:cxn>
              <a:cxn ang="0">
                <a:pos x="1974" y="108"/>
              </a:cxn>
              <a:cxn ang="0">
                <a:pos x="1665" y="81"/>
              </a:cxn>
              <a:cxn ang="0">
                <a:pos x="1437" y="60"/>
              </a:cxn>
              <a:cxn ang="0">
                <a:pos x="1125" y="36"/>
              </a:cxn>
              <a:cxn ang="0">
                <a:pos x="828" y="21"/>
              </a:cxn>
              <a:cxn ang="0">
                <a:pos x="558" y="12"/>
              </a:cxn>
              <a:cxn ang="0">
                <a:pos x="282" y="3"/>
              </a:cxn>
              <a:cxn ang="0">
                <a:pos x="0" y="0"/>
              </a:cxn>
            </a:cxnLst>
            <a:rect l="0" t="0" r="r" b="b"/>
            <a:pathLst>
              <a:path w="5760" h="2325">
                <a:moveTo>
                  <a:pt x="0" y="0"/>
                </a:moveTo>
                <a:lnTo>
                  <a:pt x="0" y="339"/>
                </a:lnTo>
                <a:lnTo>
                  <a:pt x="558" y="357"/>
                </a:lnTo>
                <a:lnTo>
                  <a:pt x="807" y="375"/>
                </a:lnTo>
                <a:lnTo>
                  <a:pt x="1056" y="399"/>
                </a:lnTo>
                <a:lnTo>
                  <a:pt x="1272" y="426"/>
                </a:lnTo>
                <a:lnTo>
                  <a:pt x="1539" y="465"/>
                </a:lnTo>
                <a:lnTo>
                  <a:pt x="1791" y="510"/>
                </a:lnTo>
                <a:lnTo>
                  <a:pt x="2076" y="570"/>
                </a:lnTo>
                <a:lnTo>
                  <a:pt x="2334" y="630"/>
                </a:lnTo>
                <a:lnTo>
                  <a:pt x="2544" y="687"/>
                </a:lnTo>
                <a:lnTo>
                  <a:pt x="2775" y="759"/>
                </a:lnTo>
                <a:lnTo>
                  <a:pt x="3003" y="837"/>
                </a:lnTo>
                <a:lnTo>
                  <a:pt x="3231" y="924"/>
                </a:lnTo>
                <a:lnTo>
                  <a:pt x="3438" y="1005"/>
                </a:lnTo>
                <a:lnTo>
                  <a:pt x="3663" y="1110"/>
                </a:lnTo>
                <a:lnTo>
                  <a:pt x="3903" y="1233"/>
                </a:lnTo>
                <a:lnTo>
                  <a:pt x="4149" y="1374"/>
                </a:lnTo>
                <a:lnTo>
                  <a:pt x="4353" y="1506"/>
                </a:lnTo>
                <a:lnTo>
                  <a:pt x="4491" y="1602"/>
                </a:lnTo>
                <a:lnTo>
                  <a:pt x="4668" y="1740"/>
                </a:lnTo>
                <a:lnTo>
                  <a:pt x="4824" y="1875"/>
                </a:lnTo>
                <a:lnTo>
                  <a:pt x="4968" y="2016"/>
                </a:lnTo>
                <a:lnTo>
                  <a:pt x="5100" y="2154"/>
                </a:lnTo>
                <a:lnTo>
                  <a:pt x="5238" y="2324"/>
                </a:lnTo>
                <a:lnTo>
                  <a:pt x="5759" y="2324"/>
                </a:lnTo>
                <a:lnTo>
                  <a:pt x="5759" y="1245"/>
                </a:lnTo>
                <a:lnTo>
                  <a:pt x="5580" y="1119"/>
                </a:lnTo>
                <a:lnTo>
                  <a:pt x="5400" y="1020"/>
                </a:lnTo>
                <a:lnTo>
                  <a:pt x="5205" y="918"/>
                </a:lnTo>
                <a:lnTo>
                  <a:pt x="5031" y="837"/>
                </a:lnTo>
                <a:lnTo>
                  <a:pt x="4866" y="771"/>
                </a:lnTo>
                <a:lnTo>
                  <a:pt x="4710" y="711"/>
                </a:lnTo>
                <a:lnTo>
                  <a:pt x="4545" y="651"/>
                </a:lnTo>
                <a:lnTo>
                  <a:pt x="4386" y="600"/>
                </a:lnTo>
                <a:lnTo>
                  <a:pt x="4248" y="552"/>
                </a:lnTo>
                <a:lnTo>
                  <a:pt x="3993" y="483"/>
                </a:lnTo>
                <a:lnTo>
                  <a:pt x="3777" y="423"/>
                </a:lnTo>
                <a:lnTo>
                  <a:pt x="3564" y="375"/>
                </a:lnTo>
                <a:lnTo>
                  <a:pt x="3282" y="312"/>
                </a:lnTo>
                <a:lnTo>
                  <a:pt x="3003" y="261"/>
                </a:lnTo>
                <a:lnTo>
                  <a:pt x="2733" y="213"/>
                </a:lnTo>
                <a:lnTo>
                  <a:pt x="2451" y="171"/>
                </a:lnTo>
                <a:lnTo>
                  <a:pt x="2211" y="138"/>
                </a:lnTo>
                <a:lnTo>
                  <a:pt x="1974" y="108"/>
                </a:lnTo>
                <a:lnTo>
                  <a:pt x="1665" y="81"/>
                </a:lnTo>
                <a:lnTo>
                  <a:pt x="1437" y="60"/>
                </a:lnTo>
                <a:lnTo>
                  <a:pt x="1125" y="36"/>
                </a:lnTo>
                <a:lnTo>
                  <a:pt x="828" y="21"/>
                </a:lnTo>
                <a:lnTo>
                  <a:pt x="558" y="12"/>
                </a:lnTo>
                <a:lnTo>
                  <a:pt x="282" y="3"/>
                </a:lnTo>
                <a:lnTo>
                  <a:pt x="0" y="0"/>
                </a:lnTo>
              </a:path>
            </a:pathLst>
          </a:custGeom>
          <a:gradFill rotWithShape="0">
            <a:gsLst>
              <a:gs pos="0">
                <a:srgbClr val="DDDDDD"/>
              </a:gs>
              <a:gs pos="100000">
                <a:schemeClr val="bg1"/>
              </a:gs>
            </a:gsLst>
            <a:lin ang="0" scaled="1"/>
          </a:gradFill>
          <a:ln w="9525" cap="flat" cmpd="sng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49" name="Freeform 25"/>
          <p:cNvSpPr>
            <a:spLocks/>
          </p:cNvSpPr>
          <p:nvPr/>
        </p:nvSpPr>
        <p:spPr bwMode="white">
          <a:xfrm>
            <a:off x="0" y="2481263"/>
            <a:ext cx="9144000" cy="2497137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351"/>
              </a:cxn>
              <a:cxn ang="0">
                <a:pos x="282" y="357"/>
              </a:cxn>
              <a:cxn ang="0">
                <a:pos x="627" y="363"/>
              </a:cxn>
              <a:cxn ang="0">
                <a:pos x="960" y="375"/>
              </a:cxn>
              <a:cxn ang="0">
                <a:pos x="1218" y="393"/>
              </a:cxn>
              <a:cxn ang="0">
                <a:pos x="1470" y="411"/>
              </a:cxn>
              <a:cxn ang="0">
                <a:pos x="1746" y="435"/>
              </a:cxn>
              <a:cxn ang="0">
                <a:pos x="2022" y="462"/>
              </a:cxn>
              <a:cxn ang="0">
                <a:pos x="2340" y="504"/>
              </a:cxn>
              <a:cxn ang="0">
                <a:pos x="2664" y="549"/>
              </a:cxn>
              <a:cxn ang="0">
                <a:pos x="2952" y="597"/>
              </a:cxn>
              <a:cxn ang="0">
                <a:pos x="3225" y="648"/>
              </a:cxn>
              <a:cxn ang="0">
                <a:pos x="3513" y="708"/>
              </a:cxn>
              <a:cxn ang="0">
                <a:pos x="3693" y="750"/>
              </a:cxn>
              <a:cxn ang="0">
                <a:pos x="3936" y="810"/>
              </a:cxn>
              <a:cxn ang="0">
                <a:pos x="4095" y="855"/>
              </a:cxn>
              <a:cxn ang="0">
                <a:pos x="4281" y="909"/>
              </a:cxn>
              <a:cxn ang="0">
                <a:pos x="4503" y="981"/>
              </a:cxn>
              <a:cxn ang="0">
                <a:pos x="4704" y="1053"/>
              </a:cxn>
              <a:cxn ang="0">
                <a:pos x="4911" y="1131"/>
              </a:cxn>
              <a:cxn ang="0">
                <a:pos x="5073" y="1197"/>
              </a:cxn>
              <a:cxn ang="0">
                <a:pos x="5256" y="1281"/>
              </a:cxn>
              <a:cxn ang="0">
                <a:pos x="5475" y="1401"/>
              </a:cxn>
              <a:cxn ang="0">
                <a:pos x="5628" y="1482"/>
              </a:cxn>
              <a:cxn ang="0">
                <a:pos x="5759" y="1572"/>
              </a:cxn>
              <a:cxn ang="0">
                <a:pos x="5759" y="633"/>
              </a:cxn>
              <a:cxn ang="0">
                <a:pos x="5493" y="570"/>
              </a:cxn>
              <a:cxn ang="0">
                <a:pos x="5214" y="501"/>
              </a:cxn>
              <a:cxn ang="0">
                <a:pos x="4950" y="444"/>
              </a:cxn>
              <a:cxn ang="0">
                <a:pos x="4701" y="396"/>
              </a:cxn>
              <a:cxn ang="0">
                <a:pos x="4425" y="348"/>
              </a:cxn>
              <a:cxn ang="0">
                <a:pos x="4110" y="294"/>
              </a:cxn>
              <a:cxn ang="0">
                <a:pos x="3813" y="252"/>
              </a:cxn>
              <a:cxn ang="0">
                <a:pos x="3549" y="213"/>
              </a:cxn>
              <a:cxn ang="0">
                <a:pos x="3261" y="183"/>
              </a:cxn>
              <a:cxn ang="0">
                <a:pos x="3015" y="153"/>
              </a:cxn>
              <a:cxn ang="0">
                <a:pos x="2757" y="129"/>
              </a:cxn>
              <a:cxn ang="0">
                <a:pos x="2520" y="105"/>
              </a:cxn>
              <a:cxn ang="0">
                <a:pos x="2301" y="87"/>
              </a:cxn>
              <a:cxn ang="0">
                <a:pos x="2013" y="66"/>
              </a:cxn>
              <a:cxn ang="0">
                <a:pos x="1731" y="48"/>
              </a:cxn>
              <a:cxn ang="0">
                <a:pos x="1524" y="39"/>
              </a:cxn>
              <a:cxn ang="0">
                <a:pos x="1260" y="27"/>
              </a:cxn>
              <a:cxn ang="0">
                <a:pos x="966" y="15"/>
              </a:cxn>
              <a:cxn ang="0">
                <a:pos x="714" y="12"/>
              </a:cxn>
              <a:cxn ang="0">
                <a:pos x="510" y="6"/>
              </a:cxn>
              <a:cxn ang="0">
                <a:pos x="243" y="0"/>
              </a:cxn>
              <a:cxn ang="0">
                <a:pos x="0" y="0"/>
              </a:cxn>
            </a:cxnLst>
            <a:rect l="0" t="0" r="r" b="b"/>
            <a:pathLst>
              <a:path w="5760" h="1573">
                <a:moveTo>
                  <a:pt x="0" y="0"/>
                </a:moveTo>
                <a:lnTo>
                  <a:pt x="0" y="351"/>
                </a:lnTo>
                <a:lnTo>
                  <a:pt x="282" y="357"/>
                </a:lnTo>
                <a:lnTo>
                  <a:pt x="627" y="363"/>
                </a:lnTo>
                <a:lnTo>
                  <a:pt x="960" y="375"/>
                </a:lnTo>
                <a:lnTo>
                  <a:pt x="1218" y="393"/>
                </a:lnTo>
                <a:lnTo>
                  <a:pt x="1470" y="411"/>
                </a:lnTo>
                <a:lnTo>
                  <a:pt x="1746" y="435"/>
                </a:lnTo>
                <a:lnTo>
                  <a:pt x="2022" y="462"/>
                </a:lnTo>
                <a:lnTo>
                  <a:pt x="2340" y="504"/>
                </a:lnTo>
                <a:lnTo>
                  <a:pt x="2664" y="549"/>
                </a:lnTo>
                <a:lnTo>
                  <a:pt x="2952" y="597"/>
                </a:lnTo>
                <a:lnTo>
                  <a:pt x="3225" y="648"/>
                </a:lnTo>
                <a:lnTo>
                  <a:pt x="3513" y="708"/>
                </a:lnTo>
                <a:lnTo>
                  <a:pt x="3693" y="750"/>
                </a:lnTo>
                <a:lnTo>
                  <a:pt x="3936" y="810"/>
                </a:lnTo>
                <a:lnTo>
                  <a:pt x="4095" y="855"/>
                </a:lnTo>
                <a:lnTo>
                  <a:pt x="4281" y="909"/>
                </a:lnTo>
                <a:lnTo>
                  <a:pt x="4503" y="981"/>
                </a:lnTo>
                <a:lnTo>
                  <a:pt x="4704" y="1053"/>
                </a:lnTo>
                <a:lnTo>
                  <a:pt x="4911" y="1131"/>
                </a:lnTo>
                <a:lnTo>
                  <a:pt x="5073" y="1197"/>
                </a:lnTo>
                <a:lnTo>
                  <a:pt x="5256" y="1281"/>
                </a:lnTo>
                <a:lnTo>
                  <a:pt x="5475" y="1401"/>
                </a:lnTo>
                <a:lnTo>
                  <a:pt x="5628" y="1482"/>
                </a:lnTo>
                <a:lnTo>
                  <a:pt x="5759" y="1572"/>
                </a:lnTo>
                <a:lnTo>
                  <a:pt x="5759" y="633"/>
                </a:lnTo>
                <a:lnTo>
                  <a:pt x="5493" y="570"/>
                </a:lnTo>
                <a:lnTo>
                  <a:pt x="5214" y="501"/>
                </a:lnTo>
                <a:lnTo>
                  <a:pt x="4950" y="444"/>
                </a:lnTo>
                <a:lnTo>
                  <a:pt x="4701" y="396"/>
                </a:lnTo>
                <a:lnTo>
                  <a:pt x="4425" y="348"/>
                </a:lnTo>
                <a:lnTo>
                  <a:pt x="4110" y="294"/>
                </a:lnTo>
                <a:lnTo>
                  <a:pt x="3813" y="252"/>
                </a:lnTo>
                <a:lnTo>
                  <a:pt x="3549" y="213"/>
                </a:lnTo>
                <a:lnTo>
                  <a:pt x="3261" y="183"/>
                </a:lnTo>
                <a:lnTo>
                  <a:pt x="3015" y="153"/>
                </a:lnTo>
                <a:lnTo>
                  <a:pt x="2757" y="129"/>
                </a:lnTo>
                <a:lnTo>
                  <a:pt x="2520" y="105"/>
                </a:lnTo>
                <a:lnTo>
                  <a:pt x="2301" y="87"/>
                </a:lnTo>
                <a:lnTo>
                  <a:pt x="2013" y="66"/>
                </a:lnTo>
                <a:lnTo>
                  <a:pt x="1731" y="48"/>
                </a:lnTo>
                <a:lnTo>
                  <a:pt x="1524" y="39"/>
                </a:lnTo>
                <a:lnTo>
                  <a:pt x="1260" y="27"/>
                </a:lnTo>
                <a:lnTo>
                  <a:pt x="966" y="15"/>
                </a:lnTo>
                <a:lnTo>
                  <a:pt x="714" y="12"/>
                </a:lnTo>
                <a:lnTo>
                  <a:pt x="510" y="6"/>
                </a:lnTo>
                <a:lnTo>
                  <a:pt x="243" y="0"/>
                </a:lnTo>
                <a:lnTo>
                  <a:pt x="0" y="0"/>
                </a:lnTo>
              </a:path>
            </a:pathLst>
          </a:custGeom>
          <a:gradFill rotWithShape="0">
            <a:gsLst>
              <a:gs pos="0">
                <a:srgbClr val="DDDDDD"/>
              </a:gs>
              <a:gs pos="100000">
                <a:schemeClr val="bg1"/>
              </a:gs>
            </a:gsLst>
            <a:lin ang="0" scaled="1"/>
          </a:gradFill>
          <a:ln w="9525" cap="flat" cmpd="sng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50" name="Freeform 26"/>
          <p:cNvSpPr>
            <a:spLocks/>
          </p:cNvSpPr>
          <p:nvPr/>
        </p:nvSpPr>
        <p:spPr bwMode="white">
          <a:xfrm>
            <a:off x="0" y="1814513"/>
            <a:ext cx="9144000" cy="1539875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339"/>
              </a:cxn>
              <a:cxn ang="0">
                <a:pos x="318" y="342"/>
              </a:cxn>
              <a:cxn ang="0">
                <a:pos x="591" y="348"/>
              </a:cxn>
              <a:cxn ang="0">
                <a:pos x="846" y="354"/>
              </a:cxn>
              <a:cxn ang="0">
                <a:pos x="1074" y="360"/>
              </a:cxn>
              <a:cxn ang="0">
                <a:pos x="1314" y="366"/>
              </a:cxn>
              <a:cxn ang="0">
                <a:pos x="1599" y="381"/>
              </a:cxn>
              <a:cxn ang="0">
                <a:pos x="1911" y="399"/>
              </a:cxn>
              <a:cxn ang="0">
                <a:pos x="2241" y="420"/>
              </a:cxn>
              <a:cxn ang="0">
                <a:pos x="2619" y="453"/>
              </a:cxn>
              <a:cxn ang="0">
                <a:pos x="2889" y="477"/>
              </a:cxn>
              <a:cxn ang="0">
                <a:pos x="3177" y="507"/>
              </a:cxn>
              <a:cxn ang="0">
                <a:pos x="3498" y="543"/>
              </a:cxn>
              <a:cxn ang="0">
                <a:pos x="3813" y="585"/>
              </a:cxn>
              <a:cxn ang="0">
                <a:pos x="4044" y="618"/>
              </a:cxn>
              <a:cxn ang="0">
                <a:pos x="4365" y="669"/>
              </a:cxn>
              <a:cxn ang="0">
                <a:pos x="4683" y="726"/>
              </a:cxn>
              <a:cxn ang="0">
                <a:pos x="4980" y="786"/>
              </a:cxn>
              <a:cxn ang="0">
                <a:pos x="5268" y="846"/>
              </a:cxn>
              <a:cxn ang="0">
                <a:pos x="5646" y="942"/>
              </a:cxn>
              <a:cxn ang="0">
                <a:pos x="5759" y="969"/>
              </a:cxn>
              <a:cxn ang="0">
                <a:pos x="5759" y="0"/>
              </a:cxn>
              <a:cxn ang="0">
                <a:pos x="0" y="0"/>
              </a:cxn>
            </a:cxnLst>
            <a:rect l="0" t="0" r="r" b="b"/>
            <a:pathLst>
              <a:path w="5760" h="970">
                <a:moveTo>
                  <a:pt x="0" y="0"/>
                </a:moveTo>
                <a:lnTo>
                  <a:pt x="0" y="339"/>
                </a:lnTo>
                <a:lnTo>
                  <a:pt x="318" y="342"/>
                </a:lnTo>
                <a:lnTo>
                  <a:pt x="591" y="348"/>
                </a:lnTo>
                <a:lnTo>
                  <a:pt x="846" y="354"/>
                </a:lnTo>
                <a:lnTo>
                  <a:pt x="1074" y="360"/>
                </a:lnTo>
                <a:lnTo>
                  <a:pt x="1314" y="366"/>
                </a:lnTo>
                <a:lnTo>
                  <a:pt x="1599" y="381"/>
                </a:lnTo>
                <a:lnTo>
                  <a:pt x="1911" y="399"/>
                </a:lnTo>
                <a:lnTo>
                  <a:pt x="2241" y="420"/>
                </a:lnTo>
                <a:lnTo>
                  <a:pt x="2619" y="453"/>
                </a:lnTo>
                <a:lnTo>
                  <a:pt x="2889" y="477"/>
                </a:lnTo>
                <a:lnTo>
                  <a:pt x="3177" y="507"/>
                </a:lnTo>
                <a:lnTo>
                  <a:pt x="3498" y="543"/>
                </a:lnTo>
                <a:lnTo>
                  <a:pt x="3813" y="585"/>
                </a:lnTo>
                <a:lnTo>
                  <a:pt x="4044" y="618"/>
                </a:lnTo>
                <a:lnTo>
                  <a:pt x="4365" y="669"/>
                </a:lnTo>
                <a:lnTo>
                  <a:pt x="4683" y="726"/>
                </a:lnTo>
                <a:lnTo>
                  <a:pt x="4980" y="786"/>
                </a:lnTo>
                <a:lnTo>
                  <a:pt x="5268" y="846"/>
                </a:lnTo>
                <a:lnTo>
                  <a:pt x="5646" y="942"/>
                </a:lnTo>
                <a:lnTo>
                  <a:pt x="5759" y="969"/>
                </a:lnTo>
                <a:lnTo>
                  <a:pt x="5759" y="0"/>
                </a:lnTo>
                <a:lnTo>
                  <a:pt x="0" y="0"/>
                </a:lnTo>
              </a:path>
            </a:pathLst>
          </a:custGeom>
          <a:gradFill rotWithShape="0">
            <a:gsLst>
              <a:gs pos="0">
                <a:srgbClr val="DDDDDD"/>
              </a:gs>
              <a:gs pos="100000">
                <a:schemeClr val="bg1"/>
              </a:gs>
            </a:gsLst>
            <a:lin ang="0" scaled="1"/>
          </a:gradFill>
          <a:ln w="9525" cap="flat" cmpd="sng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51" name="Freeform 27"/>
          <p:cNvSpPr>
            <a:spLocks/>
          </p:cNvSpPr>
          <p:nvPr/>
        </p:nvSpPr>
        <p:spPr bwMode="white">
          <a:xfrm>
            <a:off x="0" y="0"/>
            <a:ext cx="9144000" cy="1682750"/>
          </a:xfrm>
          <a:custGeom>
            <a:avLst/>
            <a:gdLst/>
            <a:ahLst/>
            <a:cxnLst>
              <a:cxn ang="0">
                <a:pos x="0" y="753"/>
              </a:cxn>
              <a:cxn ang="0">
                <a:pos x="0" y="1059"/>
              </a:cxn>
              <a:cxn ang="0">
                <a:pos x="5759" y="1059"/>
              </a:cxn>
              <a:cxn ang="0">
                <a:pos x="5759" y="0"/>
              </a:cxn>
              <a:cxn ang="0">
                <a:pos x="5430" y="0"/>
              </a:cxn>
              <a:cxn ang="0">
                <a:pos x="5298" y="84"/>
              </a:cxn>
              <a:cxn ang="0">
                <a:pos x="5136" y="159"/>
              </a:cxn>
              <a:cxn ang="0">
                <a:pos x="4968" y="222"/>
              </a:cxn>
              <a:cxn ang="0">
                <a:pos x="4812" y="267"/>
              </a:cxn>
              <a:cxn ang="0">
                <a:pos x="4626" y="324"/>
              </a:cxn>
              <a:cxn ang="0">
                <a:pos x="4440" y="366"/>
              </a:cxn>
              <a:cxn ang="0">
                <a:pos x="4230" y="414"/>
              </a:cxn>
              <a:cxn ang="0">
                <a:pos x="3939" y="468"/>
              </a:cxn>
              <a:cxn ang="0">
                <a:pos x="3711" y="504"/>
              </a:cxn>
              <a:cxn ang="0">
                <a:pos x="3441" y="543"/>
              </a:cxn>
              <a:cxn ang="0">
                <a:pos x="3189" y="579"/>
              </a:cxn>
              <a:cxn ang="0">
                <a:pos x="2925" y="606"/>
              </a:cxn>
              <a:cxn ang="0">
                <a:pos x="2679" y="633"/>
              </a:cxn>
              <a:cxn ang="0">
                <a:pos x="2418" y="654"/>
              </a:cxn>
              <a:cxn ang="0">
                <a:pos x="2142" y="675"/>
              </a:cxn>
              <a:cxn ang="0">
                <a:pos x="1896" y="693"/>
              </a:cxn>
              <a:cxn ang="0">
                <a:pos x="1647" y="708"/>
              </a:cxn>
              <a:cxn ang="0">
                <a:pos x="1404" y="720"/>
              </a:cxn>
              <a:cxn ang="0">
                <a:pos x="1170" y="732"/>
              </a:cxn>
              <a:cxn ang="0">
                <a:pos x="906" y="738"/>
              </a:cxn>
              <a:cxn ang="0">
                <a:pos x="534" y="747"/>
              </a:cxn>
              <a:cxn ang="0">
                <a:pos x="201" y="753"/>
              </a:cxn>
              <a:cxn ang="0">
                <a:pos x="0" y="753"/>
              </a:cxn>
            </a:cxnLst>
            <a:rect l="0" t="0" r="r" b="b"/>
            <a:pathLst>
              <a:path w="5760" h="1060">
                <a:moveTo>
                  <a:pt x="0" y="753"/>
                </a:moveTo>
                <a:lnTo>
                  <a:pt x="0" y="1059"/>
                </a:lnTo>
                <a:lnTo>
                  <a:pt x="5759" y="1059"/>
                </a:lnTo>
                <a:lnTo>
                  <a:pt x="5759" y="0"/>
                </a:lnTo>
                <a:lnTo>
                  <a:pt x="5430" y="0"/>
                </a:lnTo>
                <a:lnTo>
                  <a:pt x="5298" y="84"/>
                </a:lnTo>
                <a:lnTo>
                  <a:pt x="5136" y="159"/>
                </a:lnTo>
                <a:lnTo>
                  <a:pt x="4968" y="222"/>
                </a:lnTo>
                <a:lnTo>
                  <a:pt x="4812" y="267"/>
                </a:lnTo>
                <a:lnTo>
                  <a:pt x="4626" y="324"/>
                </a:lnTo>
                <a:lnTo>
                  <a:pt x="4440" y="366"/>
                </a:lnTo>
                <a:lnTo>
                  <a:pt x="4230" y="414"/>
                </a:lnTo>
                <a:lnTo>
                  <a:pt x="3939" y="468"/>
                </a:lnTo>
                <a:lnTo>
                  <a:pt x="3711" y="504"/>
                </a:lnTo>
                <a:lnTo>
                  <a:pt x="3441" y="543"/>
                </a:lnTo>
                <a:lnTo>
                  <a:pt x="3189" y="579"/>
                </a:lnTo>
                <a:lnTo>
                  <a:pt x="2925" y="606"/>
                </a:lnTo>
                <a:lnTo>
                  <a:pt x="2679" y="633"/>
                </a:lnTo>
                <a:lnTo>
                  <a:pt x="2418" y="654"/>
                </a:lnTo>
                <a:lnTo>
                  <a:pt x="2142" y="675"/>
                </a:lnTo>
                <a:lnTo>
                  <a:pt x="1896" y="693"/>
                </a:lnTo>
                <a:lnTo>
                  <a:pt x="1647" y="708"/>
                </a:lnTo>
                <a:lnTo>
                  <a:pt x="1404" y="720"/>
                </a:lnTo>
                <a:lnTo>
                  <a:pt x="1170" y="732"/>
                </a:lnTo>
                <a:lnTo>
                  <a:pt x="906" y="738"/>
                </a:lnTo>
                <a:lnTo>
                  <a:pt x="534" y="747"/>
                </a:lnTo>
                <a:lnTo>
                  <a:pt x="201" y="753"/>
                </a:lnTo>
                <a:lnTo>
                  <a:pt x="0" y="753"/>
                </a:lnTo>
              </a:path>
            </a:pathLst>
          </a:custGeom>
          <a:gradFill rotWithShape="0">
            <a:gsLst>
              <a:gs pos="0">
                <a:srgbClr val="DDDDDD"/>
              </a:gs>
              <a:gs pos="100000">
                <a:schemeClr val="bg1"/>
              </a:gs>
            </a:gsLst>
            <a:lin ang="0" scaled="1"/>
          </a:gradFill>
          <a:ln w="9525" cap="flat" cmpd="sng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52" name="Freeform 28"/>
          <p:cNvSpPr>
            <a:spLocks/>
          </p:cNvSpPr>
          <p:nvPr/>
        </p:nvSpPr>
        <p:spPr bwMode="white">
          <a:xfrm>
            <a:off x="0" y="0"/>
            <a:ext cx="8388350" cy="1068388"/>
          </a:xfrm>
          <a:custGeom>
            <a:avLst/>
            <a:gdLst/>
            <a:ahLst/>
            <a:cxnLst>
              <a:cxn ang="0">
                <a:pos x="0" y="366"/>
              </a:cxn>
              <a:cxn ang="0">
                <a:pos x="0" y="672"/>
              </a:cxn>
              <a:cxn ang="0">
                <a:pos x="303" y="672"/>
              </a:cxn>
              <a:cxn ang="0">
                <a:pos x="723" y="663"/>
              </a:cxn>
              <a:cxn ang="0">
                <a:pos x="1020" y="654"/>
              </a:cxn>
              <a:cxn ang="0">
                <a:pos x="1302" y="642"/>
              </a:cxn>
              <a:cxn ang="0">
                <a:pos x="1554" y="630"/>
              </a:cxn>
              <a:cxn ang="0">
                <a:pos x="1779" y="615"/>
              </a:cxn>
              <a:cxn ang="0">
                <a:pos x="1962" y="606"/>
              </a:cxn>
              <a:cxn ang="0">
                <a:pos x="2193" y="588"/>
              </a:cxn>
              <a:cxn ang="0">
                <a:pos x="2448" y="570"/>
              </a:cxn>
              <a:cxn ang="0">
                <a:pos x="2700" y="546"/>
              </a:cxn>
              <a:cxn ang="0">
                <a:pos x="2904" y="528"/>
              </a:cxn>
              <a:cxn ang="0">
                <a:pos x="3138" y="498"/>
              </a:cxn>
              <a:cxn ang="0">
                <a:pos x="3324" y="474"/>
              </a:cxn>
              <a:cxn ang="0">
                <a:pos x="3534" y="447"/>
              </a:cxn>
              <a:cxn ang="0">
                <a:pos x="3735" y="420"/>
              </a:cxn>
              <a:cxn ang="0">
                <a:pos x="3933" y="384"/>
              </a:cxn>
              <a:cxn ang="0">
                <a:pos x="4116" y="351"/>
              </a:cxn>
              <a:cxn ang="0">
                <a:pos x="4266" y="318"/>
              </a:cxn>
              <a:cxn ang="0">
                <a:pos x="4446" y="279"/>
              </a:cxn>
              <a:cxn ang="0">
                <a:pos x="4620" y="237"/>
              </a:cxn>
              <a:cxn ang="0">
                <a:pos x="4779" y="192"/>
              </a:cxn>
              <a:cxn ang="0">
                <a:pos x="4920" y="147"/>
              </a:cxn>
              <a:cxn ang="0">
                <a:pos x="5085" y="90"/>
              </a:cxn>
              <a:cxn ang="0">
                <a:pos x="5193" y="42"/>
              </a:cxn>
              <a:cxn ang="0">
                <a:pos x="5283" y="0"/>
              </a:cxn>
              <a:cxn ang="0">
                <a:pos x="3201" y="0"/>
              </a:cxn>
              <a:cxn ang="0">
                <a:pos x="2982" y="57"/>
              </a:cxn>
              <a:cxn ang="0">
                <a:pos x="2775" y="108"/>
              </a:cxn>
              <a:cxn ang="0">
                <a:pos x="2562" y="150"/>
              </a:cxn>
              <a:cxn ang="0">
                <a:pos x="2397" y="183"/>
              </a:cxn>
              <a:cxn ang="0">
                <a:pos x="2205" y="213"/>
              </a:cxn>
              <a:cxn ang="0">
                <a:pos x="2001" y="243"/>
              </a:cxn>
              <a:cxn ang="0">
                <a:pos x="1776" y="273"/>
              </a:cxn>
              <a:cxn ang="0">
                <a:pos x="1536" y="297"/>
              </a:cxn>
              <a:cxn ang="0">
                <a:pos x="1344" y="312"/>
              </a:cxn>
              <a:cxn ang="0">
                <a:pos x="1134" y="330"/>
              </a:cxn>
              <a:cxn ang="0">
                <a:pos x="921" y="342"/>
              </a:cxn>
              <a:cxn ang="0">
                <a:pos x="696" y="354"/>
              </a:cxn>
              <a:cxn ang="0">
                <a:pos x="501" y="360"/>
              </a:cxn>
              <a:cxn ang="0">
                <a:pos x="279" y="366"/>
              </a:cxn>
              <a:cxn ang="0">
                <a:pos x="99" y="369"/>
              </a:cxn>
              <a:cxn ang="0">
                <a:pos x="0" y="366"/>
              </a:cxn>
            </a:cxnLst>
            <a:rect l="0" t="0" r="r" b="b"/>
            <a:pathLst>
              <a:path w="5284" h="673">
                <a:moveTo>
                  <a:pt x="0" y="366"/>
                </a:moveTo>
                <a:lnTo>
                  <a:pt x="0" y="672"/>
                </a:lnTo>
                <a:lnTo>
                  <a:pt x="303" y="672"/>
                </a:lnTo>
                <a:lnTo>
                  <a:pt x="723" y="663"/>
                </a:lnTo>
                <a:lnTo>
                  <a:pt x="1020" y="654"/>
                </a:lnTo>
                <a:lnTo>
                  <a:pt x="1302" y="642"/>
                </a:lnTo>
                <a:lnTo>
                  <a:pt x="1554" y="630"/>
                </a:lnTo>
                <a:lnTo>
                  <a:pt x="1779" y="615"/>
                </a:lnTo>
                <a:lnTo>
                  <a:pt x="1962" y="606"/>
                </a:lnTo>
                <a:lnTo>
                  <a:pt x="2193" y="588"/>
                </a:lnTo>
                <a:lnTo>
                  <a:pt x="2448" y="570"/>
                </a:lnTo>
                <a:lnTo>
                  <a:pt x="2700" y="546"/>
                </a:lnTo>
                <a:lnTo>
                  <a:pt x="2904" y="528"/>
                </a:lnTo>
                <a:lnTo>
                  <a:pt x="3138" y="498"/>
                </a:lnTo>
                <a:lnTo>
                  <a:pt x="3324" y="474"/>
                </a:lnTo>
                <a:lnTo>
                  <a:pt x="3534" y="447"/>
                </a:lnTo>
                <a:lnTo>
                  <a:pt x="3735" y="420"/>
                </a:lnTo>
                <a:lnTo>
                  <a:pt x="3933" y="384"/>
                </a:lnTo>
                <a:lnTo>
                  <a:pt x="4116" y="351"/>
                </a:lnTo>
                <a:lnTo>
                  <a:pt x="4266" y="318"/>
                </a:lnTo>
                <a:lnTo>
                  <a:pt x="4446" y="279"/>
                </a:lnTo>
                <a:lnTo>
                  <a:pt x="4620" y="237"/>
                </a:lnTo>
                <a:lnTo>
                  <a:pt x="4779" y="192"/>
                </a:lnTo>
                <a:lnTo>
                  <a:pt x="4920" y="147"/>
                </a:lnTo>
                <a:lnTo>
                  <a:pt x="5085" y="90"/>
                </a:lnTo>
                <a:lnTo>
                  <a:pt x="5193" y="42"/>
                </a:lnTo>
                <a:lnTo>
                  <a:pt x="5283" y="0"/>
                </a:lnTo>
                <a:lnTo>
                  <a:pt x="3201" y="0"/>
                </a:lnTo>
                <a:lnTo>
                  <a:pt x="2982" y="57"/>
                </a:lnTo>
                <a:lnTo>
                  <a:pt x="2775" y="108"/>
                </a:lnTo>
                <a:lnTo>
                  <a:pt x="2562" y="150"/>
                </a:lnTo>
                <a:lnTo>
                  <a:pt x="2397" y="183"/>
                </a:lnTo>
                <a:lnTo>
                  <a:pt x="2205" y="213"/>
                </a:lnTo>
                <a:lnTo>
                  <a:pt x="2001" y="243"/>
                </a:lnTo>
                <a:lnTo>
                  <a:pt x="1776" y="273"/>
                </a:lnTo>
                <a:lnTo>
                  <a:pt x="1536" y="297"/>
                </a:lnTo>
                <a:lnTo>
                  <a:pt x="1344" y="312"/>
                </a:lnTo>
                <a:lnTo>
                  <a:pt x="1134" y="330"/>
                </a:lnTo>
                <a:lnTo>
                  <a:pt x="921" y="342"/>
                </a:lnTo>
                <a:lnTo>
                  <a:pt x="696" y="354"/>
                </a:lnTo>
                <a:lnTo>
                  <a:pt x="501" y="360"/>
                </a:lnTo>
                <a:lnTo>
                  <a:pt x="279" y="366"/>
                </a:lnTo>
                <a:lnTo>
                  <a:pt x="99" y="369"/>
                </a:lnTo>
                <a:lnTo>
                  <a:pt x="0" y="366"/>
                </a:lnTo>
              </a:path>
            </a:pathLst>
          </a:custGeom>
          <a:gradFill rotWithShape="0">
            <a:gsLst>
              <a:gs pos="0">
                <a:srgbClr val="DDDDDD"/>
              </a:gs>
              <a:gs pos="100000">
                <a:schemeClr val="bg1"/>
              </a:gs>
            </a:gsLst>
            <a:lin ang="0" scaled="1"/>
          </a:gradFill>
          <a:ln w="9525" cap="flat" cmpd="sng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53" name="Freeform 29"/>
          <p:cNvSpPr>
            <a:spLocks/>
          </p:cNvSpPr>
          <p:nvPr/>
        </p:nvSpPr>
        <p:spPr bwMode="white">
          <a:xfrm>
            <a:off x="0" y="0"/>
            <a:ext cx="4578350" cy="454025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285"/>
              </a:cxn>
              <a:cxn ang="0">
                <a:pos x="192" y="285"/>
              </a:cxn>
              <a:cxn ang="0">
                <a:pos x="384" y="282"/>
              </a:cxn>
              <a:cxn ang="0">
                <a:pos x="579" y="276"/>
              </a:cxn>
              <a:cxn ang="0">
                <a:pos x="789" y="267"/>
              </a:cxn>
              <a:cxn ang="0">
                <a:pos x="999" y="258"/>
              </a:cxn>
              <a:cxn ang="0">
                <a:pos x="1161" y="246"/>
              </a:cxn>
              <a:cxn ang="0">
                <a:pos x="1302" y="234"/>
              </a:cxn>
              <a:cxn ang="0">
                <a:pos x="1458" y="222"/>
              </a:cxn>
              <a:cxn ang="0">
                <a:pos x="1665" y="201"/>
              </a:cxn>
              <a:cxn ang="0">
                <a:pos x="1992" y="159"/>
              </a:cxn>
              <a:cxn ang="0">
                <a:pos x="2301" y="117"/>
              </a:cxn>
              <a:cxn ang="0">
                <a:pos x="2604" y="60"/>
              </a:cxn>
              <a:cxn ang="0">
                <a:pos x="2883" y="0"/>
              </a:cxn>
              <a:cxn ang="0">
                <a:pos x="0" y="0"/>
              </a:cxn>
            </a:cxnLst>
            <a:rect l="0" t="0" r="r" b="b"/>
            <a:pathLst>
              <a:path w="2884" h="286">
                <a:moveTo>
                  <a:pt x="0" y="0"/>
                </a:moveTo>
                <a:lnTo>
                  <a:pt x="0" y="285"/>
                </a:lnTo>
                <a:lnTo>
                  <a:pt x="192" y="285"/>
                </a:lnTo>
                <a:lnTo>
                  <a:pt x="384" y="282"/>
                </a:lnTo>
                <a:lnTo>
                  <a:pt x="579" y="276"/>
                </a:lnTo>
                <a:lnTo>
                  <a:pt x="789" y="267"/>
                </a:lnTo>
                <a:lnTo>
                  <a:pt x="999" y="258"/>
                </a:lnTo>
                <a:lnTo>
                  <a:pt x="1161" y="246"/>
                </a:lnTo>
                <a:lnTo>
                  <a:pt x="1302" y="234"/>
                </a:lnTo>
                <a:lnTo>
                  <a:pt x="1458" y="222"/>
                </a:lnTo>
                <a:lnTo>
                  <a:pt x="1665" y="201"/>
                </a:lnTo>
                <a:lnTo>
                  <a:pt x="1992" y="159"/>
                </a:lnTo>
                <a:lnTo>
                  <a:pt x="2301" y="117"/>
                </a:lnTo>
                <a:lnTo>
                  <a:pt x="2604" y="60"/>
                </a:lnTo>
                <a:lnTo>
                  <a:pt x="2883" y="0"/>
                </a:lnTo>
                <a:lnTo>
                  <a:pt x="0" y="0"/>
                </a:lnTo>
              </a:path>
            </a:pathLst>
          </a:custGeom>
          <a:gradFill rotWithShape="0">
            <a:gsLst>
              <a:gs pos="0">
                <a:srgbClr val="DDDDDD"/>
              </a:gs>
              <a:gs pos="100000">
                <a:schemeClr val="bg1"/>
              </a:gs>
            </a:gsLst>
            <a:lin ang="0" scaled="1"/>
          </a:gradFill>
          <a:ln w="9525">
            <a:noFill/>
            <a:round/>
            <a:headEnd type="none" w="sm" len="sm"/>
            <a:tailEnd type="none" w="sm" len="sm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76200"/>
            <a:ext cx="77724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762000"/>
            <a:ext cx="7772400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2971800" y="6553200"/>
            <a:ext cx="1905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A74FCEEE-9DC8-B543-AC3A-75A414BF23B6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16" name="Rectangle 6"/>
          <p:cNvSpPr txBox="1">
            <a:spLocks noChangeArrowheads="1"/>
          </p:cNvSpPr>
          <p:nvPr userDrawn="1"/>
        </p:nvSpPr>
        <p:spPr bwMode="auto">
          <a:xfrm>
            <a:off x="7239000" y="6553200"/>
            <a:ext cx="1905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charset="0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Times New Roman" charset="0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Times New Roman" charset="0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Times New Roman" charset="0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Times New Roman" charset="0"/>
                <a:ea typeface="+mn-ea"/>
                <a:cs typeface="+mn-cs"/>
              </a:defRPr>
            </a:lvl9pPr>
          </a:lstStyle>
          <a:p>
            <a:fld id="{A74FCEEE-9DC8-B543-AC3A-75A414BF23B6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800000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800000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800000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800000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800000"/>
          </a:solidFill>
          <a:latin typeface="Arial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800000"/>
          </a:solidFill>
          <a:latin typeface="Arial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800000"/>
          </a:solidFill>
          <a:latin typeface="Arial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800000"/>
          </a:solidFill>
          <a:latin typeface="Arial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800000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CC0000"/>
        </a:buClr>
        <a:buSzPct val="70000"/>
        <a:buFont typeface="Wingdings" charset="2"/>
        <a:buChar char="v"/>
        <a:defRPr sz="28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CC0000"/>
        </a:buClr>
        <a:buSzPct val="70000"/>
        <a:buFont typeface="ZapfDingbats" pitchFamily="82" charset="2"/>
        <a:buChar char="l"/>
        <a:defRPr sz="2400" b="1">
          <a:solidFill>
            <a:schemeClr val="tx1"/>
          </a:solidFill>
          <a:latin typeface="+mn-lt"/>
          <a:ea typeface="ＭＳ Ｐゴシック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CC0000"/>
        </a:buClr>
        <a:buChar char="–"/>
        <a:defRPr sz="2400" b="1">
          <a:solidFill>
            <a:schemeClr val="tx1"/>
          </a:solidFill>
          <a:latin typeface="+mn-lt"/>
          <a:ea typeface="ＭＳ Ｐゴシック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b="1">
          <a:solidFill>
            <a:schemeClr val="tx1"/>
          </a:solidFill>
          <a:latin typeface="+mn-lt"/>
          <a:ea typeface="ＭＳ Ｐゴシック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  <a:ea typeface="ＭＳ Ｐゴシック" charset="-128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  <a:ea typeface="ＭＳ Ｐゴシック" charset="-128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  <a:ea typeface="ＭＳ Ｐゴシック" charset="-128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  <a:ea typeface="ＭＳ Ｐゴシック" charset="-128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5" Type="http://schemas.openxmlformats.org/officeDocument/2006/relationships/image" Target="../media/image2.jpeg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df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jpeg"/><Relationship Id="rId4" Type="http://schemas.openxmlformats.org/officeDocument/2006/relationships/image" Target="../media/image13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rojectconnections.com/templates/detail/user-documentation-plan.html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projectconnections.com/templates/" TargetMode="External"/><Relationship Id="rId4" Type="http://schemas.openxmlformats.org/officeDocument/2006/relationships/hyperlink" Target="http://deployment.googleapps.com/Home/user-resources/documentation-templates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304800"/>
            <a:ext cx="7772400" cy="2819400"/>
          </a:xfrm>
          <a:effectLst>
            <a:outerShdw blurRad="63500" dist="35921" dir="2700000" algn="ctr" rotWithShape="0">
              <a:schemeClr val="bg2">
                <a:alpha val="74998"/>
              </a:schemeClr>
            </a:outerShdw>
          </a:effectLst>
        </p:spPr>
        <p:txBody>
          <a:bodyPr/>
          <a:lstStyle/>
          <a:p>
            <a:r>
              <a:rPr lang="en-US" sz="3600" dirty="0" smtClean="0">
                <a:effectLst>
                  <a:outerShdw blurRad="38100" dist="38100" dir="2700000" algn="tl">
                    <a:srgbClr val="DDDDDD"/>
                  </a:outerShdw>
                </a:effectLst>
              </a:rPr>
              <a:t>Software Construction </a:t>
            </a:r>
            <a:br>
              <a:rPr lang="en-US" sz="3600" dirty="0" smtClean="0">
                <a:effectLst>
                  <a:outerShdw blurRad="38100" dist="38100" dir="2700000" algn="tl">
                    <a:srgbClr val="DDDDDD"/>
                  </a:outerShdw>
                </a:effectLst>
              </a:rPr>
            </a:br>
            <a:r>
              <a:rPr lang="en-US" sz="3600" dirty="0" smtClean="0">
                <a:effectLst>
                  <a:outerShdw blurRad="38100" dist="38100" dir="2700000" algn="tl">
                    <a:srgbClr val="DDDDDD"/>
                  </a:outerShdw>
                </a:effectLst>
              </a:rPr>
              <a:t>and Evolution - </a:t>
            </a:r>
            <a:r>
              <a:rPr lang="en-US" sz="3600" i="1" dirty="0" smtClean="0">
                <a:effectLst>
                  <a:outerShdw blurRad="38100" dist="38100" dir="2700000" algn="tl">
                    <a:srgbClr val="DDDDDD"/>
                  </a:outerShdw>
                </a:effectLst>
              </a:rPr>
              <a:t>CSSE 375</a:t>
            </a:r>
            <a:br>
              <a:rPr lang="en-US" sz="3600" i="1" dirty="0" smtClean="0">
                <a:effectLst>
                  <a:outerShdw blurRad="38100" dist="38100" dir="2700000" algn="tl">
                    <a:srgbClr val="DDDDDD"/>
                  </a:outerShdw>
                </a:effectLst>
              </a:rPr>
            </a:br>
            <a:r>
              <a:rPr lang="en-US" sz="3600" i="1" dirty="0" smtClean="0">
                <a:effectLst>
                  <a:outerShdw blurRad="38100" dist="38100" dir="2700000" algn="tl">
                    <a:srgbClr val="DDDDDD"/>
                  </a:outerShdw>
                </a:effectLst>
              </a:rPr>
              <a:t/>
            </a:r>
            <a:br>
              <a:rPr lang="en-US" sz="3600" i="1" dirty="0" smtClean="0">
                <a:effectLst>
                  <a:outerShdw blurRad="38100" dist="38100" dir="2700000" algn="tl">
                    <a:srgbClr val="DDDDDD"/>
                  </a:outerShdw>
                </a:effectLst>
              </a:rPr>
            </a:br>
            <a:r>
              <a:rPr lang="en-US" sz="4400" i="1" dirty="0" smtClean="0">
                <a:effectLst>
                  <a:outerShdw blurRad="38100" dist="38100" dir="2700000" algn="tl">
                    <a:srgbClr val="DDDDDD"/>
                  </a:outerShdw>
                </a:effectLst>
              </a:rPr>
              <a:t>Software Documentation 2</a:t>
            </a:r>
            <a:endParaRPr lang="en-US" sz="4400" i="1" dirty="0">
              <a:effectLst>
                <a:outerShdw blurRad="38100" dist="38100" dir="2700000" algn="tl">
                  <a:srgbClr val="DDDDDD"/>
                </a:outerShdw>
              </a:effectLst>
            </a:endParaRP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5943600" y="3276600"/>
            <a:ext cx="2209800" cy="6858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dirty="0"/>
              <a:t>Shawn </a:t>
            </a:r>
            <a:r>
              <a:rPr lang="en-US" dirty="0" smtClean="0"/>
              <a:t>&amp; Steve</a:t>
            </a:r>
            <a:endParaRPr lang="en-US" sz="1400" dirty="0"/>
          </a:p>
        </p:txBody>
      </p:sp>
      <p:pic>
        <p:nvPicPr>
          <p:cNvPr id="8202" name="Picture 10" descr="rose4"/>
          <p:cNvPicPr>
            <a:picLocks noChangeAspect="1" noChangeArrowheads="1"/>
          </p:cNvPicPr>
          <p:nvPr/>
        </p:nvPicPr>
        <p:blipFill>
          <a:blip r:embed="rId4"/>
          <a:srcRect l="12895" t="22858"/>
          <a:stretch>
            <a:fillRect/>
          </a:stretch>
        </p:blipFill>
        <p:spPr bwMode="auto">
          <a:xfrm>
            <a:off x="6527800" y="6376988"/>
            <a:ext cx="2616200" cy="434975"/>
          </a:xfrm>
          <a:prstGeom prst="rect">
            <a:avLst/>
          </a:prstGeom>
          <a:noFill/>
        </p:spPr>
      </p:pic>
      <p:pic>
        <p:nvPicPr>
          <p:cNvPr id="1026" name="Picture 2" descr="http://img.brothersoft.com/screenshots/softimage/d/docsvault_sb_-_multi_user_document_mgmt.-67227-4.jpe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14675"/>
            <a:ext cx="5210175" cy="3743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410200" y="4495800"/>
            <a:ext cx="358140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/>
              <a:t>Left</a:t>
            </a:r>
            <a:r>
              <a:rPr lang="en-US" dirty="0" smtClean="0"/>
              <a:t> – Ideally, online documents would let you comment and highlight, just like paper documents.</a:t>
            </a:r>
            <a:endParaRPr lang="en-US" dirty="0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>
                <a:effectLst>
                  <a:outerShdw blurRad="38100" dist="38100" dir="2700000" algn="tl">
                    <a:srgbClr val="DDDDDD"/>
                  </a:outerShdw>
                </a:effectLst>
              </a:rPr>
              <a:t>Some Tips for Commenting Efficiently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4294967295"/>
          </p:nvPr>
        </p:nvSpPr>
        <p:spPr>
          <a:xfrm>
            <a:off x="685800" y="1143000"/>
            <a:ext cx="7772400" cy="5105400"/>
          </a:xfrm>
        </p:spPr>
        <p:txBody>
          <a:bodyPr/>
          <a:lstStyle/>
          <a:p>
            <a:pPr eaLnBrk="1" hangingPunct="1"/>
            <a:r>
              <a:rPr lang="en-US" dirty="0">
                <a:effectLst>
                  <a:outerShdw blurRad="38100" dist="38100" dir="2700000" algn="tl">
                    <a:srgbClr val="DDDDDD"/>
                  </a:outerShdw>
                </a:effectLst>
              </a:rPr>
              <a:t>Use styles that don’t break down or discourage </a:t>
            </a:r>
            <a:r>
              <a:rPr lang="en-US" dirty="0" smtClean="0">
                <a:effectLst>
                  <a:outerShdw blurRad="38100" dist="38100" dir="2700000" algn="tl">
                    <a:srgbClr val="DDDDDD"/>
                  </a:outerShdw>
                </a:effectLst>
              </a:rPr>
              <a:t>modification</a:t>
            </a:r>
            <a:br>
              <a:rPr lang="en-US" dirty="0" smtClean="0">
                <a:effectLst>
                  <a:outerShdw blurRad="38100" dist="38100" dir="2700000" algn="tl">
                    <a:srgbClr val="DDDDDD"/>
                  </a:outerShdw>
                </a:effectLst>
              </a:rPr>
            </a:br>
            <a:endParaRPr lang="en-US" dirty="0" smtClean="0">
              <a:effectLst>
                <a:outerShdw blurRad="38100" dist="38100" dir="2700000" algn="tl">
                  <a:srgbClr val="DDDDDD"/>
                </a:outerShdw>
              </a:effectLst>
            </a:endParaRPr>
          </a:p>
          <a:p>
            <a:pPr eaLnBrk="1" hangingPunct="1"/>
            <a:r>
              <a:rPr lang="en-US" dirty="0" smtClean="0">
                <a:effectLst>
                  <a:outerShdw blurRad="38100" dist="38100" dir="2700000" algn="tl">
                    <a:srgbClr val="DDDDDD"/>
                  </a:outerShdw>
                </a:effectLst>
              </a:rPr>
              <a:t>Integrate </a:t>
            </a:r>
            <a:r>
              <a:rPr lang="en-US" dirty="0">
                <a:effectLst>
                  <a:outerShdw blurRad="38100" dist="38100" dir="2700000" algn="tl">
                    <a:srgbClr val="DDDDDD"/>
                  </a:outerShdw>
                </a:effectLst>
              </a:rPr>
              <a:t>commenting into your development style</a:t>
            </a:r>
          </a:p>
          <a:p>
            <a:pPr lvl="1" eaLnBrk="1" hangingPunct="1"/>
            <a:r>
              <a:rPr lang="en-US" dirty="0">
                <a:effectLst>
                  <a:outerShdw blurRad="38100" dist="38100" dir="2700000" algn="tl">
                    <a:srgbClr val="DDDDDD"/>
                  </a:outerShdw>
                </a:effectLst>
              </a:rPr>
              <a:t>Make this apart of your coding standards!</a:t>
            </a:r>
            <a:endParaRPr lang="en-US" dirty="0" smtClean="0">
              <a:effectLst>
                <a:outerShdw blurRad="38100" dist="38100" dir="2700000" algn="tl">
                  <a:srgbClr val="DDDDDD"/>
                </a:outerShdw>
              </a:effectLst>
            </a:endParaRPr>
          </a:p>
          <a:p>
            <a:pPr eaLnBrk="1" hangingPunct="1"/>
            <a:endParaRPr lang="en-US" dirty="0" smtClean="0">
              <a:effectLst>
                <a:outerShdw blurRad="38100" dist="38100" dir="2700000" algn="tl">
                  <a:srgbClr val="DDDDDD"/>
                </a:outerShdw>
              </a:effectLst>
            </a:endParaRPr>
          </a:p>
          <a:p>
            <a:pPr eaLnBrk="1" hangingPunct="1"/>
            <a:r>
              <a:rPr lang="en-US" dirty="0">
                <a:effectLst>
                  <a:outerShdw blurRad="38100" dist="38100" dir="2700000" algn="tl">
                    <a:srgbClr val="DDDDDD"/>
                  </a:outerShdw>
                </a:effectLst>
              </a:rPr>
              <a:t>IBM study suggests: 1 comment for every 10 lines of </a:t>
            </a:r>
            <a:r>
              <a:rPr lang="en-US" dirty="0" smtClean="0">
                <a:effectLst>
                  <a:outerShdw blurRad="38100" dist="38100" dir="2700000" algn="tl">
                    <a:srgbClr val="DDDDDD"/>
                  </a:outerShdw>
                </a:effectLst>
              </a:rPr>
              <a:t>code</a:t>
            </a:r>
          </a:p>
          <a:p>
            <a:pPr lvl="1" eaLnBrk="1" hangingPunct="1"/>
            <a:r>
              <a:rPr lang="en-US" dirty="0" smtClean="0">
                <a:effectLst>
                  <a:outerShdw blurRad="38100" dist="38100" dir="2700000" algn="tl">
                    <a:srgbClr val="DDDDDD"/>
                  </a:outerShdw>
                </a:effectLst>
              </a:rPr>
              <a:t>What do you think?</a:t>
            </a:r>
            <a:endParaRPr lang="en-US" dirty="0">
              <a:effectLst>
                <a:outerShdw blurRad="38100" dist="38100" dir="2700000" algn="tl">
                  <a:srgbClr val="DDDDDD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alphaModFix amt="30000"/>
          </a:blip>
          <a:srcRect l="6300" t="11400" r="2250" b="9000"/>
          <a:stretch>
            <a:fillRect/>
          </a:stretch>
        </p:blipFill>
        <p:spPr>
          <a:xfrm>
            <a:off x="685800" y="1168146"/>
            <a:ext cx="7665339" cy="5004054"/>
          </a:xfrm>
          <a:prstGeom prst="rect">
            <a:avLst/>
          </a:prstGeom>
          <a:noFill/>
        </p:spPr>
      </p:pic>
      <p:sp>
        <p:nvSpPr>
          <p:cNvPr id="16168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Focus of Comments</a:t>
            </a:r>
            <a:endParaRPr lang="en-US" dirty="0"/>
          </a:p>
        </p:txBody>
      </p:sp>
      <p:sp>
        <p:nvSpPr>
          <p:cNvPr id="16168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295400"/>
            <a:ext cx="7772400" cy="4953000"/>
          </a:xfrm>
        </p:spPr>
        <p:txBody>
          <a:bodyPr/>
          <a:lstStyle/>
          <a:p>
            <a:r>
              <a:rPr lang="en-US" dirty="0" smtClean="0"/>
              <a:t>Don’t focus on </a:t>
            </a:r>
            <a:r>
              <a:rPr lang="en-US" dirty="0" smtClean="0">
                <a:solidFill>
                  <a:srgbClr val="FF0000"/>
                </a:solidFill>
              </a:rPr>
              <a:t>How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sz="2400" dirty="0" smtClean="0">
                <a:latin typeface="Courier"/>
                <a:cs typeface="Courier"/>
              </a:rPr>
              <a:t>// if account flag is zero </a:t>
            </a:r>
            <a:br>
              <a:rPr lang="en-US" sz="2400" dirty="0" smtClean="0">
                <a:latin typeface="Courier"/>
                <a:cs typeface="Courier"/>
              </a:rPr>
            </a:br>
            <a:r>
              <a:rPr lang="en-US" sz="2400" dirty="0" smtClean="0">
                <a:latin typeface="Courier"/>
                <a:cs typeface="Courier"/>
              </a:rPr>
              <a:t>If (</a:t>
            </a:r>
            <a:r>
              <a:rPr lang="en-US" sz="2400" dirty="0" err="1" smtClean="0">
                <a:latin typeface="Courier"/>
                <a:cs typeface="Courier"/>
              </a:rPr>
              <a:t>accountFlag</a:t>
            </a:r>
            <a:r>
              <a:rPr lang="en-US" sz="2400" dirty="0" smtClean="0">
                <a:latin typeface="Courier"/>
                <a:cs typeface="Courier"/>
              </a:rPr>
              <a:t> == 0) …</a:t>
            </a:r>
          </a:p>
          <a:p>
            <a:endParaRPr lang="en-US" dirty="0" smtClean="0"/>
          </a:p>
          <a:p>
            <a:r>
              <a:rPr lang="en-US" dirty="0" smtClean="0"/>
              <a:t>Focus on </a:t>
            </a:r>
            <a:r>
              <a:rPr lang="en-US" dirty="0" smtClean="0">
                <a:solidFill>
                  <a:srgbClr val="008000"/>
                </a:solidFill>
              </a:rPr>
              <a:t>Why</a:t>
            </a:r>
            <a:r>
              <a:rPr lang="en-US" dirty="0" smtClean="0"/>
              <a:t>!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sz="2400" dirty="0" smtClean="0">
                <a:latin typeface="Courier"/>
                <a:cs typeface="Courier"/>
              </a:rPr>
              <a:t>// if establishing a new account</a:t>
            </a:r>
            <a:br>
              <a:rPr lang="en-US" sz="2400" dirty="0" smtClean="0">
                <a:latin typeface="Courier"/>
                <a:cs typeface="Courier"/>
              </a:rPr>
            </a:br>
            <a:r>
              <a:rPr lang="en-US" sz="2400" dirty="0" smtClean="0">
                <a:latin typeface="Courier"/>
                <a:cs typeface="Courier"/>
              </a:rPr>
              <a:t>If (</a:t>
            </a:r>
            <a:r>
              <a:rPr lang="en-US" sz="2400" dirty="0" err="1" smtClean="0">
                <a:latin typeface="Courier"/>
                <a:cs typeface="Courier"/>
              </a:rPr>
              <a:t>accountFlag</a:t>
            </a:r>
            <a:r>
              <a:rPr lang="en-US" sz="2400" dirty="0" smtClean="0">
                <a:latin typeface="Courier"/>
                <a:cs typeface="Courier"/>
              </a:rPr>
              <a:t> == 0) …</a:t>
            </a:r>
            <a:endParaRPr lang="en-US" sz="2400" dirty="0">
              <a:latin typeface="Courier"/>
              <a:cs typeface="Courier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305800" y="5943600"/>
            <a:ext cx="57795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00FF"/>
                </a:solidFill>
              </a:rPr>
              <a:t>Q5</a:t>
            </a:r>
            <a:endParaRPr lang="en-US" b="1" dirty="0">
              <a:solidFill>
                <a:srgbClr val="0000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68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16899" grpId="0" uiExpand="1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1778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76200"/>
            <a:ext cx="8229600" cy="533400"/>
          </a:xfrm>
        </p:spPr>
        <p:txBody>
          <a:bodyPr/>
          <a:lstStyle/>
          <a:p>
            <a:r>
              <a:rPr lang="en-US"/>
              <a:t>Documenting a Workaround for an Error</a:t>
            </a:r>
          </a:p>
        </p:txBody>
      </p:sp>
      <p:sp>
        <p:nvSpPr>
          <p:cNvPr id="16117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876800"/>
            <a:ext cx="7772400" cy="1371600"/>
          </a:xfrm>
        </p:spPr>
        <p:txBody>
          <a:bodyPr/>
          <a:lstStyle/>
          <a:p>
            <a:r>
              <a:rPr lang="en-US" dirty="0"/>
              <a:t>It would be better to fix the error, but for a temporary fix, this would do…</a:t>
            </a:r>
          </a:p>
        </p:txBody>
      </p:sp>
      <p:pic>
        <p:nvPicPr>
          <p:cNvPr id="239618" name="Picture 2"/>
          <p:cNvPicPr>
            <a:picLocks noChangeAspect="1" noChangeArrowheads="1"/>
          </p:cNvPicPr>
          <p:nvPr/>
        </p:nvPicPr>
        <p:blipFill>
          <a:blip r:embed="rId3"/>
          <a:srcRect l="2571" t="10959" r="3856"/>
          <a:stretch>
            <a:fillRect/>
          </a:stretch>
        </p:blipFill>
        <p:spPr bwMode="auto">
          <a:xfrm>
            <a:off x="76200" y="762000"/>
            <a:ext cx="9039225" cy="403383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scene3d>
            <a:camera prst="orthographicFront"/>
            <a:lightRig rig="threePt" dir="t"/>
          </a:scene3d>
          <a:sp3d>
            <a:bevelT/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17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11779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28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Don’t comment tricky code - Rewrite it!</a:t>
            </a:r>
          </a:p>
        </p:txBody>
      </p:sp>
      <p:sp>
        <p:nvSpPr>
          <p:cNvPr id="16128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1066800"/>
            <a:ext cx="8839200" cy="5181600"/>
          </a:xfrm>
        </p:spPr>
        <p:txBody>
          <a:bodyPr/>
          <a:lstStyle/>
          <a:p>
            <a:pPr>
              <a:buNone/>
            </a:pPr>
            <a:r>
              <a:rPr lang="en-US" sz="2000" dirty="0" smtClean="0">
                <a:latin typeface="Courier"/>
                <a:cs typeface="Courier"/>
              </a:rPr>
              <a:t>// Very important note:</a:t>
            </a:r>
          </a:p>
          <a:p>
            <a:pPr>
              <a:buNone/>
            </a:pPr>
            <a:r>
              <a:rPr lang="en-US" sz="2000" dirty="0" smtClean="0">
                <a:latin typeface="Courier"/>
                <a:cs typeface="Courier"/>
              </a:rPr>
              <a:t>// The constructor for this class take a reference to a</a:t>
            </a:r>
          </a:p>
          <a:p>
            <a:pPr>
              <a:buNone/>
            </a:pPr>
            <a:r>
              <a:rPr lang="en-US" sz="2000" dirty="0" smtClean="0">
                <a:latin typeface="Courier"/>
                <a:cs typeface="Courier"/>
              </a:rPr>
              <a:t>// </a:t>
            </a:r>
            <a:r>
              <a:rPr lang="en-US" sz="2000" dirty="0" err="1" smtClean="0">
                <a:latin typeface="Courier"/>
                <a:cs typeface="Courier"/>
              </a:rPr>
              <a:t>UiPublication</a:t>
            </a:r>
            <a:r>
              <a:rPr lang="en-US" sz="2000" dirty="0" smtClean="0">
                <a:latin typeface="Courier"/>
                <a:cs typeface="Courier"/>
              </a:rPr>
              <a:t>. The </a:t>
            </a:r>
            <a:r>
              <a:rPr lang="en-US" sz="2000" dirty="0" err="1" smtClean="0">
                <a:latin typeface="Courier"/>
                <a:cs typeface="Courier"/>
              </a:rPr>
              <a:t>UiPublication</a:t>
            </a:r>
            <a:r>
              <a:rPr lang="en-US" sz="2000" dirty="0" smtClean="0">
                <a:latin typeface="Courier"/>
                <a:cs typeface="Courier"/>
              </a:rPr>
              <a:t> object MUST NOT</a:t>
            </a:r>
          </a:p>
          <a:p>
            <a:pPr>
              <a:buNone/>
            </a:pPr>
            <a:r>
              <a:rPr lang="en-US" sz="2000" dirty="0" smtClean="0">
                <a:latin typeface="Courier"/>
                <a:cs typeface="Courier"/>
              </a:rPr>
              <a:t>// BE DESTROYED before the </a:t>
            </a:r>
            <a:r>
              <a:rPr lang="en-US" sz="2000" dirty="0" err="1" smtClean="0">
                <a:latin typeface="Courier"/>
                <a:cs typeface="Courier"/>
              </a:rPr>
              <a:t>DatabasePublication</a:t>
            </a:r>
            <a:endParaRPr lang="en-US" sz="2000" dirty="0" smtClean="0">
              <a:latin typeface="Courier"/>
              <a:cs typeface="Courier"/>
            </a:endParaRPr>
          </a:p>
          <a:p>
            <a:pPr>
              <a:buNone/>
            </a:pPr>
            <a:r>
              <a:rPr lang="en-US" sz="2000" dirty="0" smtClean="0">
                <a:latin typeface="Courier"/>
                <a:cs typeface="Courier"/>
              </a:rPr>
              <a:t>// object. If it is, the </a:t>
            </a:r>
            <a:r>
              <a:rPr lang="en-US" sz="2000" dirty="0" err="1" smtClean="0">
                <a:latin typeface="Courier"/>
                <a:cs typeface="Courier"/>
              </a:rPr>
              <a:t>DatabasePublication</a:t>
            </a:r>
            <a:r>
              <a:rPr lang="en-US" sz="2000" dirty="0" smtClean="0">
                <a:latin typeface="Courier"/>
                <a:cs typeface="Courier"/>
              </a:rPr>
              <a:t> object will</a:t>
            </a:r>
          </a:p>
          <a:p>
            <a:pPr>
              <a:buNone/>
            </a:pPr>
            <a:r>
              <a:rPr lang="en-US" sz="2000" dirty="0" smtClean="0">
                <a:latin typeface="Courier"/>
                <a:cs typeface="Courier"/>
              </a:rPr>
              <a:t>// cause the program to die a horrible death.</a:t>
            </a:r>
            <a:br>
              <a:rPr lang="en-US" sz="2000" dirty="0" smtClean="0">
                <a:latin typeface="Courier"/>
                <a:cs typeface="Courier"/>
              </a:rPr>
            </a:br>
            <a:endParaRPr lang="en-US" sz="2000" dirty="0" smtClean="0">
              <a:latin typeface="Courier"/>
              <a:cs typeface="Courier"/>
            </a:endParaRPr>
          </a:p>
          <a:p>
            <a:pPr>
              <a:buNone/>
            </a:pPr>
            <a:endParaRPr lang="en-US" sz="2000" dirty="0" smtClean="0">
              <a:latin typeface="Courier"/>
              <a:cs typeface="Courier"/>
            </a:endParaRPr>
          </a:p>
          <a:p>
            <a:r>
              <a:rPr lang="en-US" sz="2400" dirty="0" smtClean="0"/>
              <a:t>While </a:t>
            </a:r>
            <a:r>
              <a:rPr lang="en-US" sz="2400" dirty="0"/>
              <a:t>sometimes it is necessary to write clever code, it is often better to rewrite the code to avoid problems in maintenance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8305800" y="5943600"/>
            <a:ext cx="57795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00FF"/>
                </a:solidFill>
              </a:rPr>
              <a:t>Q6</a:t>
            </a:r>
            <a:endParaRPr lang="en-US" b="1" dirty="0">
              <a:solidFill>
                <a:srgbClr val="0000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280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12803" grpId="0" uiExpand="1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4850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76200"/>
            <a:ext cx="8001000" cy="533400"/>
          </a:xfrm>
        </p:spPr>
        <p:txBody>
          <a:bodyPr/>
          <a:lstStyle/>
          <a:p>
            <a:r>
              <a:rPr lang="en-US"/>
              <a:t>Document Input/Output where Declared</a:t>
            </a:r>
          </a:p>
        </p:txBody>
      </p:sp>
      <p:sp>
        <p:nvSpPr>
          <p:cNvPr id="16148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3048000"/>
            <a:ext cx="8458200" cy="2438400"/>
          </a:xfrm>
        </p:spPr>
        <p:txBody>
          <a:bodyPr/>
          <a:lstStyle/>
          <a:p>
            <a:endParaRPr lang="en-US" sz="2400" dirty="0"/>
          </a:p>
        </p:txBody>
      </p:sp>
      <p:pic>
        <p:nvPicPr>
          <p:cNvPr id="240642" name="Picture 2"/>
          <p:cNvPicPr>
            <a:picLocks noChangeAspect="1" noChangeArrowheads="1"/>
          </p:cNvPicPr>
          <p:nvPr/>
        </p:nvPicPr>
        <p:blipFill>
          <a:blip r:embed="rId3"/>
          <a:srcRect t="28169" r="4057"/>
          <a:stretch>
            <a:fillRect/>
          </a:stretch>
        </p:blipFill>
        <p:spPr bwMode="auto">
          <a:xfrm>
            <a:off x="76200" y="2357438"/>
            <a:ext cx="8991600" cy="1452562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scene3d>
            <a:camera prst="orthographicFront"/>
            <a:lightRig rig="threePt" dir="t"/>
          </a:scene3d>
          <a:sp3d>
            <a:bevelT/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5874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76200"/>
            <a:ext cx="8686800" cy="533400"/>
          </a:xfrm>
        </p:spPr>
        <p:txBody>
          <a:bodyPr/>
          <a:lstStyle/>
          <a:p>
            <a:r>
              <a:rPr lang="en-US"/>
              <a:t>What about using something like JavaDoc?</a:t>
            </a:r>
          </a:p>
        </p:txBody>
      </p:sp>
      <p:sp>
        <p:nvSpPr>
          <p:cNvPr id="16158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4114800"/>
            <a:ext cx="7772400" cy="2133600"/>
          </a:xfrm>
        </p:spPr>
        <p:txBody>
          <a:bodyPr/>
          <a:lstStyle/>
          <a:p>
            <a:r>
              <a:rPr lang="en-US" dirty="0" smtClean="0"/>
              <a:t>Same as previous slide, but with </a:t>
            </a:r>
            <a:r>
              <a:rPr lang="en-US" dirty="0" err="1" smtClean="0"/>
              <a:t>JavaDoc</a:t>
            </a:r>
            <a:endParaRPr lang="en-US" dirty="0" smtClean="0"/>
          </a:p>
          <a:p>
            <a:pPr lvl="1"/>
            <a:r>
              <a:rPr lang="en-US" dirty="0" err="1" smtClean="0"/>
              <a:t>JavaDoc</a:t>
            </a:r>
            <a:r>
              <a:rPr lang="en-US" dirty="0" smtClean="0"/>
              <a:t> </a:t>
            </a:r>
            <a:r>
              <a:rPr lang="en-US" dirty="0"/>
              <a:t>parses the comments for specific elements to produce documentation…</a:t>
            </a:r>
          </a:p>
          <a:p>
            <a:r>
              <a:rPr lang="en-US" dirty="0"/>
              <a:t>Check out </a:t>
            </a:r>
            <a:r>
              <a:rPr lang="en-US" dirty="0" err="1"/>
              <a:t>Doxygen</a:t>
            </a:r>
            <a:r>
              <a:rPr lang="en-US" dirty="0"/>
              <a:t>: </a:t>
            </a:r>
            <a:r>
              <a:rPr lang="en-US" dirty="0" err="1"/>
              <a:t>www.doxygen.org</a:t>
            </a:r>
            <a:r>
              <a:rPr lang="en-US" dirty="0"/>
              <a:t>/</a:t>
            </a:r>
          </a:p>
        </p:txBody>
      </p:sp>
      <p:pic>
        <p:nvPicPr>
          <p:cNvPr id="240643" name="Picture 3"/>
          <p:cNvPicPr>
            <a:picLocks noChangeAspect="1" noChangeArrowheads="1"/>
          </p:cNvPicPr>
          <p:nvPr/>
        </p:nvPicPr>
        <p:blipFill>
          <a:blip r:embed="rId3"/>
          <a:srcRect t="10471" r="8008"/>
          <a:stretch>
            <a:fillRect/>
          </a:stretch>
        </p:blipFill>
        <p:spPr bwMode="auto">
          <a:xfrm>
            <a:off x="228600" y="762000"/>
            <a:ext cx="8610600" cy="3205163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1615877" name="Line 5"/>
          <p:cNvSpPr>
            <a:spLocks noChangeShapeType="1"/>
          </p:cNvSpPr>
          <p:nvPr/>
        </p:nvSpPr>
        <p:spPr bwMode="auto">
          <a:xfrm>
            <a:off x="685800" y="1752600"/>
            <a:ext cx="1828800" cy="0"/>
          </a:xfrm>
          <a:prstGeom prst="line">
            <a:avLst/>
          </a:prstGeom>
          <a:noFill/>
          <a:ln w="19050">
            <a:solidFill>
              <a:srgbClr val="CC3300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15878" name="Line 6"/>
          <p:cNvSpPr>
            <a:spLocks noChangeShapeType="1"/>
          </p:cNvSpPr>
          <p:nvPr/>
        </p:nvSpPr>
        <p:spPr bwMode="auto">
          <a:xfrm>
            <a:off x="685800" y="2057400"/>
            <a:ext cx="1828800" cy="0"/>
          </a:xfrm>
          <a:prstGeom prst="line">
            <a:avLst/>
          </a:prstGeom>
          <a:noFill/>
          <a:ln w="19050">
            <a:solidFill>
              <a:srgbClr val="CC3300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15879" name="Line 7"/>
          <p:cNvSpPr>
            <a:spLocks noChangeShapeType="1"/>
          </p:cNvSpPr>
          <p:nvPr/>
        </p:nvSpPr>
        <p:spPr bwMode="auto">
          <a:xfrm>
            <a:off x="685800" y="2286000"/>
            <a:ext cx="1828800" cy="0"/>
          </a:xfrm>
          <a:prstGeom prst="line">
            <a:avLst/>
          </a:prstGeom>
          <a:noFill/>
          <a:ln w="19050">
            <a:solidFill>
              <a:srgbClr val="CC3300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8305800" y="5943600"/>
            <a:ext cx="57795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00FF"/>
                </a:solidFill>
              </a:rPr>
              <a:t>Q7</a:t>
            </a:r>
            <a:endParaRPr lang="en-US" b="1" dirty="0">
              <a:solidFill>
                <a:srgbClr val="0000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58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58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58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15875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7506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76200"/>
            <a:ext cx="8839200" cy="533400"/>
          </a:xfrm>
        </p:spPr>
        <p:txBody>
          <a:bodyPr/>
          <a:lstStyle/>
          <a:p>
            <a:pPr algn="ctr"/>
            <a:r>
              <a:rPr lang="en-US" dirty="0"/>
              <a:t>General Self-Documenting Guidelines</a:t>
            </a:r>
          </a:p>
        </p:txBody>
      </p:sp>
      <p:sp>
        <p:nvSpPr>
          <p:cNvPr id="219750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990600"/>
            <a:ext cx="8229600" cy="5867400"/>
          </a:xfrm>
        </p:spPr>
        <p:txBody>
          <a:bodyPr/>
          <a:lstStyle/>
          <a:p>
            <a:pPr>
              <a:lnSpc>
                <a:spcPct val="90000"/>
              </a:lnSpc>
              <a:spcBef>
                <a:spcPts val="1272"/>
              </a:spcBef>
            </a:pPr>
            <a:r>
              <a:rPr lang="en-US" dirty="0"/>
              <a:t>Ease of Maintenance – #1 Objective</a:t>
            </a:r>
            <a:endParaRPr lang="en-US" baseline="30000" dirty="0"/>
          </a:p>
          <a:p>
            <a:pPr>
              <a:lnSpc>
                <a:spcPct val="90000"/>
              </a:lnSpc>
              <a:spcBef>
                <a:spcPts val="1272"/>
              </a:spcBef>
            </a:pPr>
            <a:r>
              <a:rPr lang="en-US" dirty="0">
                <a:solidFill>
                  <a:srgbClr val="990033"/>
                </a:solidFill>
              </a:rPr>
              <a:t>Meaningful variable names</a:t>
            </a:r>
          </a:p>
          <a:p>
            <a:pPr>
              <a:lnSpc>
                <a:spcPct val="90000"/>
              </a:lnSpc>
              <a:spcBef>
                <a:spcPts val="1272"/>
              </a:spcBef>
            </a:pPr>
            <a:r>
              <a:rPr lang="en-US" dirty="0">
                <a:solidFill>
                  <a:srgbClr val="990033"/>
                </a:solidFill>
              </a:rPr>
              <a:t>Comments only when needed</a:t>
            </a:r>
          </a:p>
          <a:p>
            <a:pPr>
              <a:lnSpc>
                <a:spcPct val="90000"/>
              </a:lnSpc>
              <a:spcBef>
                <a:spcPts val="1272"/>
              </a:spcBef>
            </a:pPr>
            <a:r>
              <a:rPr lang="en-US" dirty="0"/>
              <a:t>Extra variables used to clarify</a:t>
            </a:r>
          </a:p>
          <a:p>
            <a:pPr>
              <a:lnSpc>
                <a:spcPct val="90000"/>
              </a:lnSpc>
              <a:spcBef>
                <a:spcPts val="1272"/>
              </a:spcBef>
            </a:pPr>
            <a:r>
              <a:rPr lang="en-US" dirty="0"/>
              <a:t>Data types simple</a:t>
            </a:r>
          </a:p>
          <a:p>
            <a:pPr>
              <a:lnSpc>
                <a:spcPct val="90000"/>
              </a:lnSpc>
              <a:spcBef>
                <a:spcPts val="1272"/>
              </a:spcBef>
            </a:pPr>
            <a:r>
              <a:rPr lang="en-US" dirty="0"/>
              <a:t>Nominal path thru code is clear</a:t>
            </a:r>
          </a:p>
          <a:p>
            <a:pPr>
              <a:lnSpc>
                <a:spcPct val="90000"/>
              </a:lnSpc>
              <a:spcBef>
                <a:spcPts val="1272"/>
              </a:spcBef>
            </a:pPr>
            <a:r>
              <a:rPr lang="en-US" dirty="0"/>
              <a:t>Interfaces obvious</a:t>
            </a:r>
          </a:p>
          <a:p>
            <a:pPr>
              <a:lnSpc>
                <a:spcPct val="90000"/>
              </a:lnSpc>
              <a:spcBef>
                <a:spcPts val="1272"/>
              </a:spcBef>
            </a:pPr>
            <a:r>
              <a:rPr lang="en-US" dirty="0"/>
              <a:t>Refs to variables close together</a:t>
            </a:r>
          </a:p>
          <a:p>
            <a:pPr>
              <a:lnSpc>
                <a:spcPct val="90000"/>
              </a:lnSpc>
              <a:spcBef>
                <a:spcPts val="1272"/>
              </a:spcBef>
            </a:pPr>
            <a:r>
              <a:rPr lang="en-US" dirty="0"/>
              <a:t>Class name and interface says it </a:t>
            </a:r>
            <a:r>
              <a:rPr lang="en-US" dirty="0" smtClean="0"/>
              <a:t>all</a:t>
            </a:r>
          </a:p>
          <a:p>
            <a:pPr lvl="1">
              <a:lnSpc>
                <a:spcPct val="90000"/>
              </a:lnSpc>
              <a:spcBef>
                <a:spcPts val="1272"/>
              </a:spcBef>
            </a:pPr>
            <a:r>
              <a:rPr lang="en-US" dirty="0" smtClean="0"/>
              <a:t>Purpose is clear</a:t>
            </a:r>
          </a:p>
          <a:p>
            <a:pPr>
              <a:lnSpc>
                <a:spcPct val="90000"/>
              </a:lnSpc>
              <a:spcBef>
                <a:spcPts val="1272"/>
              </a:spcBef>
            </a:pP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8305800" y="5943600"/>
            <a:ext cx="58221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00FF"/>
                </a:solidFill>
              </a:rPr>
              <a:t>Q8</a:t>
            </a:r>
            <a:endParaRPr lang="en-US" b="1" dirty="0">
              <a:solidFill>
                <a:srgbClr val="0000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7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197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7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197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7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197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75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1975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75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1975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75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1975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75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1975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750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19750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750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219750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750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219750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97507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997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533400"/>
          </a:xfrm>
        </p:spPr>
        <p:txBody>
          <a:bodyPr/>
          <a:lstStyle/>
          <a:p>
            <a:r>
              <a:rPr lang="en-US" dirty="0" smtClean="0"/>
              <a:t>Revisiting the Documentation </a:t>
            </a:r>
            <a:r>
              <a:rPr lang="en-US" dirty="0"/>
              <a:t>Survey</a:t>
            </a:r>
          </a:p>
        </p:txBody>
      </p:sp>
      <p:sp>
        <p:nvSpPr>
          <p:cNvPr id="16199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143000"/>
            <a:ext cx="8077200" cy="5105400"/>
          </a:xfrm>
        </p:spPr>
        <p:txBody>
          <a:bodyPr/>
          <a:lstStyle/>
          <a:p>
            <a:r>
              <a:rPr lang="en-US" dirty="0"/>
              <a:t>Survey of software industry professionals</a:t>
            </a:r>
          </a:p>
          <a:p>
            <a:r>
              <a:rPr lang="en-US" dirty="0"/>
              <a:t>Highlights preferences for and aversions against software documentation tools</a:t>
            </a:r>
          </a:p>
          <a:p>
            <a:r>
              <a:rPr lang="en-US" dirty="0"/>
              <a:t>Participants agree that documentation tools should seek to better extract knowledge from software artifacts</a:t>
            </a:r>
          </a:p>
          <a:p>
            <a:r>
              <a:rPr lang="en-US" dirty="0"/>
              <a:t>2 Observations</a:t>
            </a:r>
          </a:p>
          <a:p>
            <a:pPr lvl="1"/>
            <a:r>
              <a:rPr lang="en-US" dirty="0"/>
              <a:t>Some large-scale software projects had an abundance of documentation</a:t>
            </a:r>
          </a:p>
          <a:p>
            <a:pPr lvl="1"/>
            <a:r>
              <a:rPr lang="en-US" dirty="0"/>
              <a:t>small to medium-scale software projects had little to no software documentation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99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99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99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99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99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99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19971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09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What the 50 Questions Addressed?</a:t>
            </a:r>
          </a:p>
        </p:txBody>
      </p:sp>
      <p:sp>
        <p:nvSpPr>
          <p:cNvPr id="16209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762000"/>
            <a:ext cx="8229600" cy="5791200"/>
          </a:xfrm>
        </p:spPr>
        <p:txBody>
          <a:bodyPr/>
          <a:lstStyle/>
          <a:p>
            <a:r>
              <a:rPr lang="en-US" dirty="0"/>
              <a:t>Participant’s personal preference for different types of documentation, and their effectiveness </a:t>
            </a:r>
          </a:p>
          <a:p>
            <a:r>
              <a:rPr lang="en-US" dirty="0"/>
              <a:t>Ability of a document’s attributes, as opposed to its content, to promote (or hinder) effective communication</a:t>
            </a:r>
          </a:p>
          <a:p>
            <a:r>
              <a:rPr lang="en-US" dirty="0"/>
              <a:t>State of software documentation in the participant’s organization</a:t>
            </a:r>
          </a:p>
          <a:p>
            <a:r>
              <a:rPr lang="en-US" dirty="0"/>
              <a:t>Comparison of past projects to current ones</a:t>
            </a:r>
          </a:p>
          <a:p>
            <a:r>
              <a:rPr lang="en-US" dirty="0"/>
              <a:t>Effectiveness of documentation tools and technologies</a:t>
            </a:r>
          </a:p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8305800" y="5943600"/>
            <a:ext cx="57795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00FF"/>
                </a:solidFill>
              </a:rPr>
              <a:t>Q9</a:t>
            </a:r>
            <a:endParaRPr lang="en-US" b="1" dirty="0">
              <a:solidFill>
                <a:srgbClr val="0000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09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09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09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09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09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20995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30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Are Documents Updated?</a:t>
            </a:r>
          </a:p>
        </p:txBody>
      </p:sp>
      <p:pic>
        <p:nvPicPr>
          <p:cNvPr id="1623044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2400" y="1044575"/>
            <a:ext cx="8686800" cy="4670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/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4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Recall: User </a:t>
            </a:r>
            <a:r>
              <a:rPr lang="en-US" dirty="0"/>
              <a:t>Documentation</a:t>
            </a:r>
          </a:p>
        </p:txBody>
      </p:sp>
      <p:graphicFrame>
        <p:nvGraphicFramePr>
          <p:cNvPr id="1674289" name="Group 49"/>
          <p:cNvGraphicFramePr>
            <a:graphicFrameLocks noGrp="1"/>
          </p:cNvGraphicFramePr>
          <p:nvPr/>
        </p:nvGraphicFramePr>
        <p:xfrm>
          <a:off x="381000" y="777240"/>
          <a:ext cx="8534400" cy="5394960"/>
        </p:xfrm>
        <a:graphic>
          <a:graphicData uri="http://schemas.openxmlformats.org/drawingml/2006/table">
            <a:tbl>
              <a:tblPr/>
              <a:tblGrid>
                <a:gridCol w="2923822"/>
                <a:gridCol w="5610578"/>
              </a:tblGrid>
              <a:tr h="371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CC0000"/>
                        </a:buClr>
                        <a:buSzPct val="70000"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</a:rPr>
                        <a:t>Constituent Document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CC0000"/>
                        </a:buClr>
                        <a:buSzPct val="70000"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</a:rPr>
                        <a:t>Function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8000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CC0000"/>
                        </a:buClr>
                        <a:buSzPct val="70000"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Installation</a:t>
                      </a: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 </a:t>
                      </a:r>
                      <a:b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</a:b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Manual / Guide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F0F2"/>
                    </a:solidFill>
                  </a:tcPr>
                </a:tc>
                <a:tc>
                  <a:txBody>
                    <a:bodyPr/>
                    <a:lstStyle/>
                    <a:p>
                      <a:pPr marL="231775" marR="0" lvl="0" indent="-231775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CC0000"/>
                        </a:buClr>
                        <a:buSzPct val="70000"/>
                        <a:buFont typeface="Arial"/>
                        <a:buChar char="•"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System installation and set up, </a:t>
                      </a:r>
                      <a:r>
                        <a:rPr kumimoji="0" lang="en-US" sz="20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configuration</a:t>
                      </a: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 and customization to hardware and other software systems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F0F2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CC0000"/>
                        </a:buClr>
                        <a:buSzPct val="70000"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Beginner’s</a:t>
                      </a: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 </a:t>
                      </a:r>
                      <a:b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</a:b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Guide / Tutorial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DFE4"/>
                    </a:solidFill>
                  </a:tcPr>
                </a:tc>
                <a:tc>
                  <a:txBody>
                    <a:bodyPr/>
                    <a:lstStyle/>
                    <a:p>
                      <a:pPr marL="231775" marR="0" lvl="0" indent="-231775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CC0000"/>
                        </a:buClr>
                        <a:buSzPct val="70000"/>
                        <a:buFont typeface="Arial"/>
                        <a:buChar char="•"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Simple explanations of how to get started using the system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DFE4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CC0000"/>
                        </a:buClr>
                        <a:buSzPct val="70000"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Reference</a:t>
                      </a: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 Guide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F0F2"/>
                    </a:solidFill>
                  </a:tcPr>
                </a:tc>
                <a:tc>
                  <a:txBody>
                    <a:bodyPr/>
                    <a:lstStyle/>
                    <a:p>
                      <a:pPr marL="231775" marR="0" lvl="0" indent="-231775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CC0000"/>
                        </a:buClr>
                        <a:buSzPct val="70000"/>
                        <a:buFont typeface="Arial"/>
                        <a:buChar char="•"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Provides in-depth description of each </a:t>
                      </a:r>
                      <a:r>
                        <a:rPr kumimoji="0" lang="en-US" sz="20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system</a:t>
                      </a: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 facility and how it can be used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F0F2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CC0000"/>
                        </a:buClr>
                        <a:buSzPct val="70000"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Maintenance</a:t>
                      </a: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 </a:t>
                      </a:r>
                      <a:b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</a:b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Manual / Guide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DFE4"/>
                    </a:solidFill>
                  </a:tcPr>
                </a:tc>
                <a:tc>
                  <a:txBody>
                    <a:bodyPr/>
                    <a:lstStyle/>
                    <a:p>
                      <a:pPr marL="231775" marR="0" lvl="0" indent="-231775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0000"/>
                        </a:buClr>
                        <a:buSzPct val="70000"/>
                        <a:buFont typeface="Arial"/>
                        <a:buChar char="•"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Outlines the software change processes</a:t>
                      </a:r>
                    </a:p>
                    <a:p>
                      <a:pPr marL="231775" marR="0" lvl="0" indent="-231775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0000"/>
                        </a:buClr>
                        <a:buSzPct val="70000"/>
                        <a:buFont typeface="Arial"/>
                        <a:buChar char="•"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Refers to </a:t>
                      </a:r>
                      <a:r>
                        <a:rPr kumimoji="0" lang="en-US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req’ts</a:t>
                      </a: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&amp; </a:t>
                      </a: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design </a:t>
                      </a: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specifications</a:t>
                      </a:r>
                    </a:p>
                    <a:p>
                      <a:pPr marL="231775" marR="0" lvl="0" indent="-231775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0000"/>
                        </a:buClr>
                        <a:buSzPct val="70000"/>
                        <a:buFont typeface="Arial"/>
                        <a:buChar char="•"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Refers to test </a:t>
                      </a: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data and </a:t>
                      </a: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results</a:t>
                      </a: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231775" marR="0" lvl="0" indent="-231775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0000"/>
                        </a:buClr>
                        <a:buSzPct val="70000"/>
                        <a:buFont typeface="Arial"/>
                        <a:buChar char="•"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Summary </a:t>
                      </a: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of new </a:t>
                      </a: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features for releases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DFE4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CC0000"/>
                        </a:buClr>
                        <a:buSzPct val="70000"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Quick</a:t>
                      </a: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 Reference </a:t>
                      </a: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C</a:t>
                      </a: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ard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F0F2"/>
                    </a:solidFill>
                  </a:tcPr>
                </a:tc>
                <a:tc>
                  <a:txBody>
                    <a:bodyPr/>
                    <a:lstStyle/>
                    <a:p>
                      <a:pPr marL="231775" marR="0" lvl="0" indent="-231775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CC0000"/>
                        </a:buClr>
                        <a:buSzPct val="70000"/>
                        <a:buFont typeface="Arial"/>
                        <a:buChar char="•"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Serves as a</a:t>
                      </a: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 lookup for key capabilities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F0F2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CC0000"/>
                        </a:buClr>
                        <a:buSzPct val="70000"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System</a:t>
                      </a: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 Administration Guide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DFE4"/>
                    </a:solidFill>
                  </a:tcPr>
                </a:tc>
                <a:tc>
                  <a:txBody>
                    <a:bodyPr/>
                    <a:lstStyle/>
                    <a:p>
                      <a:pPr marL="231775" marR="0" lvl="0" indent="-231775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CC0000"/>
                        </a:buClr>
                        <a:buSzPct val="70000"/>
                        <a:buFont typeface="Arial"/>
                        <a:buChar char="•"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Provides information on services such as networking, security, and upgrading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DFE4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406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76200"/>
            <a:ext cx="7772400" cy="990600"/>
          </a:xfrm>
        </p:spPr>
        <p:txBody>
          <a:bodyPr/>
          <a:lstStyle/>
          <a:p>
            <a:r>
              <a:rPr lang="en-US" dirty="0" smtClean="0"/>
              <a:t>How </a:t>
            </a:r>
            <a:r>
              <a:rPr lang="en-US" dirty="0"/>
              <a:t>long is Documentation Useful?</a:t>
            </a:r>
          </a:p>
        </p:txBody>
      </p:sp>
      <p:pic>
        <p:nvPicPr>
          <p:cNvPr id="1624068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2400" y="1085850"/>
            <a:ext cx="8839200" cy="4476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/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20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Documentation Technologies</a:t>
            </a:r>
          </a:p>
        </p:txBody>
      </p:sp>
      <p:sp>
        <p:nvSpPr>
          <p:cNvPr id="16220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4876800"/>
            <a:ext cx="8534400" cy="1828800"/>
          </a:xfrm>
        </p:spPr>
        <p:txBody>
          <a:bodyPr/>
          <a:lstStyle/>
          <a:p>
            <a:r>
              <a:rPr lang="en-US" dirty="0"/>
              <a:t>Other tools included </a:t>
            </a:r>
            <a:r>
              <a:rPr lang="en-US" dirty="0" err="1"/>
              <a:t>ArgoUML</a:t>
            </a:r>
            <a:r>
              <a:rPr lang="en-US" dirty="0"/>
              <a:t>, Visio, </a:t>
            </a:r>
            <a:r>
              <a:rPr lang="en-US" dirty="0" err="1"/>
              <a:t>FrameMaker</a:t>
            </a:r>
            <a:r>
              <a:rPr lang="en-US" dirty="0"/>
              <a:t>, Author-IT, whiteboards and digital cameras, </a:t>
            </a:r>
            <a:r>
              <a:rPr lang="en-US" dirty="0" err="1"/>
              <a:t>JUnit</a:t>
            </a:r>
            <a:r>
              <a:rPr lang="en-US" dirty="0"/>
              <a:t> and XML editors</a:t>
            </a:r>
          </a:p>
        </p:txBody>
      </p:sp>
      <p:pic>
        <p:nvPicPr>
          <p:cNvPr id="1622020" name="Picture 4"/>
          <p:cNvPicPr>
            <a:picLocks noChangeAspect="1" noChangeArrowheads="1"/>
          </p:cNvPicPr>
          <p:nvPr/>
        </p:nvPicPr>
        <p:blipFill>
          <a:blip r:embed="rId3"/>
          <a:srcRect t="15190"/>
          <a:stretch>
            <a:fillRect/>
          </a:stretch>
        </p:blipFill>
        <p:spPr bwMode="auto">
          <a:xfrm>
            <a:off x="152400" y="685800"/>
            <a:ext cx="8915400" cy="3821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/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20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22019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>
                <a:effectLst>
                  <a:outerShdw blurRad="38100" dist="38100" dir="2700000" algn="tl">
                    <a:srgbClr val="DDDDDD"/>
                  </a:outerShdw>
                </a:effectLst>
              </a:rPr>
              <a:t>Maintenance Quality in Question</a:t>
            </a:r>
          </a:p>
        </p:txBody>
      </p:sp>
      <p:pic>
        <p:nvPicPr>
          <p:cNvPr id="1605636" name="Picture 4" descr="documentation process.gif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2400" y="993775"/>
            <a:ext cx="8915400" cy="312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354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787400" y="2044700"/>
            <a:ext cx="7442200" cy="1193800"/>
          </a:xfrm>
        </p:spPr>
        <p:txBody>
          <a:bodyPr anchor="b" anchorCtr="1"/>
          <a:lstStyle/>
          <a:p>
            <a:pPr algn="ctr" eaLnBrk="1" hangingPunct="1"/>
            <a:r>
              <a:rPr lang="en-US" sz="4000">
                <a:effectLst>
                  <a:outerShdw blurRad="38100" dist="38100" dir="2700000" algn="tl">
                    <a:srgbClr val="DDDDDD"/>
                  </a:outerShdw>
                </a:effectLst>
              </a:rPr>
              <a:t>Documenting Maintenance </a:t>
            </a:r>
          </a:p>
        </p:txBody>
      </p:sp>
      <p:pic>
        <p:nvPicPr>
          <p:cNvPr id="1603589" name="Picture 5"/>
          <p:cNvPicPr>
            <a:picLocks noChangeAspect="1" noChangeArrowheads="1"/>
          </p:cNvPicPr>
          <p:nvPr/>
        </p:nvPicPr>
        <mc:AlternateContent xmlns:mc="http://schemas.openxmlformats.org/markup-compatibility/2006">
          <mc:Choice xmlns:ma="http://schemas.microsoft.com/office/mac/drawingml/2008/main" xmlns:mv="urn:schemas-microsoft-com:mac:vml" xmlns="" Requires="ma">
            <p:blipFill>
              <a:blip r:embed="rId3"/>
              <a:srcRect/>
              <a:stretch>
                <a:fillRect/>
              </a:stretch>
            </p:blipFill>
          </mc:Choice>
          <mc:Fallback>
            <p:blipFill>
              <a:blip r:embed="rId4"/>
              <a:srcRect/>
              <a:stretch>
                <a:fillRect/>
              </a:stretch>
            </p:blipFill>
          </mc:Fallback>
        </mc:AlternateContent>
        <p:spPr bwMode="auto">
          <a:xfrm>
            <a:off x="685800" y="3511550"/>
            <a:ext cx="3733800" cy="3194050"/>
          </a:xfrm>
          <a:prstGeom prst="rect">
            <a:avLst/>
          </a:prstGeom>
          <a:noFill/>
        </p:spPr>
      </p:pic>
      <p:pic>
        <p:nvPicPr>
          <p:cNvPr id="1603590" name="Picture 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334000" y="106363"/>
            <a:ext cx="3657600" cy="2408237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47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85800" y="0"/>
            <a:ext cx="7772400" cy="914400"/>
          </a:xfrm>
        </p:spPr>
        <p:txBody>
          <a:bodyPr/>
          <a:lstStyle/>
          <a:p>
            <a:pPr eaLnBrk="1" hangingPunct="1"/>
            <a:r>
              <a:rPr lang="en-US" dirty="0">
                <a:effectLst>
                  <a:outerShdw blurRad="38100" dist="38100" dir="2700000" algn="tl">
                    <a:srgbClr val="DDDDDD"/>
                  </a:outerShdw>
                </a:effectLst>
              </a:rPr>
              <a:t>Additional Documentation Needed for Software Maintenance</a:t>
            </a:r>
          </a:p>
        </p:txBody>
      </p:sp>
      <p:sp>
        <p:nvSpPr>
          <p:cNvPr id="23347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685800" y="1143000"/>
            <a:ext cx="8305800" cy="5181600"/>
          </a:xfrm>
        </p:spPr>
        <p:txBody>
          <a:bodyPr/>
          <a:lstStyle/>
          <a:p>
            <a:pPr eaLnBrk="1" hangingPunct="1"/>
            <a:r>
              <a:rPr lang="en-US" dirty="0">
                <a:effectLst>
                  <a:outerShdw blurRad="38100" dist="38100" dir="2700000" algn="tl">
                    <a:srgbClr val="DDDDDD"/>
                  </a:outerShdw>
                </a:effectLst>
              </a:rPr>
              <a:t>Depends on Maintenance Process Used…</a:t>
            </a:r>
          </a:p>
          <a:p>
            <a:pPr lvl="1" eaLnBrk="1" hangingPunct="1"/>
            <a:r>
              <a:rPr lang="en-US" dirty="0">
                <a:effectLst>
                  <a:outerShdw blurRad="38100" dist="38100" dir="2700000" algn="tl">
                    <a:srgbClr val="DDDDDD"/>
                  </a:outerShdw>
                </a:effectLst>
              </a:rPr>
              <a:t>Change Request Process</a:t>
            </a:r>
          </a:p>
          <a:p>
            <a:pPr lvl="1" eaLnBrk="1" hangingPunct="1"/>
            <a:r>
              <a:rPr lang="en-US" dirty="0">
                <a:effectLst>
                  <a:outerShdw blurRad="38100" dist="38100" dir="2700000" algn="tl">
                    <a:srgbClr val="DDDDDD"/>
                  </a:outerShdw>
                </a:effectLst>
              </a:rPr>
              <a:t>Emergency</a:t>
            </a:r>
          </a:p>
          <a:p>
            <a:pPr lvl="1" eaLnBrk="1" hangingPunct="1"/>
            <a:r>
              <a:rPr lang="en-US" dirty="0">
                <a:effectLst>
                  <a:outerShdw blurRad="38100" dist="38100" dir="2700000" algn="tl">
                    <a:srgbClr val="DDDDDD"/>
                  </a:outerShdw>
                </a:effectLst>
              </a:rPr>
              <a:t>Priority</a:t>
            </a:r>
          </a:p>
          <a:p>
            <a:pPr lvl="1" eaLnBrk="1" hangingPunct="1"/>
            <a:r>
              <a:rPr lang="en-US" dirty="0">
                <a:effectLst>
                  <a:outerShdw blurRad="38100" dist="38100" dir="2700000" algn="tl">
                    <a:srgbClr val="DDDDDD"/>
                  </a:outerShdw>
                </a:effectLst>
              </a:rPr>
              <a:t>Release planning</a:t>
            </a:r>
            <a:r>
              <a:rPr lang="en-US" dirty="0" smtClean="0">
                <a:effectLst>
                  <a:outerShdw blurRad="38100" dist="38100" dir="2700000" algn="tl">
                    <a:srgbClr val="DDDDDD"/>
                  </a:outerShdw>
                </a:effectLst>
              </a:rPr>
              <a:t>…</a:t>
            </a:r>
            <a:br>
              <a:rPr lang="en-US" dirty="0" smtClean="0">
                <a:effectLst>
                  <a:outerShdw blurRad="38100" dist="38100" dir="2700000" algn="tl">
                    <a:srgbClr val="DDDDDD"/>
                  </a:outerShdw>
                </a:effectLst>
              </a:rPr>
            </a:br>
            <a:endParaRPr lang="en-US" dirty="0" smtClean="0">
              <a:effectLst>
                <a:outerShdw blurRad="38100" dist="38100" dir="2700000" algn="tl">
                  <a:srgbClr val="DDDDDD"/>
                </a:outerShdw>
              </a:effectLst>
            </a:endParaRPr>
          </a:p>
          <a:p>
            <a:pPr eaLnBrk="1" hangingPunct="1"/>
            <a:r>
              <a:rPr lang="en-US" dirty="0">
                <a:effectLst>
                  <a:outerShdw blurRad="38100" dist="38100" dir="2700000" algn="tl">
                    <a:srgbClr val="DDDDDD"/>
                  </a:outerShdw>
                </a:effectLst>
              </a:rPr>
              <a:t>Software Maintenance </a:t>
            </a:r>
            <a:r>
              <a:rPr lang="en-US" dirty="0" smtClean="0">
                <a:effectLst>
                  <a:outerShdw blurRad="38100" dist="38100" dir="2700000" algn="tl">
                    <a:srgbClr val="DDDDDD"/>
                  </a:outerShdw>
                </a:effectLst>
              </a:rPr>
              <a:t>Plan</a:t>
            </a:r>
            <a:br>
              <a:rPr lang="en-US" dirty="0" smtClean="0">
                <a:effectLst>
                  <a:outerShdw blurRad="38100" dist="38100" dir="2700000" algn="tl">
                    <a:srgbClr val="DDDDDD"/>
                  </a:outerShdw>
                </a:effectLst>
              </a:rPr>
            </a:br>
            <a:endParaRPr lang="en-US" dirty="0" smtClean="0">
              <a:effectLst>
                <a:outerShdw blurRad="38100" dist="38100" dir="2700000" algn="tl">
                  <a:srgbClr val="DDDDDD"/>
                </a:outerShdw>
              </a:effectLst>
            </a:endParaRPr>
          </a:p>
          <a:p>
            <a:pPr eaLnBrk="1" hangingPunct="1"/>
            <a:r>
              <a:rPr lang="en-US" dirty="0">
                <a:effectLst>
                  <a:outerShdw blurRad="38100" dist="38100" dir="2700000" algn="tl">
                    <a:srgbClr val="DDDDDD"/>
                  </a:outerShdw>
                </a:effectLst>
              </a:rPr>
              <a:t>Delta Vision </a:t>
            </a:r>
            <a:r>
              <a:rPr lang="en-US" dirty="0" smtClean="0">
                <a:effectLst>
                  <a:outerShdw blurRad="38100" dist="38100" dir="2700000" algn="tl">
                    <a:srgbClr val="DDDDDD"/>
                  </a:outerShdw>
                </a:effectLst>
              </a:rPr>
              <a:t>Documents</a:t>
            </a:r>
            <a:br>
              <a:rPr lang="en-US" dirty="0" smtClean="0">
                <a:effectLst>
                  <a:outerShdw blurRad="38100" dist="38100" dir="2700000" algn="tl">
                    <a:srgbClr val="DDDDDD"/>
                  </a:outerShdw>
                </a:effectLst>
              </a:rPr>
            </a:br>
            <a:endParaRPr lang="en-US" dirty="0" smtClean="0">
              <a:effectLst>
                <a:outerShdw blurRad="38100" dist="38100" dir="2700000" algn="tl">
                  <a:srgbClr val="DDDDDD"/>
                </a:outerShdw>
              </a:effectLst>
            </a:endParaRPr>
          </a:p>
          <a:p>
            <a:pPr eaLnBrk="1" hangingPunct="1"/>
            <a:r>
              <a:rPr lang="en-US" dirty="0">
                <a:effectLst>
                  <a:outerShdw blurRad="38100" dist="38100" dir="2700000" algn="tl">
                    <a:srgbClr val="DDDDDD"/>
                  </a:outerShdw>
                </a:effectLst>
              </a:rPr>
              <a:t>Design Record</a:t>
            </a:r>
          </a:p>
          <a:p>
            <a:pPr eaLnBrk="1" hangingPunct="1"/>
            <a:endParaRPr lang="en-US" dirty="0">
              <a:effectLst>
                <a:outerShdw blurRad="38100" dist="38100" dir="2700000" algn="tl">
                  <a:srgbClr val="DDDDDD"/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305800" y="5943600"/>
            <a:ext cx="57795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00FF"/>
                </a:solidFill>
              </a:rPr>
              <a:t>Q9</a:t>
            </a:r>
            <a:endParaRPr lang="en-US" b="1" dirty="0">
              <a:solidFill>
                <a:srgbClr val="0000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4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4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4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3475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89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Maintenance</a:t>
            </a:r>
            <a:r>
              <a:rPr lang="en-US" dirty="0" smtClean="0"/>
              <a:t>-Related </a:t>
            </a:r>
            <a:r>
              <a:rPr lang="en-US" dirty="0"/>
              <a:t>Documents</a:t>
            </a:r>
          </a:p>
        </p:txBody>
      </p:sp>
      <p:sp>
        <p:nvSpPr>
          <p:cNvPr id="16189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524000"/>
            <a:ext cx="8229600" cy="44958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dirty="0">
                <a:effectLst>
                  <a:outerShdw blurRad="38100" dist="38100" dir="2700000" algn="tl">
                    <a:srgbClr val="DDDDDD"/>
                  </a:outerShdw>
                </a:effectLst>
              </a:rPr>
              <a:t>Software Maintenance </a:t>
            </a:r>
            <a:r>
              <a:rPr lang="en-US" dirty="0" smtClean="0">
                <a:effectLst>
                  <a:outerShdw blurRad="38100" dist="38100" dir="2700000" algn="tl">
                    <a:srgbClr val="DDDDDD"/>
                  </a:outerShdw>
                </a:effectLst>
              </a:rPr>
              <a:t>Plan</a:t>
            </a:r>
            <a:br>
              <a:rPr lang="en-US" dirty="0" smtClean="0">
                <a:effectLst>
                  <a:outerShdw blurRad="38100" dist="38100" dir="2700000" algn="tl">
                    <a:srgbClr val="DDDDDD"/>
                  </a:outerShdw>
                </a:effectLst>
              </a:rPr>
            </a:br>
            <a:endParaRPr lang="en-US" dirty="0" smtClean="0">
              <a:effectLst>
                <a:outerShdw blurRad="38100" dist="38100" dir="2700000" algn="tl">
                  <a:srgbClr val="DDDDDD"/>
                </a:outerShdw>
              </a:effectLst>
            </a:endParaRPr>
          </a:p>
          <a:p>
            <a:pPr eaLnBrk="1" hangingPunct="1">
              <a:lnSpc>
                <a:spcPct val="90000"/>
              </a:lnSpc>
            </a:pPr>
            <a:r>
              <a:rPr lang="en-US" dirty="0" smtClean="0">
                <a:effectLst>
                  <a:outerShdw blurRad="38100" dist="38100" dir="2700000" algn="tl">
                    <a:srgbClr val="DDDDDD"/>
                  </a:outerShdw>
                </a:effectLst>
              </a:rPr>
              <a:t>Maintenance </a:t>
            </a:r>
            <a:r>
              <a:rPr lang="en-US" dirty="0">
                <a:effectLst>
                  <a:outerShdw blurRad="38100" dist="38100" dir="2700000" algn="tl">
                    <a:srgbClr val="DDDDDD"/>
                  </a:outerShdw>
                </a:effectLst>
              </a:rPr>
              <a:t>Project Plan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>
                <a:effectLst>
                  <a:outerShdw blurRad="38100" dist="38100" dir="2700000" algn="tl">
                    <a:srgbClr val="DDDDDD"/>
                  </a:outerShdw>
                </a:effectLst>
              </a:rPr>
              <a:t>Maintenance project =&gt; a release</a:t>
            </a:r>
            <a:r>
              <a:rPr lang="en-US" dirty="0" smtClean="0">
                <a:effectLst>
                  <a:outerShdw blurRad="38100" dist="38100" dir="2700000" algn="tl">
                    <a:srgbClr val="DDDDDD"/>
                  </a:outerShdw>
                </a:effectLst>
              </a:rPr>
              <a:t>…</a:t>
            </a:r>
            <a:br>
              <a:rPr lang="en-US" dirty="0" smtClean="0">
                <a:effectLst>
                  <a:outerShdw blurRad="38100" dist="38100" dir="2700000" algn="tl">
                    <a:srgbClr val="DDDDDD"/>
                  </a:outerShdw>
                </a:effectLst>
              </a:rPr>
            </a:br>
            <a:endParaRPr lang="en-US" dirty="0" smtClean="0">
              <a:effectLst>
                <a:outerShdw blurRad="38100" dist="38100" dir="2700000" algn="tl">
                  <a:srgbClr val="DDDDDD"/>
                </a:outerShdw>
              </a:effectLst>
            </a:endParaRPr>
          </a:p>
          <a:p>
            <a:pPr eaLnBrk="1" hangingPunct="1">
              <a:lnSpc>
                <a:spcPct val="90000"/>
              </a:lnSpc>
            </a:pPr>
            <a:r>
              <a:rPr lang="en-US" dirty="0" smtClean="0">
                <a:effectLst>
                  <a:outerShdw blurRad="38100" dist="38100" dir="2700000" algn="tl">
                    <a:srgbClr val="DDDDDD"/>
                  </a:outerShdw>
                </a:effectLst>
              </a:rPr>
              <a:t>Maintenance Oriented Guidelines/Manuals</a:t>
            </a:r>
            <a:br>
              <a:rPr lang="en-US" dirty="0" smtClean="0">
                <a:effectLst>
                  <a:outerShdw blurRad="38100" dist="38100" dir="2700000" algn="tl">
                    <a:srgbClr val="DDDDDD"/>
                  </a:outerShdw>
                </a:effectLst>
              </a:rPr>
            </a:br>
            <a:endParaRPr lang="en-US" dirty="0" smtClean="0">
              <a:effectLst>
                <a:outerShdw blurRad="38100" dist="38100" dir="2700000" algn="tl">
                  <a:srgbClr val="DDDDDD"/>
                </a:outerShdw>
              </a:effectLst>
            </a:endParaRPr>
          </a:p>
          <a:p>
            <a:pPr eaLnBrk="1" hangingPunct="1">
              <a:lnSpc>
                <a:spcPct val="90000"/>
              </a:lnSpc>
            </a:pPr>
            <a:r>
              <a:rPr lang="en-US" dirty="0" smtClean="0">
                <a:effectLst>
                  <a:outerShdw blurRad="38100" dist="38100" dir="2700000" algn="tl">
                    <a:srgbClr val="DDDDDD"/>
                  </a:outerShdw>
                </a:effectLst>
              </a:rPr>
              <a:t>Transition </a:t>
            </a:r>
            <a:r>
              <a:rPr lang="en-US" dirty="0">
                <a:effectLst>
                  <a:outerShdw blurRad="38100" dist="38100" dir="2700000" algn="tl">
                    <a:srgbClr val="DDDDDD"/>
                  </a:outerShdw>
                </a:effectLst>
              </a:rPr>
              <a:t>Plan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From old way to new way…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89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89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89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89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89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18947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User Documents Online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219200"/>
            <a:ext cx="7772400" cy="5029200"/>
          </a:xfrm>
        </p:spPr>
        <p:txBody>
          <a:bodyPr/>
          <a:lstStyle/>
          <a:p>
            <a:r>
              <a:rPr lang="en-US" dirty="0" smtClean="0"/>
              <a:t>User Documentation Plan – </a:t>
            </a:r>
            <a:br>
              <a:rPr lang="en-US" dirty="0" smtClean="0"/>
            </a:br>
            <a:r>
              <a:rPr lang="en-US" sz="2000" dirty="0" smtClean="0">
                <a:hlinkClick r:id="rId3"/>
              </a:rPr>
              <a:t>http://</a:t>
            </a:r>
            <a:r>
              <a:rPr lang="en-US" sz="2000" dirty="0" smtClean="0">
                <a:hlinkClick r:id="rId3"/>
              </a:rPr>
              <a:t>www.projectconnections.com/templates/detail/user-documentation-plan.html</a:t>
            </a:r>
            <a:r>
              <a:rPr lang="en-US" sz="2000" dirty="0" smtClean="0"/>
              <a:t> 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 smtClean="0"/>
          </a:p>
          <a:p>
            <a:r>
              <a:rPr lang="en-US" dirty="0" smtClean="0"/>
              <a:t>Google </a:t>
            </a:r>
            <a:r>
              <a:rPr lang="en-US" dirty="0" smtClean="0"/>
              <a:t>–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2000" dirty="0">
                <a:hlinkClick r:id="rId4"/>
              </a:rPr>
              <a:t>http://</a:t>
            </a:r>
            <a:r>
              <a:rPr lang="en-US" sz="2000" dirty="0" smtClean="0">
                <a:hlinkClick r:id="rId4"/>
              </a:rPr>
              <a:t>deployment.googleapps.com/Home/user-resources/documentation-templates</a:t>
            </a:r>
            <a:r>
              <a:rPr lang="en-US" sz="2000" dirty="0" smtClean="0"/>
              <a:t>  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 smtClean="0"/>
          </a:p>
          <a:p>
            <a:r>
              <a:rPr lang="en-US" dirty="0" smtClean="0"/>
              <a:t>Project Connections templates –</a:t>
            </a:r>
            <a:br>
              <a:rPr lang="en-US" dirty="0" smtClean="0"/>
            </a:br>
            <a:r>
              <a:rPr lang="en-US" sz="2000" b="0" dirty="0">
                <a:hlinkClick r:id="rId5"/>
              </a:rPr>
              <a:t>http://www.projectconnections.com/templates</a:t>
            </a:r>
            <a:r>
              <a:rPr lang="en-US" sz="2000" b="0" dirty="0" smtClean="0">
                <a:hlinkClick r:id="rId5"/>
              </a:rPr>
              <a:t>/</a:t>
            </a:r>
            <a:r>
              <a:rPr lang="en-US" sz="2000" b="0" dirty="0" smtClean="0"/>
              <a:t> </a:t>
            </a:r>
            <a:endParaRPr lang="en-US" b="0" dirty="0" smtClean="0"/>
          </a:p>
          <a:p>
            <a:pPr marL="0" indent="0">
              <a:buNone/>
            </a:pP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330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762000" y="2057400"/>
            <a:ext cx="4699000" cy="1219200"/>
          </a:xfrm>
        </p:spPr>
        <p:txBody>
          <a:bodyPr anchor="b" anchorCtr="1"/>
          <a:lstStyle/>
          <a:p>
            <a:pPr algn="ctr" eaLnBrk="1" hangingPunct="1"/>
            <a:r>
              <a:rPr lang="en-US" sz="4000">
                <a:effectLst>
                  <a:outerShdw blurRad="38100" dist="38100" dir="2700000" algn="tl">
                    <a:srgbClr val="DDDDDD"/>
                  </a:outerShdw>
                </a:effectLst>
              </a:rPr>
              <a:t>Maintaining</a:t>
            </a:r>
            <a:br>
              <a:rPr lang="en-US" sz="4000">
                <a:effectLst>
                  <a:outerShdw blurRad="38100" dist="38100" dir="2700000" algn="tl">
                    <a:srgbClr val="DDDDDD"/>
                  </a:outerShdw>
                </a:effectLst>
              </a:rPr>
            </a:br>
            <a:r>
              <a:rPr lang="en-US" sz="4000">
                <a:effectLst>
                  <a:outerShdw blurRad="38100" dist="38100" dir="2700000" algn="tl">
                    <a:srgbClr val="DDDDDD"/>
                  </a:outerShdw>
                </a:effectLst>
              </a:rPr>
              <a:t>Documentation</a:t>
            </a:r>
          </a:p>
        </p:txBody>
      </p:sp>
      <p:pic>
        <p:nvPicPr>
          <p:cNvPr id="1592325" name="Picture 5" descr="HerdingCats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34000" y="1524000"/>
            <a:ext cx="3657600" cy="3540125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alphaModFix amt="27000"/>
          </a:blip>
          <a:stretch>
            <a:fillRect/>
          </a:stretch>
        </p:blipFill>
        <p:spPr>
          <a:xfrm>
            <a:off x="278296" y="757535"/>
            <a:ext cx="8592551" cy="567055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Documentation Updates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8847" y="833735"/>
            <a:ext cx="8382000" cy="5486400"/>
          </a:xfrm>
        </p:spPr>
        <p:txBody>
          <a:bodyPr/>
          <a:lstStyle/>
          <a:p>
            <a:r>
              <a:rPr lang="en-US" dirty="0" smtClean="0"/>
              <a:t>Updating Source Code</a:t>
            </a:r>
          </a:p>
          <a:p>
            <a:pPr lvl="1"/>
            <a:r>
              <a:rPr lang="en-US" dirty="0" smtClean="0"/>
              <a:t>Understandable code, Commenting…</a:t>
            </a:r>
            <a:br>
              <a:rPr lang="en-US" dirty="0" smtClean="0"/>
            </a:br>
            <a:endParaRPr lang="en-US" dirty="0" smtClean="0"/>
          </a:p>
          <a:p>
            <a:r>
              <a:rPr lang="en-US" dirty="0" smtClean="0"/>
              <a:t>Updating Development Documents</a:t>
            </a:r>
          </a:p>
          <a:p>
            <a:pPr lvl="1"/>
            <a:r>
              <a:rPr lang="en-US" dirty="0" err="1" smtClean="0"/>
              <a:t>SRS’s</a:t>
            </a:r>
            <a:r>
              <a:rPr lang="en-US" dirty="0" smtClean="0"/>
              <a:t>, </a:t>
            </a:r>
            <a:r>
              <a:rPr lang="en-US" dirty="0" err="1" smtClean="0"/>
              <a:t>SDS’s</a:t>
            </a:r>
            <a:r>
              <a:rPr lang="en-US" dirty="0" smtClean="0"/>
              <a:t>, Test Cases…</a:t>
            </a:r>
            <a:br>
              <a:rPr lang="en-US" dirty="0" smtClean="0"/>
            </a:br>
            <a:endParaRPr lang="en-US" dirty="0" smtClean="0"/>
          </a:p>
          <a:p>
            <a:r>
              <a:rPr lang="en-US" dirty="0" smtClean="0"/>
              <a:t>Updating User Documents</a:t>
            </a:r>
          </a:p>
          <a:p>
            <a:pPr lvl="1"/>
            <a:r>
              <a:rPr lang="en-US" dirty="0" smtClean="0"/>
              <a:t>User’s Guide, Installation and Maintenance Guides, Getting Started instructions…</a:t>
            </a:r>
            <a:br>
              <a:rPr lang="en-US" dirty="0" smtClean="0"/>
            </a:br>
            <a:endParaRPr lang="en-US" dirty="0" smtClean="0"/>
          </a:p>
          <a:p>
            <a:r>
              <a:rPr lang="en-US" dirty="0" smtClean="0"/>
              <a:t>The larger the product, the more critical the need for traceability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8337447" y="6015335"/>
            <a:ext cx="57795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00FF"/>
                </a:solidFill>
              </a:rPr>
              <a:t>Q1</a:t>
            </a:r>
            <a:endParaRPr lang="en-US" b="1" dirty="0">
              <a:solidFill>
                <a:srgbClr val="0000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does this code do?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143000"/>
            <a:ext cx="8229600" cy="5105400"/>
          </a:xfrm>
        </p:spPr>
        <p:txBody>
          <a:bodyPr/>
          <a:lstStyle/>
          <a:p>
            <a:pPr>
              <a:buNone/>
            </a:pPr>
            <a:r>
              <a:rPr lang="en-US" sz="2000" dirty="0" smtClean="0">
                <a:latin typeface="Courier"/>
                <a:cs typeface="Courier"/>
              </a:rPr>
              <a:t>for (</a:t>
            </a:r>
            <a:r>
              <a:rPr lang="en-US" sz="2000" dirty="0" err="1" smtClean="0">
                <a:latin typeface="Courier"/>
                <a:cs typeface="Courier"/>
              </a:rPr>
              <a:t>int</a:t>
            </a:r>
            <a:r>
              <a:rPr lang="en-US" sz="2000" dirty="0" smtClean="0">
                <a:latin typeface="Courier"/>
                <a:cs typeface="Courier"/>
              </a:rPr>
              <a:t> </a:t>
            </a:r>
            <a:r>
              <a:rPr lang="en-US" sz="2000" dirty="0" err="1" smtClean="0">
                <a:latin typeface="Courier"/>
                <a:cs typeface="Courier"/>
              </a:rPr>
              <a:t>i</a:t>
            </a:r>
            <a:r>
              <a:rPr lang="en-US" sz="2000" dirty="0" smtClean="0">
                <a:latin typeface="Courier"/>
                <a:cs typeface="Courier"/>
              </a:rPr>
              <a:t> = 1; </a:t>
            </a:r>
            <a:r>
              <a:rPr lang="en-US" sz="2000" dirty="0" err="1" smtClean="0">
                <a:latin typeface="Courier"/>
                <a:cs typeface="Courier"/>
              </a:rPr>
              <a:t>i</a:t>
            </a:r>
            <a:r>
              <a:rPr lang="en-US" sz="2000" dirty="0" smtClean="0">
                <a:latin typeface="Courier"/>
                <a:cs typeface="Courier"/>
              </a:rPr>
              <a:t> &lt; num; ++</a:t>
            </a:r>
            <a:r>
              <a:rPr lang="en-US" sz="2000" dirty="0" err="1" smtClean="0">
                <a:latin typeface="Courier"/>
                <a:cs typeface="Courier"/>
              </a:rPr>
              <a:t>i</a:t>
            </a:r>
            <a:r>
              <a:rPr lang="en-US" sz="2000" dirty="0" smtClean="0">
                <a:latin typeface="Courier"/>
                <a:cs typeface="Courier"/>
              </a:rPr>
              <a:t>) { </a:t>
            </a:r>
          </a:p>
          <a:p>
            <a:pPr>
              <a:buNone/>
            </a:pPr>
            <a:r>
              <a:rPr lang="en-US" sz="2000" dirty="0" smtClean="0">
                <a:latin typeface="Courier"/>
                <a:cs typeface="Courier"/>
              </a:rPr>
              <a:t>   </a:t>
            </a:r>
            <a:r>
              <a:rPr lang="en-US" sz="2000" dirty="0" err="1" smtClean="0">
                <a:latin typeface="Courier"/>
                <a:cs typeface="Courier"/>
              </a:rPr>
              <a:t>meetsCriteria[i</a:t>
            </a:r>
            <a:r>
              <a:rPr lang="en-US" sz="2000" dirty="0" smtClean="0">
                <a:latin typeface="Courier"/>
                <a:cs typeface="Courier"/>
              </a:rPr>
              <a:t>] = true; </a:t>
            </a:r>
          </a:p>
          <a:p>
            <a:pPr>
              <a:buNone/>
            </a:pPr>
            <a:r>
              <a:rPr lang="en-US" sz="2000" dirty="0" smtClean="0">
                <a:latin typeface="Courier"/>
                <a:cs typeface="Courier"/>
              </a:rPr>
              <a:t>} </a:t>
            </a:r>
          </a:p>
          <a:p>
            <a:pPr>
              <a:buNone/>
            </a:pPr>
            <a:r>
              <a:rPr lang="en-US" sz="2000" dirty="0" smtClean="0">
                <a:latin typeface="Courier"/>
                <a:cs typeface="Courier"/>
              </a:rPr>
              <a:t>for (</a:t>
            </a:r>
            <a:r>
              <a:rPr lang="en-US" sz="2000" dirty="0" err="1" smtClean="0">
                <a:latin typeface="Courier"/>
                <a:cs typeface="Courier"/>
              </a:rPr>
              <a:t>int</a:t>
            </a:r>
            <a:r>
              <a:rPr lang="en-US" sz="2000" dirty="0" smtClean="0">
                <a:latin typeface="Courier"/>
                <a:cs typeface="Courier"/>
              </a:rPr>
              <a:t> </a:t>
            </a:r>
            <a:r>
              <a:rPr lang="en-US" sz="2000" dirty="0" err="1" smtClean="0">
                <a:latin typeface="Courier"/>
                <a:cs typeface="Courier"/>
              </a:rPr>
              <a:t>i</a:t>
            </a:r>
            <a:r>
              <a:rPr lang="en-US" sz="2000" dirty="0" smtClean="0">
                <a:latin typeface="Courier"/>
                <a:cs typeface="Courier"/>
              </a:rPr>
              <a:t> = 2; </a:t>
            </a:r>
            <a:r>
              <a:rPr lang="en-US" sz="2000" dirty="0" err="1" smtClean="0">
                <a:latin typeface="Courier"/>
                <a:cs typeface="Courier"/>
              </a:rPr>
              <a:t>i</a:t>
            </a:r>
            <a:r>
              <a:rPr lang="en-US" sz="2000" dirty="0" smtClean="0">
                <a:latin typeface="Courier"/>
                <a:cs typeface="Courier"/>
              </a:rPr>
              <a:t> &lt; num / 2; ++</a:t>
            </a:r>
            <a:r>
              <a:rPr lang="en-US" sz="2000" dirty="0" err="1" smtClean="0">
                <a:latin typeface="Courier"/>
                <a:cs typeface="Courier"/>
              </a:rPr>
              <a:t>i</a:t>
            </a:r>
            <a:r>
              <a:rPr lang="en-US" sz="2000" dirty="0" smtClean="0">
                <a:latin typeface="Courier"/>
                <a:cs typeface="Courier"/>
              </a:rPr>
              <a:t>) { </a:t>
            </a:r>
          </a:p>
          <a:p>
            <a:pPr>
              <a:buNone/>
            </a:pPr>
            <a:r>
              <a:rPr lang="en-US" sz="2000" dirty="0" smtClean="0">
                <a:latin typeface="Courier"/>
                <a:cs typeface="Courier"/>
              </a:rPr>
              <a:t>   </a:t>
            </a:r>
            <a:r>
              <a:rPr lang="en-US" sz="2000" dirty="0" err="1" smtClean="0">
                <a:latin typeface="Courier"/>
                <a:cs typeface="Courier"/>
              </a:rPr>
              <a:t>int</a:t>
            </a:r>
            <a:r>
              <a:rPr lang="en-US" sz="2000" dirty="0" smtClean="0">
                <a:latin typeface="Courier"/>
                <a:cs typeface="Courier"/>
              </a:rPr>
              <a:t> </a:t>
            </a:r>
            <a:r>
              <a:rPr lang="en-US" sz="2000" dirty="0" err="1" smtClean="0">
                <a:latin typeface="Courier"/>
                <a:cs typeface="Courier"/>
              </a:rPr>
              <a:t>j</a:t>
            </a:r>
            <a:r>
              <a:rPr lang="en-US" sz="2000" dirty="0" smtClean="0">
                <a:latin typeface="Courier"/>
                <a:cs typeface="Courier"/>
              </a:rPr>
              <a:t> = </a:t>
            </a:r>
            <a:r>
              <a:rPr lang="en-US" sz="2000" dirty="0" err="1" smtClean="0">
                <a:latin typeface="Courier"/>
                <a:cs typeface="Courier"/>
              </a:rPr>
              <a:t>i</a:t>
            </a:r>
            <a:r>
              <a:rPr lang="en-US" sz="2000" dirty="0" smtClean="0">
                <a:latin typeface="Courier"/>
                <a:cs typeface="Courier"/>
              </a:rPr>
              <a:t> + </a:t>
            </a:r>
            <a:r>
              <a:rPr lang="en-US" sz="2000" dirty="0" err="1" smtClean="0">
                <a:latin typeface="Courier"/>
                <a:cs typeface="Courier"/>
              </a:rPr>
              <a:t>i</a:t>
            </a:r>
            <a:r>
              <a:rPr lang="en-US" sz="2000" dirty="0" smtClean="0">
                <a:latin typeface="Courier"/>
                <a:cs typeface="Courier"/>
              </a:rPr>
              <a:t>; </a:t>
            </a:r>
          </a:p>
          <a:p>
            <a:pPr>
              <a:buNone/>
            </a:pPr>
            <a:r>
              <a:rPr lang="en-US" sz="2000" dirty="0" smtClean="0">
                <a:latin typeface="Courier"/>
                <a:cs typeface="Courier"/>
              </a:rPr>
              <a:t>   while (</a:t>
            </a:r>
            <a:r>
              <a:rPr lang="en-US" sz="2000" dirty="0" err="1" smtClean="0">
                <a:latin typeface="Courier"/>
                <a:cs typeface="Courier"/>
              </a:rPr>
              <a:t>j</a:t>
            </a:r>
            <a:r>
              <a:rPr lang="en-US" sz="2000" dirty="0" smtClean="0">
                <a:latin typeface="Courier"/>
                <a:cs typeface="Courier"/>
              </a:rPr>
              <a:t> &lt;= num) { </a:t>
            </a:r>
          </a:p>
          <a:p>
            <a:pPr>
              <a:buNone/>
            </a:pPr>
            <a:r>
              <a:rPr lang="en-US" sz="2000" dirty="0" smtClean="0">
                <a:latin typeface="Courier"/>
                <a:cs typeface="Courier"/>
              </a:rPr>
              <a:t>      </a:t>
            </a:r>
            <a:r>
              <a:rPr lang="en-US" sz="2000" dirty="0" err="1" smtClean="0">
                <a:latin typeface="Courier"/>
                <a:cs typeface="Courier"/>
              </a:rPr>
              <a:t>meetsCriteria[j</a:t>
            </a:r>
            <a:r>
              <a:rPr lang="en-US" sz="2000" dirty="0" smtClean="0">
                <a:latin typeface="Courier"/>
                <a:cs typeface="Courier"/>
              </a:rPr>
              <a:t>] = false; </a:t>
            </a:r>
            <a:r>
              <a:rPr lang="en-US" sz="2000" dirty="0" err="1" smtClean="0">
                <a:latin typeface="Courier"/>
                <a:cs typeface="Courier"/>
              </a:rPr>
              <a:t>j</a:t>
            </a:r>
            <a:r>
              <a:rPr lang="en-US" sz="2000" dirty="0" smtClean="0">
                <a:latin typeface="Courier"/>
                <a:cs typeface="Courier"/>
              </a:rPr>
              <a:t> += </a:t>
            </a:r>
            <a:r>
              <a:rPr lang="en-US" sz="2000" dirty="0" err="1" smtClean="0">
                <a:latin typeface="Courier"/>
                <a:cs typeface="Courier"/>
              </a:rPr>
              <a:t>i</a:t>
            </a:r>
            <a:r>
              <a:rPr lang="en-US" sz="2000" dirty="0" smtClean="0">
                <a:latin typeface="Courier"/>
                <a:cs typeface="Courier"/>
              </a:rPr>
              <a:t>; </a:t>
            </a:r>
          </a:p>
          <a:p>
            <a:pPr>
              <a:buNone/>
            </a:pPr>
            <a:r>
              <a:rPr lang="en-US" sz="2000" dirty="0" smtClean="0">
                <a:latin typeface="Courier"/>
                <a:cs typeface="Courier"/>
              </a:rPr>
              <a:t>   } </a:t>
            </a:r>
          </a:p>
          <a:p>
            <a:pPr>
              <a:buNone/>
            </a:pPr>
            <a:r>
              <a:rPr lang="en-US" sz="2000" dirty="0" smtClean="0">
                <a:latin typeface="Courier"/>
                <a:cs typeface="Courier"/>
              </a:rPr>
              <a:t>} </a:t>
            </a:r>
          </a:p>
          <a:p>
            <a:pPr>
              <a:buNone/>
            </a:pPr>
            <a:r>
              <a:rPr lang="en-US" sz="2000" dirty="0" smtClean="0">
                <a:latin typeface="Courier"/>
                <a:cs typeface="Courier"/>
              </a:rPr>
              <a:t>for (</a:t>
            </a:r>
            <a:r>
              <a:rPr lang="en-US" sz="2000" dirty="0" err="1" smtClean="0">
                <a:latin typeface="Courier"/>
                <a:cs typeface="Courier"/>
              </a:rPr>
              <a:t>int</a:t>
            </a:r>
            <a:r>
              <a:rPr lang="en-US" sz="2000" dirty="0" smtClean="0">
                <a:latin typeface="Courier"/>
                <a:cs typeface="Courier"/>
              </a:rPr>
              <a:t> </a:t>
            </a:r>
            <a:r>
              <a:rPr lang="en-US" sz="2000" dirty="0" err="1" smtClean="0">
                <a:latin typeface="Courier"/>
                <a:cs typeface="Courier"/>
              </a:rPr>
              <a:t>i</a:t>
            </a:r>
            <a:r>
              <a:rPr lang="en-US" sz="2000" dirty="0" smtClean="0">
                <a:latin typeface="Courier"/>
                <a:cs typeface="Courier"/>
              </a:rPr>
              <a:t> = 0; </a:t>
            </a:r>
            <a:r>
              <a:rPr lang="en-US" sz="2000" dirty="0" err="1" smtClean="0">
                <a:latin typeface="Courier"/>
                <a:cs typeface="Courier"/>
              </a:rPr>
              <a:t>i</a:t>
            </a:r>
            <a:r>
              <a:rPr lang="en-US" sz="2000" dirty="0" smtClean="0">
                <a:latin typeface="Courier"/>
                <a:cs typeface="Courier"/>
              </a:rPr>
              <a:t> &lt; num; ++</a:t>
            </a:r>
            <a:r>
              <a:rPr lang="en-US" sz="2000" dirty="0" err="1" smtClean="0">
                <a:latin typeface="Courier"/>
                <a:cs typeface="Courier"/>
              </a:rPr>
              <a:t>i</a:t>
            </a:r>
            <a:r>
              <a:rPr lang="en-US" sz="2000" dirty="0" smtClean="0">
                <a:latin typeface="Courier"/>
                <a:cs typeface="Courier"/>
              </a:rPr>
              <a:t>) {</a:t>
            </a:r>
          </a:p>
          <a:p>
            <a:pPr>
              <a:buNone/>
            </a:pPr>
            <a:r>
              <a:rPr lang="en-US" sz="2000" dirty="0" smtClean="0">
                <a:latin typeface="Courier"/>
                <a:cs typeface="Courier"/>
              </a:rPr>
              <a:t>   if (</a:t>
            </a:r>
            <a:r>
              <a:rPr lang="en-US" sz="2000" dirty="0" err="1" smtClean="0">
                <a:latin typeface="Courier"/>
                <a:cs typeface="Courier"/>
              </a:rPr>
              <a:t>meetsCriteria[i</a:t>
            </a:r>
            <a:r>
              <a:rPr lang="en-US" sz="2000" dirty="0" smtClean="0">
                <a:latin typeface="Courier"/>
                <a:cs typeface="Courier"/>
              </a:rPr>
              <a:t>]) </a:t>
            </a:r>
          </a:p>
          <a:p>
            <a:pPr>
              <a:buNone/>
            </a:pPr>
            <a:r>
              <a:rPr lang="en-US" sz="2000" dirty="0" smtClean="0">
                <a:latin typeface="Courier"/>
                <a:cs typeface="Courier"/>
              </a:rPr>
              <a:t>      </a:t>
            </a:r>
            <a:r>
              <a:rPr lang="en-US" sz="2000" dirty="0" err="1" smtClean="0">
                <a:latin typeface="Courier"/>
                <a:cs typeface="Courier"/>
              </a:rPr>
              <a:t>Console.WriteLine(i</a:t>
            </a:r>
            <a:r>
              <a:rPr lang="en-US" sz="2000" dirty="0" smtClean="0">
                <a:latin typeface="Courier"/>
                <a:cs typeface="Courier"/>
              </a:rPr>
              <a:t> + " meets criteria"); </a:t>
            </a:r>
          </a:p>
          <a:p>
            <a:pPr>
              <a:buNone/>
            </a:pPr>
            <a:r>
              <a:rPr lang="en-US" sz="2000" dirty="0" smtClean="0">
                <a:latin typeface="Courier"/>
                <a:cs typeface="Courier"/>
              </a:rPr>
              <a:t>}  </a:t>
            </a:r>
            <a:endParaRPr lang="en-US" sz="2000" dirty="0">
              <a:latin typeface="Courier"/>
              <a:cs typeface="Courier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305800" y="5943600"/>
            <a:ext cx="57795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00FF"/>
                </a:solidFill>
              </a:rPr>
              <a:t>Q2</a:t>
            </a:r>
            <a:endParaRPr lang="en-US" b="1" dirty="0">
              <a:solidFill>
                <a:srgbClr val="0000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76200"/>
            <a:ext cx="8458200" cy="533400"/>
          </a:xfrm>
        </p:spPr>
        <p:txBody>
          <a:bodyPr/>
          <a:lstStyle/>
          <a:p>
            <a:pPr algn="ctr"/>
            <a:r>
              <a:rPr lang="en-US" dirty="0" smtClean="0"/>
              <a:t>More effective (self-documenting) Code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14400"/>
            <a:ext cx="8686800" cy="5334000"/>
          </a:xfrm>
        </p:spPr>
        <p:txBody>
          <a:bodyPr/>
          <a:lstStyle/>
          <a:p>
            <a:pPr>
              <a:buNone/>
            </a:pPr>
            <a:r>
              <a:rPr lang="en-US" sz="2000" dirty="0" smtClean="0">
                <a:latin typeface="Courier"/>
                <a:cs typeface="Courier"/>
              </a:rPr>
              <a:t>for (</a:t>
            </a:r>
            <a:r>
              <a:rPr lang="en-US" sz="2000" dirty="0" err="1" smtClean="0">
                <a:latin typeface="Courier"/>
                <a:cs typeface="Courier"/>
              </a:rPr>
              <a:t>int</a:t>
            </a:r>
            <a:r>
              <a:rPr lang="en-US" sz="2000" dirty="0" smtClean="0">
                <a:latin typeface="Courier"/>
                <a:cs typeface="Courier"/>
              </a:rPr>
              <a:t> </a:t>
            </a:r>
            <a:r>
              <a:rPr lang="en-US" sz="2000" dirty="0" err="1" smtClean="0">
                <a:latin typeface="Courier"/>
                <a:cs typeface="Courier"/>
              </a:rPr>
              <a:t>primeCandidate</a:t>
            </a:r>
            <a:r>
              <a:rPr lang="en-US" sz="2000" dirty="0" smtClean="0">
                <a:latin typeface="Courier"/>
                <a:cs typeface="Courier"/>
              </a:rPr>
              <a:t> = 1; </a:t>
            </a:r>
            <a:r>
              <a:rPr lang="en-US" sz="2000" dirty="0" err="1" smtClean="0">
                <a:latin typeface="Courier"/>
                <a:cs typeface="Courier"/>
              </a:rPr>
              <a:t>primeCandidate</a:t>
            </a:r>
            <a:r>
              <a:rPr lang="en-US" sz="2000" dirty="0" smtClean="0">
                <a:latin typeface="Courier"/>
                <a:cs typeface="Courier"/>
              </a:rPr>
              <a:t> &lt; num; </a:t>
            </a:r>
            <a:br>
              <a:rPr lang="en-US" sz="2000" dirty="0" smtClean="0">
                <a:latin typeface="Courier"/>
                <a:cs typeface="Courier"/>
              </a:rPr>
            </a:br>
            <a:r>
              <a:rPr lang="en-US" sz="2000" dirty="0" smtClean="0">
                <a:latin typeface="Courier"/>
                <a:cs typeface="Courier"/>
              </a:rPr>
              <a:t>						++</a:t>
            </a:r>
            <a:r>
              <a:rPr lang="en-US" sz="2000" dirty="0" err="1" smtClean="0">
                <a:latin typeface="Courier"/>
                <a:cs typeface="Courier"/>
              </a:rPr>
              <a:t>primeCandidate</a:t>
            </a:r>
            <a:r>
              <a:rPr lang="en-US" sz="2000" dirty="0" smtClean="0">
                <a:latin typeface="Courier"/>
                <a:cs typeface="Courier"/>
              </a:rPr>
              <a:t>)  {</a:t>
            </a:r>
          </a:p>
          <a:p>
            <a:pPr>
              <a:buNone/>
            </a:pPr>
            <a:r>
              <a:rPr lang="en-US" sz="2000" dirty="0" smtClean="0">
                <a:latin typeface="Courier"/>
                <a:cs typeface="Courier"/>
              </a:rPr>
              <a:t>   </a:t>
            </a:r>
            <a:r>
              <a:rPr lang="en-US" sz="2000" dirty="0" err="1" smtClean="0">
                <a:latin typeface="Courier"/>
                <a:cs typeface="Courier"/>
              </a:rPr>
              <a:t>isPrime[primeCandidate</a:t>
            </a:r>
            <a:r>
              <a:rPr lang="en-US" sz="2000" dirty="0" smtClean="0">
                <a:latin typeface="Courier"/>
                <a:cs typeface="Courier"/>
              </a:rPr>
              <a:t>] = true;</a:t>
            </a:r>
          </a:p>
          <a:p>
            <a:pPr>
              <a:buNone/>
            </a:pPr>
            <a:r>
              <a:rPr lang="en-US" sz="2000" dirty="0" smtClean="0">
                <a:latin typeface="Courier"/>
                <a:cs typeface="Courier"/>
              </a:rPr>
              <a:t>}</a:t>
            </a:r>
          </a:p>
          <a:p>
            <a:pPr>
              <a:buNone/>
            </a:pPr>
            <a:r>
              <a:rPr lang="en-US" sz="2000" dirty="0" smtClean="0">
                <a:latin typeface="Courier"/>
                <a:cs typeface="Courier"/>
              </a:rPr>
              <a:t>for (</a:t>
            </a:r>
            <a:r>
              <a:rPr lang="en-US" sz="2000" dirty="0" err="1" smtClean="0">
                <a:latin typeface="Courier"/>
                <a:cs typeface="Courier"/>
              </a:rPr>
              <a:t>int</a:t>
            </a:r>
            <a:r>
              <a:rPr lang="en-US" sz="2000" dirty="0" smtClean="0">
                <a:latin typeface="Courier"/>
                <a:cs typeface="Courier"/>
              </a:rPr>
              <a:t> factor = 2; factor &lt; num / 2; ++factor) {</a:t>
            </a:r>
          </a:p>
          <a:p>
            <a:pPr>
              <a:buNone/>
            </a:pPr>
            <a:r>
              <a:rPr lang="en-US" sz="2000" dirty="0" smtClean="0">
                <a:latin typeface="Courier"/>
                <a:cs typeface="Courier"/>
              </a:rPr>
              <a:t>   </a:t>
            </a:r>
            <a:r>
              <a:rPr lang="en-US" sz="2000" dirty="0" err="1" smtClean="0">
                <a:latin typeface="Courier"/>
                <a:cs typeface="Courier"/>
              </a:rPr>
              <a:t>int</a:t>
            </a:r>
            <a:r>
              <a:rPr lang="en-US" sz="2000" dirty="0" smtClean="0">
                <a:latin typeface="Courier"/>
                <a:cs typeface="Courier"/>
              </a:rPr>
              <a:t> </a:t>
            </a:r>
            <a:r>
              <a:rPr lang="en-US" sz="2000" dirty="0" err="1" smtClean="0">
                <a:latin typeface="Courier"/>
                <a:cs typeface="Courier"/>
              </a:rPr>
              <a:t>factorableNumber</a:t>
            </a:r>
            <a:r>
              <a:rPr lang="en-US" sz="2000" dirty="0" smtClean="0">
                <a:latin typeface="Courier"/>
                <a:cs typeface="Courier"/>
              </a:rPr>
              <a:t> = factor + factor;</a:t>
            </a:r>
          </a:p>
          <a:p>
            <a:pPr>
              <a:buNone/>
            </a:pPr>
            <a:r>
              <a:rPr lang="en-US" sz="2000" dirty="0" smtClean="0">
                <a:latin typeface="Courier"/>
                <a:cs typeface="Courier"/>
              </a:rPr>
              <a:t>   while (</a:t>
            </a:r>
            <a:r>
              <a:rPr lang="en-US" sz="2000" dirty="0" err="1" smtClean="0">
                <a:latin typeface="Courier"/>
                <a:cs typeface="Courier"/>
              </a:rPr>
              <a:t>factorableNumber</a:t>
            </a:r>
            <a:r>
              <a:rPr lang="en-US" sz="2000" dirty="0" smtClean="0">
                <a:latin typeface="Courier"/>
                <a:cs typeface="Courier"/>
              </a:rPr>
              <a:t> &lt;= num) {</a:t>
            </a:r>
          </a:p>
          <a:p>
            <a:pPr>
              <a:buNone/>
            </a:pPr>
            <a:r>
              <a:rPr lang="en-US" sz="2000" dirty="0" smtClean="0">
                <a:latin typeface="Courier"/>
                <a:cs typeface="Courier"/>
              </a:rPr>
              <a:t>      </a:t>
            </a:r>
            <a:r>
              <a:rPr lang="en-US" sz="2000" dirty="0" err="1" smtClean="0">
                <a:latin typeface="Courier"/>
                <a:cs typeface="Courier"/>
              </a:rPr>
              <a:t>isPrime[factorableNumber</a:t>
            </a:r>
            <a:r>
              <a:rPr lang="en-US" sz="2000" dirty="0" smtClean="0">
                <a:latin typeface="Courier"/>
                <a:cs typeface="Courier"/>
              </a:rPr>
              <a:t>] = false;</a:t>
            </a:r>
          </a:p>
          <a:p>
            <a:pPr>
              <a:buNone/>
            </a:pPr>
            <a:r>
              <a:rPr lang="en-US" sz="2000" dirty="0" smtClean="0">
                <a:latin typeface="Courier"/>
                <a:cs typeface="Courier"/>
              </a:rPr>
              <a:t>      </a:t>
            </a:r>
            <a:r>
              <a:rPr lang="en-US" sz="2000" dirty="0" err="1" smtClean="0">
                <a:latin typeface="Courier"/>
                <a:cs typeface="Courier"/>
              </a:rPr>
              <a:t>factorableNumber</a:t>
            </a:r>
            <a:r>
              <a:rPr lang="en-US" sz="2000" dirty="0" smtClean="0">
                <a:latin typeface="Courier"/>
                <a:cs typeface="Courier"/>
              </a:rPr>
              <a:t> += factor;</a:t>
            </a:r>
          </a:p>
          <a:p>
            <a:pPr>
              <a:buNone/>
            </a:pPr>
            <a:r>
              <a:rPr lang="en-US" sz="2000" dirty="0" smtClean="0">
                <a:latin typeface="Courier"/>
                <a:cs typeface="Courier"/>
              </a:rPr>
              <a:t>   }</a:t>
            </a:r>
          </a:p>
          <a:p>
            <a:pPr>
              <a:buNone/>
            </a:pPr>
            <a:r>
              <a:rPr lang="en-US" sz="2000" dirty="0" smtClean="0">
                <a:latin typeface="Courier"/>
                <a:cs typeface="Courier"/>
              </a:rPr>
              <a:t>}</a:t>
            </a:r>
          </a:p>
          <a:p>
            <a:pPr>
              <a:buNone/>
            </a:pPr>
            <a:r>
              <a:rPr lang="en-US" sz="2000" dirty="0" smtClean="0">
                <a:latin typeface="Courier"/>
                <a:cs typeface="Courier"/>
              </a:rPr>
              <a:t>for (</a:t>
            </a:r>
            <a:r>
              <a:rPr lang="en-US" sz="2000" dirty="0" err="1" smtClean="0">
                <a:latin typeface="Courier"/>
                <a:cs typeface="Courier"/>
              </a:rPr>
              <a:t>int</a:t>
            </a:r>
            <a:r>
              <a:rPr lang="en-US" sz="2000" dirty="0" smtClean="0">
                <a:latin typeface="Courier"/>
                <a:cs typeface="Courier"/>
              </a:rPr>
              <a:t> </a:t>
            </a:r>
            <a:r>
              <a:rPr lang="en-US" sz="2000" dirty="0" err="1" smtClean="0">
                <a:latin typeface="Courier"/>
                <a:cs typeface="Courier"/>
              </a:rPr>
              <a:t>primeCandidate</a:t>
            </a:r>
            <a:r>
              <a:rPr lang="en-US" sz="2000" dirty="0" smtClean="0">
                <a:latin typeface="Courier"/>
                <a:cs typeface="Courier"/>
              </a:rPr>
              <a:t> = 0; </a:t>
            </a:r>
            <a:r>
              <a:rPr lang="en-US" sz="2000" dirty="0" err="1" smtClean="0">
                <a:latin typeface="Courier"/>
                <a:cs typeface="Courier"/>
              </a:rPr>
              <a:t>primeCandidate</a:t>
            </a:r>
            <a:r>
              <a:rPr lang="en-US" sz="2000" dirty="0" smtClean="0">
                <a:latin typeface="Courier"/>
                <a:cs typeface="Courier"/>
              </a:rPr>
              <a:t> &lt; num; </a:t>
            </a:r>
            <a:br>
              <a:rPr lang="en-US" sz="2000" dirty="0" smtClean="0">
                <a:latin typeface="Courier"/>
                <a:cs typeface="Courier"/>
              </a:rPr>
            </a:br>
            <a:r>
              <a:rPr lang="en-US" sz="2000" dirty="0" smtClean="0">
                <a:latin typeface="Courier"/>
                <a:cs typeface="Courier"/>
              </a:rPr>
              <a:t>						++</a:t>
            </a:r>
            <a:r>
              <a:rPr lang="en-US" sz="2000" dirty="0" err="1" smtClean="0">
                <a:latin typeface="Courier"/>
                <a:cs typeface="Courier"/>
              </a:rPr>
              <a:t>primeCandidate</a:t>
            </a:r>
            <a:r>
              <a:rPr lang="en-US" sz="2000" dirty="0" smtClean="0">
                <a:latin typeface="Courier"/>
                <a:cs typeface="Courier"/>
              </a:rPr>
              <a:t>) {</a:t>
            </a:r>
          </a:p>
          <a:p>
            <a:pPr>
              <a:buNone/>
            </a:pPr>
            <a:r>
              <a:rPr lang="en-US" sz="2000" dirty="0" smtClean="0">
                <a:latin typeface="Courier"/>
                <a:cs typeface="Courier"/>
              </a:rPr>
              <a:t>   if (</a:t>
            </a:r>
            <a:r>
              <a:rPr lang="en-US" sz="2000" dirty="0" err="1" smtClean="0">
                <a:latin typeface="Courier"/>
                <a:cs typeface="Courier"/>
              </a:rPr>
              <a:t>isPrime[primeCandidate</a:t>
            </a:r>
            <a:r>
              <a:rPr lang="en-US" sz="2000" dirty="0" smtClean="0">
                <a:latin typeface="Courier"/>
                <a:cs typeface="Courier"/>
              </a:rPr>
              <a:t>])</a:t>
            </a:r>
          </a:p>
          <a:p>
            <a:pPr>
              <a:buNone/>
            </a:pPr>
            <a:r>
              <a:rPr lang="en-US" sz="2000" dirty="0" smtClean="0">
                <a:latin typeface="Courier"/>
                <a:cs typeface="Courier"/>
              </a:rPr>
              <a:t>      </a:t>
            </a:r>
            <a:r>
              <a:rPr lang="en-US" sz="2000" dirty="0" err="1" smtClean="0">
                <a:latin typeface="Courier"/>
                <a:cs typeface="Courier"/>
              </a:rPr>
              <a:t>Console.WriteLine(primeCandidate</a:t>
            </a:r>
            <a:r>
              <a:rPr lang="en-US" sz="2000" dirty="0" smtClean="0">
                <a:latin typeface="Courier"/>
                <a:cs typeface="Courier"/>
              </a:rPr>
              <a:t> + " is prime.");</a:t>
            </a:r>
          </a:p>
          <a:p>
            <a:pPr>
              <a:buNone/>
            </a:pPr>
            <a:r>
              <a:rPr lang="en-US" sz="2000" dirty="0" smtClean="0">
                <a:latin typeface="Courier"/>
                <a:cs typeface="Courier"/>
              </a:rPr>
              <a:t>}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 idx="4294967295"/>
          </p:nvPr>
        </p:nvSpPr>
        <p:spPr>
          <a:xfrm>
            <a:off x="685800" y="152400"/>
            <a:ext cx="7772400" cy="533400"/>
          </a:xfrm>
        </p:spPr>
        <p:txBody>
          <a:bodyPr/>
          <a:lstStyle/>
          <a:p>
            <a:pPr eaLnBrk="1" hangingPunct="1"/>
            <a:r>
              <a:rPr lang="en-US" dirty="0">
                <a:effectLst>
                  <a:outerShdw blurRad="38100" dist="38100" dir="2700000" algn="tl">
                    <a:srgbClr val="DDDDDD"/>
                  </a:outerShdw>
                </a:effectLst>
              </a:rPr>
              <a:t>Consider</a:t>
            </a:r>
            <a:r>
              <a:rPr lang="en-US" dirty="0" smtClean="0">
                <a:effectLst>
                  <a:outerShdw blurRad="38100" dist="38100" dir="2700000" algn="tl">
                    <a:srgbClr val="DDDDDD"/>
                  </a:outerShdw>
                </a:effectLst>
              </a:rPr>
              <a:t> Commenting that Documents </a:t>
            </a:r>
            <a:r>
              <a:rPr lang="en-US" sz="2400" dirty="0" smtClean="0">
                <a:effectLst>
                  <a:outerShdw blurRad="38100" dist="38100" dir="2700000" algn="tl">
                    <a:srgbClr val="DDDDDD"/>
                  </a:outerShdw>
                </a:effectLst>
              </a:rPr>
              <a:t>(1 of 2)</a:t>
            </a:r>
            <a:endParaRPr lang="en-US" dirty="0">
              <a:effectLst>
                <a:outerShdw blurRad="38100" dist="38100" dir="2700000" algn="tl">
                  <a:srgbClr val="DDDDDD"/>
                </a:outerShdw>
              </a:effectLst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4294967295"/>
          </p:nvPr>
        </p:nvSpPr>
        <p:spPr>
          <a:xfrm>
            <a:off x="685800" y="1447800"/>
            <a:ext cx="8077200" cy="4800600"/>
          </a:xfrm>
        </p:spPr>
        <p:txBody>
          <a:bodyPr/>
          <a:lstStyle/>
          <a:p>
            <a:pPr eaLnBrk="1" hangingPunct="1"/>
            <a:r>
              <a:rPr lang="en-US" dirty="0">
                <a:effectLst>
                  <a:outerShdw blurRad="38100" dist="38100" dir="2700000" algn="tl">
                    <a:srgbClr val="DDDDDD"/>
                  </a:outerShdw>
                </a:effectLst>
              </a:rPr>
              <a:t>Repeat of the code</a:t>
            </a:r>
          </a:p>
          <a:p>
            <a:pPr lvl="1" eaLnBrk="1" hangingPunct="1"/>
            <a:r>
              <a:rPr lang="en-US" dirty="0">
                <a:effectLst>
                  <a:outerShdw blurRad="38100" dist="38100" dir="2700000" algn="tl">
                    <a:srgbClr val="DDDDDD"/>
                  </a:outerShdw>
                </a:effectLst>
              </a:rPr>
              <a:t>Gives</a:t>
            </a:r>
            <a:r>
              <a:rPr lang="en-US" dirty="0" smtClean="0">
                <a:effectLst>
                  <a:outerShdw blurRad="38100" dist="38100" dir="2700000" algn="tl">
                    <a:srgbClr val="DDDDDD"/>
                  </a:outerShdw>
                </a:effectLst>
              </a:rPr>
              <a:t> reader </a:t>
            </a:r>
            <a:r>
              <a:rPr lang="en-US" dirty="0">
                <a:effectLst>
                  <a:outerShdw blurRad="38100" dist="38100" dir="2700000" algn="tl">
                    <a:srgbClr val="DDDDDD"/>
                  </a:outerShdw>
                </a:effectLst>
              </a:rPr>
              <a:t>more to read </a:t>
            </a:r>
            <a:r>
              <a:rPr lang="en-US" dirty="0" smtClean="0">
                <a:effectLst>
                  <a:outerShdw blurRad="38100" dist="38100" dir="2700000" algn="tl">
                    <a:srgbClr val="DDDDDD"/>
                  </a:outerShdw>
                </a:effectLst>
              </a:rPr>
              <a:t>without adding value</a:t>
            </a:r>
            <a:br>
              <a:rPr lang="en-US" dirty="0" smtClean="0">
                <a:effectLst>
                  <a:outerShdw blurRad="38100" dist="38100" dir="2700000" algn="tl">
                    <a:srgbClr val="DDDDDD"/>
                  </a:outerShdw>
                </a:effectLst>
              </a:rPr>
            </a:br>
            <a:endParaRPr lang="en-US" dirty="0" smtClean="0">
              <a:effectLst>
                <a:outerShdw blurRad="38100" dist="38100" dir="2700000" algn="tl">
                  <a:srgbClr val="DDDDDD"/>
                </a:outerShdw>
              </a:effectLst>
            </a:endParaRPr>
          </a:p>
          <a:p>
            <a:pPr eaLnBrk="1" hangingPunct="1"/>
            <a:r>
              <a:rPr lang="en-US" dirty="0" smtClean="0">
                <a:effectLst>
                  <a:outerShdw blurRad="38100" dist="38100" dir="2700000" algn="tl">
                    <a:srgbClr val="DDDDDD"/>
                  </a:outerShdw>
                </a:effectLst>
              </a:rPr>
              <a:t>Marker in the code</a:t>
            </a:r>
          </a:p>
          <a:p>
            <a:pPr lvl="1" eaLnBrk="1" hangingPunct="1"/>
            <a:r>
              <a:rPr lang="en-US" dirty="0" smtClean="0">
                <a:effectLst>
                  <a:outerShdw blurRad="38100" dist="38100" dir="2700000" algn="tl">
                    <a:srgbClr val="DDDDDD"/>
                  </a:outerShdw>
                </a:effectLst>
              </a:rPr>
              <a:t>E.g., To-do, TBD, ********NOT DONE</a:t>
            </a:r>
            <a:br>
              <a:rPr lang="en-US" dirty="0" smtClean="0">
                <a:effectLst>
                  <a:outerShdw blurRad="38100" dist="38100" dir="2700000" algn="tl">
                    <a:srgbClr val="DDDDDD"/>
                  </a:outerShdw>
                </a:effectLst>
              </a:rPr>
            </a:br>
            <a:endParaRPr lang="en-US" dirty="0" smtClean="0">
              <a:effectLst>
                <a:outerShdw blurRad="38100" dist="38100" dir="2700000" algn="tl">
                  <a:srgbClr val="DDDDDD"/>
                </a:outerShdw>
              </a:effectLst>
            </a:endParaRPr>
          </a:p>
          <a:p>
            <a:pPr eaLnBrk="1" hangingPunct="1"/>
            <a:r>
              <a:rPr lang="en-US" dirty="0" smtClean="0">
                <a:effectLst>
                  <a:outerShdw blurRad="38100" dist="38100" dir="2700000" algn="tl">
                    <a:srgbClr val="DDDDDD"/>
                  </a:outerShdw>
                </a:effectLst>
              </a:rPr>
              <a:t>Summary of the code</a:t>
            </a:r>
          </a:p>
          <a:p>
            <a:pPr lvl="1" eaLnBrk="1" hangingPunct="1"/>
            <a:r>
              <a:rPr lang="en-US" dirty="0" smtClean="0">
                <a:effectLst>
                  <a:outerShdw blurRad="38100" dist="38100" dir="2700000" algn="tl">
                    <a:srgbClr val="DDDDDD"/>
                  </a:outerShdw>
                </a:effectLst>
              </a:rPr>
              <a:t>Especially helpful in maintenance</a:t>
            </a:r>
          </a:p>
        </p:txBody>
      </p:sp>
      <p:grpSp>
        <p:nvGrpSpPr>
          <p:cNvPr id="11" name="Group 10"/>
          <p:cNvGrpSpPr/>
          <p:nvPr/>
        </p:nvGrpSpPr>
        <p:grpSpPr>
          <a:xfrm>
            <a:off x="1143000" y="1447800"/>
            <a:ext cx="3200400" cy="533400"/>
            <a:chOff x="1143000" y="1447800"/>
            <a:chExt cx="3200400" cy="533400"/>
          </a:xfrm>
        </p:grpSpPr>
        <p:cxnSp>
          <p:nvCxnSpPr>
            <p:cNvPr id="8" name="Straight Connector 7"/>
            <p:cNvCxnSpPr/>
            <p:nvPr/>
          </p:nvCxnSpPr>
          <p:spPr bwMode="auto">
            <a:xfrm>
              <a:off x="1143000" y="1447800"/>
              <a:ext cx="3200400" cy="533400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0" name="Straight Connector 9"/>
            <p:cNvCxnSpPr/>
            <p:nvPr/>
          </p:nvCxnSpPr>
          <p:spPr bwMode="auto">
            <a:xfrm flipH="1">
              <a:off x="1143000" y="1447800"/>
              <a:ext cx="3200400" cy="533400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12" name="TextBox 11"/>
          <p:cNvSpPr txBox="1"/>
          <p:nvPr/>
        </p:nvSpPr>
        <p:spPr>
          <a:xfrm>
            <a:off x="8305800" y="5943600"/>
            <a:ext cx="57795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00FF"/>
                </a:solidFill>
              </a:rPr>
              <a:t>Q3</a:t>
            </a:r>
            <a:endParaRPr lang="en-US" b="1" dirty="0">
              <a:solidFill>
                <a:srgbClr val="0000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 idx="4294967295"/>
          </p:nvPr>
        </p:nvSpPr>
        <p:spPr>
          <a:xfrm>
            <a:off x="685800" y="152400"/>
            <a:ext cx="7772400" cy="533400"/>
          </a:xfrm>
        </p:spPr>
        <p:txBody>
          <a:bodyPr/>
          <a:lstStyle/>
          <a:p>
            <a:pPr eaLnBrk="1" hangingPunct="1"/>
            <a:r>
              <a:rPr lang="en-US" dirty="0" smtClean="0">
                <a:effectLst>
                  <a:outerShdw blurRad="38100" dist="38100" dir="2700000" algn="tl">
                    <a:srgbClr val="DDDDDD"/>
                  </a:outerShdw>
                </a:effectLst>
              </a:rPr>
              <a:t>Consider Commenting that Documents </a:t>
            </a:r>
            <a:r>
              <a:rPr lang="en-US" sz="2400" dirty="0" smtClean="0">
                <a:effectLst>
                  <a:outerShdw blurRad="38100" dist="38100" dir="2700000" algn="tl">
                    <a:srgbClr val="DDDDDD"/>
                  </a:outerShdw>
                </a:effectLst>
              </a:rPr>
              <a:t>(2 of 2)</a:t>
            </a:r>
            <a:endParaRPr lang="en-US" dirty="0">
              <a:effectLst>
                <a:outerShdw blurRad="38100" dist="38100" dir="2700000" algn="tl">
                  <a:srgbClr val="DDDDDD"/>
                </a:outerShdw>
              </a:effectLst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4294967295"/>
          </p:nvPr>
        </p:nvSpPr>
        <p:spPr>
          <a:xfrm>
            <a:off x="685800" y="1066800"/>
            <a:ext cx="8077200" cy="5181600"/>
          </a:xfrm>
        </p:spPr>
        <p:txBody>
          <a:bodyPr/>
          <a:lstStyle/>
          <a:p>
            <a:pPr eaLnBrk="1" hangingPunct="1"/>
            <a:r>
              <a:rPr lang="en-US" dirty="0" smtClean="0">
                <a:effectLst>
                  <a:outerShdw blurRad="38100" dist="38100" dir="2700000" algn="tl">
                    <a:srgbClr val="DDDDDD"/>
                  </a:outerShdw>
                </a:effectLst>
              </a:rPr>
              <a:t>Explanation </a:t>
            </a:r>
            <a:r>
              <a:rPr lang="en-US" dirty="0">
                <a:effectLst>
                  <a:outerShdw blurRad="38100" dist="38100" dir="2700000" algn="tl">
                    <a:srgbClr val="DDDDDD"/>
                  </a:outerShdw>
                </a:effectLst>
              </a:rPr>
              <a:t>of the code</a:t>
            </a:r>
          </a:p>
          <a:p>
            <a:pPr lvl="1" eaLnBrk="1" hangingPunct="1"/>
            <a:r>
              <a:rPr lang="en-US" dirty="0">
                <a:effectLst>
                  <a:outerShdw blurRad="38100" dist="38100" dir="2700000" algn="tl">
                    <a:srgbClr val="DDDDDD"/>
                  </a:outerShdw>
                </a:effectLst>
              </a:rPr>
              <a:t>If the code is so complicated that it needs to be explained – rewrite it</a:t>
            </a:r>
            <a:r>
              <a:rPr lang="en-US" dirty="0" smtClean="0">
                <a:effectLst>
                  <a:outerShdw blurRad="38100" dist="38100" dir="2700000" algn="tl">
                    <a:srgbClr val="DDDDDD"/>
                  </a:outerShdw>
                </a:effectLst>
              </a:rPr>
              <a:t>!</a:t>
            </a:r>
            <a:br>
              <a:rPr lang="en-US" dirty="0" smtClean="0">
                <a:effectLst>
                  <a:outerShdw blurRad="38100" dist="38100" dir="2700000" algn="tl">
                    <a:srgbClr val="DDDDDD"/>
                  </a:outerShdw>
                </a:effectLst>
              </a:rPr>
            </a:br>
            <a:endParaRPr lang="en-US" dirty="0" smtClean="0">
              <a:effectLst>
                <a:outerShdw blurRad="38100" dist="38100" dir="2700000" algn="tl">
                  <a:srgbClr val="DDDDDD"/>
                </a:outerShdw>
              </a:effectLst>
            </a:endParaRPr>
          </a:p>
          <a:p>
            <a:pPr eaLnBrk="1" hangingPunct="1"/>
            <a:r>
              <a:rPr lang="en-US" dirty="0" smtClean="0">
                <a:effectLst>
                  <a:outerShdw blurRad="38100" dist="38100" dir="2700000" algn="tl">
                    <a:srgbClr val="DDDDDD"/>
                  </a:outerShdw>
                </a:effectLst>
              </a:rPr>
              <a:t>Description </a:t>
            </a:r>
            <a:r>
              <a:rPr lang="en-US" dirty="0">
                <a:effectLst>
                  <a:outerShdw blurRad="38100" dist="38100" dir="2700000" algn="tl">
                    <a:srgbClr val="DDDDDD"/>
                  </a:outerShdw>
                </a:effectLst>
              </a:rPr>
              <a:t>of code’s </a:t>
            </a:r>
            <a:r>
              <a:rPr lang="en-US" dirty="0" smtClean="0">
                <a:effectLst>
                  <a:outerShdw blurRad="38100" dist="38100" dir="2700000" algn="tl">
                    <a:srgbClr val="DDDDDD"/>
                  </a:outerShdw>
                </a:effectLst>
              </a:rPr>
              <a:t>intent</a:t>
            </a:r>
          </a:p>
          <a:p>
            <a:pPr lvl="1" eaLnBrk="1" hangingPunct="1"/>
            <a:r>
              <a:rPr lang="en-US" dirty="0" smtClean="0">
                <a:effectLst>
                  <a:outerShdw blurRad="38100" dist="38100" dir="2700000" algn="tl">
                    <a:srgbClr val="DDDDDD"/>
                  </a:outerShdw>
                </a:effectLst>
              </a:rPr>
              <a:t>E.g., </a:t>
            </a:r>
            <a:br>
              <a:rPr lang="en-US" dirty="0" smtClean="0">
                <a:effectLst>
                  <a:outerShdw blurRad="38100" dist="38100" dir="2700000" algn="tl">
                    <a:srgbClr val="DDDDDD"/>
                  </a:outerShdw>
                </a:effectLst>
              </a:rPr>
            </a:br>
            <a:r>
              <a:rPr lang="en-US" dirty="0" smtClean="0">
                <a:effectLst>
                  <a:outerShdw blurRad="38100" dist="38100" dir="2700000" algn="tl">
                    <a:srgbClr val="DDDDDD"/>
                  </a:outerShdw>
                </a:effectLst>
              </a:rPr>
              <a:t>// </a:t>
            </a:r>
            <a:r>
              <a:rPr lang="en-US" dirty="0" err="1" smtClean="0">
                <a:effectLst>
                  <a:outerShdw blurRad="38100" dist="38100" dir="2700000" algn="tl">
                    <a:srgbClr val="DDDDDD"/>
                  </a:outerShdw>
                </a:effectLst>
              </a:rPr>
              <a:t>ClearHiddenChars</a:t>
            </a:r>
            <a:r>
              <a:rPr lang="en-US" dirty="0" smtClean="0">
                <a:effectLst>
                  <a:outerShdw blurRad="38100" dist="38100" dir="2700000" algn="tl">
                    <a:srgbClr val="DDDDDD"/>
                  </a:outerShdw>
                </a:effectLst>
              </a:rPr>
              <a:t>() used to remove all codes</a:t>
            </a:r>
            <a:br>
              <a:rPr lang="en-US" dirty="0" smtClean="0">
                <a:effectLst>
                  <a:outerShdw blurRad="38100" dist="38100" dir="2700000" algn="tl">
                    <a:srgbClr val="DDDDDD"/>
                  </a:outerShdw>
                </a:effectLst>
              </a:rPr>
            </a:br>
            <a:r>
              <a:rPr lang="en-US" dirty="0" smtClean="0">
                <a:effectLst>
                  <a:outerShdw blurRad="38100" dist="38100" dir="2700000" algn="tl">
                    <a:srgbClr val="DDDDDD"/>
                  </a:outerShdw>
                </a:effectLst>
              </a:rPr>
              <a:t>// in file to condition it for HTML editor.</a:t>
            </a:r>
            <a:br>
              <a:rPr lang="en-US" dirty="0" smtClean="0">
                <a:effectLst>
                  <a:outerShdw blurRad="38100" dist="38100" dir="2700000" algn="tl">
                    <a:srgbClr val="DDDDDD"/>
                  </a:outerShdw>
                </a:effectLst>
              </a:rPr>
            </a:br>
            <a:endParaRPr lang="en-US" dirty="0" smtClean="0">
              <a:effectLst>
                <a:outerShdw blurRad="38100" dist="38100" dir="2700000" algn="tl">
                  <a:srgbClr val="DDDDDD"/>
                </a:outerShdw>
              </a:effectLst>
            </a:endParaRPr>
          </a:p>
          <a:p>
            <a:pPr eaLnBrk="1" hangingPunct="1"/>
            <a:r>
              <a:rPr lang="en-US" dirty="0">
                <a:effectLst>
                  <a:outerShdw blurRad="38100" dist="38100" dir="2700000" algn="tl">
                    <a:srgbClr val="DDDDDD"/>
                  </a:outerShdw>
                </a:effectLst>
              </a:rPr>
              <a:t>Information that can’t be expressed in </a:t>
            </a:r>
            <a:r>
              <a:rPr lang="en-US" dirty="0" smtClean="0">
                <a:effectLst>
                  <a:outerShdw blurRad="38100" dist="38100" dir="2700000" algn="tl">
                    <a:srgbClr val="DDDDDD"/>
                  </a:outerShdw>
                </a:effectLst>
              </a:rPr>
              <a:t>code</a:t>
            </a:r>
          </a:p>
          <a:p>
            <a:pPr lvl="1" eaLnBrk="1" hangingPunct="1"/>
            <a:r>
              <a:rPr lang="en-US" dirty="0" smtClean="0">
                <a:effectLst>
                  <a:outerShdw blurRad="38100" dist="38100" dir="2700000" algn="tl">
                    <a:srgbClr val="DDDDDD"/>
                  </a:outerShdw>
                </a:effectLst>
              </a:rPr>
              <a:t>E.g.,</a:t>
            </a:r>
            <a:br>
              <a:rPr lang="en-US" dirty="0" smtClean="0">
                <a:effectLst>
                  <a:outerShdw blurRad="38100" dist="38100" dir="2700000" algn="tl">
                    <a:srgbClr val="DDDDDD"/>
                  </a:outerShdw>
                </a:effectLst>
              </a:rPr>
            </a:br>
            <a:r>
              <a:rPr lang="en-US" dirty="0" smtClean="0">
                <a:effectLst>
                  <a:outerShdw blurRad="38100" dist="38100" dir="2700000" algn="tl">
                    <a:srgbClr val="DDDDDD"/>
                  </a:outerShdw>
                </a:effectLst>
              </a:rPr>
              <a:t>// This attribute is accessed by </a:t>
            </a:r>
            <a:r>
              <a:rPr lang="en-US" dirty="0" err="1" smtClean="0">
                <a:effectLst>
                  <a:outerShdw blurRad="38100" dist="38100" dir="2700000" algn="tl">
                    <a:srgbClr val="DDDDDD"/>
                  </a:outerShdw>
                </a:effectLst>
              </a:rPr>
              <a:t>foobar</a:t>
            </a:r>
            <a:r>
              <a:rPr lang="en-US" dirty="0" smtClean="0">
                <a:effectLst>
                  <a:outerShdw blurRad="38100" dist="38100" dir="2700000" algn="tl">
                    <a:srgbClr val="DDDDDD"/>
                  </a:outerShdw>
                </a:effectLst>
              </a:rPr>
              <a:t>() later…</a:t>
            </a:r>
            <a:endParaRPr lang="en-US" dirty="0">
              <a:effectLst>
                <a:outerShdw blurRad="38100" dist="38100" dir="2700000" algn="tl">
                  <a:srgbClr val="DDDDDD"/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305800" y="5943600"/>
            <a:ext cx="57795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00FF"/>
                </a:solidFill>
              </a:rPr>
              <a:t>Q4</a:t>
            </a:r>
            <a:endParaRPr lang="en-US" b="1" dirty="0">
              <a:solidFill>
                <a:srgbClr val="0000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THEME_BG_IMAGE" val=""/>
  <p:tag name="MMPROD_TAG_VCONFIG" val="PD94bWwgdmVyc2lvbj0iMS4wIiBlbmNvZGluZz0iVVRGLTgiPz4NCjxjb25maWd1cmF0aW9uPg0KCTxjb2xvcnM+DQoJCTx1aWNvbG9yIG5hbWU9InByaW1hcnkiIHZhbHVlPSIweDZGODQ4OCIvPg0KCQk8dWljb2xvciBuYW1lPSJnbG93IiB2YWx1ZT0iMHgzNUQzMzQiLz4NCgkJPHVpY29sb3IgbmFtZT0idGV4dCIgdmFsdWU9IjB4RkZGRkZGIi8+DQoJCTx1aWNvbG9yIG5hbWU9ImxpZ2h0IiB2YWx1ZT0iMHg0RTVENjAiLz4NCgkJPHVpY29sb3IgbmFtZT0ic2hhZG93IiB2YWx1ZT0iMHgwMDAwMDAiLz4NCgkJPHVpY29sb3IgbmFtZT0iYmFja2dyb3VuZCIgdmFsdWU9IjB4NzI3OTcxIi8+DQoJPC9jb2xvcnM+DQoJPGxheW91dD4NCgkJPHVpc2hvdyBuYW1lPSJwcmVzZW50YXRpb250aXRsZSIgdmFsdWU9InRydWUiLz4NCgkJPHVpc2hvdyBuYW1lPSJwcmVzZW50ZXJwaG90byIgdmFsdWU9InRydWUiLz4NCgkJPHVpc2hvdyBuYW1lPSJwcmVzZW50ZXJuYW1lIiB2YWx1ZT0idHJ1ZSIvPg0KCQk8dWlzaG93IG5hbWU9InByZXNlbnRlcnRpdGxlIiB2YWx1ZT0idHJ1ZSIvPg0KCQk8dWlzaG93IG5hbWU9InByZXNlbnRlcmVtYWlsIiB2YWx1ZT0idHJ1ZSIvPg0KCQk8dWlzaG93IG5hbWU9InByZXNlbnRlcmJpbyIgdmFsdWU9InRydWUiLz4NCgkJPHVpc2hvdyBuYW1lPSJjb21wYW55bG9nbyIgdmFsdWU9InRydWUiLz4NCgkJPHVpc2hvdyBuYW1lPSJzaWRlYmFyIiB2YWx1ZT0idHJ1ZSIvPg0KCQk8dWlzaG93IG5hbWU9Im91dGxpbmUiIHZhbHVlPSJ0cnVlIi8+DQoJCTx1aXNob3cgbmFtZT0idGh1bWJuYWlsIiB2YWx1ZT0idHJ1ZSIvPg0KCQk8dWlzaG93IG5hbWU9Im5vdGVzIiB2YWx1ZT0idHJ1ZSIvPg0KCQk8dWlzaG93IG5hbWU9InNlYXJjaCIgdmFsdWU9InRydWUiLz4NCgkJPHVpc2hvdyBuYW1lPSJhdHRhY2htZW50cyIgdmFsdWU9InRydWUiLz4NCgkJPHVpc2hvdyBuYW1lPSJ1dGlscyIgdmFsdWU9InRydWUiLz4NCgkJPHVpc2hvdyBuYW1lPSJ2b2x1bWUiIHZhbHVlPSJ0cnVlIi8+DQoJCTx1aXNob3cgbmFtZT0icGxheWJhciIgdmFsdWU9InRydWUiLz4NCgkJPHVpc2hvdyBuYW1lPSJ0YWxraW5naGVhZCIgdmFsdWU9InRydWUiLz4NCgkJPHVpc2hvdyBuYW1lPSJzaWRlYmFyb25yaWdodCIgdmFsdWU9InRydWUiLz4NCgkJPHVpc2hvdyBuYW1lPSJ2aWV3Y2hhbmdlIiB2YWx1ZT0idHJ1ZSIvPg0KCQk8dWlzaG93IG5hbWU9ImluaXRpYWxkaXNwbGF5bW9kZWlzbm9ybWFsIiB2YWx1ZT0idHJ1ZSIvPg0KCQk8dWlyZXBsYWNlIG5hbWU9ImxvZ28iIHZhbHVlPSIiLz4NCgkJPHVpcmVwbGFjZSBuYW1lPSJiZ2ltYWdlIiB2YWx1ZT0iIi8+DQoJCTx1aXJlcGxhY2UgbmFtZT0iaW5pdGlhbHRhYiIgdmFsdWU9Im91dGxpbmUiLz4NCgk8L2xheW91dD4NCgk8bGFuZ3VhZ2UgaWQ9ImVuIj4NCgkJPCEtLSBmb3JtYXQgZm9yIHVpZm9udCB2YWx1ZSBpcyAiZm9udCxzaXplLGlzYm9sZCxpc2l0YWxpYyxpc3NoYWRvd2VkIiAtLT4NCgkJPHVpZm9udCBuYW1lPSJGT05UX1FVSVpaSU5HIiB2YWx1ZT0iVmVyZGFuYSw5LGZhbHNlLGZhbHNlLGZhbHNlIi8+DQoJCTx1aWZvbnQgbmFtZT0iRk9OVF9TQ1JVQlNUQVRVUyIgdmFsdWU9IlZlcmRhbmEsOSx0cnVlLGZhbHNlLHRydWUiLz4NCgkJPHVpZm9udCBuYW1lPSJGT05UX1NDUlVCVElNRSIgdmFsdWU9IlZlcmRhbmEsOSxmYWxzZSxmYWxzZSx0cnVlIi8+DQoJCTx1aWZvbnQgbmFtZT0iRk9OVF9FTEFQU0VEVElNRSIgdmFsdWU9IlZlcmRhbmEsOSx0cnVlLGZhbHNlLHRydWUiLz4NCgkJPHVpZm9udCBuYW1lPSJGT05UX1VUSUxTTUVOVSIgdmFsdWU9IlZlcmRhbmEsOSx0cnVlLGZhbHNlLGZhbHNlIi8+DQoJCTx1aWZvbnQgbmFtZT0iRk9OVF9UQUJTIiB2YWx1ZT0iVmVyZGFuYSw5LHRydWUsZmFsc2UsdHJ1ZSIvPg0KCQk8dWlmb250IG5hbWU9IkZPTlRfUFJFU0VOVEFUSU9OTkFNRSIgdmFsdWU9IlZlcmRhbmEsMTUsZmFsc2UsZmFsc2UsdHJ1ZSIvPg0KCQk8dWlmb250IG5hbWU9IkZPTlRfUFJFU0VOVEVSTkFNRSIgdmFsdWU9IlZlcmRhbmEsMTUsZmFsc2UsZmFsc2UsdHJ1ZSIvPg0KCQk8dWlmb250IG5hbWU9IkZPTlRfUFJFU0VOVEVSVElUTEUiIHZhbHVlPSJWZXJkYW5hLDExLHRydWUsZmFsc2UsdHJ1ZSIvPg0KCQk8dWlmb250IG5hbWU9IkZPTlRfQklPQlROIiB2YWx1ZT0iVmVyZGFuYSw5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+DQoJCTx1aWZvbnQgbmFtZT0iRk9OVF9USFVNQiIgdmFsdWU9IlZlcmRhbmEsOSxmYWxzZSxmYWxzZSx0cnVlIi8+DQoJCTx1aWZvbnQgbmFtZT0iRk9OVF9CSU9XSU4iIHZhbHVlPSJWZXJkYW5hLDExLGZhbHNlLGZhbHNlLGZhbHNlIi8+DQoJCTx1aWZvbnQgbmFtZT0iRk9OVF9MSVNUSEVBRElORyIgdmFsdWU9IlZlcmRhbmEsOSxmYWxzZSxmYWxzZSxmYWxzZSIvPg0KCQk8dWlmb250IG5hbWU9IkZPTlRfV0lOVElUTEUiIHZhbHVlPSJWZXJkYW5hLDksZmFsc2UsZmFsc2UsdHJ1ZSIvPg0KCQk8dWlmb250IG5hbWU9IkZPTlRfQVRUQUNITUVOVFMiIHZhbHVlPSJWZXJkYW5hLDExLGZhbHNlLGZhbHNlLHRydWUiLz4NCgkJPCEtLSB1aXRleHQgLS0+DQoJCTwhLS0gc3Vic3RpdHV0aW9uOiAlbiA9PSBzbGlkZSBudW1iZXIgLS0+DQoJCTx1aXRleHQgbmFtZT0iVU5OQU1FRFNMSURFVElUTEUiIHZhbHVlPSJTbGlkZSAlbiIvPg0KCQk8IS0tIHN1YnN0aXR1dGlvbjogJW4gPT0gc2xpZGUgbnVtYmVyIC0tPg0KCQk8IS0tIHN1YnN0aXR1dGlvbjogJXQgPT0gdG90YWwgc2xpZGUgY291bnQgLS0+DQoJCTx1aXRleHQgbmFtZT0iU0NSVUJCQVJTVEFUVVNfU0xJREVJTkZPIiB2YWx1ZT0iU2xpZGUgJW4gLyAldCB8ICIvPg0KCQk8dWl0ZXh0IG5hbWU9IlNDUlVCQkFSU1RBVFVTX1NUT1BQRUQiIHZhbHVlPSJTdG9wcGVkIi8+DQoJCTx1aXRleHQgbmFtZT0iU0NSVUJCQVJTVEFUVVNfUExBWUlORyIgdmFsdWU9IlBsYXlpbmciLz4NCgkJPHVpdGV4dCBuYW1lPSJTQ1JVQkJBUlNUQVRVU19OT0FVRElPIiB2YWx1ZT0iTm8gQXVkaW8iLz4NCgkJPHVpdGV4dCBuYW1lPSJTQ1JVQkJBUlNUQVRVU19MT0FESU5HIiB2YWx1ZT0iTG9hZGluZyIvPg0KCQk8dWl0ZXh0IG5hbWU9IlNDUlVCQkFSU1RBVFVTX0JVRkZFUklORyIgdmFsdWU9IkJ1ZmZlcmluZyIvPg0KCQk8dWl0ZXh0IG5hbWU9IlNDUlVCQkFSU1RBVFVTX1FVRVNUSU9OIiB2YWx1ZT0iQW5zd2VyIFF1ZXN0aW9uIi8+DQoJCTx1aXRleHQgbmFtZT0iU0NSVUJCQVJTVEFUVVNfUkVWSUVXUVVJWiIgdmFsdWU9IlJldmlld2luZyBRdWl6Ii8+DQoJCTwhLS0gc3Vic3RpdHV0aW9uOiAlbSA9PSBtaW51dGVzIHJlbWFpbmluZyAtLT4NCgkJPCEtLSBzdWJzdGl0dXRpb246ICVzID09IHNlY29uZHMgcmVtYWluaW5nIC0tPg0KCQk8dWl0ZXh0IG5hbWU9IkVMQVBTRUQiIHZhbHVlPSIlbSBNaW51dGVzICVzIFNlY29uZHMgUmVtYWluaW5nIi8+DQoJCTx1aXRleHQgbmFtZT0iTk9URk9VTkQiIHZhbHVlPSJOb3RoaW5nIEZvdW5kIi8+DQoJCTx1aXRleHQgbmFtZT0iQVRUQUNITUVOVFMiIHZhbHVlPSJBdHRhY2htZW50cyIvPg0KCQk8IS0tIHN1YnN0aXR1dGlvbjogJXAgPT0gY3VycmVudCBzcGVha2VyJ3MgdGl0bGUgLS0+DQoJCTx1aXRleHQgbmFtZT0iQklPV0lOX1RJVExFIiB2YWx1ZT0iQmlvOiAlcCIvPg0KCQk8dWl0ZXh0IG5hbWU9IkJJT0JUTl9USVRMRSIgdmFsdWU9IkJpbyIvPg0KCQk8dWl0ZXh0IG5hbWU9IkRJVklERVJCVE5fVElUTEUiIHZhbHVlPSJ8Ii8+DQoJCTx1aXRleHQgbmFtZT0iQ09OVEFDVEJUTl9USVRMRSIgdmFsdWU9IkNvbnRhY3QiLz4NCgkJPHVpdGV4dCBuYW1lPSJUQUJfT1VUTElORSIgdmFsdWU9Ik91dGxpbmUiLz4NCgkJPHVpdGV4dCBuYW1lPSJUQUJfVEhVTUIiIHZhbHVlPSJUaHVtYiIvPg0KCQk8dWl0ZXh0IG5hbWU9IlRBQl9OT1RFUyIgdmFsdWU9Ik5vdGVzIi8+DQoJCTx1aXRleHQgbmFtZT0iVEFCX1NFQVJDSCIgdmFsdWU9IlNlYXJjaCIvPg0KCQk8dWl0ZXh0IG5hbWU9IlNMSURFX0hFQURJTkciIHZhbHVlPSJTbGlkZSBUaXRsZSIvPg0KCQk8dWl0ZXh0IG5hbWU9IkRVUkFUSU9OX0hFQURJTkciIHZhbHVlPSJEdXJhdGlvbiIvPg0KCQk8dWl0ZXh0IG5hbWU9IlNFQVJDSF9IRUFESU5HIiB2YWx1ZT0iU2VhcmNoIGZvciB0ZXh0OiIvPg0KCQk8dWl0ZXh0IG5hbWU9IlRIVU1CX0hFQURJTkciIHZhbHVlPSJTbGlkZSIvPg0KCQk8dWl0ZXh0IG5hbWU9IlRIVU1CX0lORk8iIHZhbHVlPSJTbGlkZSBUaXRsZS9EdXJhdGlvbiIvPg0KCQk8dWl0ZXh0IG5hbWU9IkFUVEFDSE5BTUVfSEVBRElORyIgdmFsdWU9IkZpbGUgTmFtZSIvPg0KCQk8dWl0ZXh0IG5hbWU9IkFUVEFDSFNJWkVfSEVBRElORyIgdmFsdWU9IlNpemUiLz4NCgkJPHVpdGV4dCBuYW1lPSJTTElERV9OT1RFUyIgdmFsdWU9IlNsaWRlIE5vdGVzIi8+DQoJCTwhLS0gc3Vic3RpdHV0aW9uOiAlcCA9PSBwcmVzZW50YXRpb24gdGl0bGUgLS0+DQoJCTwhLS0gc3Vic3RpdHV0aW9uOiAlcyA9PSBzbGlkZSB0aXRsZSAtLT4NCgkJPCEtLSBzdWJzdGl0dXRpb246ICVuID09IHNsaWRlIG51bWJlciAtLT4NCgkJPHVpdGV4dCBuYW1lPSJCT09LTUFSSyIgdmFsdWU9Ik1hY3JvbWVkaWEgQnJlZXplIC0gJXAiLz4NCgkJPCEtLSBzdWJzdGl0dXRpb246ICVwID09IHByZXNlbnRhdGlvbiB0aXRsZSAtLT4NCgkJPCEtLSBzdWJzdGl0dXRpb246ICVzID09IHNsaWRlIHRpdGxlIC0tPg0KCQk8IS0tIHN1YnN0aXR1dGlvbjogJW4gPT0gc2xpZGUgbnVtYmVyIC0tPg0KCQk8dWl0ZXh0IG5hbWU9IkJPT0tNQVJLU0xJREUiIHZhbHVlPSJNYWNyb21lZGlhIEJyZWV6ZSAtICVwICVzIi8+DQoJCTx1aXRleHQgbmFtZT0iU0hPV1NJREVCQVIiIHZhbHVlPSJTaG93IHNpZGViYXIgdG8gcGFydGljaXBhbnRzIi8+DQoJPC9sYW5ndWFnZT4NCgk8bGFuZ3VhZ2UgaWQ9ImRlIj4NCgkJPCEtLSBmb3JtYXQgZm9yIHVpZm9udCB2YWx1ZSBpcyAiZm9udCxzaXplLGlzYm9sZCxpc2l0YWxpYyxpc3NoYWRvd2VkIiAtLT4NCgkJPHVpZm9udCBuYW1lPSJGT05UX1FVSVpaSU5HIiB2YWx1ZT0iVmVyZGFuYSw5LGZhbHNlLGZhbHNlLGZhbHNlIi8+DQoJCTx1aWZvbnQgbmFtZT0iRk9OVF9TQ1JVQlNUQVRVUyIgdmFsdWU9IlZlcmRhbmEsOSx0cnVlLGZhbHNlLHRydWUiLz4NCgkJPHVpZm9udCBuYW1lPSJGT05UX1NDUlVCVElNRSIgdmFsdWU9IlZlcmRhbmEsOSxmYWxzZSxmYWxzZSx0cnVlIi8+DQoJCTx1aWZvbnQgbmFtZT0iRk9OVF9FTEFQU0VEVElNRSIgdmFsdWU9IlZlcmRhbmEsOSx0cnVlLGZhbHNlLHRydWUiLz4NCgkJPHVpZm9udCBuYW1lPSJGT05UX1VUSUxTTUVOVSIgdmFsdWU9IlZlcmRhbmEsOSx0cnVlLGZhbHNlLGZhbHNlIi8+DQoJCTx1aWZvbnQgbmFtZT0iRk9OVF9UQUJTIiB2YWx1ZT0iVmVyZGFuYSw5LHRydWUsZmFsc2UsdHJ1ZSIvPg0KCQk8dWlmb250IG5hbWU9IkZPTlRfUFJFU0VOVEFUSU9OTkFNRSIgdmFsdWU9IlZlcmRhbmEsMTUsZmFsc2UsZmFsc2UsdHJ1ZSIvPg0KCQk8dWlmb250IG5hbWU9IkZPTlRfUFJFU0VOVEVSTkFNRSIgdmFsdWU9IlZlcmRhbmEsMTUsZmFsc2UsZmFsc2UsdHJ1ZSIvPg0KCQk8dWlmb250IG5hbWU9IkZPTlRfUFJFU0VOVEVSVElUTEUiIHZhbHVlPSJWZXJkYW5hLDExLHRydWUsZmFsc2UsdHJ1ZSIvPg0KCQk8dWlmb250IG5hbWU9IkZPTlRfQklPQlROIiB2YWx1ZT0iVmVyZGFuYSw5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+DQoJCTx1aWZvbnQgbmFtZT0iRk9OVF9USFVNQiIgdmFsdWU9IlZlcmRhbmEsOSxmYWxzZSxmYWxzZSx0cnVlIi8+DQoJCTx1aWZvbnQgbmFtZT0iRk9OVF9CSU9XSU4iIHZhbHVlPSJWZXJkYW5hLDExLGZhbHNlLGZhbHNlLGZhbHNlIi8+DQoJCTx1aWZvbnQgbmFtZT0iRk9OVF9MSVNUSEVBRElORyIgdmFsdWU9IlZlcmRhbmEsOSxmYWxzZSxmYWxzZSxmYWxzZSIvPg0KCQk8dWlmb250IG5hbWU9IkZPTlRfV0lOVElUTEUiIHZhbHVlPSJWZXJkYW5hLDksZmFsc2UsZmFsc2UsdHJ1ZSIvPg0KCQk8dWlmb250IG5hbWU9IkZPTlRfQVRUQUNITUVOVFMiIHZhbHVlPSJWZXJkYW5hLDExLGZhbHNlLGZhbHNlLHRydWUiLz4NCgkJPCEtLSB1aXRleHQgLS0+DQoJCTwhLS0gc3Vic3RpdHV0aW9uOiAlbiA9PSBzbGlkZSBudW1iZXIgLS0+DQoJCTx1aXRleHQgbmFtZT0iVU5OQU1FRFNMSURFVElUTEUiIHZhbHVlPSJGb2xpZSAlbiIvPg0KCQk8IS0tIHN1YnN0aXR1dGlvbjogJW4gPT0gc2xpZGUgbnVtYmVyIC0tPg0KCQk8IS0tIHN1YnN0aXR1dGlvbjogJXQgPT0gdG90YWwgc2xpZGUgY291bnQgLS0+DQoJCTx1aXRleHQgbmFtZT0iU0NSVUJCQVJTVEFUVVNfU0xJREVJTkZPIiB2YWx1ZT0iRm9saWUgJW4gLyAldCB8ICIvPg0KCQk8dWl0ZXh0IG5hbWU9IlNDUlVCQkFSU1RBVFVTX1NUT1BQRUQiIHZhbHVlPSJCZWVuZGV0Ii8+DQoJCTx1aXRleHQgbmFtZT0iU0NSVUJCQVJTVEFUVVNfUExBWUlORyIgdmFsdWU9IldpZWRlcmdhYmUiLz4NCgkJPHVpdGV4dCBuYW1lPSJTQ1JVQkJBUlNUQVRVU19OT0FVRElPIiB2YWx1ZT0iS2VpbiBBdWRpbyIvPg0KCQk8dWl0ZXh0IG5hbWU9IlNDUlVCQkFSU1RBVFVTX0xPQURJTkciIHZhbHVlPSJMYWRlbiIvPg0KCQk8dWl0ZXh0IG5hbWU9IlNDUlVCQkFSU1RBVFVTX0JVRkZFUklORyIgdmFsdWU9IlB1ZmZlcm4iLz4NCgkJPHVpdGV4dCBuYW1lPSJTQ1JVQkJBUlNUQVRVU19RVUVTVElPTiIgdmFsdWU9IkZyYWdlIGJlYW50d29ydGVuIi8+DQoJCTx1aXRleHQgbmFtZT0iU0NSVUJCQVJTVEFUVVNfUkVWSUVXUVVJWiIgdmFsdWU9Ik5vY2htYWxzIGR1cmNoc2VoZW4iLz4NCgkJPCEtLSBzdWJzdGl0dXRpb246ICVtID09IG1pbnV0ZXMgcmVtYWluaW5nIC0tPg0KCQk8IS0tIHN1YnN0aXR1dGlvbjogJXMgPT0gc2Vjb25kcyByZW1haW5pbmcgLS0+DQoJCTx1aXRleHQgbmFtZT0iRUxBUFNFRCIgdmFsdWU9IlJlc3RkYXVlcjogJW0gTWludXRlbiAlcyBTZWt1bmRlbiIvPg0KCQk8dWl0ZXh0IG5hbWU9Ik5PVEZPVU5EIiB2YWx1ZT0iTmljaHRzIGdlZnVuZGVuIi8+DQoJCTx1aXRleHQgbmFtZT0iQVRUQUNITUVOVFMiIHZhbHVlPSJBbmxhZ2VuIi8+DQoJCTwhLS0gc3Vic3RpdHV0aW9uOiAlcCA9PSBjdXJyZW50IHNwZWFrZXIncyB0aXRsZSAtLT4NCgkJPHVpdGV4dCBuYW1lPSJCSU9XSU5fVElUTEUiIHZhbHVlPSJTcHJlY2hlcjogJXAiLz4NCgkJPHVpdGV4dCBuYW1lPSJCSU9CVE5fVElUTEUiIHZhbHVlPSJTcHJlY2hlciIvPg0KCQk8dWl0ZXh0IG5hbWU9IkRJVklERVJCVE5fVElUTEUiIHZhbHVlPSJ8Ii8+DQoJCTx1aXRleHQgbmFtZT0iQ09OVEFDVEJUTl9USVRMRSIgdmFsdWU9IktvbnRha3QiLz4NCgkJPHVpdGV4dCBuYW1lPSJUQUJfT1VUTElORSIgdmFsdWU9IlN0cnVrdHVyIi8+DQoJCTx1aXRleHQgbmFtZT0iVEFCX1RIVU1CIiB2YWx1ZT0iTWluaWF0dXIiLz4NCgkJPHVpdGV4dCBuYW1lPSJUQUJfTk9URVMiIHZhbHVlPSJOb3RpemVuIi8+DQoJCTx1aXRleHQgbmFtZT0iVEFCX1NFQVJDSCIgdmFsdWU9IlN1Y2hlbiIvPg0KCQk8dWl0ZXh0IG5hbWU9IlNMSURFX0hFQURJTkciIHZhbHVlPSJGb2xpZW50aXRlbCIvPg0KCQk8dWl0ZXh0IG5hbWU9IkRVUkFUSU9OX0hFQURJTkciIHZhbHVlPSJEYXVlciIvPg0KCQk8dWl0ZXh0IG5hbWU9IlNFQVJDSF9IRUFESU5HIiB2YWx1ZT0iVGV4dCBzdWNoZW46Ii8+DQoJCTx1aXRleHQgbmFtZT0iVEhVTUJfSEVBRElORyIgdmFsdWU9IkZvbGllIi8+DQoJCTx1aXRleHQgbmFtZT0iVEhVTUJfSU5GTyIgdmFsdWU9IkZvbGllbnRpdGVsL0RhdWVyIi8+DQoJCTx1aXRleHQgbmFtZT0iQVRUQUNITkFNRV9IRUFESU5HIiB2YWx1ZT0iRGF0ZWluYW1lIi8+DQoJCTx1aXRleHQgbmFtZT0iQVRUQUNIU0laRV9IRUFESU5HIiB2YWx1ZT0iR3LDtsOfZSIvPg0KCQk8dWl0ZXh0IG5hbWU9IlNMSURFX05PVEVTIiB2YWx1ZT0iRm9saWVubm90aXplbiIvPg0KCQk8IS0tIHN1YnN0aXR1dGlvbjogJXAgPT0gcHJlc2VudGF0aW9uIHRpdGxlIC0tPg0KCQk8IS0tIHN1YnN0aXR1dGlvbjogJXMgPT0gc2xpZGUgdGl0bGUgLS0+DQoJCTwhLS0gc3Vic3RpdHV0aW9uOiAlbiA9PSBzbGlkZSBudW1iZXIgLS0+DQoJCTx1aXRleHQgbmFtZT0iQk9PS01BUksiIHZhbHVlPSJNYWNyb21lZGlhIEJyZWV6ZSAtICVwIi8+DQoJCTwhLS0gc3Vic3RpdHV0aW9uOiAlcCA9PSBwcmVzZW50YXRpb24gdGl0bGUgLS0+DQoJCTwhLS0gc3Vic3RpdHV0aW9uOiAlcyA9PSBzbGlkZSB0aXRsZSAtLT4NCgkJPCEtLSBzdWJzdGl0dXRpb246ICVuID09IHNsaWRlIG51bWJlciAtLT4NCgkJPHVpdGV4dCBuYW1lPSJCT09LTUFSS1NMSURFIiB2YWx1ZT0iTWFjcm9tZWRpYSBCcmVlemUgLSAlcCAlcyIvPg0KCQk8dWl0ZXh0IG5hbWU9IlNIT1dTSURFQkFSIiB2YWx1ZT0iRGVuIFRlaWxuZWhtZXJuIGRpZSBTZWl0ZW5sZWlzdGUgYW56ZWlnZW4iLz4NCgk8L2xhbmd1YWdlPg0KCTxsYW5ndWFnZSBpZD0iZnIiPg0KCQk8IS0tIGZvcm1hdCBmb3IgdWlmb250IHZhbHVlIGlzICJmb250LHNpemUsaXNib2xkLGlzaXRhbGljLGlzc2hhZG93ZWQiIC0tPg0KCQk8dWlmb250IG5hbWU9IkZPTlRfUVVJWlpJTkciIHZhbHVlPSJWZXJkYW5hLDksZmFsc2UsZmFsc2UsZmFsc2UiLz4NCgkJPHVpZm9udCBuYW1lPSJGT05UX1NDUlVCU1RBVFVTIiB2YWx1ZT0iVmVyZGFuYSw5LHRydWUsZmFsc2UsdHJ1ZSIvPg0KCQk8dWlmb250IG5hbWU9IkZPTlRfU0NSVUJUSU1FIiB2YWx1ZT0iVmVyZGFuYSw5LGZhbHNlLGZhbHNlLHRydWUiLz4NCgkJPHVpZm9udCBuYW1lPSJGT05UX0VMQVBTRURUSU1FIiB2YWx1ZT0iVmVyZGFuYSw5LHRydWUsZmFsc2UsdHJ1ZSIvPg0KCQk8dWlmb250IG5hbWU9IkZPTlRfVVRJTFNNRU5VIiB2YWx1ZT0iVmVyZGFuYSw5LHRydWUsZmFsc2UsZmFsc2UiLz4NCgkJPHVpZm9udCBuYW1lPSJGT05UX1RBQlMiIHZhbHVlPSJWZXJkYW5hLDksdHJ1ZSxmYWxzZSx0cnVlIi8+DQoJCTx1aWZvbnQgbmFtZT0iRk9OVF9QUkVTRU5UQVRJT05OQU1FIiB2YWx1ZT0iVmVyZGFuYSwxNSxmYWxzZSxmYWxzZSx0cnVlIi8+DQoJCTx1aWZvbnQgbmFtZT0iRk9OVF9QUkVTRU5URVJOQU1FIiB2YWx1ZT0iVmVyZGFuYSwxNSxmYWxzZSxmYWxzZSx0cnVlIi8+DQoJCTx1aWZvbnQgbmFtZT0iRk9OVF9QUkVTRU5URVJUSVRMRSIgdmFsdWU9IlZlcmRhbmEsMTEsdHJ1ZSxmYWxzZSx0cnVlIi8+DQoJCTx1aWZvbnQgbmFtZT0iRk9OVF9CSU9CVE4iIHZhbHVlPSJWZXJkYW5hLDksZmFsc2UsZmFsc2UsdHJ1ZSIvPg0KCQk8dWlmb250IG5hbWU9IkZPTlRfTk9URVMiIHZhbHVlPSJWZXJkYW5hLDExLGZhbHNlLGZhbHNlLGZhbHNlIi8+DQoJCTx1aWZvbnQgbmFtZT0iRk9OVF9PVVRMSU5FIiB2YWx1ZT0iVmVyZGFuYSwxMSxmYWxzZSxmYWxzZSx0cnVlIi8+DQoJCTx1aWZvbnQgbmFtZT0iRk9OVF9TRUFSQ0giIHZhbHVlPSJWZXJkYW5hLDExLGZhbHNlLGZhbHNlLHRydWUiLz4NCgkJPHVpZm9udCBuYW1lPSJGT05UX1RIVU1CIiB2YWx1ZT0iVmVyZGFuYSw5LGZhbHNlLGZhbHNlLHRydWUiLz4NCgkJPHVpZm9udCBuYW1lPSJGT05UX0JJT1dJTiIgdmFsdWU9IlZlcmRhbmEsMTEsZmFsc2UsZmFsc2UsZmFsc2UiLz4NCgkJPHVpZm9udCBuYW1lPSJGT05UX0xJU1RIRUFESU5HIiB2YWx1ZT0iVmVyZGFuYSw5LGZhbHNlLGZhbHNlLGZhbHNlIi8+DQoJCTx1aWZvbnQgbmFtZT0iRk9OVF9XSU5USVRMRSIgdmFsdWU9IlZlcmRhbmEsOSxmYWxzZSxmYWxzZSx0cnVlIi8+DQoJCTx1aWZvbnQgbmFtZT0iRk9OVF9BVFRBQ0hNRU5UUyIgdmFsdWU9IlZlcmRhbmEsMTEsZmFsc2UsZmFsc2UsdHJ1ZSIvPg0KCQk8IS0tIHVpdGV4dCAtLT4NCgkJPCEtLSBzdWJzdGl0dXRpb246ICVuID09IHNsaWRlIG51bWJlciAtLT4NCgkJPHVpdGV4dCBuYW1lPSJVTk5BTUVEU0xJREVUSVRMRSIgdmFsdWU9IkRpYXBvc2l0aXZlICVuIi8+DQoJCTwhLS0gc3Vic3RpdHV0aW9uOiAlbiA9PSBzbGlkZSBudW1iZXIgLS0+DQoJCTwhLS0gc3Vic3RpdHV0aW9uOiAldCA9PSB0b3RhbCBzbGlkZSBjb3VudCAtLT4NCgkJPHVpdGV4dCBuYW1lPSJTQ1JVQkJBUlNUQVRVU19TTElERUlORk8iIHZhbHVlPSJEaWFwb3NpdGl2ZSAlbiAvICV0IHwgIi8+DQoJCTx1aXRleHQgbmFtZT0iU0NSVUJCQVJTVEFUVVNfU1RPUFBFRCIgdmFsdWU9IkFycsOqdMOpZSIvPg0KCQk8dWl0ZXh0IG5hbWU9IlNDUlVCQkFSU1RBVFVTX1BMQVlJTkciIHZhbHVlPSJMZWN0dXJlIi8+DQoJCTx1aXRleHQgbmFtZT0iU0NSVUJCQVJTVEFUVVNfTk9BVURJTyIgdmFsdWU9IlBhcyBkZSBzb24iLz4NCgkJPHVpdGV4dCBuYW1lPSJTQ1JVQkJBUlNUQVRVU19MT0FESU5HIiB2YWx1ZT0iQ2hhcmdlbWVudCBlbiBjb3VycyIvPg0KCQk8dWl0ZXh0IG5hbWU9IlNDUlVCQkFSU1RBVFVTX0JVRkZFUklORyIgdmFsdWU9Ik1pc2UgZW4gbcOpbW9pcmUiLz4NCgkJPHVpdGV4dCBuYW1lPSJTQ1JVQkJBUlNUQVRVU19RVUVTVElPTiIgdmFsdWU9IlLDqXBvbmRyZSDDoCBsYSBxdWVzdGlvbiIvPg0KCQk8dWl0ZXh0IG5hbWU9IlNDUlVCQkFSU1RBVFVTX1JFVklFV1FVSVoiIHZhbHVlPSJSw6l2aXNpb24gZHUgcXVlc3Rpb25uYWlyZSIvPg0KCQk8IS0tIHN1YnN0aXR1dGlvbjogJW0gPT0gbWludXRlcyByZW1haW5pbmcgLS0+DQoJCTwhLS0gc3Vic3RpdHV0aW9uOiAlcyA9PSBzZWNvbmRzIHJlbWFpbmluZyAtLT4NCgkJPHVpdGV4dCBuYW1lPSJFTEFQU0VEIiB2YWx1ZT0iJW0gbWludXRlcyAlcyBzZWNvbmRlcyBSZXN0YW50ZXMiLz4NCgkJPHVpdGV4dCBuYW1lPSJOT1RGT1VORCIgdmFsdWU9IlJpZW4gdHJvdXbDqSIvPg0KCQk8dWl0ZXh0IG5hbWU9IkFUVEFDSE1FTlRTIiB2YWx1ZT0iUGnDqGNlcyBqb2ludGVzIi8+DQoJCTwhLS0gc3Vic3RpdHV0aW9uOiAlcCA9PSBjdXJyZW50IHNwZWFrZXIncyB0aXRsZSAtLT4NCgkJPHVpdGV4dCBuYW1lPSJCSU9XSU5fVElUTEUiIHZhbHVlPSJCaW8gOiAlcCIvPg0KCQk8dWl0ZXh0IG5hbWU9IkJJT0JUTl9USVRMRSIgdmFsdWU9IkJpbyA6Ii8+DQoJCTx1aXRleHQgbmFtZT0iRElWSURFUkJUTl9USVRMRSIgdmFsdWU9InwiLz4NCgkJPHVpdGV4dCBuYW1lPSJDT05UQUNUQlROX1RJVExFIiB2YWx1ZT0iQ29udGFjdCIvPg0KCQk8dWl0ZXh0IG5hbWU9IlRBQl9PVVRMSU5FIiB2YWx1ZT0iUGxhbiIvPg0KCQk8dWl0ZXh0IG5hbWU9IlRBQl9USFVNQiIgdmFsdWU9Ik1pbmlhdHVyZSIvPg0KCQk8dWl0ZXh0IG5hbWU9IlRBQl9OT1RFUyIgdmFsdWU9IkNvbW0uIi8+DQoJCTx1aXRleHQgbmFtZT0iVEFCX1NFQVJDSCIgdmFsdWU9IkNoZXJjaGUiLz4NCgkJPHVpdGV4dCBuYW1lPSJTTElERV9IRUFESU5HIiB2YWx1ZT0iVGl0cmUgZGUgbGEgZGlhcG9zaXRpdmUiLz4NCgkJPHVpdGV4dCBuYW1lPSJEVVJBVElPTl9IRUFESU5HIiB2YWx1ZT0iRHVyw6llIi8+DQoJCTx1aXRleHQgbmFtZT0iU0VBUkNIX0hFQURJTkciIHZhbHVlPSJDaGVyY2hlciBsZSB0ZXh0ZSA6Ii8+DQoJCTx1aXRleHQgbmFtZT0iVEhVTUJfSEVBRElORyIgdmFsdWU9IkRpYXBvc2l0aXZlICIvPg0KCQk8dWl0ZXh0IG5hbWU9IlRIVU1CX0lORk8iIHZhbHVlPSJUaXRyZS9kdXLDqWUiLz4NCgkJPHVpdGV4dCBuYW1lPSJBVFRBQ0hOQU1FX0hFQURJTkciIHZhbHVlPSJOb20gZGUgZmljaGllciIvPg0KCQk8dWl0ZXh0IG5hbWU9IkFUVEFDSFNJWkVfSEVBRElORyIgdmFsdWU9IlRhaWxsZSIvPg0KCQk8dWl0ZXh0IG5hbWU9IlNMSURFX05PVEVTIiB2YWx1ZT0iQ29tbWVudGFpcmVzIGRlcyBkaWFwb3NpdGl2ZXMiLz4NCgkJPCEtLSBzdWJzdGl0dXRpb246ICVwID09IHByZXNlbnRhdGlvbiB0aXRsZSAtLT4NCgkJPCEtLSBzdWJzdGl0dXRpb246ICVzID09IHNsaWRlIHRpdGxlIC0tPg0KCQk8IS0tIHN1YnN0aXR1dGlvbjogJW4gPT0gc2xpZGUgbnVtYmVyIC0tPg0KCQk8dWl0ZXh0IG5hbWU9IkJPT0tNQVJLIiB2YWx1ZT0iTWFjcm9tZWRpYSBCcmVlemUgLSAlcCIvPg0KCQk8IS0tIHN1YnN0aXR1dGlvbjogJXAgPT0gcHJlc2VudGF0aW9uIHRpdGxlIC0tPg0KCQk8IS0tIHN1YnN0aXR1dGlvbjogJXMgPT0gc2xpZGUgdGl0bGUgLS0+DQoJCTwhLS0gc3Vic3RpdHV0aW9uOiAlbiA9PSBzbGlkZSBudW1iZXIgLS0+DQoJCTx1aXRleHQgbmFtZT0iQk9PS01BUktTTElERSIgdmFsdWU9Ik1hY3JvbWVkaWEgQnJlZXplIC0gJXAgJXMiLz4NCgkJPHVpdGV4dCBuYW1lPSJTSE9XU0lERUJBUiIgdmFsdWU9Ik1vbnRyZXIgbCdlbmNhZHLDqSBhdXggcGFydGljaXBhbnRzIi8+DQoJPC9sYW5ndWFnZT4NCgk8bGFuZ3VhZ2UgaWQ9ImphIj4NCgkJPCEtLSBmb3JtYXQgZm9yIHVpZm9udCB2YWx1ZSBpcyAiZm9udCxzaXplLGlzYm9sZCxpc2l0YWxpYyxpc3NoYWRvd2VkIiAtLT4NCgkJPHVpZm9udCBuYW1lPSJGT05UX1FVSVpaSU5HIiB2YWx1ZT0iVmVyZGFuYSw5LGZhbHNlLGZhbHNlLGZhbHNlIi8+DQoJCTx1aWZvbnQgbmFtZT0iRk9OVF9TQ1JVQlNUQVRVUyIgdmFsdWU9IlZlcmRhbmEsMTEsZmFsc2UsZmFsc2UsdHJ1ZSIvPg0KCQk8dWlmb250IG5hbWU9IkZPTlRfU0NSVUJUSU1FIiB2YWx1ZT0iVmVyZGFuYSw5LGZhbHNlLGZhbHNlLHRydWUiLz4NCgkJPHVpZm9udCBuYW1lPSJGT05UX0VMQVBTRURUSU1FIiB2YWx1ZT0iVmVyZGFuYSwxMSx0cnVlLGZhbHNlLGZhbHNlIi8+DQoJCTx1aWZvbnQgbmFtZT0iRk9OVF9VVElMU01FTlUiIHZhbHVlPSJWZXJkYW5hLDksdHJ1ZSxmYWxzZSxmYWxzZSIvPg0KCQk8dWlmb250IG5hbWU9IkZPTlRfVEFCUyIgdmFsdWU9IlZlcmRhbmEsMTAsZmFsc2UsZmFsc2UsZmFsc2UiLz4NCgkJPHVpZm9udCBuYW1lPSJGT05UX1BSRVNFTlRBVElPTk5BTUUiIHZhbHVlPSJWZXJkYW5hLDE1LGZhbHNlLGZhbHNlLHRydWUiLz4NCgkJPHVpZm9udCBuYW1lPSJGT05UX1BSRVNFTlRFUk5BTUUiIHZhbHVlPSJWZXJkYW5hLDE1LGZhbHNlLGZhbHNlLHRydWUiLz4NCgkJPHVpZm9udCBuYW1lPSJGT05UX1BSRVNFTlRFUlRJVExFIiB2YWx1ZT0iVmVyZGFuYSwxMSx0cnVlLGZhbHNlLHRydWUiLz4NCgkJPHVpZm9udCBuYW1lPSJGT05UX0JJT0JUTiIgdmFsdWU9IlZlcmRhbmEsOS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ExLGZhbHNlLGZhbHNlLHRydWUiLz4NCgkJPHVpZm9udCBuYW1lPSJGT05UX0JJT1dJTiIgdmFsdWU9IlZlcmRhbmEsMTEsZmFsc2UsZmFsc2UsZmFsc2UiLz4NCgkJPHVpZm9udCBuYW1lPSJGT05UX0xJU1RIRUFESU5HIiB2YWx1ZT0iVmVyZGFuYSwxMSxmYWxzZSxmYWxzZSxmYWxzZSIvPg0KCQk8dWlmb250IG5hbWU9IkZPTlRfV0lOVElUTEUiIHZhbHVlPSJWZXJkYW5hLDExLGZhbHNlLGZhbHNlLHRydWUiLz4NCgkJPHVpZm9udCBuYW1lPSJGT05UX0FUVEFDSE1FTlRTIiB2YWx1ZT0iVmVyZGFuYSwxMSxmYWxzZSxmYWxzZSx0cnVlIi8+DQoJCTwhLS0gdWl0ZXh0IC0tPg0KCQk8IS0tIHN1YnN0aXR1dGlvbjogJW4gPT0gc2xpZGUgbnVtYmVyIC0tPg0KCQk8dWl0ZXh0IG5hbWU9IlVOTkFNRURTTElERVRJVExFIiB2YWx1ZT0i44K544Op44Kk44OJIDogJW4iLz4NCgkJPCEtLSBzdWJzdGl0dXRpb246ICVuID09IHNsaWRlIG51bWJlciAtLT4NCgkJPCEtLSBzdWJzdGl0dXRpb246ICV0ID09IHRvdGFsIHNsaWRlIGNvdW50IC0tPg0KCQk8dWl0ZXh0IG5hbWU9IlNDUlVCQkFSU1RBVFVTX1NMSURFSU5GTyIgdmFsdWU9IuOCueODqeOCpOODiSA6ICVuIC8gJXQgfCAiLz4NCgkJPHVpdGV4dCBuYW1lPSJTQ1JVQkJBUlNUQVRVU19TVE9QUEVEIiB2YWx1ZT0i5YGc5q2iIi8+DQoJCTx1aXRleHQgbmFtZT0iU0NSVUJCQVJTVEFUVVNfUExBWUlORyIgdmFsdWU9IuWGjeeUn+S4rSIvPg0KCQk8dWl0ZXh0IG5hbWU9IlNDUlVCQkFSU1RBVFVTX05PQVVESU8iIHZhbHVlPSLpn7Plo7DjgarjgZciLz4NCgkJPHVpdGV4dCBuYW1lPSJTQ1JVQkJBUlNUQVRVU19MT0FESU5HIiB2YWx1ZT0i44Ot44O844OJ5LitIi8+DQoJCTx1aXRleHQgbmFtZT0iU0NSVUJCQVJTVEFUVVNfQlVGRkVSSU5HIiB2YWx1ZT0i44OQ44OD44OV44Kh5LitIi8+DQoJCTx1aXRleHQgbmFtZT0iU0NSVUJCQVJTVEFUVVNfUVVFU1RJT04iIHZhbHVlPSLos6rllY/jgavnrZTjgYjjgabkuIvjgZXjgYQiLz4NCgkJPHVpdGV4dCBuYW1lPSJTQ1JVQkJBUlNUQVRVU19SRVZJRVdRVUlaIiB2YWx1ZT0i44Kv44Kk44K644KS44Oq44OT44Ol44O844GX44Gm44GE44G+44GZIi8+DQoJCTwhLS0gc3Vic3RpdHV0aW9uOiAlbSA9PSBtaW51dGVzIHJlbWFpbmluZyAtLT4NCgkJPCEtLSBzdWJzdGl0dXRpb246ICVzID09IHNlY29uZHMgcmVtYWluaW5nIC0tPg0KCQk8dWl0ZXh0IG5hbWU9IkVMQVBTRUQiIHZhbHVlPSLmrovjgoogOiAlbSDliIYgJXMg56eSIi8+DQoJCTx1aXRleHQgbmFtZT0iTk9URk9VTkQiIHZhbHVlPSLkvZXjgoLopovjgaTjgYvjgorjgb7jgZvjgpMiLz4NCgkJPHVpdGV4dCBuYW1lPSJBVFRBQ0hNRU5UUyIgdmFsdWU9Iua3u+S7mCIvPg0KCQk8IS0tIHN1YnN0aXR1dGlvbjogJXAgPT0gY3VycmVudCBzcGVha2VyJ3MgdGl0bGUgLS0+DQoJCTx1aXRleHQgbmFtZT0iQklPV0lOX1RJVExFIiB2YWx1ZT0iQmlvIDogJXAiLz4NCgkJPHVpdGV4dCBuYW1lPSJCSU9CVE5fVElUTEUiIHZhbHVlPSJCaW8iLz4NCgkJPHVpdGV4dCBuYW1lPSJESVZJREVSQlROX1RJVExFIiB2YWx1ZT0ifCIvPg0KCQk8dWl0ZXh0IG5hbWU9IkNPTlRBQ1RCVE5fVElUTEUiIHZhbHVlPSLjgYrllY/jgYTlkIjjgo/jgZsiLz4NCgkJPHVpdGV4dCBuYW1lPSJUQUJfT1VUTElORSIgdmFsdWU9IuOCouOCpuODiOODqeOCpOODsyIvPg0KCQk8dWl0ZXh0IG5hbWU9IlRBQl9USFVNQiIgdmFsdWU9Iuizm+WQpiIvPg0KCQk8dWl0ZXh0IG5hbWU9IlRBQl9OT1RFUyIgdmFsdWU9IuODjuODvOODiCIvPg0KCQk8dWl0ZXh0IG5hbWU9IlRBQl9TRUFSQ0giIHZhbHVlPSLmpJzntKIiLz4NCgkJPHVpdGV4dCBuYW1lPSJTTElERV9IRUFESU5HIiB2YWx1ZT0i44K544Op44Kk44OJ44K/44Kk44OI44OrIi8+DQoJCTx1aXRleHQgbmFtZT0iRFVSQVRJT05fSEVBRElORyIgdmFsdWU9IumVt+OBlSIvPg0KCQk8dWl0ZXh0IG5hbWU9IlNFQVJDSF9IRUFESU5HIiB2YWx1ZT0i44OG44Kt44K544OI5qSc57SiIDogIi8+DQoJCTx1aXRleHQgbmFtZT0iVEhVTUJfSEVBRElORyIgdmFsdWU9IuOCueODqeOCpOODiSIvPg0KCQk8dWl0ZXh0IG5hbWU9IlRIVU1CX0lORk8iIHZhbHVlPSLjgrnjg6njgqTjg4njgr/jgqTjg4jjg6sgLyDplbfjgZUiLz4NCgkJPHVpdGV4dCBuYW1lPSJBVFRBQ0hOQU1FX0hFQURJTkciIHZhbHVlPSLjg5XjgqHjgqTjg6vlkI0iLz4NCgkJPHVpdGV4dCBuYW1lPSJBVFRBQ0hTSVpFX0hFQURJTkciIHZhbHVlPSLjgrXjgqTjgroiLz4NCgkJPHVpdGV4dCBuYW1lPSJTTElERV9OT1RFUyIgdmFsdWU9IuOCueODqeOCpOODieODjuODvOODiCIvPg0KCQk8IS0tIHN1YnN0aXR1dGlvbjogJXAgPT0gcHJlc2VudGF0aW9uIHRpdGxlIC0tPg0KCQk8IS0tIHN1YnN0aXR1dGlvbjogJXMgPT0gc2xpZGUgdGl0bGUgLS0+DQoJCTwhLS0gc3Vic3RpdHV0aW9uOiAlbiA9PSBzbGlkZSBudW1iZXIgLS0+DQoJCTx1aXRleHQgbmFtZT0iQk9PS01BUksiIHZhbHVlPSJNYWNyb21lZGlhIEJyZWV6ZSAtICVwIi8+DQoJCTwhLS0gc3Vic3RpdHV0aW9uOiAlcCA9PSBwcmVzZW50YXRpb24gdGl0bGUgLS0+DQoJCTwhLS0gc3Vic3RpdHV0aW9uOiAlcyA9PSBzbGlkZSB0aXRsZSAtLT4NCgkJPCEtLSBzdWJzdGl0dXRpb246ICVuID09IHNsaWRlIG51bWJlciAtLT4NCgkJPHVpdGV4dCBuYW1lPSJCT09LTUFSS1NMSURFIiB2YWx1ZT0iTWFjcm9tZWRpYSBCcmVlemUgLSAlcCAlcyIvPg0KCQk8dWl0ZXh0IG5hbWU9IlNIT1dTSURFQkFSIiB2YWx1ZT0i44K144Kk44OJ44OQ44O844KS5Y+C5Yqg6ICF44Gr6KaL44Gb44KLIi8+DQoJPC9sYW5ndWFnZT4NCgk8bGFuZ3VhZ2UgaWQ9ImtvIj4NCgkJPCEtLSBmb3JtYXQgZm9yIHVpZm9udCB2YWx1ZSBpcyAiZm9udCxzaXplLGlzYm9sZCxpc2l0YWxpYyxpc3NoYWRvd2VkIiAtLT4NCgkJPHVpZm9udCBuYW1lPSJGT05UX1FVSVpaSU5HIiB2YWx1ZT0iVmVyZGFuYSw5LGZhbHNlLGZhbHNlLGZhbHNlIi8+DQoJCTx1aWZvbnQgbmFtZT0iRk9OVF9TQ1JVQlNUQVRVUyIgdmFsdWU9IlZlcmRhbmEsMTEsZmFsc2UsZmFsc2UsdHJ1ZSIvPg0KCQk8dWlmb250IG5hbWU9IkZPTlRfU0NSVUJUSU1FIiB2YWx1ZT0iVmVyZGFuYSw5LGZhbHNlLGZhbHNlLHRydWUiLz4NCgkJPHVpZm9udCBuYW1lPSJGT05UX0VMQVBTRURUSU1FIiB2YWx1ZT0iVmVyZGFuYSwxMSx0cnVlLGZhbHNlLGZhbHNlIi8+DQoJCTx1aWZvbnQgbmFtZT0iRk9OVF9VVElMU01FTlUiIHZhbHVlPSJWZXJkYW5hLDksdHJ1ZSxmYWxzZSxmYWxzZSIvPg0KCQk8dWlmb250IG5hbWU9IkZPTlRfVEFCUyIgdmFsdWU9IlZlcmRhbmEsMTEsZmFsc2UsZmFsc2UsZmFsc2UiLz4NCgkJPHVpZm9udCBuYW1lPSJGT05UX1BSRVNFTlRBVElPTk5BTUUiIHZhbHVlPSJWZXJkYW5hLDE1LGZhbHNlLGZhbHNlLHRydWUiLz4NCgkJPHVpZm9udCBuYW1lPSJGT05UX1BSRVNFTlRFUk5BTUUiIHZhbHVlPSJWZXJkYW5hLDE1LGZhbHNlLGZhbHNlLHRydWUiLz4NCgkJPHVpZm9udCBuYW1lPSJGT05UX1BSRVNFTlRFUlRJVExFIiB2YWx1ZT0iVmVyZGFuYSwxMSx0cnVlLGZhbHNlLHRydWUiLz4NCgkJPHVpZm9udCBuYW1lPSJGT05UX0JJT0JUTiIgdmFsdWU9IlZlcmRhbmEsOS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ExLGZhbHNlLGZhbHNlLHRydWUiLz4NCgkJPHVpZm9udCBuYW1lPSJGT05UX0JJT1dJTiIgdmFsdWU9IlZlcmRhbmEsMTEsZmFsc2UsZmFsc2UsZmFsc2UiLz4NCgkJPHVpZm9udCBuYW1lPSJGT05UX0xJU1RIRUFESU5HIiB2YWx1ZT0iVmVyZGFuYSwxMSxmYWxzZSxmYWxzZSxmYWxzZSIvPg0KCQk8dWlmb250IG5hbWU9IkZPTlRfV0lOVElUTEUiIHZhbHVlPSJWZXJkYW5hLDExLGZhbHNlLGZhbHNlLHRydWUiLz4NCgkJPHVpZm9udCBuYW1lPSJGT05UX0FUVEFDSE1FTlRTIiB2YWx1ZT0iVmVyZGFuYSwxMSxmYWxzZSxmYWxzZSx0cnVlIi8+DQoJCTwhLS0gdWl0ZXh0IC0tPg0KCQk8IS0tIHN1YnN0aXR1dGlvbjogJW4gPT0gc2xpZGUgbnVtYmVyIC0tPg0KCQk8dWl0ZXh0IG5hbWU9IlVOTkFNRURTTElERVRJVExFIiB2YWx1ZT0i7Iqs65287J2065OcICVuIi8+DQoJCTwhLS0gc3Vic3RpdHV0aW9uOiAlbiA9PSBzbGlkZSBudW1iZXIgLS0+DQoJCTwhLS0gc3Vic3RpdHV0aW9uOiAldCA9PSB0b3RhbCBzbGlkZSBjb3VudCAtLT4NCgkJPHVpdGV4dCBuYW1lPSJTQ1JVQkJBUlNUQVRVU19TTElERUlORk8iIHZhbHVlPSLsiqzrnbzsnbTrk5wgJW4gLyAldCB8ICIvPg0KCQk8dWl0ZXh0IG5hbWU9IlNDUlVCQkFSU1RBVFVTX1NUT1BQRUQiIHZhbHVlPSLspJHsp4DrkKgiLz4NCgkJPHVpdGV4dCBuYW1lPSJTQ1JVQkJBUlNUQVRVU19QTEFZSU5HIiB2YWx1ZT0i7J6s7IOdIi8+DQoJCTx1aXRleHQgbmFtZT0iU0NSVUJCQVJTVEFUVVNfTk9BVURJTyIgdmFsdWU9IuyYpOuUlOyYpCDsl4bsnYwiLz4NCgkJPHVpdGV4dCBuYW1lPSJTQ1JVQkJBUlNUQVRVU19MT0FESU5HIiB2YWx1ZT0i66Gc65SpIi8+DQoJCTx1aXRleHQgbmFtZT0iU0NSVUJCQVJTVEFUVVNfQlVGRkVSSU5HIiB2YWx1ZT0i67KE7Y2866eBIi8+DQoJCTx1aXRleHQgbmFtZT0iU0NSVUJCQVJTVEFUVVNfUVVFU1RJT04iIHZhbHVlPSLsp4jrrLjsl5Ag64u17ZWY6riwIi8+DQoJCTx1aXRleHQgbmFtZT0iU0NSVUJCQVJTVEFUVVNfUkVWSUVXUVVJWiIgdmFsdWU9IuyniOusuCDri6Tsi5zrs7TquLAiLz4NCgkJPCEtLSBzdWJzdGl0dXRpb246ICVtID09IG1pbnV0ZXMgcmVtYWluaW5nIC0tPg0KCQk8IS0tIHN1YnN0aXR1dGlvbjogJXMgPT0gc2Vjb25kcyByZW1haW5pbmcgLS0+DQoJCTx1aXRleHQgbmFtZT0iRUxBUFNFRCIgdmFsdWU9IiVt67aEICVz7LSIIOuCqOydjCIvPg0KCQk8dWl0ZXh0IG5hbWU9Ik5PVEZPVU5EIiB2YWx1ZT0i7JeG7J2MIi8+DQoJCTx1aXRleHQgbmFtZT0iQVRUQUNITUVOVFMiIHZhbHVlPSLssqjrtoAg7YyM7J28Ii8+DQoJCTwhLS0gc3Vic3RpdHV0aW9uOiAlcCA9PSBjdXJyZW50IHNwZWFrZXIncyB0aXRsZSAtLT4NCgkJPHVpdGV4dCBuYW1lPSJCSU9XSU5fVElUTEUiIHZhbHVlPSJCaW86ICVwIi8+DQoJCTx1aXRleHQgbmFtZT0iQklPQlROX1RJVExFIiB2YWx1ZT0iQmlvIi8+DQoJCTx1aXRleHQgbmFtZT0iRElWSURFUkJUTl9USVRMRSIgdmFsdWU9InwiLz4NCgkJPHVpdGV4dCBuYW1lPSJDT05UQUNUQlROX1RJVExFIiB2YWx1ZT0i7Jew65297LKYIi8+DQoJCTx1aXRleHQgbmFtZT0iVEFCX09VVExJTkUiIHZhbHVlPSLqsJzsmpQiLz4NCgkJPHVpdGV4dCBuYW1lPSJUQUJfVEhVTUIiIHZhbHVlPSLstpXshoztjJAiLz4NCgkJPHVpdGV4dCBuYW1lPSJUQUJfTk9URVMiIHZhbHVlPSLrhbjtirgiLz4NCgkJPHVpdGV4dCBuYW1lPSJUQUJfU0VBUkNIIiB2YWx1ZT0i6rKA7IOJIi8+DQoJCTx1aXRleHQgbmFtZT0iU0xJREVfSEVBRElORyIgdmFsdWU9IuyKrOudvOydtOuTnCDsoJzrqqkiLz4NCgkJPHVpdGV4dCBuYW1lPSJEVVJBVElPTl9IRUFESU5HIiB2YWx1ZT0i7J6s7IOd7Iuc6rCEIi8+DQoJCTx1aXRleHQgbmFtZT0iU0VBUkNIX0hFQURJTkciIHZhbHVlPSLthY3siqTtirgg6rKA7IOJOiIvPg0KCQk8dWl0ZXh0IG5hbWU9IlRIVU1CX0hFQURJTkciIHZhbHVlPSLsiqzrnbzsnbTrk5wiLz4NCgkJPHVpdGV4dCBuYW1lPSJUSFVNQl9JTkZPIiB2YWx1ZT0i7KCc66qpL+yerOyDneyLnOqwhCIvPg0KCQk8dWl0ZXh0IG5hbWU9IkFUVEFDSE5BTUVfSEVBRElORyIgdmFsdWU9Iu2MjOydvCDsnbTrpoQiLz4NCgkJPHVpdGV4dCBuYW1lPSJBVFRBQ0hTSVpFX0hFQURJTkciIHZhbHVlPSLtgazquLAiLz4NCgkJPHVpdGV4dCBuYW1lPSJTTElERV9OT1RFUyIgdmFsdWU9IuyKrOudvOydtOuTnCDrhbjtirgiLz4NCgkJPCEtLSBzdWJzdGl0dXRpb246ICVwID09IHByZXNlbnRhdGlvbiB0aXRsZSAtLT4NCgkJPCEtLSBzdWJzdGl0dXRpb246ICVzID09IHNsaWRlIHRpdGxlIC0tPg0KCQk8IS0tIHN1YnN0aXR1dGlvbjogJW4gPT0gc2xpZGUgbnVtYmVyIC0tPg0KCQk8dWl0ZXh0IG5hbWU9IkJPT0tNQVJLIiB2YWx1ZT0iTWFjcm9tZWRpYSBCcmVlemUgLSAlcCIvPg0KCQk8IS0tIHN1YnN0aXR1dGlvbjogJXAgPT0gcHJlc2VudGF0aW9uIHRpdGxlIC0tPg0KCQk8IS0tIHN1YnN0aXR1dGlvbjogJXMgPT0gc2xpZGUgdGl0bGUgLS0+DQoJCTwhLS0gc3Vic3RpdHV0aW9uOiAlbiA9PSBzbGlkZSBudW1iZXIgLS0+DQoJCTx1aXRleHQgbmFtZT0iQk9PS01BUktTTElERSIgdmFsdWU9Ik1hY3JvbWVkaWEgQnJlZXplIC0gJXAgJXMiLz4NCgkJPHVpdGV4dCBuYW1lPSJTSE9XU0lERUJBUiIgdmFsdWU9IuywuOyXrOyekOyXkOqyjCDshLjroZwg66eJ64yAIOuztOydtOq4sCIvPg0KCTwvbGFuZ3VhZ2U+DQo8L2NvbmZpZ3VyYXRpb24+DQo="/>
  <p:tag name="MMPROD_UIDATA" val="&lt;database version=&quot;6.0&quot;&gt;&lt;object type=&quot;1&quot; unique_id=&quot;10001&quot;&gt;&lt;property id=&quot;20141&quot; value=&quot;CS5704-Week1-Introduction&quot;/&gt;&lt;property id=&quot;20142&quot; value=&quot;This file contains the introduction of the course and guidelines on how the course will be organized.&quot;/&gt;&lt;property id=&quot;20144&quot; value=&quot;1&quot;/&gt;&lt;property id=&quot;20146&quot; value=&quot;0&quot;/&gt;&lt;property id=&quot;20147&quot; value=&quot;0&quot;/&gt;&lt;property id=&quot;20148&quot; value=&quot;5&quot;/&gt;&lt;property id=&quot;20180&quot; value=&quot;1&quot;/&gt;&lt;property id=&quot;20181&quot; value=&quot;1&quot;/&gt;&lt;property id=&quot;20191&quot; value=&quot;Breeze&quot;/&gt;&lt;property id=&quot;20192&quot; value=&quot;http://breeze.iddl.vt.edu&quot;/&gt;&lt;property id=&quot;20193&quot; value=&quot;0&quot;/&gt;&lt;property id=&quot;20224&quot; value=&quot;C:\Documents and Settings\Shawn Bohner\My Documents\CS5704\Fall2007\CS-5704-Week1&quot;/&gt;&lt;property id=&quot;20250&quot; value=&quot;0&quot;/&gt;&lt;property id=&quot;20251&quot; value=&quot;1&quot;/&gt;&lt;property id=&quot;20259&quot; value=&quot;0&quot;/&gt;&lt;object type=&quot;4&quot; unique_id=&quot;10002&quot;&gt;&lt;/object&gt;&lt;object type=&quot;2&quot; unique_id=&quot;10003&quot;&gt;&lt;object type=&quot;3&quot; unique_id=&quot;10004&quot;&gt;&lt;property id=&quot;20148&quot; value=&quot;5&quot;/&gt;&lt;property id=&quot;20300&quot; value=&quot;Slide 1 - &amp;quot;Software Engineering&amp;#x0D;&amp;#x0A;CS5704: First Week&amp;quot;&quot;/&gt;&lt;property id=&quot;20303&quot; value=&quot;-1&quot;/&gt;&lt;property id=&quot;20307&quot; value=&quot;259&quot;/&gt;&lt;property id=&quot;20309&quot; value=&quot;-1&quot;/&gt;&lt;/object&gt;&lt;object type=&quot;3&quot; unique_id=&quot;10005&quot;&gt;&lt;property id=&quot;20148&quot; value=&quot;5&quot;/&gt;&lt;property id=&quot;20300&quot; value=&quot;Slide 2 - &amp;quot;Agenda&amp;quot;&quot;/&gt;&lt;property id=&quot;20303&quot; value=&quot;-1&quot;/&gt;&lt;property id=&quot;20307&quot; value=&quot;358&quot;/&gt;&lt;property id=&quot;20309&quot; value=&quot;-1&quot;/&gt;&lt;/object&gt;&lt;object type=&quot;3&quot; unique_id=&quot;10006&quot;&gt;&lt;property id=&quot;20148&quot; value=&quot;5&quot;/&gt;&lt;property id=&quot;20300&quot; value=&quot;Slide 3 - &amp;quot;Tentative Fall Semester Timeline&amp;quot;&quot;/&gt;&lt;property id=&quot;20303&quot; value=&quot;-1&quot;/&gt;&lt;property id=&quot;20307&quot; value=&quot;393&quot;/&gt;&lt;property id=&quot;20309&quot; value=&quot;-1&quot;/&gt;&lt;/object&gt;&lt;object type=&quot;3&quot; unique_id=&quot;10007&quot;&gt;&lt;property id=&quot;20148&quot; value=&quot;5&quot;/&gt;&lt;property id=&quot;20300&quot; value=&quot;Slide 4 - &amp;quot;Tentative Structure of CS5704&amp;quot;&quot;/&gt;&lt;property id=&quot;20303&quot; value=&quot;-1&quot;/&gt;&lt;property id=&quot;20307&quot; value=&quot;395&quot;/&gt;&lt;property id=&quot;20309&quot; value=&quot;-1&quot;/&gt;&lt;/object&gt;&lt;object type=&quot;3&quot; unique_id=&quot;10008&quot;&gt;&lt;property id=&quot;20148&quot; value=&quot;5&quot;/&gt;&lt;property id=&quot;20300&quot; value=&quot;Slide 5 - &amp;quot;Guidelines and Expectations&amp;quot;&quot;/&gt;&lt;property id=&quot;20303&quot; value=&quot;-1&quot;/&gt;&lt;property id=&quot;20307&quot; value=&quot;414&quot;/&gt;&lt;property id=&quot;20309&quot; value=&quot;-1&quot;/&gt;&lt;/object&gt;&lt;object type=&quot;3&quot; unique_id=&quot;10009&quot;&gt;&lt;property id=&quot;20148&quot; value=&quot;5&quot;/&gt;&lt;property id=&quot;20300&quot; value=&quot;Slide 6 - &amp;quot;Grading and Evaluation&amp;quot;&quot;/&gt;&lt;property id=&quot;20303&quot; value=&quot;-1&quot;/&gt;&lt;property id=&quot;20307&quot; value=&quot;415&quot;/&gt;&lt;property id=&quot;20309&quot; value=&quot;-1&quot;/&gt;&lt;/object&gt;&lt;object type=&quot;3&quot; unique_id=&quot;10010&quot;&gt;&lt;property id=&quot;20148&quot; value=&quot;5&quot;/&gt;&lt;property id=&quot;20300&quot; value=&quot;Slide 7 - &amp;quot;Late Work&amp;quot;&quot;/&gt;&lt;property id=&quot;20303&quot; value=&quot;-1&quot;/&gt;&lt;property id=&quot;20307&quot; value=&quot;416&quot;/&gt;&lt;property id=&quot;20309&quot; value=&quot;-1&quot;/&gt;&lt;/object&gt;&lt;object type=&quot;3&quot; unique_id=&quot;10011&quot;&gt;&lt;property id=&quot;20148&quot; value=&quot;5&quot;/&gt;&lt;property id=&quot;20300&quot; value=&quot;Slide 8 - &amp;quot;Chapter 1 : Software and Software Engineering&amp;quot;&quot;/&gt;&lt;property id=&quot;20303&quot; value=&quot;-1&quot;/&gt;&lt;property id=&quot;20307&quot; value=&quot;362&quot;/&gt;&lt;property id=&quot;20309&quot; value=&quot;-1&quot;/&gt;&lt;/object&gt;&lt;object type=&quot;3&quot; unique_id=&quot;10012&quot;&gt;&lt;property id=&quot;20148&quot; value=&quot;5&quot;/&gt;&lt;property id=&quot;20300&quot; value=&quot;Slide 9 - &amp;quot;What is Software?&amp;quot;&quot;/&gt;&lt;property id=&quot;20303&quot; value=&quot;-1&quot;/&gt;&lt;property id=&quot;20307&quot; value=&quot;378&quot;/&gt;&lt;property id=&quot;20309&quot; value=&quot;-1&quot;/&gt;&lt;/object&gt;&lt;object type=&quot;3&quot; unique_id=&quot;10013&quot;&gt;&lt;property id=&quot;20148&quot; value=&quot;5&quot;/&gt;&lt;property id=&quot;20300&quot; value=&quot;Slide 10 - &amp;quot;So, What is Software?&amp;quot;&quot;/&gt;&lt;property id=&quot;20303&quot; value=&quot;-1&quot;/&gt;&lt;property id=&quot;20307&quot; value=&quot;337&quot;/&gt;&lt;property id=&quot;20309&quot; value=&quot;-1&quot;/&gt;&lt;/object&gt;&lt;object type=&quot;3&quot; unique_id=&quot;10014&quot;&gt;&lt;property id=&quot;20148&quot; value=&quot;5&quot;/&gt;&lt;property id=&quot;20300&quot; value=&quot;Slide 11 - &amp;quot;Software Doesn’t Wear Out&amp;quot;&quot;/&gt;&lt;property id=&quot;20303&quot; value=&quot;-1&quot;/&gt;&lt;property id=&quot;20307&quot; value=&quot;342&quot;/&gt;&lt;property id=&quot;20309&quot; value=&quot;-1&quot;/&gt;&lt;/object&gt;&lt;object type=&quot;3&quot; unique_id=&quot;10015&quot;&gt;&lt;property id=&quot;20148&quot; value=&quot;5&quot;/&gt;&lt;property id=&quot;20300&quot; value=&quot;Slide 12 - &amp;quot;Software Design Degradation&amp;quot;&quot;/&gt;&lt;property id=&quot;20303&quot; value=&quot;-1&quot;/&gt;&lt;property id=&quot;20307&quot; value=&quot;380&quot;/&gt;&lt;property id=&quot;20309&quot; value=&quot;-1&quot;/&gt;&lt;/object&gt;&lt;object type=&quot;3&quot; unique_id=&quot;10016&quot;&gt;&lt;property id=&quot;20148&quot; value=&quot;5&quot;/&gt;&lt;property id=&quot;20300&quot; value=&quot;Slide 13 - &amp;quot;Information Lose Due to Relentless Change&amp;quot;&quot;/&gt;&lt;property id=&quot;20303&quot; value=&quot;-1&quot;/&gt;&lt;property id=&quot;20307&quot; value=&quot;381&quot;/&gt;&lt;property id=&quot;20309&quot; value=&quot;-1&quot;/&gt;&lt;/object&gt;&lt;object type=&quot;3&quot; unique_id=&quot;10017&quot;&gt;&lt;property id=&quot;20148&quot; value=&quot;5&quot;/&gt;&lt;property id=&quot;20300&quot; value=&quot;Slide 14 - &amp;quot;Wear versus Deterioration&amp;quot;&quot;/&gt;&lt;property id=&quot;20303&quot; value=&quot;-1&quot;/&gt;&lt;property id=&quot;20307&quot; value=&quot;333&quot;/&gt;&lt;property id=&quot;20309&quot; value=&quot;-1&quot;/&gt;&lt;/object&gt;&lt;object type=&quot;3&quot; unique_id=&quot;10018&quot;&gt;&lt;property id=&quot;20148&quot; value=&quot;5&quot;/&gt;&lt;property id=&quot;20300&quot; value=&quot;Slide 15 - &amp;quot;The Cost of Change&amp;quot;&quot;/&gt;&lt;property id=&quot;20303&quot; value=&quot;-1&quot;/&gt;&lt;property id=&quot;20307&quot; value=&quot;334&quot;/&gt;&lt;property id=&quot;20309&quot; value=&quot;-1&quot;/&gt;&lt;/object&gt;&lt;object type=&quot;3&quot; unique_id=&quot;10019&quot;&gt;&lt;property id=&quot;20148&quot; value=&quot;5&quot;/&gt;&lt;property id=&quot;20300&quot; value=&quot;Slide 16 - &amp;quot;Software is Complex&amp;quot;&quot;/&gt;&lt;property id=&quot;20303&quot; value=&quot;-1&quot;/&gt;&lt;property id=&quot;20307&quot; value=&quot;394&quot;/&gt;&lt;property id=&quot;20309&quot; value=&quot;-1&quot;/&gt;&lt;/object&gt;&lt;object type=&quot;3&quot; unique_id=&quot;10020&quot;&gt;&lt;property id=&quot;20148&quot; value=&quot;5&quot;/&gt;&lt;property id=&quot;20300&quot; value=&quot;Slide 17 - &amp;quot;Software “Schizophrenia”&amp;quot;&quot;/&gt;&lt;property id=&quot;20303&quot; value=&quot;-1&quot;/&gt;&lt;property id=&quot;20307&quot; value=&quot;384&quot;/&gt;&lt;property id=&quot;20309&quot; value=&quot;-1&quot;/&gt;&lt;/object&gt;&lt;object type=&quot;3&quot; unique_id=&quot;10021&quot;&gt;&lt;property id=&quot;20148&quot; value=&quot;5&quot;/&gt;&lt;property id=&quot;20300&quot; value=&quot;Slide 18 - &amp;quot;Software—New Categories&amp;quot;&quot;/&gt;&lt;property id=&quot;20303&quot; value=&quot;-1&quot;/&gt;&lt;property id=&quot;20307&quot; value=&quot;396&quot;/&gt;&lt;property id=&quot;20309&quot; value=&quot;-1&quot;/&gt;&lt;/object&gt;&lt;object type=&quot;3&quot; unique_id=&quot;10022&quot;&gt;&lt;property id=&quot;20148&quot; value=&quot;5&quot;/&gt;&lt;property id=&quot;20300&quot; value=&quot;Slide 19 - &amp;quot;Software Evolution&amp;quot;&quot;/&gt;&lt;property id=&quot;20303&quot; value=&quot;-1&quot;/&gt;&lt;property id=&quot;20307&quot; value=&quot;398&quot;/&gt;&lt;property id=&quot;20309&quot; value=&quot;-1&quot;/&gt;&lt;/object&gt;&lt;object type=&quot;3&quot; unique_id=&quot;10023&quot;&gt;&lt;property id=&quot;20148&quot; value=&quot;5&quot;/&gt;&lt;property id=&quot;20300&quot; value=&quot;Slide 20 - &amp;quot;Software Evolution (continued)&amp;quot;&quot;/&gt;&lt;property id=&quot;20303&quot; value=&quot;-1&quot;/&gt;&lt;property id=&quot;20307&quot; value=&quot;418&quot;/&gt;&lt;property id=&quot;20309&quot; value=&quot;-1&quot;/&gt;&lt;/object&gt;&lt;object type=&quot;3&quot; unique_id=&quot;10024&quot;&gt;&lt;property id=&quot;20148&quot; value=&quot;5&quot;/&gt;&lt;property id=&quot;20300&quot; value=&quot;Slide 21 - &amp;quot;Chapter 2: Process—A Generic View&amp;quot;&quot;/&gt;&lt;property id=&quot;20303&quot; value=&quot;-1&quot;/&gt;&lt;property id=&quot;20307&quot; value=&quot;372&quot;/&gt;&lt;property id=&quot;20309&quot; value=&quot;-1&quot;/&gt;&lt;/object&gt;&lt;object type=&quot;3&quot; unique_id=&quot;10025&quot;&gt;&lt;property id=&quot;20148&quot; value=&quot;5&quot;/&gt;&lt;property id=&quot;20300&quot; value=&quot;Slide 22 - &amp;quot;Software Still Stuck in Construction&amp;quot;&quot;/&gt;&lt;property id=&quot;20303&quot; value=&quot;-1&quot;/&gt;&lt;property id=&quot;20307&quot; value=&quot;386&quot;/&gt;&lt;property id=&quot;20309&quot; value=&quot;-1&quot;/&gt;&lt;/object&gt;&lt;object type=&quot;3&quot; unique_id=&quot;10026&quot;&gt;&lt;property id=&quot;20148&quot; value=&quot;5&quot;/&gt;&lt;property id=&quot;20300&quot; value=&quot;Slide 23 - &amp;quot;A Layered Technology&amp;quot;&quot;/&gt;&lt;property id=&quot;20303&quot; value=&quot;-1&quot;/&gt;&lt;property id=&quot;20307&quot; value=&quot;346&quot;/&gt;&lt;property id=&quot;20309&quot; value=&quot;-1&quot;/&gt;&lt;/object&gt;&lt;object type=&quot;3&quot; unique_id=&quot;10027&quot;&gt;&lt;property id=&quot;20148&quot; value=&quot;5&quot;/&gt;&lt;property id=&quot;20300&quot; value=&quot;Slide 24 - &amp;quot;Umbrella Activities &amp;#x0D;&amp;#x0A;(AKA Cross-Life-Cycle Activities)&amp;quot;&quot;/&gt;&lt;property id=&quot;20303&quot; value=&quot;-1&quot;/&gt;&lt;property id=&quot;20307&quot; value=&quot;348&quot;/&gt;&lt;property id=&quot;20309&quot; value=&quot;-1&quot;/&gt;&lt;/object&gt;&lt;object type=&quot;3&quot; unique_id=&quot;10028&quot;&gt;&lt;property id=&quot;20148&quot; value=&quot;5&quot;/&gt;&lt;property id=&quot;20300&quot; value=&quot;Slide 25 - &amp;quot;SEI’s Software Process &amp;#x0D;&amp;#x0A;Capability Maturity Model&amp;quot;&quot;/&gt;&lt;property id=&quot;20303&quot; value=&quot;-1&quot;/&gt;&lt;property id=&quot;20307&quot; value=&quot;374&quot;/&gt;&lt;property id=&quot;20309&quot; value=&quot;-1&quot;/&gt;&lt;/object&gt;&lt;object type=&quot;3&quot; unique_id=&quot;10029&quot;&gt;&lt;property id=&quot;20148&quot; value=&quot;5&quot;/&gt;&lt;property id=&quot;20300&quot; value=&quot;Slide 26 - &amp;quot;Summary of the SEI/CMM Levels&amp;quot;&quot;/&gt;&lt;property id=&quot;20303&quot; value=&quot;-1&quot;/&gt;&lt;property id=&quot;20307&quot; value=&quot;375&quot;/&gt;&lt;property id=&quot;20309&quot; value=&quot;-1&quot;/&gt;&lt;/object&gt;&lt;object type=&quot;3&quot; unique_id=&quot;10030&quot;&gt;&lt;property id=&quot;20148&quot; value=&quot;5&quot;/&gt;&lt;property id=&quot;20300&quot; value=&quot;Slide 27 - &amp;quot;Process Improvement Maturity Levels&amp;quot;&quot;/&gt;&lt;property id=&quot;20303&quot; value=&quot;-1&quot;/&gt;&lt;property id=&quot;20307&quot; value=&quot;390&quot;/&gt;&lt;property id=&quot;20309&quot; value=&quot;-1&quot;/&gt;&lt;/object&gt;&lt;object type=&quot;3&quot; unique_id=&quot;10031&quot;&gt;&lt;property id=&quot;20148&quot; value=&quot;5&quot;/&gt;&lt;property id=&quot;20300&quot; value=&quot;Slide 28 - &amp;quot;More Traction at Upper levels...&amp;quot;&quot;/&gt;&lt;property id=&quot;20303&quot; value=&quot;-1&quot;/&gt;&lt;property id=&quot;20307&quot; value=&quot;391&quot;/&gt;&lt;property id=&quot;20309&quot; value=&quot;-1&quot;/&gt;&lt;/object&gt;&lt;object type=&quot;3&quot; unique_id=&quot;10032&quot;&gt;&lt;property id=&quot;20148&quot; value=&quot;5&quot;/&gt;&lt;property id=&quot;20300&quot; value=&quot;Slide 29 - &amp;quot;The Process Model: Adaptability&amp;quot;&quot;/&gt;&lt;property id=&quot;20303&quot; value=&quot;-1&quot;/&gt;&lt;property id=&quot;20307&quot; value=&quot;400&quot;/&gt;&lt;property id=&quot;20309&quot; value=&quot;-1&quot;/&gt;&lt;/object&gt;&lt;object type=&quot;3&quot; unique_id=&quot;10033&quot;&gt;&lt;property id=&quot;20148&quot; value=&quot;5&quot;/&gt;&lt;property id=&quot;20300&quot; value=&quot;Slide 30 - &amp;quot;The CMMI&amp;quot;&quot;/&gt;&lt;property id=&quot;20303&quot; value=&quot;-1&quot;/&gt;&lt;property id=&quot;20307&quot; value=&quot;401&quot;/&gt;&lt;property id=&quot;20309&quot; value=&quot;-1&quot;/&gt;&lt;/object&gt;&lt;object type=&quot;3&quot; unique_id=&quot;10034&quot;&gt;&lt;property id=&quot;20148&quot; value=&quot;5&quot;/&gt;&lt;property id=&quot;20300&quot; value=&quot;Slide 31 - &amp;quot;Process Patterns&amp;quot;&quot;/&gt;&lt;property id=&quot;20303&quot; value=&quot;-1&quot;/&gt;&lt;property id=&quot;20307&quot; value=&quot;402&quot;/&gt;&lt;property id=&quot;20309&quot; value=&quot;-1&quot;/&gt;&lt;/object&gt;&lt;object type=&quot;3&quot; unique_id=&quot;10035&quot;&gt;&lt;property id=&quot;20148&quot; value=&quot;5&quot;/&gt;&lt;property id=&quot;20300&quot; value=&quot;Slide 32 - &amp;quot;Process Assessment&amp;quot;&quot;/&gt;&lt;property id=&quot;20303&quot; value=&quot;-1&quot;/&gt;&lt;property id=&quot;20307&quot; value=&quot;403&quot;/&gt;&lt;property id=&quot;20309&quot; value=&quot;-1&quot;/&gt;&lt;/object&gt;&lt;object type=&quot;3&quot; unique_id=&quot;10036&quot;&gt;&lt;property id=&quot;20148&quot; value=&quot;5&quot;/&gt;&lt;property id=&quot;20300&quot; value=&quot;Slide 33 - &amp;quot;Assessment and Improvement&amp;quot;&quot;/&gt;&lt;property id=&quot;20303&quot; value=&quot;-1&quot;/&gt;&lt;property id=&quot;20307&quot; value=&quot;404&quot;/&gt;&lt;property id=&quot;20309&quot; value=&quot;-1&quot;/&gt;&lt;/object&gt;&lt;object type=&quot;3&quot; unique_id=&quot;10037&quot;&gt;&lt;property id=&quot;20148&quot; value=&quot;5&quot;/&gt;&lt;property id=&quot;20300&quot; value=&quot;Slide 34 - &amp;quot;Personal Software Process (PSP)&amp;quot;&quot;/&gt;&lt;property id=&quot;20303&quot; value=&quot;-1&quot;/&gt;&lt;property id=&quot;20307&quot; value=&quot;405&quot;/&gt;&lt;property id=&quot;20309&quot; value=&quot;-1&quot;/&gt;&lt;/object&gt;&lt;object type=&quot;3&quot; unique_id=&quot;10038&quot;&gt;&lt;property id=&quot;20148&quot; value=&quot;5&quot;/&gt;&lt;property id=&quot;20300&quot; value=&quot;Slide 35 - &amp;quot;Team Software Process (TSP)&amp;quot;&quot;/&gt;&lt;property id=&quot;20303&quot; value=&quot;-1&quot;/&gt;&lt;property id=&quot;20307&quot; value=&quot;406&quot;/&gt;&lt;property id=&quot;20309&quot; value=&quot;-1&quot;/&gt;&lt;/object&gt;&lt;object type=&quot;3&quot; unique_id=&quot;10039&quot;&gt;&lt;property id=&quot;20148&quot; value=&quot;5&quot;/&gt;&lt;property id=&quot;20300&quot; value=&quot;Slide 36 - &amp;quot;Chapter 3: Prescriptive Process Models&amp;quot;&quot;/&gt;&lt;property id=&quot;20303&quot; value=&quot;-1&quot;/&gt;&lt;property id=&quot;20307&quot; value=&quot;417&quot;/&gt;&lt;property id=&quot;20309&quot; value=&quot;-1&quot;/&gt;&lt;/object&gt;&lt;object type=&quot;3&quot; unique_id=&quot;10040&quot;&gt;&lt;property id=&quot;20148&quot; value=&quot;5&quot;/&gt;&lt;property id=&quot;20300&quot; value=&quot;Slide 37 - &amp;quot;Prescriptive Models&amp;quot;&quot;/&gt;&lt;property id=&quot;20303&quot; value=&quot;-1&quot;/&gt;&lt;property id=&quot;20307&quot; value=&quot;407&quot;/&gt;&lt;property id=&quot;20309&quot; value=&quot;-1&quot;/&gt;&lt;/object&gt;&lt;object type=&quot;3&quot; unique_id=&quot;10041&quot;&gt;&lt;property id=&quot;20148&quot; value=&quot;5&quot;/&gt;&lt;property id=&quot;20300&quot; value=&quot;Slide 38 - &amp;quot;The Linear Model&amp;quot;&quot;/&gt;&lt;property id=&quot;20303&quot; value=&quot;-1&quot;/&gt;&lt;property id=&quot;20307&quot; value=&quot;352&quot;/&gt;&lt;property id=&quot;20309&quot; value=&quot;-1&quot;/&gt;&lt;/object&gt;&lt;object type=&quot;3&quot; unique_id=&quot;10042&quot;&gt;&lt;property id=&quot;20148&quot; value=&quot;5&quot;/&gt;&lt;property id=&quot;20300&quot; value=&quot;Slide 39 - &amp;quot;Rational Unified Process&amp;quot;&quot;/&gt;&lt;property id=&quot;20303&quot; value=&quot;-1&quot;/&gt;&lt;property id=&quot;20307&quot; value=&quot;413&quot;/&gt;&lt;property id=&quot;20309&quot; value=&quot;-1&quot;/&gt;&lt;/object&gt;&lt;object type=&quot;3&quot; unique_id=&quot;10043&quot;&gt;&lt;property id=&quot;20148&quot; value=&quot;5&quot;/&gt;&lt;property id=&quot;20300&quot; value=&quot;Slide 40 - &amp;quot;Iterative Models&amp;quot;&quot;/&gt;&lt;property id=&quot;20303&quot; value=&quot;-1&quot;/&gt;&lt;property id=&quot;20307&quot; value=&quot;411&quot;/&gt;&lt;property id=&quot;20309&quot; value=&quot;-1&quot;/&gt;&lt;/object&gt;&lt;object type=&quot;3&quot; unique_id=&quot;10044&quot;&gt;&lt;property id=&quot;20148&quot; value=&quot;5&quot;/&gt;&lt;property id=&quot;20300&quot; value=&quot;Slide 41 - &amp;quot;The Incremental Model&amp;quot;&quot;/&gt;&lt;property id=&quot;20303&quot; value=&quot;-1&quot;/&gt;&lt;property id=&quot;20307&quot; value=&quot;412&quot;/&gt;&lt;property id=&quot;20309&quot; value=&quot;-1&quot;/&gt;&lt;/object&gt;&lt;object type=&quot;3&quot; unique_id=&quot;10045&quot;&gt;&lt;property id=&quot;20148&quot; value=&quot;5&quot;/&gt;&lt;property id=&quot;20300&quot; value=&quot;Slide 42 - &amp;quot;Iterative and Incremental Models&amp;quot;&quot;/&gt;&lt;property id=&quot;20303&quot; value=&quot;-1&quot;/&gt;&lt;property id=&quot;20307&quot; value=&quot;353&quot;/&gt;&lt;property id=&quot;20309&quot; value=&quot;-1&quot;/&gt;&lt;/object&gt;&lt;object type=&quot;3&quot; unique_id=&quot;10046&quot;&gt;&lt;property id=&quot;20148&quot; value=&quot;5&quot;/&gt;&lt;property id=&quot;20300&quot; value=&quot;Slide 43 - &amp;quot;Evolutionary Models: The Spiral&amp;quot;&quot;/&gt;&lt;property id=&quot;20303&quot; value=&quot;-1&quot;/&gt;&lt;property id=&quot;20307&quot; value=&quot;408&quot;/&gt;&lt;property id=&quot;20309&quot; value=&quot;-1&quot;/&gt;&lt;/object&gt;&lt;object type=&quot;3&quot; unique_id=&quot;10047&quot;&gt;&lt;property id=&quot;20148&quot; value=&quot;5&quot;/&gt;&lt;property id=&quot;20300&quot; value=&quot;Slide 44 - &amp;quot;Evolutionary Models: Concurrent&amp;quot;&quot;/&gt;&lt;property id=&quot;20303&quot; value=&quot;-1&quot;/&gt;&lt;property id=&quot;20307&quot; value=&quot;409&quot;/&gt;&lt;property id=&quot;20309&quot; value=&quot;-1&quot;/&gt;&lt;/object&gt;&lt;object type=&quot;3&quot; unique_id=&quot;10048&quot;&gt;&lt;property id=&quot;20148&quot; value=&quot;5&quot;/&gt;&lt;property id=&quot;20300&quot; value=&quot;Slide 45 - &amp;quot;Still Other Process Models&amp;quot;&quot;/&gt;&lt;property id=&quot;20303&quot; value=&quot;-1&quot;/&gt;&lt;property id=&quot;20307&quot; value=&quot;410&quot;/&gt;&lt;property id=&quot;20309&quot; value=&quot;-1&quot;/&gt;&lt;/object&gt;&lt;object type=&quot;3&quot; unique_id=&quot;10049&quot;&gt;&lt;property id=&quot;20148&quot; value=&quot;5&quot;/&gt;&lt;property id=&quot;20300&quot; value=&quot;Slide 46 - &amp;quot;Homework Assignment for 8/29/07&amp;quot;&quot;/&gt;&lt;property id=&quot;20303&quot; value=&quot;-1&quot;/&gt;&lt;property id=&quot;20307&quot; value=&quot;377&quot;/&gt;&lt;property id=&quot;20309&quot; value=&quot;-1&quot;/&gt;&lt;/object&gt;&lt;/object&gt;&lt;object type=&quot;8&quot; unique_id=&quot;10050&quot;&gt;&lt;/object&gt;&lt;/object&gt;&lt;/database&gt;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1,2137399327,C:\Documents and Settings\Shawn Bohner\My Documents\CS5704\Fall2007\CS5704-Week1\CS5704-Week1.ppc"/>
</p:tagLst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Blank Presentatio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C:\Program Files\Microsoft Office\Templates\Blank Presentation.pot</Template>
  <TotalTime>28530</TotalTime>
  <Words>1163</Words>
  <Application>Microsoft Office PowerPoint</Application>
  <PresentationFormat>On-screen Show (4:3)</PresentationFormat>
  <Paragraphs>217</Paragraphs>
  <Slides>25</Slides>
  <Notes>24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6" baseType="lpstr">
      <vt:lpstr>Blank Presentation</vt:lpstr>
      <vt:lpstr>Software Construction  and Evolution - CSSE 375  Software Documentation 2</vt:lpstr>
      <vt:lpstr>Recall: User Documentation</vt:lpstr>
      <vt:lpstr>Example User Documents Online</vt:lpstr>
      <vt:lpstr>Maintaining Documentation</vt:lpstr>
      <vt:lpstr>Documentation Updates</vt:lpstr>
      <vt:lpstr>What does this code do?</vt:lpstr>
      <vt:lpstr>More effective (self-documenting) Code</vt:lpstr>
      <vt:lpstr>Consider Commenting that Documents (1 of 2)</vt:lpstr>
      <vt:lpstr>Consider Commenting that Documents (2 of 2)</vt:lpstr>
      <vt:lpstr>Some Tips for Commenting Efficiently</vt:lpstr>
      <vt:lpstr>Focus of Comments</vt:lpstr>
      <vt:lpstr>Documenting a Workaround for an Error</vt:lpstr>
      <vt:lpstr>Don’t comment tricky code - Rewrite it!</vt:lpstr>
      <vt:lpstr>Document Input/Output where Declared</vt:lpstr>
      <vt:lpstr>What about using something like JavaDoc?</vt:lpstr>
      <vt:lpstr>General Self-Documenting Guidelines</vt:lpstr>
      <vt:lpstr>Revisiting the Documentation Survey</vt:lpstr>
      <vt:lpstr>What the 50 Questions Addressed?</vt:lpstr>
      <vt:lpstr>Are Documents Updated?</vt:lpstr>
      <vt:lpstr>How long is Documentation Useful?</vt:lpstr>
      <vt:lpstr>Documentation Technologies</vt:lpstr>
      <vt:lpstr>Maintenance Quality in Question</vt:lpstr>
      <vt:lpstr>Documenting Maintenance </vt:lpstr>
      <vt:lpstr>Additional Documentation Needed for Software Maintenance</vt:lpstr>
      <vt:lpstr>Maintenance-Related Documents</vt:lpstr>
    </vt:vector>
  </TitlesOfParts>
  <Company>Virginia Tech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Construction and Evolution CS5704: First Class</dc:title>
  <dc:creator>Shawn Bohner</dc:creator>
  <cp:lastModifiedBy>Windows User</cp:lastModifiedBy>
  <cp:revision>105</cp:revision>
  <cp:lastPrinted>2010-04-26T14:36:31Z</cp:lastPrinted>
  <dcterms:created xsi:type="dcterms:W3CDTF">2010-04-22T14:18:42Z</dcterms:created>
  <dcterms:modified xsi:type="dcterms:W3CDTF">2014-04-16T20:55:57Z</dcterms:modified>
</cp:coreProperties>
</file>