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8"/>
  </p:notesMasterIdLst>
  <p:handoutMasterIdLst>
    <p:handoutMasterId r:id="rId9"/>
  </p:handoutMasterIdLst>
  <p:sldIdLst>
    <p:sldId id="259" r:id="rId2"/>
    <p:sldId id="480" r:id="rId3"/>
    <p:sldId id="483" r:id="rId4"/>
    <p:sldId id="484" r:id="rId5"/>
    <p:sldId id="485" r:id="rId6"/>
    <p:sldId id="486" r:id="rId7"/>
  </p:sldIdLst>
  <p:sldSz cx="9144000" cy="6858000" type="screen4x3"/>
  <p:notesSz cx="7315200" cy="9601200"/>
  <p:custDataLst>
    <p:tags r:id="rId1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33"/>
    <a:srgbClr val="336699"/>
    <a:srgbClr val="FFFF00"/>
    <a:srgbClr val="0033CC"/>
    <a:srgbClr val="800000"/>
    <a:srgbClr val="990000"/>
    <a:srgbClr val="000066"/>
    <a:srgbClr val="CC33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53" autoAdjust="0"/>
    <p:restoredTop sz="85106" autoAdjust="0"/>
  </p:normalViewPr>
  <p:slideViewPr>
    <p:cSldViewPr>
      <p:cViewPr varScale="1">
        <p:scale>
          <a:sx n="100" d="100"/>
          <a:sy n="100" d="100"/>
        </p:scale>
        <p:origin x="-1860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542" y="-84"/>
      </p:cViewPr>
      <p:guideLst>
        <p:guide orient="horz" pos="3025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829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t" anchorCtr="0" compatLnSpc="1">
            <a:prstTxWarp prst="textNoShape">
              <a:avLst/>
            </a:prstTxWarp>
          </a:bodyPr>
          <a:lstStyle>
            <a:lvl1pPr defTabSz="954088">
              <a:defRPr sz="1300"/>
            </a:lvl1pPr>
          </a:lstStyle>
          <a:p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0838" y="0"/>
            <a:ext cx="318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t" anchorCtr="0" compatLnSpc="1">
            <a:prstTxWarp prst="textNoShape">
              <a:avLst/>
            </a:prstTxWarp>
          </a:bodyPr>
          <a:lstStyle>
            <a:lvl1pPr algn="r" defTabSz="954088">
              <a:defRPr sz="1300"/>
            </a:lvl1pPr>
          </a:lstStyle>
          <a:p>
            <a:endParaRPr 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829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b" anchorCtr="0" compatLnSpc="1">
            <a:prstTxWarp prst="textNoShape">
              <a:avLst/>
            </a:prstTxWarp>
          </a:bodyPr>
          <a:lstStyle>
            <a:lvl1pPr defTabSz="954088">
              <a:defRPr sz="1300"/>
            </a:lvl1pPr>
          </a:lstStyle>
          <a:p>
            <a:endParaRPr lang="en-US"/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0838" y="9109075"/>
            <a:ext cx="318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b" anchorCtr="0" compatLnSpc="1">
            <a:prstTxWarp prst="textNoShape">
              <a:avLst/>
            </a:prstTxWarp>
          </a:bodyPr>
          <a:lstStyle>
            <a:lvl1pPr algn="r" defTabSz="954088">
              <a:defRPr sz="1300"/>
            </a:lvl1pPr>
          </a:lstStyle>
          <a:p>
            <a:fld id="{BE7C2961-80AF-1046-8E90-A8097193FC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59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b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18600"/>
            <a:ext cx="31702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fld id="{1D48FDC5-0FF0-AA44-98DE-252E54AB5E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080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1C3301-B4F8-9C4A-A4A6-B086B24BB786}" type="slidenum">
              <a:rPr lang="en-US"/>
              <a:pPr/>
              <a:t>1</a:t>
            </a:fld>
            <a:endParaRPr lang="en-US"/>
          </a:p>
        </p:txBody>
      </p:sp>
      <p:sp>
        <p:nvSpPr>
          <p:cNvPr id="38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</a:t>
            </a:r>
            <a:r>
              <a:rPr lang="en-US" baseline="0" dirty="0" smtClean="0"/>
              <a:t>his material is largely taken from </a:t>
            </a:r>
            <a:r>
              <a:rPr lang="en-US" baseline="0" dirty="0" err="1" smtClean="0"/>
              <a:t>Ch</a:t>
            </a:r>
            <a:r>
              <a:rPr lang="en-US" baseline="0" dirty="0" smtClean="0"/>
              <a:t> 6 of </a:t>
            </a:r>
            <a:r>
              <a:rPr lang="en-US" i="1" baseline="0" dirty="0" smtClean="0"/>
              <a:t>Robust Java: Exception Handling, Testing and Debugging</a:t>
            </a:r>
            <a:r>
              <a:rPr lang="en-US" baseline="0" dirty="0" smtClean="0"/>
              <a:t>, by Stephen </a:t>
            </a:r>
            <a:r>
              <a:rPr lang="en-US" baseline="0" dirty="0" err="1" smtClean="0"/>
              <a:t>Stelting</a:t>
            </a:r>
            <a:r>
              <a:rPr lang="en-US" baseline="0" dirty="0" smtClean="0"/>
              <a:t>.  Prentice-Hall, 2005.  ISBN 0-13-100852-8.</a:t>
            </a:r>
            <a:endParaRPr lang="en-US" dirty="0" smtClean="0"/>
          </a:p>
          <a:p>
            <a:pPr lvl="0"/>
            <a:endParaRPr lang="en-US" b="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So, choices are:</a:t>
            </a:r>
          </a:p>
          <a:p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Handle exceptions as you encounter the need</a:t>
            </a:r>
            <a:r>
              <a:rPr lang="en-US" baseline="0" dirty="0" smtClean="0"/>
              <a:t> to do this.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Do a limited redesign when you need to add something more general, like logging.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Redesign the whole thing because you didn’t consider the “exception half” of the system!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812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http://www.qualitytrainingportal.com/resources/fmea/fmea_10step_dfmea.htm for a systematic approach to DFMEA.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247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Spreadsheet above is from</a:t>
            </a:r>
            <a:r>
              <a:rPr lang="en-US" baseline="0" dirty="0" smtClean="0"/>
              <a:t> http://www.qimacros.com/free-lean-six-sigma-tips/fmea.html.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Spreadsheet under Resources is from www.drivehq.com...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See also examples at:</a:t>
            </a:r>
          </a:p>
          <a:p>
            <a:endParaRPr lang="en-US" baseline="0" dirty="0" smtClean="0"/>
          </a:p>
          <a:p>
            <a:r>
              <a:rPr lang="en-US" dirty="0" smtClean="0"/>
              <a:t>http://www.fmeainfocentre.com/examples/xfmea_dfmea.pdf</a:t>
            </a:r>
          </a:p>
          <a:p>
            <a:endParaRPr lang="en-US" dirty="0" smtClean="0"/>
          </a:p>
          <a:p>
            <a:r>
              <a:rPr lang="en-US" dirty="0" smtClean="0"/>
              <a:t>http://www.qpatraining.com/free-resources/dfmea-steps.html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9994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have</a:t>
            </a:r>
            <a:r>
              <a:rPr lang="en-US" baseline="0" dirty="0" smtClean="0"/>
              <a:t> to decide which of those two to do!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52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51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336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43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70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81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25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393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687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150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252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79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fld id="{A74FCEEE-9DC8-B543-AC3A-75A414BF2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579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hyperlink" Target="http://www.computersplace.com/the-exception-handling-application-block-microsoft-enterprise-library-50/net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utersplace.com/the-exception-handling-application-block-microsoft-enterprise-library-50/ne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52400" y="76200"/>
            <a:ext cx="4572000" cy="2819400"/>
          </a:xfrm>
          <a:effectLst>
            <a:outerShdw blurRad="63500" dist="35921" dir="2700000" algn="ctr" rotWithShape="0">
              <a:schemeClr val="bg2">
                <a:alpha val="74998"/>
              </a:schemeClr>
            </a:outerShdw>
          </a:effectLst>
        </p:spPr>
        <p:txBody>
          <a:bodyPr>
            <a:norm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Software Construction </a:t>
            </a:r>
            <a:b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and Evolution - </a:t>
            </a:r>
            <a:r>
              <a:rPr lang="en-US" sz="32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CSSE 375</a:t>
            </a:r>
            <a:r>
              <a:rPr lang="en-US" sz="28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n-US" sz="28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28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n-US" sz="28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36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Exception Handling – Design</a:t>
            </a:r>
            <a:endParaRPr lang="en-US" sz="3600" i="1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3733800"/>
            <a:ext cx="3886200" cy="2057400"/>
          </a:xfrm>
        </p:spPr>
        <p:txBody>
          <a:bodyPr>
            <a:normAutofit/>
          </a:bodyPr>
          <a:lstStyle/>
          <a:p>
            <a:r>
              <a:rPr lang="en-US" sz="2000" dirty="0">
                <a:ea typeface="ＭＳ Ｐゴシック"/>
                <a:cs typeface="ＭＳ Ｐゴシック"/>
              </a:rPr>
              <a:t>Steve Chenoweth</a:t>
            </a:r>
          </a:p>
          <a:p>
            <a:r>
              <a:rPr lang="en-US" sz="2000" dirty="0">
                <a:ea typeface="ＭＳ Ｐゴシック"/>
                <a:cs typeface="ＭＳ Ｐゴシック"/>
              </a:rPr>
              <a:t>Office: </a:t>
            </a:r>
            <a:r>
              <a:rPr lang="en-US" sz="2000" dirty="0" err="1">
                <a:ea typeface="ＭＳ Ｐゴシック"/>
                <a:cs typeface="ＭＳ Ｐゴシック"/>
              </a:rPr>
              <a:t>Moench</a:t>
            </a:r>
            <a:r>
              <a:rPr lang="en-US" sz="2000" dirty="0">
                <a:ea typeface="ＭＳ Ｐゴシック"/>
                <a:cs typeface="ＭＳ Ｐゴシック"/>
              </a:rPr>
              <a:t> Room F220</a:t>
            </a:r>
          </a:p>
          <a:p>
            <a:r>
              <a:rPr lang="en-US" sz="2000" dirty="0">
                <a:ea typeface="ＭＳ Ｐゴシック"/>
                <a:cs typeface="ＭＳ Ｐゴシック"/>
              </a:rPr>
              <a:t>Phone: (812) 877-8974</a:t>
            </a:r>
            <a:br>
              <a:rPr lang="en-US" sz="2000" dirty="0">
                <a:ea typeface="ＭＳ Ｐゴシック"/>
                <a:cs typeface="ＭＳ Ｐゴシック"/>
              </a:rPr>
            </a:br>
            <a:r>
              <a:rPr lang="en-US" sz="2000" dirty="0">
                <a:ea typeface="ＭＳ Ｐゴシック"/>
                <a:cs typeface="ＭＳ Ｐゴシック"/>
              </a:rPr>
              <a:t>Email: chenowet@rose-hulman.edu</a:t>
            </a:r>
          </a:p>
        </p:txBody>
      </p:sp>
      <p:pic>
        <p:nvPicPr>
          <p:cNvPr id="8202" name="Picture 10" descr="rose4"/>
          <p:cNvPicPr>
            <a:picLocks noChangeAspect="1" noChangeArrowheads="1"/>
          </p:cNvPicPr>
          <p:nvPr/>
        </p:nvPicPr>
        <p:blipFill>
          <a:blip r:embed="rId4"/>
          <a:srcRect l="12895" t="22858"/>
          <a:stretch>
            <a:fillRect/>
          </a:stretch>
        </p:blipFill>
        <p:spPr bwMode="auto">
          <a:xfrm>
            <a:off x="6527800" y="6376988"/>
            <a:ext cx="2616200" cy="43497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5105399" y="278249"/>
            <a:ext cx="342900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Below</a:t>
            </a:r>
            <a:r>
              <a:rPr lang="en-US" sz="1400" dirty="0" smtClean="0"/>
              <a:t> – Example of a basic set of policies for handling classes of errors.  </a:t>
            </a:r>
            <a:r>
              <a:rPr lang="en-US" sz="1400" dirty="0"/>
              <a:t>From </a:t>
            </a:r>
            <a:r>
              <a:rPr lang="en-US" sz="1400" dirty="0">
                <a:hlinkClick r:id="rId5"/>
              </a:rPr>
              <a:t>http://</a:t>
            </a:r>
            <a:r>
              <a:rPr lang="en-US" sz="1400" dirty="0" smtClean="0">
                <a:hlinkClick r:id="rId5"/>
              </a:rPr>
              <a:t>www.computersplace.com/the-exception-handling-application-block-microsoft-enterprise-library-50/net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958848"/>
            <a:ext cx="4600575" cy="4213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199" y="381000"/>
            <a:ext cx="4800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 you make exception handling systematic?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449580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We’ve been talking about programming techniques to handle exceptions.</a:t>
            </a:r>
          </a:p>
          <a:p>
            <a:r>
              <a:rPr lang="en-US" sz="2800" dirty="0" smtClean="0"/>
              <a:t>But you have to step back to design, if you want to “add” better exception handling.</a:t>
            </a:r>
          </a:p>
          <a:p>
            <a:r>
              <a:rPr lang="en-US" sz="2800" dirty="0" smtClean="0"/>
              <a:t>And, of course, this should have been done in the design phase!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876800" y="5257800"/>
            <a:ext cx="4038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Above</a:t>
            </a:r>
            <a:r>
              <a:rPr lang="en-US" sz="1200" dirty="0" smtClean="0"/>
              <a:t> – The design of exception handling should be a part of overall decision making about the system design.  Here you see examples of key design decisions.  </a:t>
            </a:r>
            <a:r>
              <a:rPr lang="en-US" sz="1200" dirty="0"/>
              <a:t>From </a:t>
            </a:r>
            <a:r>
              <a:rPr lang="en-US" sz="1200" dirty="0">
                <a:hlinkClick r:id="rId3"/>
              </a:rPr>
              <a:t>http://</a:t>
            </a:r>
            <a:r>
              <a:rPr lang="en-US" sz="1200" dirty="0" smtClean="0">
                <a:hlinkClick r:id="rId3"/>
              </a:rPr>
              <a:t>www.computersplace.com/the-exception-handling-application-block-microsoft-enterprise-library-50/net</a:t>
            </a:r>
            <a:r>
              <a:rPr lang="en-US" sz="1200" dirty="0" smtClean="0"/>
              <a:t>. </a:t>
            </a:r>
            <a:endParaRPr lang="en-US" sz="1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04800"/>
            <a:ext cx="4286250" cy="476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19"/>
          <p:cNvSpPr txBox="1"/>
          <p:nvPr/>
        </p:nvSpPr>
        <p:spPr>
          <a:xfrm>
            <a:off x="8534400" y="601980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Q8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DFMEA in designing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DFMEA = Design Failure mode and Effect </a:t>
            </a:r>
            <a:r>
              <a:rPr lang="en-US" dirty="0" smtClean="0"/>
              <a:t>Analysis</a:t>
            </a:r>
          </a:p>
          <a:p>
            <a:r>
              <a:rPr lang="en-US" dirty="0" smtClean="0"/>
              <a:t>Used by engineers in many fields</a:t>
            </a:r>
          </a:p>
          <a:p>
            <a:r>
              <a:rPr lang="en-US" dirty="0" smtClean="0"/>
              <a:t>Steps: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Write down the functions your system does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Write down how each can fail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Write down risk (frequency) and severity of each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Identify causes of ones you care about!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Describe how each exception is detected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What’s in place to control this failure?</a:t>
            </a:r>
          </a:p>
          <a:p>
            <a:r>
              <a:rPr lang="en-US" dirty="0" smtClean="0"/>
              <a:t>Use as a guide for how to address exceptions systematically</a:t>
            </a:r>
            <a:endParaRPr lang="en-US" dirty="0"/>
          </a:p>
        </p:txBody>
      </p:sp>
      <p:sp>
        <p:nvSpPr>
          <p:cNvPr id="4" name="TextBox 19"/>
          <p:cNvSpPr txBox="1"/>
          <p:nvPr/>
        </p:nvSpPr>
        <p:spPr>
          <a:xfrm>
            <a:off x="8458200" y="601980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Q9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17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DFMEA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 smtClean="0"/>
              <a:t>A typical spreadsheet used for this: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Need to calculate “RPN” = “Risk Priority Number” = Severity x Occurrence x Detection.  Each is on a 1-10 scale.  “Detection” means ability of design controls to prevent or detect this kind of failure.</a:t>
            </a:r>
          </a:p>
          <a:p>
            <a:r>
              <a:rPr lang="en-US" sz="2400" dirty="0"/>
              <a:t>See “Sample DFMEA.xls</a:t>
            </a:r>
            <a:r>
              <a:rPr lang="en-US" sz="2400" dirty="0" smtClean="0"/>
              <a:t>” under Resources on the course website.</a:t>
            </a:r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81200"/>
            <a:ext cx="6817492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19"/>
          <p:cNvSpPr txBox="1"/>
          <p:nvPr/>
        </p:nvSpPr>
        <p:spPr>
          <a:xfrm>
            <a:off x="8382000" y="6019800"/>
            <a:ext cx="6270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Q10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68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software…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Every sequence of business actions (every use case) can be described in terms of likely failure scenarios.</a:t>
            </a:r>
          </a:p>
          <a:p>
            <a:pPr lvl="1"/>
            <a:r>
              <a:rPr lang="en-US" dirty="0" smtClean="0"/>
              <a:t>These you can rate, as in DFMEA</a:t>
            </a:r>
          </a:p>
          <a:p>
            <a:r>
              <a:rPr lang="en-US" dirty="0" smtClean="0"/>
              <a:t>In the associated software, there are “failure points” related to these possible business events</a:t>
            </a:r>
          </a:p>
          <a:p>
            <a:r>
              <a:rPr lang="en-US" dirty="0" smtClean="0"/>
              <a:t>Two general approaches to each one: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How to prevent it from occurring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How to handle it if it occurs</a:t>
            </a:r>
            <a:endParaRPr lang="en-US" dirty="0"/>
          </a:p>
        </p:txBody>
      </p:sp>
      <p:sp>
        <p:nvSpPr>
          <p:cNvPr id="4" name="TextBox 19"/>
          <p:cNvSpPr txBox="1"/>
          <p:nvPr/>
        </p:nvSpPr>
        <p:spPr>
          <a:xfrm>
            <a:off x="8382000" y="6019800"/>
            <a:ext cx="617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Q11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7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 for exception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Don’t try to handle everything</a:t>
            </a:r>
          </a:p>
          <a:p>
            <a:pPr lvl="1"/>
            <a:r>
              <a:rPr lang="en-US" dirty="0" smtClean="0"/>
              <a:t>Use something like DFMEA to pick the big ones</a:t>
            </a:r>
          </a:p>
          <a:p>
            <a:pPr lvl="1"/>
            <a:r>
              <a:rPr lang="en-US" dirty="0" smtClean="0"/>
              <a:t>Have an overall goal, like </a:t>
            </a:r>
          </a:p>
          <a:p>
            <a:pPr lvl="2"/>
            <a:r>
              <a:rPr lang="en-US" dirty="0" smtClean="0"/>
              <a:t>“How reliable overall?” or</a:t>
            </a:r>
          </a:p>
          <a:p>
            <a:pPr lvl="2"/>
            <a:r>
              <a:rPr lang="en-US" dirty="0" smtClean="0"/>
              <a:t>“What’s the cost of errors to the business?”</a:t>
            </a:r>
          </a:p>
          <a:p>
            <a:r>
              <a:rPr lang="en-US" dirty="0" smtClean="0"/>
              <a:t>Broadcast errors only when more universal awareness is needed (like “throwing”)</a:t>
            </a:r>
          </a:p>
          <a:p>
            <a:r>
              <a:rPr lang="en-US" dirty="0" smtClean="0"/>
              <a:t>Put all exceptions in terms that can be understood</a:t>
            </a:r>
          </a:p>
          <a:p>
            <a:r>
              <a:rPr lang="en-US" dirty="0" smtClean="0"/>
              <a:t>Handle at the time exceptions occur (which is an issue if you only long them)</a:t>
            </a:r>
          </a:p>
          <a:p>
            <a:r>
              <a:rPr lang="en-US" dirty="0" smtClean="0"/>
              <a:t>Design for “how the exception affects this object’s contract with the outside world”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4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THEME_BG_IMAGE" val=""/>
  <p:tag name="MMPROD_TAG_VCONFIG" val="PD94bWwgdmVyc2lvbj0iMS4wIiBlbmNvZGluZz0iVVRGLTgiPz4NCjxjb25maWd1cmF0aW9u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luaXRpYWxkaXNwbGF5bW9kZWlzbm9ybWFsIiB2YWx1ZT0idHJ1ZSIvPg0KCQk8dWlyZXBsYWNlIG5hbWU9ImxvZ28iIHZhbHVlPSIiLz4NCgkJPHVpcmVwbGFjZSBuYW1lPSJiZ2ltYWdlIiB2YWx1ZT0iIi8+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TdG9wcGVkIi8+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0gc3Vic3RpdHV0aW9uOiAlcCA9PSBwcmVzZW50YXRpb24gdGl0bGUgLS0+DQoJCTwhLS0gc3Vic3RpdHV0aW9uOiAlcyA9PSBzbGlkZSB0aXRsZSAtLT4NCgkJPCEtLSBzdWJzdGl0dXRpb246ICVuID09IHNsaWRlIG51bWJlciAtLT4NCgkJPHVpdGV4dCBuYW1lPSJCT09LTUFSSyIgdmFsdWU9Ik1hY3JvbWVkaWEgQnJlZXplIC0gJXAiLz4NCgkJPCEtLSBzdWJzdGl0dXRpb246ICVwID09IHByZXNlbnRhdGlvbiB0aXRsZSAtLT4NCgkJPCEtLSBzdWJzdGl0dXRpb246ICVzID09IHNsaWRlIHRpdGxlIC0tPg0KCQk8IS0tIHN1YnN0aXR1dGlvbjogJW4gPT0gc2xpZGUgbnVtYmVyIC0tPg0KCQk8dWl0ZXh0IG5hbWU9IkJPT0tNQVJLU0xJREUiIHZhbHVlPSJNYWNyb21lZGlhIEJyZWV6ZSAtICVwICVzIi8+DQoJCTx1aXRleHQgbmFtZT0iU0hPV1NJREVCQVIiIHZhbHVlPSJTaG93IHNpZGViYXIgdG8gcGFydGljaXBhbnRz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Gb2xpZSAlbiIvPg0KCQk8IS0tIHN1YnN0aXR1dGlvbjogJW4gPT0gc2xpZGUgbnVtYmVyIC0tPg0KCQk8IS0tIHN1YnN0aXR1dGlvbjogJXQgPT0gdG90YWwgc2xpZGUgY291bnQgLS0+DQoJCTx1aXRleHQgbmFtZT0iU0NSVUJCQVJTVEFUVVNfU0xJREVJTkZPIiB2YWx1ZT0iRm9saWUgJW4gLyAldCB8ICIvPg0KCQk8dWl0ZXh0IG5hbWU9IlNDUlVCQkFSU1RBVFVTX1NUT1BQRUQiIHZhbHVlPSJCZWVuZGV0Ii8+DQoJCTx1aXRleHQgbmFtZT0iU0NSVUJCQVJTVEFUVVNfUExBWUlORyIgdmFsdWU9IldpZWRlcmdhYmUiLz4NCgkJPHVpdGV4dCBuYW1lPSJTQ1JVQkJBUlNUQVRVU19OT0FVRElPIiB2YWx1ZT0iS2VpbiBBdWRpby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IHN1YnN0aXR1dGlvbjogJXAgPT0gcHJlc2VudGF0aW9uIHRpdGxlIC0tPg0KCQk8IS0tIHN1YnN0aXR1dGlvbjogJXMgPT0gc2xpZGUgdGl0bGUgLS0+DQoJCTwhLS0gc3Vic3RpdHV0aW9uOiAlbiA9PSBzbGlkZSBudW1iZXIgLS0+DQoJCTx1aXRleHQgbmFtZT0iQk9PS01BUksiIHZhbHVlPSJNYWNyb21lZGlhIEJyZWV6ZSAtICVwIi8+DQoJCTwhLS0gc3Vic3RpdHV0aW9uOiAlcCA9PSBwcmVzZW50YXRpb24gdGl0bGUgLS0+DQoJCTwhLS0gc3Vic3RpdHV0aW9uOiAlcyA9PSBzbGlkZSB0aXRsZSAtLT4NCgkJPCEtLSBzdWJzdGl0dXRpb246ICVuID09IHNsaWRlIG51bWJlciAtLT4NCgkJPHVpdGV4dCBuYW1lPSJCT09LTUFSS1NMSURFIiB2YWx1ZT0iTWFjcm9tZWRpYSBCcmVlemUgLSAlcCAlcyIvPg0KCQk8dWl0ZXh0IG5hbWU9IlNIT1dTSURFQkFSIiB2YWx1ZT0iRGVuIFRlaWxuZWhtZXJuIGRpZSBTZWl0ZW5sZWlzdGUgYW56ZWln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SxmYWxzZSxmYWxzZSx0cnVlIi8+DQoJCTx1aWZvbnQgbmFtZT0iRk9OVF9QUkVTRU5URVJOQU1FIiB2YWx1ZT0iVmVyZGFuYSwxNSxmYWxzZSxmYWxzZSx0cnVlIi8+DQoJCTx1aWZvbnQgbmFtZT0iRk9OVF9QUkVTRU5URVJUSVRMRSIgdmFsdWU9IlZlcmRhbmEsMTEsdHJ1ZSxmYWxzZSx0cnVlIi8+DQoJCTx1aWZvbnQgbmFtZT0iRk9OVF9CSU9CVE4iIHZhbHVlPSJWZXJkYW5hLDk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IHVpdGV4dCAtLT4NCgkJPCEtLSBzdWJzdGl0dXRpb246ICVuID09IHNsaWRlIG51bWJlciAtLT4NCgkJPHVpdGV4dCBuYW1lPSJVTk5BTUVEU0xJREVUSVRMRSIgdmFsdWU9IkRpYXBvc2l0aXZlICVuIi8+DQoJCTwhLS0gc3Vic3RpdHV0aW9uOiAlbiA9PSBzbGlkZSBudW1iZXIgLS0+DQoJCTwhLS0gc3Vic3RpdHV0aW9uOiAldCA9PSB0b3RhbCBzbGlkZSBjb3VudCAtLT4NCgkJPHVpdGV4dCBuYW1lPSJTQ1JVQkJBUlNUQVRVU19TTElERUlORk8iIHZhbHVlPSJEaWFwb3NpdGl2ZSAlbiAvICV0IHwgIi8+DQoJCTx1aXRleHQgbmFtZT0iU0NSVUJCQVJTVEFUVVNfU1RPUFBFRCIgdmFsdWU9IkFycsOqdMOpZSIvPg0KCQk8dWl0ZXh0IG5hbWU9IlNDUlVCQkFSU1RBVFVTX1BMQVlJTkciIHZhbHVlPSJMZWN0dXJlIi8+DQoJCTx1aXRleHQgbmFtZT0iU0NSVUJCQVJTVEFUVVNfTk9BVURJTyIgdmFsdWU9IlBhcyBkZSBzb24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+DQoJCTwhLS0gc3Vic3RpdHV0aW9uOiAlcyA9PSBzZWNvbmRzIHJlbWFpbmluZyAtLT4NCgkJPHVpdGV4dCBuYW1lPSJFTEFQU0VEIiB2YWx1ZT0iJW0gbWludXRlcyAlcyBzZWNvbmRlcyBSZXN0YW50ZXMiLz4NCgkJPHVpdGV4dCBuYW1lPSJOT1RGT1VORCIgdmFsdWU9IlJpZW4gdHJvdXbDqSIvPg0KCQk8dWl0ZXh0IG5hbWU9IkFUVEFDSE1FTlRTIiB2YWx1ZT0iUGnDqGNlcyBqb2ludGVzIi8+DQoJCTwhLS0gc3Vic3RpdHV0aW9uOiAlcCA9PSBjdXJyZW50IHNwZWFrZXIncyB0aXRsZSAtLT4NCgkJPHVpdGV4dCBuYW1lPSJCSU9XSU5fVElUTEUiIHZhbHVlPSJCaW8gOiAlcCIvPg0KCQk8dWl0ZXh0IG5hbWU9IkJJT0JUTl9USVRMRSIgdmFsdWU9IkJpbyA6Ii8+DQoJCTx1aXRleHQgbmFtZT0iRElWSURFUkJUTl9USVRMRSIgdmFsdWU9InwiLz4NCgkJPHVpdGV4dCBuYW1lPSJDT05UQUNUQlROX1RJVExFIiB2YWx1ZT0iQ29udGFjdCIvPg0KCQk8dWl0ZXh0IG5hbWU9IlRBQl9PVVRMSU5FIiB2YWx1ZT0iUGxhbiIvPg0KCQk8dWl0ZXh0IG5hbWU9IlRBQl9USFVNQiIgdmFsdWU9Ik1pbmlhdHVyZSIvPg0KCQk8dWl0ZXh0IG5hbWU9IlRBQl9OT1RFUyIgdmFsdWU9IkNvbW0uIi8+DQoJCTx1aXRleHQgbmFtZT0iVEFCX1NFQVJDSCIgdmFsdWU9IkNoZXJjaGUiLz4NCgkJPHVpdGV4dCBuYW1lPSJTTElERV9IRUFESU5HIiB2YWx1ZT0iVGl0cmUgZGUgbGEgZGlhcG9zaXRpdmUiLz4NCgkJPHVpdGV4dCBuYW1lPSJEVVJBVElPTl9IRUFESU5HIiB2YWx1ZT0iRHVyw6llIi8+DQoJCTx1aXRleHQgbmFtZT0iU0VBUkNIX0hFQURJTkciIHZhbHVlPSJDaGVyY2hlciBsZSB0ZXh0ZSA6Ii8+DQoJCTx1aXRleHQgbmFtZT0iVEhVTUJfSEVBRElORyIgdmFsdWU9IkRpYXBvc2l0aXZlIC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+DQoJCTwhLS0gc3Vic3RpdHV0aW9uOiAlbiA9PSBzbGlkZSBudW1iZXIgLS0+DQoJCTx1aXRleHQgbmFtZT0iQk9PS01BUktTTElERSIgdmFsdWU9Ik1hY3JvbWVkaWEgQnJlZXplIC0gJXAgJXMiLz4NCgkJPHVpdGV4dCBuYW1lPSJTSE9XU0lERUJBUiIgdmFsdWU9Ik1vbnRyZXIgbCdlbmNhZHLDqSBhdXggcGFydGljaXBhbnRzIi8+DQoJPC9sYW5ndWFnZT4NCgk8bGFuZ3VhZ2UgaWQ9Imph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+DQoJCTx1aXRleHQgbmFtZT0iU0NSVUJCQVJTVEFUVVNfUExBWUlORyIgdmFsdWU9IuWGjeeUn+S4rSIvPg0KCQk8dWl0ZXh0IG5hbWU9IlNDUlVCQkFSU1RBVFVTX05PQVVESU8iIHZhbHVlPSLpn7Plo7DjgarjgZciLz4NCgkJPHVpdGV4dCBuYW1lPSJTQ1JVQkJBUlNUQVRVU19MT0FESU5HIiB2YWx1ZT0i44Ot44O844OJ5LitIi8+DQoJCTx1aXRleHQgbmFtZT0iU0NSVUJCQVJTVEFUVVNfQlVGRkVSSU5HIiB2YWx1ZT0i44OQ44OD44OV44Kh5LitIi8+DQoJCTx1aXRleHQgbmFtZT0iU0NSVUJCQVJTVEFUVVNfUVVFU1RJT04iIHZhbHVlPSLos6rllY/jgavnrZTjgYjjgabkuIvjgZXjgYQiLz4NCgkJPHVpdGV4dCBuYW1lPSJTQ1JVQkJBUlNUQVRVU19SRVZJRVdRVUlaIiB2YWx1ZT0i44Kv44Kk44K644KS44Oq44OT44Ol44O844GX44Gm44GE44G+44GZIi8+DQoJCTwhLS0gc3Vic3RpdHV0aW9uOiAlbSA9PSBtaW51dGVzIHJlbWFpbmluZyAtLT4NCgkJPCEtLSBzdWJzdGl0dXRpb246ICVzID09IHNlY29uZHMgcmVtYWluaW5nIC0tPg0KCQk8dWl0ZXh0IG5hbWU9IkVMQVBTRUQiIHZhbHVlPSLmrovjgoogOiAlbSDliIYgJXMg56eSIi8+DQoJCTx1aXRleHQgbmFtZT0iTk9URk9VTkQiIHZhbHVlPSLkvZXjgoLopovjgaTjgYvjgorjgb7jgZvjgpMiLz4NCgkJPHVpdGV4dCBuYW1lPSJBVFRBQ0hNRU5UUyIgdmFsdWU9Iua3u+S7mCIvPg0KCQk8IS0tIHN1YnN0aXR1dGlvbjogJXAgPT0gY3VycmVudCBzcGVha2VyJ3MgdGl0bGUgLS0+DQoJCTx1aXRleHQgbmFtZT0iQklPV0lOX1RJVExFIiB2YWx1ZT0iQmlvIDogJXAiLz4NCgkJPHVpdGV4dCBuYW1lPSJCSU9CVE5fVElUTEUiIHZhbHVlPSJCaW8iLz4NCgkJPHVpdGV4dCBuYW1lPSJESVZJREVSQlROX1RJVExFIiB2YWx1ZT0ifCIvPg0KCQk8dWl0ZXh0IG5hbWU9IkNPTlRBQ1RCVE5fVElUTEUiIHZhbHVlPSLjgYrllY/jgYTlkIjjgo/jgZsiLz4NCgkJPHVpdGV4dCBuYW1lPSJUQUJfT1VUTElORSIgdmFsdWU9IuOCouOCpuODiOODqeOCpOODsyIvPg0KCQk8dWl0ZXh0IG5hbWU9IlRBQl9USFVNQiIgdmFsdWU9Iuizm+WQpiIvPg0KCQk8dWl0ZXh0IG5hbWU9IlRBQl9OT1RFUyIgdmFsdWU9IuODjuODvOODiCIvPg0KCQk8dWl0ZXh0IG5hbWU9IlRBQl9TRUFSQ0giIHZhbHVlPSLmpJzntKIiLz4NCgkJPHVpdGV4dCBuYW1lPSJTTElERV9IRUFESU5HIiB2YWx1ZT0i44K544Op44Kk44OJ44K/44Kk44OI44OrIi8+DQoJCTx1aXRleHQgbmFtZT0iRFVSQVRJT05fSEVBRElORyIgdmFsdWU9IumVt+OBlSIvPg0KCQk8dWl0ZXh0IG5hbWU9IlNFQVJDSF9IRUFESU5HIiB2YWx1ZT0i44OG44Kt44K544OI5qSc57SiIDogIi8+DQoJCTx1aXRleHQgbmFtZT0iVEhVTUJfSEVBRElORyIgdmFsdWU9IuOCueODqeOCpOODiSIvPg0KCQk8dWl0ZXh0IG5hbWU9IlRIVU1CX0lORk8iIHZhbHVlPSLjgrnjg6njgqTjg4njgr/jgqTjg4jjg6sgLyDplbfjgZUiLz4NCgkJPHVpdGV4dCBuYW1lPSJBVFRBQ0hOQU1FX0hFQURJTkciIHZhbHVlPSLjg5XjgqHjgqTjg6vlkI0iLz4NCgkJPHVpdGV4dCBuYW1lPSJBVFRBQ0hTSVpFX0hFQURJTkciIHZhbHVlPSLjgrXjgqTjgroiLz4NCgkJPHVpdGV4dCBuYW1lPSJTTElERV9OT1RFUyIgdmFsdWU9IuOCueODqeOCpOODieODjuODvOODiCIvPg0KCQk8IS0tIHN1YnN0aXR1dGlvbjogJXAgPT0gcHJlc2VudGF0aW9uIHRpdGxlIC0tPg0KCQk8IS0tIHN1YnN0aXR1dGlvbjogJXMgPT0gc2xpZGUgdGl0bGUgLS0+DQoJCTwhLS0gc3Vic3RpdHV0aW9uOiAlbiA9PSBzbGlkZSBudW1iZXIgLS0+DQoJCTx1aXRleHQgbmFtZT0iQk9PS01BUksiIHZhbHVlPSJNYWNyb21lZGlhIEJyZWV6ZSAtICVwIi8+DQoJCTwhLS0gc3Vic3RpdHV0aW9uOiAlcCA9PSBwcmVzZW50YXRpb24gdGl0bGUgLS0+DQoJCTwhLS0gc3Vic3RpdHV0aW9uOiAlcyA9PSBzbGlkZSB0aXRsZSAtLT4NCgkJPCEtLSBzdWJzdGl0dXRpb246ICVuID09IHNsaWRlIG51bWJlciAtLT4NCgkJPHVpdGV4dCBuYW1lPSJCT09LTUFSS1NMSURFIiB2YWx1ZT0iTWFjcm9tZWRpYSBCcmVlemUgLSAlcCAlcyIvPg0KCQk8dWl0ZXh0IG5hbWU9IlNIT1dTSURFQkFSIiB2YWx1ZT0i44K144Kk44OJ44OQ44O844KS5Y+C5Yqg6ICF44Gr6KaL44Gb44KL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7Iqs65287J2065OcICVuIi8+DQoJCTwhLS0gc3Vic3RpdHV0aW9uOiAlbiA9PSBzbGlkZSBudW1iZXIgLS0+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+DQoJCTx1aXRleHQgbmFtZT0iU0NSVUJCQVJTVEFUVVNfTk9BVURJTyIgdmFsdWU9IuyYpOuUlOyYpCDsl4bsnYwiLz4NCgkJPHVpdGV4dCBuYW1lPSJTQ1JVQkJBUlNUQVRVU19MT0FESU5HIiB2YWx1ZT0i66Gc65SpIi8+DQoJCTx1aXRleHQgbmFtZT0iU0NSVUJCQVJTVEFUVVNfQlVGRkVSSU5HIiB2YWx1ZT0i67KE7Y2866eBIi8+DQoJCTx1aXRleHQgbmFtZT0iU0NSVUJCQVJTVEFUVVNfUVVFU1RJT04iIHZhbHVlPSLsp4jrrLjsl5Ag64u17ZWY6riwIi8+DQoJCTx1aXRleHQgbmFtZT0iU0NSVUJCQVJTVEFUVVNfUkVWSUVXUVVJWiIgdmFsdWU9IuyniOusuCDri6Tsi5zrs7TquLAiLz4NCgkJPCEtLSBzdWJzdGl0dXRpb246ICVtID09IG1pbnV0ZXMgcmVtYWluaW5nIC0tPg0KCQk8IS0tIHN1YnN0aXR1dGlvbjogJXMgPT0gc2Vjb25kcyByZW1haW5pbmcgLS0+DQoJCTx1aXRleHQgbmFtZT0iRUxBUFNFRCIgdmFsdWU9IiVt67aEICVz7LSIIOuCqOydjCIvPg0KCQk8dWl0ZXh0IG5hbWU9Ik5PVEZPVU5EIiB2YWx1ZT0i7JeG7J2MIi8+DQoJCTx1aXRleHQgbmFtZT0iQVRUQUNITUVOVFMiIHZhbHVlPSLssqjrtoAg7YyM7J28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7Jew65297LKY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+DQoJCTwhLS0gc3Vic3RpdHV0aW9uOiAlbiA9PSBzbGlkZSBudW1iZXIgLS0+DQoJCTx1aXRleHQgbmFtZT0iQk9PS01BUktTTElERSIgdmFsdWU9Ik1hY3JvbWVkaWEgQnJlZXplIC0gJXAgJXMiLz4NCgkJPHVpdGV4dCBuYW1lPSJTSE9XU0lERUJBUiIgdmFsdWU9IuywuOyXrOyekOyXkOqyjCDshLjroZwg66eJ64yAIOuztOydtOq4sCIvPg0KCTwvbGFuZ3VhZ2U+DQo8L2NvbmZpZ3VyYXRpb24+DQo="/>
  <p:tag name="MMPROD_UIDATA" val="&lt;database version=&quot;6.0&quot;&gt;&lt;object type=&quot;1&quot; unique_id=&quot;10001&quot;&gt;&lt;property id=&quot;20141&quot; value=&quot;CS5704-Week1-Introduction&quot;/&gt;&lt;property id=&quot;20142&quot; value=&quot;This file contains the introduction of the course and guidelines on how the course will be organized.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1&quot;/&gt;&lt;property id=&quot;20181&quot; value=&quot;1&quot;/&gt;&lt;property id=&quot;20191&quot; value=&quot;Breeze&quot;/&gt;&lt;property id=&quot;20192&quot; value=&quot;http://breeze.iddl.vt.edu&quot;/&gt;&lt;property id=&quot;20193&quot; value=&quot;0&quot;/&gt;&lt;property id=&quot;20224&quot; value=&quot;C:\Documents and Settings\Shawn Bohner\My Documents\CS5704\Fall2007\CS-5704-Week1&quot;/&gt;&lt;property id=&quot;20250&quot; value=&quot;0&quot;/&gt;&lt;property id=&quot;20251&quot; value=&quot;1&quot;/&gt;&lt;property id=&quot;20259&quot; value=&quot;0&quot;/&gt;&lt;object type=&quot;4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Software Engineering&amp;#x0D;&amp;#x0A;CS5704: First Week&amp;quot;&quot;/&gt;&lt;property id=&quot;20303&quot; value=&quot;-1&quot;/&gt;&lt;property id=&quot;20307&quot; value=&quot;259&quot;/&gt;&lt;property id=&quot;20309&quot; value=&quot;-1&quot;/&gt;&lt;/object&gt;&lt;object type=&quot;3&quot; unique_id=&quot;10005&quot;&gt;&lt;property id=&quot;20148&quot; value=&quot;5&quot;/&gt;&lt;property id=&quot;20300&quot; value=&quot;Slide 2 - &amp;quot;Agenda&amp;quot;&quot;/&gt;&lt;property id=&quot;20303&quot; value=&quot;-1&quot;/&gt;&lt;property id=&quot;20307&quot; value=&quot;358&quot;/&gt;&lt;property id=&quot;20309&quot; value=&quot;-1&quot;/&gt;&lt;/object&gt;&lt;object type=&quot;3&quot; unique_id=&quot;10006&quot;&gt;&lt;property id=&quot;20148&quot; value=&quot;5&quot;/&gt;&lt;property id=&quot;20300&quot; value=&quot;Slide 3 - &amp;quot;Tentative Fall Semester Timeline&amp;quot;&quot;/&gt;&lt;property id=&quot;20303&quot; value=&quot;-1&quot;/&gt;&lt;property id=&quot;20307&quot; value=&quot;393&quot;/&gt;&lt;property id=&quot;20309&quot; value=&quot;-1&quot;/&gt;&lt;/object&gt;&lt;object type=&quot;3&quot; unique_id=&quot;10007&quot;&gt;&lt;property id=&quot;20148&quot; value=&quot;5&quot;/&gt;&lt;property id=&quot;20300&quot; value=&quot;Slide 4 - &amp;quot;Tentative Structure of CS5704&amp;quot;&quot;/&gt;&lt;property id=&quot;20303&quot; value=&quot;-1&quot;/&gt;&lt;property id=&quot;20307&quot; value=&quot;395&quot;/&gt;&lt;property id=&quot;20309&quot; value=&quot;-1&quot;/&gt;&lt;/object&gt;&lt;object type=&quot;3&quot; unique_id=&quot;10008&quot;&gt;&lt;property id=&quot;20148&quot; value=&quot;5&quot;/&gt;&lt;property id=&quot;20300&quot; value=&quot;Slide 5 - &amp;quot;Guidelines and Expectations&amp;quot;&quot;/&gt;&lt;property id=&quot;20303&quot; value=&quot;-1&quot;/&gt;&lt;property id=&quot;20307&quot; value=&quot;414&quot;/&gt;&lt;property id=&quot;20309&quot; value=&quot;-1&quot;/&gt;&lt;/object&gt;&lt;object type=&quot;3&quot; unique_id=&quot;10009&quot;&gt;&lt;property id=&quot;20148&quot; value=&quot;5&quot;/&gt;&lt;property id=&quot;20300&quot; value=&quot;Slide 6 - &amp;quot;Grading and Evaluation&amp;quot;&quot;/&gt;&lt;property id=&quot;20303&quot; value=&quot;-1&quot;/&gt;&lt;property id=&quot;20307&quot; value=&quot;415&quot;/&gt;&lt;property id=&quot;20309&quot; value=&quot;-1&quot;/&gt;&lt;/object&gt;&lt;object type=&quot;3&quot; unique_id=&quot;10010&quot;&gt;&lt;property id=&quot;20148&quot; value=&quot;5&quot;/&gt;&lt;property id=&quot;20300&quot; value=&quot;Slide 7 - &amp;quot;Late Work&amp;quot;&quot;/&gt;&lt;property id=&quot;20303&quot; value=&quot;-1&quot;/&gt;&lt;property id=&quot;20307&quot; value=&quot;416&quot;/&gt;&lt;property id=&quot;20309&quot; value=&quot;-1&quot;/&gt;&lt;/object&gt;&lt;object type=&quot;3&quot; unique_id=&quot;10011&quot;&gt;&lt;property id=&quot;20148&quot; value=&quot;5&quot;/&gt;&lt;property id=&quot;20300&quot; value=&quot;Slide 8 - &amp;quot;Chapter 1 : Software and Software Engineering&amp;quot;&quot;/&gt;&lt;property id=&quot;20303&quot; value=&quot;-1&quot;/&gt;&lt;property id=&quot;20307&quot; value=&quot;362&quot;/&gt;&lt;property id=&quot;20309&quot; value=&quot;-1&quot;/&gt;&lt;/object&gt;&lt;object type=&quot;3&quot; unique_id=&quot;10012&quot;&gt;&lt;property id=&quot;20148&quot; value=&quot;5&quot;/&gt;&lt;property id=&quot;20300&quot; value=&quot;Slide 9 - &amp;quot;What is Software?&amp;quot;&quot;/&gt;&lt;property id=&quot;20303&quot; value=&quot;-1&quot;/&gt;&lt;property id=&quot;20307&quot; value=&quot;378&quot;/&gt;&lt;property id=&quot;20309&quot; value=&quot;-1&quot;/&gt;&lt;/object&gt;&lt;object type=&quot;3&quot; unique_id=&quot;10013&quot;&gt;&lt;property id=&quot;20148&quot; value=&quot;5&quot;/&gt;&lt;property id=&quot;20300&quot; value=&quot;Slide 10 - &amp;quot;So, What is Software?&amp;quot;&quot;/&gt;&lt;property id=&quot;20303&quot; value=&quot;-1&quot;/&gt;&lt;property id=&quot;20307&quot; value=&quot;337&quot;/&gt;&lt;property id=&quot;20309&quot; value=&quot;-1&quot;/&gt;&lt;/object&gt;&lt;object type=&quot;3&quot; unique_id=&quot;10014&quot;&gt;&lt;property id=&quot;20148&quot; value=&quot;5&quot;/&gt;&lt;property id=&quot;20300&quot; value=&quot;Slide 11 - &amp;quot;Software Doesn’t Wear Out&amp;quot;&quot;/&gt;&lt;property id=&quot;20303&quot; value=&quot;-1&quot;/&gt;&lt;property id=&quot;20307&quot; value=&quot;342&quot;/&gt;&lt;property id=&quot;20309&quot; value=&quot;-1&quot;/&gt;&lt;/object&gt;&lt;object type=&quot;3&quot; unique_id=&quot;10015&quot;&gt;&lt;property id=&quot;20148&quot; value=&quot;5&quot;/&gt;&lt;property id=&quot;20300&quot; value=&quot;Slide 12 - &amp;quot;Software Design Degradation&amp;quot;&quot;/&gt;&lt;property id=&quot;20303&quot; value=&quot;-1&quot;/&gt;&lt;property id=&quot;20307&quot; value=&quot;380&quot;/&gt;&lt;property id=&quot;20309&quot; value=&quot;-1&quot;/&gt;&lt;/object&gt;&lt;object type=&quot;3&quot; unique_id=&quot;10016&quot;&gt;&lt;property id=&quot;20148&quot; value=&quot;5&quot;/&gt;&lt;property id=&quot;20300&quot; value=&quot;Slide 13 - &amp;quot;Information Lose Due to Relentless Change&amp;quot;&quot;/&gt;&lt;property id=&quot;20303&quot; value=&quot;-1&quot;/&gt;&lt;property id=&quot;20307&quot; value=&quot;381&quot;/&gt;&lt;property id=&quot;20309&quot; value=&quot;-1&quot;/&gt;&lt;/object&gt;&lt;object type=&quot;3&quot; unique_id=&quot;10017&quot;&gt;&lt;property id=&quot;20148&quot; value=&quot;5&quot;/&gt;&lt;property id=&quot;20300&quot; value=&quot;Slide 14 - &amp;quot;Wear versus Deterioration&amp;quot;&quot;/&gt;&lt;property id=&quot;20303&quot; value=&quot;-1&quot;/&gt;&lt;property id=&quot;20307&quot; value=&quot;333&quot;/&gt;&lt;property id=&quot;20309&quot; value=&quot;-1&quot;/&gt;&lt;/object&gt;&lt;object type=&quot;3&quot; unique_id=&quot;10018&quot;&gt;&lt;property id=&quot;20148&quot; value=&quot;5&quot;/&gt;&lt;property id=&quot;20300&quot; value=&quot;Slide 15 - &amp;quot;The Cost of Change&amp;quot;&quot;/&gt;&lt;property id=&quot;20303&quot; value=&quot;-1&quot;/&gt;&lt;property id=&quot;20307&quot; value=&quot;334&quot;/&gt;&lt;property id=&quot;20309&quot; value=&quot;-1&quot;/&gt;&lt;/object&gt;&lt;object type=&quot;3&quot; unique_id=&quot;10019&quot;&gt;&lt;property id=&quot;20148&quot; value=&quot;5&quot;/&gt;&lt;property id=&quot;20300&quot; value=&quot;Slide 16 - &amp;quot;Software is Complex&amp;quot;&quot;/&gt;&lt;property id=&quot;20303&quot; value=&quot;-1&quot;/&gt;&lt;property id=&quot;20307&quot; value=&quot;394&quot;/&gt;&lt;property id=&quot;20309&quot; value=&quot;-1&quot;/&gt;&lt;/object&gt;&lt;object type=&quot;3&quot; unique_id=&quot;10020&quot;&gt;&lt;property id=&quot;20148&quot; value=&quot;5&quot;/&gt;&lt;property id=&quot;20300&quot; value=&quot;Slide 17 - &amp;quot;Software “Schizophrenia”&amp;quot;&quot;/&gt;&lt;property id=&quot;20303&quot; value=&quot;-1&quot;/&gt;&lt;property id=&quot;20307&quot; value=&quot;384&quot;/&gt;&lt;property id=&quot;20309&quot; value=&quot;-1&quot;/&gt;&lt;/object&gt;&lt;object type=&quot;3&quot; unique_id=&quot;10021&quot;&gt;&lt;property id=&quot;20148&quot; value=&quot;5&quot;/&gt;&lt;property id=&quot;20300&quot; value=&quot;Slide 18 - &amp;quot;Software—New Categories&amp;quot;&quot;/&gt;&lt;property id=&quot;20303&quot; value=&quot;-1&quot;/&gt;&lt;property id=&quot;20307&quot; value=&quot;396&quot;/&gt;&lt;property id=&quot;20309&quot; value=&quot;-1&quot;/&gt;&lt;/object&gt;&lt;object type=&quot;3&quot; unique_id=&quot;10022&quot;&gt;&lt;property id=&quot;20148&quot; value=&quot;5&quot;/&gt;&lt;property id=&quot;20300&quot; value=&quot;Slide 19 - &amp;quot;Software Evolution&amp;quot;&quot;/&gt;&lt;property id=&quot;20303&quot; value=&quot;-1&quot;/&gt;&lt;property id=&quot;20307&quot; value=&quot;398&quot;/&gt;&lt;property id=&quot;20309&quot; value=&quot;-1&quot;/&gt;&lt;/object&gt;&lt;object type=&quot;3&quot; unique_id=&quot;10023&quot;&gt;&lt;property id=&quot;20148&quot; value=&quot;5&quot;/&gt;&lt;property id=&quot;20300&quot; value=&quot;Slide 20 - &amp;quot;Software Evolution (continued)&amp;quot;&quot;/&gt;&lt;property id=&quot;20303&quot; value=&quot;-1&quot;/&gt;&lt;property id=&quot;20307&quot; value=&quot;418&quot;/&gt;&lt;property id=&quot;20309&quot; value=&quot;-1&quot;/&gt;&lt;/object&gt;&lt;object type=&quot;3&quot; unique_id=&quot;10024&quot;&gt;&lt;property id=&quot;20148&quot; value=&quot;5&quot;/&gt;&lt;property id=&quot;20300&quot; value=&quot;Slide 21 - &amp;quot;Chapter 2: Process—A Generic View&amp;quot;&quot;/&gt;&lt;property id=&quot;20303&quot; value=&quot;-1&quot;/&gt;&lt;property id=&quot;20307&quot; value=&quot;372&quot;/&gt;&lt;property id=&quot;20309&quot; value=&quot;-1&quot;/&gt;&lt;/object&gt;&lt;object type=&quot;3&quot; unique_id=&quot;10025&quot;&gt;&lt;property id=&quot;20148&quot; value=&quot;5&quot;/&gt;&lt;property id=&quot;20300&quot; value=&quot;Slide 22 - &amp;quot;Software Still Stuck in Construction&amp;quot;&quot;/&gt;&lt;property id=&quot;20303&quot; value=&quot;-1&quot;/&gt;&lt;property id=&quot;20307&quot; value=&quot;386&quot;/&gt;&lt;property id=&quot;20309&quot; value=&quot;-1&quot;/&gt;&lt;/object&gt;&lt;object type=&quot;3&quot; unique_id=&quot;10026&quot;&gt;&lt;property id=&quot;20148&quot; value=&quot;5&quot;/&gt;&lt;property id=&quot;20300&quot; value=&quot;Slide 23 - &amp;quot;A Layered Technology&amp;quot;&quot;/&gt;&lt;property id=&quot;20303&quot; value=&quot;-1&quot;/&gt;&lt;property id=&quot;20307&quot; value=&quot;346&quot;/&gt;&lt;property id=&quot;20309&quot; value=&quot;-1&quot;/&gt;&lt;/object&gt;&lt;object type=&quot;3&quot; unique_id=&quot;10027&quot;&gt;&lt;property id=&quot;20148&quot; value=&quot;5&quot;/&gt;&lt;property id=&quot;20300&quot; value=&quot;Slide 24 - &amp;quot;Umbrella Activities &amp;#x0D;&amp;#x0A;(AKA Cross-Life-Cycle Activities)&amp;quot;&quot;/&gt;&lt;property id=&quot;20303&quot; value=&quot;-1&quot;/&gt;&lt;property id=&quot;20307&quot; value=&quot;348&quot;/&gt;&lt;property id=&quot;20309&quot; value=&quot;-1&quot;/&gt;&lt;/object&gt;&lt;object type=&quot;3&quot; unique_id=&quot;10028&quot;&gt;&lt;property id=&quot;20148&quot; value=&quot;5&quot;/&gt;&lt;property id=&quot;20300&quot; value=&quot;Slide 25 - &amp;quot;SEI’s Software Process &amp;#x0D;&amp;#x0A;Capability Maturity Model&amp;quot;&quot;/&gt;&lt;property id=&quot;20303&quot; value=&quot;-1&quot;/&gt;&lt;property id=&quot;20307&quot; value=&quot;374&quot;/&gt;&lt;property id=&quot;20309&quot; value=&quot;-1&quot;/&gt;&lt;/object&gt;&lt;object type=&quot;3&quot; unique_id=&quot;10029&quot;&gt;&lt;property id=&quot;20148&quot; value=&quot;5&quot;/&gt;&lt;property id=&quot;20300&quot; value=&quot;Slide 26 - &amp;quot;Summary of the SEI/CMM Levels&amp;quot;&quot;/&gt;&lt;property id=&quot;20303&quot; value=&quot;-1&quot;/&gt;&lt;property id=&quot;20307&quot; value=&quot;375&quot;/&gt;&lt;property id=&quot;20309&quot; value=&quot;-1&quot;/&gt;&lt;/object&gt;&lt;object type=&quot;3&quot; unique_id=&quot;10030&quot;&gt;&lt;property id=&quot;20148&quot; value=&quot;5&quot;/&gt;&lt;property id=&quot;20300&quot; value=&quot;Slide 27 - &amp;quot;Process Improvement Maturity Levels&amp;quot;&quot;/&gt;&lt;property id=&quot;20303&quot; value=&quot;-1&quot;/&gt;&lt;property id=&quot;20307&quot; value=&quot;390&quot;/&gt;&lt;property id=&quot;20309&quot; value=&quot;-1&quot;/&gt;&lt;/object&gt;&lt;object type=&quot;3&quot; unique_id=&quot;10031&quot;&gt;&lt;property id=&quot;20148&quot; value=&quot;5&quot;/&gt;&lt;property id=&quot;20300&quot; value=&quot;Slide 28 - &amp;quot;More Traction at Upper levels...&amp;quot;&quot;/&gt;&lt;property id=&quot;20303&quot; value=&quot;-1&quot;/&gt;&lt;property id=&quot;20307&quot; value=&quot;391&quot;/&gt;&lt;property id=&quot;20309&quot; value=&quot;-1&quot;/&gt;&lt;/object&gt;&lt;object type=&quot;3&quot; unique_id=&quot;10032&quot;&gt;&lt;property id=&quot;20148&quot; value=&quot;5&quot;/&gt;&lt;property id=&quot;20300&quot; value=&quot;Slide 29 - &amp;quot;The Process Model: Adaptability&amp;quot;&quot;/&gt;&lt;property id=&quot;20303&quot; value=&quot;-1&quot;/&gt;&lt;property id=&quot;20307&quot; value=&quot;400&quot;/&gt;&lt;property id=&quot;20309&quot; value=&quot;-1&quot;/&gt;&lt;/object&gt;&lt;object type=&quot;3&quot; unique_id=&quot;10033&quot;&gt;&lt;property id=&quot;20148&quot; value=&quot;5&quot;/&gt;&lt;property id=&quot;20300&quot; value=&quot;Slide 30 - &amp;quot;The CMMI&amp;quot;&quot;/&gt;&lt;property id=&quot;20303&quot; value=&quot;-1&quot;/&gt;&lt;property id=&quot;20307&quot; value=&quot;401&quot;/&gt;&lt;property id=&quot;20309&quot; value=&quot;-1&quot;/&gt;&lt;/object&gt;&lt;object type=&quot;3&quot; unique_id=&quot;10034&quot;&gt;&lt;property id=&quot;20148&quot; value=&quot;5&quot;/&gt;&lt;property id=&quot;20300&quot; value=&quot;Slide 31 - &amp;quot;Process Patterns&amp;quot;&quot;/&gt;&lt;property id=&quot;20303&quot; value=&quot;-1&quot;/&gt;&lt;property id=&quot;20307&quot; value=&quot;402&quot;/&gt;&lt;property id=&quot;20309&quot; value=&quot;-1&quot;/&gt;&lt;/object&gt;&lt;object type=&quot;3&quot; unique_id=&quot;10035&quot;&gt;&lt;property id=&quot;20148&quot; value=&quot;5&quot;/&gt;&lt;property id=&quot;20300&quot; value=&quot;Slide 32 - &amp;quot;Process Assessment&amp;quot;&quot;/&gt;&lt;property id=&quot;20303&quot; value=&quot;-1&quot;/&gt;&lt;property id=&quot;20307&quot; value=&quot;403&quot;/&gt;&lt;property id=&quot;20309&quot; value=&quot;-1&quot;/&gt;&lt;/object&gt;&lt;object type=&quot;3&quot; unique_id=&quot;10036&quot;&gt;&lt;property id=&quot;20148&quot; value=&quot;5&quot;/&gt;&lt;property id=&quot;20300&quot; value=&quot;Slide 33 - &amp;quot;Assessment and Improvement&amp;quot;&quot;/&gt;&lt;property id=&quot;20303&quot; value=&quot;-1&quot;/&gt;&lt;property id=&quot;20307&quot; value=&quot;404&quot;/&gt;&lt;property id=&quot;20309&quot; value=&quot;-1&quot;/&gt;&lt;/object&gt;&lt;object type=&quot;3&quot; unique_id=&quot;10037&quot;&gt;&lt;property id=&quot;20148&quot; value=&quot;5&quot;/&gt;&lt;property id=&quot;20300&quot; value=&quot;Slide 34 - &amp;quot;Personal Software Process (PSP)&amp;quot;&quot;/&gt;&lt;property id=&quot;20303&quot; value=&quot;-1&quot;/&gt;&lt;property id=&quot;20307&quot; value=&quot;405&quot;/&gt;&lt;property id=&quot;20309&quot; value=&quot;-1&quot;/&gt;&lt;/object&gt;&lt;object type=&quot;3&quot; unique_id=&quot;10038&quot;&gt;&lt;property id=&quot;20148&quot; value=&quot;5&quot;/&gt;&lt;property id=&quot;20300&quot; value=&quot;Slide 35 - &amp;quot;Team Software Process (TSP)&amp;quot;&quot;/&gt;&lt;property id=&quot;20303&quot; value=&quot;-1&quot;/&gt;&lt;property id=&quot;20307&quot; value=&quot;406&quot;/&gt;&lt;property id=&quot;20309&quot; value=&quot;-1&quot;/&gt;&lt;/object&gt;&lt;object type=&quot;3&quot; unique_id=&quot;10039&quot;&gt;&lt;property id=&quot;20148&quot; value=&quot;5&quot;/&gt;&lt;property id=&quot;20300&quot; value=&quot;Slide 36 - &amp;quot;Chapter 3: Prescriptive Process Models&amp;quot;&quot;/&gt;&lt;property id=&quot;20303&quot; value=&quot;-1&quot;/&gt;&lt;property id=&quot;20307&quot; value=&quot;417&quot;/&gt;&lt;property id=&quot;20309&quot; value=&quot;-1&quot;/&gt;&lt;/object&gt;&lt;object type=&quot;3&quot; unique_id=&quot;10040&quot;&gt;&lt;property id=&quot;20148&quot; value=&quot;5&quot;/&gt;&lt;property id=&quot;20300&quot; value=&quot;Slide 37 - &amp;quot;Prescriptive Models&amp;quot;&quot;/&gt;&lt;property id=&quot;20303&quot; value=&quot;-1&quot;/&gt;&lt;property id=&quot;20307&quot; value=&quot;407&quot;/&gt;&lt;property id=&quot;20309&quot; value=&quot;-1&quot;/&gt;&lt;/object&gt;&lt;object type=&quot;3&quot; unique_id=&quot;10041&quot;&gt;&lt;property id=&quot;20148&quot; value=&quot;5&quot;/&gt;&lt;property id=&quot;20300&quot; value=&quot;Slide 38 - &amp;quot;The Linear Model&amp;quot;&quot;/&gt;&lt;property id=&quot;20303&quot; value=&quot;-1&quot;/&gt;&lt;property id=&quot;20307&quot; value=&quot;352&quot;/&gt;&lt;property id=&quot;20309&quot; value=&quot;-1&quot;/&gt;&lt;/object&gt;&lt;object type=&quot;3&quot; unique_id=&quot;10042&quot;&gt;&lt;property id=&quot;20148&quot; value=&quot;5&quot;/&gt;&lt;property id=&quot;20300&quot; value=&quot;Slide 39 - &amp;quot;Rational Unified Process&amp;quot;&quot;/&gt;&lt;property id=&quot;20303&quot; value=&quot;-1&quot;/&gt;&lt;property id=&quot;20307&quot; value=&quot;413&quot;/&gt;&lt;property id=&quot;20309&quot; value=&quot;-1&quot;/&gt;&lt;/object&gt;&lt;object type=&quot;3&quot; unique_id=&quot;10043&quot;&gt;&lt;property id=&quot;20148&quot; value=&quot;5&quot;/&gt;&lt;property id=&quot;20300&quot; value=&quot;Slide 40 - &amp;quot;Iterative Models&amp;quot;&quot;/&gt;&lt;property id=&quot;20303&quot; value=&quot;-1&quot;/&gt;&lt;property id=&quot;20307&quot; value=&quot;411&quot;/&gt;&lt;property id=&quot;20309&quot; value=&quot;-1&quot;/&gt;&lt;/object&gt;&lt;object type=&quot;3&quot; unique_id=&quot;10044&quot;&gt;&lt;property id=&quot;20148&quot; value=&quot;5&quot;/&gt;&lt;property id=&quot;20300&quot; value=&quot;Slide 41 - &amp;quot;The Incremental Model&amp;quot;&quot;/&gt;&lt;property id=&quot;20303&quot; value=&quot;-1&quot;/&gt;&lt;property id=&quot;20307&quot; value=&quot;412&quot;/&gt;&lt;property id=&quot;20309&quot; value=&quot;-1&quot;/&gt;&lt;/object&gt;&lt;object type=&quot;3&quot; unique_id=&quot;10045&quot;&gt;&lt;property id=&quot;20148&quot; value=&quot;5&quot;/&gt;&lt;property id=&quot;20300&quot; value=&quot;Slide 42 - &amp;quot;Iterative and Incremental Models&amp;quot;&quot;/&gt;&lt;property id=&quot;20303&quot; value=&quot;-1&quot;/&gt;&lt;property id=&quot;20307&quot; value=&quot;353&quot;/&gt;&lt;property id=&quot;20309&quot; value=&quot;-1&quot;/&gt;&lt;/object&gt;&lt;object type=&quot;3&quot; unique_id=&quot;10046&quot;&gt;&lt;property id=&quot;20148&quot; value=&quot;5&quot;/&gt;&lt;property id=&quot;20300&quot; value=&quot;Slide 43 - &amp;quot;Evolutionary Models: The Spiral&amp;quot;&quot;/&gt;&lt;property id=&quot;20303&quot; value=&quot;-1&quot;/&gt;&lt;property id=&quot;20307&quot; value=&quot;408&quot;/&gt;&lt;property id=&quot;20309&quot; value=&quot;-1&quot;/&gt;&lt;/object&gt;&lt;object type=&quot;3&quot; unique_id=&quot;10047&quot;&gt;&lt;property id=&quot;20148&quot; value=&quot;5&quot;/&gt;&lt;property id=&quot;20300&quot; value=&quot;Slide 44 - &amp;quot;Evolutionary Models: Concurrent&amp;quot;&quot;/&gt;&lt;property id=&quot;20303&quot; value=&quot;-1&quot;/&gt;&lt;property id=&quot;20307&quot; value=&quot;409&quot;/&gt;&lt;property id=&quot;20309&quot; value=&quot;-1&quot;/&gt;&lt;/object&gt;&lt;object type=&quot;3&quot; unique_id=&quot;10048&quot;&gt;&lt;property id=&quot;20148&quot; value=&quot;5&quot;/&gt;&lt;property id=&quot;20300&quot; value=&quot;Slide 45 - &amp;quot;Still Other Process Models&amp;quot;&quot;/&gt;&lt;property id=&quot;20303&quot; value=&quot;-1&quot;/&gt;&lt;property id=&quot;20307&quot; value=&quot;410&quot;/&gt;&lt;property id=&quot;20309&quot; value=&quot;-1&quot;/&gt;&lt;/object&gt;&lt;object type=&quot;3&quot; unique_id=&quot;10049&quot;&gt;&lt;property id=&quot;20148&quot; value=&quot;5&quot;/&gt;&lt;property id=&quot;20300&quot; value=&quot;Slide 46 - &amp;quot;Homework Assignment for 8/29/07&amp;quot;&quot;/&gt;&lt;property id=&quot;20303&quot; value=&quot;-1&quot;/&gt;&lt;property id=&quot;20307&quot; value=&quot;377&quot;/&gt;&lt;property id=&quot;20309&quot; value=&quot;-1&quot;/&gt;&lt;/object&gt;&lt;/object&gt;&lt;object type=&quot;8&quot; unique_id=&quot;10050&quot;&gt;&lt;/object&gt;&lt;/object&gt;&lt;/database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,2137399327,C:\Documents and Settings\Shawn Bohner\My Documents\CS5704\Fall2007\CS5704-Week1\CS5704-Week1.ppc"/>
</p:tagLst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B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47530</TotalTime>
  <Words>560</Words>
  <Application>Microsoft Office PowerPoint</Application>
  <PresentationFormat>On-screen Show (4:3)</PresentationFormat>
  <Paragraphs>78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Software Construction  and Evolution - CSSE 375  Exception Handling – Design</vt:lpstr>
      <vt:lpstr>How do you make exception handling systematic?</vt:lpstr>
      <vt:lpstr>Use DFMEA in designing this</vt:lpstr>
      <vt:lpstr>DFMEA Examples</vt:lpstr>
      <vt:lpstr>For software…</vt:lpstr>
      <vt:lpstr>Guidelines for exception design</vt:lpstr>
    </vt:vector>
  </TitlesOfParts>
  <Company>Virginia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Construction and Evolution CS5704: First Class</dc:title>
  <dc:creator>Shawn Bohner</dc:creator>
  <cp:lastModifiedBy>Windows User</cp:lastModifiedBy>
  <cp:revision>214</cp:revision>
  <cp:lastPrinted>2010-05-13T14:23:20Z</cp:lastPrinted>
  <dcterms:created xsi:type="dcterms:W3CDTF">2010-05-10T02:14:26Z</dcterms:created>
  <dcterms:modified xsi:type="dcterms:W3CDTF">2014-04-28T22:05:23Z</dcterms:modified>
</cp:coreProperties>
</file>