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9"/>
  </p:notesMasterIdLst>
  <p:handoutMasterIdLst>
    <p:handoutMasterId r:id="rId20"/>
  </p:handoutMasterIdLst>
  <p:sldIdLst>
    <p:sldId id="259" r:id="rId2"/>
    <p:sldId id="480" r:id="rId3"/>
    <p:sldId id="483" r:id="rId4"/>
    <p:sldId id="484" r:id="rId5"/>
    <p:sldId id="485" r:id="rId6"/>
    <p:sldId id="486" r:id="rId7"/>
    <p:sldId id="487" r:id="rId8"/>
    <p:sldId id="488" r:id="rId9"/>
    <p:sldId id="489" r:id="rId10"/>
    <p:sldId id="490" r:id="rId11"/>
    <p:sldId id="491" r:id="rId12"/>
    <p:sldId id="494" r:id="rId13"/>
    <p:sldId id="492" r:id="rId14"/>
    <p:sldId id="493" r:id="rId15"/>
    <p:sldId id="495" r:id="rId16"/>
    <p:sldId id="496" r:id="rId17"/>
    <p:sldId id="497" r:id="rId18"/>
  </p:sldIdLst>
  <p:sldSz cx="9144000" cy="6858000" type="screen4x3"/>
  <p:notesSz cx="7315200" cy="96012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75783" autoAdjust="0"/>
  </p:normalViewPr>
  <p:slideViewPr>
    <p:cSldViewPr>
      <p:cViewPr varScale="1">
        <p:scale>
          <a:sx n="84" d="100"/>
          <a:sy n="84" d="100"/>
        </p:scale>
        <p:origin x="-22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279315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3425208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I’m using</a:t>
            </a:r>
            <a:r>
              <a:rPr lang="en-US" baseline="0" dirty="0" smtClean="0"/>
              <a:t> as a reference for this material, </a:t>
            </a:r>
            <a:r>
              <a:rPr lang="en-US" i="1" baseline="0" dirty="0" smtClean="0"/>
              <a:t>Robust Java: Exception Handling, Testing and Debugging</a:t>
            </a:r>
            <a:r>
              <a:rPr lang="en-US" baseline="0" dirty="0" smtClean="0"/>
              <a:t>, by Stephen </a:t>
            </a:r>
            <a:r>
              <a:rPr lang="en-US" baseline="0" dirty="0" err="1" smtClean="0"/>
              <a:t>Stelting</a:t>
            </a:r>
            <a:r>
              <a:rPr lang="en-US" baseline="0" dirty="0" smtClean="0"/>
              <a:t>.  Prentice-Hall, 2005.  ISBN 0-13-100852-8.</a:t>
            </a:r>
            <a:endParaRPr lang="en-US" dirty="0" smtClean="0"/>
          </a:p>
          <a:p>
            <a:pPr lvl="0"/>
            <a:endParaRPr 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Heuristic for production systems – “50% of the code is error handling.”</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a:t>
            </a:fld>
            <a:endParaRPr lang="en-US"/>
          </a:p>
        </p:txBody>
      </p:sp>
    </p:spTree>
    <p:extLst>
      <p:ext uri="{BB962C8B-B14F-4D97-AF65-F5344CB8AC3E}">
        <p14:creationId xmlns:p14="http://schemas.microsoft.com/office/powerpoint/2010/main" val="37238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a:t>
            </a:r>
            <a:r>
              <a:rPr lang="en-US" dirty="0" smtClean="0"/>
              <a:t>rom http://officespam.chattablogs.com/archives/2006/09/computer-messages.html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a:t>
            </a:fld>
            <a:endParaRPr lang="en-US"/>
          </a:p>
        </p:txBody>
      </p:sp>
    </p:spTree>
    <p:extLst>
      <p:ext uri="{BB962C8B-B14F-4D97-AF65-F5344CB8AC3E}">
        <p14:creationId xmlns:p14="http://schemas.microsoft.com/office/powerpoint/2010/main" val="48827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using Java examples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5</a:t>
            </a:fld>
            <a:endParaRPr lang="en-US"/>
          </a:p>
        </p:txBody>
      </p:sp>
    </p:spTree>
    <p:extLst>
      <p:ext uri="{BB962C8B-B14F-4D97-AF65-F5344CB8AC3E}">
        <p14:creationId xmlns:p14="http://schemas.microsoft.com/office/powerpoint/2010/main" val="323551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6</a:t>
            </a:fld>
            <a:endParaRPr lang="en-US"/>
          </a:p>
        </p:txBody>
      </p:sp>
    </p:spTree>
    <p:extLst>
      <p:ext uri="{BB962C8B-B14F-4D97-AF65-F5344CB8AC3E}">
        <p14:creationId xmlns:p14="http://schemas.microsoft.com/office/powerpoint/2010/main" val="234847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logging, you can create a separate logging class to log errors, or use an</a:t>
            </a:r>
            <a:r>
              <a:rPr lang="en-US" baseline="0" dirty="0" smtClean="0"/>
              <a:t> API provided by the language, like the Java Logging API.</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7</a:t>
            </a:fld>
            <a:endParaRPr lang="en-US"/>
          </a:p>
        </p:txBody>
      </p:sp>
    </p:spTree>
    <p:extLst>
      <p:ext uri="{BB962C8B-B14F-4D97-AF65-F5344CB8AC3E}">
        <p14:creationId xmlns:p14="http://schemas.microsoft.com/office/powerpoint/2010/main" val="341982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Cryptic</a:t>
            </a:r>
            <a:r>
              <a:rPr lang="en-US" baseline="0" dirty="0" smtClean="0"/>
              <a:t> example from http://www.codeguru.com/csharp/.net/net_wcf/article.php/c18455__5/Using-the-WCF-Service-Moniker-to-Communicate-Between-Legacy-COM-Apps-and-New-NET-Framework-Apps.htm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10</a:t>
            </a:fld>
            <a:endParaRPr lang="en-US"/>
          </a:p>
        </p:txBody>
      </p:sp>
    </p:spTree>
    <p:extLst>
      <p:ext uri="{BB962C8B-B14F-4D97-AF65-F5344CB8AC3E}">
        <p14:creationId xmlns:p14="http://schemas.microsoft.com/office/powerpoint/2010/main" val="162047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9 – 11 are from the reading!</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14</a:t>
            </a:fld>
            <a:endParaRPr lang="en-US"/>
          </a:p>
        </p:txBody>
      </p:sp>
    </p:spTree>
    <p:extLst>
      <p:ext uri="{BB962C8B-B14F-4D97-AF65-F5344CB8AC3E}">
        <p14:creationId xmlns:p14="http://schemas.microsoft.com/office/powerpoint/2010/main" val="417573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28151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233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36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5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1788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062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339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26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215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62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577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a:p>
        </p:txBody>
      </p:sp>
    </p:spTree>
    <p:extLst>
      <p:ext uri="{BB962C8B-B14F-4D97-AF65-F5344CB8AC3E}">
        <p14:creationId xmlns:p14="http://schemas.microsoft.com/office/powerpoint/2010/main" val="4248579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en.wikipedia.org/wiki/File:Two_women_operating_ENIAC.gif"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bm.com/developerworks/websphere/library/techarticles/wasid/WPC_Concepts/WPC_Concep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aipatterns.com/PipesAndFilters.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 y="381000"/>
            <a:ext cx="4267200" cy="2819400"/>
          </a:xfrm>
          <a:effectLst>
            <a:outerShdw blurRad="63500" dist="35921" dir="2700000" algn="ctr" rotWithShape="0">
              <a:schemeClr val="bg2">
                <a:alpha val="74998"/>
              </a:schemeClr>
            </a:outerShdw>
          </a:effectLst>
        </p:spPr>
        <p:txBody>
          <a:bodyPr>
            <a:normAutofit fontScale="90000"/>
          </a:bodyPr>
          <a:lstStyle/>
          <a:p>
            <a:r>
              <a:rPr lang="en-US" sz="3600" dirty="0" smtClean="0">
                <a:effectLst>
                  <a:outerShdw blurRad="38100" dist="38100" dir="2700000" algn="tl">
                    <a:srgbClr val="DDDDDD"/>
                  </a:outerShdw>
                </a:effectLst>
              </a:rPr>
              <a:t>Software Construction </a:t>
            </a:r>
            <a:br>
              <a:rPr lang="en-US" sz="3600" dirty="0" smtClean="0">
                <a:effectLst>
                  <a:outerShdw blurRad="38100" dist="38100" dir="2700000" algn="tl">
                    <a:srgbClr val="DDDDDD"/>
                  </a:outerShdw>
                </a:effectLst>
              </a:rPr>
            </a:br>
            <a:r>
              <a:rPr lang="en-US" sz="3600" dirty="0" smtClean="0">
                <a:effectLst>
                  <a:outerShdw blurRad="38100" dist="38100" dir="2700000" algn="tl">
                    <a:srgbClr val="DDDDDD"/>
                  </a:outerShdw>
                </a:effectLst>
              </a:rPr>
              <a:t>and Evolution - </a:t>
            </a:r>
            <a:r>
              <a:rPr lang="en-US" sz="3600" i="1" dirty="0" smtClean="0">
                <a:effectLst>
                  <a:outerShdw blurRad="38100" dist="38100" dir="2700000" algn="tl">
                    <a:srgbClr val="DDDDDD"/>
                  </a:outerShdw>
                </a:effectLst>
              </a:rPr>
              <a:t>CSSE 375</a:t>
            </a:r>
            <a:br>
              <a:rPr lang="en-US" sz="36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i="1" dirty="0" smtClean="0">
                <a:effectLst>
                  <a:outerShdw blurRad="38100" dist="38100" dir="2700000" algn="tl">
                    <a:srgbClr val="DDDDDD"/>
                  </a:outerShdw>
                </a:effectLst>
              </a:rPr>
              <a:t>Exception Handling - Principles</a:t>
            </a:r>
            <a:endParaRPr lang="en-US" sz="44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228600" y="3657600"/>
            <a:ext cx="2362200" cy="990600"/>
          </a:xfrm>
        </p:spPr>
        <p:txBody>
          <a:bodyPr>
            <a:normAutofit/>
          </a:bodyPr>
          <a:lstStyle/>
          <a:p>
            <a:r>
              <a:rPr lang="en-US" sz="2000" dirty="0">
                <a:ea typeface="ＭＳ Ｐゴシック"/>
                <a:cs typeface="ＭＳ Ｐゴシック"/>
              </a:rPr>
              <a:t>Steve </a:t>
            </a:r>
            <a:r>
              <a:rPr lang="en-US" sz="2000" dirty="0" smtClean="0">
                <a:ea typeface="ＭＳ Ｐゴシック"/>
                <a:cs typeface="ＭＳ Ｐゴシック"/>
              </a:rPr>
              <a:t>Chenoweth, RHIT</a:t>
            </a:r>
            <a:endParaRPr lang="en-US" sz="2000" dirty="0">
              <a:ea typeface="ＭＳ Ｐゴシック"/>
              <a:cs typeface="ＭＳ Ｐゴシック"/>
            </a:endParaRPr>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sp>
        <p:nvSpPr>
          <p:cNvPr id="2" name="TextBox 1"/>
          <p:cNvSpPr txBox="1"/>
          <p:nvPr/>
        </p:nvSpPr>
        <p:spPr>
          <a:xfrm>
            <a:off x="4648200" y="3638550"/>
            <a:ext cx="4419600" cy="830997"/>
          </a:xfrm>
          <a:prstGeom prst="rect">
            <a:avLst/>
          </a:prstGeom>
          <a:noFill/>
        </p:spPr>
        <p:txBody>
          <a:bodyPr wrap="square" rtlCol="0">
            <a:spAutoFit/>
          </a:bodyPr>
          <a:lstStyle/>
          <a:p>
            <a:r>
              <a:rPr lang="en-US" sz="1600" i="1" dirty="0" smtClean="0"/>
              <a:t>Above</a:t>
            </a:r>
            <a:r>
              <a:rPr lang="en-US" sz="1600" dirty="0" smtClean="0"/>
              <a:t> – Exception handling on the ENIAC.  </a:t>
            </a:r>
            <a:r>
              <a:rPr lang="en-US" sz="1600" dirty="0"/>
              <a:t>From </a:t>
            </a:r>
            <a:r>
              <a:rPr lang="en-US" sz="1600" dirty="0">
                <a:hlinkClick r:id="rId5"/>
              </a:rPr>
              <a:t>http://</a:t>
            </a:r>
            <a:r>
              <a:rPr lang="en-US" sz="1600" dirty="0" smtClean="0">
                <a:hlinkClick r:id="rId5"/>
              </a:rPr>
              <a:t>en.wikipedia.org/wiki/File:Two_women_operating_ENIAC.gif</a:t>
            </a:r>
            <a:r>
              <a:rPr lang="en-US" sz="1600" dirty="0" smtClean="0"/>
              <a:t>. </a:t>
            </a:r>
            <a:endParaRPr lang="en-US" sz="16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788" y="381000"/>
            <a:ext cx="4131412"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419600"/>
            <a:ext cx="2667000" cy="238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5018782"/>
            <a:ext cx="5867400" cy="1323439"/>
          </a:xfrm>
          <a:prstGeom prst="rect">
            <a:avLst/>
          </a:prstGeom>
          <a:noFill/>
        </p:spPr>
        <p:txBody>
          <a:bodyPr wrap="square" rtlCol="0">
            <a:spAutoFit/>
          </a:bodyPr>
          <a:lstStyle/>
          <a:p>
            <a:r>
              <a:rPr lang="en-US" sz="1600" i="1" dirty="0" smtClean="0"/>
              <a:t>Left</a:t>
            </a:r>
            <a:r>
              <a:rPr lang="en-US" sz="1600" dirty="0" smtClean="0"/>
              <a:t> – Our whole software field is about generating novelty. Once you discover everyone follows some rule, it’s almost immediately time to discover what happens if you break that.  Here, clothes are supposed to be symmetrical, left vs right.  So, how about if they are not?</a:t>
            </a:r>
            <a:endParaRPr lang="en-US" sz="16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handling rules</a:t>
            </a:r>
            <a:endParaRPr lang="en-US" dirty="0"/>
          </a:p>
        </p:txBody>
      </p:sp>
      <p:sp>
        <p:nvSpPr>
          <p:cNvPr id="3" name="Content Placeholder 2"/>
          <p:cNvSpPr>
            <a:spLocks noGrp="1"/>
          </p:cNvSpPr>
          <p:nvPr>
            <p:ph idx="1"/>
          </p:nvPr>
        </p:nvSpPr>
        <p:spPr>
          <a:xfrm>
            <a:off x="228600" y="1447800"/>
            <a:ext cx="8229600" cy="4525963"/>
          </a:xfrm>
        </p:spPr>
        <p:txBody>
          <a:bodyPr/>
          <a:lstStyle/>
          <a:p>
            <a:r>
              <a:rPr lang="en-US" dirty="0" smtClean="0"/>
              <a:t>“Catch it if you can”</a:t>
            </a:r>
          </a:p>
          <a:p>
            <a:r>
              <a:rPr lang="en-US" dirty="0" smtClean="0"/>
              <a:t>Handle specifically, but systematically</a:t>
            </a:r>
          </a:p>
          <a:p>
            <a:r>
              <a:rPr lang="en-US" dirty="0" smtClean="0"/>
              <a:t>Log anything that makes sense to log</a:t>
            </a:r>
          </a:p>
          <a:p>
            <a:r>
              <a:rPr lang="en-US" dirty="0" smtClean="0"/>
              <a:t>Convert to </a:t>
            </a:r>
            <a:br>
              <a:rPr lang="en-US" dirty="0" smtClean="0"/>
            </a:br>
            <a:r>
              <a:rPr lang="en-US" dirty="0" smtClean="0"/>
              <a:t>a “business </a:t>
            </a:r>
            <a:br>
              <a:rPr lang="en-US" dirty="0" smtClean="0"/>
            </a:br>
            <a:r>
              <a:rPr lang="en-US" dirty="0" smtClean="0"/>
              <a:t>context”</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08726"/>
            <a:ext cx="4800600" cy="273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Q6</a:t>
            </a:r>
            <a:endParaRPr lang="en-US" sz="2000" b="1" dirty="0">
              <a:solidFill>
                <a:srgbClr val="0033CC"/>
              </a:solidFill>
            </a:endParaRPr>
          </a:p>
        </p:txBody>
      </p:sp>
    </p:spTree>
    <p:extLst>
      <p:ext uri="{BB962C8B-B14F-4D97-AF65-F5344CB8AC3E}">
        <p14:creationId xmlns:p14="http://schemas.microsoft.com/office/powerpoint/2010/main" val="329304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dirty="0" smtClean="0"/>
              <a:t>Systematically analyze possible errors</a:t>
            </a:r>
          </a:p>
          <a:p>
            <a:pPr lvl="1"/>
            <a:r>
              <a:rPr lang="en-US" dirty="0" smtClean="0"/>
              <a:t>Analysis should include “errors that we could avoid in the first place”</a:t>
            </a:r>
          </a:p>
          <a:p>
            <a:r>
              <a:rPr lang="en-US" dirty="0" smtClean="0"/>
              <a:t>Rate the risk of not dealing with these, </a:t>
            </a:r>
            <a:r>
              <a:rPr lang="en-US" dirty="0" err="1" smtClean="0"/>
              <a:t>vs</a:t>
            </a:r>
            <a:r>
              <a:rPr lang="en-US" dirty="0" smtClean="0"/>
              <a:t> the cost of handling them</a:t>
            </a:r>
          </a:p>
          <a:p>
            <a:r>
              <a:rPr lang="en-US" dirty="0" smtClean="0"/>
              <a:t>Write down your analysis!</a:t>
            </a:r>
          </a:p>
          <a:p>
            <a:r>
              <a:rPr lang="en-US" dirty="0" smtClean="0"/>
              <a:t>Don’t ignore them and let the run time blow up as a result, etc.</a:t>
            </a:r>
          </a:p>
          <a:p>
            <a:r>
              <a:rPr lang="en-US" dirty="0" smtClean="0"/>
              <a:t>Don’t assume “they’ll never happen”</a:t>
            </a:r>
          </a:p>
          <a:p>
            <a:endParaRPr lang="en-US" dirty="0" smtClean="0"/>
          </a:p>
          <a:p>
            <a:endParaRPr lang="en-US" dirty="0"/>
          </a:p>
        </p:txBody>
      </p:sp>
      <p:sp>
        <p:nvSpPr>
          <p:cNvPr id="4"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Q7</a:t>
            </a:r>
            <a:endParaRPr lang="en-US" sz="2000" b="1" dirty="0">
              <a:solidFill>
                <a:srgbClr val="0033CC"/>
              </a:solidFill>
            </a:endParaRPr>
          </a:p>
        </p:txBody>
      </p:sp>
    </p:spTree>
    <p:extLst>
      <p:ext uri="{BB962C8B-B14F-4D97-AF65-F5344CB8AC3E}">
        <p14:creationId xmlns:p14="http://schemas.microsoft.com/office/powerpoint/2010/main" val="302083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buggiest code?</a:t>
            </a:r>
            <a:endParaRPr lang="en-US" dirty="0"/>
          </a:p>
        </p:txBody>
      </p:sp>
      <p:sp>
        <p:nvSpPr>
          <p:cNvPr id="3" name="Content Placeholder 2"/>
          <p:cNvSpPr>
            <a:spLocks noGrp="1"/>
          </p:cNvSpPr>
          <p:nvPr>
            <p:ph idx="1"/>
          </p:nvPr>
        </p:nvSpPr>
        <p:spPr/>
        <p:txBody>
          <a:bodyPr>
            <a:normAutofit lnSpcReduction="10000"/>
          </a:bodyPr>
          <a:lstStyle/>
          <a:p>
            <a:r>
              <a:rPr lang="en-US" dirty="0" smtClean="0"/>
              <a:t>It’s the error handling code!</a:t>
            </a:r>
          </a:p>
          <a:p>
            <a:pPr lvl="1"/>
            <a:r>
              <a:rPr lang="en-US" dirty="0" smtClean="0"/>
              <a:t>Why?</a:t>
            </a:r>
          </a:p>
          <a:p>
            <a:pPr lvl="1"/>
            <a:r>
              <a:rPr lang="en-US" dirty="0" smtClean="0"/>
              <a:t>Because it’s tested less than other code.</a:t>
            </a:r>
          </a:p>
          <a:p>
            <a:r>
              <a:rPr lang="en-US" dirty="0" smtClean="0"/>
              <a:t>How to improve on that situation:</a:t>
            </a:r>
          </a:p>
          <a:p>
            <a:pPr lvl="1"/>
            <a:r>
              <a:rPr lang="en-US" dirty="0" smtClean="0"/>
              <a:t>Write complete error-handling test cases.</a:t>
            </a:r>
          </a:p>
          <a:p>
            <a:pPr lvl="1"/>
            <a:r>
              <a:rPr lang="en-US" dirty="0" smtClean="0"/>
              <a:t>Trace what’s tested in the code, using a coverage tool.</a:t>
            </a:r>
          </a:p>
          <a:p>
            <a:r>
              <a:rPr lang="en-US" dirty="0" smtClean="0"/>
              <a:t>Target backup and recovery code for the most testing!</a:t>
            </a:r>
            <a:endParaRPr lang="en-US" dirty="0"/>
          </a:p>
        </p:txBody>
      </p:sp>
      <p:sp>
        <p:nvSpPr>
          <p:cNvPr id="4"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Q8</a:t>
            </a:r>
            <a:endParaRPr lang="en-US" sz="2000" b="1" dirty="0">
              <a:solidFill>
                <a:srgbClr val="0033CC"/>
              </a:solidFill>
            </a:endParaRPr>
          </a:p>
        </p:txBody>
      </p:sp>
    </p:spTree>
    <p:extLst>
      <p:ext uri="{BB962C8B-B14F-4D97-AF65-F5344CB8AC3E}">
        <p14:creationId xmlns:p14="http://schemas.microsoft.com/office/powerpoint/2010/main" val="961479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article you read</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400" dirty="0" smtClean="0"/>
              <a:t>What’s good about try / catch?</a:t>
            </a:r>
          </a:p>
          <a:p>
            <a:pPr lvl="1"/>
            <a:r>
              <a:rPr lang="en-US" sz="2400" dirty="0" smtClean="0"/>
              <a:t>Keeps exceptions out of the main line of logic.</a:t>
            </a:r>
          </a:p>
          <a:p>
            <a:pPr lvl="1"/>
            <a:r>
              <a:rPr lang="en-US" sz="2400" dirty="0" smtClean="0"/>
              <a:t>Makes what’s “supposed to happen” easier to read.</a:t>
            </a:r>
          </a:p>
          <a:p>
            <a:r>
              <a:rPr lang="en-US" sz="2400" dirty="0" smtClean="0"/>
              <a:t>What’s good about “throwing” exceptions?</a:t>
            </a:r>
          </a:p>
          <a:p>
            <a:pPr lvl="1"/>
            <a:r>
              <a:rPr lang="en-US" sz="2400" dirty="0" smtClean="0"/>
              <a:t>Sends them up to caller, if appropriate.</a:t>
            </a:r>
          </a:p>
          <a:p>
            <a:pPr lvl="1"/>
            <a:r>
              <a:rPr lang="en-US" sz="2400" dirty="0" smtClean="0"/>
              <a:t>Caller may better know what to do!</a:t>
            </a:r>
          </a:p>
          <a:p>
            <a:pPr lvl="1"/>
            <a:r>
              <a:rPr lang="en-US" sz="2400" dirty="0" smtClean="0"/>
              <a:t>May be able to consolidate actions there, providing consistency:</a:t>
            </a:r>
          </a:p>
          <a:p>
            <a:pPr lvl="2"/>
            <a:r>
              <a:rPr lang="en-US" dirty="0" smtClean="0"/>
              <a:t>Like what to do if a file doesn’t open.</a:t>
            </a:r>
          </a:p>
          <a:p>
            <a:pPr lvl="2"/>
            <a:r>
              <a:rPr lang="en-US" dirty="0" smtClean="0"/>
              <a:t>What to do if a user enters a field incorrectly.</a:t>
            </a:r>
          </a:p>
          <a:p>
            <a:pPr lvl="2"/>
            <a:r>
              <a:rPr lang="en-US" dirty="0" smtClean="0"/>
              <a:t>How to handle missing DB data, in </a:t>
            </a:r>
            <a:r>
              <a:rPr lang="en-US" i="1" dirty="0" smtClean="0"/>
              <a:t>this </a:t>
            </a:r>
            <a:r>
              <a:rPr lang="en-US" dirty="0" smtClean="0"/>
              <a:t>case, using a common DB handler</a:t>
            </a:r>
            <a:br>
              <a:rPr lang="en-US" dirty="0" smtClean="0"/>
            </a:br>
            <a:endParaRPr lang="en-US" dirty="0"/>
          </a:p>
        </p:txBody>
      </p:sp>
    </p:spTree>
    <p:extLst>
      <p:ext uri="{BB962C8B-B14F-4D97-AF65-F5344CB8AC3E}">
        <p14:creationId xmlns:p14="http://schemas.microsoft.com/office/powerpoint/2010/main" val="4005490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What’s bad about try/catch?</a:t>
            </a:r>
          </a:p>
          <a:p>
            <a:pPr lvl="1"/>
            <a:r>
              <a:rPr lang="en-US" dirty="0" smtClean="0"/>
              <a:t>The error code goes off to a different place.</a:t>
            </a:r>
          </a:p>
          <a:p>
            <a:pPr lvl="1"/>
            <a:r>
              <a:rPr lang="en-US" dirty="0" smtClean="0"/>
              <a:t>What if it needs to rejoin the main line of code, say, to repeat what caused the error?</a:t>
            </a:r>
            <a:endParaRPr lang="en-US" dirty="0"/>
          </a:p>
          <a:p>
            <a:r>
              <a:rPr lang="en-US" dirty="0" smtClean="0"/>
              <a:t>What’s bad about “throwing” exceptions?</a:t>
            </a:r>
          </a:p>
          <a:p>
            <a:pPr lvl="1"/>
            <a:r>
              <a:rPr lang="en-US" dirty="0" smtClean="0"/>
              <a:t>Programmers “throw” exceptions just because they don’t want to deal with them, and</a:t>
            </a:r>
          </a:p>
          <a:p>
            <a:pPr lvl="1"/>
            <a:r>
              <a:rPr lang="en-US" dirty="0" smtClean="0"/>
              <a:t>The calling routine has no idea what the errors mean!</a:t>
            </a:r>
          </a:p>
          <a:p>
            <a:pPr lvl="1"/>
            <a:r>
              <a:rPr lang="en-US" dirty="0" smtClean="0"/>
              <a:t>And </a:t>
            </a:r>
            <a:r>
              <a:rPr lang="en-US" i="1" dirty="0" smtClean="0"/>
              <a:t>they </a:t>
            </a:r>
            <a:r>
              <a:rPr lang="en-US" dirty="0" smtClean="0"/>
              <a:t>handle them in all kinds of incongruous ways.</a:t>
            </a:r>
            <a:endParaRPr lang="en-US" dirty="0"/>
          </a:p>
        </p:txBody>
      </p:sp>
      <p:sp>
        <p:nvSpPr>
          <p:cNvPr id="4" name="Text Box 4"/>
          <p:cNvSpPr txBox="1">
            <a:spLocks noChangeArrowheads="1"/>
          </p:cNvSpPr>
          <p:nvPr/>
        </p:nvSpPr>
        <p:spPr bwMode="auto">
          <a:xfrm>
            <a:off x="8077200" y="6019800"/>
            <a:ext cx="1010469"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Q9 – 11</a:t>
            </a:r>
            <a:endParaRPr lang="en-US" sz="2000" b="1" dirty="0">
              <a:solidFill>
                <a:srgbClr val="0033CC"/>
              </a:solidFill>
            </a:endParaRPr>
          </a:p>
        </p:txBody>
      </p:sp>
    </p:spTree>
    <p:extLst>
      <p:ext uri="{BB962C8B-B14F-4D97-AF65-F5344CB8AC3E}">
        <p14:creationId xmlns:p14="http://schemas.microsoft.com/office/powerpoint/2010/main" val="223690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Program you looked at… Console UI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9834"/>
            <a:ext cx="8458200" cy="492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62600" y="4579203"/>
            <a:ext cx="2971800" cy="830997"/>
          </a:xfrm>
          <a:prstGeom prst="rect">
            <a:avLst/>
          </a:prstGeom>
          <a:noFill/>
        </p:spPr>
        <p:txBody>
          <a:bodyPr wrap="square" rtlCol="0">
            <a:spAutoFit/>
          </a:bodyPr>
          <a:lstStyle/>
          <a:p>
            <a:r>
              <a:rPr lang="en-US" dirty="0" smtClean="0"/>
              <a:t>Keep trying till you get what you want!</a:t>
            </a:r>
            <a:endParaRPr lang="en-US" dirty="0"/>
          </a:p>
        </p:txBody>
      </p:sp>
      <p:cxnSp>
        <p:nvCxnSpPr>
          <p:cNvPr id="8" name="Straight Arrow Connector 7"/>
          <p:cNvCxnSpPr/>
          <p:nvPr/>
        </p:nvCxnSpPr>
        <p:spPr>
          <a:xfrm flipH="1" flipV="1">
            <a:off x="3124200" y="4579203"/>
            <a:ext cx="2438400" cy="415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5000" y="5493603"/>
            <a:ext cx="2971800" cy="830997"/>
          </a:xfrm>
          <a:prstGeom prst="rect">
            <a:avLst/>
          </a:prstGeom>
          <a:noFill/>
        </p:spPr>
        <p:txBody>
          <a:bodyPr wrap="square" rtlCol="0">
            <a:spAutoFit/>
          </a:bodyPr>
          <a:lstStyle/>
          <a:p>
            <a:r>
              <a:rPr lang="en-US" dirty="0" smtClean="0"/>
              <a:t>User overrides the usual inputs.</a:t>
            </a:r>
            <a:endParaRPr lang="en-US" dirty="0"/>
          </a:p>
        </p:txBody>
      </p:sp>
      <p:cxnSp>
        <p:nvCxnSpPr>
          <p:cNvPr id="11" name="Straight Arrow Connector 10"/>
          <p:cNvCxnSpPr/>
          <p:nvPr/>
        </p:nvCxnSpPr>
        <p:spPr>
          <a:xfrm flipH="1" flipV="1">
            <a:off x="3276600" y="5493603"/>
            <a:ext cx="2438400" cy="415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4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How the user overrides are created…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08" y="1395413"/>
            <a:ext cx="8465792" cy="492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324600"/>
            <a:ext cx="7253909" cy="461665"/>
          </a:xfrm>
          <a:prstGeom prst="rect">
            <a:avLst/>
          </a:prstGeom>
          <a:noFill/>
        </p:spPr>
        <p:txBody>
          <a:bodyPr wrap="none" rtlCol="0">
            <a:spAutoFit/>
          </a:bodyPr>
          <a:lstStyle/>
          <a:p>
            <a:r>
              <a:rPr lang="en-US" dirty="0" smtClean="0"/>
              <a:t>Note one line of input here, many lines of error checking!</a:t>
            </a:r>
            <a:endParaRPr lang="en-US" dirty="0"/>
          </a:p>
        </p:txBody>
      </p:sp>
      <p:sp>
        <p:nvSpPr>
          <p:cNvPr id="5" name="TextBox 4"/>
          <p:cNvSpPr txBox="1"/>
          <p:nvPr/>
        </p:nvSpPr>
        <p:spPr>
          <a:xfrm>
            <a:off x="5257800" y="3276600"/>
            <a:ext cx="3276599" cy="1200329"/>
          </a:xfrm>
          <a:prstGeom prst="rect">
            <a:avLst/>
          </a:prstGeom>
          <a:noFill/>
        </p:spPr>
        <p:txBody>
          <a:bodyPr wrap="square" rtlCol="0">
            <a:spAutoFit/>
          </a:bodyPr>
          <a:lstStyle/>
          <a:p>
            <a:r>
              <a:rPr lang="en-US" dirty="0" smtClean="0"/>
              <a:t>We created our own type of exception, which was “thrown” to main.</a:t>
            </a:r>
            <a:endParaRPr lang="en-US" dirty="0"/>
          </a:p>
        </p:txBody>
      </p:sp>
      <p:cxnSp>
        <p:nvCxnSpPr>
          <p:cNvPr id="7" name="Straight Arrow Connector 6"/>
          <p:cNvCxnSpPr/>
          <p:nvPr/>
        </p:nvCxnSpPr>
        <p:spPr>
          <a:xfrm flipV="1">
            <a:off x="533400" y="3276600"/>
            <a:ext cx="609600" cy="312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648200" y="2133600"/>
            <a:ext cx="609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19600" y="39624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19600" y="42672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7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Here’s how we made the exception…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53" y="1447800"/>
            <a:ext cx="824494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2895600"/>
            <a:ext cx="5068439" cy="461665"/>
          </a:xfrm>
          <a:prstGeom prst="rect">
            <a:avLst/>
          </a:prstGeom>
          <a:noFill/>
        </p:spPr>
        <p:txBody>
          <a:bodyPr wrap="none" rtlCol="0">
            <a:spAutoFit/>
          </a:bodyPr>
          <a:lstStyle/>
          <a:p>
            <a:r>
              <a:rPr lang="en-US" dirty="0" smtClean="0"/>
              <a:t>We could have “featured-up” this class!</a:t>
            </a:r>
            <a:endParaRPr lang="en-US" dirty="0"/>
          </a:p>
        </p:txBody>
      </p:sp>
    </p:spTree>
    <p:extLst>
      <p:ext uri="{BB962C8B-B14F-4D97-AF65-F5344CB8AC3E}">
        <p14:creationId xmlns:p14="http://schemas.microsoft.com/office/powerpoint/2010/main" val="19809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381000"/>
            <a:ext cx="3295650" cy="1143000"/>
          </a:xfrm>
        </p:spPr>
        <p:txBody>
          <a:bodyPr>
            <a:normAutofit/>
          </a:bodyPr>
          <a:lstStyle/>
          <a:p>
            <a:r>
              <a:rPr lang="en-US" dirty="0" smtClean="0"/>
              <a:t>What is it?</a:t>
            </a:r>
            <a:endParaRPr lang="en-US" dirty="0"/>
          </a:p>
        </p:txBody>
      </p:sp>
      <p:sp>
        <p:nvSpPr>
          <p:cNvPr id="3" name="Content Placeholder 2"/>
          <p:cNvSpPr>
            <a:spLocks noGrp="1"/>
          </p:cNvSpPr>
          <p:nvPr>
            <p:ph idx="1"/>
          </p:nvPr>
        </p:nvSpPr>
        <p:spPr>
          <a:xfrm>
            <a:off x="533400" y="1828800"/>
            <a:ext cx="5334000" cy="4876800"/>
          </a:xfrm>
        </p:spPr>
        <p:txBody>
          <a:bodyPr>
            <a:normAutofit fontScale="85000" lnSpcReduction="20000"/>
          </a:bodyPr>
          <a:lstStyle/>
          <a:p>
            <a:r>
              <a:rPr lang="en-US" dirty="0" smtClean="0"/>
              <a:t>A problem</a:t>
            </a:r>
          </a:p>
          <a:p>
            <a:r>
              <a:rPr lang="en-US" dirty="0" smtClean="0"/>
              <a:t>The detection </a:t>
            </a:r>
            <a:br>
              <a:rPr lang="en-US" dirty="0" smtClean="0"/>
            </a:br>
            <a:r>
              <a:rPr lang="en-US" dirty="0" smtClean="0"/>
              <a:t>of that problem</a:t>
            </a:r>
          </a:p>
          <a:p>
            <a:r>
              <a:rPr lang="en-US" dirty="0" smtClean="0"/>
              <a:t>A message showing</a:t>
            </a:r>
            <a:br>
              <a:rPr lang="en-US" dirty="0" smtClean="0"/>
            </a:br>
            <a:r>
              <a:rPr lang="en-US" dirty="0" smtClean="0"/>
              <a:t>we detected the </a:t>
            </a:r>
            <a:br>
              <a:rPr lang="en-US" dirty="0" smtClean="0"/>
            </a:br>
            <a:r>
              <a:rPr lang="en-US" dirty="0" smtClean="0"/>
              <a:t>problem</a:t>
            </a:r>
          </a:p>
          <a:p>
            <a:r>
              <a:rPr lang="en-US" dirty="0" smtClean="0"/>
              <a:t>Ways to resolve, log, or </a:t>
            </a:r>
            <a:br>
              <a:rPr lang="en-US" dirty="0" smtClean="0"/>
            </a:br>
            <a:r>
              <a:rPr lang="en-US" dirty="0" smtClean="0"/>
              <a:t>otherwise act on the problem</a:t>
            </a:r>
          </a:p>
          <a:p>
            <a:r>
              <a:rPr lang="en-US" dirty="0" smtClean="0"/>
              <a:t>Ways to make your system more robust</a:t>
            </a:r>
          </a:p>
          <a:p>
            <a:r>
              <a:rPr lang="en-US" dirty="0" smtClean="0"/>
              <a:t>Ways to make it more like a product than a project</a:t>
            </a:r>
            <a:endParaRPr lang="en-US" dirty="0"/>
          </a:p>
        </p:txBody>
      </p:sp>
      <p:sp>
        <p:nvSpPr>
          <p:cNvPr id="4" name="TextBox 3"/>
          <p:cNvSpPr txBox="1"/>
          <p:nvPr/>
        </p:nvSpPr>
        <p:spPr>
          <a:xfrm>
            <a:off x="5715000" y="3951982"/>
            <a:ext cx="3369365" cy="2062103"/>
          </a:xfrm>
          <a:prstGeom prst="rect">
            <a:avLst/>
          </a:prstGeom>
          <a:noFill/>
        </p:spPr>
        <p:txBody>
          <a:bodyPr wrap="square" rtlCol="0">
            <a:spAutoFit/>
          </a:bodyPr>
          <a:lstStyle/>
          <a:p>
            <a:r>
              <a:rPr lang="en-US" sz="1600" i="1" dirty="0" smtClean="0"/>
              <a:t>Above</a:t>
            </a:r>
            <a:r>
              <a:rPr lang="en-US" sz="1600" dirty="0" smtClean="0"/>
              <a:t> – Our software exception handling methods mimic sequences we can picture occurring, often taken from situations where humans would be performing those steps.  </a:t>
            </a:r>
            <a:r>
              <a:rPr lang="en-US" sz="1600" dirty="0"/>
              <a:t>From </a:t>
            </a:r>
            <a:r>
              <a:rPr lang="en-US" sz="1600" dirty="0">
                <a:hlinkClick r:id="rId3"/>
              </a:rPr>
              <a:t>http://</a:t>
            </a:r>
            <a:r>
              <a:rPr lang="en-US" sz="1600" dirty="0" smtClean="0">
                <a:hlinkClick r:id="rId3"/>
              </a:rPr>
              <a:t>www.ibm.com/developerworks/websphere/library/techarticles/wasid/WPC_Concepts/WPC_Concepts.html</a:t>
            </a:r>
            <a:r>
              <a:rPr lang="en-US" sz="1600" dirty="0" smtClean="0"/>
              <a:t>. </a:t>
            </a:r>
            <a:endParaRPr lang="en-US"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777466"/>
            <a:ext cx="5105400" cy="310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0033CC"/>
                </a:solidFill>
              </a:rPr>
              <a:t>Q1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perfect example - GUIs</a:t>
            </a:r>
            <a:endParaRPr lang="en-US" dirty="0"/>
          </a:p>
        </p:txBody>
      </p:sp>
      <p:sp>
        <p:nvSpPr>
          <p:cNvPr id="3" name="Content Placeholder 2"/>
          <p:cNvSpPr>
            <a:spLocks noGrp="1"/>
          </p:cNvSpPr>
          <p:nvPr>
            <p:ph idx="1"/>
          </p:nvPr>
        </p:nvSpPr>
        <p:spPr/>
        <p:txBody>
          <a:bodyPr/>
          <a:lstStyle/>
          <a:p>
            <a:r>
              <a:rPr lang="en-US" dirty="0" smtClean="0"/>
              <a:t>Users do things that cause problems</a:t>
            </a:r>
          </a:p>
          <a:p>
            <a:r>
              <a:rPr lang="en-US" dirty="0" smtClean="0"/>
              <a:t>For some, there’s an action of </a:t>
            </a:r>
          </a:p>
          <a:p>
            <a:pPr lvl="1"/>
            <a:r>
              <a:rPr lang="en-US" dirty="0" smtClean="0"/>
              <a:t>Notifying the user</a:t>
            </a:r>
          </a:p>
          <a:p>
            <a:pPr lvl="1"/>
            <a:r>
              <a:rPr lang="en-US" dirty="0" smtClean="0"/>
              <a:t>Asking them to fix the problem</a:t>
            </a:r>
          </a:p>
          <a:p>
            <a:pPr lvl="1"/>
            <a:r>
              <a:rPr lang="en-US" dirty="0" smtClean="0"/>
              <a:t>Rechecking to see if they did</a:t>
            </a:r>
          </a:p>
          <a:p>
            <a:r>
              <a:rPr lang="en-US" dirty="0" smtClean="0"/>
              <a:t>Users expect some level of help like this</a:t>
            </a:r>
          </a:p>
          <a:p>
            <a:r>
              <a:rPr lang="en-US" dirty="0" smtClean="0"/>
              <a:t>Clients - ditto</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590800"/>
            <a:ext cx="20859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Q2</a:t>
            </a:r>
            <a:endParaRPr lang="en-US" sz="2000" b="1" dirty="0">
              <a:solidFill>
                <a:srgbClr val="0033CC"/>
              </a:solidFill>
            </a:endParaRPr>
          </a:p>
        </p:txBody>
      </p:sp>
      <p:sp>
        <p:nvSpPr>
          <p:cNvPr id="4" name="TextBox 3"/>
          <p:cNvSpPr txBox="1"/>
          <p:nvPr/>
        </p:nvSpPr>
        <p:spPr>
          <a:xfrm>
            <a:off x="2362200" y="5791200"/>
            <a:ext cx="5283882" cy="830997"/>
          </a:xfrm>
          <a:prstGeom prst="rect">
            <a:avLst/>
          </a:prstGeom>
          <a:noFill/>
        </p:spPr>
        <p:txBody>
          <a:bodyPr wrap="none" rtlCol="0">
            <a:spAutoFit/>
          </a:bodyPr>
          <a:lstStyle/>
          <a:p>
            <a:r>
              <a:rPr lang="en-US" dirty="0" smtClean="0"/>
              <a:t>IndividualHW1, due next class Thursday,</a:t>
            </a:r>
          </a:p>
          <a:p>
            <a:r>
              <a:rPr lang="en-US" dirty="0" smtClean="0"/>
              <a:t>is all about controlling GUI’s!</a:t>
            </a:r>
            <a:endParaRPr lang="en-US" dirty="0"/>
          </a:p>
        </p:txBody>
      </p:sp>
    </p:spTree>
    <p:extLst>
      <p:ext uri="{BB962C8B-B14F-4D97-AF65-F5344CB8AC3E}">
        <p14:creationId xmlns:p14="http://schemas.microsoft.com/office/powerpoint/2010/main" val="316393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 – </a:t>
            </a:r>
            <a:br>
              <a:rPr lang="en-US" dirty="0" smtClean="0"/>
            </a:br>
            <a:r>
              <a:rPr lang="en-US" dirty="0" smtClean="0"/>
              <a:t>input from other systems</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smtClean="0"/>
              <a:t>In pipes-and-filters systems, many steps are essentially checking for errors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66823"/>
            <a:ext cx="8837908" cy="150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6167735"/>
            <a:ext cx="6363473" cy="461665"/>
          </a:xfrm>
          <a:prstGeom prst="rect">
            <a:avLst/>
          </a:prstGeom>
          <a:noFill/>
        </p:spPr>
        <p:txBody>
          <a:bodyPr wrap="none" rtlCol="0">
            <a:spAutoFit/>
          </a:bodyPr>
          <a:lstStyle/>
          <a:p>
            <a:r>
              <a:rPr lang="en-US" dirty="0">
                <a:hlinkClick r:id="rId3"/>
              </a:rPr>
              <a:t>http://</a:t>
            </a:r>
            <a:r>
              <a:rPr lang="en-US" dirty="0" smtClean="0">
                <a:hlinkClick r:id="rId3"/>
              </a:rPr>
              <a:t>www.eaipatterns.com/PipesAndFilters.html</a:t>
            </a:r>
            <a:r>
              <a:rPr lang="en-US" dirty="0" smtClean="0"/>
              <a:t> </a:t>
            </a:r>
            <a:endParaRPr lang="en-US" dirty="0"/>
          </a:p>
        </p:txBody>
      </p:sp>
      <p:sp>
        <p:nvSpPr>
          <p:cNvPr id="6"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Q3</a:t>
            </a:r>
            <a:endParaRPr lang="en-US" sz="2000" b="1" dirty="0">
              <a:solidFill>
                <a:srgbClr val="0033CC"/>
              </a:solidFill>
            </a:endParaRPr>
          </a:p>
        </p:txBody>
      </p:sp>
    </p:spTree>
    <p:extLst>
      <p:ext uri="{BB962C8B-B14F-4D97-AF65-F5344CB8AC3E}">
        <p14:creationId xmlns:p14="http://schemas.microsoft.com/office/powerpoint/2010/main" val="856302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Languages have support for this</a:t>
            </a:r>
            <a:endParaRPr lang="en-US" dirty="0"/>
          </a:p>
        </p:txBody>
      </p:sp>
      <p:sp>
        <p:nvSpPr>
          <p:cNvPr id="3" name="Content Placeholder 2"/>
          <p:cNvSpPr>
            <a:spLocks noGrp="1"/>
          </p:cNvSpPr>
          <p:nvPr>
            <p:ph idx="1"/>
          </p:nvPr>
        </p:nvSpPr>
        <p:spPr>
          <a:xfrm>
            <a:off x="609600" y="990600"/>
            <a:ext cx="8229600" cy="4525963"/>
          </a:xfrm>
        </p:spPr>
        <p:txBody>
          <a:bodyPr>
            <a:noAutofit/>
          </a:bodyPr>
          <a:lstStyle/>
          <a:p>
            <a:pPr marL="0" indent="0">
              <a:buNone/>
            </a:pPr>
            <a:r>
              <a:rPr lang="en-US" sz="1800" dirty="0"/>
              <a:t> </a:t>
            </a:r>
            <a:r>
              <a:rPr lang="en-US" sz="1800" dirty="0" smtClean="0"/>
              <a:t>    </a:t>
            </a:r>
            <a:r>
              <a:rPr lang="en-US" sz="1800" dirty="0" err="1" smtClean="0"/>
              <a:t>System.</a:t>
            </a:r>
            <a:r>
              <a:rPr lang="en-US" sz="1800" i="1" dirty="0" err="1" smtClean="0"/>
              <a:t>out.print</a:t>
            </a:r>
            <a:r>
              <a:rPr lang="en-US" sz="1800" i="1" dirty="0"/>
              <a:t>("Enter your name: "); </a:t>
            </a:r>
          </a:p>
          <a:p>
            <a:pPr marL="0" indent="0">
              <a:buNone/>
            </a:pPr>
            <a:endParaRPr lang="en-US" sz="1800" dirty="0"/>
          </a:p>
          <a:p>
            <a:pPr marL="0" indent="0">
              <a:buNone/>
            </a:pPr>
            <a:r>
              <a:rPr lang="en-US" sz="1800" dirty="0"/>
              <a:t>      //  open up standard input </a:t>
            </a:r>
          </a:p>
          <a:p>
            <a:pPr marL="0" indent="0">
              <a:buNone/>
            </a:pPr>
            <a:r>
              <a:rPr lang="en-US" sz="1800" dirty="0"/>
              <a:t>      </a:t>
            </a:r>
            <a:r>
              <a:rPr lang="en-US" sz="1800" dirty="0" err="1"/>
              <a:t>BufferedReader</a:t>
            </a:r>
            <a:r>
              <a:rPr lang="en-US" sz="1800" dirty="0"/>
              <a:t> </a:t>
            </a:r>
            <a:r>
              <a:rPr lang="en-US" sz="1800" dirty="0" err="1"/>
              <a:t>br</a:t>
            </a:r>
            <a:r>
              <a:rPr lang="en-US" sz="1800" dirty="0"/>
              <a:t> = </a:t>
            </a:r>
            <a:r>
              <a:rPr lang="en-US" sz="1800" b="1" dirty="0"/>
              <a:t>new </a:t>
            </a:r>
            <a:r>
              <a:rPr lang="en-US" sz="1800" b="1" dirty="0" err="1"/>
              <a:t>BufferedReader</a:t>
            </a:r>
            <a:r>
              <a:rPr lang="en-US" sz="1800" b="1" dirty="0"/>
              <a:t>(new </a:t>
            </a:r>
            <a:r>
              <a:rPr lang="en-US" sz="1800" b="1" dirty="0" err="1"/>
              <a:t>InputStreamReader</a:t>
            </a:r>
            <a:r>
              <a:rPr lang="en-US" sz="1800" b="1" dirty="0"/>
              <a:t>(System.</a:t>
            </a:r>
            <a:r>
              <a:rPr lang="en-US" sz="1800" b="1" i="1" dirty="0"/>
              <a:t>in)); </a:t>
            </a:r>
          </a:p>
          <a:p>
            <a:pPr marL="0" indent="0">
              <a:buNone/>
            </a:pPr>
            <a:endParaRPr lang="en-US" sz="1800" dirty="0"/>
          </a:p>
          <a:p>
            <a:pPr marL="0" indent="0">
              <a:buNone/>
            </a:pPr>
            <a:r>
              <a:rPr lang="en-US" sz="1800" dirty="0"/>
              <a:t>      String </a:t>
            </a:r>
            <a:r>
              <a:rPr lang="en-US" sz="1800" dirty="0" err="1"/>
              <a:t>userName</a:t>
            </a:r>
            <a:r>
              <a:rPr lang="en-US" sz="1800" dirty="0"/>
              <a:t> = </a:t>
            </a:r>
            <a:r>
              <a:rPr lang="en-US" sz="1800" b="1" dirty="0"/>
              <a:t>null; </a:t>
            </a:r>
          </a:p>
          <a:p>
            <a:pPr marL="0" indent="0">
              <a:buNone/>
            </a:pPr>
            <a:endParaRPr lang="en-US" sz="1800" dirty="0"/>
          </a:p>
          <a:p>
            <a:pPr marL="0" indent="0">
              <a:buNone/>
            </a:pPr>
            <a:r>
              <a:rPr lang="en-US" sz="1800" dirty="0"/>
              <a:t>      //  read the </a:t>
            </a:r>
            <a:r>
              <a:rPr lang="en-US" sz="1800" u="sng" dirty="0"/>
              <a:t>username from the command-line; need to use try/catch with the </a:t>
            </a:r>
          </a:p>
          <a:p>
            <a:pPr marL="0" indent="0">
              <a:buNone/>
            </a:pPr>
            <a:r>
              <a:rPr lang="en-US" sz="1800" dirty="0"/>
              <a:t>      //  </a:t>
            </a:r>
            <a:r>
              <a:rPr lang="en-US" sz="1800" dirty="0" err="1"/>
              <a:t>readLine</a:t>
            </a:r>
            <a:r>
              <a:rPr lang="en-US" sz="1800" dirty="0"/>
              <a:t>() method </a:t>
            </a:r>
          </a:p>
          <a:p>
            <a:pPr marL="0" indent="0">
              <a:buNone/>
            </a:pPr>
            <a:r>
              <a:rPr lang="en-US" sz="1800" dirty="0"/>
              <a:t>      </a:t>
            </a:r>
            <a:r>
              <a:rPr lang="en-US" sz="1800" b="1" dirty="0"/>
              <a:t>try { </a:t>
            </a:r>
          </a:p>
          <a:p>
            <a:pPr marL="0" indent="0">
              <a:buNone/>
            </a:pPr>
            <a:r>
              <a:rPr lang="en-US" sz="1800" dirty="0"/>
              <a:t>         </a:t>
            </a:r>
            <a:r>
              <a:rPr lang="en-US" sz="1800" dirty="0" err="1"/>
              <a:t>userName</a:t>
            </a:r>
            <a:r>
              <a:rPr lang="en-US" sz="1800" dirty="0"/>
              <a:t> = </a:t>
            </a:r>
            <a:r>
              <a:rPr lang="en-US" sz="1800" dirty="0" err="1"/>
              <a:t>br.readLine</a:t>
            </a:r>
            <a:r>
              <a:rPr lang="en-US" sz="1800" dirty="0"/>
              <a:t>(); </a:t>
            </a:r>
          </a:p>
          <a:p>
            <a:pPr marL="0" indent="0">
              <a:buNone/>
            </a:pPr>
            <a:r>
              <a:rPr lang="en-US" sz="1800" dirty="0"/>
              <a:t>      } </a:t>
            </a:r>
            <a:r>
              <a:rPr lang="en-US" sz="1800" b="1" dirty="0"/>
              <a:t>catch (</a:t>
            </a:r>
            <a:r>
              <a:rPr lang="en-US" sz="1800" b="1" dirty="0" err="1"/>
              <a:t>IOException</a:t>
            </a:r>
            <a:r>
              <a:rPr lang="en-US" sz="1800" b="1" dirty="0"/>
              <a:t> </a:t>
            </a:r>
            <a:r>
              <a:rPr lang="en-US" sz="1800" b="1" dirty="0" err="1"/>
              <a:t>ioe</a:t>
            </a:r>
            <a:r>
              <a:rPr lang="en-US" sz="1800" b="1" dirty="0"/>
              <a:t>) { </a:t>
            </a:r>
          </a:p>
          <a:p>
            <a:pPr marL="0" indent="0">
              <a:buNone/>
            </a:pPr>
            <a:r>
              <a:rPr lang="en-US" sz="1800" dirty="0"/>
              <a:t>         </a:t>
            </a:r>
            <a:r>
              <a:rPr lang="en-US" sz="1800" dirty="0" err="1"/>
              <a:t>System.</a:t>
            </a:r>
            <a:r>
              <a:rPr lang="en-US" sz="1800" i="1" dirty="0" err="1"/>
              <a:t>out.println</a:t>
            </a:r>
            <a:r>
              <a:rPr lang="en-US" sz="1800" i="1" dirty="0"/>
              <a:t>("IO error trying to read your name!"); </a:t>
            </a:r>
          </a:p>
          <a:p>
            <a:pPr marL="0" indent="0">
              <a:buNone/>
            </a:pPr>
            <a:r>
              <a:rPr lang="en-US" sz="1800" dirty="0"/>
              <a:t>         </a:t>
            </a:r>
            <a:r>
              <a:rPr lang="en-US" sz="1800" dirty="0" err="1"/>
              <a:t>System.</a:t>
            </a:r>
            <a:r>
              <a:rPr lang="en-US" sz="1800" i="1" dirty="0" err="1"/>
              <a:t>exit</a:t>
            </a:r>
            <a:r>
              <a:rPr lang="en-US" sz="1800" i="1" dirty="0"/>
              <a:t>(1); </a:t>
            </a:r>
          </a:p>
          <a:p>
            <a:pPr marL="0" indent="0">
              <a:buNone/>
            </a:pPr>
            <a:r>
              <a:rPr lang="en-US" sz="1800" dirty="0"/>
              <a:t>      } </a:t>
            </a:r>
          </a:p>
          <a:p>
            <a:pPr marL="0" indent="0">
              <a:buNone/>
            </a:pPr>
            <a:endParaRPr lang="en-US" sz="1800" dirty="0"/>
          </a:p>
          <a:p>
            <a:pPr marL="0" indent="0">
              <a:buNone/>
            </a:pPr>
            <a:r>
              <a:rPr lang="en-US" sz="1800" dirty="0"/>
              <a:t>      </a:t>
            </a:r>
            <a:r>
              <a:rPr lang="en-US" sz="1800" dirty="0" err="1"/>
              <a:t>System.</a:t>
            </a:r>
            <a:r>
              <a:rPr lang="en-US" sz="1800" i="1" dirty="0" err="1"/>
              <a:t>out.println</a:t>
            </a:r>
            <a:r>
              <a:rPr lang="en-US" sz="1800" i="1" dirty="0"/>
              <a:t>("Thanks for the name, " + </a:t>
            </a:r>
            <a:r>
              <a:rPr lang="en-US" sz="1800" i="1" dirty="0" err="1"/>
              <a:t>userName</a:t>
            </a:r>
            <a:r>
              <a:rPr lang="en-US" sz="1800" i="1" dirty="0"/>
              <a:t>); </a:t>
            </a:r>
          </a:p>
        </p:txBody>
      </p:sp>
    </p:spTree>
    <p:extLst>
      <p:ext uri="{BB962C8B-B14F-4D97-AF65-F5344CB8AC3E}">
        <p14:creationId xmlns:p14="http://schemas.microsoft.com/office/powerpoint/2010/main" val="814448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need a design for each exception!</a:t>
            </a:r>
            <a:endParaRPr lang="en-US" dirty="0"/>
          </a:p>
        </p:txBody>
      </p:sp>
      <p:sp>
        <p:nvSpPr>
          <p:cNvPr id="3" name="Content Placeholder 2"/>
          <p:cNvSpPr>
            <a:spLocks noGrp="1"/>
          </p:cNvSpPr>
          <p:nvPr>
            <p:ph idx="1"/>
          </p:nvPr>
        </p:nvSpPr>
        <p:spPr/>
        <p:txBody>
          <a:bodyPr/>
          <a:lstStyle/>
          <a:p>
            <a:r>
              <a:rPr lang="en-US" dirty="0" smtClean="0"/>
              <a:t>E.g. –</a:t>
            </a:r>
          </a:p>
          <a:p>
            <a:pPr marL="0" indent="0">
              <a:buNone/>
            </a:pPr>
            <a:endParaRPr lang="en-US" dirty="0" smtClean="0"/>
          </a:p>
          <a:p>
            <a:pPr marL="0" indent="0">
              <a:buNone/>
            </a:pPr>
            <a:r>
              <a:rPr lang="en-US" dirty="0" smtClean="0"/>
              <a:t>	public void connect(String server, </a:t>
            </a:r>
            <a:r>
              <a:rPr lang="en-US" dirty="0" err="1" smtClean="0"/>
              <a:t>int</a:t>
            </a:r>
            <a:r>
              <a:rPr lang="en-US" dirty="0" smtClean="0"/>
              <a:t> port)</a:t>
            </a:r>
          </a:p>
          <a:p>
            <a:pPr marL="0" indent="0">
              <a:buNone/>
            </a:pPr>
            <a:r>
              <a:rPr lang="en-US" dirty="0"/>
              <a:t>	</a:t>
            </a:r>
            <a:r>
              <a:rPr lang="en-US" dirty="0" smtClean="0"/>
              <a:t>	throws </a:t>
            </a:r>
            <a:r>
              <a:rPr lang="en-US" dirty="0" err="1" smtClean="0"/>
              <a:t>java.io.IOException</a:t>
            </a:r>
            <a:endParaRPr lang="en-US" dirty="0"/>
          </a:p>
          <a:p>
            <a:endParaRPr lang="en-US" dirty="0" smtClean="0"/>
          </a:p>
          <a:p>
            <a:r>
              <a:rPr lang="en-US" dirty="0" smtClean="0"/>
              <a:t>What error sequence is appropriate for the calling class to do?</a:t>
            </a:r>
            <a:endParaRPr lang="en-US" dirty="0"/>
          </a:p>
        </p:txBody>
      </p:sp>
      <p:sp>
        <p:nvSpPr>
          <p:cNvPr id="4"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Q4</a:t>
            </a:r>
            <a:endParaRPr lang="en-US" sz="2000" b="1" dirty="0">
              <a:solidFill>
                <a:srgbClr val="0033CC"/>
              </a:solidFill>
            </a:endParaRPr>
          </a:p>
        </p:txBody>
      </p:sp>
    </p:spTree>
    <p:extLst>
      <p:ext uri="{BB962C8B-B14F-4D97-AF65-F5344CB8AC3E}">
        <p14:creationId xmlns:p14="http://schemas.microsoft.com/office/powerpoint/2010/main" val="290873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options are used!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Log the exception or relevant info</a:t>
            </a:r>
          </a:p>
          <a:p>
            <a:r>
              <a:rPr lang="en-US" dirty="0" smtClean="0"/>
              <a:t>Ask the user or application for input</a:t>
            </a:r>
          </a:p>
          <a:p>
            <a:r>
              <a:rPr lang="en-US" dirty="0" smtClean="0"/>
              <a:t>Use default values or alternate data</a:t>
            </a:r>
          </a:p>
          <a:p>
            <a:r>
              <a:rPr lang="en-US" dirty="0" smtClean="0"/>
              <a:t>Forward control to some other part of the app</a:t>
            </a:r>
          </a:p>
          <a:p>
            <a:r>
              <a:rPr lang="en-US" dirty="0" smtClean="0"/>
              <a:t>Convert the exception to another form</a:t>
            </a:r>
          </a:p>
          <a:p>
            <a:r>
              <a:rPr lang="en-US" dirty="0" smtClean="0"/>
              <a:t>Ignore the problem</a:t>
            </a:r>
          </a:p>
          <a:p>
            <a:r>
              <a:rPr lang="en-US" dirty="0" smtClean="0"/>
              <a:t>Retry the action</a:t>
            </a:r>
          </a:p>
          <a:p>
            <a:r>
              <a:rPr lang="en-US" dirty="0" smtClean="0"/>
              <a:t>Take an alternate or recovery action</a:t>
            </a:r>
          </a:p>
          <a:p>
            <a:r>
              <a:rPr lang="en-US" dirty="0" smtClean="0"/>
              <a:t>Prepare the system for shutdown</a:t>
            </a:r>
            <a:endParaRPr lang="en-US" dirty="0"/>
          </a:p>
        </p:txBody>
      </p:sp>
      <p:sp>
        <p:nvSpPr>
          <p:cNvPr id="4" name="TextBox 3"/>
          <p:cNvSpPr txBox="1"/>
          <p:nvPr/>
        </p:nvSpPr>
        <p:spPr>
          <a:xfrm>
            <a:off x="2214630" y="5943600"/>
            <a:ext cx="6624570" cy="461665"/>
          </a:xfrm>
          <a:prstGeom prst="rect">
            <a:avLst/>
          </a:prstGeom>
          <a:noFill/>
        </p:spPr>
        <p:txBody>
          <a:bodyPr wrap="none" rtlCol="0">
            <a:spAutoFit/>
          </a:bodyPr>
          <a:lstStyle/>
          <a:p>
            <a:r>
              <a:rPr lang="en-US" dirty="0" smtClean="0"/>
              <a:t>A preview of “Defensive programming” coming up!</a:t>
            </a:r>
            <a:endParaRPr lang="en-US" dirty="0"/>
          </a:p>
        </p:txBody>
      </p:sp>
    </p:spTree>
    <p:extLst>
      <p:ext uri="{BB962C8B-B14F-4D97-AF65-F5344CB8AC3E}">
        <p14:creationId xmlns:p14="http://schemas.microsoft.com/office/powerpoint/2010/main" val="42104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the user for input</a:t>
            </a:r>
            <a:endParaRPr lang="en-US" dirty="0"/>
          </a:p>
        </p:txBody>
      </p:sp>
      <p:sp>
        <p:nvSpPr>
          <p:cNvPr id="3" name="Content Placeholder 2"/>
          <p:cNvSpPr>
            <a:spLocks noGrp="1"/>
          </p:cNvSpPr>
          <p:nvPr>
            <p:ph idx="1"/>
          </p:nvPr>
        </p:nvSpPr>
        <p:spPr>
          <a:xfrm>
            <a:off x="228600" y="1600200"/>
            <a:ext cx="8229600" cy="4525963"/>
          </a:xfrm>
        </p:spPr>
        <p:txBody>
          <a:bodyPr>
            <a:normAutofit lnSpcReduction="10000"/>
          </a:bodyPr>
          <a:lstStyle/>
          <a:p>
            <a:r>
              <a:rPr lang="en-US" dirty="0" smtClean="0"/>
              <a:t>Assumes you have a “user” who can do this!</a:t>
            </a:r>
          </a:p>
          <a:p>
            <a:r>
              <a:rPr lang="en-US" dirty="0" smtClean="0"/>
              <a:t>Typical sequence –</a:t>
            </a:r>
          </a:p>
          <a:p>
            <a:pPr lvl="1"/>
            <a:r>
              <a:rPr lang="en-US" dirty="0" smtClean="0"/>
              <a:t>Detect the error</a:t>
            </a:r>
          </a:p>
          <a:p>
            <a:pPr lvl="1"/>
            <a:r>
              <a:rPr lang="en-US" dirty="0" smtClean="0"/>
              <a:t>In the error routine – </a:t>
            </a:r>
          </a:p>
          <a:p>
            <a:pPr lvl="1"/>
            <a:r>
              <a:rPr lang="en-US" dirty="0" smtClean="0"/>
              <a:t>Give the user choices or </a:t>
            </a:r>
            <a:br>
              <a:rPr lang="en-US" dirty="0" smtClean="0"/>
            </a:br>
            <a:r>
              <a:rPr lang="en-US" dirty="0" smtClean="0"/>
              <a:t>let them type a choice</a:t>
            </a:r>
          </a:p>
          <a:p>
            <a:pPr lvl="1"/>
            <a:r>
              <a:rPr lang="en-US" dirty="0" smtClean="0"/>
              <a:t>Retry the action</a:t>
            </a:r>
          </a:p>
          <a:p>
            <a:pPr lvl="1"/>
            <a:r>
              <a:rPr lang="en-US" dirty="0" smtClean="0"/>
              <a:t>Have a “way out” if </a:t>
            </a:r>
            <a:br>
              <a:rPr lang="en-US" dirty="0" smtClean="0"/>
            </a:br>
            <a:r>
              <a:rPr lang="en-US" dirty="0" smtClean="0"/>
              <a:t>they give up</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4162828"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5562600"/>
            <a:ext cx="4495800" cy="830997"/>
          </a:xfrm>
          <a:prstGeom prst="rect">
            <a:avLst/>
          </a:prstGeom>
          <a:noFill/>
        </p:spPr>
        <p:txBody>
          <a:bodyPr wrap="square" rtlCol="0">
            <a:spAutoFit/>
          </a:bodyPr>
          <a:lstStyle/>
          <a:p>
            <a:r>
              <a:rPr lang="en-US" dirty="0" smtClean="0"/>
              <a:t>Variation – give the user a chance to avoid a </a:t>
            </a:r>
            <a:r>
              <a:rPr lang="en-US" i="1" dirty="0" smtClean="0"/>
              <a:t>likely</a:t>
            </a:r>
            <a:r>
              <a:rPr lang="en-US" dirty="0" smtClean="0"/>
              <a:t> error!</a:t>
            </a:r>
            <a:endParaRPr lang="en-US" dirty="0"/>
          </a:p>
        </p:txBody>
      </p:sp>
      <p:sp>
        <p:nvSpPr>
          <p:cNvPr id="6" name="Text Box 4"/>
          <p:cNvSpPr txBox="1">
            <a:spLocks noChangeArrowheads="1"/>
          </p:cNvSpPr>
          <p:nvPr/>
        </p:nvSpPr>
        <p:spPr bwMode="auto">
          <a:xfrm>
            <a:off x="8566047" y="6019800"/>
            <a:ext cx="512405" cy="400110"/>
          </a:xfrm>
          <a:prstGeom prst="rect">
            <a:avLst/>
          </a:prstGeom>
          <a:noFill/>
          <a:ln w="9525">
            <a:noFill/>
            <a:miter lim="800000"/>
            <a:headEnd/>
            <a:tailEnd/>
          </a:ln>
          <a:effectLst/>
        </p:spPr>
        <p:txBody>
          <a:bodyPr wrap="none">
            <a:prstTxWarp prst="textNoShape">
              <a:avLst/>
            </a:prstTxWarp>
            <a:spAutoFit/>
          </a:bodyPr>
          <a:lstStyle/>
          <a:p>
            <a:r>
              <a:rPr lang="en-US" sz="2000" b="1" dirty="0" smtClean="0">
                <a:solidFill>
                  <a:srgbClr val="0033CC"/>
                </a:solidFill>
              </a:rPr>
              <a:t>Q5</a:t>
            </a:r>
            <a:endParaRPr lang="en-US" sz="2000" b="1" dirty="0">
              <a:solidFill>
                <a:srgbClr val="0033CC"/>
              </a:solidFill>
            </a:endParaRPr>
          </a:p>
        </p:txBody>
      </p:sp>
    </p:spTree>
    <p:extLst>
      <p:ext uri="{BB962C8B-B14F-4D97-AF65-F5344CB8AC3E}">
        <p14:creationId xmlns:p14="http://schemas.microsoft.com/office/powerpoint/2010/main" val="11449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Forwarding control</a:t>
            </a:r>
            <a:endParaRPr lang="en-US" dirty="0"/>
          </a:p>
        </p:txBody>
      </p:sp>
      <p:sp>
        <p:nvSpPr>
          <p:cNvPr id="3" name="Content Placeholder 2"/>
          <p:cNvSpPr>
            <a:spLocks noGrp="1"/>
          </p:cNvSpPr>
          <p:nvPr>
            <p:ph idx="1"/>
          </p:nvPr>
        </p:nvSpPr>
        <p:spPr/>
        <p:txBody>
          <a:bodyPr/>
          <a:lstStyle/>
          <a:p>
            <a:r>
              <a:rPr lang="en-US" dirty="0" smtClean="0"/>
              <a:t>Pretty commonly done – like “throwing” exceptions in Java, to the calling class</a:t>
            </a:r>
          </a:p>
          <a:p>
            <a:r>
              <a:rPr lang="en-US" dirty="0" smtClean="0"/>
              <a:t>Exceptions often are detected at a lower level, but only the higher-level app really knows what to do</a:t>
            </a:r>
          </a:p>
          <a:p>
            <a:pPr lvl="1"/>
            <a:r>
              <a:rPr lang="en-US" dirty="0" smtClean="0"/>
              <a:t>Like in the connection example, on Slide 6</a:t>
            </a:r>
          </a:p>
          <a:p>
            <a:pPr lvl="1"/>
            <a:r>
              <a:rPr lang="en-US" dirty="0" smtClean="0"/>
              <a:t>We’ll see the ins and outs of this, shortly…</a:t>
            </a:r>
            <a:endParaRPr lang="en-US" dirty="0"/>
          </a:p>
        </p:txBody>
      </p:sp>
    </p:spTree>
    <p:extLst>
      <p:ext uri="{BB962C8B-B14F-4D97-AF65-F5344CB8AC3E}">
        <p14:creationId xmlns:p14="http://schemas.microsoft.com/office/powerpoint/2010/main" val="39588528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47589</TotalTime>
  <Words>991</Words>
  <Application>Microsoft Office PowerPoint</Application>
  <PresentationFormat>On-screen Show (4:3)</PresentationFormat>
  <Paragraphs>147</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Software Construction  and Evolution - CSSE 375  Exception Handling - Principles</vt:lpstr>
      <vt:lpstr>What is it?</vt:lpstr>
      <vt:lpstr>A perfect example - GUIs</vt:lpstr>
      <vt:lpstr>Another example –  input from other systems</vt:lpstr>
      <vt:lpstr>Languages have support for this</vt:lpstr>
      <vt:lpstr>You need a design for each exception!</vt:lpstr>
      <vt:lpstr>Standard options are used!</vt:lpstr>
      <vt:lpstr>Asking the user for input</vt:lpstr>
      <vt:lpstr>Forwarding control</vt:lpstr>
      <vt:lpstr>Exception handling rules</vt:lpstr>
      <vt:lpstr>And…</vt:lpstr>
      <vt:lpstr>What’s the buggiest code?</vt:lpstr>
      <vt:lpstr>The article you read</vt:lpstr>
      <vt:lpstr>But…</vt:lpstr>
      <vt:lpstr>Program you looked at… Console UI</vt:lpstr>
      <vt:lpstr>How the user overrides are created…</vt:lpstr>
      <vt:lpstr>Here’s how we made the exception…</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220</cp:revision>
  <cp:lastPrinted>2010-05-13T14:23:20Z</cp:lastPrinted>
  <dcterms:created xsi:type="dcterms:W3CDTF">2010-05-10T02:14:26Z</dcterms:created>
  <dcterms:modified xsi:type="dcterms:W3CDTF">2014-04-13T14:02:27Z</dcterms:modified>
</cp:coreProperties>
</file>