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9" r:id="rId2"/>
    <p:sldId id="480" r:id="rId3"/>
    <p:sldId id="481" r:id="rId4"/>
    <p:sldId id="483" r:id="rId5"/>
    <p:sldId id="484" r:id="rId6"/>
    <p:sldId id="485" r:id="rId7"/>
    <p:sldId id="486" r:id="rId8"/>
    <p:sldId id="487" r:id="rId9"/>
    <p:sldId id="488" r:id="rId10"/>
    <p:sldId id="495" r:id="rId11"/>
    <p:sldId id="497" r:id="rId12"/>
    <p:sldId id="498" r:id="rId13"/>
    <p:sldId id="499" r:id="rId14"/>
    <p:sldId id="500" r:id="rId15"/>
    <p:sldId id="501" r:id="rId16"/>
    <p:sldId id="507" r:id="rId17"/>
    <p:sldId id="508" r:id="rId18"/>
    <p:sldId id="509" r:id="rId19"/>
    <p:sldId id="510" r:id="rId20"/>
    <p:sldId id="511" r:id="rId21"/>
    <p:sldId id="496" r:id="rId22"/>
    <p:sldId id="502" r:id="rId23"/>
    <p:sldId id="503" r:id="rId24"/>
    <p:sldId id="504" r:id="rId25"/>
    <p:sldId id="505" r:id="rId26"/>
    <p:sldId id="506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6857" autoAdjust="0"/>
  </p:normalViewPr>
  <p:slideViewPr>
    <p:cSldViewPr>
      <p:cViewPr varScale="1">
        <p:scale>
          <a:sx n="77" d="100"/>
          <a:sy n="77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The only way to make metrics interesting is to imagine you are the one making decisions about the product…</a:t>
            </a:r>
          </a:p>
          <a:p>
            <a:r>
              <a:rPr lang="en-US" b="0" baseline="0" dirty="0" smtClean="0"/>
              <a:t>Remember that SW Maintenance is the large part of software expenditure and you need to optimize that!</a:t>
            </a:r>
          </a:p>
          <a:p>
            <a:pPr lvl="0"/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puts a “compilation</a:t>
            </a:r>
            <a:r>
              <a:rPr lang="en-US" baseline="0" dirty="0" smtClean="0"/>
              <a:t> firewall” in the code, between what we’re changing and the DB-related classes.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Adding to </a:t>
            </a:r>
            <a:r>
              <a:rPr lang="en-US" baseline="0" dirty="0" err="1" smtClean="0"/>
              <a:t>OpportunityItemImpl</a:t>
            </a:r>
            <a:r>
              <a:rPr lang="en-US" baseline="0" dirty="0" smtClean="0"/>
              <a:t> doesn’t require recompiling the rest of this cluster, in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p. 84.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TDD = Test-driven development.</a:t>
            </a:r>
          </a:p>
          <a:p>
            <a:endParaRPr lang="en-US" dirty="0" smtClean="0"/>
          </a:p>
          <a:p>
            <a:r>
              <a:rPr lang="en-US" dirty="0" smtClean="0"/>
              <a:t>It isn’t necessarily tied to OO.  See p. 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pp. 94+</a:t>
            </a:r>
          </a:p>
          <a:p>
            <a:r>
              <a:rPr lang="en-US" dirty="0" smtClean="0"/>
              <a:t>On p. 94, Feathers calls this </a:t>
            </a:r>
            <a:r>
              <a:rPr lang="en-US" dirty="0" err="1" smtClean="0"/>
              <a:t>MessageForwarder</a:t>
            </a:r>
            <a:r>
              <a:rPr lang="en-US" dirty="0" smtClean="0"/>
              <a:t> class </a:t>
            </a:r>
            <a:r>
              <a:rPr lang="en-US" dirty="0" err="1" smtClean="0"/>
              <a:t>MailForwarder</a:t>
            </a:r>
            <a:r>
              <a:rPr lang="en-US" dirty="0" smtClean="0"/>
              <a:t> – probably a typo.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LSP = </a:t>
            </a:r>
            <a:r>
              <a:rPr lang="en-US" dirty="0" err="1" smtClean="0"/>
              <a:t>Liskov</a:t>
            </a:r>
            <a:r>
              <a:rPr lang="en-US" dirty="0" smtClean="0"/>
              <a:t> substitution principle</a:t>
            </a:r>
          </a:p>
          <a:p>
            <a:r>
              <a:rPr lang="en-US" dirty="0" smtClean="0"/>
              <a:t>Image of Dr. </a:t>
            </a:r>
            <a:r>
              <a:rPr lang="en-US" dirty="0" err="1" smtClean="0"/>
              <a:t>Liskov</a:t>
            </a:r>
            <a:r>
              <a:rPr lang="en-US" dirty="0" smtClean="0"/>
              <a:t> from http://www.thenewagenda.net/2009/03/12/dr-barbara-liskov-awarded-nobel-prize-of-computing/.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football tactics from http://forum.ea.com/uk/posts/list/2659213.page.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,</a:t>
            </a:r>
            <a:r>
              <a:rPr lang="en-US" baseline="0" dirty="0" smtClean="0"/>
              <a:t> soccer.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typical</a:t>
            </a:r>
            <a:r>
              <a:rPr lang="en-US" baseline="0" dirty="0" smtClean="0"/>
              <a:t> “small enhancement” that seems closely related to this method in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natural</a:t>
            </a:r>
            <a:r>
              <a:rPr lang="en-US" baseline="0" dirty="0" smtClean="0"/>
              <a:t> inclination is to use “temporal coupling” – because the new code and old code are run at the same time.  Typically a bad idea, as you add more and more features to a system!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Ch</a:t>
            </a:r>
            <a:r>
              <a:rPr lang="en-US" dirty="0" smtClean="0"/>
              <a:t> 6 for the similar “sprouting classes” technique.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book has a similar example of wrapping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http://itsfoss.com/best-practices-to-speed-up-ubuntu/speed-up-computer-ubuntu-windows/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 second number is what I recall from experimental</a:t>
            </a:r>
            <a:r>
              <a:rPr lang="en-US" baseline="0" dirty="0" smtClean="0"/>
              <a:t> psych classes (</a:t>
            </a:r>
            <a:r>
              <a:rPr lang="en-US" baseline="0" smtClean="0"/>
              <a:t>reinforcement latency).  </a:t>
            </a:r>
            <a:r>
              <a:rPr lang="en-US" baseline="0" dirty="0" smtClean="0"/>
              <a:t>Need to verify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www.globalchangeblog.com/2009/11/why-dont-people-engage-climate-change-part-5-a-perfect-storm-of-climate-change-denial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manda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 – Software Construction &amp; Evolution</a:t>
            </a: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Problems with Changing Software - 1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733800"/>
            <a:ext cx="2362200" cy="1066800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 smtClean="0">
                <a:ea typeface="ＭＳ Ｐゴシック"/>
                <a:cs typeface="ＭＳ Ｐゴシック"/>
              </a:rPr>
              <a:t>RHIT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0600" y="434876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Below</a:t>
            </a:r>
            <a:r>
              <a:rPr lang="en-US" sz="1600" dirty="0" smtClean="0"/>
              <a:t> – One response to the need for change – denial! Whether you agree with the cartoon George W Bush here, or with the majority view, it’s certainly true that change is uncomfortable, and we often seek ways to resist change even when it’s needed.  </a:t>
            </a:r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http://www.globalchangeblog.com/2009/11/why-dont-people-engage-climate-change-part-5-a-perfect-storm-of-climate-change-denial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033844"/>
            <a:ext cx="4304071" cy="272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60037"/>
            <a:ext cx="2514600" cy="22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495800"/>
            <a:ext cx="1904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Left</a:t>
            </a:r>
            <a:r>
              <a:rPr lang="en-US" sz="1600" dirty="0" smtClean="0"/>
              <a:t> – The coat is Indian.  Rosie, also probably Indian, appears interested in my </a:t>
            </a:r>
            <a:r>
              <a:rPr lang="en-US" sz="1600" dirty="0" smtClean="0"/>
              <a:t>own large </a:t>
            </a:r>
            <a:r>
              <a:rPr lang="en-US" sz="1600" dirty="0" smtClean="0"/>
              <a:t>ears, which  usually specialize in listening to Rose students.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Speeding-up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systems evolve, it takes longer and longer to understand how to make the next change.</a:t>
            </a:r>
          </a:p>
          <a:p>
            <a:r>
              <a:rPr lang="en-US" sz="2800" dirty="0" smtClean="0"/>
              <a:t>But, once you find </a:t>
            </a:r>
            <a:r>
              <a:rPr lang="en-US" sz="2800" i="1" dirty="0" smtClean="0"/>
              <a:t>where</a:t>
            </a:r>
            <a:r>
              <a:rPr lang="en-US" sz="2800" dirty="0" smtClean="0"/>
              <a:t> to make a change, it should not necessarily grow increasingly complex to decide </a:t>
            </a:r>
            <a:r>
              <a:rPr lang="en-US" sz="2800" i="1" dirty="0" smtClean="0"/>
              <a:t>how </a:t>
            </a:r>
            <a:r>
              <a:rPr lang="en-US" sz="2800" dirty="0" smtClean="0"/>
              <a:t>to make the change.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Ch</a:t>
            </a:r>
            <a:r>
              <a:rPr lang="en-US" sz="2800" dirty="0" smtClean="0"/>
              <a:t> is about how to </a:t>
            </a:r>
            <a:br>
              <a:rPr lang="en-US" sz="2800" dirty="0" smtClean="0"/>
            </a:br>
            <a:r>
              <a:rPr lang="en-US" sz="2800" dirty="0" smtClean="0"/>
              <a:t>optimize this second </a:t>
            </a:r>
            <a:br>
              <a:rPr lang="en-US" sz="2800" dirty="0" smtClean="0"/>
            </a:br>
            <a:r>
              <a:rPr lang="en-US" sz="2800" dirty="0" smtClean="0"/>
              <a:t>part of making a change…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Q6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http://itsfoss.com/wp-content/uploads/2012/12/Speed-Up-Computer-Ubuntu-Wind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24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lag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slows you down if there’s a delay in seeing if your fix works or not.</a:t>
            </a:r>
          </a:p>
          <a:p>
            <a:r>
              <a:rPr lang="en-US" sz="2800" dirty="0" smtClean="0"/>
              <a:t>Feathers’ goal – See if you get feedback that your change worked in less than 10 seconds!*</a:t>
            </a:r>
          </a:p>
          <a:p>
            <a:pPr lvl="1"/>
            <a:r>
              <a:rPr lang="en-US" sz="2400" dirty="0" smtClean="0"/>
              <a:t>Psychologically, under 2 seconds would be ideal!</a:t>
            </a:r>
          </a:p>
          <a:p>
            <a:pPr lvl="1"/>
            <a:r>
              <a:rPr lang="en-US" sz="2400" dirty="0" smtClean="0"/>
              <a:t>Think learning vocabulary from flash cards…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1800" dirty="0" smtClean="0"/>
              <a:t>*Recall that earlier Feathers said </a:t>
            </a:r>
            <a:br>
              <a:rPr lang="en-US" sz="1800" dirty="0" smtClean="0"/>
            </a:br>
            <a:r>
              <a:rPr lang="en-US" sz="1800" dirty="0" smtClean="0"/>
              <a:t>each unit test should run in </a:t>
            </a:r>
            <a:br>
              <a:rPr lang="en-US" sz="1800" dirty="0" smtClean="0"/>
            </a:br>
            <a:r>
              <a:rPr lang="en-US" sz="1800" dirty="0" smtClean="0"/>
              <a:t>under 1/10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a second.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3771900" cy="21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0771" y="5983069"/>
            <a:ext cx="372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Right</a:t>
            </a:r>
            <a:r>
              <a:rPr lang="en-US" sz="1800" dirty="0" smtClean="0"/>
              <a:t> – Mandarin Chinese flash cards.  </a:t>
            </a:r>
            <a:r>
              <a:rPr lang="en-US" sz="1800" dirty="0"/>
              <a:t>From </a:t>
            </a:r>
            <a:r>
              <a:rPr lang="en-US" sz="1800" dirty="0">
                <a:hlinkClick r:id="rId4"/>
              </a:rPr>
              <a:t>http://www.semanda.com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83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code for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 – make a cluster of classes build more quickly…</a:t>
            </a:r>
          </a:p>
          <a:p>
            <a:r>
              <a:rPr lang="en-US" dirty="0" smtClean="0"/>
              <a:t>How to minimize what has to be rebuilt every time you recompile…</a:t>
            </a:r>
          </a:p>
          <a:p>
            <a:r>
              <a:rPr lang="en-US" dirty="0" smtClean="0"/>
              <a:t>Typical trick – Extract interfaces for the classes in your cluster that are used by classes outside the cluster:</a:t>
            </a:r>
          </a:p>
          <a:p>
            <a:pPr lvl="1"/>
            <a:r>
              <a:rPr lang="en-US" dirty="0" smtClean="0"/>
              <a:t>Replace references to a class with references to its interface.</a:t>
            </a:r>
          </a:p>
          <a:p>
            <a:pPr lvl="1"/>
            <a:r>
              <a:rPr lang="en-US" dirty="0" smtClean="0"/>
              <a:t>Section-off the cluster to a new package or library for testing.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Q7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to speed-up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make some changes to one of these classes, </a:t>
            </a:r>
            <a:r>
              <a:rPr lang="en-US" sz="2400" dirty="0" err="1" smtClean="0"/>
              <a:t>AddOpportunityFormHandler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We’d like to make the build go faster, too.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49771"/>
            <a:ext cx="6934200" cy="34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the classes that </a:t>
            </a:r>
            <a:r>
              <a:rPr lang="en-US" sz="2400" dirty="0" err="1"/>
              <a:t>AddOpportunityFormHandler</a:t>
            </a:r>
            <a:r>
              <a:rPr lang="en-US" dirty="0" smtClean="0"/>
              <a:t> depends on are concrete!</a:t>
            </a:r>
          </a:p>
          <a:p>
            <a:r>
              <a:rPr lang="en-US" dirty="0" smtClean="0"/>
              <a:t>And both </a:t>
            </a:r>
            <a:r>
              <a:rPr lang="en-US" sz="2400" dirty="0" err="1" smtClean="0"/>
              <a:t>ConsultantSchedulerDB</a:t>
            </a:r>
            <a:r>
              <a:rPr lang="en-US" dirty="0" smtClean="0"/>
              <a:t> and also </a:t>
            </a:r>
            <a:r>
              <a:rPr lang="en-US" sz="2400" dirty="0" err="1" smtClean="0"/>
              <a:t>AddOpportunityXMLGenerator</a:t>
            </a:r>
            <a:r>
              <a:rPr lang="en-US" dirty="0" smtClean="0"/>
              <a:t> could depend on other classes that aren’t in the diagram.</a:t>
            </a:r>
          </a:p>
          <a:p>
            <a:r>
              <a:rPr lang="en-US" dirty="0" smtClean="0"/>
              <a:t>We first consider how to avoid </a:t>
            </a:r>
            <a:r>
              <a:rPr lang="en-US" sz="2400" dirty="0" err="1" smtClean="0"/>
              <a:t>ConsultantSchedulerDB</a:t>
            </a:r>
            <a:r>
              <a:rPr lang="en-US" dirty="0" smtClean="0"/>
              <a:t>, which is a parameter required for the </a:t>
            </a:r>
            <a:r>
              <a:rPr lang="en-US" sz="2400" dirty="0" err="1" smtClean="0"/>
              <a:t>AddOpportunityFormHandler</a:t>
            </a:r>
            <a:r>
              <a:rPr lang="en-US" dirty="0" err="1" smtClean="0"/>
              <a:t>’s</a:t>
            </a:r>
            <a:r>
              <a:rPr lang="en-US" dirty="0" smtClean="0"/>
              <a:t> constructor.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Q8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Replace the DB class with an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also can make the build faster, because changes to that interface don’t require recompiling </a:t>
            </a:r>
            <a:r>
              <a:rPr lang="en-US" sz="2000" dirty="0" err="1" smtClean="0"/>
              <a:t>AddOpportunityFormHandler</a:t>
            </a:r>
            <a:r>
              <a:rPr lang="en-US" sz="2800" dirty="0" smtClean="0"/>
              <a:t> (we have a layer of indirection between </a:t>
            </a:r>
            <a:br>
              <a:rPr lang="en-US" sz="2800" dirty="0" smtClean="0"/>
            </a:br>
            <a:r>
              <a:rPr lang="en-US" sz="2800" dirty="0" smtClean="0"/>
              <a:t>these).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18" y="2758440"/>
            <a:ext cx="6240482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this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</a:t>
            </a:r>
            <a:r>
              <a:rPr lang="en-US" sz="2400" dirty="0" err="1" smtClean="0"/>
              <a:t>OpportunityItem</a:t>
            </a:r>
            <a:r>
              <a:rPr lang="en-US" dirty="0" smtClean="0"/>
              <a:t> that’s created by the </a:t>
            </a:r>
            <a:r>
              <a:rPr lang="en-US" sz="2400" dirty="0" err="1" smtClean="0"/>
              <a:t>ConsultantSchedulerDB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8" y="2667000"/>
            <a:ext cx="6260592" cy="406779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Q9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could show this via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up the cluster to show recompilation gains: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6781800" cy="34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package, </a:t>
            </a:r>
            <a:r>
              <a:rPr lang="en-US" dirty="0" err="1" smtClean="0"/>
              <a:t>OpportunityProcessing</a:t>
            </a:r>
            <a:r>
              <a:rPr lang="en-US" dirty="0" smtClean="0"/>
              <a:t>, that has no dependencies on the database implementation (just on the interfaces to it).</a:t>
            </a:r>
          </a:p>
          <a:p>
            <a:r>
              <a:rPr lang="en-US" dirty="0" smtClean="0"/>
              <a:t>This is an application of the Dependency Inversion Principle:</a:t>
            </a:r>
          </a:p>
          <a:p>
            <a:pPr lvl="1"/>
            <a:r>
              <a:rPr lang="en-US" dirty="0" smtClean="0"/>
              <a:t>When your code depends on an interface, dependency is usually very minor.</a:t>
            </a:r>
          </a:p>
          <a:p>
            <a:pPr lvl="1"/>
            <a:r>
              <a:rPr lang="en-US" dirty="0" smtClean="0"/>
              <a:t>Your code doesn’t have to change unless the interface changes.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also can reduce the reverse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 that we make the builds faster for code that depends on our class, </a:t>
            </a:r>
            <a:r>
              <a:rPr lang="en-US" sz="2000" dirty="0" err="1" smtClean="0"/>
              <a:t>AddOpportunityFormHandler</a:t>
            </a:r>
            <a:r>
              <a:rPr lang="en-US" sz="2800" dirty="0" smtClean="0"/>
              <a:t>, by creating interfaces also from them back to it: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0"/>
            <a:ext cx="6550152" cy="370889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Q10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616711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Almost all software does have to change…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Software Changes and </a:t>
            </a:r>
            <a:br>
              <a:rPr lang="en-US" dirty="0" smtClean="0"/>
            </a:br>
            <a:r>
              <a:rPr lang="en-US" dirty="0" smtClean="0"/>
              <a:t>Entropy Results</a:t>
            </a:r>
          </a:p>
          <a:p>
            <a:pPr lvl="1"/>
            <a:r>
              <a:rPr lang="en-US" dirty="0" smtClean="0"/>
              <a:t>Ripple-Effects of Software </a:t>
            </a:r>
            <a:br>
              <a:rPr lang="en-US" dirty="0" smtClean="0"/>
            </a:b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Changes on Changes</a:t>
            </a:r>
          </a:p>
          <a:p>
            <a:pPr lvl="1"/>
            <a:r>
              <a:rPr lang="en-US" dirty="0" smtClean="0"/>
              <a:t>Hydra-Effect…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are some specific problems that occur?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strategies work for each of them?</a:t>
            </a:r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98836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732782"/>
            <a:ext cx="2988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- Symbol for Creative Entropy, a company who build iPhone and iPod apps.  </a:t>
            </a:r>
            <a:r>
              <a:rPr lang="en-US" sz="1600" dirty="0"/>
              <a:t>From http://www.creativeentropy.com/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Q1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Feathers’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introduce more interfaces and packages into your design to break dependencies, </a:t>
            </a:r>
          </a:p>
          <a:p>
            <a:pPr lvl="1"/>
            <a:r>
              <a:rPr lang="en-US" dirty="0" smtClean="0"/>
              <a:t>The amount of time it takes to rebuild the entire system goes up slightly.  There are more files to compile.  But,</a:t>
            </a:r>
          </a:p>
          <a:p>
            <a:pPr lvl="1"/>
            <a:r>
              <a:rPr lang="en-US" dirty="0" smtClean="0"/>
              <a:t>The average time for a make, a build based on what </a:t>
            </a:r>
            <a:r>
              <a:rPr lang="en-US" i="1" dirty="0" smtClean="0"/>
              <a:t>needs</a:t>
            </a:r>
            <a:r>
              <a:rPr lang="en-US" dirty="0" smtClean="0"/>
              <a:t> to be recompiled, can go down dramatically.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8 – How to add a feature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Alternatives beyond sprouting and wrapping…</a:t>
            </a:r>
          </a:p>
          <a:p>
            <a:pPr lvl="1"/>
            <a:r>
              <a:rPr lang="en-US" dirty="0" smtClean="0"/>
              <a:t>If you keep the old code, it doesn’t get better!</a:t>
            </a:r>
          </a:p>
          <a:p>
            <a:pPr lvl="1"/>
            <a:r>
              <a:rPr lang="en-US" dirty="0" smtClean="0"/>
              <a:t>Need to get tests in place to speed development.</a:t>
            </a:r>
          </a:p>
          <a:p>
            <a:r>
              <a:rPr lang="en-US" dirty="0" smtClean="0"/>
              <a:t>Feathers’ formula for TDD includes, as a last step –</a:t>
            </a:r>
          </a:p>
          <a:p>
            <a:pPr lvl="1"/>
            <a:r>
              <a:rPr lang="en-US" dirty="0" smtClean="0"/>
              <a:t>Remove duplication:</a:t>
            </a:r>
          </a:p>
          <a:p>
            <a:pPr lvl="2"/>
            <a:r>
              <a:rPr lang="en-US" dirty="0" smtClean="0"/>
              <a:t>The first try at new code often includes things borrowed from elsewhere.</a:t>
            </a:r>
          </a:p>
          <a:p>
            <a:pPr lvl="2"/>
            <a:r>
              <a:rPr lang="en-US" dirty="0" smtClean="0"/>
              <a:t>Do we keep these, or combine them? 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Say we’ve tested Java class </a:t>
            </a:r>
            <a:r>
              <a:rPr lang="en-US" sz="2800" dirty="0" err="1" smtClean="0"/>
              <a:t>MessageForwarder</a:t>
            </a:r>
            <a:r>
              <a:rPr lang="en-US" sz="2800" dirty="0" smtClean="0"/>
              <a:t>, which has method </a:t>
            </a:r>
            <a:r>
              <a:rPr lang="en-US" sz="2800" dirty="0" err="1" smtClean="0"/>
              <a:t>getFromAddress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smtClean="0"/>
              <a:t>private </a:t>
            </a:r>
            <a:r>
              <a:rPr lang="en-US" sz="2000" dirty="0" err="1" smtClean="0"/>
              <a:t>InternetAddress</a:t>
            </a:r>
            <a:r>
              <a:rPr lang="en-US" sz="2000" dirty="0" smtClean="0"/>
              <a:t> </a:t>
            </a:r>
            <a:r>
              <a:rPr lang="en-US" sz="2000" dirty="0" err="1" smtClean="0"/>
              <a:t>getFromAddress</a:t>
            </a:r>
            <a:r>
              <a:rPr lang="en-US" sz="2000" dirty="0" smtClean="0"/>
              <a:t>(Message message)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throws </a:t>
            </a:r>
            <a:r>
              <a:rPr lang="en-US" sz="2000" dirty="0" err="1" smtClean="0"/>
              <a:t>MessageException</a:t>
            </a:r>
            <a:r>
              <a:rPr lang="en-US" sz="2000" dirty="0" smtClean="0"/>
              <a:t>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Address [] from = </a:t>
            </a:r>
            <a:r>
              <a:rPr lang="en-US" sz="2000" dirty="0" err="1" smtClean="0"/>
              <a:t>message.getFrom</a:t>
            </a:r>
            <a:r>
              <a:rPr lang="en-US" sz="2000" dirty="0" smtClean="0"/>
              <a:t> ();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if (from != null &amp;&amp; </a:t>
            </a:r>
            <a:r>
              <a:rPr lang="en-US" sz="2000" dirty="0" err="1" smtClean="0"/>
              <a:t>from.length</a:t>
            </a:r>
            <a:r>
              <a:rPr lang="en-US" sz="2000" dirty="0" smtClean="0"/>
              <a:t> &gt; 0)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return new </a:t>
            </a:r>
            <a:r>
              <a:rPr lang="en-US" sz="2000" dirty="0" err="1" smtClean="0"/>
              <a:t>InternetAddress</a:t>
            </a:r>
            <a:r>
              <a:rPr lang="en-US" sz="2000" dirty="0" smtClean="0"/>
              <a:t> (from [0].</a:t>
            </a:r>
            <a:r>
              <a:rPr lang="en-US" sz="2000" dirty="0" err="1" smtClean="0"/>
              <a:t>toString</a:t>
            </a:r>
            <a:r>
              <a:rPr lang="en-US" sz="2000" dirty="0" smtClean="0"/>
              <a:t> ());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return new </a:t>
            </a:r>
            <a:r>
              <a:rPr lang="en-US" sz="2000" dirty="0" err="1" smtClean="0"/>
              <a:t>InternetAddress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getDefaultFrom</a:t>
            </a:r>
            <a:r>
              <a:rPr lang="en-US" sz="2000" dirty="0" smtClean="0"/>
              <a:t>());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 smtClean="0"/>
              <a:t>This code strips-out the “from” of a received message so it can be used as the “from” in the forwarded message to list recipients.</a:t>
            </a:r>
          </a:p>
          <a:p>
            <a:r>
              <a:rPr lang="en-US" sz="2800" dirty="0" smtClean="0"/>
              <a:t>Used in just one place in current code.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requirement…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Suppose we now need to support anonymous mailing lists.</a:t>
            </a:r>
          </a:p>
          <a:p>
            <a:r>
              <a:rPr lang="en-US" sz="2800" dirty="0" smtClean="0"/>
              <a:t>We think we can use almost the same </a:t>
            </a:r>
            <a:r>
              <a:rPr lang="en-US" sz="2800" dirty="0" err="1" smtClean="0"/>
              <a:t>MessageForwarder</a:t>
            </a:r>
            <a:r>
              <a:rPr lang="en-US" sz="2800" dirty="0" smtClean="0"/>
              <a:t> class – so we subclass it, and use it for the new service: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MessageForwarder</a:t>
            </a:r>
            <a:r>
              <a:rPr lang="en-US" sz="2000" dirty="0" smtClean="0"/>
              <a:t> forwarder = new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rgbClr val="FF0000"/>
                </a:solidFill>
              </a:rPr>
              <a:t>Anonymous</a:t>
            </a:r>
            <a:r>
              <a:rPr lang="en-US" sz="2000" dirty="0" err="1" smtClean="0"/>
              <a:t>MessageForwarder</a:t>
            </a:r>
            <a:r>
              <a:rPr lang="en-US" sz="2000" dirty="0" smtClean="0"/>
              <a:t>();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With the only difference in the subclass being its </a:t>
            </a:r>
            <a:r>
              <a:rPr lang="en-US" sz="2000" dirty="0" err="1" smtClean="0"/>
              <a:t>getFromAddress</a:t>
            </a:r>
            <a:r>
              <a:rPr lang="en-US" sz="2000" dirty="0" smtClean="0"/>
              <a:t>(Message) </a:t>
            </a:r>
            <a:r>
              <a:rPr lang="en-US" sz="2800" dirty="0" smtClean="0"/>
              <a:t>class (vs. the last slide).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Q11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new method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the same…</a:t>
            </a:r>
          </a:p>
          <a:p>
            <a:pPr marL="0" indent="0">
              <a:buNone/>
            </a:pPr>
            <a:r>
              <a:rPr lang="en-US" sz="2000" dirty="0" smtClean="0"/>
              <a:t> protected </a:t>
            </a:r>
            <a:r>
              <a:rPr lang="en-US" sz="2000" dirty="0" err="1"/>
              <a:t>InternetAddress</a:t>
            </a:r>
            <a:r>
              <a:rPr lang="en-US" sz="2000" dirty="0"/>
              <a:t> </a:t>
            </a:r>
            <a:r>
              <a:rPr lang="en-US" sz="2000" dirty="0" err="1"/>
              <a:t>getFromAddress</a:t>
            </a:r>
            <a:r>
              <a:rPr lang="en-US" sz="2000" dirty="0"/>
              <a:t>(Message message)</a:t>
            </a:r>
          </a:p>
          <a:p>
            <a:pPr marL="0" indent="0">
              <a:buNone/>
            </a:pPr>
            <a:r>
              <a:rPr lang="en-US" sz="2000" dirty="0"/>
              <a:t>	throws </a:t>
            </a:r>
            <a:r>
              <a:rPr lang="en-US" sz="2000" dirty="0" err="1"/>
              <a:t>MessageException</a:t>
            </a: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String </a:t>
            </a:r>
            <a:r>
              <a:rPr lang="en-US" sz="2000" dirty="0" err="1" smtClean="0"/>
              <a:t>anonymousAddress</a:t>
            </a:r>
            <a:r>
              <a:rPr lang="en-US" sz="2000" dirty="0" smtClean="0"/>
              <a:t> = “anon-” + </a:t>
            </a:r>
            <a:r>
              <a:rPr lang="en-US" sz="2000" dirty="0" err="1" smtClean="0"/>
              <a:t>listAddress</a:t>
            </a:r>
            <a:r>
              <a:rPr lang="en-US" sz="2000" dirty="0" smtClean="0"/>
              <a:t>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return new </a:t>
            </a:r>
            <a:r>
              <a:rPr lang="en-US" sz="2000" dirty="0" err="1"/>
              <a:t>InternetAddress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anonymousAddress</a:t>
            </a:r>
            <a:r>
              <a:rPr lang="en-US" sz="2000" dirty="0" smtClean="0"/>
              <a:t>);</a:t>
            </a:r>
            <a:endParaRPr lang="en-US" sz="2000" dirty="0"/>
          </a:p>
          <a:p>
            <a:r>
              <a:rPr lang="en-US" dirty="0" smtClean="0"/>
              <a:t>The </a:t>
            </a:r>
            <a:r>
              <a:rPr lang="en-US" sz="2000" dirty="0" err="1" smtClean="0"/>
              <a:t>getFromAddress</a:t>
            </a:r>
            <a:r>
              <a:rPr lang="en-US" sz="2000" dirty="0" smtClean="0"/>
              <a:t>(Message)</a:t>
            </a:r>
            <a:r>
              <a:rPr lang="en-US" dirty="0" smtClean="0"/>
              <a:t> in the original  </a:t>
            </a:r>
            <a:r>
              <a:rPr lang="en-US" sz="2000" dirty="0" err="1" smtClean="0"/>
              <a:t>MessageForwarder</a:t>
            </a:r>
            <a:r>
              <a:rPr lang="en-US" sz="2000" dirty="0" smtClean="0"/>
              <a:t> </a:t>
            </a:r>
            <a:r>
              <a:rPr lang="en-US" dirty="0" smtClean="0"/>
              <a:t>would also now be protected </a:t>
            </a:r>
            <a:r>
              <a:rPr lang="en-US" dirty="0" err="1" smtClean="0"/>
              <a:t>vs</a:t>
            </a:r>
            <a:r>
              <a:rPr lang="en-US" dirty="0" smtClean="0"/>
              <a:t> private.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subclassing</a:t>
            </a:r>
            <a:r>
              <a:rPr lang="en-US" dirty="0" smtClean="0"/>
              <a:t> is a quick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code running fast</a:t>
            </a:r>
          </a:p>
          <a:p>
            <a:pPr lvl="1"/>
            <a:r>
              <a:rPr lang="en-US" dirty="0" smtClean="0"/>
              <a:t>So long as the change isn’t part of a big tree of alternatives, in which case it may multiply the size of a family of classes!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that </a:t>
            </a:r>
            <a:r>
              <a:rPr lang="en-US" dirty="0" smtClean="0"/>
              <a:t>situation, Feathers suggests parameters</a:t>
            </a:r>
          </a:p>
          <a:p>
            <a:pPr lvl="2"/>
            <a:r>
              <a:rPr lang="en-US" dirty="0" smtClean="0"/>
              <a:t>Read from a file, or</a:t>
            </a:r>
          </a:p>
          <a:p>
            <a:pPr lvl="2"/>
            <a:r>
              <a:rPr lang="en-US" dirty="0" smtClean="0"/>
              <a:t>From a separate class of their own, that’s just there to return parameter-dependent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Q12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kind of </a:t>
            </a:r>
            <a:r>
              <a:rPr lang="en-US" dirty="0" err="1" smtClean="0"/>
              <a:t>subclassing</a:t>
            </a:r>
            <a:r>
              <a:rPr lang="en-US" dirty="0" smtClean="0"/>
              <a:t> breaks the LSP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subclass overrides the original behavior of what’s now a parent class.</a:t>
            </a:r>
          </a:p>
          <a:p>
            <a:r>
              <a:rPr lang="en-US" dirty="0" smtClean="0"/>
              <a:t>Alternatively, need a more general parent class, have the children differ where they need to.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  <p:pic>
        <p:nvPicPr>
          <p:cNvPr id="2050" name="Picture 2" descr="http://thenewagenda.net/wp-content/uploads/2009/03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00189"/>
            <a:ext cx="38481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Feathers’ Change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 – 23 – Lots of these </a:t>
            </a:r>
            <a:r>
              <a:rPr lang="en-US" dirty="0" smtClean="0"/>
              <a:t>tactics for </a:t>
            </a:r>
            <a:r>
              <a:rPr lang="en-US" dirty="0" smtClean="0"/>
              <a:t>different </a:t>
            </a:r>
            <a:r>
              <a:rPr lang="en-US" dirty="0" smtClean="0"/>
              <a:t>situations.</a:t>
            </a:r>
            <a:endParaRPr lang="en-US" dirty="0" smtClean="0"/>
          </a:p>
          <a:p>
            <a:r>
              <a:rPr lang="en-US" dirty="0" smtClean="0"/>
              <a:t>Today, </a:t>
            </a:r>
            <a:r>
              <a:rPr lang="en-US" dirty="0" smtClean="0"/>
              <a:t>we’ll talk about </a:t>
            </a:r>
            <a:r>
              <a:rPr lang="en-US" dirty="0" err="1" smtClean="0"/>
              <a:t>Ch</a:t>
            </a:r>
            <a:r>
              <a:rPr lang="en-US" dirty="0" smtClean="0"/>
              <a:t> 6 and parts of </a:t>
            </a:r>
            <a:r>
              <a:rPr lang="en-US" dirty="0" err="1" smtClean="0"/>
              <a:t>Ch</a:t>
            </a:r>
            <a:r>
              <a:rPr lang="en-US" dirty="0" smtClean="0"/>
              <a:t> 7, and 8 as examples.</a:t>
            </a:r>
          </a:p>
        </p:txBody>
      </p:sp>
      <p:pic>
        <p:nvPicPr>
          <p:cNvPr id="3074" name="Picture 2" descr="http://www.4cassociates.com/media/65567/football_tactics_617x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34708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52766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Then, here’s where you score a goal!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 – Making fast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While also reducing the risk of introducing errors with these …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Sprout methods and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Wrap methods and classes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357812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Right</a:t>
            </a:r>
            <a:r>
              <a:rPr lang="en-US" sz="1800" dirty="0" smtClean="0"/>
              <a:t> - Perfect implementation of this Chapter? – a wrap with sprouts.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Sprouting Methods - start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51992"/>
            <a:ext cx="7391400" cy="3910288"/>
          </a:xfrm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this code: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67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And a new “feature” goal -- to verify that none of the new entries are already 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transactionBundle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Q2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Sprouting methods – “what to avoid”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many people try to add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7175105" cy="449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Q3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Sprouting methods – a better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we create a new method, just to handle the new “feature.”</a:t>
            </a:r>
          </a:p>
          <a:p>
            <a:r>
              <a:rPr lang="en-US" sz="2800" dirty="0" smtClean="0"/>
              <a:t>Only an additional call line to it is needed in the existing method.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765343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65" y="3733800"/>
            <a:ext cx="4242835" cy="2362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429000" y="43434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methods - start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method adds up daily timecards for an employee and then sends their payment information to a </a:t>
            </a:r>
            <a:r>
              <a:rPr lang="en-US" sz="2400" dirty="0" err="1" smtClean="0"/>
              <a:t>PayDispatcher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Need to add a new “feature”:  To update a file with the employee’s name so that it can be sent off to some reporting software.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28" y="3429000"/>
            <a:ext cx="5505872" cy="3247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215" y="4648200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</a:t>
            </a:r>
          </a:p>
          <a:p>
            <a:r>
              <a:rPr lang="en-US" dirty="0" smtClean="0"/>
              <a:t>code: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Q4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methods -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5561979" cy="5258724"/>
          </a:xfrm>
        </p:spPr>
      </p:pic>
      <p:sp>
        <p:nvSpPr>
          <p:cNvPr id="5" name="TextBox 4"/>
          <p:cNvSpPr txBox="1"/>
          <p:nvPr/>
        </p:nvSpPr>
        <p:spPr>
          <a:xfrm>
            <a:off x="609600" y="2438400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code </a:t>
            </a:r>
            <a:br>
              <a:rPr lang="en-US" dirty="0" smtClean="0"/>
            </a:br>
            <a:r>
              <a:rPr lang="en-US" dirty="0" smtClean="0"/>
              <a:t>is now “wrapped”: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2438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3269397"/>
            <a:ext cx="662588" cy="1150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566047" y="6019800"/>
            <a:ext cx="5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Q5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47842</TotalTime>
  <Words>1423</Words>
  <Application>Microsoft Office PowerPoint</Application>
  <PresentationFormat>On-screen Show (4:3)</PresentationFormat>
  <Paragraphs>191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CSSE 375 – Software Construction &amp; Evolution  Problems with Changing Software - 1</vt:lpstr>
      <vt:lpstr>Almost all software does have to change…</vt:lpstr>
      <vt:lpstr>Feathers’ Change Tactics</vt:lpstr>
      <vt:lpstr>Ch 6 – Making fast changes</vt:lpstr>
      <vt:lpstr>Sprouting Methods - start</vt:lpstr>
      <vt:lpstr>Sprouting methods – “what to avoid”</vt:lpstr>
      <vt:lpstr>Sprouting methods – a better idea</vt:lpstr>
      <vt:lpstr>Wrapping methods - start</vt:lpstr>
      <vt:lpstr>Wrapping methods - solution</vt:lpstr>
      <vt:lpstr>Ch 7 – Speeding-up changes </vt:lpstr>
      <vt:lpstr>The role of lag time</vt:lpstr>
      <vt:lpstr>How to organize code for builds</vt:lpstr>
      <vt:lpstr>An example to speed-up</vt:lpstr>
      <vt:lpstr>But…</vt:lpstr>
      <vt:lpstr>Replace the DB class with an interface</vt:lpstr>
      <vt:lpstr>We can do this again…</vt:lpstr>
      <vt:lpstr>We could show this via packages</vt:lpstr>
      <vt:lpstr>Advantages</vt:lpstr>
      <vt:lpstr>We also can reduce the reverse dependencies</vt:lpstr>
      <vt:lpstr>Feathers’ conclusion</vt:lpstr>
      <vt:lpstr>Ch 8 – How to add a feature </vt:lpstr>
      <vt:lpstr>Programming by difference</vt:lpstr>
      <vt:lpstr>New requirement…</vt:lpstr>
      <vt:lpstr>And the new method is…</vt:lpstr>
      <vt:lpstr>This subclassing is a quick change</vt:lpstr>
      <vt:lpstr>This kind of subclassing breaks the LSP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235</cp:revision>
  <cp:lastPrinted>2010-05-13T14:23:20Z</cp:lastPrinted>
  <dcterms:created xsi:type="dcterms:W3CDTF">2010-05-10T02:14:26Z</dcterms:created>
  <dcterms:modified xsi:type="dcterms:W3CDTF">2014-04-14T15:26:40Z</dcterms:modified>
</cp:coreProperties>
</file>