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9" r:id="rId2"/>
    <p:sldId id="480" r:id="rId3"/>
    <p:sldId id="481" r:id="rId4"/>
    <p:sldId id="482" r:id="rId5"/>
    <p:sldId id="487" r:id="rId6"/>
    <p:sldId id="488" r:id="rId7"/>
    <p:sldId id="483" r:id="rId8"/>
    <p:sldId id="484" r:id="rId9"/>
    <p:sldId id="486" r:id="rId10"/>
    <p:sldId id="489" r:id="rId11"/>
    <p:sldId id="490" r:id="rId12"/>
    <p:sldId id="491" r:id="rId13"/>
    <p:sldId id="492" r:id="rId14"/>
    <p:sldId id="493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5783" autoAdjust="0"/>
  </p:normalViewPr>
  <p:slideViewPr>
    <p:cSldViewPr>
      <p:cViewPr varScale="1">
        <p:scale>
          <a:sx n="53" d="100"/>
          <a:sy n="53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The book is about how to do maintenance efficiently and effectively.  “Seams” are the key.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Image from http://www.nrca.net/roofing/Metal-roof-systems-for-steep-slope-applications-901.</a:t>
            </a:r>
          </a:p>
          <a:p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574 – see </a:t>
            </a:r>
            <a:r>
              <a:rPr lang="en-US" dirty="0" err="1" smtClean="0"/>
              <a:t>Larman’s</a:t>
            </a:r>
            <a:r>
              <a:rPr lang="en-US" dirty="0" smtClean="0"/>
              <a:t> book for more info.</a:t>
            </a:r>
          </a:p>
          <a:p>
            <a:endParaRPr lang="en-US" dirty="0" smtClean="0"/>
          </a:p>
          <a:p>
            <a:r>
              <a:rPr lang="en-US" dirty="0" smtClean="0"/>
              <a:t>Image from http://aleris.wordpress.com/2009/06/14/understanding-liskov-substitution-principle/.</a:t>
            </a:r>
          </a:p>
          <a:p>
            <a:endParaRPr lang="en-US" dirty="0" smtClean="0"/>
          </a:p>
          <a:p>
            <a:r>
              <a:rPr lang="en-US" dirty="0" smtClean="0"/>
              <a:t>Feathers discusses</a:t>
            </a:r>
            <a:r>
              <a:rPr lang="en-US" baseline="0" dirty="0" smtClean="0"/>
              <a:t> this principle on p. 101.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described in Feathers’ </a:t>
            </a:r>
            <a:r>
              <a:rPr lang="en-US" dirty="0" err="1" smtClean="0"/>
              <a:t>Ch</a:t>
            </a:r>
            <a:r>
              <a:rPr lang="en-US" dirty="0" smtClean="0"/>
              <a:t>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in </a:t>
            </a:r>
            <a:r>
              <a:rPr lang="en-US" dirty="0" err="1" smtClean="0"/>
              <a:t>Ch</a:t>
            </a:r>
            <a:r>
              <a:rPr lang="en-US" dirty="0" smtClean="0"/>
              <a:t> 4 of Feathers.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changes or fixing bugs in this “huge sheet of text” requires being able to test parts of it, to see what they do.  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problem can occur, whether we use</a:t>
            </a:r>
            <a:r>
              <a:rPr lang="en-US" baseline="0" dirty="0" smtClean="0"/>
              <a:t> automated testing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option isn’t so available in languages like Java.</a:t>
            </a:r>
          </a:p>
          <a:p>
            <a:endParaRPr lang="en-US" dirty="0" smtClean="0"/>
          </a:p>
          <a:p>
            <a:r>
              <a:rPr lang="en-US" dirty="0" smtClean="0"/>
              <a:t>But – the second one is – by controlling what libraries the compiler sees, and therefore invokes.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want the “test” versions to be easy to switch</a:t>
            </a:r>
            <a:r>
              <a:rPr lang="en-US" baseline="0" dirty="0" smtClean="0"/>
              <a:t> in and out of, and also to be clearly distinguishable from the “real” versions of your software – to avoid delivering “Easter eggs”!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see examples in the </a:t>
            </a:r>
            <a:r>
              <a:rPr lang="en-US" smtClean="0"/>
              <a:t>next slides,</a:t>
            </a:r>
            <a:r>
              <a:rPr lang="en-US" baseline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Ch</a:t>
            </a:r>
            <a:r>
              <a:rPr lang="en-US" dirty="0" smtClean="0"/>
              <a:t> 6, among</a:t>
            </a:r>
            <a:r>
              <a:rPr lang="en-US" baseline="0" dirty="0" smtClean="0"/>
              <a:t> other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1996 article on this by Bob Martin at http://www.objectmentor.com/resources/publishedArticles.html.</a:t>
            </a:r>
          </a:p>
          <a:p>
            <a:r>
              <a:rPr lang="en-US" dirty="0" smtClean="0"/>
              <a:t>Boat picture from http://www.bankruptcylitigationblog.com/archives/bankruptcy-in-the-news-out-of-the-fray-onto-the-slow-boat-to-china-putting-the-brakes-on-the-gm-bankruptcy-appeal.html.</a:t>
            </a:r>
          </a:p>
          <a:p>
            <a:endParaRPr lang="en-US" dirty="0" smtClean="0"/>
          </a:p>
          <a:p>
            <a:r>
              <a:rPr lang="en-US" dirty="0" smtClean="0"/>
              <a:t>Feathers discusses</a:t>
            </a:r>
            <a:r>
              <a:rPr lang="en-US" baseline="0" dirty="0" smtClean="0"/>
              <a:t> this principle on p. 287.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for example, http://theknowledge.me.uk/mywiki/concepts/dependency-inversion-principle.html.</a:t>
            </a:r>
          </a:p>
          <a:p>
            <a:endParaRPr lang="en-US" dirty="0" smtClean="0"/>
          </a:p>
          <a:p>
            <a:r>
              <a:rPr lang="en-US" dirty="0" smtClean="0"/>
              <a:t>Feathers</a:t>
            </a:r>
            <a:r>
              <a:rPr lang="en-US" baseline="0" dirty="0" smtClean="0"/>
              <a:t> discusses this principle on p. 84.</a:t>
            </a:r>
          </a:p>
          <a:p>
            <a:endParaRPr lang="en-US" baseline="0" dirty="0" smtClean="0"/>
          </a:p>
          <a:p>
            <a:r>
              <a:rPr lang="en-US" baseline="0" smtClean="0"/>
              <a:t>Image from http://en.wikipedia.org/wiki/Concretion.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DB77-C77D-48D3-A78D-04468D3C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nellis.com/steven_ellis_the_complete/2007/06/how_to_throw_a_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ndwidefenseblog.com/2009/05/articles/source-code/court-of-appeals-rips-the-lid-off-dwi-intoxilyzer-source-code-issu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762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5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“SEAM” Model</a:t>
            </a:r>
            <a:endParaRPr lang="en-US" sz="5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3124200"/>
            <a:ext cx="38862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Feathers, </a:t>
            </a:r>
            <a:r>
              <a:rPr lang="en-US" sz="2000" dirty="0" err="1" smtClean="0">
                <a:ea typeface="ＭＳ Ｐゴシック"/>
                <a:cs typeface="ＭＳ Ｐゴシック"/>
              </a:rPr>
              <a:t>Ch</a:t>
            </a:r>
            <a:r>
              <a:rPr lang="en-US" sz="2000" dirty="0" smtClean="0">
                <a:ea typeface="ＭＳ Ｐゴシック"/>
                <a:cs typeface="ＭＳ Ｐゴシック"/>
              </a:rPr>
              <a:t> 4 - 5</a:t>
            </a:r>
          </a:p>
          <a:p>
            <a:endParaRPr lang="en-US" sz="2000" dirty="0" smtClean="0">
              <a:ea typeface="ＭＳ Ｐゴシック"/>
              <a:cs typeface="ＭＳ Ｐゴシック"/>
            </a:endParaRPr>
          </a:p>
          <a:p>
            <a:r>
              <a:rPr lang="en-US" sz="2000" dirty="0" smtClean="0">
                <a:ea typeface="ＭＳ Ｐゴシック"/>
                <a:cs typeface="ＭＳ Ｐゴシック"/>
              </a:rPr>
              <a:t>Steve </a:t>
            </a:r>
            <a:r>
              <a:rPr lang="en-US" sz="2000" dirty="0">
                <a:ea typeface="ＭＳ Ｐゴシック"/>
                <a:cs typeface="ＭＳ Ｐゴシック"/>
              </a:rPr>
              <a:t>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</a:t>
            </a:r>
            <a:r>
              <a:rPr lang="en-US" sz="2000" dirty="0" smtClean="0">
                <a:ea typeface="ＭＳ Ｐゴシック"/>
                <a:cs typeface="ＭＳ Ｐゴシック"/>
              </a:rPr>
              <a:t>chenowet@rose-hulman.edu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451600" y="6376988"/>
            <a:ext cx="2616200" cy="434975"/>
          </a:xfrm>
          <a:prstGeom prst="rect">
            <a:avLst/>
          </a:prstGeom>
          <a:noFill/>
        </p:spPr>
      </p:pic>
      <p:pic>
        <p:nvPicPr>
          <p:cNvPr id="3" name="Picture 2" descr="http://staticcontent.nrca.net/consumer/types/images/panel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2526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Above</a:t>
            </a:r>
            <a:r>
              <a:rPr lang="en-US" dirty="0" smtClean="0"/>
              <a:t> – There are actually lots of kinds of “seams” – ask an ME!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key strategies!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 find ways to do these things systematically with your code, it means:</a:t>
            </a:r>
          </a:p>
          <a:p>
            <a:pPr lvl="1"/>
            <a:r>
              <a:rPr lang="en-US" dirty="0" smtClean="0"/>
              <a:t>More timely testing</a:t>
            </a:r>
          </a:p>
          <a:p>
            <a:pPr lvl="1"/>
            <a:r>
              <a:rPr lang="en-US" dirty="0" smtClean="0"/>
              <a:t>Easier ways to guess difficulty in changing and enhancing the code</a:t>
            </a:r>
          </a:p>
          <a:p>
            <a:pPr lvl="1"/>
            <a:r>
              <a:rPr lang="en-US" dirty="0" smtClean="0"/>
              <a:t>Understanding what’s easy and hard, in terms of choices for how to change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SEAM model extends…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OCP - The “Open-closed principle” of OO:</a:t>
            </a:r>
          </a:p>
          <a:p>
            <a:pPr lvl="1"/>
            <a:r>
              <a:rPr lang="en-US" sz="2400" dirty="0" smtClean="0"/>
              <a:t>Software entities (classes, modules, functions, etc.) should be Open for extension, but Closed for modification.</a:t>
            </a:r>
          </a:p>
          <a:p>
            <a:pPr lvl="1"/>
            <a:r>
              <a:rPr lang="en-US" sz="2400" dirty="0" smtClean="0"/>
              <a:t>Question Feathers asks - Can we apply this principle to extending these entities for testing?</a:t>
            </a:r>
          </a:p>
          <a:p>
            <a:pPr lvl="1"/>
            <a:r>
              <a:rPr lang="en-US" sz="2400" dirty="0" smtClean="0"/>
              <a:t>Put another way – If we have to alter the code substantially to do anything like a unit test, we’re on a slow boat to China!</a:t>
            </a:r>
          </a:p>
          <a:p>
            <a:pPr lvl="1"/>
            <a:r>
              <a:rPr lang="en-US" sz="2400" dirty="0" smtClean="0"/>
              <a:t>Goal – “Change the code</a:t>
            </a:r>
            <a:br>
              <a:rPr lang="en-US" sz="2400" dirty="0" smtClean="0"/>
            </a:br>
            <a:r>
              <a:rPr lang="en-US" sz="2400" dirty="0" smtClean="0"/>
              <a:t>without changing the code!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74524"/>
            <a:ext cx="2924175" cy="194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7998" y="6019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Q6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96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DIP The “Dependency Inversion Principle” of OO:</a:t>
            </a:r>
          </a:p>
          <a:p>
            <a:pPr lvl="1"/>
            <a:r>
              <a:rPr lang="en-US" sz="2400" dirty="0"/>
              <a:t>Depend upon abstractions. Do not depend upon concretions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should couple at the abstract level, not at the concrete level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E.g., try not to refer to concrete classes directly</a:t>
            </a:r>
          </a:p>
          <a:p>
            <a:pPr lvl="2"/>
            <a:r>
              <a:rPr lang="en-US" sz="2000" dirty="0" smtClean="0"/>
              <a:t>In this case, is there a way that the test versions and the production versions of the code can be based on an abstract version of both?</a:t>
            </a:r>
          </a:p>
          <a:p>
            <a:pPr lvl="1"/>
            <a:r>
              <a:rPr lang="en-US" sz="2400" dirty="0" smtClean="0"/>
              <a:t>We’ll discuss DIP some more in the next slide set.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And the SEAM model uses…</a:t>
            </a:r>
            <a:endParaRPr lang="en-US" dirty="0"/>
          </a:p>
        </p:txBody>
      </p:sp>
      <p:sp>
        <p:nvSpPr>
          <p:cNvPr id="4" name="AutoShape 2" descr="data:image/jpeg;base64,/9j/4AAQSkZJRgABAQAAAQABAAD/2wCEAAkGBhQSERQTEhQVFRUVFhcaGBgYGBwYGBgXGCAYFRgVFxgYGyYeFxwkGhcaHy8gJCcpLCwsFx4xNTAqNSYsLCkBCQoKDgwOGg8PGikkHyQpLCksKSwsLCwpLCksLCwsLCwsLCwsLCkpLCwsLCwsLCwsKSksLCksLCwsLCwsLCksLP/AABEIAQMAwgMBIgACEQEDEQH/xAAbAAABBQEBAAAAAAAAAAAAAAAFAQIDBAYAB//EAEMQAAIBAgQEBAMGBAUCBAcAAAECEQADBBIhMQUiQVEGE2FxMoGRFCNCUqGxB2JywYKSwtHwM7JDU+HiFiRjc5Oi0v/EABkBAAIDAQAAAAAAAAAAAAAAAAMEAAECBf/EACQRAAICAgICAwEBAQEAAAAAAAABAhEDIRIxMkETIlEEYYFC/9oADAMBAAIRAxEAPwDym+YE9iD9CDWtrKX1lSPQ1pcFdzW0buqn6gUxj7EM3SZYApaSlowqKKUUgNdUIPFLTVpRVFkgp4bSoqdmioWOJriaTKSYAJPapxw28drVz/Ix/tUsnFv0Vprpq9Z4FiGMCzc+akD6nSkxXAr9v47bD6H9jUtF8JfjKQauzUjoQYIII6EQfoaQirMiTTgaaRSioUD+PN90fl+4oLhRpRfjzQg9x+8/2qhhwCJHzH+1Cl5DWPwNBw0fdL8z+pqzpUWCH3Se3761KT3oy6FJdjZphNOakqyiOTXUpFdVEMe1GuBvNhPSV/ykigzCinh9uRx+W4f1hv70vDsey+AUrhXZqUUcTFIpwFNmnVChQtOqXDYZrhyopJ9OnqewrVcJ8PpbKs8M52H4Qd9O503rEpKIbHjlPoD8O8N3bsFuRT33+Q/3o/hvDVlRqMx/mM/ptRadf+b0siaXeRsehijE7C2QghQB8hT8Nig6K6nldQQR2OoqC4wPKpBJB0Bkj1gUB4Dx1LFryL82zYXLqNCF2AgbwNBGogiaxYajUG9+8UjXO50odw/h4vjz8QGGcDy7csptodmbKQRcbc9V27zas8IRW0e8VUqcrOWGYc27Sx/CYmoQXF2wwJcBgAZzCYHXeg+I8P2HEhSh7qTHeYOhozxi9CoinW44U6bKAztPYEJln+ao+HqrWrZEEZV/YVak0zMoJraMdi/DFxdbZFwemjD/AA9flQkqRvM16NdwAnNr8jVHifCEugyObow3H+/tRY5f0Vn/ADL/AMnl3iE6KO7f2ah+H2o5404U9k282qk8rDYwDoex9KB2ulW3bsqKajTNXYXlUeg/apIpcsCmkdqYETiKYaUUkVCEZrq4pXVCzIsNavcBfmuj+k/UEf2qk4qxwdovEfmT/tP/ALqXXY9PcGHopRTZpRRhIeDVnh+Ca9cFtdzqT0UdzVTXQAEsSAoG5J0ArdcG4Z9ntajM5EuRuzflX06Af71icuIbDi5u30WuHcMS0uVR7nqT3NO4zhS9hwuhAzAgwQV5hBG2oq0l9AAWYKdNGIBHWPepvtCsIBBB9aVbs6KVdAPgHGDcAs3iPPChlaIF20wzJdTodDBjqDpFS8Z47Zw+UXSI1LDdiBrlA6ljAjtmPSsxiMcGtqtwmLGGS9ZdCouKyXGQKCfwuvl6HSnWvCGJuMS+QtPx3mNyPVLagD6xQlP/AAM4f6Xb38SWDAWsLlzbC64Vz15bVpXJ09aj8+9fuG5fQC3dD2/LKFT5eRmJ5gGMFRGYbsYjqd4JwNMMuUAF2ktcIGZySSYPYTAHQUO8V8S8q9ZI1ZEuse0NlQCJ1Jbb2arl4kj3oMcCxRbCYclszeVblu5ygEn51PZYi6wJkN/YD+1ZTw94lwlnDWbTPdzIOYhNJaSQOhAOgHQCr1rxpgpJ8x1IBIm2wkgExIJiYjWtgy14o4z5HMp5rS5vZ7nIg1/k8xo/kq7wlyLZgHS44GmwnNl07THyrDcUvFot3NXJFy/1++vBYT2t2iqCO5rV8O4vlS6iLcZ/tGIgi2xUfePrmAytlHSemvWhxdyYWUaigpi8d5dtnHM0HKvVmgwo+dRcPvK9tSrZtIJ6z1nsZ6UzhNxrrebciLbFVjZiNM+naSsdxScU8Nm5c87D3zh7jRmGUOjx1KEiD60QHRHxnhSX7TWn2Yb9QejLPUV5TjOFPYv+VcGzCD0ZSdGH/NK9Ws3LgcW3e1ccKCwSQwnZmXXKDB3OvTY1X4/wVb6AHRkIZG7Eax7HY/8ApW4yBZI2jKRvSFqUiCQdCKjY06cgVjNIxps0paoQbNdXFa6oQydylwDRft+uYfUT/prrlRK0PbPa4v6nKf0NLezodqjTinTTRUWKY8qJ8dxlROvMxgH5b/Kjt0JJW6RoPBnDvMuNiGEqhKWp/Ntcuf6B/jrZ4qzNsjaQY9+h+tQcMwC2bKWk+G2oUT1jqfUnX50JxF6/ivNtWblrDtbzKUcF7pB0DgyAqsJIIzesEEUnJ2dWEeKpBPg3i2zftguyW7glXtsy8rdQpPxKehH7im8a4pZFi61rybl0IwRVysxY6KNNfiIpPC3ARhsILcDO+rkdT2EjVQNBp+9R+JW+4hSdLtgmB0F22SPaBWAnsxdy6q3sWJBS3at2x6LZexab5AhiTXrFm3v715ThML5l+7YaYvtjLJjq5Z7inXrKfrXong3jAxOEtXTGYrDgGYddDt9fnQ8bsLlVUFHtg6EAj/mvvXn5tXcXcvtbRboT7sEsFIyO1xYEc+4EEiRJzSYrYeKsX5eFuFWKs0IpG4a4RbDD1GaflWXwuFWxxWx5IgXbGW4s7BQcpIHXlH61qTV8WYinVor/AG6wrxjcEtpyfj8sFSdNdv2Lbb1c45hsOcOgsWrbeZcRUyICdTLZI65Q1bS/hkuKVdQykahhIPpB3rB8b4euGuXsgaFRXtSeRPPLYe4w65lkRqNHG8VqTpWSKt0Dhhs2MIYzmxZMjWV83MB7ZRHsK1WC4at7A28hCl5uK0T/ANRmfUaZgcx+tY3CXltXbJKkKtxQCDoo1tZoj8JYE61vPDbRhbSEZTbXyyuujWvuzE6kSsg9QRQMPsNn9FK5h8TZTSGiTKSexhrbk6HXVTI00OtQYjxFcuBbdv7ssee70S2DDMk/iOgHQSTOlaK9iclt3OyIzf5QTQTwrZX7BYFwDmt52DRE3JuNM7asdKOAtFvCYBLKfdAb5idy5O5Y7knuafisUoYIDLtso1IHVj+UR1PcdSKD4ny3DCxyWcyq14a5nJgWsOIl27tOVfUgwU4VwwWUO+ZtTJmOy5uvqepJPWrTspqjN8fwZW4X/C36HahL/wBq32Kw6uCGEg7g1h+IWPLdk7HT2OopvHO1RzP6MXF8l7KpNLNNpDRRY6a6umkqEMvcqDEaIT2g/TX+1WLlQ3hKkdwaWZ0YmlU1c8K2fN4ivaxaZ/8AG0Is/JjQzAXc1tD3Vf2FaP8AhthJbFYjo9xba+1sSx9dWA+VayPQHBH7v/Da3sGzrAueWCNWUDN8i2g+h+VZ1vA+GDl2xl8kn8V22SNzAYpm+QrW21pMSQoHqaXH0zHXOFPaIFi7cuEqdmC3IWJIkeW7GRoyjc6iuxvEy6iw922pvcqm4ly1cVumZYZDqNwwB0jea0+Dt5rzvEi2gUf1OQ7D0hVU/wCOrOMwYu22RohwQeu/pWHE2pV2eeYi9le7ftqQy32cBjqrKROZRqJ1JHQNVvg2PGCxbGcuGxa+aoOpR2zSsAzuMoMQQV/Lq22jWcvm858vKwY8zvauXEck/lyMgUmTlgdKr4u9bum0CuYWsTZS2cugt3QzNbcR8HJpM6k0tC4zoZnUoBLxHx67iFHkW2Fu0+Y3BDw6iRmUSMoLaxPXaDRHwBw4FbmKuOLt9yVY/wDlgRyRsJ0O2xFaXDBQMoAEDYdBWXu8FdL12/gYWGhrZMLdInPlj4YYwJ659urVexa/RtFMV5v4r4n5ty+VIZc9ixymQoXzMQ7GOrMgSP5aP3fE+a0USVxDsERHUhkJ+J2GmZFALT/LGlZFMXae1cVFFu2GBRkXmuEcouXCNWYiTrA1oOefGIbBBykJisEWw1o75vMZo6BiB022pcUrl+YYYuQM3mYc3XkbedctWiqsYnUg67Cq3DyRetQ0HzLYgdQzLmA9CJEVt/BuGiyXMfe3LhBGzDM5Dz1zEs09mA6ULFHk3sLllxSMXiMQVOUvwsDKNGDrIiPhIGkz0qbB2xdueXYbAeeFLDLhpnSWIc2wnrXpOOwuZDl+Iaj3GsfPb515xavlcTi1tQMTca21lnEM9pYDWVJ21RZXQkqRrE0TJGot2weOdtKkaXADzL13zGz/AGW7ktrAjNkUtdJ6sc7KBooGgFG096yGC4j5N+7iYJw94jzhHPhromTcUa5TMZv6exopxDxVhrTKvmZnY6W053M6ghV2B7mBRMUk4g8sWpBq5ZmOk7+1ZnxZghC3AIy8p9jqp+unzohg+IYq/BFgYdI0a62ZyNP/AAk2+bAjsam4jhc6MhMlgdTG41H60eLp2LZI8otGBNcaQj61xanTkCV1Jm9P1pahDNNUZFPY00ClmdCJcwmMyYXN+UMPmCQK9U8K8K+z4SzZnmC5mP8AO/O0abAmB7V5Jwi0bt2zYAmcSCR/KIdv0zfSvcbC9axJ2Exxq3+sH4rjjYZh56Taba7bBJB6K9vUz2KkyegqwOM2by/dOtxgwhVMvmOwK7jSd9t+lW7+GW4rI6hlbQqwkEeoO9Zbi/hQBlY23v21gq1tsmKtR+BLkg3bes5WMiNCdABthlTNlhMIbduD8TFmePzHoO4AgeyirCLWF4ZhZBNjimJUhvhv80d1fzdzpGhHtRjB8SxVq5bXFGybb5lFxZHOOZCcwA5lnadR9c81dG3B9gHjmHz4hlkqFvXlOm5dMPdUjvpm+c0vDeH2VCXLjqlsYhHDEyRlt3ERnA+GWJHWpvEuMy3nPQvYgwDLFL4bfbQCg1zE2zbuoxKC4UIcIXyFCWKug5tZ3APtSsrWUajTx0bUcfw9sH720N20dRm0mRrrIp/BsavlWwGUuVkqrBiGbmIga7k/SvO+KcSu2bduwUsFbkZb9tQTcEwfvCJJB3GhHXevQfB/DbNvDWblq2Vd7alifjkgZpPTXptTSdirVAnxLbd8UMtwWfLtczjVgbhCxlG/4fxDQtQ2+bFu678zDcoq5QSevQanp3JqfxBdKXcQ6atcuIjEx8NlAzFVj8zKvymhnEb7lLamSwGYwNe4AA33/WlM32lT6GsP1jofcwhDXGysGCslnIJJusjiVE65FknfUjrWq8H8dtXbKImVGtoo8sGQFAAVk/MhHX3B1FArOCd7oSCqqos552cq12+UI1zlig6aWm9inGvD4w2W9h3a2BmDQZKFv/EQHQanmXYzm3GpcUHjiDyzU5Ub93J0Ux3Pb29f2/cPx7whYxSqrgqymUuL8SsdSZ/FJEkHtO8GgXg7xubl37PfCqxnIQdGYHVCDrm3PrB+e2d6YTsA00eaYUsUTznNxgmPtMx3uW7cgFtZMBRGs670d8OIiIoS0qTaQlgozGRuW3M7fXtVBMLat4m8jFTZUuykSWS5idHQMDEQHYpHY6aSQ4ZxNbFq3auyq21VBdlWtmBAzOp5CRB5gu9LwajNoPO5QTCBcpHqygj3IU/oauXbPXtVc2w8EMCAQZBnUGRUlxjtTIsYHjVjJfuBdpkezc396ozRLxE84hh2AH6TP60KmnY9I5ORfZ1+izXU2fWurRgzrU63vTWpppZj6DH8O7OfiJPS3bdvny2x/wB1ewB4GpA/SvL/AOElqbmKfsLYB9y7H9hXpwkChMZFbH2xPOmm/MNPfXSnWMej/Cc07ZQTI7iBt61C9oGNB9BSYCbRhDCE/B0Hcp+X229KosBeEVW+MSLiKwNyCpEjT0OlXcZ4aW1lOHQEZuey7k27iEEFcr5lUiZEDpGxqp4TQJexqiYGIY6x1k6QBpBFU/4geKTZy2rbFXKyTpoHlR7EgNHzrDSapmk2no7AcOGILYa0qWkthzdHlWmttd+7FsHIACAC/wALIwPahvEsCbbFCArJlUjMXyzPluGbVkYKRzaqykEnQk//AA7xTvhszBVtyQgHUg8zSdTrpM9x01s+L+HB1F7LypK3O5tMQS4He24W4DvyEDehyxpxCrI1LZlMJfW2ocw32W8mIAifumItYgQRBAkPp1Wt/wCJePCwihSDdu6WhuNSq+Yf5Vzg+u1eeYe6BdYXhEC5bu5ZjK6lGIjcahx3BFKMY6JbDPbvPagF8pOQIAltbPmKCDqzkxoWG8TQ4ZeMaYWePlK0S4vEB7hzzlts4zTLsc3M56FnZQY2AAFSYRw14XrhAtoQewZlEpZWSJaQJHQDWKqWMOrhS2cZ38tAgm5cYCSqaQoH4nOg1rW8E4B5bC5iggREdVsqSyW1MFmdm1uuwWCdumtYhFz2zU5KGl2dwsPes2CIZlYu2o3hxpO2rj5TVfxH4fxt5TlCQB8IuHMfRZAE+pPtGsrwvxWLY5bDMjM0MjoWyqeZltEhmQHMBlkwu1GR4ywpGt0p281HtFo1hRdVcx9BTdp6sV2vR5kOEXHBuMGW7beHdj5YtvbMzcnrlKMCASY6zWhx3E7lw89w3CToG0X2SzbyzOkZyx9tqqYpLgC3rkAMguH8dw3bx1CAwXIU20kwFCdAKO8L8KvBe7mVZgqjlrrx1u3AASOnl2wF3+IGl2pzdRdIYuEEm9sCWbzKQoZEdZIVskp/9vDWtc2oHMBvvU+Jt4kQ7jFIFB5zZULrvmW3cL5f8JHXatFiMBhmQWURcpYaKIAK80SOvcbwadwpvs93yxPksjELqQjIAQEHQFZ0H5RpWl/PH2YedvpGY4VYJBZLN64x2u2LaYXNB0KszqLg/qQgwe9azhFi8Z+0AADYtlzH+rLy/QChjeKMPhYZ7jsjuyzl1t/CZIiWWeoncVTxn8S7bXBZw1prrs4ALEIhEnM0yW2BO230osYqPQKUnLbKXi7CZcQWBBDwdO4AUj9AfnQOa03jNJFltB8Qj3yn+1Zeafg7ijkZlU2OrqSurYEANUb7VI1V8U0I3tSzOhE3n8J8MRhrjkfHd0PcKAP3JrW4/idy3qMNduDqUKEfQuGPyFCPAOHyYGwPzKW/zktP0NaN3A32/ahDHsEJ4qUwMoVo+F7iWnHut1lO87A7VzccuxmS3ajv5hut7BLCNP8Amq7jBnQhBmZTIAE6jWJjSRp86pjD4fFC2LdtCrMGuHIAVVdSjCNGLAIVMGM3asNS9M2nH2gVheI3rb3GUc1585LYPEkAkBYVQQANAZY9TVXDcZIxJusyvdaQVfDXEAWEACqHZkMqTOVpnpWxXwzhVELYtgdAFgA+w0oR4nwa2LaeVmDPcVFQsXtmZJGR5A26RvWGp/oRSh+Fm34wAP31qFX4nst5yWydfvFAFy3pBkpGu9aO1iUe3nDK1sqTmBBUrEkyNCIrE4vwfcVjdUB2/PZY2boAiAEYsjnvzJNDkw9wrdw6XVtu68+XkzA/H5uGkMrEZua3vG53Fc3HyJwUvFlLE3Vy2SqgA2FaJOilj5C76kW8oneI7VNfw3lqjHXzJ0bUA9IiDue/SnYjD+ZiGgbsunZEAVV7bDarfFcE111tKQmXKoJ1g3NC0dY10pKUrY6lVIt8Lcq63rcjMiop8kuFQKJFtzcAyFwGzZddfen8S4tduTbvC4bYgsSnkWoGsvdFwlgN8qkTEa0W8L8HtXbJvXLasLrE2w6hstpQLVtRMxKoGMdWoh/8M4VLmZMPZVo1ItqD19KcUJVVicpx5XRkr/A2vBr3lqEyQpztbcKuzAEMqIRsIzAazJNUr4uhyCzJJy+XfaUk6/Ew8m8scw1BG0A1s/EvE0tW8rAsbhChV1LCQGH0Me7Cuv4PFYkAMyYZG3VfvbpU7qWICIT6Bqv4Y+ifNL2ef+JLrg3Lk5sim2BIL5rTJczuq/Dn5mGkQB6V6rg2BtowMgqsfQUAxng/ICcO0MVZSLkvKsMvJc+KyfUSP5aznBUv4XEGy137MhzZBdGa3ccnkVDAWTrMEHbTpVxXBUypvntG24vany2/Lck+xR11+bCqWAPmYjQSltSWPTO0BVHQmMxPbl703C8c8xjZvRbvD4rc6H+ZD+NTvO/cCp7vGFshbNpGvXokon4SdS1xjogJJPfsDRLVWDp3QH/ifwo3cIHUa2XDR/KQVYe2oP8AhrE+B+EhrqOx5lN0+ygIv7uR0+L0rbce4pifKdbtuzZV0KsTfUk5tCozoI9wCapeFeDPZtToAzZuZSGCsF5QDBAEfi19BUTTI00tneMLeltgTGoI9dI/Y1lyK2XixQbGmkMv+396xhNOY39Tm/0KpnUtNrqILgN6p8QP3bVcaqPEEJAUdWA+tLSOhDs9s4PhvKsWU/LbQaegAq8oB3A+dQI+0dAB9KS1jlzZScrE6K2hP9PRvlNCDl205XQyR0P9j6UAcfZcb5kxbxUBhOnmjlDR0JkbbySdqP2rKhSzcqgkkkwNfespx/iScqOM73GD5dRkVTyz+UDQE/1HUmqLRsiaz3H7gOLwKmCvmXD6BgoK0q+GEuEteu3rmYjlN1lQfyqFI09yZqa34Qwizlw9rpMiZ6ySd6hA/mrL+K8UvmWR1HmXJA2VLb7kbczCJ0+cVd4R4etIXXy7MZpUBADlPQ6wxBkTA0y1i7mJUKoDAK+ZzIksrXHKJJGiAAQBGw7ULLLjELihykT8BvG22Zp0VVjckhRI+vWlxXFA17zNsjoYBBnIc2v5ZiPnUTYjywwzKRBOh/ASCZ2idqM4bgr31usHSbd50VWUZcsKQFZea0dYkEjuppKEOb0OTkodkfDPFj4a2ltBZeyimBcuG1dGpOQmGQwNmkKe9aFfFttuZrV9ZAiLZug+oezmUj51ir+FYXPL5gw1NsxnAHZR/wBQDYMkgzsDVVrcn8Ik6SCNexKxB94o/wAslpoD8UXtGs+128VxGybbB0tWy4I/MCUZTpykFlMGDK+la4PqANdJ+W015j9uu22UsWkHlIYZh0JW4dLgj8DyDA1BE1p+GeMyYD2852LWiA3u1m4Q6kmdFzjsTRo5IsFLG0bBxNBfEXEcOtoriMrK4jy4zFh15R0H5tANyRXLxZsQv/yxCL1uMpzA9VW20HMOubQdjrGJxHgLHG49wXbd1iRJZiGMEMDBEbjafSi2CSLPAsc1xGD2VxVlWhAtxTfsgk6MbjBiIygGc2h3EGpeNcfS2i4fBK9skl7yEG3iSoMsF8xeaddQem/UDeFYTiAxozoUYMguuAAjW5JloOVyRmAjWSK1fi/hYxFoG2zLiLPPZZQYLCDkY7QYGvQ6+hHwsJzp7BfD7OHc2nsgHPDZzJYgEaMzazmOx10IrSFKwvhXEeZiGbLCXUDso2S8rAXAF6S2vzrcM1Ej0Dl2APFbfcOP5l/cViZrX+Lmiz7sP+fpWNY01i8Tn/0ef/Dq6upKILgdqo8RMBT2YVeNUeKfB86WkPw7PbbbVIbauCrgMD0IkfQ1WXEqoDMQBG5qBOPW2/6Y8zXoVUfMuQD8pPpQm0uxhJvor8YF60n3DZkB+C5JS22o8wNq2UTJXUaAiIM2sP4UWzZv3HY3L9y0yvcPURJCj8KyB9B2FU8V4jNs5TbRc2nO7TETAVbZnUHqKBIhdlYhrpcR5lxmQBYyhLNoODlgATqTuaE8sUEWOTN5w64cqk9QPrFXErG2+KXLZlWzKNwxzKCNMpIXzLevUhxvPejGG8RqyzlfvopcGequkqw9jWlkiynjkgvduZZbsrfsT/YfSvM8ZhR9nthTzW7NkEeyBj/3zWp4h4oBDW8uUlSJZhMNKkqlvM5I9QB60BxTG5IQHKoBMASVAVBm10MCY1iaBnldUHwRatsB2caGtuh0JUgHf5CvQvC2ORPtGYnmuo4ABb47Vok6DQSP0rBWsOpgHly5oMST1AYwK2vhVMwvQQdbPy+6tVMNcnReZ/XZokFjFBkZBdAiVdCInUNDgHcaEdfasRxjh6rcKozOAWGfKz3It6FbqgTdQHlFwc+gkMNat4jiWLtYjEJasx5qogu9FUZiGToz8zadNDsNTvBeEiyuvM5jMfboOwE/rNHcVLTAKXDaZh7N1woiGttsfitk9sxEo3TKwVhrTsQgOwhTqVY6BlMkD5A7DY1p/EeGtW7lt1VVuXGKvBjOpV1UXADDKbjIvMDq3zrL2CWWCIYZSsiJy8rJrsZ6UpkhxY1CfJG58N4kFLijWL1w5hpIuHz1JH9NwfSr/EOM2sKPMvXAi676k9YUCSx9qxHBuKPaQ5XRDlCDzJylVBCXNBJdV5WSeYKpBG1UcdiszB8ue6Iy3b0af02dl9M0nXYUx8qUQHxNyNRa/idhLzi0ucZmAV2AVSSdNzIk6aitLZWOY6n9q8txbveRrWLXNPwOiKWQ+kaEESCPWrtjxLiFUWRcusyAAZLKeYVELmPmXGkgxLEddakM0ZEnhaeg5wXBqmNxkKBDCI/nLsx9ywI9kWjN6+o3IE6DXUnsBWb4YbjFriF2e4R5mlptVnV7oyoOxVQ0URwGBe3me+TcuGddCqr0RIAgaAnTU/oWMr6AyVMEeMbnLbEgySd+wjptvWXzUb8XPN1BEcpP1Mf6aATTkPE52bc2Pz11MpK0CBZqnxEch+VXGqrjfgM9qXY9Ds9e4R/0rWs8i6zM6DWetWnto7EMqHlE5gDMzpr7UCwQNnC2MoLm3bUkbZuXUD1gmJ7Cr3DOMpfBuWjIIQGdCrSxKsOhgj60IMPxXA8OoGXNZ1gC0xAJ7eVqjad1p+E4TaVMrIGLDnL8xbvmJ1P7dqgu4uMZkfrZXy9DBMt5mUxEiEn5UWKA1VIu2BLvAGOZ7LTk0CsxDDcwl3UrAIOVsy7AZaz/ANttsPN+6MpCsQVBY5SRdW3LKwQ7bfpW54Y4RWVyAEZyxJgQxLKSTpqGH69qzHH+I4Y3L0XbegtsrBFuqGUEMsmVDEERO29ByQVWHxTd0DzikKlLKM+rQApJidDA0GnU6xUOGxDJeGXMsEKyncdIINScCwl7EutxzcawSdbjznAkCEEKBPXL+H1puPBDRMMvIx21tQJPvbZGj1oMsbirDRyJuiTiGU5mdiqruwWYBYIFABg6nejvhXHot25btfeDy7b6QCSoFs/GQfhCb9Se1B8cSqswAYOAPhDrrGYMp3UxOnUV3CMf5b2rgFtAjTcVEgZHPluwctIUSj5Ttlb0iYGkyZraNXxjjYsgXb1q4iKYk+W0s2gjK56A/U1Gni9GOS1buvcgEABSOYAqWIYwvMsnpNDf4k4O9cFoW4e0pzXEEFgejnqVyk6Dvt1AvwNdLYwXmYcyZdOXWGhCo9Lcj2pyxStG7HBVNl0uHM11YuPqCZH4TuACZA6VhL+AcOVurcW4IzkhWts4XRwQwZfMCFtBEzXpVxtKx3jAMt+088htMzAg6+Tm0HqRdj2msZIprZvHJp0gMLBIUhvj1XXUyNjMDYE+gWktcJZvgUtP5ULCenOxRDrpox3qG3oiC4QVRRm2EIyFHMezE/KtXwvjE27TXRly3DbcqcwlSbYfacpYK3pOuxoGKKnsNlk41QMs+D70gMAqn814gj0yWbYH/wC5o1wrwjaXluxcndcoW0ToDNsfHtPOWI70bxJgex3/AEqoklxqflp+2v60yoRXSFnOT7YP8NNGGReiZkHsjFV/QCrl9jBoJwnFrYuYmwZJXEOyKBLMt0LdkDsC5E7DSTRBrzsNQEHb4m+Z2HsJ962Y9mL8RSL7T2WJ7bfvNCyav+IFi8dZ0H96HTTMfFHPyeTOrqSkrVmAa1VcaJRqtNUF5ZBHcUBjsT03gl3zMLZbvaX9oNZgYi5w/Es6gtZdszJHxL1jsy/qIn0I/wAPeIBsHlYx5bsJPQHmGvbX9KuY7E4a+Gt51fXQW+dlPQjJJBoTDrsMY++mJs2b1h82W4CsdZBVkafhOUnfUECr1m8IBrA4TBXMMXZBeXzBqi29CFIyuSVYWydeUAnXoNpcTxRBaL3vOkFVNu4xVQzZjJ5IcQuzA7UP5F6CfGwt4muW77W7YaVz/fZAXOVeYKcoMGdu0mmcXa2/l+WhCWUZgPLZAuVrTD4lA2VhU+A4VcvIjNd8tTDBURSQCBAJuBhP9KqPQUJ49be1jbFvPdayyFyHYmSofNmA5YML0/FVNyqyJRujbZlGpIEdToP1rMeLLI83MpBFxCTEHntAtoJ/Fazj/CvaqvAcEjLavXlt3UdyIZQcgYwkzuQwg9s3pNGPFeHRThUtoiub+aQoEW0VjdJjcZWiD3FakrjsqP1loG8AvhkZDrl29uh+lD7FpTdZW0U+YCpIAaVjJLQBM7ntS+HL0XVKrAgHqTE6TJ10ojxdsMzkw6kaEiOvcRrSHTHQ9wviqW7SfaCyOqgOzqVUsBBbORl13360M45bwtpxdsKBdJDlkdhbGphmRDldixIAjXmOkE1AvDLTkCzilRtOWGt+yjK07UOe8VLoSWIkmAJJEIAJEF2YhQWnr2pt5HXQssavsKYnxhfaQAE6aKoae4Z3f/sND2xj3MxdzqDmhpAGgKvcuctsHTQBJ7Gr9vwhcMS6AbkHO59uVrax7qau8L4KLWKtBR5iracksBCPKC2UVQFtkguOUDQGo4Tl5MnOMfFGWxZhspAykabNyarKkEhhv9KIYXEl7d2zJJujKDERdyqjRGnMALimfxMPw1Z8TeHfKc3BPks2YFRPkXG+OR/5LnU6cpJNCBcKnVshHL1yo6MGtuY3UMIJ/K+tYinjlRttZI2ell2KxptEnUk96roTOpjXYaH67/rVLh/GkuWwbhW24AzozDlPcHSVO4bYiq3EePSwtYceZc15xqq+k7N6zoPUwC2KUNsNOPxBAYKtu0pJPKxMtp6jqaJ8p3NCMPwy7YLlGRzcbOweQcx3+8AM6aCV6Vc80wZUqY7gj5H/AHFQhj/FUfaWjYKv/P1oRNXeOXc19z2IH0An9aHk0zHoQn5MfNdUVdVmaKLGomqVqiagsbiaP+HF/wD66dmVvrI/01s8Rh0cDMitt8QBj67V5x4MxOTGMpOlxCI9RDD9mr0JrQbcuPZ2X9AYobDFO9wrDKCxs2gZ3KLueuooXiMSU8xUQBGyhA4+7uFZzKMxgMZEbA5TrqKvtYNq8bhHmrA+JjmQbck8pkjaAdTqdACdzE27qZbiMAY0ZNuupEgQfWsNWjSdOwf4b4gUYWjIQsVAYQyP8QSdMyESBIBGWDMirfjXBpdw5JdLd23LIzMFnobck/iGnvFZy9FpjnkooFskFAuZCLltibjqDKMsEGQUaPSN2Ky6MwRvi8tEzknQc9lcqxM5jc6REmscnVM3xXZDwDii+Rcw9w5FKkrm0kPIZNdZDEmR0PpRvjuPLhCjFxasG2XZXAZ7jWkJ5hzcgYyJ396FXr7pIa5czKwEO7qSGAYGM+4mCNdQaYiNmGbQttnJDHvlVybje6qaw8jaqgixpO7L+Au5bdy4RG4BGhgaaUP4eBJJAMlFCnUE3GAkj8WVA7R/KaluXXW2bWhBEj2PUHSRoRqAZEGinhLAK2IQMQw+9eJ1JULZAHsLlwn+paHCO9m5ypWXLnhAvma2yOCYghrRHXX40J2/CNKEYi29poiGDAMG5WkQ65bi8paDI5hoYy60dv4q2om66KJK8zAagkRruadgeJ2RbuZ1cozMSTacoyxEk5cpECJ9KZ+NehdZJdFDD+Ib1olLnl3ACwGpFwxqMwS2RMbgCZmAals+I7qlnK2lUqs5i6lcuc7Oi5vi6lelC8Nhi11IjLcKJAIMLz4gqY3HlrbT2Y1r+H8Gsqim3ZtrPNyoo32Og3isx5P2XLivQIe9exPKGYrIzPlyWhG+VDrdPaSU66xFCOIYJke2rsge8xCOuuYzB8y0SCkkxmUsD2G1bdxWCu4vLfv3Audmu+ShOuRcucsvqTc09/WpOKUbey8cm5aLnBcM9yMrA8uYqTyKrFgoClCdchMBlFFExD4a67XVHl3G3UEhYgDWOQfytpMwTIUM8OZFFwKwJzAAdcqKLY03jMrGesmrl+8bxyW2gKwzuIMZSGyCdCxIg7wJq4QSVmck7ZcTGKy5lII9O/Y+tV8RchSTp/6a1XvcMtllIUgjqrsp07wwzexneqHiLE5bJAk5uX6zJ+goyVsC3Ssy2JxGZ2b8zE/UzUJNI1NmmBIdmrqbXVZRRNRtUrVCaCxtCWQVfzU+K1laO8Hb6A16XhMWtxFYNysAQfQ6/wDBWB4SPjPqB9BP+qi/Asf5DeU5Itsfu26KTuh7Cdj61lx1ZanviaW7jLCmWbNvqAzEdQRkBj5Uw+IrX/1P/wAN3/8AirFttY7VNnrAQz325M9i6xhXfE/FpDllRWYHblQqJ1ExR+6Ue2ytGVlIM7Qd68+4jh/MvlQYA8xi0ymTNcdmkSTplEAHUVdwq5VFtQyiJBuNlDMNMyYeSdtRowkA5axfEJxsJNj2ZwzNnYonKsqxFo8wRlIbLdAZlkjUAaitlgbNpFDWUVVYZpUAZp1knc/OsZw3hD3SG1HMGzsDow0zAPz3HBGhcBRpo0UQ+z3cKeVyUZtNsoLaAOh+EFo5rZWJ1G5rMNEnTGeJsCQ/Lotwsy9BmgvdtkgaZgDcBP4g4nUUHwt51zZSwKL5gKnVY0MdBnSRrpmVe1EL+NuX87XEuWsltVywSCXzBxbnLmdtFHYe5ojgOAKwHmoCOidB/M357n83TYR1zTc9G+SUNhTBYC0pzgZ2OvmOczGepJ2PtFP4ouezcX8yMPqCKAi+cNdNpbqlAuYLdaAJJhA/TSTroAPnV08RmPMPlK0QxIKv6K4lQT0nX0o1oDT7ATcXAysBBtql0GJBHlc4gRByOYJ/KBUmH8S4rFHycI3k20VQXYAtCiC7GCAT2Wh2FQsRIkNh7Ij1ui1ZgfJmNas+GNWbDubLMBOisrRqFdDp81ihxTUWkEk1ewC3E8Zgrga7cOIsvoCSApY983MuunaNfSnI8c7KVKi7dyfCQwYwMhAJXS2ATEhToKNXPB4v5vtF12eIUpKJbI6oskT3PqaB43CXUa8l1g121buMXgDzbTpcyOQNyrKFn/aTU+XFWag48nRqbfCUNtEfXKoGaYYGILBhqD6jvTcBNo+S0EAfdsPxL+U9mHXuNe8T2cRIE9qZiDI9QQQfY6/ppRwBM5rGeJseGcIpkLv2zbfoP3q9xrjphktn0JHT0FZhqLGNbF5zT0hxNNmkmmzW7A0Omupk11Quis9QmprlV3NCYzEJ8LH3c9yT+sD9BVpkBEESDUOBtxbQH8oqcUVdCsn9my3wziptct0k255XJ1Qdn01X+bpOvej9/CeZ8ZlPy/hPq0fF7HSstNWMDjmtaLqkzl6g906D+n9qHKH4Ghl9SCXESougiRkt6wPizOjBAOsi0RHY0R4bhUtW1UlM5EuZEs5+JiTqSTVTCWLbTcTmdtnYyQfQHRSNogdqmuNciMqknqDAHrGtBqmM3qie87qxa2Mw/Eu2Y90J0zAd9DtpE0K4zxvPlW2C0EALsTeOoBn4ci8xkblKIjF+WkuMiL10PsoAMk/KheGwPmuBIYRmu9YzksbYI6sdCJ0W2B+Kql+Fx/WU8Ri9FIXKn4XCHK+Uwrs6DMp3h+aRqd4q/huLX9SrW7gX4gxAIgST5iaf5kWjwZfhYCDp7dhQri2EVTZggKbhWSASmZLgUBj0LECD1MddKceKtGlK9NC8LxZzXy/xNcEKvNpkQqBHad/epr/B8+mls9RqQ07rctg5GB9Z36VDwLEKqliQrM7gqSJUKfLCnXcBRMdaI4fFZ5bcljtvA5R+gFaW1sw+9Gbx1p/NYBVQsuQKNkuIC9nLH4SbYIP9QOo111jHF1UhgAyg6eonfrVPHYTMVuASU/D+cSGymeoYBgehHYmq3BXQ24AkIzKBGygnIpB1BCZZHeqjHjo1KXJWF/NC/Dqe06epPb3/AHoL4gwDOjXQZdQ4YDZrTqFdN+kZvl60TzddqrYniq2xqdew3Nbqwd1snttovtQrivFgBlQ6ncjYenvQ7G8SZxHwr2H96okUaMP0Wnm9I5l3qiTV4CoGtCa2wUWVyaSamZRSeWKo0QTXVL5Y7V1UWUbhqvdEiO+n10qZzTLay6D+Yfpzf2oYytIOqKWminUYSEAp0UlKBUKH2LzIZUx+x9x1orhuMg/HofqP9xQgCnRWXFMJHI4h7ykuOHaGCjlG6gndo2LdPQe9NFrJfS4mgc5LgG2X8JI7ggCfWgyEgyCR7Vbt41huZ9aG8b9BlmXsO4xMxygabv6joo9+voPWq+K4ct1CknKex2I1BAMjQxVNeNP1Apw4yfyj61ODNfLH9H8Jki4rABlvNMEiS3Ox9izEgdiKu27Ky0gHWR7QP7zQocUIbRR1PzMa+tOfi7HoBVcGR5Yhd1nQs0dp/uN/nVC7jLVotl3bcDqdpPrEfQUNv4t23Yx2GlVSlbWP9ByzfhbxPFXbY5R6b/WqRYmnEV0URJLoA5OXYwCnZaWmzVmRDUFw61PFR3RtUZpEJrjXEUlZNnTSV011WQGPTsCPvV9m/wCfrXV1B9jL6YZiuJpK6jCY5aVTXV1Qg+lWlrqsoeopK6uqEHClFdXVCjutJNdXVCxY0ptdXVChrGurq6rIIaSlrqiIxrUy5SV1RkRCaaa6urIQYTXV1dVGj//Z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2286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41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Yes, “concretion” is a word!  Here’s one now.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42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has a lot to do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LSP – The “</a:t>
            </a:r>
            <a:r>
              <a:rPr lang="en-US" dirty="0" err="1" smtClean="0"/>
              <a:t>Liskov</a:t>
            </a:r>
            <a:r>
              <a:rPr lang="en-US" dirty="0" smtClean="0"/>
              <a:t> substitution principle”:</a:t>
            </a:r>
          </a:p>
          <a:p>
            <a:pPr lvl="1"/>
            <a:r>
              <a:rPr lang="en-US" dirty="0"/>
              <a:t>Let q(x) be a property provable about objects x of type T. Then q(y) should be provable for objects y of type S where S is a subtype of 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I.e., subtypes don’t alter </a:t>
            </a:r>
            <a:br>
              <a:rPr lang="en-US" dirty="0" smtClean="0"/>
            </a:br>
            <a:r>
              <a:rPr lang="en-US" dirty="0" smtClean="0"/>
              <a:t>any of the desirable </a:t>
            </a:r>
            <a:br>
              <a:rPr lang="en-US" dirty="0" smtClean="0"/>
            </a:br>
            <a:r>
              <a:rPr lang="en-US" dirty="0" smtClean="0"/>
              <a:t>properties of their </a:t>
            </a:r>
            <a:br>
              <a:rPr lang="en-US" dirty="0" smtClean="0"/>
            </a:br>
            <a:r>
              <a:rPr lang="en-US" dirty="0" smtClean="0"/>
              <a:t>parents!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657600"/>
            <a:ext cx="3267075" cy="23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tools work with “seams”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refactoring tools</a:t>
            </a:r>
          </a:p>
          <a:p>
            <a:r>
              <a:rPr lang="en-US" dirty="0" smtClean="0"/>
              <a:t>Mock objects</a:t>
            </a:r>
          </a:p>
          <a:p>
            <a:r>
              <a:rPr lang="en-US" dirty="0" smtClean="0"/>
              <a:t>Unit test harnesses</a:t>
            </a:r>
          </a:p>
          <a:p>
            <a:pPr lvl="1"/>
            <a:r>
              <a:rPr lang="en-US" dirty="0" err="1" smtClean="0"/>
              <a:t>Junit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General test harnesses</a:t>
            </a:r>
          </a:p>
          <a:p>
            <a:pPr lvl="1"/>
            <a:r>
              <a:rPr lang="en-US" dirty="0" smtClean="0"/>
              <a:t>Framework for Integrated Tests (FIT),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8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6167117" cy="1143000"/>
          </a:xfrm>
        </p:spPr>
        <p:txBody>
          <a:bodyPr/>
          <a:lstStyle/>
          <a:p>
            <a:r>
              <a:rPr lang="en-US" dirty="0" smtClean="0"/>
              <a:t>The Seam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basic skill in software </a:t>
            </a:r>
            <a:br>
              <a:rPr lang="en-US" dirty="0" smtClean="0"/>
            </a:br>
            <a:r>
              <a:rPr lang="en-US" dirty="0" smtClean="0"/>
              <a:t>maintenance – figuring out </a:t>
            </a:r>
            <a:br>
              <a:rPr lang="en-US" dirty="0" smtClean="0"/>
            </a:br>
            <a:r>
              <a:rPr lang="en-US" dirty="0" smtClean="0"/>
              <a:t>effective ways to test it.</a:t>
            </a:r>
          </a:p>
          <a:p>
            <a:pPr lvl="1"/>
            <a:r>
              <a:rPr lang="en-US" dirty="0" smtClean="0"/>
              <a:t>Unit and integration testing</a:t>
            </a:r>
          </a:p>
          <a:p>
            <a:r>
              <a:rPr lang="en-US" dirty="0" smtClean="0"/>
              <a:t>There are several ways</a:t>
            </a:r>
            <a:br>
              <a:rPr lang="en-US" dirty="0" smtClean="0"/>
            </a:br>
            <a:r>
              <a:rPr lang="en-US" dirty="0" smtClean="0"/>
              <a:t>in which a method, say,</a:t>
            </a:r>
            <a:br>
              <a:rPr lang="en-US" dirty="0" smtClean="0"/>
            </a:br>
            <a:r>
              <a:rPr lang="en-US" dirty="0" smtClean="0"/>
              <a:t>tends to resist testing.</a:t>
            </a:r>
          </a:p>
          <a:p>
            <a:r>
              <a:rPr lang="en-US" dirty="0" smtClean="0"/>
              <a:t>The Seam Model gives a systematic way around those problems.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732782"/>
            <a:ext cx="298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Seams in action – From Steven Ellis’s site on how to throw </a:t>
            </a:r>
            <a:r>
              <a:rPr lang="en-US" sz="1600" dirty="0"/>
              <a:t>a fastball. </a:t>
            </a:r>
            <a:r>
              <a:rPr lang="en-US" sz="1600" dirty="0">
                <a:hlinkClick r:id="rId3"/>
              </a:rPr>
              <a:t>http://www.stevenellis.com/steven_ellis_the_complete/2007/06/how_to_throw_a_.</a:t>
            </a:r>
            <a:r>
              <a:rPr lang="en-US" sz="1600" dirty="0" smtClean="0">
                <a:hlinkClick r:id="rId3"/>
              </a:rPr>
              <a:t>html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"/>
            <a:ext cx="3188208" cy="238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105400" cy="1143000"/>
          </a:xfrm>
        </p:spPr>
        <p:txBody>
          <a:bodyPr/>
          <a:lstStyle/>
          <a:p>
            <a:r>
              <a:rPr lang="en-US" dirty="0" smtClean="0"/>
              <a:t>A huge sheet of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you start looking at code </a:t>
            </a:r>
            <a:br>
              <a:rPr lang="en-US" sz="2800" dirty="0" smtClean="0"/>
            </a:br>
            <a:r>
              <a:rPr lang="en-US" sz="2800" dirty="0" smtClean="0"/>
              <a:t>you aren’t already familiar with, </a:t>
            </a:r>
            <a:br>
              <a:rPr lang="en-US" sz="2800" dirty="0" smtClean="0"/>
            </a:br>
            <a:r>
              <a:rPr lang="en-US" sz="2800" dirty="0" smtClean="0"/>
              <a:t>this is what it is!</a:t>
            </a:r>
          </a:p>
          <a:p>
            <a:r>
              <a:rPr lang="en-US" sz="2800" dirty="0" smtClean="0"/>
              <a:t>The goal is to find interesting </a:t>
            </a:r>
            <a:br>
              <a:rPr lang="en-US" sz="2800" dirty="0" smtClean="0"/>
            </a:br>
            <a:r>
              <a:rPr lang="en-US" sz="2800" dirty="0" smtClean="0"/>
              <a:t>places to study in depth</a:t>
            </a:r>
          </a:p>
          <a:p>
            <a:pPr lvl="1"/>
            <a:r>
              <a:rPr lang="en-US" sz="2400" dirty="0" smtClean="0"/>
              <a:t>Analyze for possible problems</a:t>
            </a:r>
          </a:p>
          <a:p>
            <a:pPr lvl="1"/>
            <a:r>
              <a:rPr lang="en-US" sz="2400" dirty="0" smtClean="0"/>
              <a:t>Try making changes</a:t>
            </a:r>
          </a:p>
          <a:p>
            <a:r>
              <a:rPr lang="en-US" sz="2800" dirty="0" smtClean="0"/>
              <a:t>But if the code can’t be unit tested easily, how can you actually run it and see what it does?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10" y="228600"/>
            <a:ext cx="346789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676471"/>
            <a:ext cx="327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Above</a:t>
            </a:r>
            <a:r>
              <a:rPr lang="en-US" sz="1200" dirty="0" smtClean="0"/>
              <a:t> – source code that played a role in a Minnesota court case over the legitimacy of breath </a:t>
            </a:r>
            <a:r>
              <a:rPr lang="en-US" sz="1200" dirty="0"/>
              <a:t>test results. </a:t>
            </a:r>
            <a:r>
              <a:rPr lang="en-US" sz="1200" dirty="0" smtClean="0"/>
              <a:t>What does it do?</a:t>
            </a:r>
            <a:r>
              <a:rPr lang="en-US" sz="1200" dirty="0" smtClean="0">
                <a:hlinkClick r:id="rId4"/>
              </a:rPr>
              <a:t> http</a:t>
            </a:r>
            <a:r>
              <a:rPr lang="en-US" sz="1200" dirty="0">
                <a:hlinkClick r:id="rId4"/>
              </a:rPr>
              <a:t>://www.mndwidefenseblog.com/2009/05/articles/source-code/court-of-appeals-rips-the-lid-off-dwi-intoxilyzer-source-code-issue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337998" y="6019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Q1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“Seam”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Feathers shows a method in C++, which could be run in a unit test, except for the line –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PostReceiveError</a:t>
            </a:r>
            <a:r>
              <a:rPr lang="en-US" dirty="0" smtClean="0"/>
              <a:t>(SOCKETCALLBACK, SSL_FAILURE);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which calls a tricky-to-include-in-testing external function.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the options here – without changing any of the lines in this method itself?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7998" y="6019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Q2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66"/>
            <a:ext cx="4909785" cy="6812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385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rest of the method would be much easier to set up </a:t>
            </a:r>
            <a:r>
              <a:rPr lang="en-US" dirty="0" err="1" smtClean="0"/>
              <a:t>NUnit</a:t>
            </a:r>
            <a:r>
              <a:rPr lang="en-US" dirty="0" smtClean="0"/>
              <a:t> style unit tests for, except this one line!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8801" y="4084260"/>
            <a:ext cx="685799" cy="3353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" y="457200"/>
            <a:ext cx="8992312" cy="5796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998" y="6019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Q3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“Seam” Options,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r>
              <a:rPr lang="en-US" dirty="0" smtClean="0"/>
              <a:t>:  We can change, for testing, what external code gets linked here.</a:t>
            </a:r>
          </a:p>
          <a:p>
            <a:r>
              <a:rPr lang="en-US" dirty="0" smtClean="0"/>
              <a:t>Preprocessing:  This happens to be C++ code, and so you could do some “#” macro that changes what happens in the call.</a:t>
            </a:r>
          </a:p>
          <a:p>
            <a:r>
              <a:rPr lang="en-US" dirty="0" smtClean="0"/>
              <a:t>Object substitution:  We can make objects for testing, like a subclass that overrides what gets called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“Seam” Goal 1 – 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a way to </a:t>
            </a:r>
            <a:r>
              <a:rPr lang="en-US" i="1" dirty="0" smtClean="0"/>
              <a:t>alter</a:t>
            </a:r>
            <a:r>
              <a:rPr lang="en-US" dirty="0" smtClean="0"/>
              <a:t> the behavior of some code, without changing the code itself.</a:t>
            </a:r>
          </a:p>
          <a:p>
            <a:r>
              <a:rPr lang="en-US" dirty="0" smtClean="0"/>
              <a:t>For testing - Usually applied to code that causes trouble if run as intended, like for unit testing. Examples:</a:t>
            </a:r>
          </a:p>
          <a:p>
            <a:pPr lvl="1"/>
            <a:r>
              <a:rPr lang="en-US" dirty="0" smtClean="0"/>
              <a:t>Communications calls</a:t>
            </a:r>
          </a:p>
          <a:p>
            <a:pPr lvl="1"/>
            <a:r>
              <a:rPr lang="en-US" dirty="0" smtClean="0"/>
              <a:t>Database calls</a:t>
            </a:r>
          </a:p>
          <a:p>
            <a:pPr lvl="1"/>
            <a:r>
              <a:rPr lang="en-US" dirty="0" smtClean="0"/>
              <a:t>GUI calls</a:t>
            </a:r>
          </a:p>
          <a:p>
            <a:r>
              <a:rPr lang="en-US" dirty="0" smtClean="0"/>
              <a:t>This gives you “test” versions of your software, which are easier to run without messing with these external entities.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7998" y="6019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“Seam” Goal 2 –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 way to </a:t>
            </a:r>
            <a:r>
              <a:rPr lang="en-US" i="1" dirty="0" smtClean="0"/>
              <a:t>enhance</a:t>
            </a:r>
            <a:r>
              <a:rPr lang="en-US" dirty="0" smtClean="0"/>
              <a:t> the behavior of some code, without changing the code itself.</a:t>
            </a:r>
          </a:p>
          <a:p>
            <a:r>
              <a:rPr lang="en-US" dirty="0" smtClean="0"/>
              <a:t>For adding features - Usually applied to code that you want to “do more” without altering this class or method.</a:t>
            </a:r>
          </a:p>
          <a:p>
            <a:r>
              <a:rPr lang="en-US" dirty="0" smtClean="0"/>
              <a:t>This gives you easy ways to make enhancements, without adding bugs into the existing code.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7998" y="6019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Q5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47457</TotalTime>
  <Words>975</Words>
  <Application>Microsoft Office PowerPoint</Application>
  <PresentationFormat>On-screen Show (4:3)</PresentationFormat>
  <Paragraphs>115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“SEAM” Model</vt:lpstr>
      <vt:lpstr>The Seam Model</vt:lpstr>
      <vt:lpstr>A huge sheet of text</vt:lpstr>
      <vt:lpstr>A “Seam” Example</vt:lpstr>
      <vt:lpstr>PowerPoint Presentation</vt:lpstr>
      <vt:lpstr>PowerPoint Presentation</vt:lpstr>
      <vt:lpstr>“Seam” Options, in summary</vt:lpstr>
      <vt:lpstr>“Seam” Goal 1 – Unit Testing</vt:lpstr>
      <vt:lpstr>“Seam” Goal 2 – Enhancements</vt:lpstr>
      <vt:lpstr>These are key strategies!</vt:lpstr>
      <vt:lpstr>The SEAM model extends…</vt:lpstr>
      <vt:lpstr>And the SEAM model uses…</vt:lpstr>
      <vt:lpstr>And has a lot to do with…</vt:lpstr>
      <vt:lpstr>Lots of tools work with “seams”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205</cp:revision>
  <cp:lastPrinted>2010-05-13T14:23:20Z</cp:lastPrinted>
  <dcterms:created xsi:type="dcterms:W3CDTF">2010-05-10T02:14:26Z</dcterms:created>
  <dcterms:modified xsi:type="dcterms:W3CDTF">2014-04-07T15:57:10Z</dcterms:modified>
</cp:coreProperties>
</file>