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5" r:id="rId3"/>
    <p:sldId id="259" r:id="rId4"/>
    <p:sldId id="257" r:id="rId5"/>
    <p:sldId id="258"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501" autoAdjust="0"/>
  </p:normalViewPr>
  <p:slideViewPr>
    <p:cSldViewPr>
      <p:cViewPr varScale="1">
        <p:scale>
          <a:sx n="54" d="100"/>
          <a:sy n="54" d="100"/>
        </p:scale>
        <p:origin x="-149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766EB7-A1FF-47EB-8C5D-5F74F414EB05}" type="datetimeFigureOut">
              <a:rPr lang="en-US" smtClean="0"/>
              <a:t>4/7/2014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0FD6F1-3125-486F-B107-103CF4A26084}" type="slidenum">
              <a:rPr lang="en-US" smtClean="0"/>
              <a:t>‹#›</a:t>
            </a:fld>
            <a:endParaRPr lang="en-US"/>
          </a:p>
        </p:txBody>
      </p:sp>
    </p:spTree>
    <p:extLst>
      <p:ext uri="{BB962C8B-B14F-4D97-AF65-F5344CB8AC3E}">
        <p14:creationId xmlns:p14="http://schemas.microsoft.com/office/powerpoint/2010/main" val="1832129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a:t>
            </a:r>
            <a:r>
              <a:rPr lang="en-US" baseline="0" dirty="0" smtClean="0"/>
              <a:t> from http://www.berteramotors.com/2014-subaru-legacy-in-ct.htm.</a:t>
            </a:r>
            <a:endParaRPr lang="en-US" dirty="0"/>
          </a:p>
        </p:txBody>
      </p:sp>
      <p:sp>
        <p:nvSpPr>
          <p:cNvPr id="4" name="Slide Number Placeholder 3"/>
          <p:cNvSpPr>
            <a:spLocks noGrp="1"/>
          </p:cNvSpPr>
          <p:nvPr>
            <p:ph type="sldNum" sz="quarter" idx="10"/>
          </p:nvPr>
        </p:nvSpPr>
        <p:spPr/>
        <p:txBody>
          <a:bodyPr/>
          <a:lstStyle/>
          <a:p>
            <a:fld id="{200FD6F1-3125-486F-B107-103CF4A26084}" type="slidenum">
              <a:rPr lang="en-US" smtClean="0"/>
              <a:t>1</a:t>
            </a:fld>
            <a:endParaRPr lang="en-US"/>
          </a:p>
        </p:txBody>
      </p:sp>
    </p:spTree>
    <p:extLst>
      <p:ext uri="{BB962C8B-B14F-4D97-AF65-F5344CB8AC3E}">
        <p14:creationId xmlns:p14="http://schemas.microsoft.com/office/powerpoint/2010/main" val="2515077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http://godplaysdice.wordpress.com/2010/06/07/the-secret-life-of-slot-machines/</a:t>
            </a:r>
            <a:endParaRPr lang="en-US" dirty="0"/>
          </a:p>
        </p:txBody>
      </p:sp>
      <p:sp>
        <p:nvSpPr>
          <p:cNvPr id="4" name="Slide Number Placeholder 3"/>
          <p:cNvSpPr>
            <a:spLocks noGrp="1"/>
          </p:cNvSpPr>
          <p:nvPr>
            <p:ph type="sldNum" sz="quarter" idx="10"/>
          </p:nvPr>
        </p:nvSpPr>
        <p:spPr/>
        <p:txBody>
          <a:bodyPr/>
          <a:lstStyle/>
          <a:p>
            <a:fld id="{200FD6F1-3125-486F-B107-103CF4A26084}" type="slidenum">
              <a:rPr lang="en-US" smtClean="0"/>
              <a:t>6</a:t>
            </a:fld>
            <a:endParaRPr lang="en-US"/>
          </a:p>
        </p:txBody>
      </p:sp>
    </p:spTree>
    <p:extLst>
      <p:ext uri="{BB962C8B-B14F-4D97-AF65-F5344CB8AC3E}">
        <p14:creationId xmlns:p14="http://schemas.microsoft.com/office/powerpoint/2010/main" val="1474897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http://www.baconsrebellion.com/2011/01/vice-tightens.html/.</a:t>
            </a:r>
            <a:endParaRPr lang="en-US" dirty="0"/>
          </a:p>
        </p:txBody>
      </p:sp>
      <p:sp>
        <p:nvSpPr>
          <p:cNvPr id="4" name="Slide Number Placeholder 3"/>
          <p:cNvSpPr>
            <a:spLocks noGrp="1"/>
          </p:cNvSpPr>
          <p:nvPr>
            <p:ph type="sldNum" sz="quarter" idx="10"/>
          </p:nvPr>
        </p:nvSpPr>
        <p:spPr/>
        <p:txBody>
          <a:bodyPr/>
          <a:lstStyle/>
          <a:p>
            <a:fld id="{200FD6F1-3125-486F-B107-103CF4A26084}" type="slidenum">
              <a:rPr lang="en-US" smtClean="0"/>
              <a:t>7</a:t>
            </a:fld>
            <a:endParaRPr lang="en-US"/>
          </a:p>
        </p:txBody>
      </p:sp>
    </p:spTree>
    <p:extLst>
      <p:ext uri="{BB962C8B-B14F-4D97-AF65-F5344CB8AC3E}">
        <p14:creationId xmlns:p14="http://schemas.microsoft.com/office/powerpoint/2010/main" val="1602679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Most people who try to unit test their code, either give up at some point or don</a:t>
            </a:r>
            <a:r>
              <a:rPr lang="ja-JP" altLang="en-US" smtClean="0">
                <a:latin typeface="Arial" pitchFamily="34" charset="0"/>
              </a:rPr>
              <a:t>’</a:t>
            </a:r>
            <a:r>
              <a:rPr lang="en-US" altLang="ja-JP" smtClean="0">
                <a:latin typeface="Arial" pitchFamily="34" charset="0"/>
              </a:rPr>
              <a:t>t actually perform unit tests. Instead they either rely on system and integration tests to be performed much later in the  product life cycle or they resort to manually testing their code via custom test applications or by using the end product they are developing to invoke their code. </a:t>
            </a:r>
          </a:p>
          <a:p>
            <a:endParaRPr lang="en-US" altLang="en-US" smtClean="0">
              <a:latin typeface="Arial" pitchFamily="34" charset="0"/>
            </a:endParaRPr>
          </a:p>
          <a:p>
            <a:r>
              <a:rPr lang="en-US" altLang="en-US" smtClean="0">
                <a:latin typeface="Arial" pitchFamily="34" charset="0"/>
              </a:rPr>
              <a:t>To write a good unit test, we need to understand the properties of a good unit test. To get there, we need to take a look at how people test their software in general. We all have written tests before. Hopefully, we all test our code before turning it in/releasing it to the general public.  You might have used a console application that called the various methods of a class or component or perhaps some specially created code that check the functionality of the code, by manually running the tests. You may have also used the applications real UI to test your code.</a:t>
            </a:r>
          </a:p>
        </p:txBody>
      </p:sp>
      <p:sp>
        <p:nvSpPr>
          <p:cNvPr id="215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72C3FDA4-CD17-4524-97C3-68F96E480EDB}" type="slidenum">
              <a:rPr lang="en-US" altLang="en-US" sz="1200">
                <a:latin typeface="Arial" pitchFamily="34" charset="0"/>
              </a:rPr>
              <a:pPr/>
              <a:t>10</a:t>
            </a:fld>
            <a:endParaRPr lang="en-US" altLang="en-US" sz="120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nSpc>
                <a:spcPct val="90000"/>
              </a:lnSpc>
              <a:buFontTx/>
              <a:buAutoNum type="arabicPeriod"/>
            </a:pPr>
            <a:r>
              <a:rPr lang="en-US" altLang="en-US" dirty="0" smtClean="0">
                <a:latin typeface="Arial" pitchFamily="34" charset="0"/>
              </a:rPr>
              <a:t>The way most developers test their functionality is through the final functionality of the user interface. Clicking some button triggers a series of events—various classes and components working together to produce the final result. If the test fails, all of these software components fail as a team, and it can be difficult to figure out what caused the failure of the overall operation.</a:t>
            </a:r>
          </a:p>
          <a:p>
            <a:pPr marL="228600" indent="-228600">
              <a:lnSpc>
                <a:spcPct val="90000"/>
              </a:lnSpc>
              <a:buFontTx/>
              <a:buAutoNum type="arabicPeriod"/>
            </a:pPr>
            <a:endParaRPr lang="en-US" altLang="en-US" dirty="0" smtClean="0">
              <a:latin typeface="Arial" pitchFamily="34" charset="0"/>
            </a:endParaRPr>
          </a:p>
          <a:p>
            <a:pPr marL="228600" indent="-228600">
              <a:lnSpc>
                <a:spcPct val="90000"/>
              </a:lnSpc>
              <a:buFontTx/>
              <a:buAutoNum type="arabicPeriod"/>
            </a:pPr>
            <a:r>
              <a:rPr lang="en-US" altLang="en-US" dirty="0" smtClean="0">
                <a:latin typeface="Arial" pitchFamily="34" charset="0"/>
              </a:rPr>
              <a:t>Can I run and get results from the test I wrote two weeks or months or years ago?</a:t>
            </a:r>
          </a:p>
          <a:p>
            <a:pPr marL="228600" indent="-228600">
              <a:lnSpc>
                <a:spcPct val="90000"/>
              </a:lnSpc>
            </a:pPr>
            <a:endParaRPr lang="en-US" altLang="en-US" dirty="0" smtClean="0">
              <a:latin typeface="Arial" pitchFamily="34" charset="0"/>
            </a:endParaRPr>
          </a:p>
          <a:p>
            <a:pPr marL="228600" indent="-228600">
              <a:lnSpc>
                <a:spcPct val="90000"/>
              </a:lnSpc>
            </a:pPr>
            <a:r>
              <a:rPr lang="en-US" altLang="en-US" dirty="0" smtClean="0">
                <a:latin typeface="Arial" pitchFamily="34" charset="0"/>
              </a:rPr>
              <a:t>If you can</a:t>
            </a:r>
            <a:r>
              <a:rPr lang="ja-JP" altLang="en-US" dirty="0" smtClean="0">
                <a:latin typeface="Arial" pitchFamily="34" charset="0"/>
              </a:rPr>
              <a:t>’</a:t>
            </a:r>
            <a:r>
              <a:rPr lang="en-US" altLang="ja-JP" dirty="0" smtClean="0">
                <a:latin typeface="Arial" pitchFamily="34" charset="0"/>
              </a:rPr>
              <a:t>t do that, how would you know whether you broke a feature that you created two weeks ago? Code changes regularly during the life of an application, and if you can</a:t>
            </a:r>
            <a:r>
              <a:rPr lang="ja-JP" altLang="en-US" dirty="0" smtClean="0">
                <a:latin typeface="Arial" pitchFamily="34" charset="0"/>
              </a:rPr>
              <a:t>’</a:t>
            </a:r>
            <a:r>
              <a:rPr lang="en-US" altLang="ja-JP" dirty="0" smtClean="0">
                <a:latin typeface="Arial" pitchFamily="34" charset="0"/>
              </a:rPr>
              <a:t>t (or won</a:t>
            </a:r>
            <a:r>
              <a:rPr lang="ja-JP" altLang="en-US" dirty="0" smtClean="0">
                <a:latin typeface="Arial" pitchFamily="34" charset="0"/>
              </a:rPr>
              <a:t>’</a:t>
            </a:r>
            <a:r>
              <a:rPr lang="en-US" altLang="ja-JP" dirty="0" smtClean="0">
                <a:latin typeface="Arial" pitchFamily="34" charset="0"/>
              </a:rPr>
              <a:t>t) run tests for all the previous working features after changing your code, you just might break it without knowing -  </a:t>
            </a:r>
            <a:r>
              <a:rPr lang="ja-JP" altLang="en-US" dirty="0" smtClean="0">
                <a:latin typeface="Arial" pitchFamily="34" charset="0"/>
              </a:rPr>
              <a:t>“</a:t>
            </a:r>
            <a:r>
              <a:rPr lang="en-US" altLang="ja-JP" dirty="0" smtClean="0">
                <a:latin typeface="Arial" pitchFamily="34" charset="0"/>
              </a:rPr>
              <a:t>accidental bugging,</a:t>
            </a:r>
            <a:r>
              <a:rPr lang="ja-JP" altLang="en-US" dirty="0" smtClean="0">
                <a:latin typeface="Arial" pitchFamily="34" charset="0"/>
              </a:rPr>
              <a:t>”</a:t>
            </a:r>
            <a:r>
              <a:rPr lang="en-US" altLang="ja-JP" dirty="0" smtClean="0">
                <a:latin typeface="Arial" pitchFamily="34" charset="0"/>
              </a:rPr>
              <a:t> and it seems to occur a lot near the end of a software project, when developers are under pressure to fix existing bugs. Sometimes they introduce new bugs inadvertently as they solve the old ones. </a:t>
            </a:r>
            <a:r>
              <a:rPr lang="en-US" altLang="ja-JP" dirty="0" err="1" smtClean="0">
                <a:latin typeface="Arial" pitchFamily="34" charset="0"/>
              </a:rPr>
              <a:t>Wouldn</a:t>
            </a:r>
            <a:r>
              <a:rPr lang="ja-JP" altLang="en-US" dirty="0" smtClean="0">
                <a:latin typeface="Arial" pitchFamily="34" charset="0"/>
              </a:rPr>
              <a:t>’</a:t>
            </a:r>
            <a:r>
              <a:rPr lang="en-US" altLang="ja-JP" dirty="0" smtClean="0">
                <a:latin typeface="Arial" pitchFamily="34" charset="0"/>
              </a:rPr>
              <a:t>t it</a:t>
            </a:r>
          </a:p>
          <a:p>
            <a:pPr marL="228600" indent="-228600">
              <a:lnSpc>
                <a:spcPct val="90000"/>
              </a:lnSpc>
            </a:pPr>
            <a:r>
              <a:rPr lang="en-US" altLang="en-US" dirty="0" smtClean="0">
                <a:latin typeface="Arial" pitchFamily="34" charset="0"/>
              </a:rPr>
              <a:t>be great to know that you broke something within three minutes of breaking it?</a:t>
            </a:r>
          </a:p>
          <a:p>
            <a:pPr marL="228600" indent="-228600">
              <a:lnSpc>
                <a:spcPct val="90000"/>
              </a:lnSpc>
            </a:pPr>
            <a:endParaRPr lang="en-US" altLang="en-US" dirty="0" smtClean="0">
              <a:latin typeface="Arial" pitchFamily="34" charset="0"/>
            </a:endParaRPr>
          </a:p>
          <a:p>
            <a:pPr marL="228600" indent="-228600">
              <a:lnSpc>
                <a:spcPct val="90000"/>
              </a:lnSpc>
              <a:buFont typeface="Calibri" pitchFamily="34" charset="0"/>
              <a:buAutoNum type="arabicPeriod" startAt="3"/>
            </a:pPr>
            <a:r>
              <a:rPr lang="en-US" altLang="en-US" dirty="0" smtClean="0">
                <a:latin typeface="Arial" pitchFamily="34" charset="0"/>
              </a:rPr>
              <a:t> Can any member of my team run and get the results from tests I wrote two months ago?</a:t>
            </a:r>
          </a:p>
          <a:p>
            <a:pPr marL="228600" indent="-228600">
              <a:lnSpc>
                <a:spcPct val="90000"/>
              </a:lnSpc>
            </a:pPr>
            <a:endParaRPr lang="en-US" altLang="en-US" dirty="0" smtClean="0">
              <a:latin typeface="Arial" pitchFamily="34" charset="0"/>
            </a:endParaRPr>
          </a:p>
          <a:p>
            <a:pPr marL="228600" indent="-228600">
              <a:lnSpc>
                <a:spcPct val="90000"/>
              </a:lnSpc>
            </a:pPr>
            <a:r>
              <a:rPr lang="en-US" altLang="en-US" dirty="0" smtClean="0">
                <a:latin typeface="Arial" pitchFamily="34" charset="0"/>
              </a:rPr>
              <a:t>This goes with the last point but takes it up a notch. You want to make sure that you don</a:t>
            </a:r>
            <a:r>
              <a:rPr lang="ja-JP" altLang="en-US" dirty="0" smtClean="0">
                <a:latin typeface="Arial" pitchFamily="34" charset="0"/>
              </a:rPr>
              <a:t>’</a:t>
            </a:r>
            <a:r>
              <a:rPr lang="en-US" altLang="ja-JP" dirty="0" smtClean="0">
                <a:latin typeface="Arial" pitchFamily="34" charset="0"/>
              </a:rPr>
              <a:t>t break someone else</a:t>
            </a:r>
            <a:r>
              <a:rPr lang="ja-JP" altLang="en-US" dirty="0" smtClean="0">
                <a:latin typeface="Arial" pitchFamily="34" charset="0"/>
              </a:rPr>
              <a:t>’</a:t>
            </a:r>
            <a:r>
              <a:rPr lang="en-US" altLang="ja-JP" dirty="0" smtClean="0">
                <a:latin typeface="Arial" pitchFamily="34" charset="0"/>
              </a:rPr>
              <a:t>s code when you change something. Many developers fear changing </a:t>
            </a:r>
            <a:r>
              <a:rPr lang="en-US" altLang="ja-JP" i="1" dirty="0" smtClean="0">
                <a:latin typeface="Arial" pitchFamily="34" charset="0"/>
              </a:rPr>
              <a:t>legacy code in </a:t>
            </a:r>
            <a:r>
              <a:rPr lang="en-US" altLang="ja-JP" dirty="0" smtClean="0">
                <a:latin typeface="Arial" pitchFamily="34" charset="0"/>
              </a:rPr>
              <a:t>older systems for fear of not knowing what other code depends on what they</a:t>
            </a:r>
            <a:r>
              <a:rPr lang="ja-JP" altLang="en-US" dirty="0" smtClean="0">
                <a:latin typeface="Arial" pitchFamily="34" charset="0"/>
              </a:rPr>
              <a:t>’</a:t>
            </a:r>
            <a:r>
              <a:rPr lang="en-US" altLang="ja-JP" dirty="0" smtClean="0">
                <a:latin typeface="Arial" pitchFamily="34" charset="0"/>
              </a:rPr>
              <a:t>re changing. In essence, they risk changing the system into an unknown state of stability.</a:t>
            </a:r>
          </a:p>
          <a:p>
            <a:pPr marL="228600" indent="-228600">
              <a:lnSpc>
                <a:spcPct val="90000"/>
              </a:lnSpc>
            </a:pPr>
            <a:endParaRPr lang="en-US" altLang="en-US" dirty="0" smtClean="0">
              <a:latin typeface="Arial" pitchFamily="34" charset="0"/>
            </a:endParaRPr>
          </a:p>
          <a:p>
            <a:pPr marL="228600" indent="-228600">
              <a:lnSpc>
                <a:spcPct val="90000"/>
              </a:lnSpc>
            </a:pPr>
            <a:endParaRPr lang="en-US" altLang="en-US" dirty="0" smtClean="0">
              <a:latin typeface="Arial" pitchFamily="34" charset="0"/>
            </a:endParaRPr>
          </a:p>
          <a:p>
            <a:pPr marL="228600" indent="-228600">
              <a:lnSpc>
                <a:spcPct val="90000"/>
              </a:lnSpc>
            </a:pPr>
            <a:endParaRPr lang="en-US" altLang="en-US" dirty="0" smtClean="0">
              <a:latin typeface="Arial" pitchFamily="34" charset="0"/>
            </a:endParaRPr>
          </a:p>
        </p:txBody>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3653279E-2362-4AFA-8038-491EEABAED12}" type="slidenum">
              <a:rPr lang="en-US" altLang="en-US" sz="1200">
                <a:latin typeface="Arial" pitchFamily="34" charset="0"/>
              </a:rPr>
              <a:pPr/>
              <a:t>11</a:t>
            </a:fld>
            <a:endParaRPr lang="en-US" altLang="en-US" sz="120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z="1000" smtClean="0">
                <a:latin typeface="Arial" pitchFamily="34" charset="0"/>
              </a:rPr>
              <a:t>A unit test </a:t>
            </a:r>
            <a:r>
              <a:rPr lang="en-US" altLang="en-US" sz="1000" i="1" smtClean="0">
                <a:latin typeface="Arial" pitchFamily="34" charset="0"/>
              </a:rPr>
              <a:t>should </a:t>
            </a:r>
            <a:r>
              <a:rPr lang="en-US" altLang="en-US" sz="1000" smtClean="0">
                <a:latin typeface="Arial" pitchFamily="34" charset="0"/>
              </a:rPr>
              <a:t>have the following properties:</a:t>
            </a:r>
          </a:p>
          <a:p>
            <a:pPr>
              <a:lnSpc>
                <a:spcPct val="90000"/>
              </a:lnSpc>
            </a:pPr>
            <a:r>
              <a:rPr lang="en-US" altLang="en-US" sz="1000" smtClean="0">
                <a:latin typeface="Arial" pitchFamily="34" charset="0"/>
              </a:rPr>
              <a:t> </a:t>
            </a:r>
          </a:p>
          <a:p>
            <a:pPr>
              <a:lnSpc>
                <a:spcPct val="90000"/>
              </a:lnSpc>
              <a:buFontTx/>
              <a:buChar char="•"/>
            </a:pPr>
            <a:r>
              <a:rPr lang="en-US" altLang="en-US" sz="1000" smtClean="0">
                <a:latin typeface="Arial" pitchFamily="34" charset="0"/>
              </a:rPr>
              <a:t> It should be automated and repeatable.</a:t>
            </a:r>
          </a:p>
          <a:p>
            <a:pPr>
              <a:lnSpc>
                <a:spcPct val="90000"/>
              </a:lnSpc>
              <a:buFontTx/>
              <a:buChar char="•"/>
            </a:pPr>
            <a:r>
              <a:rPr lang="en-US" altLang="en-US" sz="1000" smtClean="0">
                <a:latin typeface="Arial" pitchFamily="34" charset="0"/>
              </a:rPr>
              <a:t> It should be easy to implement.</a:t>
            </a:r>
          </a:p>
          <a:p>
            <a:pPr>
              <a:lnSpc>
                <a:spcPct val="90000"/>
              </a:lnSpc>
              <a:buFontTx/>
              <a:buChar char="•"/>
            </a:pPr>
            <a:r>
              <a:rPr lang="en-US" altLang="en-US" sz="1000" smtClean="0">
                <a:latin typeface="Arial" pitchFamily="34" charset="0"/>
              </a:rPr>
              <a:t> Once it</a:t>
            </a:r>
            <a:r>
              <a:rPr lang="ja-JP" altLang="en-US" sz="1000" smtClean="0">
                <a:latin typeface="Arial" pitchFamily="34" charset="0"/>
              </a:rPr>
              <a:t>’</a:t>
            </a:r>
            <a:r>
              <a:rPr lang="en-US" altLang="ja-JP" sz="1000" smtClean="0">
                <a:latin typeface="Arial" pitchFamily="34" charset="0"/>
              </a:rPr>
              <a:t>s written, it should remain for future use.</a:t>
            </a:r>
          </a:p>
          <a:p>
            <a:pPr>
              <a:lnSpc>
                <a:spcPct val="90000"/>
              </a:lnSpc>
              <a:buFontTx/>
              <a:buChar char="•"/>
            </a:pPr>
            <a:r>
              <a:rPr lang="en-US" altLang="en-US" sz="1000" smtClean="0">
                <a:latin typeface="Arial" pitchFamily="34" charset="0"/>
              </a:rPr>
              <a:t> Anyone should be able to run it.</a:t>
            </a:r>
          </a:p>
          <a:p>
            <a:pPr>
              <a:lnSpc>
                <a:spcPct val="90000"/>
              </a:lnSpc>
              <a:buFontTx/>
              <a:buChar char="•"/>
            </a:pPr>
            <a:r>
              <a:rPr lang="en-US" altLang="en-US" sz="1000" smtClean="0">
                <a:latin typeface="Arial" pitchFamily="34" charset="0"/>
              </a:rPr>
              <a:t> It should run at the push of a button.</a:t>
            </a:r>
          </a:p>
          <a:p>
            <a:pPr>
              <a:lnSpc>
                <a:spcPct val="90000"/>
              </a:lnSpc>
              <a:buFontTx/>
              <a:buChar char="•"/>
            </a:pPr>
            <a:r>
              <a:rPr lang="en-US" altLang="en-US" sz="1000" smtClean="0">
                <a:latin typeface="Arial" pitchFamily="34" charset="0"/>
              </a:rPr>
              <a:t> It should run quickly.</a:t>
            </a:r>
          </a:p>
          <a:p>
            <a:pPr>
              <a:lnSpc>
                <a:spcPct val="90000"/>
              </a:lnSpc>
            </a:pPr>
            <a:r>
              <a:rPr lang="en-US" altLang="en-US" sz="1000" smtClean="0">
                <a:latin typeface="Arial" pitchFamily="34" charset="0"/>
              </a:rPr>
              <a:t> </a:t>
            </a:r>
          </a:p>
          <a:p>
            <a:pPr>
              <a:lnSpc>
                <a:spcPct val="90000"/>
              </a:lnSpc>
            </a:pPr>
            <a:r>
              <a:rPr lang="en-US" altLang="en-US" sz="1000" smtClean="0">
                <a:latin typeface="Arial" pitchFamily="34" charset="0"/>
              </a:rPr>
              <a:t>Many people confuse the act of testing their software with the concept of a unit test. To start off, ask yourself the following questions about the tests you</a:t>
            </a:r>
            <a:r>
              <a:rPr lang="ja-JP" altLang="en-US" sz="1000" smtClean="0">
                <a:latin typeface="Arial" pitchFamily="34" charset="0"/>
              </a:rPr>
              <a:t>’</a:t>
            </a:r>
            <a:r>
              <a:rPr lang="en-US" altLang="ja-JP" sz="1000" smtClean="0">
                <a:latin typeface="Arial" pitchFamily="34" charset="0"/>
              </a:rPr>
              <a:t>ve written up to now:</a:t>
            </a:r>
          </a:p>
          <a:p>
            <a:pPr>
              <a:lnSpc>
                <a:spcPct val="90000"/>
              </a:lnSpc>
            </a:pPr>
            <a:r>
              <a:rPr lang="en-US" altLang="en-US" sz="1000" smtClean="0">
                <a:latin typeface="Arial" pitchFamily="34" charset="0"/>
              </a:rPr>
              <a:t> </a:t>
            </a:r>
          </a:p>
          <a:p>
            <a:pPr>
              <a:lnSpc>
                <a:spcPct val="90000"/>
              </a:lnSpc>
              <a:buFontTx/>
              <a:buChar char="•"/>
            </a:pPr>
            <a:r>
              <a:rPr lang="en-US" altLang="en-US" sz="1000" smtClean="0">
                <a:latin typeface="Arial" pitchFamily="34" charset="0"/>
              </a:rPr>
              <a:t> Can I run and get results from a unit test I wrote two weeks or months or years ago?</a:t>
            </a:r>
          </a:p>
          <a:p>
            <a:pPr>
              <a:lnSpc>
                <a:spcPct val="90000"/>
              </a:lnSpc>
              <a:buFontTx/>
              <a:buChar char="•"/>
            </a:pPr>
            <a:r>
              <a:rPr lang="en-US" altLang="en-US" sz="1000" smtClean="0">
                <a:latin typeface="Arial" pitchFamily="34" charset="0"/>
              </a:rPr>
              <a:t> Can any member of my team run and get the results from unit tests I wrote two months ago?</a:t>
            </a:r>
          </a:p>
          <a:p>
            <a:pPr>
              <a:lnSpc>
                <a:spcPct val="90000"/>
              </a:lnSpc>
              <a:buFontTx/>
              <a:buChar char="•"/>
            </a:pPr>
            <a:r>
              <a:rPr lang="en-US" altLang="en-US" sz="1000" smtClean="0">
                <a:latin typeface="Arial" pitchFamily="34" charset="0"/>
              </a:rPr>
              <a:t> Can I run all the unit tests I</a:t>
            </a:r>
            <a:r>
              <a:rPr lang="ja-JP" altLang="en-US" sz="1000" smtClean="0">
                <a:latin typeface="Arial" pitchFamily="34" charset="0"/>
              </a:rPr>
              <a:t>’</a:t>
            </a:r>
            <a:r>
              <a:rPr lang="en-US" altLang="ja-JP" sz="1000" smtClean="0">
                <a:latin typeface="Arial" pitchFamily="34" charset="0"/>
              </a:rPr>
              <a:t>ve written in no more than a few minutes?</a:t>
            </a:r>
          </a:p>
          <a:p>
            <a:pPr>
              <a:lnSpc>
                <a:spcPct val="90000"/>
              </a:lnSpc>
              <a:buFontTx/>
              <a:buChar char="•"/>
            </a:pPr>
            <a:r>
              <a:rPr lang="en-US" altLang="en-US" sz="1000" smtClean="0">
                <a:latin typeface="Arial" pitchFamily="34" charset="0"/>
              </a:rPr>
              <a:t> Can I run all the unit tests I</a:t>
            </a:r>
            <a:r>
              <a:rPr lang="ja-JP" altLang="en-US" sz="1000" smtClean="0">
                <a:latin typeface="Arial" pitchFamily="34" charset="0"/>
              </a:rPr>
              <a:t>’</a:t>
            </a:r>
            <a:r>
              <a:rPr lang="en-US" altLang="ja-JP" sz="1000" smtClean="0">
                <a:latin typeface="Arial" pitchFamily="34" charset="0"/>
              </a:rPr>
              <a:t>ve written at the push of a button?</a:t>
            </a:r>
          </a:p>
          <a:p>
            <a:pPr>
              <a:lnSpc>
                <a:spcPct val="90000"/>
              </a:lnSpc>
              <a:buFontTx/>
              <a:buChar char="•"/>
            </a:pPr>
            <a:r>
              <a:rPr lang="en-US" altLang="en-US" sz="1000" smtClean="0">
                <a:latin typeface="Arial" pitchFamily="34" charset="0"/>
              </a:rPr>
              <a:t> Can I write a basic unit test in no more than a few minutes?</a:t>
            </a:r>
          </a:p>
          <a:p>
            <a:pPr>
              <a:lnSpc>
                <a:spcPct val="90000"/>
              </a:lnSpc>
            </a:pPr>
            <a:r>
              <a:rPr lang="en-US" altLang="en-US" sz="1000" smtClean="0">
                <a:latin typeface="Arial" pitchFamily="34" charset="0"/>
              </a:rPr>
              <a:t> </a:t>
            </a:r>
          </a:p>
          <a:p>
            <a:pPr>
              <a:lnSpc>
                <a:spcPct val="90000"/>
              </a:lnSpc>
            </a:pPr>
            <a:r>
              <a:rPr lang="en-US" altLang="en-US" sz="1000" smtClean="0">
                <a:latin typeface="Arial" pitchFamily="34" charset="0"/>
              </a:rPr>
              <a:t>If you</a:t>
            </a:r>
            <a:r>
              <a:rPr lang="ja-JP" altLang="en-US" sz="1000" smtClean="0">
                <a:latin typeface="Arial" pitchFamily="34" charset="0"/>
              </a:rPr>
              <a:t>’</a:t>
            </a:r>
            <a:r>
              <a:rPr lang="en-US" altLang="ja-JP" sz="1000" smtClean="0">
                <a:latin typeface="Arial" pitchFamily="34" charset="0"/>
              </a:rPr>
              <a:t>ve answered </a:t>
            </a:r>
            <a:r>
              <a:rPr lang="ja-JP" altLang="en-US" sz="1000" smtClean="0">
                <a:latin typeface="Arial" pitchFamily="34" charset="0"/>
              </a:rPr>
              <a:t>“</a:t>
            </a:r>
            <a:r>
              <a:rPr lang="en-US" altLang="ja-JP" sz="1000" smtClean="0">
                <a:latin typeface="Arial" pitchFamily="34" charset="0"/>
              </a:rPr>
              <a:t>no</a:t>
            </a:r>
            <a:r>
              <a:rPr lang="ja-JP" altLang="en-US" sz="1000" smtClean="0">
                <a:latin typeface="Arial" pitchFamily="34" charset="0"/>
              </a:rPr>
              <a:t>”</a:t>
            </a:r>
            <a:r>
              <a:rPr lang="en-US" altLang="ja-JP" sz="1000" smtClean="0">
                <a:latin typeface="Arial" pitchFamily="34" charset="0"/>
              </a:rPr>
              <a:t> to any of these questions, there</a:t>
            </a:r>
            <a:r>
              <a:rPr lang="ja-JP" altLang="en-US" sz="1000" smtClean="0">
                <a:latin typeface="Arial" pitchFamily="34" charset="0"/>
              </a:rPr>
              <a:t>’</a:t>
            </a:r>
            <a:r>
              <a:rPr lang="en-US" altLang="ja-JP" sz="1000" smtClean="0">
                <a:latin typeface="Arial" pitchFamily="34" charset="0"/>
              </a:rPr>
              <a:t>s a high probability that what you</a:t>
            </a:r>
            <a:r>
              <a:rPr lang="ja-JP" altLang="en-US" sz="1000" smtClean="0">
                <a:latin typeface="Arial" pitchFamily="34" charset="0"/>
              </a:rPr>
              <a:t>’</a:t>
            </a:r>
            <a:r>
              <a:rPr lang="en-US" altLang="ja-JP" sz="1000" smtClean="0">
                <a:latin typeface="Arial" pitchFamily="34" charset="0"/>
              </a:rPr>
              <a:t>re implementing isn</a:t>
            </a:r>
            <a:r>
              <a:rPr lang="ja-JP" altLang="en-US" sz="1000" smtClean="0">
                <a:latin typeface="Arial" pitchFamily="34" charset="0"/>
              </a:rPr>
              <a:t>’</a:t>
            </a:r>
            <a:r>
              <a:rPr lang="en-US" altLang="ja-JP" sz="1000" smtClean="0">
                <a:latin typeface="Arial" pitchFamily="34" charset="0"/>
              </a:rPr>
              <a:t>t a unit test. It</a:t>
            </a:r>
            <a:r>
              <a:rPr lang="ja-JP" altLang="en-US" sz="1000" smtClean="0">
                <a:latin typeface="Arial" pitchFamily="34" charset="0"/>
              </a:rPr>
              <a:t>’</a:t>
            </a:r>
            <a:r>
              <a:rPr lang="en-US" altLang="ja-JP" sz="1000" smtClean="0">
                <a:latin typeface="Arial" pitchFamily="34" charset="0"/>
              </a:rPr>
              <a:t>s definitely </a:t>
            </a:r>
            <a:r>
              <a:rPr lang="en-US" altLang="ja-JP" sz="1000" i="1" smtClean="0">
                <a:latin typeface="Arial" pitchFamily="34" charset="0"/>
              </a:rPr>
              <a:t>some </a:t>
            </a:r>
            <a:r>
              <a:rPr lang="en-US" altLang="ja-JP" sz="1000" smtClean="0">
                <a:latin typeface="Arial" pitchFamily="34" charset="0"/>
              </a:rPr>
              <a:t>kind of test, and it</a:t>
            </a:r>
            <a:r>
              <a:rPr lang="ja-JP" altLang="en-US" sz="1000" smtClean="0">
                <a:latin typeface="Arial" pitchFamily="34" charset="0"/>
              </a:rPr>
              <a:t>’</a:t>
            </a:r>
            <a:r>
              <a:rPr lang="en-US" altLang="ja-JP" sz="1000" smtClean="0">
                <a:latin typeface="Arial" pitchFamily="34" charset="0"/>
              </a:rPr>
              <a:t>s as important as a unit test, but it has drawbacks compared to tests that would let you answer </a:t>
            </a:r>
            <a:r>
              <a:rPr lang="ja-JP" altLang="en-US" sz="1000" smtClean="0">
                <a:latin typeface="Arial" pitchFamily="34" charset="0"/>
              </a:rPr>
              <a:t>“</a:t>
            </a:r>
            <a:r>
              <a:rPr lang="en-US" altLang="ja-JP" sz="1000" smtClean="0">
                <a:latin typeface="Arial" pitchFamily="34" charset="0"/>
              </a:rPr>
              <a:t>yes</a:t>
            </a:r>
            <a:r>
              <a:rPr lang="ja-JP" altLang="en-US" sz="1000" smtClean="0">
                <a:latin typeface="Arial" pitchFamily="34" charset="0"/>
              </a:rPr>
              <a:t>”</a:t>
            </a:r>
            <a:r>
              <a:rPr lang="en-US" altLang="ja-JP" sz="1000" smtClean="0">
                <a:latin typeface="Arial" pitchFamily="34" charset="0"/>
              </a:rPr>
              <a:t> to all of those questions.</a:t>
            </a:r>
          </a:p>
          <a:p>
            <a:pPr>
              <a:lnSpc>
                <a:spcPct val="90000"/>
              </a:lnSpc>
            </a:pPr>
            <a:endParaRPr lang="en-US" altLang="en-US" sz="1000" smtClean="0">
              <a:latin typeface="Arial" pitchFamily="34" charset="0"/>
            </a:endParaRPr>
          </a:p>
          <a:p>
            <a:pPr>
              <a:lnSpc>
                <a:spcPct val="90000"/>
              </a:lnSpc>
            </a:pPr>
            <a:r>
              <a:rPr lang="en-US" altLang="en-US" sz="1000" smtClean="0">
                <a:latin typeface="Arial" pitchFamily="34" charset="0"/>
              </a:rPr>
              <a:t> </a:t>
            </a:r>
          </a:p>
          <a:p>
            <a:pPr>
              <a:lnSpc>
                <a:spcPct val="90000"/>
              </a:lnSpc>
            </a:pPr>
            <a:endParaRPr lang="en-US" altLang="en-US" sz="1000" smtClean="0">
              <a:latin typeface="Arial" pitchFamily="34" charset="0"/>
            </a:endParaRP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43ED13FE-FDCD-41C6-A0DB-5C93BB1AED3E}" type="slidenum">
              <a:rPr lang="en-US" altLang="en-US" sz="1200">
                <a:latin typeface="Arial" pitchFamily="34" charset="0"/>
              </a:rPr>
              <a:pPr/>
              <a:t>12</a:t>
            </a:fld>
            <a:endParaRPr lang="en-US" altLang="en-US" sz="120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ea typeface="ＭＳ Ｐゴシック" pitchFamily="-108" charset="-128"/>
              </a:rPr>
              <a:t>Things to keep in mind</a:t>
            </a:r>
          </a:p>
          <a:p>
            <a:pPr>
              <a:defRPr/>
            </a:pPr>
            <a:endParaRPr lang="en-US" dirty="0" smtClean="0">
              <a:ea typeface="ＭＳ Ｐゴシック" pitchFamily="-108" charset="-128"/>
            </a:endParaRPr>
          </a:p>
          <a:p>
            <a:pPr marL="228600" indent="-228600">
              <a:buFontTx/>
              <a:buAutoNum type="alphaLcParenR"/>
              <a:defRPr/>
            </a:pPr>
            <a:r>
              <a:rPr lang="en-US" dirty="0" smtClean="0">
                <a:ea typeface="ＭＳ Ｐゴシック" pitchFamily="-108" charset="-128"/>
              </a:rPr>
              <a:t>It must be easily written</a:t>
            </a:r>
          </a:p>
          <a:p>
            <a:pPr marL="228600" indent="-228600">
              <a:buFontTx/>
              <a:buAutoNum type="alphaLcParenR"/>
              <a:defRPr/>
            </a:pPr>
            <a:r>
              <a:rPr lang="en-US" dirty="0" smtClean="0">
                <a:ea typeface="ＭＳ Ｐゴシック" pitchFamily="-108" charset="-128"/>
              </a:rPr>
              <a:t>It must be fully automated, trustworthy, readable and maintainable</a:t>
            </a:r>
            <a:endParaRPr lang="en-US" dirty="0">
              <a:ea typeface="ＭＳ Ｐゴシック" pitchFamily="-108" charset="-128"/>
            </a:endParaRPr>
          </a:p>
        </p:txBody>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843D5D9A-2F6C-47F5-ABD6-33373AE4A2C5}" type="slidenum">
              <a:rPr lang="en-US" altLang="en-US" sz="1200">
                <a:latin typeface="Arial" pitchFamily="34" charset="0"/>
              </a:rPr>
              <a:pPr/>
              <a:t>13</a:t>
            </a:fld>
            <a:endParaRPr lang="en-US" altLang="en-US" sz="120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ln/>
        </p:spPr>
      </p:sp>
      <p:sp>
        <p:nvSpPr>
          <p:cNvPr id="30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mtClean="0">
                <a:latin typeface="Arial" pitchFamily="34" charset="0"/>
              </a:rPr>
              <a:t>Up to now, the tests you</a:t>
            </a:r>
            <a:r>
              <a:rPr lang="ja-JP" altLang="en-US" smtClean="0">
                <a:latin typeface="Arial" pitchFamily="34" charset="0"/>
              </a:rPr>
              <a:t>’</a:t>
            </a:r>
            <a:r>
              <a:rPr lang="en-US" altLang="ja-JP" smtClean="0">
                <a:latin typeface="Arial" pitchFamily="34" charset="0"/>
              </a:rPr>
              <a:t>ve done were limited:</a:t>
            </a:r>
          </a:p>
          <a:p>
            <a:pPr>
              <a:lnSpc>
                <a:spcPct val="90000"/>
              </a:lnSpc>
            </a:pPr>
            <a:endParaRPr lang="en-US" altLang="en-US" i="1" smtClean="0">
              <a:latin typeface="Arial" pitchFamily="34" charset="0"/>
            </a:endParaRPr>
          </a:p>
          <a:p>
            <a:pPr>
              <a:lnSpc>
                <a:spcPct val="90000"/>
              </a:lnSpc>
            </a:pPr>
            <a:r>
              <a:rPr lang="en-US" altLang="en-US" i="1" smtClean="0">
                <a:latin typeface="Arial" pitchFamily="34" charset="0"/>
              </a:rPr>
              <a:t>They were not structured - </a:t>
            </a:r>
            <a:r>
              <a:rPr lang="en-US" altLang="en-US" smtClean="0">
                <a:latin typeface="Arial" pitchFamily="34" charset="0"/>
              </a:rPr>
              <a:t>You had to reinvent the wheel every time you wanted to test a feature. One test might look like a console application, another uses a UI form, and another uses a web form. You don</a:t>
            </a:r>
            <a:r>
              <a:rPr lang="ja-JP" altLang="en-US" smtClean="0">
                <a:latin typeface="Arial" pitchFamily="34" charset="0"/>
              </a:rPr>
              <a:t>’</a:t>
            </a:r>
            <a:r>
              <a:rPr lang="en-US" altLang="ja-JP" smtClean="0">
                <a:latin typeface="Arial" pitchFamily="34" charset="0"/>
              </a:rPr>
              <a:t>t have that time to spend on testing, and the tests fail the </a:t>
            </a:r>
            <a:r>
              <a:rPr lang="ja-JP" altLang="en-US" smtClean="0">
                <a:latin typeface="Arial" pitchFamily="34" charset="0"/>
              </a:rPr>
              <a:t>“</a:t>
            </a:r>
            <a:r>
              <a:rPr lang="en-US" altLang="ja-JP" smtClean="0">
                <a:latin typeface="Arial" pitchFamily="34" charset="0"/>
              </a:rPr>
              <a:t>easy to implement</a:t>
            </a:r>
            <a:r>
              <a:rPr lang="ja-JP" altLang="en-US" smtClean="0">
                <a:latin typeface="Arial" pitchFamily="34" charset="0"/>
              </a:rPr>
              <a:t>”</a:t>
            </a:r>
            <a:r>
              <a:rPr lang="en-US" altLang="ja-JP" smtClean="0">
                <a:latin typeface="Arial" pitchFamily="34" charset="0"/>
              </a:rPr>
              <a:t> requirement.</a:t>
            </a:r>
          </a:p>
          <a:p>
            <a:pPr>
              <a:lnSpc>
                <a:spcPct val="90000"/>
              </a:lnSpc>
            </a:pPr>
            <a:endParaRPr lang="en-US" altLang="en-US" smtClean="0">
              <a:latin typeface="Arial" pitchFamily="34" charset="0"/>
            </a:endParaRPr>
          </a:p>
          <a:p>
            <a:pPr>
              <a:lnSpc>
                <a:spcPct val="90000"/>
              </a:lnSpc>
            </a:pPr>
            <a:r>
              <a:rPr lang="en-US" altLang="en-US" i="1" smtClean="0">
                <a:latin typeface="Arial" pitchFamily="34" charset="0"/>
              </a:rPr>
              <a:t>They were not repeatable - </a:t>
            </a:r>
            <a:r>
              <a:rPr lang="en-US" altLang="en-US" smtClean="0">
                <a:latin typeface="Arial" pitchFamily="34" charset="0"/>
              </a:rPr>
              <a:t>Neither you nor your team members could run the tests you</a:t>
            </a:r>
            <a:r>
              <a:rPr lang="ja-JP" altLang="en-US" smtClean="0">
                <a:latin typeface="Arial" pitchFamily="34" charset="0"/>
              </a:rPr>
              <a:t>’</a:t>
            </a:r>
            <a:r>
              <a:rPr lang="en-US" altLang="ja-JP" smtClean="0">
                <a:latin typeface="Arial" pitchFamily="34" charset="0"/>
              </a:rPr>
              <a:t>d written in the past. That breaks the </a:t>
            </a:r>
            <a:r>
              <a:rPr lang="ja-JP" altLang="en-US" smtClean="0">
                <a:latin typeface="Arial" pitchFamily="34" charset="0"/>
              </a:rPr>
              <a:t>“</a:t>
            </a:r>
            <a:r>
              <a:rPr lang="en-US" altLang="ja-JP" smtClean="0">
                <a:latin typeface="Arial" pitchFamily="34" charset="0"/>
              </a:rPr>
              <a:t>repeatedly</a:t>
            </a:r>
            <a:r>
              <a:rPr lang="ja-JP" altLang="en-US" smtClean="0">
                <a:latin typeface="Arial" pitchFamily="34" charset="0"/>
              </a:rPr>
              <a:t>”</a:t>
            </a:r>
            <a:r>
              <a:rPr lang="en-US" altLang="ja-JP" smtClean="0">
                <a:latin typeface="Arial" pitchFamily="34" charset="0"/>
              </a:rPr>
              <a:t> requirement and prevents you from finding regression bugs. With a framework, you can more easily and automatically write tests that are repeatable.</a:t>
            </a:r>
          </a:p>
          <a:p>
            <a:pPr>
              <a:lnSpc>
                <a:spcPct val="90000"/>
              </a:lnSpc>
            </a:pPr>
            <a:endParaRPr lang="en-US" altLang="en-US" smtClean="0">
              <a:latin typeface="Arial" pitchFamily="34" charset="0"/>
            </a:endParaRPr>
          </a:p>
          <a:p>
            <a:pPr>
              <a:lnSpc>
                <a:spcPct val="90000"/>
              </a:lnSpc>
            </a:pPr>
            <a:r>
              <a:rPr lang="en-US" altLang="en-US" b="1" smtClean="0">
                <a:latin typeface="Arial" pitchFamily="34" charset="0"/>
              </a:rPr>
              <a:t>Advantages:</a:t>
            </a:r>
          </a:p>
          <a:p>
            <a:pPr>
              <a:lnSpc>
                <a:spcPct val="90000"/>
              </a:lnSpc>
            </a:pPr>
            <a:endParaRPr lang="en-US" altLang="en-US" smtClean="0">
              <a:latin typeface="Arial" pitchFamily="34" charset="0"/>
            </a:endParaRPr>
          </a:p>
          <a:p>
            <a:pPr>
              <a:lnSpc>
                <a:spcPct val="90000"/>
              </a:lnSpc>
            </a:pPr>
            <a:r>
              <a:rPr lang="en-US" altLang="en-US" smtClean="0">
                <a:latin typeface="Arial" pitchFamily="34" charset="0"/>
              </a:rPr>
              <a:t>1. Framework supplies the developer with a class library that holds</a:t>
            </a:r>
          </a:p>
          <a:p>
            <a:pPr>
              <a:lnSpc>
                <a:spcPct val="90000"/>
              </a:lnSpc>
            </a:pPr>
            <a:r>
              <a:rPr lang="en-US" altLang="en-US" smtClean="0">
                <a:latin typeface="Arial" pitchFamily="34" charset="0"/>
              </a:rPr>
              <a:t>	•  base classes or interfaces to inherit.</a:t>
            </a:r>
          </a:p>
          <a:p>
            <a:pPr>
              <a:lnSpc>
                <a:spcPct val="90000"/>
              </a:lnSpc>
            </a:pPr>
            <a:r>
              <a:rPr lang="en-US" altLang="en-US" smtClean="0">
                <a:latin typeface="Arial" pitchFamily="34" charset="0"/>
              </a:rPr>
              <a:t>	• attributes to place in your code to note your tests to run.</a:t>
            </a:r>
          </a:p>
          <a:p>
            <a:pPr>
              <a:lnSpc>
                <a:spcPct val="90000"/>
              </a:lnSpc>
            </a:pPr>
            <a:r>
              <a:rPr lang="en-US" altLang="en-US" smtClean="0">
                <a:latin typeface="Arial" pitchFamily="34" charset="0"/>
              </a:rPr>
              <a:t>	• assert classes that have special assert methods you invoke to verify your code.</a:t>
            </a:r>
          </a:p>
          <a:p>
            <a:pPr>
              <a:lnSpc>
                <a:spcPct val="90000"/>
              </a:lnSpc>
            </a:pPr>
            <a:endParaRPr lang="en-US" altLang="en-US" smtClean="0">
              <a:latin typeface="Arial" pitchFamily="34" charset="0"/>
            </a:endParaRPr>
          </a:p>
          <a:p>
            <a:pPr>
              <a:lnSpc>
                <a:spcPct val="90000"/>
              </a:lnSpc>
            </a:pPr>
            <a:r>
              <a:rPr lang="en-US" altLang="en-US" smtClean="0">
                <a:latin typeface="Arial" pitchFamily="34" charset="0"/>
              </a:rPr>
              <a:t>2. Framework provides a test runner (a console or GUI tool) that</a:t>
            </a:r>
          </a:p>
          <a:p>
            <a:pPr>
              <a:lnSpc>
                <a:spcPct val="90000"/>
              </a:lnSpc>
            </a:pPr>
            <a:r>
              <a:rPr lang="en-US" altLang="en-US" b="1" smtClean="0">
                <a:latin typeface="Arial" pitchFamily="34" charset="0"/>
              </a:rPr>
              <a:t>	</a:t>
            </a:r>
            <a:r>
              <a:rPr lang="en-US" altLang="en-US" smtClean="0">
                <a:latin typeface="Arial" pitchFamily="34" charset="0"/>
              </a:rPr>
              <a:t>• identifies tests in your code.</a:t>
            </a:r>
          </a:p>
          <a:p>
            <a:pPr>
              <a:lnSpc>
                <a:spcPct val="90000"/>
              </a:lnSpc>
            </a:pPr>
            <a:r>
              <a:rPr lang="en-US" altLang="en-US" smtClean="0">
                <a:latin typeface="Arial" pitchFamily="34" charset="0"/>
              </a:rPr>
              <a:t>	• runs tests automatically.</a:t>
            </a:r>
          </a:p>
          <a:p>
            <a:pPr>
              <a:lnSpc>
                <a:spcPct val="90000"/>
              </a:lnSpc>
            </a:pPr>
            <a:r>
              <a:rPr lang="en-US" altLang="en-US" smtClean="0">
                <a:latin typeface="Arial" pitchFamily="34" charset="0"/>
              </a:rPr>
              <a:t>	• indicates status while running.</a:t>
            </a:r>
          </a:p>
          <a:p>
            <a:pPr>
              <a:lnSpc>
                <a:spcPct val="90000"/>
              </a:lnSpc>
            </a:pPr>
            <a:r>
              <a:rPr lang="en-US" altLang="en-US" smtClean="0">
                <a:latin typeface="Arial" pitchFamily="34" charset="0"/>
              </a:rPr>
              <a:t>	• can be automated by command line.</a:t>
            </a:r>
          </a:p>
          <a:p>
            <a:pPr>
              <a:lnSpc>
                <a:spcPct val="90000"/>
              </a:lnSpc>
            </a:pPr>
            <a:endParaRPr lang="en-US" altLang="en-US" smtClean="0">
              <a:latin typeface="Arial" pitchFamily="34" charset="0"/>
            </a:endParaRPr>
          </a:p>
          <a:p>
            <a:pPr>
              <a:lnSpc>
                <a:spcPct val="90000"/>
              </a:lnSpc>
            </a:pPr>
            <a:r>
              <a:rPr lang="en-US" altLang="en-US" smtClean="0">
                <a:latin typeface="Arial" pitchFamily="34" charset="0"/>
              </a:rPr>
              <a:t>3. The test-runners will usually provide information such as</a:t>
            </a:r>
          </a:p>
          <a:p>
            <a:pPr lvl="2">
              <a:lnSpc>
                <a:spcPct val="90000"/>
              </a:lnSpc>
            </a:pPr>
            <a:r>
              <a:rPr lang="en-US" altLang="en-US" smtClean="0">
                <a:latin typeface="Arial" pitchFamily="34" charset="0"/>
              </a:rPr>
              <a:t>• how many tests ran.</a:t>
            </a:r>
          </a:p>
          <a:p>
            <a:pPr lvl="2">
              <a:lnSpc>
                <a:spcPct val="90000"/>
              </a:lnSpc>
            </a:pPr>
            <a:r>
              <a:rPr lang="en-US" altLang="en-US" smtClean="0">
                <a:latin typeface="Arial" pitchFamily="34" charset="0"/>
              </a:rPr>
              <a:t>• how many tests didn</a:t>
            </a:r>
            <a:r>
              <a:rPr lang="ja-JP" altLang="en-US" smtClean="0">
                <a:latin typeface="Arial" pitchFamily="34" charset="0"/>
              </a:rPr>
              <a:t>’</a:t>
            </a:r>
            <a:r>
              <a:rPr lang="en-US" altLang="ja-JP" smtClean="0">
                <a:latin typeface="Arial" pitchFamily="34" charset="0"/>
              </a:rPr>
              <a:t>t run.</a:t>
            </a:r>
          </a:p>
          <a:p>
            <a:pPr lvl="2">
              <a:lnSpc>
                <a:spcPct val="90000"/>
              </a:lnSpc>
            </a:pPr>
            <a:r>
              <a:rPr lang="en-US" altLang="en-US" smtClean="0">
                <a:latin typeface="Arial" pitchFamily="34" charset="0"/>
              </a:rPr>
              <a:t>• how many tests failed.</a:t>
            </a:r>
          </a:p>
          <a:p>
            <a:pPr lvl="2">
              <a:lnSpc>
                <a:spcPct val="90000"/>
              </a:lnSpc>
            </a:pPr>
            <a:r>
              <a:rPr lang="en-US" altLang="en-US" smtClean="0">
                <a:latin typeface="Arial" pitchFamily="34" charset="0"/>
              </a:rPr>
              <a:t>• which tests failed.</a:t>
            </a:r>
          </a:p>
          <a:p>
            <a:pPr lvl="2">
              <a:lnSpc>
                <a:spcPct val="90000"/>
              </a:lnSpc>
            </a:pPr>
            <a:r>
              <a:rPr lang="en-US" altLang="en-US" smtClean="0">
                <a:latin typeface="Arial" pitchFamily="34" charset="0"/>
              </a:rPr>
              <a:t>• the reason tests failed.</a:t>
            </a:r>
          </a:p>
          <a:p>
            <a:pPr lvl="2">
              <a:lnSpc>
                <a:spcPct val="90000"/>
              </a:lnSpc>
            </a:pPr>
            <a:r>
              <a:rPr lang="en-US" altLang="en-US" smtClean="0">
                <a:latin typeface="Arial" pitchFamily="34" charset="0"/>
              </a:rPr>
              <a:t>• the ASSERT message you wrote.</a:t>
            </a:r>
          </a:p>
          <a:p>
            <a:pPr lvl="2">
              <a:lnSpc>
                <a:spcPct val="90000"/>
              </a:lnSpc>
            </a:pPr>
            <a:r>
              <a:rPr lang="en-US" altLang="en-US" smtClean="0">
                <a:latin typeface="Arial" pitchFamily="34" charset="0"/>
              </a:rPr>
              <a:t>• the code location that failed.</a:t>
            </a:r>
          </a:p>
          <a:p>
            <a:pPr lvl="2">
              <a:lnSpc>
                <a:spcPct val="90000"/>
              </a:lnSpc>
            </a:pPr>
            <a:r>
              <a:rPr lang="en-US" altLang="en-US" smtClean="0">
                <a:latin typeface="Arial" pitchFamily="34" charset="0"/>
              </a:rPr>
              <a:t>• possibly a full stack trace of any exceptions that caused the test to fail, and will let you go to the various method calls inside the call stack.</a:t>
            </a:r>
          </a:p>
        </p:txBody>
      </p:sp>
      <p:sp>
        <p:nvSpPr>
          <p:cNvPr id="30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35CC49CE-D88B-4EAB-B063-397F116B0741}" type="slidenum">
              <a:rPr lang="en-US" altLang="en-US" sz="1200">
                <a:latin typeface="Arial" pitchFamily="34" charset="0"/>
              </a:rPr>
              <a:pPr/>
              <a:t>14</a:t>
            </a:fld>
            <a:endParaRPr lang="en-US" altLang="en-US" sz="120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www.drdobbs.com.</a:t>
            </a:r>
            <a:endParaRPr lang="en-US" dirty="0"/>
          </a:p>
        </p:txBody>
      </p:sp>
      <p:sp>
        <p:nvSpPr>
          <p:cNvPr id="4" name="Slide Number Placeholder 3"/>
          <p:cNvSpPr>
            <a:spLocks noGrp="1"/>
          </p:cNvSpPr>
          <p:nvPr>
            <p:ph type="sldNum" sz="quarter" idx="10"/>
          </p:nvPr>
        </p:nvSpPr>
        <p:spPr/>
        <p:txBody>
          <a:bodyPr/>
          <a:lstStyle/>
          <a:p>
            <a:fld id="{200FD6F1-3125-486F-B107-103CF4A26084}" type="slidenum">
              <a:rPr lang="en-US" smtClean="0"/>
              <a:t>17</a:t>
            </a:fld>
            <a:endParaRPr lang="en-US"/>
          </a:p>
        </p:txBody>
      </p:sp>
    </p:spTree>
    <p:extLst>
      <p:ext uri="{BB962C8B-B14F-4D97-AF65-F5344CB8AC3E}">
        <p14:creationId xmlns:p14="http://schemas.microsoft.com/office/powerpoint/2010/main" val="2733504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Slide Number Placeholder 5"/>
          <p:cNvSpPr txBox="1">
            <a:spLocks/>
          </p:cNvSpPr>
          <p:nvPr userDrawn="1"/>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2568575"/>
            <a:ext cx="2743200" cy="1470025"/>
          </a:xfrm>
        </p:spPr>
        <p:txBody>
          <a:bodyPr>
            <a:normAutofit/>
          </a:bodyPr>
          <a:lstStyle/>
          <a:p>
            <a:r>
              <a:rPr lang="en-US" dirty="0" smtClean="0"/>
              <a:t>Legacy Code</a:t>
            </a:r>
            <a:endParaRPr lang="en-US" dirty="0"/>
          </a:p>
        </p:txBody>
      </p:sp>
      <p:sp>
        <p:nvSpPr>
          <p:cNvPr id="3" name="Subtitle 2"/>
          <p:cNvSpPr>
            <a:spLocks noGrp="1"/>
          </p:cNvSpPr>
          <p:nvPr>
            <p:ph type="subTitle" idx="1"/>
          </p:nvPr>
        </p:nvSpPr>
        <p:spPr>
          <a:xfrm>
            <a:off x="2514600" y="4800600"/>
            <a:ext cx="6400800" cy="1752600"/>
          </a:xfrm>
        </p:spPr>
        <p:txBody>
          <a:bodyPr/>
          <a:lstStyle/>
          <a:p>
            <a:r>
              <a:rPr lang="en-US" dirty="0" smtClean="0"/>
              <a:t>From Feathers, </a:t>
            </a:r>
            <a:r>
              <a:rPr lang="en-US" dirty="0" err="1" smtClean="0"/>
              <a:t>Ch</a:t>
            </a:r>
            <a:r>
              <a:rPr lang="en-US" dirty="0" smtClean="0"/>
              <a:t> 2</a:t>
            </a:r>
          </a:p>
          <a:p>
            <a:r>
              <a:rPr lang="en-US" dirty="0" smtClean="0"/>
              <a:t>Steve Chenoweth, RHIT</a:t>
            </a:r>
            <a:endParaRPr lang="en-US" dirty="0"/>
          </a:p>
        </p:txBody>
      </p:sp>
      <p:pic>
        <p:nvPicPr>
          <p:cNvPr id="1026" name="Picture 2" descr="http://50.63.80.39/bertera/subaru/legacy-2014/legacy-20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2775" y="0"/>
            <a:ext cx="5991225" cy="35528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381000"/>
            <a:ext cx="2514600" cy="1200329"/>
          </a:xfrm>
          <a:prstGeom prst="rect">
            <a:avLst/>
          </a:prstGeom>
          <a:noFill/>
        </p:spPr>
        <p:txBody>
          <a:bodyPr wrap="square" rtlCol="0">
            <a:spAutoFit/>
          </a:bodyPr>
          <a:lstStyle/>
          <a:p>
            <a:r>
              <a:rPr lang="en-US" dirty="0" smtClean="0"/>
              <a:t>Right – Your basic Legacy, from Subaru, starting at $ 20,295, 24 city, 32 highway.</a:t>
            </a:r>
            <a:endParaRPr lang="en-US" dirty="0"/>
          </a:p>
        </p:txBody>
      </p:sp>
      <p:pic>
        <p:nvPicPr>
          <p:cNvPr id="6" name="Picture 10" descr="rose4"/>
          <p:cNvPicPr>
            <a:picLocks noChangeAspect="1" noChangeArrowheads="1"/>
          </p:cNvPicPr>
          <p:nvPr/>
        </p:nvPicPr>
        <p:blipFill>
          <a:blip r:embed="rId4"/>
          <a:srcRect l="12895" t="22858"/>
          <a:stretch>
            <a:fillRect/>
          </a:stretch>
        </p:blipFill>
        <p:spPr bwMode="auto">
          <a:xfrm>
            <a:off x="6527800" y="6376988"/>
            <a:ext cx="2616200" cy="434975"/>
          </a:xfrm>
          <a:prstGeom prst="rect">
            <a:avLst/>
          </a:prstGeom>
          <a:noFill/>
        </p:spPr>
      </p:pic>
    </p:spTree>
    <p:extLst>
      <p:ext uri="{BB962C8B-B14F-4D97-AF65-F5344CB8AC3E}">
        <p14:creationId xmlns:p14="http://schemas.microsoft.com/office/powerpoint/2010/main" val="3817268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00" y="1847850"/>
            <a:ext cx="5448300"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itle 1"/>
          <p:cNvSpPr>
            <a:spLocks noGrp="1"/>
          </p:cNvSpPr>
          <p:nvPr>
            <p:ph type="title"/>
          </p:nvPr>
        </p:nvSpPr>
        <p:spPr/>
        <p:txBody>
          <a:bodyPr/>
          <a:lstStyle/>
          <a:p>
            <a:r>
              <a:rPr lang="en-US" altLang="en-US" smtClean="0"/>
              <a:t>A Method of Testing</a:t>
            </a:r>
          </a:p>
        </p:txBody>
      </p:sp>
    </p:spTree>
    <p:extLst>
      <p:ext uri="{BB962C8B-B14F-4D97-AF65-F5344CB8AC3E}">
        <p14:creationId xmlns:p14="http://schemas.microsoft.com/office/powerpoint/2010/main" val="424400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normAutofit fontScale="90000"/>
          </a:bodyPr>
          <a:lstStyle/>
          <a:p>
            <a:r>
              <a:rPr lang="en-US" altLang="en-US" smtClean="0"/>
              <a:t>Why not use the current technique?</a:t>
            </a:r>
          </a:p>
        </p:txBody>
      </p:sp>
      <p:sp>
        <p:nvSpPr>
          <p:cNvPr id="22530" name="Content Placeholder 2"/>
          <p:cNvSpPr>
            <a:spLocks noGrp="1"/>
          </p:cNvSpPr>
          <p:nvPr>
            <p:ph idx="1"/>
          </p:nvPr>
        </p:nvSpPr>
        <p:spPr/>
        <p:txBody>
          <a:bodyPr/>
          <a:lstStyle/>
          <a:p>
            <a:r>
              <a:rPr lang="en-US" altLang="en-US" dirty="0" smtClean="0"/>
              <a:t>This is, namely, operating the user interface to see if things still work.</a:t>
            </a:r>
          </a:p>
          <a:p>
            <a:r>
              <a:rPr lang="en-US" altLang="en-US" dirty="0" smtClean="0"/>
              <a:t>Problems with it:</a:t>
            </a:r>
            <a:endParaRPr lang="en-US" altLang="en-US" dirty="0" smtClean="0"/>
          </a:p>
          <a:p>
            <a:pPr lvl="1"/>
            <a:r>
              <a:rPr lang="en-US" altLang="en-US" dirty="0" smtClean="0"/>
              <a:t>Traceability</a:t>
            </a:r>
            <a:endParaRPr lang="en-US" altLang="en-US" dirty="0" smtClean="0"/>
          </a:p>
          <a:p>
            <a:pPr lvl="1"/>
            <a:r>
              <a:rPr lang="en-US" altLang="en-US" dirty="0" smtClean="0"/>
              <a:t>Running prior tests</a:t>
            </a:r>
          </a:p>
          <a:p>
            <a:pPr lvl="1"/>
            <a:r>
              <a:rPr lang="en-US" altLang="en-US" dirty="0" smtClean="0"/>
              <a:t>Legacy Code</a:t>
            </a:r>
          </a:p>
          <a:p>
            <a:endParaRPr lang="en-US" altLang="en-US" dirty="0" smtClean="0"/>
          </a:p>
        </p:txBody>
      </p:sp>
    </p:spTree>
    <p:extLst>
      <p:ext uri="{BB962C8B-B14F-4D97-AF65-F5344CB8AC3E}">
        <p14:creationId xmlns:p14="http://schemas.microsoft.com/office/powerpoint/2010/main" val="1103920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altLang="en-US" smtClean="0"/>
              <a:t>Properties of a good unit test</a:t>
            </a:r>
          </a:p>
        </p:txBody>
      </p:sp>
      <p:sp>
        <p:nvSpPr>
          <p:cNvPr id="24578" name="Content Placeholder 2"/>
          <p:cNvSpPr>
            <a:spLocks noGrp="1"/>
          </p:cNvSpPr>
          <p:nvPr>
            <p:ph idx="1"/>
          </p:nvPr>
        </p:nvSpPr>
        <p:spPr/>
        <p:txBody>
          <a:bodyPr/>
          <a:lstStyle/>
          <a:p>
            <a:r>
              <a:rPr lang="en-US" altLang="en-US" smtClean="0"/>
              <a:t>It should be automated and repeatable.</a:t>
            </a:r>
          </a:p>
          <a:p>
            <a:r>
              <a:rPr lang="en-US" altLang="en-US" smtClean="0"/>
              <a:t>It should be easy to implement.</a:t>
            </a:r>
          </a:p>
          <a:p>
            <a:r>
              <a:rPr lang="en-US" altLang="en-US" smtClean="0"/>
              <a:t>Once it</a:t>
            </a:r>
            <a:r>
              <a:rPr lang="ja-JP" altLang="en-US" smtClean="0"/>
              <a:t>’</a:t>
            </a:r>
            <a:r>
              <a:rPr lang="en-US" altLang="ja-JP" smtClean="0"/>
              <a:t>s written, it should remain for future use.</a:t>
            </a:r>
          </a:p>
          <a:p>
            <a:r>
              <a:rPr lang="en-US" altLang="en-US" smtClean="0"/>
              <a:t>Anyone should be able to run it.</a:t>
            </a:r>
          </a:p>
          <a:p>
            <a:r>
              <a:rPr lang="en-US" altLang="en-US" smtClean="0"/>
              <a:t>It should run at the push of a button.</a:t>
            </a:r>
          </a:p>
          <a:p>
            <a:r>
              <a:rPr lang="en-US" altLang="en-US" smtClean="0"/>
              <a:t>It should run quickly.</a:t>
            </a:r>
          </a:p>
          <a:p>
            <a:endParaRPr lang="en-US" altLang="en-US" smtClean="0"/>
          </a:p>
        </p:txBody>
      </p:sp>
      <p:sp>
        <p:nvSpPr>
          <p:cNvPr id="6" name="TextBox 5"/>
          <p:cNvSpPr txBox="1"/>
          <p:nvPr/>
        </p:nvSpPr>
        <p:spPr>
          <a:xfrm>
            <a:off x="8455018" y="6096000"/>
            <a:ext cx="460382" cy="369332"/>
          </a:xfrm>
          <a:prstGeom prst="rect">
            <a:avLst/>
          </a:prstGeom>
          <a:noFill/>
        </p:spPr>
        <p:txBody>
          <a:bodyPr wrap="none" rtlCol="0">
            <a:spAutoFit/>
          </a:bodyPr>
          <a:lstStyle/>
          <a:p>
            <a:r>
              <a:rPr lang="en-US" b="1" dirty="0" smtClean="0">
                <a:solidFill>
                  <a:srgbClr val="0070C0"/>
                </a:solidFill>
              </a:rPr>
              <a:t>Q6</a:t>
            </a:r>
            <a:endParaRPr lang="en-US" b="1" dirty="0">
              <a:solidFill>
                <a:srgbClr val="0070C0"/>
              </a:solidFill>
            </a:endParaRPr>
          </a:p>
        </p:txBody>
      </p:sp>
    </p:spTree>
    <p:extLst>
      <p:ext uri="{BB962C8B-B14F-4D97-AF65-F5344CB8AC3E}">
        <p14:creationId xmlns:p14="http://schemas.microsoft.com/office/powerpoint/2010/main" val="11920943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altLang="en-US" smtClean="0"/>
              <a:t>Unit Test – A better definition</a:t>
            </a:r>
          </a:p>
        </p:txBody>
      </p:sp>
      <p:sp>
        <p:nvSpPr>
          <p:cNvPr id="26626" name="Content Placeholder 2"/>
          <p:cNvSpPr>
            <a:spLocks noGrp="1"/>
          </p:cNvSpPr>
          <p:nvPr>
            <p:ph idx="1"/>
          </p:nvPr>
        </p:nvSpPr>
        <p:spPr/>
        <p:txBody>
          <a:bodyPr/>
          <a:lstStyle/>
          <a:p>
            <a:r>
              <a:rPr lang="en-US" altLang="en-US" smtClean="0"/>
              <a:t>A </a:t>
            </a:r>
            <a:r>
              <a:rPr lang="en-US" altLang="en-US" i="1" smtClean="0"/>
              <a:t>unit test is an automated piece of code that invokes the method or </a:t>
            </a:r>
            <a:r>
              <a:rPr lang="en-US" altLang="en-US" smtClean="0"/>
              <a:t>class being tested and then checks some assumptions about the logical behavior of that method or class. </a:t>
            </a:r>
          </a:p>
        </p:txBody>
      </p:sp>
    </p:spTree>
    <p:extLst>
      <p:ext uri="{BB962C8B-B14F-4D97-AF65-F5344CB8AC3E}">
        <p14:creationId xmlns:p14="http://schemas.microsoft.com/office/powerpoint/2010/main" val="578019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tLang="en-US" smtClean="0"/>
              <a:t>Adv. Of Unit Testing Frameworks</a:t>
            </a:r>
          </a:p>
        </p:txBody>
      </p:sp>
      <p:sp>
        <p:nvSpPr>
          <p:cNvPr id="29698" name="Content Placeholder 2"/>
          <p:cNvSpPr>
            <a:spLocks noGrp="1"/>
          </p:cNvSpPr>
          <p:nvPr>
            <p:ph idx="1"/>
          </p:nvPr>
        </p:nvSpPr>
        <p:spPr/>
        <p:txBody>
          <a:bodyPr/>
          <a:lstStyle/>
          <a:p>
            <a:r>
              <a:rPr lang="en-US" altLang="en-US" dirty="0" smtClean="0"/>
              <a:t>Write Tests easily and in a structured </a:t>
            </a:r>
            <a:r>
              <a:rPr lang="en-US" altLang="en-US" dirty="0" smtClean="0"/>
              <a:t>manner.</a:t>
            </a:r>
            <a:endParaRPr lang="en-US" altLang="en-US" dirty="0" smtClean="0"/>
          </a:p>
          <a:p>
            <a:r>
              <a:rPr lang="en-US" altLang="en-US" dirty="0" smtClean="0"/>
              <a:t>Execute one or all of the unit </a:t>
            </a:r>
            <a:r>
              <a:rPr lang="en-US" altLang="en-US" dirty="0" smtClean="0"/>
              <a:t>tests.</a:t>
            </a:r>
            <a:endParaRPr lang="en-US" altLang="en-US" dirty="0" smtClean="0"/>
          </a:p>
          <a:p>
            <a:r>
              <a:rPr lang="en-US" altLang="en-US" dirty="0" smtClean="0"/>
              <a:t>Review Test </a:t>
            </a:r>
            <a:r>
              <a:rPr lang="en-US" altLang="en-US" dirty="0" smtClean="0"/>
              <a:t>Results.</a:t>
            </a:r>
            <a:endParaRPr lang="en-US" altLang="en-US" dirty="0" smtClean="0"/>
          </a:p>
        </p:txBody>
      </p:sp>
    </p:spTree>
    <p:extLst>
      <p:ext uri="{BB962C8B-B14F-4D97-AF65-F5344CB8AC3E}">
        <p14:creationId xmlns:p14="http://schemas.microsoft.com/office/powerpoint/2010/main" val="3944718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altLang="en-US" smtClean="0"/>
              <a:t>Example Frameworks</a:t>
            </a:r>
          </a:p>
        </p:txBody>
      </p:sp>
      <p:sp>
        <p:nvSpPr>
          <p:cNvPr id="31746" name="Content Placeholder 2"/>
          <p:cNvSpPr>
            <a:spLocks noGrp="1"/>
          </p:cNvSpPr>
          <p:nvPr>
            <p:ph idx="1"/>
          </p:nvPr>
        </p:nvSpPr>
        <p:spPr/>
        <p:txBody>
          <a:bodyPr/>
          <a:lstStyle/>
          <a:p>
            <a:r>
              <a:rPr lang="en-US" altLang="en-US" smtClean="0"/>
              <a:t>NUnit</a:t>
            </a:r>
          </a:p>
          <a:p>
            <a:r>
              <a:rPr lang="en-US" altLang="en-US" smtClean="0"/>
              <a:t>cppUnit</a:t>
            </a:r>
          </a:p>
          <a:p>
            <a:r>
              <a:rPr lang="en-US" altLang="en-US" smtClean="0"/>
              <a:t>JUnit</a:t>
            </a:r>
          </a:p>
          <a:p>
            <a:r>
              <a:rPr lang="en-US" altLang="en-US" smtClean="0"/>
              <a:t>HUnit</a:t>
            </a:r>
          </a:p>
        </p:txBody>
      </p:sp>
    </p:spTree>
    <p:extLst>
      <p:ext uri="{BB962C8B-B14F-4D97-AF65-F5344CB8AC3E}">
        <p14:creationId xmlns:p14="http://schemas.microsoft.com/office/powerpoint/2010/main" val="531408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unit tests…</a:t>
            </a:r>
            <a:endParaRPr lang="en-US" dirty="0"/>
          </a:p>
        </p:txBody>
      </p:sp>
      <p:sp>
        <p:nvSpPr>
          <p:cNvPr id="3" name="Content Placeholder 2"/>
          <p:cNvSpPr>
            <a:spLocks noGrp="1"/>
          </p:cNvSpPr>
          <p:nvPr>
            <p:ph idx="1"/>
          </p:nvPr>
        </p:nvSpPr>
        <p:spPr/>
        <p:txBody>
          <a:bodyPr/>
          <a:lstStyle/>
          <a:p>
            <a:r>
              <a:rPr lang="en-US" dirty="0" smtClean="0"/>
              <a:t>Run fast.</a:t>
            </a:r>
          </a:p>
          <a:p>
            <a:pPr lvl="1"/>
            <a:r>
              <a:rPr lang="en-US" dirty="0" smtClean="0"/>
              <a:t>“A unit test that takes 1/10</a:t>
            </a:r>
            <a:r>
              <a:rPr lang="en-US" baseline="30000" dirty="0" smtClean="0"/>
              <a:t>th</a:t>
            </a:r>
            <a:r>
              <a:rPr lang="en-US" dirty="0" smtClean="0"/>
              <a:t> of a second to run is a slow unit test.”</a:t>
            </a:r>
          </a:p>
          <a:p>
            <a:r>
              <a:rPr lang="en-US" dirty="0" smtClean="0"/>
              <a:t>Help us localize problems.</a:t>
            </a:r>
            <a:endParaRPr lang="en-US" dirty="0"/>
          </a:p>
        </p:txBody>
      </p:sp>
    </p:spTree>
    <p:extLst>
      <p:ext uri="{BB962C8B-B14F-4D97-AF65-F5344CB8AC3E}">
        <p14:creationId xmlns:p14="http://schemas.microsoft.com/office/powerpoint/2010/main" val="895889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where to start, in making changes to legacy code?</a:t>
            </a:r>
            <a:endParaRPr lang="en-US" dirty="0"/>
          </a:p>
        </p:txBody>
      </p:sp>
      <p:sp>
        <p:nvSpPr>
          <p:cNvPr id="3" name="Content Placeholder 2"/>
          <p:cNvSpPr>
            <a:spLocks noGrp="1"/>
          </p:cNvSpPr>
          <p:nvPr>
            <p:ph idx="1"/>
          </p:nvPr>
        </p:nvSpPr>
        <p:spPr/>
        <p:txBody>
          <a:bodyPr/>
          <a:lstStyle/>
          <a:p>
            <a:r>
              <a:rPr lang="en-US" dirty="0" smtClean="0"/>
              <a:t>Have tests around the changes you make.</a:t>
            </a:r>
          </a:p>
          <a:p>
            <a:pPr lvl="1"/>
            <a:r>
              <a:rPr lang="en-US" dirty="0" smtClean="0"/>
              <a:t>Cover the code with tests before you change it.</a:t>
            </a:r>
          </a:p>
          <a:p>
            <a:pPr lvl="1"/>
            <a:r>
              <a:rPr lang="en-US" dirty="0" smtClean="0"/>
              <a:t>Write tests for</a:t>
            </a:r>
            <a:br>
              <a:rPr lang="en-US" dirty="0" smtClean="0"/>
            </a:br>
            <a:r>
              <a:rPr lang="en-US" dirty="0" smtClean="0"/>
              <a:t>the classes these</a:t>
            </a:r>
            <a:br>
              <a:rPr lang="en-US" dirty="0" smtClean="0"/>
            </a:br>
            <a:r>
              <a:rPr lang="en-US" dirty="0" smtClean="0"/>
              <a:t>methods reside in.</a:t>
            </a:r>
          </a:p>
          <a:p>
            <a:pPr lvl="1"/>
            <a:r>
              <a:rPr lang="en-US" dirty="0" smtClean="0"/>
              <a:t>Some of these</a:t>
            </a:r>
            <a:br>
              <a:rPr lang="en-US" dirty="0" smtClean="0"/>
            </a:br>
            <a:r>
              <a:rPr lang="en-US" dirty="0" smtClean="0"/>
              <a:t>could be tough!</a:t>
            </a:r>
          </a:p>
          <a:p>
            <a:pPr lvl="1"/>
            <a:r>
              <a:rPr lang="en-US" dirty="0" smtClean="0"/>
              <a:t>Provide dummy</a:t>
            </a:r>
            <a:br>
              <a:rPr lang="en-US" dirty="0" smtClean="0"/>
            </a:br>
            <a:r>
              <a:rPr lang="en-US" dirty="0" smtClean="0"/>
              <a:t>info, etc.</a:t>
            </a:r>
            <a:endParaRPr lang="en-US" dirty="0"/>
          </a:p>
        </p:txBody>
      </p:sp>
      <p:pic>
        <p:nvPicPr>
          <p:cNvPr id="4098" name="Picture 2" descr="http://twimgs.com/ddj/sdmagazine/images/sdm0501c/sdm0501c_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667000"/>
            <a:ext cx="4114800" cy="396240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3733800" y="4114800"/>
            <a:ext cx="609600" cy="175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455018" y="6096000"/>
            <a:ext cx="460382" cy="369332"/>
          </a:xfrm>
          <a:prstGeom prst="rect">
            <a:avLst/>
          </a:prstGeom>
          <a:noFill/>
        </p:spPr>
        <p:txBody>
          <a:bodyPr wrap="none" rtlCol="0">
            <a:spAutoFit/>
          </a:bodyPr>
          <a:lstStyle/>
          <a:p>
            <a:r>
              <a:rPr lang="en-US" b="1" dirty="0" smtClean="0">
                <a:solidFill>
                  <a:srgbClr val="0070C0"/>
                </a:solidFill>
              </a:rPr>
              <a:t>Q7</a:t>
            </a:r>
            <a:endParaRPr lang="en-US" b="1" dirty="0">
              <a:solidFill>
                <a:srgbClr val="0070C0"/>
              </a:solidFill>
            </a:endParaRPr>
          </a:p>
        </p:txBody>
      </p:sp>
    </p:spTree>
    <p:extLst>
      <p:ext uri="{BB962C8B-B14F-4D97-AF65-F5344CB8AC3E}">
        <p14:creationId xmlns:p14="http://schemas.microsoft.com/office/powerpoint/2010/main" val="1363923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the unit testing problems…</a:t>
            </a:r>
            <a:endParaRPr lang="en-US" dirty="0"/>
          </a:p>
        </p:txBody>
      </p:sp>
      <p:sp>
        <p:nvSpPr>
          <p:cNvPr id="3" name="Content Placeholder 2"/>
          <p:cNvSpPr>
            <a:spLocks noGrp="1"/>
          </p:cNvSpPr>
          <p:nvPr>
            <p:ph idx="1"/>
          </p:nvPr>
        </p:nvSpPr>
        <p:spPr/>
        <p:txBody>
          <a:bodyPr/>
          <a:lstStyle/>
          <a:p>
            <a:r>
              <a:rPr lang="en-US" dirty="0" smtClean="0"/>
              <a:t>Are dependency problems!</a:t>
            </a:r>
          </a:p>
          <a:p>
            <a:pPr lvl="1"/>
            <a:r>
              <a:rPr lang="en-US" dirty="0" smtClean="0"/>
              <a:t>Dependency is one of the most critical problems in software development.</a:t>
            </a:r>
          </a:p>
          <a:p>
            <a:pPr lvl="1"/>
            <a:r>
              <a:rPr lang="en-US" dirty="0" smtClean="0"/>
              <a:t>In legacy code, we need to break dependency problems so that change is easier.</a:t>
            </a:r>
          </a:p>
          <a:p>
            <a:r>
              <a:rPr lang="en-US" dirty="0" smtClean="0"/>
              <a:t>Dilemma – “To change the code, you need tests in place.  To put those in place, you need to change the code.”</a:t>
            </a:r>
            <a:endParaRPr lang="en-US" dirty="0"/>
          </a:p>
        </p:txBody>
      </p:sp>
      <p:sp>
        <p:nvSpPr>
          <p:cNvPr id="4" name="TextBox 3"/>
          <p:cNvSpPr txBox="1"/>
          <p:nvPr/>
        </p:nvSpPr>
        <p:spPr>
          <a:xfrm>
            <a:off x="8455018" y="6096000"/>
            <a:ext cx="460382" cy="369332"/>
          </a:xfrm>
          <a:prstGeom prst="rect">
            <a:avLst/>
          </a:prstGeom>
          <a:noFill/>
        </p:spPr>
        <p:txBody>
          <a:bodyPr wrap="none" rtlCol="0">
            <a:spAutoFit/>
          </a:bodyPr>
          <a:lstStyle/>
          <a:p>
            <a:r>
              <a:rPr lang="en-US" b="1" dirty="0" smtClean="0">
                <a:solidFill>
                  <a:srgbClr val="0070C0"/>
                </a:solidFill>
              </a:rPr>
              <a:t>Q8</a:t>
            </a:r>
            <a:endParaRPr lang="en-US" b="1" dirty="0">
              <a:solidFill>
                <a:srgbClr val="0070C0"/>
              </a:solidFill>
            </a:endParaRPr>
          </a:p>
        </p:txBody>
      </p:sp>
    </p:spTree>
    <p:extLst>
      <p:ext uri="{BB962C8B-B14F-4D97-AF65-F5344CB8AC3E}">
        <p14:creationId xmlns:p14="http://schemas.microsoft.com/office/powerpoint/2010/main" val="259029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Breaking this one…</a:t>
            </a:r>
            <a:endParaRPr lang="en-US" dirty="0"/>
          </a:p>
        </p:txBody>
      </p:sp>
      <p:sp>
        <p:nvSpPr>
          <p:cNvPr id="3" name="Content Placeholder 2"/>
          <p:cNvSpPr>
            <a:spLocks noGrp="1"/>
          </p:cNvSpPr>
          <p:nvPr>
            <p:ph idx="1"/>
          </p:nvPr>
        </p:nvSpPr>
        <p:spPr/>
        <p:txBody>
          <a:bodyPr/>
          <a:lstStyle/>
          <a:p>
            <a:r>
              <a:rPr lang="en-US" dirty="0" smtClean="0"/>
              <a:t>Here’s how we’d break the dependencies in this case:</a:t>
            </a:r>
          </a:p>
          <a:p>
            <a:r>
              <a:rPr lang="en-US" dirty="0" smtClean="0"/>
              <a:t>Make up invoice ID’s.</a:t>
            </a:r>
          </a:p>
          <a:p>
            <a:r>
              <a:rPr lang="en-US" dirty="0" smtClean="0"/>
              <a:t>Use an interface </a:t>
            </a:r>
            <a:br>
              <a:rPr lang="en-US" dirty="0" smtClean="0"/>
            </a:br>
            <a:r>
              <a:rPr lang="en-US" dirty="0" smtClean="0"/>
              <a:t>instead of the </a:t>
            </a:r>
            <a:br>
              <a:rPr lang="en-US" dirty="0" smtClean="0"/>
            </a:br>
            <a:r>
              <a:rPr lang="en-US" dirty="0" err="1" smtClean="0"/>
              <a:t>IDBConnection</a:t>
            </a:r>
            <a:r>
              <a:rPr lang="en-US" dirty="0" smtClean="0"/>
              <a:t>.</a:t>
            </a:r>
            <a:endParaRPr lang="en-US" dirty="0"/>
          </a:p>
        </p:txBody>
      </p:sp>
      <p:pic>
        <p:nvPicPr>
          <p:cNvPr id="16386" name="Picture 2" descr="http://twimgs.com/ddj/sdmagazine/images/sdm0501c/sdm0501c_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1" y="2667000"/>
            <a:ext cx="4640322"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924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00600" y="2349787"/>
            <a:ext cx="3429000" cy="4144962"/>
          </a:xfrm>
        </p:spPr>
        <p:txBody>
          <a:bodyPr>
            <a:normAutofit/>
          </a:bodyPr>
          <a:lstStyle/>
          <a:p>
            <a:r>
              <a:rPr lang="en-US" dirty="0" smtClean="0"/>
              <a:t>We’re into Feathers now</a:t>
            </a:r>
            <a:endParaRPr lang="en-US" dirty="0"/>
          </a:p>
        </p:txBody>
      </p:sp>
      <p:sp>
        <p:nvSpPr>
          <p:cNvPr id="4" name="TextBox 3"/>
          <p:cNvSpPr txBox="1"/>
          <p:nvPr/>
        </p:nvSpPr>
        <p:spPr>
          <a:xfrm>
            <a:off x="76200" y="2057400"/>
            <a:ext cx="3581400" cy="584775"/>
          </a:xfrm>
          <a:prstGeom prst="rect">
            <a:avLst/>
          </a:prstGeom>
          <a:noFill/>
        </p:spPr>
        <p:txBody>
          <a:bodyPr wrap="square" rtlCol="0">
            <a:spAutoFit/>
          </a:bodyPr>
          <a:lstStyle/>
          <a:p>
            <a:r>
              <a:rPr lang="en-US" sz="1600" i="1" dirty="0" smtClean="0"/>
              <a:t>Below</a:t>
            </a:r>
            <a:r>
              <a:rPr lang="en-US" sz="1600" dirty="0" smtClean="0"/>
              <a:t> – The new book we’ll be using for the next lectures.  </a:t>
            </a:r>
            <a:r>
              <a:rPr lang="en-US" sz="1600" i="1" dirty="0" smtClean="0"/>
              <a:t>Above</a:t>
            </a:r>
            <a:r>
              <a:rPr lang="en-US" sz="1600" dirty="0" smtClean="0"/>
              <a:t> – Feathers.</a:t>
            </a:r>
            <a:endParaRPr lang="en-US" sz="16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 y="2781300"/>
            <a:ext cx="2846388"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7206" y="457200"/>
            <a:ext cx="1094994" cy="1459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0197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legacy code change algorithm</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Identify change points</a:t>
            </a:r>
          </a:p>
          <a:p>
            <a:pPr marL="514350" indent="-514350">
              <a:buFont typeface="+mj-lt"/>
              <a:buAutoNum type="arabicPeriod"/>
            </a:pPr>
            <a:r>
              <a:rPr lang="en-US" dirty="0" smtClean="0"/>
              <a:t>Find test points</a:t>
            </a:r>
          </a:p>
          <a:p>
            <a:pPr marL="514350" indent="-514350">
              <a:buFont typeface="+mj-lt"/>
              <a:buAutoNum type="arabicPeriod"/>
            </a:pPr>
            <a:r>
              <a:rPr lang="en-US" dirty="0" smtClean="0"/>
              <a:t>Break dependencies</a:t>
            </a:r>
          </a:p>
          <a:p>
            <a:pPr marL="514350" indent="-514350">
              <a:buFont typeface="+mj-lt"/>
              <a:buAutoNum type="arabicPeriod"/>
            </a:pPr>
            <a:r>
              <a:rPr lang="en-US" dirty="0" smtClean="0"/>
              <a:t>Write tests</a:t>
            </a:r>
          </a:p>
          <a:p>
            <a:pPr marL="514350" indent="-514350">
              <a:buFont typeface="+mj-lt"/>
              <a:buAutoNum type="arabicPeriod"/>
            </a:pPr>
            <a:r>
              <a:rPr lang="en-US" dirty="0" smtClean="0"/>
              <a:t>Make changes and refactor</a:t>
            </a:r>
            <a:endParaRPr lang="en-US" dirty="0"/>
          </a:p>
        </p:txBody>
      </p:sp>
      <p:sp>
        <p:nvSpPr>
          <p:cNvPr id="4" name="TextBox 3"/>
          <p:cNvSpPr txBox="1"/>
          <p:nvPr/>
        </p:nvSpPr>
        <p:spPr>
          <a:xfrm>
            <a:off x="8455018" y="6096000"/>
            <a:ext cx="460382" cy="369332"/>
          </a:xfrm>
          <a:prstGeom prst="rect">
            <a:avLst/>
          </a:prstGeom>
          <a:noFill/>
        </p:spPr>
        <p:txBody>
          <a:bodyPr wrap="none" rtlCol="0">
            <a:spAutoFit/>
          </a:bodyPr>
          <a:lstStyle/>
          <a:p>
            <a:r>
              <a:rPr lang="en-US" b="1" dirty="0" smtClean="0">
                <a:solidFill>
                  <a:srgbClr val="0070C0"/>
                </a:solidFill>
              </a:rPr>
              <a:t>Q9</a:t>
            </a:r>
            <a:endParaRPr lang="en-US" b="1" dirty="0">
              <a:solidFill>
                <a:srgbClr val="0070C0"/>
              </a:solidFill>
            </a:endParaRPr>
          </a:p>
        </p:txBody>
      </p:sp>
    </p:spTree>
    <p:extLst>
      <p:ext uri="{BB962C8B-B14F-4D97-AF65-F5344CB8AC3E}">
        <p14:creationId xmlns:p14="http://schemas.microsoft.com/office/powerpoint/2010/main" val="1172253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ended Fowler with “Big </a:t>
            </a:r>
            <a:r>
              <a:rPr lang="en-US" dirty="0" err="1" smtClean="0"/>
              <a:t>refactorings</a:t>
            </a:r>
            <a:r>
              <a:rPr lang="en-US" dirty="0" smtClean="0"/>
              <a:t>”</a:t>
            </a:r>
            <a:endParaRPr lang="en-US" dirty="0"/>
          </a:p>
        </p:txBody>
      </p:sp>
      <p:sp>
        <p:nvSpPr>
          <p:cNvPr id="3" name="Content Placeholder 2"/>
          <p:cNvSpPr>
            <a:spLocks noGrp="1"/>
          </p:cNvSpPr>
          <p:nvPr>
            <p:ph idx="1"/>
          </p:nvPr>
        </p:nvSpPr>
        <p:spPr/>
        <p:txBody>
          <a:bodyPr/>
          <a:lstStyle/>
          <a:p>
            <a:r>
              <a:rPr lang="en-US" dirty="0" smtClean="0"/>
              <a:t>This is where we’ll start in Feathers</a:t>
            </a:r>
          </a:p>
          <a:p>
            <a:r>
              <a:rPr lang="en-US" dirty="0" smtClean="0"/>
              <a:t>Fowler’s is a book to get started learning about good coding and maintenance practices.</a:t>
            </a:r>
          </a:p>
          <a:p>
            <a:r>
              <a:rPr lang="en-US" dirty="0" smtClean="0"/>
              <a:t>Feathers’ book is a “practitioner’s standard” book.</a:t>
            </a:r>
          </a:p>
          <a:p>
            <a:pPr lvl="1"/>
            <a:r>
              <a:rPr lang="en-US" dirty="0" smtClean="0"/>
              <a:t>More advanced, “real life”</a:t>
            </a:r>
          </a:p>
          <a:p>
            <a:pPr lvl="1"/>
            <a:r>
              <a:rPr lang="en-US" dirty="0" smtClean="0"/>
              <a:t>Covers a lot of special cases</a:t>
            </a:r>
            <a:endParaRPr lang="en-US" dirty="0"/>
          </a:p>
        </p:txBody>
      </p:sp>
      <p:sp>
        <p:nvSpPr>
          <p:cNvPr id="4" name="TextBox 3"/>
          <p:cNvSpPr txBox="1"/>
          <p:nvPr/>
        </p:nvSpPr>
        <p:spPr>
          <a:xfrm>
            <a:off x="8455018" y="6096000"/>
            <a:ext cx="460382" cy="369332"/>
          </a:xfrm>
          <a:prstGeom prst="rect">
            <a:avLst/>
          </a:prstGeom>
          <a:noFill/>
        </p:spPr>
        <p:txBody>
          <a:bodyPr wrap="none" rtlCol="0">
            <a:spAutoFit/>
          </a:bodyPr>
          <a:lstStyle/>
          <a:p>
            <a:r>
              <a:rPr lang="en-US" b="1" dirty="0" smtClean="0">
                <a:solidFill>
                  <a:srgbClr val="0070C0"/>
                </a:solidFill>
              </a:rPr>
              <a:t>Q1</a:t>
            </a:r>
            <a:endParaRPr lang="en-US" b="1" dirty="0">
              <a:solidFill>
                <a:srgbClr val="0070C0"/>
              </a:solidFill>
            </a:endParaRPr>
          </a:p>
        </p:txBody>
      </p:sp>
    </p:spTree>
    <p:extLst>
      <p:ext uri="{BB962C8B-B14F-4D97-AF65-F5344CB8AC3E}">
        <p14:creationId xmlns:p14="http://schemas.microsoft.com/office/powerpoint/2010/main" val="3112760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ways to change systems</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b="1" dirty="0" smtClean="0"/>
              <a:t>Edit and proxy:</a:t>
            </a:r>
          </a:p>
          <a:p>
            <a:r>
              <a:rPr lang="en-US" dirty="0" smtClean="0"/>
              <a:t>The industry standard</a:t>
            </a:r>
          </a:p>
          <a:p>
            <a:pPr lvl="1"/>
            <a:r>
              <a:rPr lang="en-US" dirty="0" smtClean="0"/>
              <a:t>But not good!</a:t>
            </a:r>
          </a:p>
          <a:p>
            <a:r>
              <a:rPr lang="en-US" dirty="0" smtClean="0"/>
              <a:t>You carefully plan the changes to make.</a:t>
            </a:r>
          </a:p>
          <a:p>
            <a:r>
              <a:rPr lang="en-US" dirty="0" smtClean="0"/>
              <a:t>Make sure you understand the code to change.</a:t>
            </a:r>
          </a:p>
          <a:p>
            <a:r>
              <a:rPr lang="en-US" dirty="0" smtClean="0"/>
              <a:t>Start making the changes.</a:t>
            </a:r>
          </a:p>
          <a:p>
            <a:r>
              <a:rPr lang="en-US" dirty="0" smtClean="0"/>
              <a:t>When done, run the system to see if the change was enabled.</a:t>
            </a:r>
          </a:p>
          <a:p>
            <a:r>
              <a:rPr lang="en-US" dirty="0" smtClean="0"/>
              <a:t>Poke around further to be sure nothing broke.</a:t>
            </a:r>
          </a:p>
          <a:p>
            <a:r>
              <a:rPr lang="en-US" dirty="0" smtClean="0"/>
              <a:t>Seems like “working with care,” huh!</a:t>
            </a:r>
            <a:endParaRPr lang="en-US" dirty="0"/>
          </a:p>
        </p:txBody>
      </p:sp>
      <p:sp>
        <p:nvSpPr>
          <p:cNvPr id="4" name="TextBox 3"/>
          <p:cNvSpPr txBox="1"/>
          <p:nvPr/>
        </p:nvSpPr>
        <p:spPr>
          <a:xfrm>
            <a:off x="8455018" y="6096000"/>
            <a:ext cx="460382" cy="369332"/>
          </a:xfrm>
          <a:prstGeom prst="rect">
            <a:avLst/>
          </a:prstGeom>
          <a:noFill/>
        </p:spPr>
        <p:txBody>
          <a:bodyPr wrap="none" rtlCol="0">
            <a:spAutoFit/>
          </a:bodyPr>
          <a:lstStyle/>
          <a:p>
            <a:r>
              <a:rPr lang="en-US" b="1" dirty="0" smtClean="0">
                <a:solidFill>
                  <a:srgbClr val="0070C0"/>
                </a:solidFill>
              </a:rPr>
              <a:t>Q2</a:t>
            </a:r>
            <a:endParaRPr lang="en-US" b="1" dirty="0">
              <a:solidFill>
                <a:srgbClr val="0070C0"/>
              </a:solidFill>
            </a:endParaRPr>
          </a:p>
        </p:txBody>
      </p:sp>
    </p:spTree>
    <p:extLst>
      <p:ext uri="{BB962C8B-B14F-4D97-AF65-F5344CB8AC3E}">
        <p14:creationId xmlns:p14="http://schemas.microsoft.com/office/powerpoint/2010/main" val="598521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2"/>
            </a:pPr>
            <a:r>
              <a:rPr lang="en-US" b="1" dirty="0" smtClean="0"/>
              <a:t>Cover and modify:</a:t>
            </a:r>
          </a:p>
          <a:p>
            <a:r>
              <a:rPr lang="en-US" dirty="0" smtClean="0"/>
              <a:t>A better “tool set” for making changes.</a:t>
            </a:r>
          </a:p>
          <a:p>
            <a:r>
              <a:rPr lang="en-US" dirty="0" smtClean="0"/>
              <a:t>Work with a safety net.</a:t>
            </a:r>
          </a:p>
          <a:p>
            <a:r>
              <a:rPr lang="en-US" dirty="0" smtClean="0"/>
              <a:t>Put a cloak over the code.</a:t>
            </a:r>
          </a:p>
          <a:p>
            <a:pPr lvl="1"/>
            <a:r>
              <a:rPr lang="en-US" dirty="0" smtClean="0"/>
              <a:t>That’s tests.</a:t>
            </a:r>
          </a:p>
          <a:p>
            <a:pPr lvl="1"/>
            <a:r>
              <a:rPr lang="en-US" dirty="0" smtClean="0"/>
              <a:t>Can make very sure if changes are good or bad.</a:t>
            </a:r>
          </a:p>
          <a:p>
            <a:pPr lvl="1"/>
            <a:r>
              <a:rPr lang="en-US" dirty="0" smtClean="0"/>
              <a:t>Bad changes don’t leak out.</a:t>
            </a:r>
            <a:endParaRPr lang="en-US" dirty="0"/>
          </a:p>
        </p:txBody>
      </p:sp>
      <p:sp>
        <p:nvSpPr>
          <p:cNvPr id="4" name="TextBox 3"/>
          <p:cNvSpPr txBox="1"/>
          <p:nvPr/>
        </p:nvSpPr>
        <p:spPr>
          <a:xfrm>
            <a:off x="8455018" y="6096000"/>
            <a:ext cx="460382" cy="369332"/>
          </a:xfrm>
          <a:prstGeom prst="rect">
            <a:avLst/>
          </a:prstGeom>
          <a:noFill/>
        </p:spPr>
        <p:txBody>
          <a:bodyPr wrap="none" rtlCol="0">
            <a:spAutoFit/>
          </a:bodyPr>
          <a:lstStyle/>
          <a:p>
            <a:r>
              <a:rPr lang="en-US" b="1" dirty="0" smtClean="0">
                <a:solidFill>
                  <a:srgbClr val="0070C0"/>
                </a:solidFill>
              </a:rPr>
              <a:t>Q3</a:t>
            </a:r>
            <a:endParaRPr lang="en-US" b="1" dirty="0">
              <a:solidFill>
                <a:srgbClr val="0070C0"/>
              </a:solidFill>
            </a:endParaRPr>
          </a:p>
        </p:txBody>
      </p:sp>
    </p:spTree>
    <p:extLst>
      <p:ext uri="{BB962C8B-B14F-4D97-AF65-F5344CB8AC3E}">
        <p14:creationId xmlns:p14="http://schemas.microsoft.com/office/powerpoint/2010/main" val="587583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unit tests!</a:t>
            </a:r>
            <a:endParaRPr lang="en-US" dirty="0"/>
          </a:p>
        </p:txBody>
      </p:sp>
      <p:sp>
        <p:nvSpPr>
          <p:cNvPr id="3" name="Content Placeholder 2"/>
          <p:cNvSpPr>
            <a:spLocks noGrp="1"/>
          </p:cNvSpPr>
          <p:nvPr>
            <p:ph idx="1"/>
          </p:nvPr>
        </p:nvSpPr>
        <p:spPr/>
        <p:txBody>
          <a:bodyPr>
            <a:normAutofit lnSpcReduction="10000"/>
          </a:bodyPr>
          <a:lstStyle/>
          <a:p>
            <a:r>
              <a:rPr lang="en-US" dirty="0" smtClean="0"/>
              <a:t>Find out fast if things worked.</a:t>
            </a:r>
          </a:p>
          <a:p>
            <a:r>
              <a:rPr lang="en-US" dirty="0" smtClean="0"/>
              <a:t>Don’t wait long to see what </a:t>
            </a:r>
            <a:br>
              <a:rPr lang="en-US" dirty="0" smtClean="0"/>
            </a:br>
            <a:r>
              <a:rPr lang="en-US" dirty="0" smtClean="0"/>
              <a:t>worked.</a:t>
            </a:r>
          </a:p>
          <a:p>
            <a:r>
              <a:rPr lang="en-US" dirty="0" smtClean="0"/>
              <a:t>What’s the ideal “feedback </a:t>
            </a:r>
            <a:br>
              <a:rPr lang="en-US" dirty="0" smtClean="0"/>
            </a:br>
            <a:r>
              <a:rPr lang="en-US" dirty="0" smtClean="0"/>
              <a:t>time” for humans?</a:t>
            </a:r>
          </a:p>
          <a:p>
            <a:pPr lvl="1"/>
            <a:r>
              <a:rPr lang="en-US" dirty="0" smtClean="0"/>
              <a:t>Ideally, testing works like a </a:t>
            </a:r>
            <a:br>
              <a:rPr lang="en-US" dirty="0" smtClean="0"/>
            </a:br>
            <a:r>
              <a:rPr lang="en-US" dirty="0" smtClean="0"/>
              <a:t>slot machine!</a:t>
            </a:r>
          </a:p>
          <a:p>
            <a:pPr lvl="1"/>
            <a:r>
              <a:rPr lang="en-US" dirty="0" smtClean="0"/>
              <a:t>Long loops to hear testing </a:t>
            </a:r>
            <a:br>
              <a:rPr lang="en-US" dirty="0" smtClean="0"/>
            </a:br>
            <a:r>
              <a:rPr lang="en-US" dirty="0" smtClean="0"/>
              <a:t>results – bad.</a:t>
            </a:r>
            <a:endParaRPr lang="en-US" dirty="0"/>
          </a:p>
        </p:txBody>
      </p:sp>
      <p:pic>
        <p:nvPicPr>
          <p:cNvPr id="2050" name="Picture 2" descr="http://godplaysdice.files.wordpress.com/2010/06/bigstockphoto_gambling_slot_machine_win_56180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752600"/>
            <a:ext cx="2638425" cy="39624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455018" y="6096000"/>
            <a:ext cx="460382" cy="369332"/>
          </a:xfrm>
          <a:prstGeom prst="rect">
            <a:avLst/>
          </a:prstGeom>
          <a:noFill/>
        </p:spPr>
        <p:txBody>
          <a:bodyPr wrap="none" rtlCol="0">
            <a:spAutoFit/>
          </a:bodyPr>
          <a:lstStyle/>
          <a:p>
            <a:r>
              <a:rPr lang="en-US" b="1" dirty="0" smtClean="0">
                <a:solidFill>
                  <a:srgbClr val="0070C0"/>
                </a:solidFill>
              </a:rPr>
              <a:t>Q4</a:t>
            </a:r>
            <a:endParaRPr lang="en-US" b="1" dirty="0">
              <a:solidFill>
                <a:srgbClr val="0070C0"/>
              </a:solidFill>
            </a:endParaRPr>
          </a:p>
        </p:txBody>
      </p:sp>
    </p:spTree>
    <p:extLst>
      <p:ext uri="{BB962C8B-B14F-4D97-AF65-F5344CB8AC3E}">
        <p14:creationId xmlns:p14="http://schemas.microsoft.com/office/powerpoint/2010/main" val="2858569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want…</a:t>
            </a:r>
            <a:endParaRPr lang="en-US" dirty="0"/>
          </a:p>
        </p:txBody>
      </p:sp>
      <p:sp>
        <p:nvSpPr>
          <p:cNvPr id="3" name="Content Placeholder 2"/>
          <p:cNvSpPr>
            <a:spLocks noGrp="1"/>
          </p:cNvSpPr>
          <p:nvPr>
            <p:ph idx="1"/>
          </p:nvPr>
        </p:nvSpPr>
        <p:spPr/>
        <p:txBody>
          <a:bodyPr/>
          <a:lstStyle/>
          <a:p>
            <a:r>
              <a:rPr lang="en-US" dirty="0" smtClean="0"/>
              <a:t>Testing to detect changes, not</a:t>
            </a:r>
          </a:p>
          <a:p>
            <a:r>
              <a:rPr lang="en-US" dirty="0" smtClean="0"/>
              <a:t>Testing to attempt to show correctness.</a:t>
            </a:r>
          </a:p>
          <a:p>
            <a:r>
              <a:rPr lang="en-US" dirty="0" smtClean="0"/>
              <a:t>Definition of “regression testing.”</a:t>
            </a:r>
          </a:p>
          <a:p>
            <a:r>
              <a:rPr lang="en-US" dirty="0" smtClean="0"/>
              <a:t>Have tests around the areas you’ll be changing:</a:t>
            </a:r>
          </a:p>
          <a:p>
            <a:r>
              <a:rPr lang="en-US" dirty="0"/>
              <a:t>A “software vice” around </a:t>
            </a:r>
            <a:r>
              <a:rPr lang="en-US" dirty="0" smtClean="0"/>
              <a:t/>
            </a:r>
            <a:br>
              <a:rPr lang="en-US" dirty="0" smtClean="0"/>
            </a:br>
            <a:r>
              <a:rPr lang="en-US" dirty="0" smtClean="0"/>
              <a:t>your </a:t>
            </a:r>
            <a:r>
              <a:rPr lang="en-US" dirty="0"/>
              <a:t>changes.</a:t>
            </a:r>
          </a:p>
          <a:p>
            <a:endParaRPr lang="en-US" dirty="0"/>
          </a:p>
        </p:txBody>
      </p:sp>
      <p:sp>
        <p:nvSpPr>
          <p:cNvPr id="13" name="Freeform 12"/>
          <p:cNvSpPr/>
          <p:nvPr/>
        </p:nvSpPr>
        <p:spPr>
          <a:xfrm>
            <a:off x="6477001" y="1828800"/>
            <a:ext cx="1447799" cy="1392702"/>
          </a:xfrm>
          <a:custGeom>
            <a:avLst/>
            <a:gdLst>
              <a:gd name="connsiteX0" fmla="*/ 0 w 1617785"/>
              <a:gd name="connsiteY0" fmla="*/ 1392701 h 1519311"/>
              <a:gd name="connsiteX1" fmla="*/ 0 w 1617785"/>
              <a:gd name="connsiteY1" fmla="*/ 1392701 h 1519311"/>
              <a:gd name="connsiteX2" fmla="*/ 112542 w 1617785"/>
              <a:gd name="connsiteY2" fmla="*/ 1434904 h 1519311"/>
              <a:gd name="connsiteX3" fmla="*/ 168813 w 1617785"/>
              <a:gd name="connsiteY3" fmla="*/ 1448972 h 1519311"/>
              <a:gd name="connsiteX4" fmla="*/ 253219 w 1617785"/>
              <a:gd name="connsiteY4" fmla="*/ 1477107 h 1519311"/>
              <a:gd name="connsiteX5" fmla="*/ 295422 w 1617785"/>
              <a:gd name="connsiteY5" fmla="*/ 1491175 h 1519311"/>
              <a:gd name="connsiteX6" fmla="*/ 407963 w 1617785"/>
              <a:gd name="connsiteY6" fmla="*/ 1519311 h 1519311"/>
              <a:gd name="connsiteX7" fmla="*/ 815927 w 1617785"/>
              <a:gd name="connsiteY7" fmla="*/ 1491175 h 1519311"/>
              <a:gd name="connsiteX8" fmla="*/ 928468 w 1617785"/>
              <a:gd name="connsiteY8" fmla="*/ 1477107 h 1519311"/>
              <a:gd name="connsiteX9" fmla="*/ 970671 w 1617785"/>
              <a:gd name="connsiteY9" fmla="*/ 1463040 h 1519311"/>
              <a:gd name="connsiteX10" fmla="*/ 1097280 w 1617785"/>
              <a:gd name="connsiteY10" fmla="*/ 1434904 h 1519311"/>
              <a:gd name="connsiteX11" fmla="*/ 1153551 w 1617785"/>
              <a:gd name="connsiteY11" fmla="*/ 1406769 h 1519311"/>
              <a:gd name="connsiteX12" fmla="*/ 1195754 w 1617785"/>
              <a:gd name="connsiteY12" fmla="*/ 1392701 h 1519311"/>
              <a:gd name="connsiteX13" fmla="*/ 1280160 w 1617785"/>
              <a:gd name="connsiteY13" fmla="*/ 1350498 h 1519311"/>
              <a:gd name="connsiteX14" fmla="*/ 1308296 w 1617785"/>
              <a:gd name="connsiteY14" fmla="*/ 1322363 h 1519311"/>
              <a:gd name="connsiteX15" fmla="*/ 1448973 w 1617785"/>
              <a:gd name="connsiteY15" fmla="*/ 1209821 h 1519311"/>
              <a:gd name="connsiteX16" fmla="*/ 1533379 w 1617785"/>
              <a:gd name="connsiteY16" fmla="*/ 1097280 h 1519311"/>
              <a:gd name="connsiteX17" fmla="*/ 1575582 w 1617785"/>
              <a:gd name="connsiteY17" fmla="*/ 1012874 h 1519311"/>
              <a:gd name="connsiteX18" fmla="*/ 1617785 w 1617785"/>
              <a:gd name="connsiteY18" fmla="*/ 928467 h 1519311"/>
              <a:gd name="connsiteX19" fmla="*/ 1603717 w 1617785"/>
              <a:gd name="connsiteY19" fmla="*/ 604911 h 1519311"/>
              <a:gd name="connsiteX20" fmla="*/ 1561514 w 1617785"/>
              <a:gd name="connsiteY20" fmla="*/ 422031 h 1519311"/>
              <a:gd name="connsiteX21" fmla="*/ 1505243 w 1617785"/>
              <a:gd name="connsiteY21" fmla="*/ 351692 h 1519311"/>
              <a:gd name="connsiteX22" fmla="*/ 1491176 w 1617785"/>
              <a:gd name="connsiteY22" fmla="*/ 309489 h 1519311"/>
              <a:gd name="connsiteX23" fmla="*/ 1420837 w 1617785"/>
              <a:gd name="connsiteY23" fmla="*/ 239151 h 1519311"/>
              <a:gd name="connsiteX24" fmla="*/ 1392702 w 1617785"/>
              <a:gd name="connsiteY24" fmla="*/ 211015 h 1519311"/>
              <a:gd name="connsiteX25" fmla="*/ 1336431 w 1617785"/>
              <a:gd name="connsiteY25" fmla="*/ 182880 h 1519311"/>
              <a:gd name="connsiteX26" fmla="*/ 1237957 w 1617785"/>
              <a:gd name="connsiteY26" fmla="*/ 98474 h 1519311"/>
              <a:gd name="connsiteX27" fmla="*/ 1181687 w 1617785"/>
              <a:gd name="connsiteY27" fmla="*/ 70338 h 1519311"/>
              <a:gd name="connsiteX28" fmla="*/ 1097280 w 1617785"/>
              <a:gd name="connsiteY28" fmla="*/ 28135 h 1519311"/>
              <a:gd name="connsiteX29" fmla="*/ 970671 w 1617785"/>
              <a:gd name="connsiteY29" fmla="*/ 14067 h 1519311"/>
              <a:gd name="connsiteX30" fmla="*/ 900333 w 1617785"/>
              <a:gd name="connsiteY30" fmla="*/ 0 h 1519311"/>
              <a:gd name="connsiteX31" fmla="*/ 590843 w 1617785"/>
              <a:gd name="connsiteY31" fmla="*/ 14067 h 1519311"/>
              <a:gd name="connsiteX32" fmla="*/ 478302 w 1617785"/>
              <a:gd name="connsiteY32" fmla="*/ 28135 h 1519311"/>
              <a:gd name="connsiteX33" fmla="*/ 436099 w 1617785"/>
              <a:gd name="connsiteY33" fmla="*/ 42203 h 1519311"/>
              <a:gd name="connsiteX34" fmla="*/ 295422 w 1617785"/>
              <a:gd name="connsiteY34" fmla="*/ 56271 h 1519311"/>
              <a:gd name="connsiteX35" fmla="*/ 168813 w 1617785"/>
              <a:gd name="connsiteY35" fmla="*/ 84406 h 1519311"/>
              <a:gd name="connsiteX36" fmla="*/ 112542 w 1617785"/>
              <a:gd name="connsiteY36" fmla="*/ 98474 h 1519311"/>
              <a:gd name="connsiteX37" fmla="*/ 70339 w 1617785"/>
              <a:gd name="connsiteY37" fmla="*/ 112541 h 151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17785" h="1519311">
                <a:moveTo>
                  <a:pt x="0" y="1392701"/>
                </a:moveTo>
                <a:lnTo>
                  <a:pt x="0" y="1392701"/>
                </a:lnTo>
                <a:cubicBezTo>
                  <a:pt x="37514" y="1406769"/>
                  <a:pt x="74533" y="1422234"/>
                  <a:pt x="112542" y="1434904"/>
                </a:cubicBezTo>
                <a:cubicBezTo>
                  <a:pt x="130884" y="1441018"/>
                  <a:pt x="150294" y="1443416"/>
                  <a:pt x="168813" y="1448972"/>
                </a:cubicBezTo>
                <a:cubicBezTo>
                  <a:pt x="197219" y="1457494"/>
                  <a:pt x="225084" y="1467729"/>
                  <a:pt x="253219" y="1477107"/>
                </a:cubicBezTo>
                <a:cubicBezTo>
                  <a:pt x="267287" y="1481796"/>
                  <a:pt x="281036" y="1487578"/>
                  <a:pt x="295422" y="1491175"/>
                </a:cubicBezTo>
                <a:lnTo>
                  <a:pt x="407963" y="1519311"/>
                </a:lnTo>
                <a:cubicBezTo>
                  <a:pt x="561296" y="1510291"/>
                  <a:pt x="668076" y="1505960"/>
                  <a:pt x="815927" y="1491175"/>
                </a:cubicBezTo>
                <a:cubicBezTo>
                  <a:pt x="853545" y="1487413"/>
                  <a:pt x="890954" y="1481796"/>
                  <a:pt x="928468" y="1477107"/>
                </a:cubicBezTo>
                <a:cubicBezTo>
                  <a:pt x="942536" y="1472418"/>
                  <a:pt x="956196" y="1466257"/>
                  <a:pt x="970671" y="1463040"/>
                </a:cubicBezTo>
                <a:cubicBezTo>
                  <a:pt x="1034879" y="1448772"/>
                  <a:pt x="1046122" y="1456829"/>
                  <a:pt x="1097280" y="1434904"/>
                </a:cubicBezTo>
                <a:cubicBezTo>
                  <a:pt x="1116555" y="1426643"/>
                  <a:pt x="1134276" y="1415030"/>
                  <a:pt x="1153551" y="1406769"/>
                </a:cubicBezTo>
                <a:cubicBezTo>
                  <a:pt x="1167181" y="1400928"/>
                  <a:pt x="1182491" y="1399333"/>
                  <a:pt x="1195754" y="1392701"/>
                </a:cubicBezTo>
                <a:cubicBezTo>
                  <a:pt x="1304836" y="1338160"/>
                  <a:pt x="1174081" y="1385858"/>
                  <a:pt x="1280160" y="1350498"/>
                </a:cubicBezTo>
                <a:cubicBezTo>
                  <a:pt x="1289539" y="1341120"/>
                  <a:pt x="1297685" y="1330321"/>
                  <a:pt x="1308296" y="1322363"/>
                </a:cubicBezTo>
                <a:cubicBezTo>
                  <a:pt x="1381411" y="1267527"/>
                  <a:pt x="1394963" y="1277334"/>
                  <a:pt x="1448973" y="1209821"/>
                </a:cubicBezTo>
                <a:cubicBezTo>
                  <a:pt x="1576219" y="1050762"/>
                  <a:pt x="1456379" y="1174278"/>
                  <a:pt x="1533379" y="1097280"/>
                </a:cubicBezTo>
                <a:cubicBezTo>
                  <a:pt x="1568739" y="991201"/>
                  <a:pt x="1521041" y="1121956"/>
                  <a:pt x="1575582" y="1012874"/>
                </a:cubicBezTo>
                <a:cubicBezTo>
                  <a:pt x="1633828" y="896383"/>
                  <a:pt x="1537150" y="1049423"/>
                  <a:pt x="1617785" y="928467"/>
                </a:cubicBezTo>
                <a:cubicBezTo>
                  <a:pt x="1613096" y="820615"/>
                  <a:pt x="1610898" y="712626"/>
                  <a:pt x="1603717" y="604911"/>
                </a:cubicBezTo>
                <a:cubicBezTo>
                  <a:pt x="1601074" y="565271"/>
                  <a:pt x="1586166" y="459011"/>
                  <a:pt x="1561514" y="422031"/>
                </a:cubicBezTo>
                <a:cubicBezTo>
                  <a:pt x="1526022" y="368791"/>
                  <a:pt x="1545335" y="391782"/>
                  <a:pt x="1505243" y="351692"/>
                </a:cubicBezTo>
                <a:cubicBezTo>
                  <a:pt x="1500554" y="337624"/>
                  <a:pt x="1500073" y="321352"/>
                  <a:pt x="1491176" y="309489"/>
                </a:cubicBezTo>
                <a:cubicBezTo>
                  <a:pt x="1471281" y="282963"/>
                  <a:pt x="1444283" y="262597"/>
                  <a:pt x="1420837" y="239151"/>
                </a:cubicBezTo>
                <a:cubicBezTo>
                  <a:pt x="1411458" y="229772"/>
                  <a:pt x="1404565" y="216946"/>
                  <a:pt x="1392702" y="211015"/>
                </a:cubicBezTo>
                <a:lnTo>
                  <a:pt x="1336431" y="182880"/>
                </a:lnTo>
                <a:cubicBezTo>
                  <a:pt x="1290611" y="137060"/>
                  <a:pt x="1287950" y="127042"/>
                  <a:pt x="1237957" y="98474"/>
                </a:cubicBezTo>
                <a:cubicBezTo>
                  <a:pt x="1219749" y="88069"/>
                  <a:pt x="1199895" y="80742"/>
                  <a:pt x="1181687" y="70338"/>
                </a:cubicBezTo>
                <a:cubicBezTo>
                  <a:pt x="1141660" y="47465"/>
                  <a:pt x="1142792" y="35721"/>
                  <a:pt x="1097280" y="28135"/>
                </a:cubicBezTo>
                <a:cubicBezTo>
                  <a:pt x="1055395" y="21154"/>
                  <a:pt x="1012707" y="20072"/>
                  <a:pt x="970671" y="14067"/>
                </a:cubicBezTo>
                <a:cubicBezTo>
                  <a:pt x="947001" y="10686"/>
                  <a:pt x="923779" y="4689"/>
                  <a:pt x="900333" y="0"/>
                </a:cubicBezTo>
                <a:cubicBezTo>
                  <a:pt x="797170" y="4689"/>
                  <a:pt x="693884" y="7198"/>
                  <a:pt x="590843" y="14067"/>
                </a:cubicBezTo>
                <a:cubicBezTo>
                  <a:pt x="553121" y="16582"/>
                  <a:pt x="515498" y="21372"/>
                  <a:pt x="478302" y="28135"/>
                </a:cubicBezTo>
                <a:cubicBezTo>
                  <a:pt x="463713" y="30788"/>
                  <a:pt x="450755" y="39948"/>
                  <a:pt x="436099" y="42203"/>
                </a:cubicBezTo>
                <a:cubicBezTo>
                  <a:pt x="389521" y="49369"/>
                  <a:pt x="342314" y="51582"/>
                  <a:pt x="295422" y="56271"/>
                </a:cubicBezTo>
                <a:cubicBezTo>
                  <a:pt x="158152" y="90587"/>
                  <a:pt x="329594" y="48676"/>
                  <a:pt x="168813" y="84406"/>
                </a:cubicBezTo>
                <a:cubicBezTo>
                  <a:pt x="149939" y="88600"/>
                  <a:pt x="131132" y="93163"/>
                  <a:pt x="112542" y="98474"/>
                </a:cubicBezTo>
                <a:cubicBezTo>
                  <a:pt x="98284" y="102548"/>
                  <a:pt x="70339" y="112541"/>
                  <a:pt x="70339" y="112541"/>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ttp://4.bp.blogspot.com/_uQsFBZ6aaQg/TTCOgIL9yUI/AAAAAAAABXs/63Tk0RBPIuQ/s1600/vi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599" y="3886200"/>
            <a:ext cx="2895601" cy="2895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058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Regression testing</a:t>
            </a:r>
            <a:endParaRPr lang="en-US" dirty="0"/>
          </a:p>
        </p:txBody>
      </p:sp>
      <p:sp>
        <p:nvSpPr>
          <p:cNvPr id="3" name="Content Placeholder 2"/>
          <p:cNvSpPr>
            <a:spLocks noGrp="1"/>
          </p:cNvSpPr>
          <p:nvPr>
            <p:ph idx="1"/>
          </p:nvPr>
        </p:nvSpPr>
        <p:spPr/>
        <p:txBody>
          <a:bodyPr/>
          <a:lstStyle/>
          <a:p>
            <a:r>
              <a:rPr lang="en-US" dirty="0" smtClean="0"/>
              <a:t>Needs to be “white box,” too.</a:t>
            </a:r>
          </a:p>
          <a:p>
            <a:r>
              <a:rPr lang="en-US" dirty="0" smtClean="0"/>
              <a:t>On everything, not just on GUI / whole app.</a:t>
            </a:r>
          </a:p>
          <a:p>
            <a:r>
              <a:rPr lang="en-US" dirty="0" smtClean="0"/>
              <a:t>Can’t be uncertain about what caused a failure.</a:t>
            </a:r>
          </a:p>
          <a:p>
            <a:pPr lvl="1"/>
            <a:r>
              <a:rPr lang="en-US" dirty="0" smtClean="0"/>
              <a:t>“What broke the build?”</a:t>
            </a:r>
          </a:p>
          <a:p>
            <a:r>
              <a:rPr lang="en-US" dirty="0" smtClean="0"/>
              <a:t>We need to do this at the Unit Test level, for our refactoring.</a:t>
            </a:r>
          </a:p>
          <a:p>
            <a:r>
              <a:rPr lang="en-US" dirty="0" smtClean="0"/>
              <a:t>Need to add tests with every change.</a:t>
            </a:r>
            <a:endParaRPr lang="en-US" dirty="0"/>
          </a:p>
        </p:txBody>
      </p:sp>
      <p:sp>
        <p:nvSpPr>
          <p:cNvPr id="4" name="TextBox 3"/>
          <p:cNvSpPr txBox="1"/>
          <p:nvPr/>
        </p:nvSpPr>
        <p:spPr>
          <a:xfrm>
            <a:off x="8455018" y="6096000"/>
            <a:ext cx="460382" cy="369332"/>
          </a:xfrm>
          <a:prstGeom prst="rect">
            <a:avLst/>
          </a:prstGeom>
          <a:noFill/>
        </p:spPr>
        <p:txBody>
          <a:bodyPr wrap="none" rtlCol="0">
            <a:spAutoFit/>
          </a:bodyPr>
          <a:lstStyle/>
          <a:p>
            <a:r>
              <a:rPr lang="en-US" b="1" dirty="0" smtClean="0">
                <a:solidFill>
                  <a:srgbClr val="0070C0"/>
                </a:solidFill>
              </a:rPr>
              <a:t>Q5</a:t>
            </a:r>
            <a:endParaRPr lang="en-US" b="1" dirty="0">
              <a:solidFill>
                <a:srgbClr val="0070C0"/>
              </a:solidFill>
            </a:endParaRPr>
          </a:p>
        </p:txBody>
      </p:sp>
    </p:spTree>
    <p:extLst>
      <p:ext uri="{BB962C8B-B14F-4D97-AF65-F5344CB8AC3E}">
        <p14:creationId xmlns:p14="http://schemas.microsoft.com/office/powerpoint/2010/main" val="1239614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unit tests from 376</a:t>
            </a:r>
            <a:endParaRPr lang="en-US" dirty="0"/>
          </a:p>
        </p:txBody>
      </p:sp>
      <p:sp>
        <p:nvSpPr>
          <p:cNvPr id="3" name="Content Placeholder 2"/>
          <p:cNvSpPr>
            <a:spLocks noGrp="1"/>
          </p:cNvSpPr>
          <p:nvPr>
            <p:ph idx="1"/>
          </p:nvPr>
        </p:nvSpPr>
        <p:spPr/>
        <p:txBody>
          <a:bodyPr/>
          <a:lstStyle/>
          <a:p>
            <a:pPr defTabSz="912813"/>
            <a:r>
              <a:rPr lang="en-US" altLang="en-US" dirty="0"/>
              <a:t>A Unit Test is a piece of code (usually a method) that invokes another piece of code and checks the correctness and assumptions afterward. If the assumptions turn out to be wrong, the unit test has failed.</a:t>
            </a:r>
          </a:p>
          <a:p>
            <a:pPr defTabSz="912813"/>
            <a:endParaRPr lang="en-US" altLang="en-US" sz="4000" dirty="0"/>
          </a:p>
        </p:txBody>
      </p:sp>
    </p:spTree>
    <p:extLst>
      <p:ext uri="{BB962C8B-B14F-4D97-AF65-F5344CB8AC3E}">
        <p14:creationId xmlns:p14="http://schemas.microsoft.com/office/powerpoint/2010/main" val="35360986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1431</Words>
  <Application>Microsoft Office PowerPoint</Application>
  <PresentationFormat>On-screen Show (4:3)</PresentationFormat>
  <Paragraphs>189</Paragraphs>
  <Slides>20</Slides>
  <Notes>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Legacy Code</vt:lpstr>
      <vt:lpstr>We’re into Feathers now</vt:lpstr>
      <vt:lpstr>We ended Fowler with “Big refactorings”</vt:lpstr>
      <vt:lpstr>Two ways to change systems</vt:lpstr>
      <vt:lpstr>And…</vt:lpstr>
      <vt:lpstr>Need unit tests!</vt:lpstr>
      <vt:lpstr>We want…</vt:lpstr>
      <vt:lpstr>Regression testing</vt:lpstr>
      <vt:lpstr>Remember unit tests from 376</vt:lpstr>
      <vt:lpstr>A Method of Testing</vt:lpstr>
      <vt:lpstr>Why not use the current technique?</vt:lpstr>
      <vt:lpstr>Properties of a good unit test</vt:lpstr>
      <vt:lpstr>Unit Test – A better definition</vt:lpstr>
      <vt:lpstr>Adv. Of Unit Testing Frameworks</vt:lpstr>
      <vt:lpstr>Example Frameworks</vt:lpstr>
      <vt:lpstr>Good unit tests…</vt:lpstr>
      <vt:lpstr>So, where to start, in making changes to legacy code?</vt:lpstr>
      <vt:lpstr>All the unit testing problems…</vt:lpstr>
      <vt:lpstr>Breaking this one…</vt:lpstr>
      <vt:lpstr>The legacy code change algorithm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Legacy Code, Sensing &amp; Separation</dc:title>
  <dc:creator>Steve Chenoweth</dc:creator>
  <cp:lastModifiedBy>Windows User</cp:lastModifiedBy>
  <cp:revision>15</cp:revision>
  <dcterms:created xsi:type="dcterms:W3CDTF">2006-08-16T00:00:00Z</dcterms:created>
  <dcterms:modified xsi:type="dcterms:W3CDTF">2014-04-07T12:12:06Z</dcterms:modified>
</cp:coreProperties>
</file>