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9" r:id="rId2"/>
    <p:sldId id="647" r:id="rId3"/>
    <p:sldId id="663" r:id="rId4"/>
    <p:sldId id="616" r:id="rId5"/>
    <p:sldId id="664" r:id="rId6"/>
    <p:sldId id="665" r:id="rId7"/>
    <p:sldId id="648" r:id="rId8"/>
    <p:sldId id="666" r:id="rId9"/>
    <p:sldId id="667" r:id="rId10"/>
    <p:sldId id="668" r:id="rId11"/>
    <p:sldId id="669" r:id="rId12"/>
    <p:sldId id="670" r:id="rId13"/>
    <p:sldId id="651" r:id="rId14"/>
    <p:sldId id="671" r:id="rId15"/>
  </p:sldIdLst>
  <p:sldSz cx="9144000" cy="6858000" type="screen4x3"/>
  <p:notesSz cx="7315200" cy="9601200"/>
  <p:custDataLst>
    <p:tags r:id="rId1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33"/>
    <a:srgbClr val="336699"/>
    <a:srgbClr val="FFFF00"/>
    <a:srgbClr val="0033CC"/>
    <a:srgbClr val="800000"/>
    <a:srgbClr val="990000"/>
    <a:srgbClr val="000066"/>
    <a:srgbClr val="CC33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53" autoAdjust="0"/>
    <p:restoredTop sz="83877" autoAdjust="0"/>
  </p:normalViewPr>
  <p:slideViewPr>
    <p:cSldViewPr>
      <p:cViewPr varScale="1">
        <p:scale>
          <a:sx n="60" d="100"/>
          <a:sy n="60" d="100"/>
        </p:scale>
        <p:origin x="-126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542" y="-84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829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t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0838" y="0"/>
            <a:ext cx="318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t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829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b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endParaRPr lang="en-US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0838" y="9109075"/>
            <a:ext cx="318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b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fld id="{BE7C2961-80AF-1046-8E90-A8097193FC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819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b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18600"/>
            <a:ext cx="31702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fld id="{1D48FDC5-0FF0-AA44-98DE-252E54AB5E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48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1C3301-B4F8-9C4A-A4A6-B086B24BB786}" type="slidenum">
              <a:rPr lang="en-US"/>
              <a:pPr/>
              <a:t>1</a:t>
            </a:fld>
            <a:endParaRPr lang="en-US"/>
          </a:p>
        </p:txBody>
      </p:sp>
      <p:sp>
        <p:nvSpPr>
          <p:cNvPr id="38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baseline="0" dirty="0" smtClean="0"/>
              <a:t>Image from http://www.methodactingstrasberg.com/methodacting.</a:t>
            </a:r>
            <a:endParaRPr lang="en-US" b="0" baseline="0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goes</a:t>
            </a:r>
            <a:r>
              <a:rPr lang="en-US" baseline="0" dirty="0" smtClean="0"/>
              <a:t> along with allocation of responsibilities… move the responsibility to the lowest level where the information is needed.</a:t>
            </a:r>
            <a:endParaRPr lang="en-US" dirty="0" smtClean="0"/>
          </a:p>
          <a:p>
            <a:r>
              <a:rPr lang="en-US" b="1" dirty="0" smtClean="0"/>
              <a:t>Q6:</a:t>
            </a:r>
            <a:r>
              <a:rPr lang="en-US" b="1" baseline="0" dirty="0" smtClean="0"/>
              <a:t> </a:t>
            </a:r>
            <a:r>
              <a:rPr lang="en-US" b="0" baseline="0" dirty="0" smtClean="0"/>
              <a:t>What problem/situation does the “Replace Constructor with Factory Method” refactoring address?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 for cases in which you have to downcast the result from calling a method.</a:t>
            </a:r>
          </a:p>
          <a:p>
            <a:r>
              <a:rPr lang="en-US" dirty="0" smtClean="0"/>
              <a:t>	These cases often appear with methods that return a collection or </a:t>
            </a:r>
            <a:r>
              <a:rPr lang="en-US" dirty="0" err="1" smtClean="0"/>
              <a:t>iterator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things go wrong, you need to do something about it. In the simplest case, you can stop the program with an error code. </a:t>
            </a:r>
          </a:p>
          <a:p>
            <a:r>
              <a:rPr lang="en-US" dirty="0" smtClean="0"/>
              <a:t>	This is the software equivalent of committing suicide because you miss a flight. </a:t>
            </a:r>
          </a:p>
          <a:p>
            <a:r>
              <a:rPr lang="en-US" dirty="0" smtClean="0"/>
              <a:t>The</a:t>
            </a:r>
            <a:r>
              <a:rPr lang="en-US" baseline="0" dirty="0" smtClean="0"/>
              <a:t> </a:t>
            </a:r>
            <a:r>
              <a:rPr lang="en-US" dirty="0" smtClean="0"/>
              <a:t>part of a program that spots an error isn’t always the part that can figure out what to do about it. Hence,</a:t>
            </a:r>
            <a:r>
              <a:rPr lang="en-US" baseline="0" dirty="0" smtClean="0"/>
              <a:t> exception handling…</a:t>
            </a:r>
            <a:endParaRPr lang="en-US" dirty="0" smtClean="0"/>
          </a:p>
          <a:p>
            <a:r>
              <a:rPr lang="en-US" dirty="0" smtClean="0"/>
              <a:t>Q7:</a:t>
            </a:r>
            <a:r>
              <a:rPr lang="en-US" baseline="0" dirty="0" smtClean="0"/>
              <a:t> What is the problem that “</a:t>
            </a:r>
            <a:r>
              <a:rPr lang="en-US" dirty="0" smtClean="0"/>
              <a:t>Replace Error Code with Exception</a:t>
            </a:r>
            <a:r>
              <a:rPr lang="en-US" sz="1200" dirty="0" smtClean="0"/>
              <a:t>” </a:t>
            </a:r>
            <a:r>
              <a:rPr lang="en-US" baseline="0" dirty="0" smtClean="0"/>
              <a:t>solves?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Exceptions should be used for exceptional behavior—behavior that is an unexpected error. They should not act as a substitute for conditional tests. </a:t>
            </a:r>
          </a:p>
          <a:p>
            <a:r>
              <a:rPr lang="en-US" dirty="0" smtClean="0"/>
              <a:t>If you can reasonably expect the caller to check the condition before calling the operation, you should provide a test, and the caller should use it.</a:t>
            </a:r>
          </a:p>
          <a:p>
            <a:r>
              <a:rPr lang="en-US" b="1" dirty="0" smtClean="0"/>
              <a:t>Q8:</a:t>
            </a:r>
            <a:r>
              <a:rPr lang="en-US" b="1" baseline="0" dirty="0" smtClean="0"/>
              <a:t> </a:t>
            </a:r>
            <a:r>
              <a:rPr lang="en-US" baseline="0" dirty="0" smtClean="0"/>
              <a:t>What is the problem that “</a:t>
            </a:r>
            <a:r>
              <a:rPr lang="en-US" dirty="0" smtClean="0"/>
              <a:t>Replace Exception with Test</a:t>
            </a:r>
            <a:r>
              <a:rPr lang="en-US" sz="1200" dirty="0" smtClean="0"/>
              <a:t>” </a:t>
            </a:r>
            <a:r>
              <a:rPr lang="en-US" baseline="0" dirty="0" smtClean="0"/>
              <a:t>solves?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Q1</a:t>
            </a:r>
            <a:r>
              <a:rPr lang="en-US" dirty="0" smtClean="0"/>
              <a:t>: Why are “Making Method Calls Simpler” </a:t>
            </a:r>
            <a:r>
              <a:rPr lang="en-US" dirty="0" err="1" smtClean="0"/>
              <a:t>refactorings</a:t>
            </a:r>
            <a:r>
              <a:rPr lang="en-US" dirty="0" smtClean="0"/>
              <a:t> needed?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simplest and most important thing you can do is to change the name of a method. </a:t>
            </a:r>
          </a:p>
          <a:p>
            <a:r>
              <a:rPr lang="en-US" dirty="0" smtClean="0"/>
              <a:t>Naming is a key </a:t>
            </a:r>
            <a:r>
              <a:rPr lang="en-US" b="1" dirty="0" smtClean="0"/>
              <a:t>tool </a:t>
            </a:r>
            <a:r>
              <a:rPr lang="en-US" dirty="0" smtClean="0"/>
              <a:t>in communication. If you understand what a program is doing, you should not be afraid to use Rename Method to pass on that knowledge. </a:t>
            </a:r>
          </a:p>
          <a:p>
            <a:r>
              <a:rPr lang="en-US" dirty="0" smtClean="0"/>
              <a:t>You can (and should) also rename variables and classes. </a:t>
            </a:r>
          </a:p>
          <a:p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Q2:</a:t>
            </a:r>
            <a:r>
              <a:rPr lang="en-US" b="0" baseline="0" dirty="0" smtClean="0"/>
              <a:t> True/False: O</a:t>
            </a:r>
            <a:r>
              <a:rPr lang="en-US" dirty="0" smtClean="0"/>
              <a:t>ften, the simplest and most important thing you can do to improve</a:t>
            </a:r>
            <a:r>
              <a:rPr lang="en-US" baseline="0" dirty="0" smtClean="0"/>
              <a:t> the understandability of method</a:t>
            </a:r>
            <a:r>
              <a:rPr lang="en-US" dirty="0" smtClean="0"/>
              <a:t> is to change the name of the method to better reflect</a:t>
            </a:r>
            <a:r>
              <a:rPr lang="en-US" baseline="0" dirty="0" smtClean="0"/>
              <a:t> its purpose</a:t>
            </a:r>
            <a:r>
              <a:rPr lang="en-US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good rule to follow is to say that any method that returns a value should not have observable side effects.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You can move the call to other places in the method or call this function as often as you like. </a:t>
            </a:r>
          </a:p>
          <a:p>
            <a:r>
              <a:rPr lang="en-US" dirty="0" smtClean="0"/>
              <a:t>If you come across a method that returns a value but also has side effects, you should try to separate the query from the modifier.</a:t>
            </a:r>
          </a:p>
          <a:p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Q3:</a:t>
            </a:r>
            <a:r>
              <a:rPr lang="en-US" b="1" baseline="0" dirty="0" smtClean="0"/>
              <a:t> </a:t>
            </a:r>
            <a:r>
              <a:rPr lang="en-US" dirty="0" smtClean="0"/>
              <a:t>If you come across a method that returns a value but also has side effects (changes</a:t>
            </a:r>
            <a:r>
              <a:rPr lang="en-US" baseline="0" dirty="0" smtClean="0"/>
              <a:t> the state of the object)</a:t>
            </a:r>
            <a:r>
              <a:rPr lang="en-US" dirty="0" smtClean="0"/>
              <a:t>, you should try to separate the ________ from the ________.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the reverse of Parameterize Method. </a:t>
            </a:r>
          </a:p>
          <a:p>
            <a:r>
              <a:rPr lang="en-US" b="1" dirty="0" smtClean="0"/>
              <a:t>Q4:</a:t>
            </a:r>
            <a:r>
              <a:rPr lang="en-US" b="1" baseline="0" dirty="0" smtClean="0"/>
              <a:t> </a:t>
            </a:r>
            <a:r>
              <a:rPr lang="en-US" baseline="0" dirty="0" smtClean="0"/>
              <a:t>What is the solution that “</a:t>
            </a:r>
            <a:r>
              <a:rPr lang="en-US" sz="1200" dirty="0" smtClean="0"/>
              <a:t>Replace Parameter with Explicit Methods” </a:t>
            </a:r>
            <a:r>
              <a:rPr lang="en-US" baseline="0" dirty="0" smtClean="0"/>
              <a:t>provides?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</a:t>
            </a:r>
            <a:r>
              <a:rPr lang="en-US" baseline="0" dirty="0" smtClean="0"/>
              <a:t>dilemma – interact with parts or deal with the whole…</a:t>
            </a:r>
          </a:p>
          <a:p>
            <a:r>
              <a:rPr lang="en-US" dirty="0" smtClean="0"/>
              <a:t>Similar idea in “Introduce Parameter Object”… </a:t>
            </a:r>
          </a:p>
          <a:p>
            <a:r>
              <a:rPr lang="en-US" dirty="0" smtClean="0"/>
              <a:t>You have a group of parameters that naturally go together</a:t>
            </a:r>
            <a:r>
              <a:rPr lang="en-US" baseline="0" dirty="0" smtClean="0"/>
              <a:t> </a:t>
            </a:r>
            <a:r>
              <a:rPr lang="en-US" baseline="0" dirty="0" err="1" smtClean="0">
                <a:sym typeface="Wingdings"/>
              </a:rPr>
              <a:t></a:t>
            </a:r>
            <a:r>
              <a:rPr lang="en-US" baseline="0" dirty="0" smtClean="0">
                <a:sym typeface="Wingdings"/>
              </a:rPr>
              <a:t> </a:t>
            </a:r>
            <a:r>
              <a:rPr lang="en-US" dirty="0" smtClean="0"/>
              <a:t>Replace them with an object.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goes</a:t>
            </a:r>
            <a:r>
              <a:rPr lang="en-US" baseline="0" dirty="0" smtClean="0"/>
              <a:t> along with allocation of responsibilities… move the responsibility to the lowest level where the information is needed.</a:t>
            </a:r>
            <a:endParaRPr lang="en-US" dirty="0" smtClean="0"/>
          </a:p>
          <a:p>
            <a:r>
              <a:rPr lang="en-US" b="1" dirty="0" smtClean="0"/>
              <a:t>Q5:</a:t>
            </a:r>
            <a:r>
              <a:rPr lang="en-US" b="1" baseline="0" dirty="0" smtClean="0"/>
              <a:t> </a:t>
            </a:r>
            <a:r>
              <a:rPr lang="en-US" b="0" baseline="0" dirty="0" smtClean="0"/>
              <a:t>A</a:t>
            </a:r>
            <a:r>
              <a:rPr lang="en-US" baseline="0" dirty="0" smtClean="0"/>
              <a:t>fter the refactoring in the example on slide, what method invokes </a:t>
            </a:r>
            <a:r>
              <a:rPr lang="en-US" baseline="0" dirty="0" err="1" smtClean="0"/>
              <a:t>getDiscountLevel</a:t>
            </a:r>
            <a:r>
              <a:rPr lang="en-US" baseline="0" dirty="0" smtClean="0"/>
              <a:t>()?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invGray">
          <a:xfrm>
            <a:off x="9190038" y="20638"/>
            <a:ext cx="563562" cy="6858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100000">
                <a:schemeClr val="fol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7" name="Freeform 3"/>
          <p:cNvSpPr>
            <a:spLocks/>
          </p:cNvSpPr>
          <p:nvPr/>
        </p:nvSpPr>
        <p:spPr bwMode="white">
          <a:xfrm>
            <a:off x="0" y="4510088"/>
            <a:ext cx="5754688" cy="2347912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" name="Freeform 4"/>
          <p:cNvSpPr>
            <a:spLocks/>
          </p:cNvSpPr>
          <p:nvPr/>
        </p:nvSpPr>
        <p:spPr bwMode="white">
          <a:xfrm>
            <a:off x="0" y="3838575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9" name="Freeform 5"/>
          <p:cNvSpPr>
            <a:spLocks/>
          </p:cNvSpPr>
          <p:nvPr/>
        </p:nvSpPr>
        <p:spPr bwMode="white">
          <a:xfrm>
            <a:off x="0" y="3167063"/>
            <a:ext cx="9144000" cy="36909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0" name="Freeform 6"/>
          <p:cNvSpPr>
            <a:spLocks/>
          </p:cNvSpPr>
          <p:nvPr/>
        </p:nvSpPr>
        <p:spPr bwMode="white">
          <a:xfrm>
            <a:off x="0" y="2481263"/>
            <a:ext cx="9144000" cy="24971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1" name="Freeform 7"/>
          <p:cNvSpPr>
            <a:spLocks/>
          </p:cNvSpPr>
          <p:nvPr/>
        </p:nvSpPr>
        <p:spPr bwMode="white">
          <a:xfrm>
            <a:off x="0" y="1814513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2" name="Freeform 8"/>
          <p:cNvSpPr>
            <a:spLocks/>
          </p:cNvSpPr>
          <p:nvPr/>
        </p:nvSpPr>
        <p:spPr bwMode="white">
          <a:xfrm>
            <a:off x="0" y="0"/>
            <a:ext cx="9144000" cy="1682750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3" name="Freeform 9"/>
          <p:cNvSpPr>
            <a:spLocks/>
          </p:cNvSpPr>
          <p:nvPr/>
        </p:nvSpPr>
        <p:spPr bwMode="white">
          <a:xfrm>
            <a:off x="0" y="0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4" name="Freeform 10"/>
          <p:cNvSpPr>
            <a:spLocks/>
          </p:cNvSpPr>
          <p:nvPr/>
        </p:nvSpPr>
        <p:spPr bwMode="white">
          <a:xfrm>
            <a:off x="0" y="0"/>
            <a:ext cx="4578350" cy="4540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28194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2FA40B-D0E2-5746-A3D8-9149A00ED7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F69C24B-8AC4-4649-8C5D-C9ABF9BA83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762000"/>
            <a:ext cx="3810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762000"/>
            <a:ext cx="3810000" cy="54864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62800" y="6553200"/>
            <a:ext cx="1905000" cy="381000"/>
          </a:xfrm>
        </p:spPr>
        <p:txBody>
          <a:bodyPr/>
          <a:lstStyle>
            <a:lvl1pPr>
              <a:defRPr smtClean="0"/>
            </a:lvl1pPr>
          </a:lstStyle>
          <a:p>
            <a:fld id="{D1C5598A-8974-3840-978B-2DD5197435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4B3A97D-E058-4347-98A3-25ACC5C280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4A6DD52-B65D-2745-95FF-4AABEB5105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7620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AD968FA-C622-B24E-90B1-AA1F687089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EFA5E4A-AD53-0843-A6C6-D4095C8CCF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43A6690-49A6-7A4D-B2B1-26C8A70FBB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B87E393-2226-604C-AFDD-3DC991E195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032A153-4C1E-1849-AC61-B029892F40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B5FF174-6D5E-474F-A735-6762711C56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Freeform 22"/>
          <p:cNvSpPr>
            <a:spLocks/>
          </p:cNvSpPr>
          <p:nvPr/>
        </p:nvSpPr>
        <p:spPr bwMode="white">
          <a:xfrm>
            <a:off x="0" y="4510088"/>
            <a:ext cx="5754688" cy="2347912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7" name="Freeform 23"/>
          <p:cNvSpPr>
            <a:spLocks/>
          </p:cNvSpPr>
          <p:nvPr/>
        </p:nvSpPr>
        <p:spPr bwMode="white">
          <a:xfrm>
            <a:off x="0" y="3838575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" name="Freeform 24"/>
          <p:cNvSpPr>
            <a:spLocks/>
          </p:cNvSpPr>
          <p:nvPr/>
        </p:nvSpPr>
        <p:spPr bwMode="white">
          <a:xfrm>
            <a:off x="0" y="3167063"/>
            <a:ext cx="9144000" cy="36909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9" name="Freeform 25"/>
          <p:cNvSpPr>
            <a:spLocks/>
          </p:cNvSpPr>
          <p:nvPr/>
        </p:nvSpPr>
        <p:spPr bwMode="white">
          <a:xfrm>
            <a:off x="0" y="2481263"/>
            <a:ext cx="9144000" cy="24971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0" name="Freeform 26"/>
          <p:cNvSpPr>
            <a:spLocks/>
          </p:cNvSpPr>
          <p:nvPr/>
        </p:nvSpPr>
        <p:spPr bwMode="white">
          <a:xfrm>
            <a:off x="0" y="1814513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1" name="Freeform 27"/>
          <p:cNvSpPr>
            <a:spLocks/>
          </p:cNvSpPr>
          <p:nvPr/>
        </p:nvSpPr>
        <p:spPr bwMode="white">
          <a:xfrm>
            <a:off x="0" y="0"/>
            <a:ext cx="9144000" cy="1682750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2" name="Freeform 28"/>
          <p:cNvSpPr>
            <a:spLocks/>
          </p:cNvSpPr>
          <p:nvPr/>
        </p:nvSpPr>
        <p:spPr bwMode="white">
          <a:xfrm>
            <a:off x="0" y="0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3" name="Freeform 29"/>
          <p:cNvSpPr>
            <a:spLocks/>
          </p:cNvSpPr>
          <p:nvPr/>
        </p:nvSpPr>
        <p:spPr bwMode="white">
          <a:xfrm>
            <a:off x="0" y="0"/>
            <a:ext cx="4578350" cy="4540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7620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971800" y="65532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4FCEEE-9DC8-B543-AC3A-75A414BF23B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" name="Rectangle 6"/>
          <p:cNvSpPr txBox="1">
            <a:spLocks noChangeArrowheads="1"/>
          </p:cNvSpPr>
          <p:nvPr userDrawn="1"/>
        </p:nvSpPr>
        <p:spPr bwMode="auto">
          <a:xfrm>
            <a:off x="7239000" y="65532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fld id="{A74FCEEE-9DC8-B543-AC3A-75A414BF23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0000"/>
        <a:buFont typeface="Wingdings" charset="2"/>
        <a:buChar char="v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0000"/>
        <a:buFont typeface="ZapfDingbats" pitchFamily="82" charset="2"/>
        <a:buChar char="l"/>
        <a:defRPr sz="2400" b="1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–"/>
        <a:defRPr sz="2400" b="1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43400" y="762000"/>
            <a:ext cx="4724400" cy="2819400"/>
          </a:xfrm>
          <a:effectLst>
            <a:outerShdw blurRad="63500" dist="35921" dir="2700000" algn="ctr" rotWithShape="0">
              <a:schemeClr val="bg2">
                <a:alpha val="74998"/>
              </a:schemeClr>
            </a:outerShdw>
          </a:effectLst>
        </p:spPr>
        <p:txBody>
          <a:bodyPr/>
          <a:lstStyle/>
          <a:p>
            <a:r>
              <a:rPr lang="en-US" sz="36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Software Construction </a:t>
            </a:r>
            <a:br>
              <a:rPr lang="en-US" sz="36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and Evolution - </a:t>
            </a:r>
            <a: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CSSE 375</a:t>
            </a:r>
            <a:b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44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Making Method Calls Simpler</a:t>
            </a:r>
            <a:endParaRPr lang="en-US" sz="4400" i="1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0" y="4953000"/>
            <a:ext cx="3962400" cy="533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Shawn </a:t>
            </a:r>
            <a:r>
              <a:rPr lang="en-US" dirty="0" smtClean="0"/>
              <a:t>and Steve</a:t>
            </a:r>
            <a:endParaRPr lang="en-US" sz="1400" dirty="0"/>
          </a:p>
        </p:txBody>
      </p:sp>
      <p:pic>
        <p:nvPicPr>
          <p:cNvPr id="8202" name="Picture 10" descr="rose4"/>
          <p:cNvPicPr>
            <a:picLocks noChangeAspect="1" noChangeArrowheads="1"/>
          </p:cNvPicPr>
          <p:nvPr/>
        </p:nvPicPr>
        <p:blipFill>
          <a:blip r:embed="rId4"/>
          <a:srcRect l="12895" t="22858"/>
          <a:stretch>
            <a:fillRect/>
          </a:stretch>
        </p:blipFill>
        <p:spPr bwMode="auto">
          <a:xfrm>
            <a:off x="6527800" y="6376988"/>
            <a:ext cx="2616200" cy="434975"/>
          </a:xfrm>
          <a:prstGeom prst="rect">
            <a:avLst/>
          </a:prstGeom>
          <a:noFill/>
        </p:spPr>
      </p:pic>
      <p:pic>
        <p:nvPicPr>
          <p:cNvPr id="1026" name="Picture 2" descr="What is Method Acti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359148"/>
            <a:ext cx="4419600" cy="3498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990600"/>
            <a:ext cx="419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Below</a:t>
            </a:r>
            <a:r>
              <a:rPr lang="en-US" b="1" dirty="0" smtClean="0"/>
              <a:t> – </a:t>
            </a:r>
            <a:r>
              <a:rPr lang="en-US" dirty="0" smtClean="0"/>
              <a:t>“Be the character!”  The late acting teacher Lee Strasberg coaches a student into the role.  We can do that, too.  “Be the software class!” What would you do next?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533400"/>
          </a:xfrm>
        </p:spPr>
        <p:txBody>
          <a:bodyPr/>
          <a:lstStyle/>
          <a:p>
            <a:pPr algn="ctr"/>
            <a:r>
              <a:rPr lang="en-US" dirty="0" smtClean="0"/>
              <a:t>Remove Setting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763000" cy="5638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A field should be set at creation time and never altered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 </a:t>
            </a:r>
            <a:r>
              <a:rPr lang="en-US" dirty="0" smtClean="0"/>
              <a:t>Remove any setting method for that field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Similarly, “Hide Method” makes a public method private…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429000"/>
            <a:ext cx="8198734" cy="12954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533400"/>
          </a:xfrm>
        </p:spPr>
        <p:txBody>
          <a:bodyPr/>
          <a:lstStyle/>
          <a:p>
            <a:pPr algn="ctr"/>
            <a:r>
              <a:rPr lang="en-US" dirty="0" smtClean="0"/>
              <a:t>Replace Constructor with Factory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9067800" cy="54102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You want to do more than simple construction when you create an object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</a:t>
            </a:r>
            <a:r>
              <a:rPr lang="en-US" dirty="0" smtClean="0"/>
              <a:t> Replace the constructor with a factory method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62200" y="3048000"/>
            <a:ext cx="4191000" cy="995144"/>
          </a:xfrm>
          <a:prstGeom prst="rect">
            <a:avLst/>
          </a:prstGeom>
          <a:solidFill>
            <a:srgbClr val="00009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  <a:buNone/>
            </a:pPr>
            <a:r>
              <a:rPr lang="en-US" sz="2000" b="1" dirty="0" smtClean="0">
                <a:latin typeface="Courier New" charset="0"/>
              </a:rPr>
              <a:t>Employee (</a:t>
            </a:r>
            <a:r>
              <a:rPr lang="en-US" sz="2000" b="1" dirty="0" err="1" smtClean="0">
                <a:latin typeface="Courier New" charset="0"/>
              </a:rPr>
              <a:t>int</a:t>
            </a:r>
            <a:r>
              <a:rPr lang="en-US" sz="2000" b="1" dirty="0" smtClean="0">
                <a:latin typeface="Courier New" charset="0"/>
              </a:rPr>
              <a:t> type) {</a:t>
            </a:r>
          </a:p>
          <a:p>
            <a:pPr>
              <a:lnSpc>
                <a:spcPct val="80000"/>
              </a:lnSpc>
              <a:spcAft>
                <a:spcPts val="600"/>
              </a:spcAft>
              <a:buNone/>
            </a:pPr>
            <a:r>
              <a:rPr lang="en-US" sz="2000" b="1" dirty="0" smtClean="0">
                <a:latin typeface="Courier New" charset="0"/>
              </a:rPr>
              <a:t>     _type = type;</a:t>
            </a:r>
          </a:p>
          <a:p>
            <a:pPr>
              <a:lnSpc>
                <a:spcPct val="80000"/>
              </a:lnSpc>
              <a:spcAft>
                <a:spcPts val="600"/>
              </a:spcAft>
              <a:buNone/>
            </a:pPr>
            <a:r>
              <a:rPr lang="en-US" sz="2000" b="1" dirty="0" smtClean="0">
                <a:latin typeface="Courier New" charset="0"/>
              </a:rPr>
              <a:t>}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295400" y="4343400"/>
            <a:ext cx="6400800" cy="1396424"/>
            <a:chOff x="409877" y="6101715"/>
            <a:chExt cx="7613584" cy="1396424"/>
          </a:xfrm>
        </p:grpSpPr>
        <p:sp>
          <p:nvSpPr>
            <p:cNvPr id="6" name="TextBox 5"/>
            <p:cNvSpPr txBox="1"/>
            <p:nvPr/>
          </p:nvSpPr>
          <p:spPr>
            <a:xfrm>
              <a:off x="409877" y="6502995"/>
              <a:ext cx="7613584" cy="995144"/>
            </a:xfrm>
            <a:prstGeom prst="rect">
              <a:avLst/>
            </a:prstGeom>
            <a:solidFill>
              <a:srgbClr val="333333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  <a:spcAft>
                  <a:spcPts val="600"/>
                </a:spcAft>
                <a:buNone/>
              </a:pPr>
              <a:r>
                <a:rPr lang="en-US" sz="2000" b="1" dirty="0" smtClean="0">
                  <a:latin typeface="Courier New" charset="0"/>
                </a:rPr>
                <a:t>static Employee </a:t>
              </a:r>
              <a:r>
                <a:rPr lang="en-US" sz="2000" b="1" dirty="0" err="1" smtClean="0">
                  <a:latin typeface="Courier New" charset="0"/>
                </a:rPr>
                <a:t>create(int</a:t>
              </a:r>
              <a:r>
                <a:rPr lang="en-US" sz="2000" b="1" dirty="0" smtClean="0">
                  <a:latin typeface="Courier New" charset="0"/>
                </a:rPr>
                <a:t> type) {</a:t>
              </a:r>
            </a:p>
            <a:p>
              <a:pPr>
                <a:lnSpc>
                  <a:spcPct val="80000"/>
                </a:lnSpc>
                <a:spcAft>
                  <a:spcPts val="600"/>
                </a:spcAft>
                <a:buNone/>
              </a:pPr>
              <a:r>
                <a:rPr lang="en-US" sz="2000" b="1" dirty="0" smtClean="0">
                  <a:latin typeface="Courier New" charset="0"/>
                </a:rPr>
                <a:t>     return new </a:t>
              </a:r>
              <a:r>
                <a:rPr lang="en-US" sz="2000" b="1" dirty="0" err="1" smtClean="0">
                  <a:latin typeface="Courier New" charset="0"/>
                </a:rPr>
                <a:t>Employee(type</a:t>
              </a:r>
              <a:r>
                <a:rPr lang="en-US" sz="2000" b="1" dirty="0" smtClean="0">
                  <a:latin typeface="Courier New" charset="0"/>
                </a:rPr>
                <a:t>);</a:t>
              </a:r>
            </a:p>
            <a:p>
              <a:pPr>
                <a:lnSpc>
                  <a:spcPct val="80000"/>
                </a:lnSpc>
                <a:spcAft>
                  <a:spcPts val="600"/>
                </a:spcAft>
                <a:buNone/>
              </a:pPr>
              <a:r>
                <a:rPr lang="en-US" sz="2000" b="1" dirty="0" smtClean="0">
                  <a:latin typeface="Courier New" charset="0"/>
                </a:rPr>
                <a:t>}</a:t>
              </a:r>
            </a:p>
          </p:txBody>
        </p:sp>
        <p:sp>
          <p:nvSpPr>
            <p:cNvPr id="7" name="Down Arrow 6"/>
            <p:cNvSpPr/>
            <p:nvPr/>
          </p:nvSpPr>
          <p:spPr bwMode="auto">
            <a:xfrm>
              <a:off x="3854117" y="6101715"/>
              <a:ext cx="762000" cy="381000"/>
            </a:xfrm>
            <a:prstGeom prst="downArrow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8566047" y="6096000"/>
            <a:ext cx="57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Q6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533400"/>
          </a:xfrm>
        </p:spPr>
        <p:txBody>
          <a:bodyPr/>
          <a:lstStyle/>
          <a:p>
            <a:pPr algn="ctr"/>
            <a:r>
              <a:rPr lang="en-US" dirty="0" smtClean="0"/>
              <a:t>Encapsulate Downcast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9067800" cy="54102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A method returns an object that needs to be </a:t>
            </a:r>
            <a:r>
              <a:rPr lang="en-US" dirty="0" err="1" smtClean="0"/>
              <a:t>downcasted</a:t>
            </a:r>
            <a:r>
              <a:rPr lang="en-US" dirty="0" smtClean="0"/>
              <a:t> by its callers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</a:t>
            </a:r>
            <a:r>
              <a:rPr lang="en-US" dirty="0" smtClean="0"/>
              <a:t> Move the downcast to within the method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52600" y="3048000"/>
            <a:ext cx="5410200" cy="995144"/>
          </a:xfrm>
          <a:prstGeom prst="rect">
            <a:avLst/>
          </a:prstGeom>
          <a:solidFill>
            <a:srgbClr val="00009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  <a:buNone/>
            </a:pPr>
            <a:r>
              <a:rPr lang="en-US" sz="2000" b="1" dirty="0" smtClean="0">
                <a:latin typeface="Courier New" charset="0"/>
              </a:rPr>
              <a:t>Object </a:t>
            </a:r>
            <a:r>
              <a:rPr lang="en-US" sz="2000" b="1" dirty="0" err="1" smtClean="0">
                <a:latin typeface="Courier New" charset="0"/>
              </a:rPr>
              <a:t>lastReading</a:t>
            </a:r>
            <a:r>
              <a:rPr lang="en-US" sz="2000" b="1" dirty="0" smtClean="0">
                <a:latin typeface="Courier New" charset="0"/>
              </a:rPr>
              <a:t>() {</a:t>
            </a:r>
          </a:p>
          <a:p>
            <a:pPr>
              <a:lnSpc>
                <a:spcPct val="80000"/>
              </a:lnSpc>
              <a:spcAft>
                <a:spcPts val="600"/>
              </a:spcAft>
              <a:buNone/>
            </a:pPr>
            <a:r>
              <a:rPr lang="en-US" sz="2000" b="1" dirty="0" smtClean="0">
                <a:latin typeface="Courier New" charset="0"/>
              </a:rPr>
              <a:t>   return </a:t>
            </a:r>
            <a:r>
              <a:rPr lang="en-US" sz="2000" b="1" dirty="0" err="1" smtClean="0">
                <a:latin typeface="Courier New" charset="0"/>
              </a:rPr>
              <a:t>readings.lastElement</a:t>
            </a:r>
            <a:r>
              <a:rPr lang="en-US" sz="2000" b="1" dirty="0" smtClean="0">
                <a:latin typeface="Courier New" charset="0"/>
              </a:rPr>
              <a:t>();</a:t>
            </a:r>
          </a:p>
          <a:p>
            <a:pPr>
              <a:lnSpc>
                <a:spcPct val="80000"/>
              </a:lnSpc>
              <a:spcAft>
                <a:spcPts val="600"/>
              </a:spcAft>
              <a:buNone/>
            </a:pPr>
            <a:r>
              <a:rPr lang="en-US" sz="2000" b="1" dirty="0" smtClean="0">
                <a:latin typeface="Courier New" charset="0"/>
              </a:rPr>
              <a:t>}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066800" y="4343400"/>
            <a:ext cx="6934200" cy="1396424"/>
            <a:chOff x="137963" y="6101715"/>
            <a:chExt cx="8248049" cy="1396424"/>
          </a:xfrm>
        </p:grpSpPr>
        <p:sp>
          <p:nvSpPr>
            <p:cNvPr id="6" name="TextBox 5"/>
            <p:cNvSpPr txBox="1"/>
            <p:nvPr/>
          </p:nvSpPr>
          <p:spPr>
            <a:xfrm>
              <a:off x="137963" y="6502995"/>
              <a:ext cx="8248049" cy="995144"/>
            </a:xfrm>
            <a:prstGeom prst="rect">
              <a:avLst/>
            </a:prstGeom>
            <a:solidFill>
              <a:srgbClr val="333333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  <a:spcAft>
                  <a:spcPts val="600"/>
                </a:spcAft>
                <a:buNone/>
              </a:pPr>
              <a:r>
                <a:rPr lang="en-US" sz="2000" b="1" dirty="0" smtClean="0">
                  <a:latin typeface="Courier New" charset="0"/>
                </a:rPr>
                <a:t>Reading </a:t>
              </a:r>
              <a:r>
                <a:rPr lang="en-US" sz="2000" b="1" dirty="0" err="1" smtClean="0">
                  <a:latin typeface="Courier New" charset="0"/>
                </a:rPr>
                <a:t>lastReading</a:t>
              </a:r>
              <a:r>
                <a:rPr lang="en-US" sz="2000" b="1" dirty="0" smtClean="0">
                  <a:latin typeface="Courier New" charset="0"/>
                </a:rPr>
                <a:t>() {</a:t>
              </a:r>
            </a:p>
            <a:p>
              <a:pPr>
                <a:lnSpc>
                  <a:spcPct val="80000"/>
                </a:lnSpc>
                <a:spcAft>
                  <a:spcPts val="600"/>
                </a:spcAft>
                <a:buNone/>
              </a:pPr>
              <a:r>
                <a:rPr lang="en-US" sz="2000" b="1" dirty="0" smtClean="0">
                  <a:latin typeface="Courier New" charset="0"/>
                </a:rPr>
                <a:t>   return (Reading) </a:t>
              </a:r>
              <a:r>
                <a:rPr lang="en-US" sz="2000" b="1" dirty="0" err="1" smtClean="0">
                  <a:latin typeface="Courier New" charset="0"/>
                </a:rPr>
                <a:t>readings.lastElement</a:t>
              </a:r>
              <a:r>
                <a:rPr lang="en-US" sz="2000" b="1" dirty="0" smtClean="0">
                  <a:latin typeface="Courier New" charset="0"/>
                </a:rPr>
                <a:t>();</a:t>
              </a:r>
            </a:p>
            <a:p>
              <a:pPr>
                <a:lnSpc>
                  <a:spcPct val="80000"/>
                </a:lnSpc>
                <a:spcAft>
                  <a:spcPts val="600"/>
                </a:spcAft>
                <a:buNone/>
              </a:pPr>
              <a:r>
                <a:rPr lang="en-US" sz="2000" b="1" dirty="0" smtClean="0">
                  <a:latin typeface="Courier New" charset="0"/>
                </a:rPr>
                <a:t>}</a:t>
              </a:r>
            </a:p>
          </p:txBody>
        </p:sp>
        <p:sp>
          <p:nvSpPr>
            <p:cNvPr id="7" name="Down Arrow 6"/>
            <p:cNvSpPr/>
            <p:nvPr/>
          </p:nvSpPr>
          <p:spPr bwMode="auto">
            <a:xfrm>
              <a:off x="3854117" y="6101715"/>
              <a:ext cx="762000" cy="381000"/>
            </a:xfrm>
            <a:prstGeom prst="downArrow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533400"/>
          </a:xfrm>
        </p:spPr>
        <p:txBody>
          <a:bodyPr/>
          <a:lstStyle/>
          <a:p>
            <a:pPr algn="ctr"/>
            <a:r>
              <a:rPr lang="en-US" dirty="0" smtClean="0"/>
              <a:t>Replace Error Code with Exception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763000" cy="51054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A method returns a special code to indicate an error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 </a:t>
            </a:r>
            <a:r>
              <a:rPr lang="en-US" dirty="0" smtClean="0"/>
              <a:t>Throw an exception instead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2895600"/>
            <a:ext cx="8001000" cy="1883592"/>
          </a:xfrm>
          <a:prstGeom prst="rect">
            <a:avLst/>
          </a:prstGeom>
          <a:solidFill>
            <a:srgbClr val="00009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Aft>
                <a:spcPts val="300"/>
              </a:spcAft>
              <a:buNone/>
            </a:pPr>
            <a:r>
              <a:rPr lang="en-US" sz="1800" b="1" dirty="0" err="1" smtClean="0">
                <a:latin typeface="Courier New" charset="0"/>
              </a:rPr>
              <a:t>int</a:t>
            </a:r>
            <a:r>
              <a:rPr lang="en-US" sz="1800" b="1" dirty="0" smtClean="0">
                <a:latin typeface="Courier New" charset="0"/>
              </a:rPr>
              <a:t> </a:t>
            </a:r>
            <a:r>
              <a:rPr lang="en-US" sz="1800" b="1" dirty="0" err="1" smtClean="0">
                <a:latin typeface="Courier New" charset="0"/>
              </a:rPr>
              <a:t>withdraw(int</a:t>
            </a:r>
            <a:r>
              <a:rPr lang="en-US" sz="1800" b="1" dirty="0" smtClean="0">
                <a:latin typeface="Courier New" charset="0"/>
              </a:rPr>
              <a:t> amount) {</a:t>
            </a:r>
          </a:p>
          <a:p>
            <a:pPr>
              <a:lnSpc>
                <a:spcPct val="80000"/>
              </a:lnSpc>
              <a:spcAft>
                <a:spcPts val="300"/>
              </a:spcAft>
              <a:buNone/>
            </a:pPr>
            <a:r>
              <a:rPr lang="en-US" sz="1800" b="1" dirty="0" smtClean="0">
                <a:latin typeface="Courier New" charset="0"/>
              </a:rPr>
              <a:t>     if (amount &gt; _balance)   return -1;</a:t>
            </a:r>
          </a:p>
          <a:p>
            <a:pPr>
              <a:lnSpc>
                <a:spcPct val="80000"/>
              </a:lnSpc>
              <a:spcAft>
                <a:spcPts val="300"/>
              </a:spcAft>
              <a:buNone/>
            </a:pPr>
            <a:r>
              <a:rPr lang="en-US" sz="1800" b="1" dirty="0" smtClean="0">
                <a:latin typeface="Courier New" charset="0"/>
              </a:rPr>
              <a:t>     else {</a:t>
            </a:r>
          </a:p>
          <a:p>
            <a:pPr>
              <a:lnSpc>
                <a:spcPct val="80000"/>
              </a:lnSpc>
              <a:spcAft>
                <a:spcPts val="300"/>
              </a:spcAft>
              <a:buNone/>
            </a:pPr>
            <a:r>
              <a:rPr lang="en-US" sz="1800" b="1" dirty="0" smtClean="0">
                <a:latin typeface="Courier New" charset="0"/>
              </a:rPr>
              <a:t>         _balance -= amount;</a:t>
            </a:r>
          </a:p>
          <a:p>
            <a:pPr>
              <a:lnSpc>
                <a:spcPct val="80000"/>
              </a:lnSpc>
              <a:spcAft>
                <a:spcPts val="300"/>
              </a:spcAft>
              <a:buNone/>
            </a:pPr>
            <a:r>
              <a:rPr lang="en-US" sz="1800" b="1" dirty="0" smtClean="0">
                <a:latin typeface="Courier New" charset="0"/>
              </a:rPr>
              <a:t>         return 0;</a:t>
            </a:r>
          </a:p>
          <a:p>
            <a:pPr>
              <a:lnSpc>
                <a:spcPct val="80000"/>
              </a:lnSpc>
              <a:spcAft>
                <a:spcPts val="300"/>
              </a:spcAft>
              <a:buNone/>
            </a:pPr>
            <a:r>
              <a:rPr lang="en-US" sz="1800" b="1" dirty="0" smtClean="0">
                <a:latin typeface="Courier New" charset="0"/>
              </a:rPr>
              <a:t>     }</a:t>
            </a:r>
          </a:p>
          <a:p>
            <a:pPr>
              <a:lnSpc>
                <a:spcPct val="80000"/>
              </a:lnSpc>
              <a:spcAft>
                <a:spcPts val="300"/>
              </a:spcAft>
              <a:buNone/>
            </a:pPr>
            <a:r>
              <a:rPr lang="en-US" sz="1800" b="1" dirty="0" smtClean="0">
                <a:latin typeface="Courier New" charset="0"/>
              </a:rPr>
              <a:t> }</a:t>
            </a:r>
          </a:p>
        </p:txBody>
      </p:sp>
      <p:grpSp>
        <p:nvGrpSpPr>
          <p:cNvPr id="9" name="Group 9"/>
          <p:cNvGrpSpPr/>
          <p:nvPr/>
        </p:nvGrpSpPr>
        <p:grpSpPr>
          <a:xfrm>
            <a:off x="609599" y="4932741"/>
            <a:ext cx="8001001" cy="1544259"/>
            <a:chOff x="4977306" y="5167383"/>
            <a:chExt cx="3793578" cy="1544259"/>
          </a:xfrm>
        </p:grpSpPr>
        <p:sp>
          <p:nvSpPr>
            <p:cNvPr id="6" name="TextBox 5"/>
            <p:cNvSpPr txBox="1"/>
            <p:nvPr/>
          </p:nvSpPr>
          <p:spPr>
            <a:xfrm>
              <a:off x="4977306" y="5608263"/>
              <a:ext cx="3793578" cy="1103379"/>
            </a:xfrm>
            <a:prstGeom prst="rect">
              <a:avLst/>
            </a:prstGeom>
            <a:solidFill>
              <a:srgbClr val="333333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  <a:spcAft>
                  <a:spcPts val="300"/>
                </a:spcAft>
                <a:buNone/>
              </a:pPr>
              <a:r>
                <a:rPr lang="en-US" sz="1800" b="1" dirty="0" smtClean="0">
                  <a:latin typeface="Courier New" charset="0"/>
                </a:rPr>
                <a:t>void </a:t>
              </a:r>
              <a:r>
                <a:rPr lang="en-US" sz="1800" b="1" dirty="0" err="1" smtClean="0">
                  <a:latin typeface="Courier New" charset="0"/>
                </a:rPr>
                <a:t>withdraw(int</a:t>
              </a:r>
              <a:r>
                <a:rPr lang="en-US" sz="1800" b="1" dirty="0" smtClean="0">
                  <a:latin typeface="Courier New" charset="0"/>
                </a:rPr>
                <a:t> amount) throws </a:t>
              </a:r>
              <a:r>
                <a:rPr lang="en-US" sz="1800" b="1" dirty="0" err="1" smtClean="0">
                  <a:latin typeface="Courier New" charset="0"/>
                </a:rPr>
                <a:t>BalanceException</a:t>
              </a:r>
              <a:r>
                <a:rPr lang="en-US" sz="1800" b="1" dirty="0" smtClean="0">
                  <a:latin typeface="Courier New" charset="0"/>
                </a:rPr>
                <a:t> {</a:t>
              </a:r>
            </a:p>
            <a:p>
              <a:pPr>
                <a:lnSpc>
                  <a:spcPct val="80000"/>
                </a:lnSpc>
                <a:spcAft>
                  <a:spcPts val="300"/>
                </a:spcAft>
                <a:buNone/>
              </a:pPr>
              <a:r>
                <a:rPr lang="en-US" sz="1800" b="1" dirty="0" smtClean="0">
                  <a:latin typeface="Courier New" charset="0"/>
                </a:rPr>
                <a:t>     if (amount &gt; _balance) throw new </a:t>
              </a:r>
              <a:r>
                <a:rPr lang="en-US" sz="1800" b="1" dirty="0" err="1" smtClean="0">
                  <a:latin typeface="Courier New" charset="0"/>
                </a:rPr>
                <a:t>BalanceException</a:t>
              </a:r>
              <a:r>
                <a:rPr lang="en-US" sz="1800" b="1" dirty="0" smtClean="0">
                  <a:latin typeface="Courier New" charset="0"/>
                </a:rPr>
                <a:t>();</a:t>
              </a:r>
            </a:p>
            <a:p>
              <a:pPr>
                <a:lnSpc>
                  <a:spcPct val="80000"/>
                </a:lnSpc>
                <a:spcAft>
                  <a:spcPts val="300"/>
                </a:spcAft>
                <a:buNone/>
              </a:pPr>
              <a:r>
                <a:rPr lang="en-US" sz="1800" b="1" dirty="0" smtClean="0">
                  <a:latin typeface="Courier New" charset="0"/>
                </a:rPr>
                <a:t>     _balance -= amount;</a:t>
              </a:r>
            </a:p>
            <a:p>
              <a:pPr>
                <a:lnSpc>
                  <a:spcPct val="80000"/>
                </a:lnSpc>
                <a:spcAft>
                  <a:spcPts val="300"/>
                </a:spcAft>
                <a:buNone/>
              </a:pPr>
              <a:r>
                <a:rPr lang="en-US" sz="1800" b="1" dirty="0" smtClean="0">
                  <a:latin typeface="Courier New" charset="0"/>
                </a:rPr>
                <a:t> }</a:t>
              </a:r>
            </a:p>
          </p:txBody>
        </p:sp>
        <p:sp>
          <p:nvSpPr>
            <p:cNvPr id="7" name="Down Arrow 6"/>
            <p:cNvSpPr/>
            <p:nvPr/>
          </p:nvSpPr>
          <p:spPr bwMode="auto">
            <a:xfrm>
              <a:off x="6639253" y="5167383"/>
              <a:ext cx="433552" cy="381000"/>
            </a:xfrm>
            <a:prstGeom prst="downArrow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8637989" y="6015335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Q7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533400"/>
          </a:xfrm>
        </p:spPr>
        <p:txBody>
          <a:bodyPr/>
          <a:lstStyle/>
          <a:p>
            <a:pPr algn="ctr"/>
            <a:r>
              <a:rPr lang="en-US" dirty="0" smtClean="0"/>
              <a:t>Replace Exception with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9067800" cy="51054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You are throwing a checked exception on a condition the caller could have checked first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 </a:t>
            </a:r>
            <a:r>
              <a:rPr lang="en-US" dirty="0" smtClean="0"/>
              <a:t>Change the caller to make the test first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2895600"/>
            <a:ext cx="8001000" cy="1883592"/>
          </a:xfrm>
          <a:prstGeom prst="rect">
            <a:avLst/>
          </a:prstGeom>
          <a:solidFill>
            <a:srgbClr val="00009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Aft>
                <a:spcPts val="300"/>
              </a:spcAft>
              <a:buNone/>
            </a:pPr>
            <a:r>
              <a:rPr lang="en-US" sz="1800" b="1" dirty="0" smtClean="0">
                <a:latin typeface="Courier New" charset="0"/>
              </a:rPr>
              <a:t>double </a:t>
            </a:r>
            <a:r>
              <a:rPr lang="en-US" sz="1800" b="1" dirty="0" err="1" smtClean="0">
                <a:latin typeface="Courier New" charset="0"/>
              </a:rPr>
              <a:t>getValueForPeriod</a:t>
            </a:r>
            <a:r>
              <a:rPr lang="en-US" sz="1800" b="1" dirty="0" smtClean="0">
                <a:latin typeface="Courier New" charset="0"/>
              </a:rPr>
              <a:t> (</a:t>
            </a:r>
            <a:r>
              <a:rPr lang="en-US" sz="1800" b="1" dirty="0" err="1" smtClean="0">
                <a:latin typeface="Courier New" charset="0"/>
              </a:rPr>
              <a:t>int</a:t>
            </a:r>
            <a:r>
              <a:rPr lang="en-US" sz="1800" b="1" dirty="0" smtClean="0">
                <a:latin typeface="Courier New" charset="0"/>
              </a:rPr>
              <a:t> </a:t>
            </a:r>
            <a:r>
              <a:rPr lang="en-US" sz="1800" b="1" dirty="0" err="1" smtClean="0">
                <a:latin typeface="Courier New" charset="0"/>
              </a:rPr>
              <a:t>periodNumber</a:t>
            </a:r>
            <a:r>
              <a:rPr lang="en-US" sz="1800" b="1" dirty="0" smtClean="0">
                <a:latin typeface="Courier New" charset="0"/>
              </a:rPr>
              <a:t>) {</a:t>
            </a:r>
          </a:p>
          <a:p>
            <a:pPr>
              <a:lnSpc>
                <a:spcPct val="80000"/>
              </a:lnSpc>
              <a:spcAft>
                <a:spcPts val="300"/>
              </a:spcAft>
              <a:buNone/>
            </a:pPr>
            <a:r>
              <a:rPr lang="en-US" sz="1800" b="1" dirty="0" smtClean="0">
                <a:latin typeface="Courier New" charset="0"/>
              </a:rPr>
              <a:t>     try {</a:t>
            </a:r>
          </a:p>
          <a:p>
            <a:pPr>
              <a:lnSpc>
                <a:spcPct val="80000"/>
              </a:lnSpc>
              <a:spcAft>
                <a:spcPts val="300"/>
              </a:spcAft>
              <a:buNone/>
            </a:pPr>
            <a:r>
              <a:rPr lang="en-US" sz="1800" b="1" dirty="0" smtClean="0">
                <a:latin typeface="Courier New" charset="0"/>
              </a:rPr>
              <a:t>         return _</a:t>
            </a:r>
            <a:r>
              <a:rPr lang="en-US" sz="1800" b="1" dirty="0" err="1" smtClean="0">
                <a:latin typeface="Courier New" charset="0"/>
              </a:rPr>
              <a:t>values[periodNumber</a:t>
            </a:r>
            <a:r>
              <a:rPr lang="en-US" sz="1800" b="1" dirty="0" smtClean="0">
                <a:latin typeface="Courier New" charset="0"/>
              </a:rPr>
              <a:t>];</a:t>
            </a:r>
          </a:p>
          <a:p>
            <a:pPr>
              <a:lnSpc>
                <a:spcPct val="80000"/>
              </a:lnSpc>
              <a:spcAft>
                <a:spcPts val="300"/>
              </a:spcAft>
              <a:buNone/>
            </a:pPr>
            <a:r>
              <a:rPr lang="en-US" sz="1800" b="1" dirty="0" smtClean="0">
                <a:latin typeface="Courier New" charset="0"/>
              </a:rPr>
              <a:t>     } catch (</a:t>
            </a:r>
            <a:r>
              <a:rPr lang="en-US" sz="1800" b="1" dirty="0" err="1" smtClean="0">
                <a:latin typeface="Courier New" charset="0"/>
              </a:rPr>
              <a:t>ArrayIndexOutOfBoundsException</a:t>
            </a:r>
            <a:r>
              <a:rPr lang="en-US" sz="1800" b="1" dirty="0" smtClean="0">
                <a:latin typeface="Courier New" charset="0"/>
              </a:rPr>
              <a:t> </a:t>
            </a:r>
            <a:r>
              <a:rPr lang="en-US" sz="1800" b="1" dirty="0" err="1" smtClean="0">
                <a:latin typeface="Courier New" charset="0"/>
              </a:rPr>
              <a:t>e</a:t>
            </a:r>
            <a:r>
              <a:rPr lang="en-US" sz="1800" b="1" dirty="0" smtClean="0">
                <a:latin typeface="Courier New" charset="0"/>
              </a:rPr>
              <a:t>) {</a:t>
            </a:r>
          </a:p>
          <a:p>
            <a:pPr>
              <a:lnSpc>
                <a:spcPct val="80000"/>
              </a:lnSpc>
              <a:spcAft>
                <a:spcPts val="300"/>
              </a:spcAft>
              <a:buNone/>
            </a:pPr>
            <a:r>
              <a:rPr lang="en-US" sz="1800" b="1" dirty="0" smtClean="0">
                <a:latin typeface="Courier New" charset="0"/>
              </a:rPr>
              <a:t>         return 0;</a:t>
            </a:r>
          </a:p>
          <a:p>
            <a:pPr>
              <a:lnSpc>
                <a:spcPct val="80000"/>
              </a:lnSpc>
              <a:spcAft>
                <a:spcPts val="300"/>
              </a:spcAft>
              <a:buNone/>
            </a:pPr>
            <a:r>
              <a:rPr lang="en-US" sz="1800" b="1" dirty="0" smtClean="0">
                <a:latin typeface="Courier New" charset="0"/>
              </a:rPr>
              <a:t>     }</a:t>
            </a:r>
          </a:p>
          <a:p>
            <a:pPr>
              <a:lnSpc>
                <a:spcPct val="80000"/>
              </a:lnSpc>
              <a:spcAft>
                <a:spcPts val="300"/>
              </a:spcAft>
              <a:buNone/>
            </a:pPr>
            <a:r>
              <a:rPr lang="en-US" sz="1800" b="1" dirty="0" smtClean="0">
                <a:latin typeface="Courier New" charset="0"/>
              </a:rPr>
              <a:t> }</a:t>
            </a:r>
          </a:p>
        </p:txBody>
      </p:sp>
      <p:grpSp>
        <p:nvGrpSpPr>
          <p:cNvPr id="9" name="Group 9"/>
          <p:cNvGrpSpPr/>
          <p:nvPr/>
        </p:nvGrpSpPr>
        <p:grpSpPr>
          <a:xfrm>
            <a:off x="609599" y="4932741"/>
            <a:ext cx="8001001" cy="1544259"/>
            <a:chOff x="4977306" y="5167383"/>
            <a:chExt cx="3793578" cy="1544259"/>
          </a:xfrm>
        </p:grpSpPr>
        <p:sp>
          <p:nvSpPr>
            <p:cNvPr id="6" name="TextBox 5"/>
            <p:cNvSpPr txBox="1"/>
            <p:nvPr/>
          </p:nvSpPr>
          <p:spPr>
            <a:xfrm>
              <a:off x="4977306" y="5608263"/>
              <a:ext cx="3793578" cy="1103379"/>
            </a:xfrm>
            <a:prstGeom prst="rect">
              <a:avLst/>
            </a:prstGeom>
            <a:solidFill>
              <a:srgbClr val="333333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  <a:spcAft>
                  <a:spcPts val="300"/>
                </a:spcAft>
                <a:buNone/>
              </a:pPr>
              <a:r>
                <a:rPr lang="en-US" sz="1800" b="1" dirty="0" smtClean="0">
                  <a:latin typeface="Courier New" charset="0"/>
                </a:rPr>
                <a:t>double </a:t>
              </a:r>
              <a:r>
                <a:rPr lang="en-US" sz="1800" b="1" dirty="0" err="1" smtClean="0">
                  <a:latin typeface="Courier New" charset="0"/>
                </a:rPr>
                <a:t>getValueForPeriod</a:t>
              </a:r>
              <a:r>
                <a:rPr lang="en-US" sz="1800" b="1" dirty="0" smtClean="0">
                  <a:latin typeface="Courier New" charset="0"/>
                </a:rPr>
                <a:t> (</a:t>
              </a:r>
              <a:r>
                <a:rPr lang="en-US" sz="1800" b="1" dirty="0" err="1" smtClean="0">
                  <a:latin typeface="Courier New" charset="0"/>
                </a:rPr>
                <a:t>int</a:t>
              </a:r>
              <a:r>
                <a:rPr lang="en-US" sz="1800" b="1" dirty="0" smtClean="0">
                  <a:latin typeface="Courier New" charset="0"/>
                </a:rPr>
                <a:t> </a:t>
              </a:r>
              <a:r>
                <a:rPr lang="en-US" sz="1800" b="1" dirty="0" err="1" smtClean="0">
                  <a:latin typeface="Courier New" charset="0"/>
                </a:rPr>
                <a:t>periodNumber</a:t>
              </a:r>
              <a:r>
                <a:rPr lang="en-US" sz="1800" b="1" dirty="0" smtClean="0">
                  <a:latin typeface="Courier New" charset="0"/>
                </a:rPr>
                <a:t>) {</a:t>
              </a:r>
            </a:p>
            <a:p>
              <a:pPr>
                <a:lnSpc>
                  <a:spcPct val="80000"/>
                </a:lnSpc>
                <a:spcAft>
                  <a:spcPts val="300"/>
                </a:spcAft>
                <a:buNone/>
              </a:pPr>
              <a:r>
                <a:rPr lang="en-US" sz="1800" b="1" dirty="0" smtClean="0">
                  <a:latin typeface="Courier New" charset="0"/>
                </a:rPr>
                <a:t>     if (</a:t>
              </a:r>
              <a:r>
                <a:rPr lang="en-US" sz="1800" b="1" dirty="0" err="1" smtClean="0">
                  <a:latin typeface="Courier New" charset="0"/>
                </a:rPr>
                <a:t>periodNumber</a:t>
              </a:r>
              <a:r>
                <a:rPr lang="en-US" sz="1800" b="1" dirty="0" smtClean="0">
                  <a:latin typeface="Courier New" charset="0"/>
                </a:rPr>
                <a:t> &gt;= _</a:t>
              </a:r>
              <a:r>
                <a:rPr lang="en-US" sz="1800" b="1" dirty="0" err="1" smtClean="0">
                  <a:latin typeface="Courier New" charset="0"/>
                </a:rPr>
                <a:t>values.length</a:t>
              </a:r>
              <a:r>
                <a:rPr lang="en-US" sz="1800" b="1" dirty="0" smtClean="0">
                  <a:latin typeface="Courier New" charset="0"/>
                </a:rPr>
                <a:t>) return 0;</a:t>
              </a:r>
            </a:p>
            <a:p>
              <a:pPr>
                <a:lnSpc>
                  <a:spcPct val="80000"/>
                </a:lnSpc>
                <a:spcAft>
                  <a:spcPts val="300"/>
                </a:spcAft>
                <a:buNone/>
              </a:pPr>
              <a:r>
                <a:rPr lang="en-US" sz="1800" b="1" dirty="0" smtClean="0">
                  <a:latin typeface="Courier New" charset="0"/>
                </a:rPr>
                <a:t>     return _</a:t>
              </a:r>
              <a:r>
                <a:rPr lang="en-US" sz="1800" b="1" dirty="0" err="1" smtClean="0">
                  <a:latin typeface="Courier New" charset="0"/>
                </a:rPr>
                <a:t>values[periodNumber</a:t>
              </a:r>
              <a:r>
                <a:rPr lang="en-US" sz="1800" b="1" dirty="0" smtClean="0">
                  <a:latin typeface="Courier New" charset="0"/>
                </a:rPr>
                <a:t>];</a:t>
              </a:r>
            </a:p>
            <a:p>
              <a:pPr>
                <a:lnSpc>
                  <a:spcPct val="80000"/>
                </a:lnSpc>
                <a:spcAft>
                  <a:spcPts val="300"/>
                </a:spcAft>
                <a:buNone/>
              </a:pPr>
              <a:r>
                <a:rPr lang="en-US" sz="1800" b="1" dirty="0" smtClean="0">
                  <a:latin typeface="Courier New" charset="0"/>
                </a:rPr>
                <a:t> }</a:t>
              </a:r>
            </a:p>
          </p:txBody>
        </p:sp>
        <p:sp>
          <p:nvSpPr>
            <p:cNvPr id="7" name="Down Arrow 6"/>
            <p:cNvSpPr/>
            <p:nvPr/>
          </p:nvSpPr>
          <p:spPr bwMode="auto">
            <a:xfrm>
              <a:off x="6639253" y="5167383"/>
              <a:ext cx="433552" cy="381000"/>
            </a:xfrm>
            <a:prstGeom prst="downArrow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8637989" y="6015335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Q8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</a:t>
            </a:r>
            <a:r>
              <a:rPr lang="en-US" dirty="0" smtClean="0"/>
              <a:t>Method Calls Simpler</a:t>
            </a:r>
            <a:endParaRPr lang="da-DK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7630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Some Bad Code Smells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Alternative Classes with Different Interfaces, Data Clumps, Long Parameter List, Primitive Obsession, Speculative Generality, Switch Statements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81000" y="2514600"/>
            <a:ext cx="8534400" cy="3657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</a:bodyPr>
          <a:lstStyle/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b="1" kern="0" dirty="0" smtClean="0">
                <a:solidFill>
                  <a:schemeClr val="tx1"/>
                </a:solidFill>
              </a:rPr>
              <a:t>Rename Method</a:t>
            </a: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b="1" kern="0" dirty="0" smtClean="0">
                <a:solidFill>
                  <a:schemeClr val="tx1"/>
                </a:solidFill>
              </a:rPr>
              <a:t>Add Parameter</a:t>
            </a: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b="1" kern="0" dirty="0" smtClean="0">
                <a:solidFill>
                  <a:schemeClr val="tx1"/>
                </a:solidFill>
              </a:rPr>
              <a:t>Remove Parameter</a:t>
            </a: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b="1" kern="0" dirty="0" smtClean="0">
                <a:solidFill>
                  <a:schemeClr val="tx1"/>
                </a:solidFill>
              </a:rPr>
              <a:t>Separate Query from Modifier</a:t>
            </a: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b="1" kern="0" dirty="0" smtClean="0">
                <a:solidFill>
                  <a:schemeClr val="tx1"/>
                </a:solidFill>
              </a:rPr>
              <a:t>Parameterize Method</a:t>
            </a: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b="1" kern="0" dirty="0" smtClean="0">
                <a:solidFill>
                  <a:schemeClr val="tx1"/>
                </a:solidFill>
              </a:rPr>
              <a:t>Replace Parameter with Explicit Methods</a:t>
            </a: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b="1" kern="0" dirty="0" smtClean="0">
                <a:solidFill>
                  <a:schemeClr val="tx1"/>
                </a:solidFill>
              </a:rPr>
              <a:t>Preserve Whole Object</a:t>
            </a: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b="1" kern="0" dirty="0" smtClean="0">
                <a:solidFill>
                  <a:schemeClr val="tx1"/>
                </a:solidFill>
              </a:rPr>
              <a:t>Replace Parameter with Method</a:t>
            </a: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b="1" kern="0" dirty="0" smtClean="0">
                <a:solidFill>
                  <a:schemeClr val="tx1"/>
                </a:solidFill>
              </a:rPr>
              <a:t>Introduce Parameter Object</a:t>
            </a: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b="1" kern="0" dirty="0" smtClean="0">
                <a:solidFill>
                  <a:schemeClr val="tx1"/>
                </a:solidFill>
              </a:rPr>
              <a:t>Remove Setting Method</a:t>
            </a: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b="1" kern="0" dirty="0" smtClean="0">
                <a:solidFill>
                  <a:schemeClr val="tx1"/>
                </a:solidFill>
              </a:rPr>
              <a:t>Hide Method</a:t>
            </a: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b="1" kern="0" dirty="0" smtClean="0">
                <a:solidFill>
                  <a:schemeClr val="tx1"/>
                </a:solidFill>
              </a:rPr>
              <a:t>Replace Constructor with Factory Method</a:t>
            </a: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b="1" kern="0" dirty="0" smtClean="0">
                <a:solidFill>
                  <a:schemeClr val="tx1"/>
                </a:solidFill>
              </a:rPr>
              <a:t>Encapsulate Downcast</a:t>
            </a: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b="1" kern="0" dirty="0" smtClean="0">
                <a:solidFill>
                  <a:schemeClr val="tx1"/>
                </a:solidFill>
              </a:rPr>
              <a:t>Replace Error Code with Exception</a:t>
            </a: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b="1" kern="0" dirty="0" smtClean="0">
                <a:solidFill>
                  <a:schemeClr val="tx1"/>
                </a:solidFill>
              </a:rPr>
              <a:t>Replace Exception with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Make Method Calls Simpler?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5257800"/>
          </a:xfrm>
        </p:spPr>
        <p:txBody>
          <a:bodyPr/>
          <a:lstStyle/>
          <a:p>
            <a:r>
              <a:rPr lang="en-US" dirty="0" smtClean="0"/>
              <a:t>Objects are all about interfaces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Need easy to understand and use interfaces in developing good object-oriented software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Chapter 10 explores </a:t>
            </a:r>
            <a:r>
              <a:rPr lang="en-US" dirty="0" err="1" smtClean="0"/>
              <a:t>refactorings</a:t>
            </a:r>
            <a:r>
              <a:rPr lang="en-US" dirty="0" smtClean="0"/>
              <a:t> that make interfaces more straightforward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566047" y="6096000"/>
            <a:ext cx="57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Q1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533400"/>
          </a:xfrm>
        </p:spPr>
        <p:txBody>
          <a:bodyPr/>
          <a:lstStyle/>
          <a:p>
            <a:pPr algn="ctr"/>
            <a:r>
              <a:rPr lang="en-US" dirty="0" smtClean="0"/>
              <a:t>Rename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763000" cy="5638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The name of a method does not reveal its purpose.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 </a:t>
            </a:r>
            <a:r>
              <a:rPr lang="en-US" dirty="0" smtClean="0"/>
              <a:t>Change the name of the method.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Similarly, Add/Remove Parameter are simple and effective </a:t>
            </a:r>
            <a:r>
              <a:rPr lang="en-US" dirty="0" err="1" smtClean="0"/>
              <a:t>refactorings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8566047" y="6096000"/>
            <a:ext cx="57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Q2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971800"/>
            <a:ext cx="8373626" cy="1524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533400"/>
          </a:xfrm>
        </p:spPr>
        <p:txBody>
          <a:bodyPr/>
          <a:lstStyle/>
          <a:p>
            <a:pPr algn="ctr"/>
            <a:r>
              <a:rPr lang="en-US" dirty="0" smtClean="0"/>
              <a:t>Separate Query from Modifier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763000" cy="5638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You have a method that returns a value but also changes the state of an object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 </a:t>
            </a:r>
            <a:r>
              <a:rPr lang="en-US" dirty="0" smtClean="0"/>
              <a:t>Create two methods, one for the query and one for the modification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566047" y="6096000"/>
            <a:ext cx="57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Q3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352800"/>
            <a:ext cx="8133708" cy="14478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533400"/>
          </a:xfrm>
        </p:spPr>
        <p:txBody>
          <a:bodyPr/>
          <a:lstStyle/>
          <a:p>
            <a:pPr algn="ctr"/>
            <a:r>
              <a:rPr lang="en-US" dirty="0" smtClean="0"/>
              <a:t>Parameterized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763000" cy="5638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Several methods do similar things but with different values contained in the method body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 </a:t>
            </a:r>
            <a:r>
              <a:rPr lang="en-US" dirty="0" smtClean="0"/>
              <a:t>Create one method that uses a parameter for the different values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999" y="3733800"/>
            <a:ext cx="8466667" cy="18288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533400"/>
          </a:xfrm>
        </p:spPr>
        <p:txBody>
          <a:bodyPr/>
          <a:lstStyle/>
          <a:p>
            <a:pPr algn="ctr"/>
            <a:r>
              <a:rPr lang="en-US" dirty="0" smtClean="0"/>
              <a:t>Replace Parameter with Explicit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09600"/>
            <a:ext cx="9067800" cy="5638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You have a method that runs different code depending on the values of an enumerated parameter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Solution:</a:t>
            </a:r>
            <a:r>
              <a:rPr lang="en-US" dirty="0" smtClean="0"/>
              <a:t> Create a separate method for each value of the parameter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A97D-E058-4347-98A3-25ACC5C2803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3000" y="2962553"/>
            <a:ext cx="6705600" cy="1826141"/>
          </a:xfrm>
          <a:prstGeom prst="rect">
            <a:avLst/>
          </a:prstGeom>
          <a:solidFill>
            <a:srgbClr val="00009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void </a:t>
            </a:r>
            <a:r>
              <a:rPr lang="en-US" sz="2000" b="1" dirty="0" err="1" smtClean="0">
                <a:latin typeface="Courier New" charset="0"/>
              </a:rPr>
              <a:t>setValue</a:t>
            </a:r>
            <a:r>
              <a:rPr lang="en-US" sz="2000" b="1" dirty="0" smtClean="0">
                <a:latin typeface="Courier New" charset="0"/>
              </a:rPr>
              <a:t> (String name, </a:t>
            </a:r>
            <a:r>
              <a:rPr lang="en-US" sz="2000" b="1" dirty="0" err="1" smtClean="0">
                <a:latin typeface="Courier New" charset="0"/>
              </a:rPr>
              <a:t>int</a:t>
            </a:r>
            <a:r>
              <a:rPr lang="en-US" sz="2000" b="1" dirty="0" smtClean="0">
                <a:latin typeface="Courier New" charset="0"/>
              </a:rPr>
              <a:t> value) {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 if (</a:t>
            </a:r>
            <a:r>
              <a:rPr lang="en-US" sz="2000" b="1" dirty="0" err="1" smtClean="0">
                <a:latin typeface="Courier New" charset="0"/>
              </a:rPr>
              <a:t>name.equals("height</a:t>
            </a:r>
            <a:r>
              <a:rPr lang="en-US" sz="2000" b="1" dirty="0" smtClean="0">
                <a:latin typeface="Courier New" charset="0"/>
              </a:rPr>
              <a:t>"))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     _height = value;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 if (</a:t>
            </a:r>
            <a:r>
              <a:rPr lang="en-US" sz="2000" b="1" dirty="0" err="1" smtClean="0">
                <a:latin typeface="Courier New" charset="0"/>
              </a:rPr>
              <a:t>name.equals("width</a:t>
            </a:r>
            <a:r>
              <a:rPr lang="en-US" sz="2000" b="1" dirty="0" smtClean="0">
                <a:latin typeface="Courier New" charset="0"/>
              </a:rPr>
              <a:t>"))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     _width = value;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 </a:t>
            </a:r>
            <a:r>
              <a:rPr lang="en-US" sz="2000" b="1" dirty="0" err="1" smtClean="0">
                <a:latin typeface="Courier New" charset="0"/>
              </a:rPr>
              <a:t>Assert.shouldNeverReachHere</a:t>
            </a:r>
            <a:r>
              <a:rPr lang="en-US" sz="2000" b="1" dirty="0" smtClean="0">
                <a:latin typeface="Courier New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}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209800" y="4800600"/>
            <a:ext cx="4648200" cy="1981200"/>
            <a:chOff x="1497532" y="6101715"/>
            <a:chExt cx="5528912" cy="1981200"/>
          </a:xfrm>
        </p:grpSpPr>
        <p:sp>
          <p:nvSpPr>
            <p:cNvPr id="6" name="TextBox 5"/>
            <p:cNvSpPr txBox="1"/>
            <p:nvPr/>
          </p:nvSpPr>
          <p:spPr>
            <a:xfrm>
              <a:off x="1497532" y="6502995"/>
              <a:ext cx="5528912" cy="1579920"/>
            </a:xfrm>
            <a:prstGeom prst="rect">
              <a:avLst/>
            </a:prstGeom>
            <a:solidFill>
              <a:srgbClr val="333333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void </a:t>
              </a:r>
              <a:r>
                <a:rPr lang="en-US" sz="2000" b="1" dirty="0" err="1" smtClean="0">
                  <a:latin typeface="Courier New" charset="0"/>
                </a:rPr>
                <a:t>setHeight(int</a:t>
              </a:r>
              <a:r>
                <a:rPr lang="en-US" sz="2000" b="1" dirty="0" smtClean="0">
                  <a:latin typeface="Courier New" charset="0"/>
                </a:rPr>
                <a:t> </a:t>
              </a:r>
              <a:r>
                <a:rPr lang="en-US" sz="2000" b="1" dirty="0" err="1" smtClean="0">
                  <a:latin typeface="Courier New" charset="0"/>
                </a:rPr>
                <a:t>arg</a:t>
              </a:r>
              <a:r>
                <a:rPr lang="en-US" sz="2000" b="1" dirty="0" smtClean="0">
                  <a:latin typeface="Courier New" charset="0"/>
                </a:rPr>
                <a:t>) {</a:t>
              </a:r>
            </a:p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    _height = </a:t>
              </a:r>
              <a:r>
                <a:rPr lang="en-US" sz="2000" b="1" dirty="0" err="1" smtClean="0">
                  <a:latin typeface="Courier New" charset="0"/>
                </a:rPr>
                <a:t>arg</a:t>
              </a:r>
              <a:r>
                <a:rPr lang="en-US" sz="2000" b="1" dirty="0" smtClean="0">
                  <a:latin typeface="Courier New" charset="0"/>
                </a:rPr>
                <a:t>;</a:t>
              </a:r>
            </a:p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}</a:t>
              </a:r>
            </a:p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void </a:t>
              </a:r>
              <a:r>
                <a:rPr lang="en-US" sz="2000" b="1" dirty="0" err="1" smtClean="0">
                  <a:latin typeface="Courier New" charset="0"/>
                </a:rPr>
                <a:t>setWidth</a:t>
              </a:r>
              <a:r>
                <a:rPr lang="en-US" sz="2000" b="1" dirty="0" smtClean="0">
                  <a:latin typeface="Courier New" charset="0"/>
                </a:rPr>
                <a:t> (</a:t>
              </a:r>
              <a:r>
                <a:rPr lang="en-US" sz="2000" b="1" dirty="0" err="1" smtClean="0">
                  <a:latin typeface="Courier New" charset="0"/>
                </a:rPr>
                <a:t>int</a:t>
              </a:r>
              <a:r>
                <a:rPr lang="en-US" sz="2000" b="1" dirty="0" smtClean="0">
                  <a:latin typeface="Courier New" charset="0"/>
                </a:rPr>
                <a:t> </a:t>
              </a:r>
              <a:r>
                <a:rPr lang="en-US" sz="2000" b="1" dirty="0" err="1" smtClean="0">
                  <a:latin typeface="Courier New" charset="0"/>
                </a:rPr>
                <a:t>arg</a:t>
              </a:r>
              <a:r>
                <a:rPr lang="en-US" sz="2000" b="1" dirty="0" smtClean="0">
                  <a:latin typeface="Courier New" charset="0"/>
                </a:rPr>
                <a:t>) {</a:t>
              </a:r>
            </a:p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    _width = </a:t>
              </a:r>
              <a:r>
                <a:rPr lang="en-US" sz="2000" b="1" dirty="0" err="1" smtClean="0">
                  <a:latin typeface="Courier New" charset="0"/>
                </a:rPr>
                <a:t>arg</a:t>
              </a:r>
              <a:r>
                <a:rPr lang="en-US" sz="2000" b="1" dirty="0" smtClean="0">
                  <a:latin typeface="Courier New" charset="0"/>
                </a:rPr>
                <a:t>;</a:t>
              </a:r>
            </a:p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}</a:t>
              </a:r>
            </a:p>
          </p:txBody>
        </p:sp>
        <p:sp>
          <p:nvSpPr>
            <p:cNvPr id="7" name="Down Arrow 6"/>
            <p:cNvSpPr/>
            <p:nvPr/>
          </p:nvSpPr>
          <p:spPr bwMode="auto">
            <a:xfrm>
              <a:off x="3854117" y="6101715"/>
              <a:ext cx="762000" cy="381000"/>
            </a:xfrm>
            <a:prstGeom prst="downArrow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8566047" y="6096000"/>
            <a:ext cx="57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Q4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533400"/>
          </a:xfrm>
        </p:spPr>
        <p:txBody>
          <a:bodyPr/>
          <a:lstStyle/>
          <a:p>
            <a:pPr algn="ctr"/>
            <a:r>
              <a:rPr lang="en-US" dirty="0" smtClean="0"/>
              <a:t>Preserve Whole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09600"/>
            <a:ext cx="9067800" cy="5638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You are getting several values from an object and passing these values as parameters in a method call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</a:t>
            </a:r>
            <a:r>
              <a:rPr lang="en-US" dirty="0" smtClean="0"/>
              <a:t> Send the whole object instead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Similar idea in “Introduce Parameter Object”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3507860"/>
            <a:ext cx="7620000" cy="1333698"/>
          </a:xfrm>
          <a:prstGeom prst="rect">
            <a:avLst/>
          </a:prstGeom>
          <a:solidFill>
            <a:srgbClr val="00009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000" b="1" dirty="0" err="1" smtClean="0">
                <a:latin typeface="Courier New" charset="0"/>
              </a:rPr>
              <a:t>int</a:t>
            </a:r>
            <a:r>
              <a:rPr lang="en-US" sz="2000" b="1" dirty="0" smtClean="0">
                <a:latin typeface="Courier New" charset="0"/>
              </a:rPr>
              <a:t> low = </a:t>
            </a:r>
            <a:r>
              <a:rPr lang="en-US" sz="2000" b="1" dirty="0" err="1" smtClean="0">
                <a:solidFill>
                  <a:srgbClr val="FFFF00"/>
                </a:solidFill>
                <a:latin typeface="Courier New" charset="0"/>
              </a:rPr>
              <a:t>daysTempRange()</a:t>
            </a:r>
            <a:r>
              <a:rPr lang="en-US" sz="2000" b="1" dirty="0" err="1" smtClean="0">
                <a:latin typeface="Courier New" charset="0"/>
              </a:rPr>
              <a:t>.getLow</a:t>
            </a:r>
            <a:r>
              <a:rPr lang="en-US" sz="2000" b="1" dirty="0" smtClean="0">
                <a:latin typeface="Courier New" charset="0"/>
              </a:rPr>
              <a:t>();</a:t>
            </a:r>
            <a:br>
              <a:rPr lang="en-US" sz="2000" b="1" dirty="0" smtClean="0">
                <a:latin typeface="Courier New" charset="0"/>
              </a:rPr>
            </a:br>
            <a:endParaRPr lang="en-US" sz="2000" b="1" dirty="0" smtClean="0">
              <a:latin typeface="Courier New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b="1" dirty="0" err="1" smtClean="0">
                <a:latin typeface="Courier New" charset="0"/>
              </a:rPr>
              <a:t>int</a:t>
            </a:r>
            <a:r>
              <a:rPr lang="en-US" sz="2000" b="1" dirty="0" smtClean="0">
                <a:latin typeface="Courier New" charset="0"/>
              </a:rPr>
              <a:t> high = </a:t>
            </a:r>
            <a:r>
              <a:rPr lang="en-US" sz="2000" b="1" dirty="0" err="1" smtClean="0">
                <a:solidFill>
                  <a:srgbClr val="FFFF00"/>
                </a:solidFill>
                <a:latin typeface="Courier New" charset="0"/>
              </a:rPr>
              <a:t>daysTempRange()</a:t>
            </a:r>
            <a:r>
              <a:rPr lang="en-US" sz="2000" b="1" dirty="0" err="1" smtClean="0">
                <a:latin typeface="Courier New" charset="0"/>
              </a:rPr>
              <a:t>.getHigh</a:t>
            </a:r>
            <a:r>
              <a:rPr lang="en-US" sz="2000" b="1" dirty="0" smtClean="0">
                <a:latin typeface="Courier New" charset="0"/>
              </a:rPr>
              <a:t>();</a:t>
            </a:r>
            <a:br>
              <a:rPr lang="en-US" sz="2000" b="1" dirty="0" smtClean="0">
                <a:latin typeface="Courier New" charset="0"/>
              </a:rPr>
            </a:br>
            <a:endParaRPr lang="en-US" sz="2000" b="1" dirty="0" smtClean="0">
              <a:latin typeface="Courier New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b="1" dirty="0" err="1" smtClean="0">
                <a:latin typeface="Courier New" charset="0"/>
              </a:rPr>
              <a:t>withinPlan</a:t>
            </a:r>
            <a:r>
              <a:rPr lang="en-US" sz="2000" b="1" dirty="0" smtClean="0">
                <a:latin typeface="Courier New" charset="0"/>
              </a:rPr>
              <a:t> = </a:t>
            </a:r>
            <a:r>
              <a:rPr lang="en-US" sz="2000" b="1" dirty="0" err="1" smtClean="0">
                <a:latin typeface="Courier New" charset="0"/>
              </a:rPr>
              <a:t>plan.withinRange(low</a:t>
            </a:r>
            <a:r>
              <a:rPr lang="en-US" sz="2000" b="1" dirty="0" smtClean="0">
                <a:latin typeface="Courier New" charset="0"/>
              </a:rPr>
              <a:t>, high);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685800" y="4888707"/>
            <a:ext cx="7620000" cy="750093"/>
            <a:chOff x="-315227" y="6101715"/>
            <a:chExt cx="9063790" cy="750093"/>
          </a:xfrm>
        </p:grpSpPr>
        <p:sp>
          <p:nvSpPr>
            <p:cNvPr id="6" name="TextBox 5"/>
            <p:cNvSpPr txBox="1"/>
            <p:nvPr/>
          </p:nvSpPr>
          <p:spPr>
            <a:xfrm>
              <a:off x="-315227" y="6502995"/>
              <a:ext cx="9063790" cy="348813"/>
            </a:xfrm>
            <a:prstGeom prst="rect">
              <a:avLst/>
            </a:prstGeom>
            <a:solidFill>
              <a:srgbClr val="333333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  <a:buNone/>
              </a:pPr>
              <a:r>
                <a:rPr lang="en-US" sz="2000" b="1" dirty="0" err="1" smtClean="0">
                  <a:latin typeface="Courier New" charset="0"/>
                </a:rPr>
                <a:t>withinPlan</a:t>
              </a:r>
              <a:r>
                <a:rPr lang="en-US" sz="2000" b="1" dirty="0" smtClean="0">
                  <a:latin typeface="Courier New" charset="0"/>
                </a:rPr>
                <a:t> = </a:t>
              </a:r>
              <a:r>
                <a:rPr lang="en-US" sz="2000" b="1" dirty="0" err="1" smtClean="0">
                  <a:latin typeface="Courier New" charset="0"/>
                </a:rPr>
                <a:t>plan.withinRange(</a:t>
              </a:r>
              <a:r>
                <a:rPr lang="en-US" sz="2000" b="1" dirty="0" err="1" smtClean="0">
                  <a:solidFill>
                    <a:srgbClr val="FFFF00"/>
                  </a:solidFill>
                  <a:latin typeface="Courier New" charset="0"/>
                </a:rPr>
                <a:t>daysTempRange</a:t>
              </a:r>
              <a:r>
                <a:rPr lang="en-US" sz="2000" b="1" dirty="0" smtClean="0">
                  <a:solidFill>
                    <a:srgbClr val="FFFF00"/>
                  </a:solidFill>
                  <a:latin typeface="Courier New" charset="0"/>
                </a:rPr>
                <a:t>()</a:t>
              </a:r>
              <a:r>
                <a:rPr lang="en-US" sz="2000" b="1" dirty="0" smtClean="0">
                  <a:latin typeface="Courier New" charset="0"/>
                </a:rPr>
                <a:t>);</a:t>
              </a:r>
            </a:p>
          </p:txBody>
        </p:sp>
        <p:sp>
          <p:nvSpPr>
            <p:cNvPr id="7" name="Down Arrow 6"/>
            <p:cNvSpPr/>
            <p:nvPr/>
          </p:nvSpPr>
          <p:spPr bwMode="auto">
            <a:xfrm>
              <a:off x="3854117" y="6101715"/>
              <a:ext cx="762000" cy="381000"/>
            </a:xfrm>
            <a:prstGeom prst="downArrow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533400"/>
          </a:xfrm>
        </p:spPr>
        <p:txBody>
          <a:bodyPr/>
          <a:lstStyle/>
          <a:p>
            <a:pPr algn="ctr"/>
            <a:r>
              <a:rPr lang="en-US" dirty="0" smtClean="0"/>
              <a:t>Replace Parameter with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09600"/>
            <a:ext cx="9067800" cy="5638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An object invokes a method, then passes the result as a parameter for a method. The receiver can also invoke this method.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</a:t>
            </a:r>
            <a:r>
              <a:rPr lang="en-US" dirty="0" smtClean="0"/>
              <a:t> Remove the parameter and let the receiver invoke the method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3633520"/>
            <a:ext cx="8382000" cy="1241365"/>
          </a:xfrm>
          <a:prstGeom prst="rect">
            <a:avLst/>
          </a:prstGeom>
          <a:solidFill>
            <a:srgbClr val="00009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  <a:buNone/>
            </a:pPr>
            <a:r>
              <a:rPr lang="en-US" sz="2000" b="1" dirty="0" err="1" smtClean="0">
                <a:latin typeface="Courier New" charset="0"/>
              </a:rPr>
              <a:t>int</a:t>
            </a:r>
            <a:r>
              <a:rPr lang="en-US" sz="2000" b="1" dirty="0" smtClean="0">
                <a:latin typeface="Courier New" charset="0"/>
              </a:rPr>
              <a:t> </a:t>
            </a:r>
            <a:r>
              <a:rPr lang="en-US" sz="2000" b="1" dirty="0" err="1" smtClean="0">
                <a:latin typeface="Courier New" charset="0"/>
              </a:rPr>
              <a:t>basePrice</a:t>
            </a:r>
            <a:r>
              <a:rPr lang="en-US" sz="2000" b="1" dirty="0" smtClean="0">
                <a:latin typeface="Courier New" charset="0"/>
              </a:rPr>
              <a:t> = _quantity * _</a:t>
            </a:r>
            <a:r>
              <a:rPr lang="en-US" sz="2000" b="1" dirty="0" err="1" smtClean="0">
                <a:latin typeface="Courier New" charset="0"/>
              </a:rPr>
              <a:t>itemPrice</a:t>
            </a:r>
            <a:r>
              <a:rPr lang="en-US" sz="2000" b="1" dirty="0" smtClean="0"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  <a:spcAft>
                <a:spcPts val="600"/>
              </a:spcAft>
              <a:buNone/>
            </a:pPr>
            <a:r>
              <a:rPr lang="en-US" sz="2000" b="1" dirty="0" err="1" smtClean="0">
                <a:solidFill>
                  <a:srgbClr val="FFFF00"/>
                </a:solidFill>
                <a:latin typeface="Courier New" charset="0"/>
              </a:rPr>
              <a:t>discountLevel</a:t>
            </a:r>
            <a:r>
              <a:rPr lang="en-US" sz="2000" b="1" dirty="0" smtClean="0">
                <a:solidFill>
                  <a:srgbClr val="FFFF00"/>
                </a:solidFill>
                <a:latin typeface="Courier New" charset="0"/>
              </a:rPr>
              <a:t> </a:t>
            </a:r>
            <a:r>
              <a:rPr lang="en-US" sz="2000" b="1" dirty="0" smtClean="0">
                <a:latin typeface="Courier New" charset="0"/>
              </a:rPr>
              <a:t>= </a:t>
            </a:r>
            <a:r>
              <a:rPr lang="en-US" sz="2000" b="1" dirty="0" err="1" smtClean="0">
                <a:latin typeface="Courier New" charset="0"/>
              </a:rPr>
              <a:t>getDiscountLevel</a:t>
            </a:r>
            <a:r>
              <a:rPr lang="en-US" sz="2000" b="1" dirty="0" smtClean="0">
                <a:latin typeface="Courier New" charset="0"/>
              </a:rPr>
              <a:t>();</a:t>
            </a:r>
          </a:p>
          <a:p>
            <a:pPr>
              <a:lnSpc>
                <a:spcPct val="80000"/>
              </a:lnSpc>
              <a:spcAft>
                <a:spcPts val="600"/>
              </a:spcAft>
              <a:buNone/>
            </a:pPr>
            <a:r>
              <a:rPr lang="en-US" sz="2000" b="1" dirty="0" smtClean="0">
                <a:latin typeface="Courier New" charset="0"/>
              </a:rPr>
              <a:t>double </a:t>
            </a:r>
            <a:r>
              <a:rPr lang="en-US" sz="2000" b="1" dirty="0" err="1" smtClean="0">
                <a:latin typeface="Courier New" charset="0"/>
              </a:rPr>
              <a:t>finalPrice</a:t>
            </a:r>
            <a:r>
              <a:rPr lang="en-US" sz="2000" b="1" dirty="0" smtClean="0">
                <a:latin typeface="Courier New" charset="0"/>
              </a:rPr>
              <a:t> = </a:t>
            </a:r>
            <a:br>
              <a:rPr lang="en-US" sz="2000" b="1" dirty="0" smtClean="0">
                <a:latin typeface="Courier New" charset="0"/>
              </a:rPr>
            </a:br>
            <a:r>
              <a:rPr lang="en-US" sz="2000" b="1" dirty="0" smtClean="0">
                <a:latin typeface="Courier New" charset="0"/>
              </a:rPr>
              <a:t>	   </a:t>
            </a:r>
            <a:r>
              <a:rPr lang="en-US" sz="2000" b="1" dirty="0" err="1" smtClean="0">
                <a:latin typeface="Courier New" charset="0"/>
              </a:rPr>
              <a:t>discountedPrice(basePrice</a:t>
            </a:r>
            <a:r>
              <a:rPr lang="en-US" sz="2000" b="1" dirty="0" smtClean="0">
                <a:latin typeface="Courier New" charset="0"/>
              </a:rPr>
              <a:t>, </a:t>
            </a:r>
            <a:r>
              <a:rPr lang="en-US" sz="2000" b="1" dirty="0" err="1" smtClean="0">
                <a:solidFill>
                  <a:srgbClr val="FFFF00"/>
                </a:solidFill>
                <a:latin typeface="Courier New" charset="0"/>
              </a:rPr>
              <a:t>discountLevel</a:t>
            </a:r>
            <a:r>
              <a:rPr lang="en-US" sz="2000" b="1" dirty="0" smtClean="0">
                <a:latin typeface="Courier New" charset="0"/>
              </a:rPr>
              <a:t>);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295400" y="4928920"/>
            <a:ext cx="6400800" cy="1319480"/>
            <a:chOff x="409877" y="6101715"/>
            <a:chExt cx="7613584" cy="1319480"/>
          </a:xfrm>
        </p:grpSpPr>
        <p:sp>
          <p:nvSpPr>
            <p:cNvPr id="6" name="TextBox 5"/>
            <p:cNvSpPr txBox="1"/>
            <p:nvPr/>
          </p:nvSpPr>
          <p:spPr>
            <a:xfrm>
              <a:off x="409877" y="6502995"/>
              <a:ext cx="7613584" cy="918200"/>
            </a:xfrm>
            <a:prstGeom prst="rect">
              <a:avLst/>
            </a:prstGeom>
            <a:solidFill>
              <a:srgbClr val="333333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  <a:spcAft>
                  <a:spcPts val="600"/>
                </a:spcAft>
                <a:buNone/>
              </a:pPr>
              <a:r>
                <a:rPr lang="en-US" sz="2000" b="1" dirty="0" err="1" smtClean="0">
                  <a:latin typeface="Courier New" charset="0"/>
                </a:rPr>
                <a:t>int</a:t>
              </a:r>
              <a:r>
                <a:rPr lang="en-US" sz="2000" b="1" dirty="0" smtClean="0">
                  <a:latin typeface="Courier New" charset="0"/>
                </a:rPr>
                <a:t> </a:t>
              </a:r>
              <a:r>
                <a:rPr lang="en-US" sz="2000" b="1" dirty="0" err="1" smtClean="0">
                  <a:latin typeface="Courier New" charset="0"/>
                </a:rPr>
                <a:t>basePrice</a:t>
              </a:r>
              <a:r>
                <a:rPr lang="en-US" sz="2000" b="1" dirty="0" smtClean="0">
                  <a:latin typeface="Courier New" charset="0"/>
                </a:rPr>
                <a:t> = _quantity * _</a:t>
              </a:r>
              <a:r>
                <a:rPr lang="en-US" sz="2000" b="1" dirty="0" err="1" smtClean="0">
                  <a:latin typeface="Courier New" charset="0"/>
                </a:rPr>
                <a:t>itemPrice</a:t>
              </a:r>
              <a:r>
                <a:rPr lang="en-US" sz="2000" b="1" dirty="0" smtClean="0">
                  <a:latin typeface="Courier New" charset="0"/>
                </a:rPr>
                <a:t>;</a:t>
              </a:r>
            </a:p>
            <a:p>
              <a:pPr>
                <a:lnSpc>
                  <a:spcPct val="80000"/>
                </a:lnSpc>
                <a:spcAft>
                  <a:spcPts val="600"/>
                </a:spcAft>
                <a:buNone/>
              </a:pPr>
              <a:r>
                <a:rPr lang="en-US" sz="2000" b="1" dirty="0" smtClean="0">
                  <a:latin typeface="Courier New" charset="0"/>
                </a:rPr>
                <a:t>double </a:t>
              </a:r>
              <a:r>
                <a:rPr lang="en-US" sz="2000" b="1" dirty="0" err="1" smtClean="0">
                  <a:latin typeface="Courier New" charset="0"/>
                </a:rPr>
                <a:t>finalPrice</a:t>
              </a:r>
              <a:r>
                <a:rPr lang="en-US" sz="2000" b="1" dirty="0" smtClean="0">
                  <a:latin typeface="Courier New" charset="0"/>
                </a:rPr>
                <a:t> = </a:t>
              </a:r>
              <a:br>
                <a:rPr lang="en-US" sz="2000" b="1" dirty="0" smtClean="0">
                  <a:latin typeface="Courier New" charset="0"/>
                </a:rPr>
              </a:br>
              <a:r>
                <a:rPr lang="en-US" sz="2000" b="1" dirty="0" smtClean="0">
                  <a:latin typeface="Courier New" charset="0"/>
                </a:rPr>
                <a:t>		</a:t>
              </a:r>
              <a:r>
                <a:rPr lang="en-US" sz="2000" b="1" dirty="0" err="1" smtClean="0">
                  <a:latin typeface="Courier New" charset="0"/>
                </a:rPr>
                <a:t>discountedPrice(basePrice</a:t>
              </a:r>
              <a:r>
                <a:rPr lang="en-US" sz="2000" b="1" dirty="0" smtClean="0">
                  <a:latin typeface="Courier New" charset="0"/>
                </a:rPr>
                <a:t>);</a:t>
              </a:r>
            </a:p>
          </p:txBody>
        </p:sp>
        <p:sp>
          <p:nvSpPr>
            <p:cNvPr id="7" name="Down Arrow 6"/>
            <p:cNvSpPr/>
            <p:nvPr/>
          </p:nvSpPr>
          <p:spPr bwMode="auto">
            <a:xfrm>
              <a:off x="3854117" y="6101715"/>
              <a:ext cx="762000" cy="381000"/>
            </a:xfrm>
            <a:prstGeom prst="downArrow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8566047" y="6096000"/>
            <a:ext cx="57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Q5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THEME_BG_IMAGE" val=""/>
  <p:tag name="MMPROD_TAG_VCONFIG" val="PD94bWwgdmVyc2lvbj0iMS4wIiBlbmNvZGluZz0iVVRGLTgiPz4NCjxjb25maWd1cmF0aW9u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luaXRpYWxkaXNwbGF5bW9kZWlzbm9ybWFsIiB2YWx1ZT0idHJ1ZSIvPg0KCQk8dWlyZXBsYWNlIG5hbWU9ImxvZ28iIHZhbHVlPSIiLz4NCgkJPHVpcmVwbGFjZSBuYW1lPSJiZ2ltYWdlIiB2YWx1ZT0iIi8+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0gc3Vic3RpdHV0aW9uOiAlcCA9PSBwcmVzZW50YXRpb24gdGl0bGUgLS0+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+DQoJCTx1aXRleHQgbmFtZT0iU0hPV1NJREVCQVIiIHZhbHVlPSJTaG93IHNpZGViYXIgdG8gcGFydGljaXBhbnRz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Gb2xpZSAlbiIvPg0KCQk8IS0tIHN1YnN0aXR1dGlvbjogJW4gPT0gc2xpZGUgbnVtYmVyIC0tPg0KCQk8IS0tIHN1YnN0aXR1dGlvbjogJXQgPT0gdG90YWwgc2xpZGUgY291bnQgLS0+DQoJCTx1aXRleHQgbmFtZT0iU0NSVUJCQVJTVEFUVVNfU0xJREVJTkZPIiB2YWx1ZT0iRm9saWUgJW4gLyAldCB8ICIvPg0KCQk8dWl0ZXh0IG5hbWU9IlNDUlVCQkFSU1RBVFVTX1NUT1BQRUQiIHZhbHVlPSJCZWVuZGV0Ii8+DQoJCTx1aXRleHQgbmFtZT0iU0NSVUJCQVJTVEFUVVNfUExBWUlORyIgdmFsdWU9IldpZWRlcmdhYmUiLz4NCgkJPHVpdGV4dCBuYW1lPSJTQ1JVQkJBUlNUQVRVU19OT0FVRElPIiB2YWx1ZT0iS2VpbiBBdWRpby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RGVuIFRlaWxuZWhtZXJuIGRpZSBTZWl0ZW5sZWlzdGUgYW56ZWln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SxmYWxzZSxmYWxzZSx0cnVlIi8+DQoJCTx1aWZvbnQgbmFtZT0iRk9OVF9QUkVTRU5URVJOQU1FIiB2YWx1ZT0iVmVyZGFuYSwxNSxmYWxzZSxmYWxzZSx0cnVlIi8+DQoJCTx1aWZvbnQgbmFtZT0iRk9OVF9QUkVTRU5URVJUSVRMRSIgdmFsdWU9IlZlcmRhbmEsMTEsdHJ1ZSxmYWxzZSx0cnVlIi8+DQoJCTx1aWZvbnQgbmFtZT0iRk9OVF9CSU9CVE4iIHZhbHVlPSJWZXJkYW5hLDk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RpYXBvc2l0aXZlICVuIi8+DQoJCTwhLS0gc3Vic3RpdHV0aW9uOiAlbiA9PSBzbGlkZSBudW1iZXIgLS0+DQoJCTwhLS0gc3Vic3RpdHV0aW9uOiAldCA9PSB0b3RhbCBzbGlkZSBjb3VudCAtLT4NCgkJPHVpdGV4dCBuYW1lPSJTQ1JVQkJBUlNUQVRVU19TTElERUlORk8iIHZhbHVlPSJEaWFwb3NpdGl2ZSAlbiAvICV0IHwgIi8+DQoJCTx1aXRleHQgbmFtZT0iU0NSVUJCQVJTVEFUVVNfU1RPUFBFRCIgdmFsdWU9IkFycsOqdMOpZSIvPg0KCQk8dWl0ZXh0IG5hbWU9IlNDUlVCQkFSU1RBVFVTX1BMQVlJTkciIHZhbHVlPSJMZWN0dXJlIi8+DQoJCTx1aXRleHQgbmFtZT0iU0NSVUJCQVJTVEFUVVNfTk9BVURJTyIgdmFsdWU9IlBhcyBkZSBzb24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+DQoJCTwhLS0gc3Vic3RpdHV0aW9uOiAlcyA9PSBzZWNvbmRzIHJlbWFpbmluZyAtLT4NCgkJPHVpdGV4dCBuYW1lPSJFTEFQU0VEIiB2YWx1ZT0iJW0gbWludXRlcyAlcyBzZWNvbmRlcyBSZXN0YW50ZXMiLz4NCgkJPHVpdGV4dCBuYW1lPSJOT1RGT1VORCIgdmFsdWU9IlJpZW4gdHJvdXbDqSIvPg0KCQk8dWl0ZXh0IG5hbWU9IkFUVEFDSE1FTlRTIiB2YWx1ZT0iUGnDqGNlcyBqb2ludGVzIi8+DQoJCTwhLS0gc3Vic3RpdHV0aW9uOiAlcCA9PSBjdXJyZW50IHNwZWFrZXIncyB0aXRsZSAtLT4NCgkJPHVpdGV4dCBuYW1lPSJCSU9XSU5fVElUTEUiIHZhbHVlPSJCaW8gOiAlcCIvPg0KCQk8dWl0ZXh0IG5hbWU9IkJJT0JUTl9USVRMRSIgdmFsdWU9IkJpbyA6Ii8+DQoJCTx1aXRleHQgbmFtZT0iRElWSURFUkJUTl9USVRMRSIgdmFsdWU9InwiLz4NCgkJPHVpdGV4dCBuYW1lPSJDT05UQUNUQlROX1RJVExFIiB2YWx1ZT0iQ29udGFjdCIvPg0KCQk8dWl0ZXh0IG5hbWU9IlRBQl9PVVRMSU5FIiB2YWx1ZT0iUGxhbiIvPg0KCQk8dWl0ZXh0IG5hbWU9IlRBQl9USFVNQiIgdmFsdWU9Ik1pbmlhdHVyZSIvPg0KCQk8dWl0ZXh0IG5hbWU9IlRBQl9OT1RFUyIgdmFsdWU9IkNvbW0uIi8+DQoJCTx1aXRleHQgbmFtZT0iVEFCX1NFQVJDSCIgdmFsdWU9IkNoZXJjaGUiLz4NCgkJPHVpdGV4dCBuYW1lPSJTTElERV9IRUFESU5HIiB2YWx1ZT0iVGl0cmUgZGUgbGEgZGlhcG9zaXRpdmUiLz4NCgkJPHVpdGV4dCBuYW1lPSJEVVJBVElPTl9IRUFESU5HIiB2YWx1ZT0iRHVyw6llIi8+DQoJCTx1aXRleHQgbmFtZT0iU0VBUkNIX0hFQURJTkciIHZhbHVlPSJDaGVyY2hlciBsZSB0ZXh0ZSA6Ii8+DQoJCTx1aXRleHQgbmFtZT0iVEhVTUJfSEVBRElORyIgdmFsdWU9IkRpYXBvc2l0aXZlIC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k1vbnRyZXIgbCdlbmNhZHLDqSBhdXggcGFydGljaXBhbnRzIi8+DQoJPC9sYW5ndWFnZT4NCgk8bGFuZ3VhZ2UgaWQ9Imph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+DQoJCTx1aXRleHQgbmFtZT0iU0NSVUJCQVJTVEFUVVNfUExBWUlORyIgdmFsdWU9IuWGjeeUn+S4rSIvPg0KCQk8dWl0ZXh0IG5hbWU9IlNDUlVCQkFSU1RBVFVTX05PQVVESU8iIHZhbHVlPSLpn7Plo7DjgarjgZciLz4NCgkJPHVpdGV4dCBuYW1lPSJTQ1JVQkJBUlNUQVRVU19MT0FESU5HIiB2YWx1ZT0i44Ot44O844OJ5LitIi8+DQoJCTx1aXRleHQgbmFtZT0iU0NSVUJCQVJTVEFUVVNfQlVGRkVSSU5HIiB2YWx1ZT0i44OQ44OD44OV44Kh5LitIi8+DQoJCTx1aXRleHQgbmFtZT0iU0NSVUJCQVJTVEFUVVNfUVVFU1RJT04iIHZhbHVlPSLos6rllY/jgavnrZTjgYjjgabkuIvjgZXjgYQiLz4NCgkJPHVpdGV4dCBuYW1lPSJTQ1JVQkJBUlNUQVRVU19SRVZJRVdRVUlaIiB2YWx1ZT0i44Kv44Kk44K644KS44Oq44OT44Ol44O844GX44Gm44GE44G+44GZIi8+DQoJCTwhLS0gc3Vic3RpdHV0aW9uOiAlbSA9PSBtaW51dGVzIHJlbWFpbmluZyAtLT4NCgkJPCEtLSBzdWJzdGl0dXRpb246ICVzID09IHNlY29uZHMgcmVtYWluaW5nIC0tPg0KCQk8dWl0ZXh0IG5hbWU9IkVMQVBTRUQiIHZhbHVlPSLmrovjgoogOiAlbSDliIYgJXMg56eSIi8+DQoJCTx1aXRleHQgbmFtZT0iTk9URk9VTkQiIHZhbHVlPSLkvZXjgoLopovjgaTjgYvjgorjgb7jgZvjgpMiLz4NCgkJPHVpdGV4dCBuYW1lPSJBVFRBQ0hNRU5UUyIgdmFsdWU9Iua3u+S7mCIvPg0KCQk8IS0tIHN1YnN0aXR1dGlvbjogJXAgPT0gY3VycmVudCBzcGVha2VyJ3MgdGl0bGUgLS0+DQoJCTx1aXRleHQgbmFtZT0iQklPV0lOX1RJVExFIiB2YWx1ZT0iQmlvIDogJXAiLz4NCgkJPHVpdGV4dCBuYW1lPSJCSU9CVE5fVElUTEUiIHZhbHVlPSJCaW8iLz4NCgkJPHVpdGV4dCBuYW1lPSJESVZJREVSQlROX1RJVExFIiB2YWx1ZT0ifCIvPg0KCQk8dWl0ZXh0IG5hbWU9IkNPTlRBQ1RCVE5fVElUTEUiIHZhbHVlPSLjgYrllY/jgYTlkIjjgo/jgZsiLz4NCgkJPHVpdGV4dCBuYW1lPSJUQUJfT1VUTElORSIgdmFsdWU9IuOCouOCpuODiOODqeOCpOODsyIvPg0KCQk8dWl0ZXh0IG5hbWU9IlRBQl9USFVNQiIgdmFsdWU9Iuizm+WQpiIvPg0KCQk8dWl0ZXh0IG5hbWU9IlRBQl9OT1RFUyIgdmFsdWU9IuODjuODvOODiCIvPg0KCQk8dWl0ZXh0IG5hbWU9IlRBQl9TRUFSQ0giIHZhbHVlPSLmpJzntKIiLz4NCgkJPHVpdGV4dCBuYW1lPSJTTElERV9IRUFESU5HIiB2YWx1ZT0i44K544Op44Kk44OJ44K/44Kk44OI44OrIi8+DQoJCTx1aXRleHQgbmFtZT0iRFVSQVRJT05fSEVBRElORyIgdmFsdWU9IumVt+OBlSIvPg0KCQk8dWl0ZXh0IG5hbWU9IlNFQVJDSF9IRUFESU5HIiB2YWx1ZT0i44OG44Kt44K544OI5qSc57SiIDogIi8+DQoJCTx1aXRleHQgbmFtZT0iVEhVTUJfSEVBRElORyIgdmFsdWU9IuOCueODqeOCpOODiSIvPg0KCQk8dWl0ZXh0IG5hbWU9IlRIVU1CX0lORk8iIHZhbHVlPSLjgrnjg6njgqTjg4njgr/jgqTjg4jjg6sgLyDplbfjgZUiLz4NCgkJPHVpdGV4dCBuYW1lPSJBVFRBQ0hOQU1FX0hFQURJTkciIHZhbHVlPSLjg5XjgqHjgqTjg6vlkI0iLz4NCgkJPHVpdGV4dCBuYW1lPSJBVFRBQ0hTSVpFX0hFQURJTkciIHZhbHVlPSLjgrXjgqTjgroiLz4NCgkJPHVpdGV4dCBuYW1lPSJTTElERV9OT1RFUyIgdmFsdWU9IuOCueODqeOCpOODieODjuODvOODiC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44K144Kk44OJ44OQ44O844KS5Y+C5Yqg6ICF44Gr6KaL44Gb44KL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7Jew65297LKY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uywuOyXrOyekOyXkOqyjCDshLjroZwg66eJ64yAIOuztOydtOq4sCIvPg0KCTwvbGFuZ3VhZ2U+DQo8L2NvbmZpZ3VyYXRpb24+DQo="/>
  <p:tag name="MMPROD_UIDATA" val="&lt;database version=&quot;6.0&quot;&gt;&lt;object type=&quot;1&quot; unique_id=&quot;10001&quot;&gt;&lt;property id=&quot;20141&quot; value=&quot;CS5704-Week1-Introduction&quot;/&gt;&lt;property id=&quot;20142&quot; value=&quot;This file contains the introduction of the course and guidelines on how the course will be organized.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1&quot;/&gt;&lt;property id=&quot;20181&quot; value=&quot;1&quot;/&gt;&lt;property id=&quot;20191&quot; value=&quot;Breeze&quot;/&gt;&lt;property id=&quot;20192&quot; value=&quot;http://breeze.iddl.vt.edu&quot;/&gt;&lt;property id=&quot;20193&quot; value=&quot;0&quot;/&gt;&lt;property id=&quot;20224&quot; value=&quot;C:\Documents and Settings\Shawn Bohner\My Documents\CS5704\Fall2007\CS-5704-Week1&quot;/&gt;&lt;property id=&quot;20250&quot; value=&quot;0&quot;/&gt;&lt;property id=&quot;20251&quot; value=&quot;1&quot;/&gt;&lt;property id=&quot;20259&quot; value=&quot;0&quot;/&gt;&lt;object type=&quot;4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oftware Engineering&amp;#x0D;&amp;#x0A;CS5704: First Week&amp;quot;&quot;/&gt;&lt;property id=&quot;20303&quot; value=&quot;-1&quot;/&gt;&lt;property id=&quot;20307&quot; value=&quot;259&quot;/&gt;&lt;property id=&quot;20309&quot; value=&quot;-1&quot;/&gt;&lt;/object&gt;&lt;object type=&quot;3&quot; unique_id=&quot;10005&quot;&gt;&lt;property id=&quot;20148&quot; value=&quot;5&quot;/&gt;&lt;property id=&quot;20300&quot; value=&quot;Slide 2 - &amp;quot;Agenda&amp;quot;&quot;/&gt;&lt;property id=&quot;20303&quot; value=&quot;-1&quot;/&gt;&lt;property id=&quot;20307&quot; value=&quot;358&quot;/&gt;&lt;property id=&quot;20309&quot; value=&quot;-1&quot;/&gt;&lt;/object&gt;&lt;object type=&quot;3&quot; unique_id=&quot;10006&quot;&gt;&lt;property id=&quot;20148&quot; value=&quot;5&quot;/&gt;&lt;property id=&quot;20300&quot; value=&quot;Slide 3 - &amp;quot;Tentative Fall Semester Timeline&amp;quot;&quot;/&gt;&lt;property id=&quot;20303&quot; value=&quot;-1&quot;/&gt;&lt;property id=&quot;20307&quot; value=&quot;393&quot;/&gt;&lt;property id=&quot;20309&quot; value=&quot;-1&quot;/&gt;&lt;/object&gt;&lt;object type=&quot;3&quot; unique_id=&quot;10007&quot;&gt;&lt;property id=&quot;20148&quot; value=&quot;5&quot;/&gt;&lt;property id=&quot;20300&quot; value=&quot;Slide 4 - &amp;quot;Tentative Structure of CS5704&amp;quot;&quot;/&gt;&lt;property id=&quot;20303&quot; value=&quot;-1&quot;/&gt;&lt;property id=&quot;20307&quot; value=&quot;395&quot;/&gt;&lt;property id=&quot;20309&quot; value=&quot;-1&quot;/&gt;&lt;/object&gt;&lt;object type=&quot;3&quot; unique_id=&quot;10008&quot;&gt;&lt;property id=&quot;20148&quot; value=&quot;5&quot;/&gt;&lt;property id=&quot;20300&quot; value=&quot;Slide 5 - &amp;quot;Guidelines and Expectations&amp;quot;&quot;/&gt;&lt;property id=&quot;20303&quot; value=&quot;-1&quot;/&gt;&lt;property id=&quot;20307&quot; value=&quot;414&quot;/&gt;&lt;property id=&quot;20309&quot; value=&quot;-1&quot;/&gt;&lt;/object&gt;&lt;object type=&quot;3&quot; unique_id=&quot;10009&quot;&gt;&lt;property id=&quot;20148&quot; value=&quot;5&quot;/&gt;&lt;property id=&quot;20300&quot; value=&quot;Slide 6 - &amp;quot;Grading and Evaluation&amp;quot;&quot;/&gt;&lt;property id=&quot;20303&quot; value=&quot;-1&quot;/&gt;&lt;property id=&quot;20307&quot; value=&quot;415&quot;/&gt;&lt;property id=&quot;20309&quot; value=&quot;-1&quot;/&gt;&lt;/object&gt;&lt;object type=&quot;3&quot; unique_id=&quot;10010&quot;&gt;&lt;property id=&quot;20148&quot; value=&quot;5&quot;/&gt;&lt;property id=&quot;20300&quot; value=&quot;Slide 7 - &amp;quot;Late Work&amp;quot;&quot;/&gt;&lt;property id=&quot;20303&quot; value=&quot;-1&quot;/&gt;&lt;property id=&quot;20307&quot; value=&quot;416&quot;/&gt;&lt;property id=&quot;20309&quot; value=&quot;-1&quot;/&gt;&lt;/object&gt;&lt;object type=&quot;3&quot; unique_id=&quot;10011&quot;&gt;&lt;property id=&quot;20148&quot; value=&quot;5&quot;/&gt;&lt;property id=&quot;20300&quot; value=&quot;Slide 8 - &amp;quot;Chapter 1 : Software and Software Engineering&amp;quot;&quot;/&gt;&lt;property id=&quot;20303&quot; value=&quot;-1&quot;/&gt;&lt;property id=&quot;20307&quot; value=&quot;362&quot;/&gt;&lt;property id=&quot;20309&quot; value=&quot;-1&quot;/&gt;&lt;/object&gt;&lt;object type=&quot;3&quot; unique_id=&quot;10012&quot;&gt;&lt;property id=&quot;20148&quot; value=&quot;5&quot;/&gt;&lt;property id=&quot;20300&quot; value=&quot;Slide 9 - &amp;quot;What is Software?&amp;quot;&quot;/&gt;&lt;property id=&quot;20303&quot; value=&quot;-1&quot;/&gt;&lt;property id=&quot;20307&quot; value=&quot;378&quot;/&gt;&lt;property id=&quot;20309&quot; value=&quot;-1&quot;/&gt;&lt;/object&gt;&lt;object type=&quot;3&quot; unique_id=&quot;10013&quot;&gt;&lt;property id=&quot;20148&quot; value=&quot;5&quot;/&gt;&lt;property id=&quot;20300&quot; value=&quot;Slide 10 - &amp;quot;So, What is Software?&amp;quot;&quot;/&gt;&lt;property id=&quot;20303&quot; value=&quot;-1&quot;/&gt;&lt;property id=&quot;20307&quot; value=&quot;337&quot;/&gt;&lt;property id=&quot;20309&quot; value=&quot;-1&quot;/&gt;&lt;/object&gt;&lt;object type=&quot;3&quot; unique_id=&quot;10014&quot;&gt;&lt;property id=&quot;20148&quot; value=&quot;5&quot;/&gt;&lt;property id=&quot;20300&quot; value=&quot;Slide 11 - &amp;quot;Software Doesn’t Wear Out&amp;quot;&quot;/&gt;&lt;property id=&quot;20303&quot; value=&quot;-1&quot;/&gt;&lt;property id=&quot;20307&quot; value=&quot;342&quot;/&gt;&lt;property id=&quot;20309&quot; value=&quot;-1&quot;/&gt;&lt;/object&gt;&lt;object type=&quot;3&quot; unique_id=&quot;10015&quot;&gt;&lt;property id=&quot;20148&quot; value=&quot;5&quot;/&gt;&lt;property id=&quot;20300&quot; value=&quot;Slide 12 - &amp;quot;Software Design Degradation&amp;quot;&quot;/&gt;&lt;property id=&quot;20303&quot; value=&quot;-1&quot;/&gt;&lt;property id=&quot;20307&quot; value=&quot;380&quot;/&gt;&lt;property id=&quot;20309&quot; value=&quot;-1&quot;/&gt;&lt;/object&gt;&lt;object type=&quot;3&quot; unique_id=&quot;10016&quot;&gt;&lt;property id=&quot;20148&quot; value=&quot;5&quot;/&gt;&lt;property id=&quot;20300&quot; value=&quot;Slide 13 - &amp;quot;Information Lose Due to Relentless Change&amp;quot;&quot;/&gt;&lt;property id=&quot;20303&quot; value=&quot;-1&quot;/&gt;&lt;property id=&quot;20307&quot; value=&quot;381&quot;/&gt;&lt;property id=&quot;20309&quot; value=&quot;-1&quot;/&gt;&lt;/object&gt;&lt;object type=&quot;3&quot; unique_id=&quot;10017&quot;&gt;&lt;property id=&quot;20148&quot; value=&quot;5&quot;/&gt;&lt;property id=&quot;20300&quot; value=&quot;Slide 14 - &amp;quot;Wear versus Deterioration&amp;quot;&quot;/&gt;&lt;property id=&quot;20303&quot; value=&quot;-1&quot;/&gt;&lt;property id=&quot;20307&quot; value=&quot;333&quot;/&gt;&lt;property id=&quot;20309&quot; value=&quot;-1&quot;/&gt;&lt;/object&gt;&lt;object type=&quot;3&quot; unique_id=&quot;10018&quot;&gt;&lt;property id=&quot;20148&quot; value=&quot;5&quot;/&gt;&lt;property id=&quot;20300&quot; value=&quot;Slide 15 - &amp;quot;The Cost of Change&amp;quot;&quot;/&gt;&lt;property id=&quot;20303&quot; value=&quot;-1&quot;/&gt;&lt;property id=&quot;20307&quot; value=&quot;334&quot;/&gt;&lt;property id=&quot;20309&quot; value=&quot;-1&quot;/&gt;&lt;/object&gt;&lt;object type=&quot;3&quot; unique_id=&quot;10019&quot;&gt;&lt;property id=&quot;20148&quot; value=&quot;5&quot;/&gt;&lt;property id=&quot;20300&quot; value=&quot;Slide 16 - &amp;quot;Software is Complex&amp;quot;&quot;/&gt;&lt;property id=&quot;20303&quot; value=&quot;-1&quot;/&gt;&lt;property id=&quot;20307&quot; value=&quot;394&quot;/&gt;&lt;property id=&quot;20309&quot; value=&quot;-1&quot;/&gt;&lt;/object&gt;&lt;object type=&quot;3&quot; unique_id=&quot;10020&quot;&gt;&lt;property id=&quot;20148&quot; value=&quot;5&quot;/&gt;&lt;property id=&quot;20300&quot; value=&quot;Slide 17 - &amp;quot;Software “Schizophrenia”&amp;quot;&quot;/&gt;&lt;property id=&quot;20303&quot; value=&quot;-1&quot;/&gt;&lt;property id=&quot;20307&quot; value=&quot;384&quot;/&gt;&lt;property id=&quot;20309&quot; value=&quot;-1&quot;/&gt;&lt;/object&gt;&lt;object type=&quot;3&quot; unique_id=&quot;10021&quot;&gt;&lt;property id=&quot;20148&quot; value=&quot;5&quot;/&gt;&lt;property id=&quot;20300&quot; value=&quot;Slide 18 - &amp;quot;Software—New Categories&amp;quot;&quot;/&gt;&lt;property id=&quot;20303&quot; value=&quot;-1&quot;/&gt;&lt;property id=&quot;20307&quot; value=&quot;396&quot;/&gt;&lt;property id=&quot;20309&quot; value=&quot;-1&quot;/&gt;&lt;/object&gt;&lt;object type=&quot;3&quot; unique_id=&quot;10022&quot;&gt;&lt;property id=&quot;20148&quot; value=&quot;5&quot;/&gt;&lt;property id=&quot;20300&quot; value=&quot;Slide 19 - &amp;quot;Software Evolution&amp;quot;&quot;/&gt;&lt;property id=&quot;20303&quot; value=&quot;-1&quot;/&gt;&lt;property id=&quot;20307&quot; value=&quot;398&quot;/&gt;&lt;property id=&quot;20309&quot; value=&quot;-1&quot;/&gt;&lt;/object&gt;&lt;object type=&quot;3&quot; unique_id=&quot;10023&quot;&gt;&lt;property id=&quot;20148&quot; value=&quot;5&quot;/&gt;&lt;property id=&quot;20300&quot; value=&quot;Slide 20 - &amp;quot;Software Evolution (continued)&amp;quot;&quot;/&gt;&lt;property id=&quot;20303&quot; value=&quot;-1&quot;/&gt;&lt;property id=&quot;20307&quot; value=&quot;418&quot;/&gt;&lt;property id=&quot;20309&quot; value=&quot;-1&quot;/&gt;&lt;/object&gt;&lt;object type=&quot;3&quot; unique_id=&quot;10024&quot;&gt;&lt;property id=&quot;20148&quot; value=&quot;5&quot;/&gt;&lt;property id=&quot;20300&quot; value=&quot;Slide 21 - &amp;quot;Chapter 2: Process—A Generic View&amp;quot;&quot;/&gt;&lt;property id=&quot;20303&quot; value=&quot;-1&quot;/&gt;&lt;property id=&quot;20307&quot; value=&quot;372&quot;/&gt;&lt;property id=&quot;20309&quot; value=&quot;-1&quot;/&gt;&lt;/object&gt;&lt;object type=&quot;3&quot; unique_id=&quot;10025&quot;&gt;&lt;property id=&quot;20148&quot; value=&quot;5&quot;/&gt;&lt;property id=&quot;20300&quot; value=&quot;Slide 22 - &amp;quot;Software Still Stuck in Construction&amp;quot;&quot;/&gt;&lt;property id=&quot;20303&quot; value=&quot;-1&quot;/&gt;&lt;property id=&quot;20307&quot; value=&quot;386&quot;/&gt;&lt;property id=&quot;20309&quot; value=&quot;-1&quot;/&gt;&lt;/object&gt;&lt;object type=&quot;3&quot; unique_id=&quot;10026&quot;&gt;&lt;property id=&quot;20148&quot; value=&quot;5&quot;/&gt;&lt;property id=&quot;20300&quot; value=&quot;Slide 23 - &amp;quot;A Layered Technology&amp;quot;&quot;/&gt;&lt;property id=&quot;20303&quot; value=&quot;-1&quot;/&gt;&lt;property id=&quot;20307&quot; value=&quot;346&quot;/&gt;&lt;property id=&quot;20309&quot; value=&quot;-1&quot;/&gt;&lt;/object&gt;&lt;object type=&quot;3&quot; unique_id=&quot;10027&quot;&gt;&lt;property id=&quot;20148&quot; value=&quot;5&quot;/&gt;&lt;property id=&quot;20300&quot; value=&quot;Slide 24 - &amp;quot;Umbrella Activities &amp;#x0D;&amp;#x0A;(AKA Cross-Life-Cycle Activities)&amp;quot;&quot;/&gt;&lt;property id=&quot;20303&quot; value=&quot;-1&quot;/&gt;&lt;property id=&quot;20307&quot; value=&quot;348&quot;/&gt;&lt;property id=&quot;20309&quot; value=&quot;-1&quot;/&gt;&lt;/object&gt;&lt;object type=&quot;3&quot; unique_id=&quot;10028&quot;&gt;&lt;property id=&quot;20148&quot; value=&quot;5&quot;/&gt;&lt;property id=&quot;20300&quot; value=&quot;Slide 25 - &amp;quot;SEI’s Software Process &amp;#x0D;&amp;#x0A;Capability Maturity Model&amp;quot;&quot;/&gt;&lt;property id=&quot;20303&quot; value=&quot;-1&quot;/&gt;&lt;property id=&quot;20307&quot; value=&quot;374&quot;/&gt;&lt;property id=&quot;20309&quot; value=&quot;-1&quot;/&gt;&lt;/object&gt;&lt;object type=&quot;3&quot; unique_id=&quot;10029&quot;&gt;&lt;property id=&quot;20148&quot; value=&quot;5&quot;/&gt;&lt;property id=&quot;20300&quot; value=&quot;Slide 26 - &amp;quot;Summary of the SEI/CMM Levels&amp;quot;&quot;/&gt;&lt;property id=&quot;20303&quot; value=&quot;-1&quot;/&gt;&lt;property id=&quot;20307&quot; value=&quot;375&quot;/&gt;&lt;property id=&quot;20309&quot; value=&quot;-1&quot;/&gt;&lt;/object&gt;&lt;object type=&quot;3&quot; unique_id=&quot;10030&quot;&gt;&lt;property id=&quot;20148&quot; value=&quot;5&quot;/&gt;&lt;property id=&quot;20300&quot; value=&quot;Slide 27 - &amp;quot;Process Improvement Maturity Levels&amp;quot;&quot;/&gt;&lt;property id=&quot;20303&quot; value=&quot;-1&quot;/&gt;&lt;property id=&quot;20307&quot; value=&quot;390&quot;/&gt;&lt;property id=&quot;20309&quot; value=&quot;-1&quot;/&gt;&lt;/object&gt;&lt;object type=&quot;3&quot; unique_id=&quot;10031&quot;&gt;&lt;property id=&quot;20148&quot; value=&quot;5&quot;/&gt;&lt;property id=&quot;20300&quot; value=&quot;Slide 28 - &amp;quot;More Traction at Upper levels...&amp;quot;&quot;/&gt;&lt;property id=&quot;20303&quot; value=&quot;-1&quot;/&gt;&lt;property id=&quot;20307&quot; value=&quot;391&quot;/&gt;&lt;property id=&quot;20309&quot; value=&quot;-1&quot;/&gt;&lt;/object&gt;&lt;object type=&quot;3&quot; unique_id=&quot;10032&quot;&gt;&lt;property id=&quot;20148&quot; value=&quot;5&quot;/&gt;&lt;property id=&quot;20300&quot; value=&quot;Slide 29 - &amp;quot;The Process Model: Adaptability&amp;quot;&quot;/&gt;&lt;property id=&quot;20303&quot; value=&quot;-1&quot;/&gt;&lt;property id=&quot;20307&quot; value=&quot;400&quot;/&gt;&lt;property id=&quot;20309&quot; value=&quot;-1&quot;/&gt;&lt;/object&gt;&lt;object type=&quot;3&quot; unique_id=&quot;10033&quot;&gt;&lt;property id=&quot;20148&quot; value=&quot;5&quot;/&gt;&lt;property id=&quot;20300&quot; value=&quot;Slide 30 - &amp;quot;The CMMI&amp;quot;&quot;/&gt;&lt;property id=&quot;20303&quot; value=&quot;-1&quot;/&gt;&lt;property id=&quot;20307&quot; value=&quot;401&quot;/&gt;&lt;property id=&quot;20309&quot; value=&quot;-1&quot;/&gt;&lt;/object&gt;&lt;object type=&quot;3&quot; unique_id=&quot;10034&quot;&gt;&lt;property id=&quot;20148&quot; value=&quot;5&quot;/&gt;&lt;property id=&quot;20300&quot; value=&quot;Slide 31 - &amp;quot;Process Patterns&amp;quot;&quot;/&gt;&lt;property id=&quot;20303&quot; value=&quot;-1&quot;/&gt;&lt;property id=&quot;20307&quot; value=&quot;402&quot;/&gt;&lt;property id=&quot;20309&quot; value=&quot;-1&quot;/&gt;&lt;/object&gt;&lt;object type=&quot;3&quot; unique_id=&quot;10035&quot;&gt;&lt;property id=&quot;20148&quot; value=&quot;5&quot;/&gt;&lt;property id=&quot;20300&quot; value=&quot;Slide 32 - &amp;quot;Process Assessment&amp;quot;&quot;/&gt;&lt;property id=&quot;20303&quot; value=&quot;-1&quot;/&gt;&lt;property id=&quot;20307&quot; value=&quot;403&quot;/&gt;&lt;property id=&quot;20309&quot; value=&quot;-1&quot;/&gt;&lt;/object&gt;&lt;object type=&quot;3&quot; unique_id=&quot;10036&quot;&gt;&lt;property id=&quot;20148&quot; value=&quot;5&quot;/&gt;&lt;property id=&quot;20300&quot; value=&quot;Slide 33 - &amp;quot;Assessment and Improvement&amp;quot;&quot;/&gt;&lt;property id=&quot;20303&quot; value=&quot;-1&quot;/&gt;&lt;property id=&quot;20307&quot; value=&quot;404&quot;/&gt;&lt;property id=&quot;20309&quot; value=&quot;-1&quot;/&gt;&lt;/object&gt;&lt;object type=&quot;3&quot; unique_id=&quot;10037&quot;&gt;&lt;property id=&quot;20148&quot; value=&quot;5&quot;/&gt;&lt;property id=&quot;20300&quot; value=&quot;Slide 34 - &amp;quot;Personal Software Process (PSP)&amp;quot;&quot;/&gt;&lt;property id=&quot;20303&quot; value=&quot;-1&quot;/&gt;&lt;property id=&quot;20307&quot; value=&quot;405&quot;/&gt;&lt;property id=&quot;20309&quot; value=&quot;-1&quot;/&gt;&lt;/object&gt;&lt;object type=&quot;3&quot; unique_id=&quot;10038&quot;&gt;&lt;property id=&quot;20148&quot; value=&quot;5&quot;/&gt;&lt;property id=&quot;20300&quot; value=&quot;Slide 35 - &amp;quot;Team Software Process (TSP)&amp;quot;&quot;/&gt;&lt;property id=&quot;20303&quot; value=&quot;-1&quot;/&gt;&lt;property id=&quot;20307&quot; value=&quot;406&quot;/&gt;&lt;property id=&quot;20309&quot; value=&quot;-1&quot;/&gt;&lt;/object&gt;&lt;object type=&quot;3&quot; unique_id=&quot;10039&quot;&gt;&lt;property id=&quot;20148&quot; value=&quot;5&quot;/&gt;&lt;property id=&quot;20300&quot; value=&quot;Slide 36 - &amp;quot;Chapter 3: Prescriptive Process Models&amp;quot;&quot;/&gt;&lt;property id=&quot;20303&quot; value=&quot;-1&quot;/&gt;&lt;property id=&quot;20307&quot; value=&quot;417&quot;/&gt;&lt;property id=&quot;20309&quot; value=&quot;-1&quot;/&gt;&lt;/object&gt;&lt;object type=&quot;3&quot; unique_id=&quot;10040&quot;&gt;&lt;property id=&quot;20148&quot; value=&quot;5&quot;/&gt;&lt;property id=&quot;20300&quot; value=&quot;Slide 37 - &amp;quot;Prescriptive Models&amp;quot;&quot;/&gt;&lt;property id=&quot;20303&quot; value=&quot;-1&quot;/&gt;&lt;property id=&quot;20307&quot; value=&quot;407&quot;/&gt;&lt;property id=&quot;20309&quot; value=&quot;-1&quot;/&gt;&lt;/object&gt;&lt;object type=&quot;3&quot; unique_id=&quot;10041&quot;&gt;&lt;property id=&quot;20148&quot; value=&quot;5&quot;/&gt;&lt;property id=&quot;20300&quot; value=&quot;Slide 38 - &amp;quot;The Linear Model&amp;quot;&quot;/&gt;&lt;property id=&quot;20303&quot; value=&quot;-1&quot;/&gt;&lt;property id=&quot;20307&quot; value=&quot;352&quot;/&gt;&lt;property id=&quot;20309&quot; value=&quot;-1&quot;/&gt;&lt;/object&gt;&lt;object type=&quot;3&quot; unique_id=&quot;10042&quot;&gt;&lt;property id=&quot;20148&quot; value=&quot;5&quot;/&gt;&lt;property id=&quot;20300&quot; value=&quot;Slide 39 - &amp;quot;Rational Unified Process&amp;quot;&quot;/&gt;&lt;property id=&quot;20303&quot; value=&quot;-1&quot;/&gt;&lt;property id=&quot;20307&quot; value=&quot;413&quot;/&gt;&lt;property id=&quot;20309&quot; value=&quot;-1&quot;/&gt;&lt;/object&gt;&lt;object type=&quot;3&quot; unique_id=&quot;10043&quot;&gt;&lt;property id=&quot;20148&quot; value=&quot;5&quot;/&gt;&lt;property id=&quot;20300&quot; value=&quot;Slide 40 - &amp;quot;Iterative Models&amp;quot;&quot;/&gt;&lt;property id=&quot;20303&quot; value=&quot;-1&quot;/&gt;&lt;property id=&quot;20307&quot; value=&quot;411&quot;/&gt;&lt;property id=&quot;20309&quot; value=&quot;-1&quot;/&gt;&lt;/object&gt;&lt;object type=&quot;3&quot; unique_id=&quot;10044&quot;&gt;&lt;property id=&quot;20148&quot; value=&quot;5&quot;/&gt;&lt;property id=&quot;20300&quot; value=&quot;Slide 41 - &amp;quot;The Incremental Model&amp;quot;&quot;/&gt;&lt;property id=&quot;20303&quot; value=&quot;-1&quot;/&gt;&lt;property id=&quot;20307&quot; value=&quot;412&quot;/&gt;&lt;property id=&quot;20309&quot; value=&quot;-1&quot;/&gt;&lt;/object&gt;&lt;object type=&quot;3&quot; unique_id=&quot;10045&quot;&gt;&lt;property id=&quot;20148&quot; value=&quot;5&quot;/&gt;&lt;property id=&quot;20300&quot; value=&quot;Slide 42 - &amp;quot;Iterative and Incremental Models&amp;quot;&quot;/&gt;&lt;property id=&quot;20303&quot; value=&quot;-1&quot;/&gt;&lt;property id=&quot;20307&quot; value=&quot;353&quot;/&gt;&lt;property id=&quot;20309&quot; value=&quot;-1&quot;/&gt;&lt;/object&gt;&lt;object type=&quot;3&quot; unique_id=&quot;10046&quot;&gt;&lt;property id=&quot;20148&quot; value=&quot;5&quot;/&gt;&lt;property id=&quot;20300&quot; value=&quot;Slide 43 - &amp;quot;Evolutionary Models: The Spiral&amp;quot;&quot;/&gt;&lt;property id=&quot;20303&quot; value=&quot;-1&quot;/&gt;&lt;property id=&quot;20307&quot; value=&quot;408&quot;/&gt;&lt;property id=&quot;20309&quot; value=&quot;-1&quot;/&gt;&lt;/object&gt;&lt;object type=&quot;3&quot; unique_id=&quot;10047&quot;&gt;&lt;property id=&quot;20148&quot; value=&quot;5&quot;/&gt;&lt;property id=&quot;20300&quot; value=&quot;Slide 44 - &amp;quot;Evolutionary Models: Concurrent&amp;quot;&quot;/&gt;&lt;property id=&quot;20303&quot; value=&quot;-1&quot;/&gt;&lt;property id=&quot;20307&quot; value=&quot;409&quot;/&gt;&lt;property id=&quot;20309&quot; value=&quot;-1&quot;/&gt;&lt;/object&gt;&lt;object type=&quot;3&quot; unique_id=&quot;10048&quot;&gt;&lt;property id=&quot;20148&quot; value=&quot;5&quot;/&gt;&lt;property id=&quot;20300&quot; value=&quot;Slide 45 - &amp;quot;Still Other Process Models&amp;quot;&quot;/&gt;&lt;property id=&quot;20303&quot; value=&quot;-1&quot;/&gt;&lt;property id=&quot;20307&quot; value=&quot;410&quot;/&gt;&lt;property id=&quot;20309&quot; value=&quot;-1&quot;/&gt;&lt;/object&gt;&lt;object type=&quot;3&quot; unique_id=&quot;10049&quot;&gt;&lt;property id=&quot;20148&quot; value=&quot;5&quot;/&gt;&lt;property id=&quot;20300&quot; value=&quot;Slide 46 - &amp;quot;Homework Assignment for 8/29/07&amp;quot;&quot;/&gt;&lt;property id=&quot;20303&quot; value=&quot;-1&quot;/&gt;&lt;property id=&quot;20307&quot; value=&quot;377&quot;/&gt;&lt;property id=&quot;20309&quot; value=&quot;-1&quot;/&gt;&lt;/object&gt;&lt;/object&gt;&lt;object type=&quot;8&quot; unique_id=&quot;10050&quot;&gt;&lt;/object&gt;&lt;/object&gt;&lt;/database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,2137399327,C:\Documents and Settings\Shawn Bohner\My Documents\CS5704\Fall2007\CS5704-Week1\CS5704-Week1.ppc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18157</TotalTime>
  <Words>1043</Words>
  <Application>Microsoft Office PowerPoint</Application>
  <PresentationFormat>On-screen Show (4:3)</PresentationFormat>
  <Paragraphs>185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Blank Presentation</vt:lpstr>
      <vt:lpstr>Software Construction  and Evolution - CSSE 375  Making Method Calls Simpler</vt:lpstr>
      <vt:lpstr>Making Method Calls Simpler</vt:lpstr>
      <vt:lpstr>Why Make Method Calls Simpler?</vt:lpstr>
      <vt:lpstr>Rename Method</vt:lpstr>
      <vt:lpstr>Separate Query from Modifier</vt:lpstr>
      <vt:lpstr>Parameterized Method</vt:lpstr>
      <vt:lpstr>Replace Parameter with Explicit Methods</vt:lpstr>
      <vt:lpstr>Preserve Whole Object</vt:lpstr>
      <vt:lpstr>Replace Parameter with Method</vt:lpstr>
      <vt:lpstr>Remove Setting Method</vt:lpstr>
      <vt:lpstr>Replace Constructor with Factory Method</vt:lpstr>
      <vt:lpstr>Encapsulate Downcast</vt:lpstr>
      <vt:lpstr>Replace Error Code with Exception</vt:lpstr>
      <vt:lpstr>Replace Exception with Test</vt:lpstr>
    </vt:vector>
  </TitlesOfParts>
  <Company>Virginia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Construction and Evolution CS5704: First Class</dc:title>
  <dc:creator>Shawn Bohner</dc:creator>
  <cp:lastModifiedBy>Windows User</cp:lastModifiedBy>
  <cp:revision>86</cp:revision>
  <cp:lastPrinted>2010-04-19T14:29:50Z</cp:lastPrinted>
  <dcterms:created xsi:type="dcterms:W3CDTF">2010-04-19T08:08:49Z</dcterms:created>
  <dcterms:modified xsi:type="dcterms:W3CDTF">2014-03-28T16:23:44Z</dcterms:modified>
</cp:coreProperties>
</file>