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9" r:id="rId2"/>
    <p:sldId id="647" r:id="rId3"/>
    <p:sldId id="616" r:id="rId4"/>
    <p:sldId id="650" r:id="rId5"/>
    <p:sldId id="648" r:id="rId6"/>
    <p:sldId id="649" r:id="rId7"/>
    <p:sldId id="651" r:id="rId8"/>
    <p:sldId id="652" r:id="rId9"/>
    <p:sldId id="558" r:id="rId10"/>
    <p:sldId id="633" r:id="rId11"/>
    <p:sldId id="653" r:id="rId12"/>
    <p:sldId id="654" r:id="rId13"/>
    <p:sldId id="655" r:id="rId14"/>
    <p:sldId id="656" r:id="rId15"/>
    <p:sldId id="657" r:id="rId16"/>
    <p:sldId id="658" r:id="rId17"/>
    <p:sldId id="659" r:id="rId18"/>
    <p:sldId id="660" r:id="rId19"/>
    <p:sldId id="661" r:id="rId20"/>
    <p:sldId id="662" r:id="rId21"/>
    <p:sldId id="663" r:id="rId22"/>
    <p:sldId id="664" r:id="rId23"/>
  </p:sldIdLst>
  <p:sldSz cx="9144000" cy="6858000" type="screen4x3"/>
  <p:notesSz cx="7315200" cy="9601200"/>
  <p:custDataLst>
    <p:tags r:id="rId2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FFFF00"/>
    <a:srgbClr val="0033CC"/>
    <a:srgbClr val="800000"/>
    <a:srgbClr val="990000"/>
    <a:srgbClr val="000066"/>
    <a:srgbClr val="CC33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53" autoAdjust="0"/>
    <p:restoredTop sz="89736" autoAdjust="0"/>
  </p:normalViewPr>
  <p:slideViewPr>
    <p:cSldViewPr>
      <p:cViewPr varScale="1">
        <p:scale>
          <a:sx n="64" d="100"/>
          <a:sy n="64" d="100"/>
        </p:scale>
        <p:origin x="-117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126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542" y="-84"/>
      </p:cViewPr>
      <p:guideLst>
        <p:guide orient="horz" pos="3025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829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t" anchorCtr="0" compatLnSpc="1">
            <a:prstTxWarp prst="textNoShape">
              <a:avLst/>
            </a:prstTxWarp>
          </a:bodyPr>
          <a:lstStyle>
            <a:lvl1pPr defTabSz="954088">
              <a:defRPr sz="1300"/>
            </a:lvl1pPr>
          </a:lstStyle>
          <a:p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0838" y="0"/>
            <a:ext cx="3182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t" anchorCtr="0" compatLnSpc="1">
            <a:prstTxWarp prst="textNoShape">
              <a:avLst/>
            </a:prstTxWarp>
          </a:bodyPr>
          <a:lstStyle>
            <a:lvl1pPr algn="r" defTabSz="954088">
              <a:defRPr sz="1300"/>
            </a:lvl1pPr>
          </a:lstStyle>
          <a:p>
            <a:endParaRPr lang="en-US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829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b" anchorCtr="0" compatLnSpc="1">
            <a:prstTxWarp prst="textNoShape">
              <a:avLst/>
            </a:prstTxWarp>
          </a:bodyPr>
          <a:lstStyle>
            <a:lvl1pPr defTabSz="954088">
              <a:defRPr sz="1300"/>
            </a:lvl1pPr>
          </a:lstStyle>
          <a:p>
            <a:endParaRPr lang="en-US"/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0838" y="9109075"/>
            <a:ext cx="3182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b" anchorCtr="0" compatLnSpc="1">
            <a:prstTxWarp prst="textNoShape">
              <a:avLst/>
            </a:prstTxWarp>
          </a:bodyPr>
          <a:lstStyle>
            <a:lvl1pPr algn="r" defTabSz="954088">
              <a:defRPr sz="1300"/>
            </a:lvl1pPr>
          </a:lstStyle>
          <a:p>
            <a:fld id="{BE7C2961-80AF-1046-8E90-A8097193FC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130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t" anchorCtr="0" compatLnSpc="1">
            <a:prstTxWarp prst="textNoShape">
              <a:avLst/>
            </a:prstTxWarp>
          </a:bodyPr>
          <a:lstStyle>
            <a:lvl1pPr defTabSz="973138">
              <a:defRPr sz="13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t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b" anchorCtr="0" compatLnSpc="1">
            <a:prstTxWarp prst="textNoShape">
              <a:avLst/>
            </a:prstTxWarp>
          </a:bodyPr>
          <a:lstStyle>
            <a:lvl1pPr defTabSz="973138">
              <a:defRPr sz="13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18600"/>
            <a:ext cx="31702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b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fld id="{1D48FDC5-0FF0-AA44-98DE-252E54AB5E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876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1C3301-B4F8-9C4A-A4A6-B086B24BB786}" type="slidenum">
              <a:rPr lang="en-US"/>
              <a:pPr/>
              <a:t>1</a:t>
            </a:fld>
            <a:endParaRPr lang="en-US"/>
          </a:p>
        </p:txBody>
      </p:sp>
      <p:sp>
        <p:nvSpPr>
          <p:cNvPr id="38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baseline="0" dirty="0" smtClean="0"/>
              <a:t>How many sorts of conditionals are there, really?  The cartoon is from Language Log (http://languagelog.ldc.upenn.edu/nll/?p=1469), a sophisticated language discussion forum run from U Penn. On this page, they asked about “relevance conditionals.”  In the Stone Soup cartoon shown, “</a:t>
            </a:r>
            <a:r>
              <a:rPr lang="en-US" dirty="0" smtClean="0"/>
              <a:t>The if-clause in relevance conditionals specifies the circumstances in which the consequent is discourse-relevant, not the circumstances in which it is true.</a:t>
            </a:r>
            <a:r>
              <a:rPr lang="en-US" b="0" baseline="0" dirty="0" smtClean="0"/>
              <a:t>”  Other examples of such “relevance conditionals” include these:</a:t>
            </a:r>
          </a:p>
          <a:p>
            <a:endParaRPr lang="en-US" b="0" baseline="0" dirty="0" smtClean="0"/>
          </a:p>
          <a:p>
            <a:r>
              <a:rPr lang="en-US" dirty="0" smtClean="0"/>
              <a:t>If I may be honest, you are not looking good.</a:t>
            </a:r>
            <a:br>
              <a:rPr lang="en-US" dirty="0" smtClean="0"/>
            </a:br>
            <a:r>
              <a:rPr lang="en-US" dirty="0" smtClean="0"/>
              <a:t>If you want to know, 4 isn't a prime number.</a:t>
            </a:r>
            <a:br>
              <a:rPr lang="en-US" dirty="0" smtClean="0"/>
            </a:br>
            <a:r>
              <a:rPr lang="en-US" dirty="0" smtClean="0"/>
              <a:t>If you are thirsty, there is beer in the fridge.</a:t>
            </a:r>
            <a:endParaRPr lang="en-US" b="0" baseline="0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Remove the type code definitions from the employee and replace them with references to the employee type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Breaks a conditional into pieces</a:t>
            </a:r>
          </a:p>
          <a:p>
            <a:r>
              <a:rPr lang="en-US" dirty="0" smtClean="0"/>
              <a:t>Separates the switching logic from the details of what happens</a:t>
            </a:r>
          </a:p>
          <a:p>
            <a:endParaRPr lang="en-US" dirty="0" smtClean="0"/>
          </a:p>
          <a:p>
            <a:r>
              <a:rPr lang="en-US" smtClean="0"/>
              <a:t>Q7:</a:t>
            </a:r>
            <a:r>
              <a:rPr lang="en-US" baseline="0" smtClean="0"/>
              <a:t> </a:t>
            </a:r>
            <a:r>
              <a:rPr lang="en-US" baseline="0" dirty="0" smtClean="0"/>
              <a:t>What is the problem that “</a:t>
            </a:r>
            <a:r>
              <a:rPr lang="en-US" sz="1200" dirty="0" smtClean="0"/>
              <a:t>Replace Conditional with Polymorphism” </a:t>
            </a:r>
            <a:r>
              <a:rPr lang="en-US" baseline="0" dirty="0" smtClean="0"/>
              <a:t>solves?  Give a careful answer: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Q8:</a:t>
            </a:r>
            <a:r>
              <a:rPr lang="en-US" baseline="0" dirty="0" smtClean="0"/>
              <a:t> What is the solution that “</a:t>
            </a:r>
            <a:r>
              <a:rPr lang="en-US" sz="1200" dirty="0" smtClean="0"/>
              <a:t>Replace Nested Conditional with Guard Clauses” </a:t>
            </a:r>
            <a:r>
              <a:rPr lang="en-US" baseline="0" dirty="0" smtClean="0"/>
              <a:t>provides?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Q9:</a:t>
            </a:r>
            <a:r>
              <a:rPr lang="en-US" baseline="0" dirty="0" smtClean="0"/>
              <a:t> What is the problem that “</a:t>
            </a:r>
            <a:r>
              <a:rPr lang="en-US" sz="1200" dirty="0" smtClean="0"/>
              <a:t>Introduce Assertion” </a:t>
            </a:r>
            <a:r>
              <a:rPr lang="en-US" baseline="0" dirty="0" smtClean="0"/>
              <a:t>solves, and how does it do that?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/>
              <a:t>The essence of polymorphism is that instead of asking an object what type it is and then invoking some behavior based on the answer, you just invoke the behavior. </a:t>
            </a:r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/>
              <a:t>The object, depending on its type, does the right thing. </a:t>
            </a:r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/>
              <a:t>One of the less intuitive places to do this is where you have a null value in a field.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Q10: When you create 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isNull</a:t>
            </a:r>
            <a:r>
              <a:rPr lang="en-US" baseline="0" dirty="0" smtClean="0"/>
              <a:t> operation on the source class, w</a:t>
            </a:r>
            <a:r>
              <a:rPr lang="en-US" dirty="0" smtClean="0"/>
              <a:t>hat do you return when</a:t>
            </a:r>
            <a:r>
              <a:rPr lang="en-US" baseline="0" dirty="0" smtClean="0"/>
              <a:t> this is called</a:t>
            </a:r>
            <a:r>
              <a:rPr lang="en-US" dirty="0" smtClean="0"/>
              <a:t>?</a:t>
            </a:r>
          </a:p>
          <a:p>
            <a:r>
              <a:rPr lang="en-US" dirty="0" smtClean="0"/>
              <a:t>Q11: </a:t>
            </a:r>
            <a:r>
              <a:rPr lang="en-US" b="0" dirty="0" smtClean="0"/>
              <a:t>True </a:t>
            </a:r>
            <a:r>
              <a:rPr lang="en-US" dirty="0" smtClean="0"/>
              <a:t>or False: </a:t>
            </a:r>
            <a:r>
              <a:rPr lang="en-US" sz="1200" dirty="0" smtClean="0"/>
              <a:t>You find all places that compare a variable of the source type with null and replace them with a call </a:t>
            </a:r>
            <a:r>
              <a:rPr lang="en-US" sz="1200" dirty="0" err="1" smtClean="0"/>
              <a:t>isNull</a:t>
            </a:r>
            <a:r>
              <a:rPr lang="en-US" sz="1200" dirty="0" smtClean="0"/>
              <a:t> – this can be done by replacing one source and its clients at a time and compiling/testing between working on sources.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I.e., What do we do if they are a “null” customer to our program?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Examples of null checks…</a:t>
            </a:r>
          </a:p>
          <a:p>
            <a:endParaRPr lang="en-US" baseline="0" dirty="0" smtClean="0"/>
          </a:p>
          <a:p>
            <a:r>
              <a:rPr lang="en-US" baseline="0" dirty="0" smtClean="0"/>
              <a:t>Q12: Introducing a null object, what is the replacement for:  </a:t>
            </a:r>
          </a:p>
          <a:p>
            <a:r>
              <a:rPr lang="en-US" baseline="0" dirty="0" smtClean="0"/>
              <a:t>---------------</a:t>
            </a:r>
          </a:p>
          <a:p>
            <a:r>
              <a:rPr lang="en-US" baseline="0" dirty="0" smtClean="0"/>
              <a:t>Customer customer = </a:t>
            </a:r>
            <a:r>
              <a:rPr lang="en-US" baseline="0" dirty="0" err="1" smtClean="0"/>
              <a:t>site.getCustomer</a:t>
            </a:r>
            <a:r>
              <a:rPr lang="en-US" baseline="0" dirty="0" smtClean="0"/>
              <a:t>();</a:t>
            </a:r>
          </a:p>
          <a:p>
            <a:r>
              <a:rPr lang="en-US" baseline="0" dirty="0" err="1" smtClean="0"/>
              <a:t>BillingPlan</a:t>
            </a:r>
            <a:r>
              <a:rPr lang="en-US" baseline="0" dirty="0" smtClean="0"/>
              <a:t> plan;</a:t>
            </a:r>
          </a:p>
          <a:p>
            <a:r>
              <a:rPr lang="en-US" baseline="0" dirty="0" smtClean="0"/>
              <a:t>if (customer == null) plan = </a:t>
            </a:r>
            <a:r>
              <a:rPr lang="en-US" baseline="0" dirty="0" err="1" smtClean="0"/>
              <a:t>BillingPlan.basic</a:t>
            </a:r>
            <a:r>
              <a:rPr lang="en-US" baseline="0" dirty="0" smtClean="0"/>
              <a:t>();</a:t>
            </a:r>
          </a:p>
          <a:p>
            <a:r>
              <a:rPr lang="en-US" baseline="0" dirty="0" smtClean="0"/>
              <a:t>else plan = </a:t>
            </a:r>
            <a:r>
              <a:rPr lang="en-US" baseline="0" dirty="0" err="1" smtClean="0"/>
              <a:t>customer.getPlan</a:t>
            </a:r>
            <a:r>
              <a:rPr lang="en-US" baseline="0" dirty="0" smtClean="0"/>
              <a:t>();</a:t>
            </a:r>
          </a:p>
          <a:p>
            <a:r>
              <a:rPr lang="en-US" baseline="0" dirty="0" smtClean="0"/>
              <a:t> --------------</a:t>
            </a:r>
          </a:p>
          <a:p>
            <a:r>
              <a:rPr lang="en-US" baseline="0" dirty="0" smtClean="0"/>
              <a:t>in the example?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clients of site and customer --  all of which </a:t>
            </a:r>
            <a:r>
              <a:rPr lang="en-US" b="1" dirty="0" smtClean="0"/>
              <a:t>must check for nulls and </a:t>
            </a:r>
            <a:r>
              <a:rPr lang="en-US" dirty="0" smtClean="0"/>
              <a:t>all of which </a:t>
            </a:r>
            <a:r>
              <a:rPr lang="en-US" b="1" dirty="0" smtClean="0"/>
              <a:t>do the same thing when they find one</a:t>
            </a:r>
          </a:p>
          <a:p>
            <a:r>
              <a:rPr lang="en-US" sz="1200" dirty="0" smtClean="0"/>
              <a:t>Return </a:t>
            </a:r>
            <a:r>
              <a:rPr lang="en-US" sz="1200" b="1" dirty="0" smtClean="0"/>
              <a:t>false  </a:t>
            </a:r>
            <a:r>
              <a:rPr lang="en-US" sz="1200" dirty="0" smtClean="0"/>
              <a:t>for </a:t>
            </a:r>
            <a:r>
              <a:rPr lang="en-US" sz="1200" b="1" dirty="0" smtClean="0"/>
              <a:t>Source </a:t>
            </a:r>
            <a:r>
              <a:rPr lang="en-US" sz="1200" dirty="0" smtClean="0"/>
              <a:t>class, Return </a:t>
            </a:r>
            <a:r>
              <a:rPr lang="en-US" sz="1200" b="1" dirty="0" smtClean="0"/>
              <a:t>true </a:t>
            </a:r>
            <a:r>
              <a:rPr lang="en-US" sz="1200" dirty="0" smtClean="0"/>
              <a:t>for </a:t>
            </a:r>
            <a:r>
              <a:rPr lang="en-US" sz="1200" b="1" dirty="0" smtClean="0"/>
              <a:t>Null </a:t>
            </a:r>
            <a:r>
              <a:rPr lang="en-US" sz="1200" dirty="0" smtClean="0"/>
              <a:t>class</a:t>
            </a:r>
            <a:endParaRPr lang="en-US" b="1" dirty="0" smtClean="0"/>
          </a:p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Must</a:t>
            </a:r>
            <a:r>
              <a:rPr lang="en-US" baseline="0" dirty="0" smtClean="0"/>
              <a:t> now return </a:t>
            </a:r>
            <a:r>
              <a:rPr lang="en-US" sz="1200" b="1" dirty="0" smtClean="0"/>
              <a:t>Null </a:t>
            </a:r>
            <a:r>
              <a:rPr lang="en-US" sz="1200" b="0" dirty="0" smtClean="0"/>
              <a:t>object</a:t>
            </a:r>
            <a:r>
              <a:rPr lang="en-US" sz="1200" b="0" baseline="0" dirty="0" smtClean="0"/>
              <a:t> whenever a null is expected…</a:t>
            </a:r>
          </a:p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Q1: Why</a:t>
            </a:r>
            <a:r>
              <a:rPr lang="en-US" baseline="0" dirty="0" smtClean="0"/>
              <a:t> are Simplifying Conditionals </a:t>
            </a:r>
            <a:r>
              <a:rPr lang="en-US" baseline="0" dirty="0" err="1" smtClean="0"/>
              <a:t>refactorings</a:t>
            </a:r>
            <a:r>
              <a:rPr lang="en-US" baseline="0" dirty="0" smtClean="0"/>
              <a:t> often needed?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each source of a null I replace, I have to find all the times it is tested for </a:t>
            </a:r>
            <a:r>
              <a:rPr lang="en-US" dirty="0" err="1" smtClean="0"/>
              <a:t>nullness</a:t>
            </a:r>
            <a:r>
              <a:rPr lang="en-US" dirty="0" smtClean="0"/>
              <a:t> and replace them. If the object is widely passed around, these can be hard to track.</a:t>
            </a:r>
            <a:endParaRPr lang="en-US" b="1" dirty="0" smtClean="0"/>
          </a:p>
          <a:p>
            <a:endParaRPr lang="en-US" baseline="0" dirty="0" smtClean="0"/>
          </a:p>
          <a:p>
            <a:r>
              <a:rPr lang="en-US" baseline="0" dirty="0" smtClean="0"/>
              <a:t>Q12: Introducing a null object, what is the replacement for:  </a:t>
            </a:r>
          </a:p>
          <a:p>
            <a:r>
              <a:rPr lang="en-US" baseline="0" dirty="0" smtClean="0"/>
              <a:t>---------------</a:t>
            </a:r>
          </a:p>
          <a:p>
            <a:r>
              <a:rPr lang="en-US" baseline="0" dirty="0" smtClean="0"/>
              <a:t>Customer customer = </a:t>
            </a:r>
            <a:r>
              <a:rPr lang="en-US" baseline="0" dirty="0" err="1" smtClean="0"/>
              <a:t>site.getCustomer</a:t>
            </a:r>
            <a:r>
              <a:rPr lang="en-US" baseline="0" dirty="0" smtClean="0"/>
              <a:t>();</a:t>
            </a:r>
          </a:p>
          <a:p>
            <a:r>
              <a:rPr lang="en-US" baseline="0" dirty="0" err="1" smtClean="0"/>
              <a:t>BillingPlan</a:t>
            </a:r>
            <a:r>
              <a:rPr lang="en-US" baseline="0" dirty="0" smtClean="0"/>
              <a:t> plan;</a:t>
            </a:r>
          </a:p>
          <a:p>
            <a:r>
              <a:rPr lang="en-US" baseline="0" dirty="0" smtClean="0"/>
              <a:t>if (customer == null) plan = </a:t>
            </a:r>
            <a:r>
              <a:rPr lang="en-US" baseline="0" dirty="0" err="1" smtClean="0"/>
              <a:t>BillingPlan.basic</a:t>
            </a:r>
            <a:r>
              <a:rPr lang="en-US" baseline="0" dirty="0" smtClean="0"/>
              <a:t>();</a:t>
            </a:r>
          </a:p>
          <a:p>
            <a:r>
              <a:rPr lang="en-US" baseline="0" dirty="0" smtClean="0"/>
              <a:t>else plan = </a:t>
            </a:r>
            <a:r>
              <a:rPr lang="en-US" baseline="0" dirty="0" err="1" smtClean="0"/>
              <a:t>customer.getPlan</a:t>
            </a:r>
            <a:r>
              <a:rPr lang="en-US" baseline="0" dirty="0" smtClean="0"/>
              <a:t>();</a:t>
            </a:r>
          </a:p>
          <a:p>
            <a:r>
              <a:rPr lang="en-US" baseline="0" dirty="0" smtClean="0"/>
              <a:t> --------------</a:t>
            </a:r>
          </a:p>
          <a:p>
            <a:r>
              <a:rPr lang="en-US" baseline="0" dirty="0" smtClean="0"/>
              <a:t>in the example?</a:t>
            </a:r>
            <a:endParaRPr lang="en-US" dirty="0" smtClean="0"/>
          </a:p>
          <a:p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it stands I gain nothing from using </a:t>
            </a:r>
            <a:r>
              <a:rPr lang="en-US" dirty="0" err="1" smtClean="0"/>
              <a:t>isNull</a:t>
            </a:r>
            <a:r>
              <a:rPr lang="en-US" dirty="0" smtClean="0"/>
              <a:t> rather than == null. The gain comes as I move behavior to the null customer and remove conditionals. I can make these moves one at a time. I begin with the name.</a:t>
            </a:r>
          </a:p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Like</a:t>
            </a:r>
            <a:r>
              <a:rPr lang="en-US" baseline="0" dirty="0" smtClean="0"/>
              <a:t> the previous slide, </a:t>
            </a:r>
            <a:r>
              <a:rPr lang="en-US" dirty="0" smtClean="0"/>
              <a:t>I can also do appropriate actions for modifiers…</a:t>
            </a:r>
          </a:p>
          <a:p>
            <a:endParaRPr lang="en-US" b="1" dirty="0" smtClean="0"/>
          </a:p>
          <a:p>
            <a:r>
              <a:rPr lang="en-US" baseline="0" dirty="0" smtClean="0"/>
              <a:t>Q12: Introducing a null object, what is the replacement for:  </a:t>
            </a:r>
          </a:p>
          <a:p>
            <a:r>
              <a:rPr lang="en-US" baseline="0" dirty="0" smtClean="0"/>
              <a:t>---------------</a:t>
            </a:r>
          </a:p>
          <a:p>
            <a:r>
              <a:rPr lang="en-US" baseline="0" dirty="0" smtClean="0"/>
              <a:t>Customer customer = </a:t>
            </a:r>
            <a:r>
              <a:rPr lang="en-US" baseline="0" dirty="0" err="1" smtClean="0"/>
              <a:t>site.getCustomer</a:t>
            </a:r>
            <a:r>
              <a:rPr lang="en-US" baseline="0" dirty="0" smtClean="0"/>
              <a:t>();</a:t>
            </a:r>
          </a:p>
          <a:p>
            <a:r>
              <a:rPr lang="en-US" baseline="0" dirty="0" err="1" smtClean="0"/>
              <a:t>BillingPlan</a:t>
            </a:r>
            <a:r>
              <a:rPr lang="en-US" baseline="0" dirty="0" smtClean="0"/>
              <a:t> plan;</a:t>
            </a:r>
          </a:p>
          <a:p>
            <a:r>
              <a:rPr lang="en-US" baseline="0" dirty="0" smtClean="0"/>
              <a:t>if (customer == null) plan = </a:t>
            </a:r>
            <a:r>
              <a:rPr lang="en-US" baseline="0" dirty="0" err="1" smtClean="0"/>
              <a:t>BillingPlan.basic</a:t>
            </a:r>
            <a:r>
              <a:rPr lang="en-US" baseline="0" dirty="0" smtClean="0"/>
              <a:t>();</a:t>
            </a:r>
          </a:p>
          <a:p>
            <a:r>
              <a:rPr lang="en-US" baseline="0" dirty="0" smtClean="0"/>
              <a:t>else plan = </a:t>
            </a:r>
            <a:r>
              <a:rPr lang="en-US" baseline="0" dirty="0" err="1" smtClean="0"/>
              <a:t>customer.getPlan</a:t>
            </a:r>
            <a:r>
              <a:rPr lang="en-US" baseline="0" dirty="0" smtClean="0"/>
              <a:t>();</a:t>
            </a:r>
          </a:p>
          <a:p>
            <a:r>
              <a:rPr lang="en-US" baseline="0" dirty="0" smtClean="0"/>
              <a:t> --------------</a:t>
            </a:r>
          </a:p>
          <a:p>
            <a:r>
              <a:rPr lang="en-US" baseline="0" dirty="0" smtClean="0"/>
              <a:t>in the example?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Breaks a conditional into pieces</a:t>
            </a:r>
          </a:p>
          <a:p>
            <a:r>
              <a:rPr lang="en-US" dirty="0" smtClean="0"/>
              <a:t>Separates the switching logic from the details of what happens</a:t>
            </a:r>
          </a:p>
          <a:p>
            <a:endParaRPr lang="en-US" dirty="0" smtClean="0"/>
          </a:p>
          <a:p>
            <a:r>
              <a:rPr lang="en-US" dirty="0" smtClean="0"/>
              <a:t>Q2:</a:t>
            </a:r>
            <a:r>
              <a:rPr lang="en-US" baseline="0" dirty="0" smtClean="0"/>
              <a:t> What is the main problem that “</a:t>
            </a:r>
            <a:r>
              <a:rPr lang="en-US" sz="1200" dirty="0" smtClean="0"/>
              <a:t>Decompose Conditional” </a:t>
            </a:r>
            <a:r>
              <a:rPr lang="en-US" baseline="0" dirty="0" smtClean="0"/>
              <a:t>solves?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Q3: What is the related problem that</a:t>
            </a:r>
            <a:r>
              <a:rPr lang="en-US" baseline="0" dirty="0" smtClean="0"/>
              <a:t> leads to</a:t>
            </a:r>
            <a:r>
              <a:rPr lang="en-US" dirty="0" smtClean="0"/>
              <a:t> decomposing a conditional?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Q4:</a:t>
            </a:r>
            <a:r>
              <a:rPr lang="en-US" baseline="0" dirty="0" smtClean="0"/>
              <a:t> What is the solution that “</a:t>
            </a:r>
            <a:r>
              <a:rPr lang="en-US" sz="1200" dirty="0" smtClean="0"/>
              <a:t>Consolidate Conditional Expression” </a:t>
            </a:r>
            <a:r>
              <a:rPr lang="en-US" baseline="0" dirty="0" smtClean="0"/>
              <a:t>provides?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/>
              <a:t>Used to remove any duplication within the conditional code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/>
              <a:t>Used to remove any duplication within the conditional code</a:t>
            </a:r>
          </a:p>
          <a:p>
            <a:endParaRPr lang="en-US" dirty="0" smtClean="0"/>
          </a:p>
          <a:p>
            <a:r>
              <a:rPr lang="en-US" dirty="0" smtClean="0"/>
              <a:t>Q5:</a:t>
            </a:r>
            <a:r>
              <a:rPr lang="en-US" baseline="0" dirty="0" smtClean="0"/>
              <a:t> What is the </a:t>
            </a:r>
            <a:r>
              <a:rPr lang="en-US" i="1" baseline="0" dirty="0" smtClean="0"/>
              <a:t>real</a:t>
            </a:r>
            <a:r>
              <a:rPr lang="en-US" baseline="0" dirty="0" smtClean="0"/>
              <a:t> problem that “</a:t>
            </a:r>
            <a:r>
              <a:rPr lang="en-US" sz="1200" dirty="0" smtClean="0"/>
              <a:t>Remove</a:t>
            </a:r>
            <a:r>
              <a:rPr lang="en-US" sz="1200" baseline="0" dirty="0" smtClean="0"/>
              <a:t> Control Flag</a:t>
            </a:r>
            <a:r>
              <a:rPr lang="en-US" sz="1200" dirty="0" smtClean="0"/>
              <a:t>” </a:t>
            </a:r>
            <a:r>
              <a:rPr lang="en-US" baseline="0" dirty="0" smtClean="0"/>
              <a:t>solves?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Q6: What is your solution to Refactoring </a:t>
            </a:r>
            <a:r>
              <a:rPr lang="en-US" baseline="0" dirty="0" err="1" smtClean="0"/>
              <a:t>checkSecurity</a:t>
            </a:r>
            <a:r>
              <a:rPr lang="en-US" baseline="0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invGray">
          <a:xfrm>
            <a:off x="9190038" y="20638"/>
            <a:ext cx="563562" cy="6858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100000">
                <a:schemeClr val="fol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7" name="Freeform 3"/>
          <p:cNvSpPr>
            <a:spLocks/>
          </p:cNvSpPr>
          <p:nvPr/>
        </p:nvSpPr>
        <p:spPr bwMode="white">
          <a:xfrm>
            <a:off x="0" y="4510088"/>
            <a:ext cx="5754688" cy="2347912"/>
          </a:xfrm>
          <a:custGeom>
            <a:avLst/>
            <a:gdLst/>
            <a:ahLst/>
            <a:cxnLst>
              <a:cxn ang="0">
                <a:pos x="0" y="1491"/>
              </a:cxn>
              <a:cxn ang="0">
                <a:pos x="0" y="0"/>
              </a:cxn>
              <a:cxn ang="0">
                <a:pos x="171" y="3"/>
              </a:cxn>
              <a:cxn ang="0">
                <a:pos x="355" y="9"/>
              </a:cxn>
              <a:cxn ang="0">
                <a:pos x="499" y="21"/>
              </a:cxn>
              <a:cxn ang="0">
                <a:pos x="650" y="36"/>
              </a:cxn>
              <a:cxn ang="0">
                <a:pos x="809" y="54"/>
              </a:cxn>
              <a:cxn ang="0">
                <a:pos x="957" y="78"/>
              </a:cxn>
              <a:cxn ang="0">
                <a:pos x="1119" y="105"/>
              </a:cxn>
              <a:cxn ang="0">
                <a:pos x="1261" y="133"/>
              </a:cxn>
              <a:cxn ang="0">
                <a:pos x="1441" y="175"/>
              </a:cxn>
              <a:cxn ang="0">
                <a:pos x="1598" y="217"/>
              </a:cxn>
              <a:cxn ang="0">
                <a:pos x="1763" y="269"/>
              </a:cxn>
              <a:cxn ang="0">
                <a:pos x="1887" y="308"/>
              </a:cxn>
              <a:cxn ang="0">
                <a:pos x="2085" y="384"/>
              </a:cxn>
              <a:cxn ang="0">
                <a:pos x="2230" y="444"/>
              </a:cxn>
              <a:cxn ang="0">
                <a:pos x="2456" y="547"/>
              </a:cxn>
              <a:cxn ang="0">
                <a:pos x="2666" y="662"/>
              </a:cxn>
              <a:cxn ang="0">
                <a:pos x="2859" y="786"/>
              </a:cxn>
              <a:cxn ang="0">
                <a:pos x="3046" y="920"/>
              </a:cxn>
              <a:cxn ang="0">
                <a:pos x="3193" y="1038"/>
              </a:cxn>
              <a:cxn ang="0">
                <a:pos x="3332" y="1168"/>
              </a:cxn>
              <a:cxn ang="0">
                <a:pos x="3440" y="1280"/>
              </a:cxn>
              <a:cxn ang="0">
                <a:pos x="3524" y="1380"/>
              </a:cxn>
              <a:cxn ang="0">
                <a:pos x="3624" y="1491"/>
              </a:cxn>
              <a:cxn ang="0">
                <a:pos x="3608" y="1491"/>
              </a:cxn>
              <a:cxn ang="0">
                <a:pos x="0" y="1491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rgbClr val="C0C0C0"/>
              </a:gs>
              <a:gs pos="100000">
                <a:schemeClr val="bg1"/>
              </a:gs>
            </a:gsLst>
            <a:lin ang="5400000" scaled="1"/>
          </a:gradFill>
          <a:ln w="9525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8" name="Freeform 4"/>
          <p:cNvSpPr>
            <a:spLocks/>
          </p:cNvSpPr>
          <p:nvPr/>
        </p:nvSpPr>
        <p:spPr bwMode="white">
          <a:xfrm>
            <a:off x="0" y="3838575"/>
            <a:ext cx="8164513" cy="3019425"/>
          </a:xfrm>
          <a:custGeom>
            <a:avLst/>
            <a:gdLst/>
            <a:ahLst/>
            <a:cxnLst>
              <a:cxn ang="0">
                <a:pos x="2718" y="405"/>
              </a:cxn>
              <a:cxn ang="0">
                <a:pos x="2466" y="333"/>
              </a:cxn>
              <a:cxn ang="0">
                <a:pos x="2202" y="261"/>
              </a:cxn>
              <a:cxn ang="0">
                <a:pos x="1929" y="198"/>
              </a:cxn>
              <a:cxn ang="0">
                <a:pos x="1695" y="153"/>
              </a:cxn>
              <a:cxn ang="0">
                <a:pos x="1434" y="111"/>
              </a:cxn>
              <a:cxn ang="0">
                <a:pos x="1188" y="75"/>
              </a:cxn>
              <a:cxn ang="0">
                <a:pos x="957" y="48"/>
              </a:cxn>
              <a:cxn ang="0">
                <a:pos x="747" y="30"/>
              </a:cxn>
              <a:cxn ang="0">
                <a:pos x="501" y="15"/>
              </a:cxn>
              <a:cxn ang="0">
                <a:pos x="246" y="3"/>
              </a:cxn>
              <a:cxn ang="0">
                <a:pos x="0" y="0"/>
              </a:cxn>
              <a:cxn ang="0">
                <a:pos x="0" y="275"/>
              </a:cxn>
              <a:cxn ang="0">
                <a:pos x="0" y="345"/>
              </a:cxn>
              <a:cxn ang="0">
                <a:pos x="0" y="275"/>
              </a:cxn>
              <a:cxn ang="0">
                <a:pos x="0" y="342"/>
              </a:cxn>
              <a:cxn ang="0">
                <a:pos x="339" y="351"/>
              </a:cxn>
              <a:cxn ang="0">
                <a:pos x="606" y="372"/>
              </a:cxn>
              <a:cxn ang="0">
                <a:pos x="852" y="399"/>
              </a:cxn>
              <a:cxn ang="0">
                <a:pos x="1068" y="435"/>
              </a:cxn>
              <a:cxn ang="0">
                <a:pos x="1275" y="474"/>
              </a:cxn>
              <a:cxn ang="0">
                <a:pos x="1545" y="540"/>
              </a:cxn>
              <a:cxn ang="0">
                <a:pos x="1761" y="603"/>
              </a:cxn>
              <a:cxn ang="0">
                <a:pos x="1971" y="678"/>
              </a:cxn>
              <a:cxn ang="0">
                <a:pos x="2166" y="747"/>
              </a:cxn>
              <a:cxn ang="0">
                <a:pos x="2397" y="852"/>
              </a:cxn>
              <a:cxn ang="0">
                <a:pos x="2613" y="960"/>
              </a:cxn>
              <a:cxn ang="0">
                <a:pos x="2832" y="1095"/>
              </a:cxn>
              <a:cxn ang="0">
                <a:pos x="3012" y="1212"/>
              </a:cxn>
              <a:cxn ang="0">
                <a:pos x="3186" y="1347"/>
              </a:cxn>
              <a:cxn ang="0">
                <a:pos x="3351" y="1497"/>
              </a:cxn>
              <a:cxn ang="0">
                <a:pos x="3480" y="1629"/>
              </a:cxn>
              <a:cxn ang="0">
                <a:pos x="3612" y="1785"/>
              </a:cxn>
              <a:cxn ang="0">
                <a:pos x="3699" y="1901"/>
              </a:cxn>
              <a:cxn ang="0">
                <a:pos x="5142" y="1901"/>
              </a:cxn>
              <a:cxn ang="0">
                <a:pos x="5076" y="1827"/>
              </a:cxn>
              <a:cxn ang="0">
                <a:pos x="4968" y="1707"/>
              </a:cxn>
              <a:cxn ang="0">
                <a:pos x="4797" y="1539"/>
              </a:cxn>
              <a:cxn ang="0">
                <a:pos x="4617" y="1383"/>
              </a:cxn>
              <a:cxn ang="0">
                <a:pos x="4410" y="1221"/>
              </a:cxn>
              <a:cxn ang="0">
                <a:pos x="4185" y="1071"/>
              </a:cxn>
              <a:cxn ang="0">
                <a:pos x="3960" y="939"/>
              </a:cxn>
              <a:cxn ang="0">
                <a:pos x="3708" y="801"/>
              </a:cxn>
              <a:cxn ang="0">
                <a:pos x="3492" y="702"/>
              </a:cxn>
              <a:cxn ang="0">
                <a:pos x="3231" y="588"/>
              </a:cxn>
              <a:cxn ang="0">
                <a:pos x="2964" y="489"/>
              </a:cxn>
              <a:cxn ang="0">
                <a:pos x="2718" y="405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rgbClr val="C0C0C0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9" name="Freeform 5"/>
          <p:cNvSpPr>
            <a:spLocks/>
          </p:cNvSpPr>
          <p:nvPr/>
        </p:nvSpPr>
        <p:spPr bwMode="white">
          <a:xfrm>
            <a:off x="0" y="3167063"/>
            <a:ext cx="9144000" cy="36909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558" y="357"/>
              </a:cxn>
              <a:cxn ang="0">
                <a:pos x="807" y="375"/>
              </a:cxn>
              <a:cxn ang="0">
                <a:pos x="1056" y="399"/>
              </a:cxn>
              <a:cxn ang="0">
                <a:pos x="1272" y="426"/>
              </a:cxn>
              <a:cxn ang="0">
                <a:pos x="1539" y="465"/>
              </a:cxn>
              <a:cxn ang="0">
                <a:pos x="1791" y="510"/>
              </a:cxn>
              <a:cxn ang="0">
                <a:pos x="2076" y="570"/>
              </a:cxn>
              <a:cxn ang="0">
                <a:pos x="2334" y="630"/>
              </a:cxn>
              <a:cxn ang="0">
                <a:pos x="2544" y="687"/>
              </a:cxn>
              <a:cxn ang="0">
                <a:pos x="2775" y="759"/>
              </a:cxn>
              <a:cxn ang="0">
                <a:pos x="3003" y="837"/>
              </a:cxn>
              <a:cxn ang="0">
                <a:pos x="3231" y="924"/>
              </a:cxn>
              <a:cxn ang="0">
                <a:pos x="3438" y="1005"/>
              </a:cxn>
              <a:cxn ang="0">
                <a:pos x="3663" y="1110"/>
              </a:cxn>
              <a:cxn ang="0">
                <a:pos x="3903" y="1233"/>
              </a:cxn>
              <a:cxn ang="0">
                <a:pos x="4149" y="1374"/>
              </a:cxn>
              <a:cxn ang="0">
                <a:pos x="4353" y="1506"/>
              </a:cxn>
              <a:cxn ang="0">
                <a:pos x="4491" y="1602"/>
              </a:cxn>
              <a:cxn ang="0">
                <a:pos x="4668" y="1740"/>
              </a:cxn>
              <a:cxn ang="0">
                <a:pos x="4824" y="1875"/>
              </a:cxn>
              <a:cxn ang="0">
                <a:pos x="4968" y="2016"/>
              </a:cxn>
              <a:cxn ang="0">
                <a:pos x="5100" y="2154"/>
              </a:cxn>
              <a:cxn ang="0">
                <a:pos x="5238" y="2324"/>
              </a:cxn>
              <a:cxn ang="0">
                <a:pos x="5759" y="2324"/>
              </a:cxn>
              <a:cxn ang="0">
                <a:pos x="5759" y="1245"/>
              </a:cxn>
              <a:cxn ang="0">
                <a:pos x="5580" y="1119"/>
              </a:cxn>
              <a:cxn ang="0">
                <a:pos x="5400" y="1020"/>
              </a:cxn>
              <a:cxn ang="0">
                <a:pos x="5205" y="918"/>
              </a:cxn>
              <a:cxn ang="0">
                <a:pos x="5031" y="837"/>
              </a:cxn>
              <a:cxn ang="0">
                <a:pos x="4866" y="771"/>
              </a:cxn>
              <a:cxn ang="0">
                <a:pos x="4710" y="711"/>
              </a:cxn>
              <a:cxn ang="0">
                <a:pos x="4545" y="651"/>
              </a:cxn>
              <a:cxn ang="0">
                <a:pos x="4386" y="600"/>
              </a:cxn>
              <a:cxn ang="0">
                <a:pos x="4248" y="552"/>
              </a:cxn>
              <a:cxn ang="0">
                <a:pos x="3993" y="483"/>
              </a:cxn>
              <a:cxn ang="0">
                <a:pos x="3777" y="423"/>
              </a:cxn>
              <a:cxn ang="0">
                <a:pos x="3564" y="375"/>
              </a:cxn>
              <a:cxn ang="0">
                <a:pos x="3282" y="312"/>
              </a:cxn>
              <a:cxn ang="0">
                <a:pos x="3003" y="261"/>
              </a:cxn>
              <a:cxn ang="0">
                <a:pos x="2733" y="213"/>
              </a:cxn>
              <a:cxn ang="0">
                <a:pos x="2451" y="171"/>
              </a:cxn>
              <a:cxn ang="0">
                <a:pos x="2211" y="138"/>
              </a:cxn>
              <a:cxn ang="0">
                <a:pos x="1974" y="108"/>
              </a:cxn>
              <a:cxn ang="0">
                <a:pos x="1665" y="81"/>
              </a:cxn>
              <a:cxn ang="0">
                <a:pos x="1437" y="60"/>
              </a:cxn>
              <a:cxn ang="0">
                <a:pos x="1125" y="36"/>
              </a:cxn>
              <a:cxn ang="0">
                <a:pos x="828" y="21"/>
              </a:cxn>
              <a:cxn ang="0">
                <a:pos x="558" y="12"/>
              </a:cxn>
              <a:cxn ang="0">
                <a:pos x="282" y="3"/>
              </a:cxn>
              <a:cxn ang="0">
                <a:pos x="0" y="0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C0C0C0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0" name="Freeform 6"/>
          <p:cNvSpPr>
            <a:spLocks/>
          </p:cNvSpPr>
          <p:nvPr/>
        </p:nvSpPr>
        <p:spPr bwMode="white">
          <a:xfrm>
            <a:off x="0" y="2481263"/>
            <a:ext cx="9144000" cy="24971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1"/>
              </a:cxn>
              <a:cxn ang="0">
                <a:pos x="282" y="357"/>
              </a:cxn>
              <a:cxn ang="0">
                <a:pos x="627" y="363"/>
              </a:cxn>
              <a:cxn ang="0">
                <a:pos x="960" y="375"/>
              </a:cxn>
              <a:cxn ang="0">
                <a:pos x="1218" y="393"/>
              </a:cxn>
              <a:cxn ang="0">
                <a:pos x="1470" y="411"/>
              </a:cxn>
              <a:cxn ang="0">
                <a:pos x="1746" y="435"/>
              </a:cxn>
              <a:cxn ang="0">
                <a:pos x="2022" y="462"/>
              </a:cxn>
              <a:cxn ang="0">
                <a:pos x="2340" y="504"/>
              </a:cxn>
              <a:cxn ang="0">
                <a:pos x="2664" y="549"/>
              </a:cxn>
              <a:cxn ang="0">
                <a:pos x="2952" y="597"/>
              </a:cxn>
              <a:cxn ang="0">
                <a:pos x="3225" y="648"/>
              </a:cxn>
              <a:cxn ang="0">
                <a:pos x="3513" y="708"/>
              </a:cxn>
              <a:cxn ang="0">
                <a:pos x="3693" y="750"/>
              </a:cxn>
              <a:cxn ang="0">
                <a:pos x="3936" y="810"/>
              </a:cxn>
              <a:cxn ang="0">
                <a:pos x="4095" y="855"/>
              </a:cxn>
              <a:cxn ang="0">
                <a:pos x="4281" y="909"/>
              </a:cxn>
              <a:cxn ang="0">
                <a:pos x="4503" y="981"/>
              </a:cxn>
              <a:cxn ang="0">
                <a:pos x="4704" y="1053"/>
              </a:cxn>
              <a:cxn ang="0">
                <a:pos x="4911" y="1131"/>
              </a:cxn>
              <a:cxn ang="0">
                <a:pos x="5073" y="1197"/>
              </a:cxn>
              <a:cxn ang="0">
                <a:pos x="5256" y="1281"/>
              </a:cxn>
              <a:cxn ang="0">
                <a:pos x="5475" y="1401"/>
              </a:cxn>
              <a:cxn ang="0">
                <a:pos x="5628" y="1482"/>
              </a:cxn>
              <a:cxn ang="0">
                <a:pos x="5759" y="1572"/>
              </a:cxn>
              <a:cxn ang="0">
                <a:pos x="5759" y="633"/>
              </a:cxn>
              <a:cxn ang="0">
                <a:pos x="5493" y="570"/>
              </a:cxn>
              <a:cxn ang="0">
                <a:pos x="5214" y="501"/>
              </a:cxn>
              <a:cxn ang="0">
                <a:pos x="4950" y="444"/>
              </a:cxn>
              <a:cxn ang="0">
                <a:pos x="4701" y="396"/>
              </a:cxn>
              <a:cxn ang="0">
                <a:pos x="4425" y="348"/>
              </a:cxn>
              <a:cxn ang="0">
                <a:pos x="4110" y="294"/>
              </a:cxn>
              <a:cxn ang="0">
                <a:pos x="3813" y="252"/>
              </a:cxn>
              <a:cxn ang="0">
                <a:pos x="3549" y="213"/>
              </a:cxn>
              <a:cxn ang="0">
                <a:pos x="3261" y="183"/>
              </a:cxn>
              <a:cxn ang="0">
                <a:pos x="3015" y="153"/>
              </a:cxn>
              <a:cxn ang="0">
                <a:pos x="2757" y="129"/>
              </a:cxn>
              <a:cxn ang="0">
                <a:pos x="2520" y="105"/>
              </a:cxn>
              <a:cxn ang="0">
                <a:pos x="2301" y="87"/>
              </a:cxn>
              <a:cxn ang="0">
                <a:pos x="2013" y="66"/>
              </a:cxn>
              <a:cxn ang="0">
                <a:pos x="1731" y="48"/>
              </a:cxn>
              <a:cxn ang="0">
                <a:pos x="1524" y="39"/>
              </a:cxn>
              <a:cxn ang="0">
                <a:pos x="1260" y="27"/>
              </a:cxn>
              <a:cxn ang="0">
                <a:pos x="966" y="15"/>
              </a:cxn>
              <a:cxn ang="0">
                <a:pos x="714" y="12"/>
              </a:cxn>
              <a:cxn ang="0">
                <a:pos x="510" y="6"/>
              </a:cxn>
              <a:cxn ang="0">
                <a:pos x="243" y="0"/>
              </a:cxn>
              <a:cxn ang="0">
                <a:pos x="0" y="0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C0C0C0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1" name="Freeform 7"/>
          <p:cNvSpPr>
            <a:spLocks/>
          </p:cNvSpPr>
          <p:nvPr/>
        </p:nvSpPr>
        <p:spPr bwMode="white">
          <a:xfrm>
            <a:off x="0" y="1814513"/>
            <a:ext cx="9144000" cy="1539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318" y="342"/>
              </a:cxn>
              <a:cxn ang="0">
                <a:pos x="591" y="348"/>
              </a:cxn>
              <a:cxn ang="0">
                <a:pos x="846" y="354"/>
              </a:cxn>
              <a:cxn ang="0">
                <a:pos x="1074" y="360"/>
              </a:cxn>
              <a:cxn ang="0">
                <a:pos x="1314" y="366"/>
              </a:cxn>
              <a:cxn ang="0">
                <a:pos x="1599" y="381"/>
              </a:cxn>
              <a:cxn ang="0">
                <a:pos x="1911" y="399"/>
              </a:cxn>
              <a:cxn ang="0">
                <a:pos x="2241" y="420"/>
              </a:cxn>
              <a:cxn ang="0">
                <a:pos x="2619" y="453"/>
              </a:cxn>
              <a:cxn ang="0">
                <a:pos x="2889" y="477"/>
              </a:cxn>
              <a:cxn ang="0">
                <a:pos x="3177" y="507"/>
              </a:cxn>
              <a:cxn ang="0">
                <a:pos x="3498" y="543"/>
              </a:cxn>
              <a:cxn ang="0">
                <a:pos x="3813" y="585"/>
              </a:cxn>
              <a:cxn ang="0">
                <a:pos x="4044" y="618"/>
              </a:cxn>
              <a:cxn ang="0">
                <a:pos x="4365" y="669"/>
              </a:cxn>
              <a:cxn ang="0">
                <a:pos x="4683" y="726"/>
              </a:cxn>
              <a:cxn ang="0">
                <a:pos x="4980" y="786"/>
              </a:cxn>
              <a:cxn ang="0">
                <a:pos x="5268" y="846"/>
              </a:cxn>
              <a:cxn ang="0">
                <a:pos x="5646" y="942"/>
              </a:cxn>
              <a:cxn ang="0">
                <a:pos x="5759" y="969"/>
              </a:cxn>
              <a:cxn ang="0">
                <a:pos x="5759" y="0"/>
              </a:cxn>
              <a:cxn ang="0">
                <a:pos x="0" y="0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C0C0C0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2" name="Freeform 8"/>
          <p:cNvSpPr>
            <a:spLocks/>
          </p:cNvSpPr>
          <p:nvPr/>
        </p:nvSpPr>
        <p:spPr bwMode="white">
          <a:xfrm>
            <a:off x="0" y="0"/>
            <a:ext cx="9144000" cy="1682750"/>
          </a:xfrm>
          <a:custGeom>
            <a:avLst/>
            <a:gdLst/>
            <a:ahLst/>
            <a:cxnLst>
              <a:cxn ang="0">
                <a:pos x="0" y="753"/>
              </a:cxn>
              <a:cxn ang="0">
                <a:pos x="0" y="1059"/>
              </a:cxn>
              <a:cxn ang="0">
                <a:pos x="5759" y="1059"/>
              </a:cxn>
              <a:cxn ang="0">
                <a:pos x="5759" y="0"/>
              </a:cxn>
              <a:cxn ang="0">
                <a:pos x="5430" y="0"/>
              </a:cxn>
              <a:cxn ang="0">
                <a:pos x="5298" y="84"/>
              </a:cxn>
              <a:cxn ang="0">
                <a:pos x="5136" y="159"/>
              </a:cxn>
              <a:cxn ang="0">
                <a:pos x="4968" y="222"/>
              </a:cxn>
              <a:cxn ang="0">
                <a:pos x="4812" y="267"/>
              </a:cxn>
              <a:cxn ang="0">
                <a:pos x="4626" y="324"/>
              </a:cxn>
              <a:cxn ang="0">
                <a:pos x="4440" y="366"/>
              </a:cxn>
              <a:cxn ang="0">
                <a:pos x="4230" y="414"/>
              </a:cxn>
              <a:cxn ang="0">
                <a:pos x="3939" y="468"/>
              </a:cxn>
              <a:cxn ang="0">
                <a:pos x="3711" y="504"/>
              </a:cxn>
              <a:cxn ang="0">
                <a:pos x="3441" y="543"/>
              </a:cxn>
              <a:cxn ang="0">
                <a:pos x="3189" y="579"/>
              </a:cxn>
              <a:cxn ang="0">
                <a:pos x="2925" y="606"/>
              </a:cxn>
              <a:cxn ang="0">
                <a:pos x="2679" y="633"/>
              </a:cxn>
              <a:cxn ang="0">
                <a:pos x="2418" y="654"/>
              </a:cxn>
              <a:cxn ang="0">
                <a:pos x="2142" y="675"/>
              </a:cxn>
              <a:cxn ang="0">
                <a:pos x="1896" y="693"/>
              </a:cxn>
              <a:cxn ang="0">
                <a:pos x="1647" y="708"/>
              </a:cxn>
              <a:cxn ang="0">
                <a:pos x="1404" y="720"/>
              </a:cxn>
              <a:cxn ang="0">
                <a:pos x="1170" y="732"/>
              </a:cxn>
              <a:cxn ang="0">
                <a:pos x="906" y="738"/>
              </a:cxn>
              <a:cxn ang="0">
                <a:pos x="534" y="747"/>
              </a:cxn>
              <a:cxn ang="0">
                <a:pos x="201" y="753"/>
              </a:cxn>
              <a:cxn ang="0">
                <a:pos x="0" y="753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rgbClr val="C0C0C0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3" name="Freeform 9"/>
          <p:cNvSpPr>
            <a:spLocks/>
          </p:cNvSpPr>
          <p:nvPr/>
        </p:nvSpPr>
        <p:spPr bwMode="white">
          <a:xfrm>
            <a:off x="0" y="0"/>
            <a:ext cx="8388350" cy="1068388"/>
          </a:xfrm>
          <a:custGeom>
            <a:avLst/>
            <a:gdLst/>
            <a:ahLst/>
            <a:cxnLst>
              <a:cxn ang="0">
                <a:pos x="0" y="366"/>
              </a:cxn>
              <a:cxn ang="0">
                <a:pos x="0" y="672"/>
              </a:cxn>
              <a:cxn ang="0">
                <a:pos x="303" y="672"/>
              </a:cxn>
              <a:cxn ang="0">
                <a:pos x="723" y="663"/>
              </a:cxn>
              <a:cxn ang="0">
                <a:pos x="1020" y="654"/>
              </a:cxn>
              <a:cxn ang="0">
                <a:pos x="1302" y="642"/>
              </a:cxn>
              <a:cxn ang="0">
                <a:pos x="1554" y="630"/>
              </a:cxn>
              <a:cxn ang="0">
                <a:pos x="1779" y="615"/>
              </a:cxn>
              <a:cxn ang="0">
                <a:pos x="1962" y="606"/>
              </a:cxn>
              <a:cxn ang="0">
                <a:pos x="2193" y="588"/>
              </a:cxn>
              <a:cxn ang="0">
                <a:pos x="2448" y="570"/>
              </a:cxn>
              <a:cxn ang="0">
                <a:pos x="2700" y="546"/>
              </a:cxn>
              <a:cxn ang="0">
                <a:pos x="2904" y="528"/>
              </a:cxn>
              <a:cxn ang="0">
                <a:pos x="3138" y="498"/>
              </a:cxn>
              <a:cxn ang="0">
                <a:pos x="3324" y="474"/>
              </a:cxn>
              <a:cxn ang="0">
                <a:pos x="3534" y="447"/>
              </a:cxn>
              <a:cxn ang="0">
                <a:pos x="3735" y="420"/>
              </a:cxn>
              <a:cxn ang="0">
                <a:pos x="3933" y="384"/>
              </a:cxn>
              <a:cxn ang="0">
                <a:pos x="4116" y="351"/>
              </a:cxn>
              <a:cxn ang="0">
                <a:pos x="4266" y="318"/>
              </a:cxn>
              <a:cxn ang="0">
                <a:pos x="4446" y="279"/>
              </a:cxn>
              <a:cxn ang="0">
                <a:pos x="4620" y="237"/>
              </a:cxn>
              <a:cxn ang="0">
                <a:pos x="4779" y="192"/>
              </a:cxn>
              <a:cxn ang="0">
                <a:pos x="4920" y="147"/>
              </a:cxn>
              <a:cxn ang="0">
                <a:pos x="5085" y="90"/>
              </a:cxn>
              <a:cxn ang="0">
                <a:pos x="5193" y="42"/>
              </a:cxn>
              <a:cxn ang="0">
                <a:pos x="5283" y="0"/>
              </a:cxn>
              <a:cxn ang="0">
                <a:pos x="3201" y="0"/>
              </a:cxn>
              <a:cxn ang="0">
                <a:pos x="2982" y="57"/>
              </a:cxn>
              <a:cxn ang="0">
                <a:pos x="2775" y="108"/>
              </a:cxn>
              <a:cxn ang="0">
                <a:pos x="2562" y="150"/>
              </a:cxn>
              <a:cxn ang="0">
                <a:pos x="2397" y="183"/>
              </a:cxn>
              <a:cxn ang="0">
                <a:pos x="2205" y="213"/>
              </a:cxn>
              <a:cxn ang="0">
                <a:pos x="2001" y="243"/>
              </a:cxn>
              <a:cxn ang="0">
                <a:pos x="1776" y="273"/>
              </a:cxn>
              <a:cxn ang="0">
                <a:pos x="1536" y="297"/>
              </a:cxn>
              <a:cxn ang="0">
                <a:pos x="1344" y="312"/>
              </a:cxn>
              <a:cxn ang="0">
                <a:pos x="1134" y="330"/>
              </a:cxn>
              <a:cxn ang="0">
                <a:pos x="921" y="342"/>
              </a:cxn>
              <a:cxn ang="0">
                <a:pos x="696" y="354"/>
              </a:cxn>
              <a:cxn ang="0">
                <a:pos x="501" y="360"/>
              </a:cxn>
              <a:cxn ang="0">
                <a:pos x="279" y="366"/>
              </a:cxn>
              <a:cxn ang="0">
                <a:pos x="99" y="369"/>
              </a:cxn>
              <a:cxn ang="0">
                <a:pos x="0" y="366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rgbClr val="C0C0C0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4" name="Freeform 10"/>
          <p:cNvSpPr>
            <a:spLocks/>
          </p:cNvSpPr>
          <p:nvPr/>
        </p:nvSpPr>
        <p:spPr bwMode="white">
          <a:xfrm>
            <a:off x="0" y="0"/>
            <a:ext cx="4578350" cy="4540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5"/>
              </a:cxn>
              <a:cxn ang="0">
                <a:pos x="192" y="285"/>
              </a:cxn>
              <a:cxn ang="0">
                <a:pos x="384" y="282"/>
              </a:cxn>
              <a:cxn ang="0">
                <a:pos x="579" y="276"/>
              </a:cxn>
              <a:cxn ang="0">
                <a:pos x="789" y="267"/>
              </a:cxn>
              <a:cxn ang="0">
                <a:pos x="999" y="258"/>
              </a:cxn>
              <a:cxn ang="0">
                <a:pos x="1161" y="246"/>
              </a:cxn>
              <a:cxn ang="0">
                <a:pos x="1302" y="234"/>
              </a:cxn>
              <a:cxn ang="0">
                <a:pos x="1458" y="222"/>
              </a:cxn>
              <a:cxn ang="0">
                <a:pos x="1665" y="201"/>
              </a:cxn>
              <a:cxn ang="0">
                <a:pos x="1992" y="159"/>
              </a:cxn>
              <a:cxn ang="0">
                <a:pos x="2301" y="117"/>
              </a:cxn>
              <a:cxn ang="0">
                <a:pos x="2604" y="60"/>
              </a:cxn>
              <a:cxn ang="0">
                <a:pos x="2883" y="0"/>
              </a:cxn>
              <a:cxn ang="0">
                <a:pos x="0" y="0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C0C0C0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281940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2FA40B-D0E2-5746-A3D8-9149A00ED7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"/>
            <a:ext cx="19431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56769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F69C24B-8AC4-4649-8C5D-C9ABF9BA83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762000"/>
            <a:ext cx="38100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762000"/>
            <a:ext cx="3810000" cy="54864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62800" y="6553200"/>
            <a:ext cx="1905000" cy="381000"/>
          </a:xfrm>
        </p:spPr>
        <p:txBody>
          <a:bodyPr/>
          <a:lstStyle>
            <a:lvl1pPr>
              <a:defRPr smtClean="0"/>
            </a:lvl1pPr>
          </a:lstStyle>
          <a:p>
            <a:fld id="{D1C5598A-8974-3840-978B-2DD5197435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4B3A97D-E058-4347-98A3-25ACC5C280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4A6DD52-B65D-2745-95FF-4AABEB5105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7620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620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AD968FA-C622-B24E-90B1-AA1F687089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EFA5E4A-AD53-0843-A6C6-D4095C8CCF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43A6690-49A6-7A4D-B2B1-26C8A70FBB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B87E393-2226-604C-AFDD-3DC991E195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032A153-4C1E-1849-AC61-B029892F40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B5FF174-6D5E-474F-A735-6762711C56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Freeform 22"/>
          <p:cNvSpPr>
            <a:spLocks/>
          </p:cNvSpPr>
          <p:nvPr/>
        </p:nvSpPr>
        <p:spPr bwMode="white">
          <a:xfrm>
            <a:off x="0" y="4510088"/>
            <a:ext cx="5754688" cy="2347912"/>
          </a:xfrm>
          <a:custGeom>
            <a:avLst/>
            <a:gdLst/>
            <a:ahLst/>
            <a:cxnLst>
              <a:cxn ang="0">
                <a:pos x="0" y="1491"/>
              </a:cxn>
              <a:cxn ang="0">
                <a:pos x="0" y="0"/>
              </a:cxn>
              <a:cxn ang="0">
                <a:pos x="171" y="3"/>
              </a:cxn>
              <a:cxn ang="0">
                <a:pos x="355" y="9"/>
              </a:cxn>
              <a:cxn ang="0">
                <a:pos x="499" y="21"/>
              </a:cxn>
              <a:cxn ang="0">
                <a:pos x="650" y="36"/>
              </a:cxn>
              <a:cxn ang="0">
                <a:pos x="809" y="54"/>
              </a:cxn>
              <a:cxn ang="0">
                <a:pos x="957" y="78"/>
              </a:cxn>
              <a:cxn ang="0">
                <a:pos x="1119" y="105"/>
              </a:cxn>
              <a:cxn ang="0">
                <a:pos x="1261" y="133"/>
              </a:cxn>
              <a:cxn ang="0">
                <a:pos x="1441" y="175"/>
              </a:cxn>
              <a:cxn ang="0">
                <a:pos x="1598" y="217"/>
              </a:cxn>
              <a:cxn ang="0">
                <a:pos x="1763" y="269"/>
              </a:cxn>
              <a:cxn ang="0">
                <a:pos x="1887" y="308"/>
              </a:cxn>
              <a:cxn ang="0">
                <a:pos x="2085" y="384"/>
              </a:cxn>
              <a:cxn ang="0">
                <a:pos x="2230" y="444"/>
              </a:cxn>
              <a:cxn ang="0">
                <a:pos x="2456" y="547"/>
              </a:cxn>
              <a:cxn ang="0">
                <a:pos x="2666" y="662"/>
              </a:cxn>
              <a:cxn ang="0">
                <a:pos x="2859" y="786"/>
              </a:cxn>
              <a:cxn ang="0">
                <a:pos x="3046" y="920"/>
              </a:cxn>
              <a:cxn ang="0">
                <a:pos x="3193" y="1038"/>
              </a:cxn>
              <a:cxn ang="0">
                <a:pos x="3332" y="1168"/>
              </a:cxn>
              <a:cxn ang="0">
                <a:pos x="3440" y="1280"/>
              </a:cxn>
              <a:cxn ang="0">
                <a:pos x="3524" y="1380"/>
              </a:cxn>
              <a:cxn ang="0">
                <a:pos x="3624" y="1491"/>
              </a:cxn>
              <a:cxn ang="0">
                <a:pos x="3608" y="1491"/>
              </a:cxn>
              <a:cxn ang="0">
                <a:pos x="0" y="1491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5400000" scaled="1"/>
          </a:gradFill>
          <a:ln w="9525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7" name="Freeform 23"/>
          <p:cNvSpPr>
            <a:spLocks/>
          </p:cNvSpPr>
          <p:nvPr/>
        </p:nvSpPr>
        <p:spPr bwMode="white">
          <a:xfrm>
            <a:off x="0" y="3838575"/>
            <a:ext cx="8164513" cy="3019425"/>
          </a:xfrm>
          <a:custGeom>
            <a:avLst/>
            <a:gdLst/>
            <a:ahLst/>
            <a:cxnLst>
              <a:cxn ang="0">
                <a:pos x="2718" y="405"/>
              </a:cxn>
              <a:cxn ang="0">
                <a:pos x="2466" y="333"/>
              </a:cxn>
              <a:cxn ang="0">
                <a:pos x="2202" y="261"/>
              </a:cxn>
              <a:cxn ang="0">
                <a:pos x="1929" y="198"/>
              </a:cxn>
              <a:cxn ang="0">
                <a:pos x="1695" y="153"/>
              </a:cxn>
              <a:cxn ang="0">
                <a:pos x="1434" y="111"/>
              </a:cxn>
              <a:cxn ang="0">
                <a:pos x="1188" y="75"/>
              </a:cxn>
              <a:cxn ang="0">
                <a:pos x="957" y="48"/>
              </a:cxn>
              <a:cxn ang="0">
                <a:pos x="747" y="30"/>
              </a:cxn>
              <a:cxn ang="0">
                <a:pos x="501" y="15"/>
              </a:cxn>
              <a:cxn ang="0">
                <a:pos x="246" y="3"/>
              </a:cxn>
              <a:cxn ang="0">
                <a:pos x="0" y="0"/>
              </a:cxn>
              <a:cxn ang="0">
                <a:pos x="0" y="275"/>
              </a:cxn>
              <a:cxn ang="0">
                <a:pos x="0" y="345"/>
              </a:cxn>
              <a:cxn ang="0">
                <a:pos x="0" y="275"/>
              </a:cxn>
              <a:cxn ang="0">
                <a:pos x="0" y="342"/>
              </a:cxn>
              <a:cxn ang="0">
                <a:pos x="339" y="351"/>
              </a:cxn>
              <a:cxn ang="0">
                <a:pos x="606" y="372"/>
              </a:cxn>
              <a:cxn ang="0">
                <a:pos x="852" y="399"/>
              </a:cxn>
              <a:cxn ang="0">
                <a:pos x="1068" y="435"/>
              </a:cxn>
              <a:cxn ang="0">
                <a:pos x="1275" y="474"/>
              </a:cxn>
              <a:cxn ang="0">
                <a:pos x="1545" y="540"/>
              </a:cxn>
              <a:cxn ang="0">
                <a:pos x="1761" y="603"/>
              </a:cxn>
              <a:cxn ang="0">
                <a:pos x="1971" y="678"/>
              </a:cxn>
              <a:cxn ang="0">
                <a:pos x="2166" y="747"/>
              </a:cxn>
              <a:cxn ang="0">
                <a:pos x="2397" y="852"/>
              </a:cxn>
              <a:cxn ang="0">
                <a:pos x="2613" y="960"/>
              </a:cxn>
              <a:cxn ang="0">
                <a:pos x="2832" y="1095"/>
              </a:cxn>
              <a:cxn ang="0">
                <a:pos x="3012" y="1212"/>
              </a:cxn>
              <a:cxn ang="0">
                <a:pos x="3186" y="1347"/>
              </a:cxn>
              <a:cxn ang="0">
                <a:pos x="3351" y="1497"/>
              </a:cxn>
              <a:cxn ang="0">
                <a:pos x="3480" y="1629"/>
              </a:cxn>
              <a:cxn ang="0">
                <a:pos x="3612" y="1785"/>
              </a:cxn>
              <a:cxn ang="0">
                <a:pos x="3699" y="1901"/>
              </a:cxn>
              <a:cxn ang="0">
                <a:pos x="5142" y="1901"/>
              </a:cxn>
              <a:cxn ang="0">
                <a:pos x="5076" y="1827"/>
              </a:cxn>
              <a:cxn ang="0">
                <a:pos x="4968" y="1707"/>
              </a:cxn>
              <a:cxn ang="0">
                <a:pos x="4797" y="1539"/>
              </a:cxn>
              <a:cxn ang="0">
                <a:pos x="4617" y="1383"/>
              </a:cxn>
              <a:cxn ang="0">
                <a:pos x="4410" y="1221"/>
              </a:cxn>
              <a:cxn ang="0">
                <a:pos x="4185" y="1071"/>
              </a:cxn>
              <a:cxn ang="0">
                <a:pos x="3960" y="939"/>
              </a:cxn>
              <a:cxn ang="0">
                <a:pos x="3708" y="801"/>
              </a:cxn>
              <a:cxn ang="0">
                <a:pos x="3492" y="702"/>
              </a:cxn>
              <a:cxn ang="0">
                <a:pos x="3231" y="588"/>
              </a:cxn>
              <a:cxn ang="0">
                <a:pos x="2964" y="489"/>
              </a:cxn>
              <a:cxn ang="0">
                <a:pos x="2718" y="405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" name="Freeform 24"/>
          <p:cNvSpPr>
            <a:spLocks/>
          </p:cNvSpPr>
          <p:nvPr/>
        </p:nvSpPr>
        <p:spPr bwMode="white">
          <a:xfrm>
            <a:off x="0" y="3167063"/>
            <a:ext cx="9144000" cy="36909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558" y="357"/>
              </a:cxn>
              <a:cxn ang="0">
                <a:pos x="807" y="375"/>
              </a:cxn>
              <a:cxn ang="0">
                <a:pos x="1056" y="399"/>
              </a:cxn>
              <a:cxn ang="0">
                <a:pos x="1272" y="426"/>
              </a:cxn>
              <a:cxn ang="0">
                <a:pos x="1539" y="465"/>
              </a:cxn>
              <a:cxn ang="0">
                <a:pos x="1791" y="510"/>
              </a:cxn>
              <a:cxn ang="0">
                <a:pos x="2076" y="570"/>
              </a:cxn>
              <a:cxn ang="0">
                <a:pos x="2334" y="630"/>
              </a:cxn>
              <a:cxn ang="0">
                <a:pos x="2544" y="687"/>
              </a:cxn>
              <a:cxn ang="0">
                <a:pos x="2775" y="759"/>
              </a:cxn>
              <a:cxn ang="0">
                <a:pos x="3003" y="837"/>
              </a:cxn>
              <a:cxn ang="0">
                <a:pos x="3231" y="924"/>
              </a:cxn>
              <a:cxn ang="0">
                <a:pos x="3438" y="1005"/>
              </a:cxn>
              <a:cxn ang="0">
                <a:pos x="3663" y="1110"/>
              </a:cxn>
              <a:cxn ang="0">
                <a:pos x="3903" y="1233"/>
              </a:cxn>
              <a:cxn ang="0">
                <a:pos x="4149" y="1374"/>
              </a:cxn>
              <a:cxn ang="0">
                <a:pos x="4353" y="1506"/>
              </a:cxn>
              <a:cxn ang="0">
                <a:pos x="4491" y="1602"/>
              </a:cxn>
              <a:cxn ang="0">
                <a:pos x="4668" y="1740"/>
              </a:cxn>
              <a:cxn ang="0">
                <a:pos x="4824" y="1875"/>
              </a:cxn>
              <a:cxn ang="0">
                <a:pos x="4968" y="2016"/>
              </a:cxn>
              <a:cxn ang="0">
                <a:pos x="5100" y="2154"/>
              </a:cxn>
              <a:cxn ang="0">
                <a:pos x="5238" y="2324"/>
              </a:cxn>
              <a:cxn ang="0">
                <a:pos x="5759" y="2324"/>
              </a:cxn>
              <a:cxn ang="0">
                <a:pos x="5759" y="1245"/>
              </a:cxn>
              <a:cxn ang="0">
                <a:pos x="5580" y="1119"/>
              </a:cxn>
              <a:cxn ang="0">
                <a:pos x="5400" y="1020"/>
              </a:cxn>
              <a:cxn ang="0">
                <a:pos x="5205" y="918"/>
              </a:cxn>
              <a:cxn ang="0">
                <a:pos x="5031" y="837"/>
              </a:cxn>
              <a:cxn ang="0">
                <a:pos x="4866" y="771"/>
              </a:cxn>
              <a:cxn ang="0">
                <a:pos x="4710" y="711"/>
              </a:cxn>
              <a:cxn ang="0">
                <a:pos x="4545" y="651"/>
              </a:cxn>
              <a:cxn ang="0">
                <a:pos x="4386" y="600"/>
              </a:cxn>
              <a:cxn ang="0">
                <a:pos x="4248" y="552"/>
              </a:cxn>
              <a:cxn ang="0">
                <a:pos x="3993" y="483"/>
              </a:cxn>
              <a:cxn ang="0">
                <a:pos x="3777" y="423"/>
              </a:cxn>
              <a:cxn ang="0">
                <a:pos x="3564" y="375"/>
              </a:cxn>
              <a:cxn ang="0">
                <a:pos x="3282" y="312"/>
              </a:cxn>
              <a:cxn ang="0">
                <a:pos x="3003" y="261"/>
              </a:cxn>
              <a:cxn ang="0">
                <a:pos x="2733" y="213"/>
              </a:cxn>
              <a:cxn ang="0">
                <a:pos x="2451" y="171"/>
              </a:cxn>
              <a:cxn ang="0">
                <a:pos x="2211" y="138"/>
              </a:cxn>
              <a:cxn ang="0">
                <a:pos x="1974" y="108"/>
              </a:cxn>
              <a:cxn ang="0">
                <a:pos x="1665" y="81"/>
              </a:cxn>
              <a:cxn ang="0">
                <a:pos x="1437" y="60"/>
              </a:cxn>
              <a:cxn ang="0">
                <a:pos x="1125" y="36"/>
              </a:cxn>
              <a:cxn ang="0">
                <a:pos x="828" y="21"/>
              </a:cxn>
              <a:cxn ang="0">
                <a:pos x="558" y="12"/>
              </a:cxn>
              <a:cxn ang="0">
                <a:pos x="282" y="3"/>
              </a:cxn>
              <a:cxn ang="0">
                <a:pos x="0" y="0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9" name="Freeform 25"/>
          <p:cNvSpPr>
            <a:spLocks/>
          </p:cNvSpPr>
          <p:nvPr/>
        </p:nvSpPr>
        <p:spPr bwMode="white">
          <a:xfrm>
            <a:off x="0" y="2481263"/>
            <a:ext cx="9144000" cy="24971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1"/>
              </a:cxn>
              <a:cxn ang="0">
                <a:pos x="282" y="357"/>
              </a:cxn>
              <a:cxn ang="0">
                <a:pos x="627" y="363"/>
              </a:cxn>
              <a:cxn ang="0">
                <a:pos x="960" y="375"/>
              </a:cxn>
              <a:cxn ang="0">
                <a:pos x="1218" y="393"/>
              </a:cxn>
              <a:cxn ang="0">
                <a:pos x="1470" y="411"/>
              </a:cxn>
              <a:cxn ang="0">
                <a:pos x="1746" y="435"/>
              </a:cxn>
              <a:cxn ang="0">
                <a:pos x="2022" y="462"/>
              </a:cxn>
              <a:cxn ang="0">
                <a:pos x="2340" y="504"/>
              </a:cxn>
              <a:cxn ang="0">
                <a:pos x="2664" y="549"/>
              </a:cxn>
              <a:cxn ang="0">
                <a:pos x="2952" y="597"/>
              </a:cxn>
              <a:cxn ang="0">
                <a:pos x="3225" y="648"/>
              </a:cxn>
              <a:cxn ang="0">
                <a:pos x="3513" y="708"/>
              </a:cxn>
              <a:cxn ang="0">
                <a:pos x="3693" y="750"/>
              </a:cxn>
              <a:cxn ang="0">
                <a:pos x="3936" y="810"/>
              </a:cxn>
              <a:cxn ang="0">
                <a:pos x="4095" y="855"/>
              </a:cxn>
              <a:cxn ang="0">
                <a:pos x="4281" y="909"/>
              </a:cxn>
              <a:cxn ang="0">
                <a:pos x="4503" y="981"/>
              </a:cxn>
              <a:cxn ang="0">
                <a:pos x="4704" y="1053"/>
              </a:cxn>
              <a:cxn ang="0">
                <a:pos x="4911" y="1131"/>
              </a:cxn>
              <a:cxn ang="0">
                <a:pos x="5073" y="1197"/>
              </a:cxn>
              <a:cxn ang="0">
                <a:pos x="5256" y="1281"/>
              </a:cxn>
              <a:cxn ang="0">
                <a:pos x="5475" y="1401"/>
              </a:cxn>
              <a:cxn ang="0">
                <a:pos x="5628" y="1482"/>
              </a:cxn>
              <a:cxn ang="0">
                <a:pos x="5759" y="1572"/>
              </a:cxn>
              <a:cxn ang="0">
                <a:pos x="5759" y="633"/>
              </a:cxn>
              <a:cxn ang="0">
                <a:pos x="5493" y="570"/>
              </a:cxn>
              <a:cxn ang="0">
                <a:pos x="5214" y="501"/>
              </a:cxn>
              <a:cxn ang="0">
                <a:pos x="4950" y="444"/>
              </a:cxn>
              <a:cxn ang="0">
                <a:pos x="4701" y="396"/>
              </a:cxn>
              <a:cxn ang="0">
                <a:pos x="4425" y="348"/>
              </a:cxn>
              <a:cxn ang="0">
                <a:pos x="4110" y="294"/>
              </a:cxn>
              <a:cxn ang="0">
                <a:pos x="3813" y="252"/>
              </a:cxn>
              <a:cxn ang="0">
                <a:pos x="3549" y="213"/>
              </a:cxn>
              <a:cxn ang="0">
                <a:pos x="3261" y="183"/>
              </a:cxn>
              <a:cxn ang="0">
                <a:pos x="3015" y="153"/>
              </a:cxn>
              <a:cxn ang="0">
                <a:pos x="2757" y="129"/>
              </a:cxn>
              <a:cxn ang="0">
                <a:pos x="2520" y="105"/>
              </a:cxn>
              <a:cxn ang="0">
                <a:pos x="2301" y="87"/>
              </a:cxn>
              <a:cxn ang="0">
                <a:pos x="2013" y="66"/>
              </a:cxn>
              <a:cxn ang="0">
                <a:pos x="1731" y="48"/>
              </a:cxn>
              <a:cxn ang="0">
                <a:pos x="1524" y="39"/>
              </a:cxn>
              <a:cxn ang="0">
                <a:pos x="1260" y="27"/>
              </a:cxn>
              <a:cxn ang="0">
                <a:pos x="966" y="15"/>
              </a:cxn>
              <a:cxn ang="0">
                <a:pos x="714" y="12"/>
              </a:cxn>
              <a:cxn ang="0">
                <a:pos x="510" y="6"/>
              </a:cxn>
              <a:cxn ang="0">
                <a:pos x="243" y="0"/>
              </a:cxn>
              <a:cxn ang="0">
                <a:pos x="0" y="0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0" name="Freeform 26"/>
          <p:cNvSpPr>
            <a:spLocks/>
          </p:cNvSpPr>
          <p:nvPr/>
        </p:nvSpPr>
        <p:spPr bwMode="white">
          <a:xfrm>
            <a:off x="0" y="1814513"/>
            <a:ext cx="9144000" cy="1539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318" y="342"/>
              </a:cxn>
              <a:cxn ang="0">
                <a:pos x="591" y="348"/>
              </a:cxn>
              <a:cxn ang="0">
                <a:pos x="846" y="354"/>
              </a:cxn>
              <a:cxn ang="0">
                <a:pos x="1074" y="360"/>
              </a:cxn>
              <a:cxn ang="0">
                <a:pos x="1314" y="366"/>
              </a:cxn>
              <a:cxn ang="0">
                <a:pos x="1599" y="381"/>
              </a:cxn>
              <a:cxn ang="0">
                <a:pos x="1911" y="399"/>
              </a:cxn>
              <a:cxn ang="0">
                <a:pos x="2241" y="420"/>
              </a:cxn>
              <a:cxn ang="0">
                <a:pos x="2619" y="453"/>
              </a:cxn>
              <a:cxn ang="0">
                <a:pos x="2889" y="477"/>
              </a:cxn>
              <a:cxn ang="0">
                <a:pos x="3177" y="507"/>
              </a:cxn>
              <a:cxn ang="0">
                <a:pos x="3498" y="543"/>
              </a:cxn>
              <a:cxn ang="0">
                <a:pos x="3813" y="585"/>
              </a:cxn>
              <a:cxn ang="0">
                <a:pos x="4044" y="618"/>
              </a:cxn>
              <a:cxn ang="0">
                <a:pos x="4365" y="669"/>
              </a:cxn>
              <a:cxn ang="0">
                <a:pos x="4683" y="726"/>
              </a:cxn>
              <a:cxn ang="0">
                <a:pos x="4980" y="786"/>
              </a:cxn>
              <a:cxn ang="0">
                <a:pos x="5268" y="846"/>
              </a:cxn>
              <a:cxn ang="0">
                <a:pos x="5646" y="942"/>
              </a:cxn>
              <a:cxn ang="0">
                <a:pos x="5759" y="969"/>
              </a:cxn>
              <a:cxn ang="0">
                <a:pos x="5759" y="0"/>
              </a:cxn>
              <a:cxn ang="0">
                <a:pos x="0" y="0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1" name="Freeform 27"/>
          <p:cNvSpPr>
            <a:spLocks/>
          </p:cNvSpPr>
          <p:nvPr/>
        </p:nvSpPr>
        <p:spPr bwMode="white">
          <a:xfrm>
            <a:off x="0" y="0"/>
            <a:ext cx="9144000" cy="1682750"/>
          </a:xfrm>
          <a:custGeom>
            <a:avLst/>
            <a:gdLst/>
            <a:ahLst/>
            <a:cxnLst>
              <a:cxn ang="0">
                <a:pos x="0" y="753"/>
              </a:cxn>
              <a:cxn ang="0">
                <a:pos x="0" y="1059"/>
              </a:cxn>
              <a:cxn ang="0">
                <a:pos x="5759" y="1059"/>
              </a:cxn>
              <a:cxn ang="0">
                <a:pos x="5759" y="0"/>
              </a:cxn>
              <a:cxn ang="0">
                <a:pos x="5430" y="0"/>
              </a:cxn>
              <a:cxn ang="0">
                <a:pos x="5298" y="84"/>
              </a:cxn>
              <a:cxn ang="0">
                <a:pos x="5136" y="159"/>
              </a:cxn>
              <a:cxn ang="0">
                <a:pos x="4968" y="222"/>
              </a:cxn>
              <a:cxn ang="0">
                <a:pos x="4812" y="267"/>
              </a:cxn>
              <a:cxn ang="0">
                <a:pos x="4626" y="324"/>
              </a:cxn>
              <a:cxn ang="0">
                <a:pos x="4440" y="366"/>
              </a:cxn>
              <a:cxn ang="0">
                <a:pos x="4230" y="414"/>
              </a:cxn>
              <a:cxn ang="0">
                <a:pos x="3939" y="468"/>
              </a:cxn>
              <a:cxn ang="0">
                <a:pos x="3711" y="504"/>
              </a:cxn>
              <a:cxn ang="0">
                <a:pos x="3441" y="543"/>
              </a:cxn>
              <a:cxn ang="0">
                <a:pos x="3189" y="579"/>
              </a:cxn>
              <a:cxn ang="0">
                <a:pos x="2925" y="606"/>
              </a:cxn>
              <a:cxn ang="0">
                <a:pos x="2679" y="633"/>
              </a:cxn>
              <a:cxn ang="0">
                <a:pos x="2418" y="654"/>
              </a:cxn>
              <a:cxn ang="0">
                <a:pos x="2142" y="675"/>
              </a:cxn>
              <a:cxn ang="0">
                <a:pos x="1896" y="693"/>
              </a:cxn>
              <a:cxn ang="0">
                <a:pos x="1647" y="708"/>
              </a:cxn>
              <a:cxn ang="0">
                <a:pos x="1404" y="720"/>
              </a:cxn>
              <a:cxn ang="0">
                <a:pos x="1170" y="732"/>
              </a:cxn>
              <a:cxn ang="0">
                <a:pos x="906" y="738"/>
              </a:cxn>
              <a:cxn ang="0">
                <a:pos x="534" y="747"/>
              </a:cxn>
              <a:cxn ang="0">
                <a:pos x="201" y="753"/>
              </a:cxn>
              <a:cxn ang="0">
                <a:pos x="0" y="753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2" name="Freeform 28"/>
          <p:cNvSpPr>
            <a:spLocks/>
          </p:cNvSpPr>
          <p:nvPr/>
        </p:nvSpPr>
        <p:spPr bwMode="white">
          <a:xfrm>
            <a:off x="0" y="0"/>
            <a:ext cx="8388350" cy="1068388"/>
          </a:xfrm>
          <a:custGeom>
            <a:avLst/>
            <a:gdLst/>
            <a:ahLst/>
            <a:cxnLst>
              <a:cxn ang="0">
                <a:pos x="0" y="366"/>
              </a:cxn>
              <a:cxn ang="0">
                <a:pos x="0" y="672"/>
              </a:cxn>
              <a:cxn ang="0">
                <a:pos x="303" y="672"/>
              </a:cxn>
              <a:cxn ang="0">
                <a:pos x="723" y="663"/>
              </a:cxn>
              <a:cxn ang="0">
                <a:pos x="1020" y="654"/>
              </a:cxn>
              <a:cxn ang="0">
                <a:pos x="1302" y="642"/>
              </a:cxn>
              <a:cxn ang="0">
                <a:pos x="1554" y="630"/>
              </a:cxn>
              <a:cxn ang="0">
                <a:pos x="1779" y="615"/>
              </a:cxn>
              <a:cxn ang="0">
                <a:pos x="1962" y="606"/>
              </a:cxn>
              <a:cxn ang="0">
                <a:pos x="2193" y="588"/>
              </a:cxn>
              <a:cxn ang="0">
                <a:pos x="2448" y="570"/>
              </a:cxn>
              <a:cxn ang="0">
                <a:pos x="2700" y="546"/>
              </a:cxn>
              <a:cxn ang="0">
                <a:pos x="2904" y="528"/>
              </a:cxn>
              <a:cxn ang="0">
                <a:pos x="3138" y="498"/>
              </a:cxn>
              <a:cxn ang="0">
                <a:pos x="3324" y="474"/>
              </a:cxn>
              <a:cxn ang="0">
                <a:pos x="3534" y="447"/>
              </a:cxn>
              <a:cxn ang="0">
                <a:pos x="3735" y="420"/>
              </a:cxn>
              <a:cxn ang="0">
                <a:pos x="3933" y="384"/>
              </a:cxn>
              <a:cxn ang="0">
                <a:pos x="4116" y="351"/>
              </a:cxn>
              <a:cxn ang="0">
                <a:pos x="4266" y="318"/>
              </a:cxn>
              <a:cxn ang="0">
                <a:pos x="4446" y="279"/>
              </a:cxn>
              <a:cxn ang="0">
                <a:pos x="4620" y="237"/>
              </a:cxn>
              <a:cxn ang="0">
                <a:pos x="4779" y="192"/>
              </a:cxn>
              <a:cxn ang="0">
                <a:pos x="4920" y="147"/>
              </a:cxn>
              <a:cxn ang="0">
                <a:pos x="5085" y="90"/>
              </a:cxn>
              <a:cxn ang="0">
                <a:pos x="5193" y="42"/>
              </a:cxn>
              <a:cxn ang="0">
                <a:pos x="5283" y="0"/>
              </a:cxn>
              <a:cxn ang="0">
                <a:pos x="3201" y="0"/>
              </a:cxn>
              <a:cxn ang="0">
                <a:pos x="2982" y="57"/>
              </a:cxn>
              <a:cxn ang="0">
                <a:pos x="2775" y="108"/>
              </a:cxn>
              <a:cxn ang="0">
                <a:pos x="2562" y="150"/>
              </a:cxn>
              <a:cxn ang="0">
                <a:pos x="2397" y="183"/>
              </a:cxn>
              <a:cxn ang="0">
                <a:pos x="2205" y="213"/>
              </a:cxn>
              <a:cxn ang="0">
                <a:pos x="2001" y="243"/>
              </a:cxn>
              <a:cxn ang="0">
                <a:pos x="1776" y="273"/>
              </a:cxn>
              <a:cxn ang="0">
                <a:pos x="1536" y="297"/>
              </a:cxn>
              <a:cxn ang="0">
                <a:pos x="1344" y="312"/>
              </a:cxn>
              <a:cxn ang="0">
                <a:pos x="1134" y="330"/>
              </a:cxn>
              <a:cxn ang="0">
                <a:pos x="921" y="342"/>
              </a:cxn>
              <a:cxn ang="0">
                <a:pos x="696" y="354"/>
              </a:cxn>
              <a:cxn ang="0">
                <a:pos x="501" y="360"/>
              </a:cxn>
              <a:cxn ang="0">
                <a:pos x="279" y="366"/>
              </a:cxn>
              <a:cxn ang="0">
                <a:pos x="99" y="369"/>
              </a:cxn>
              <a:cxn ang="0">
                <a:pos x="0" y="366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3" name="Freeform 29"/>
          <p:cNvSpPr>
            <a:spLocks/>
          </p:cNvSpPr>
          <p:nvPr/>
        </p:nvSpPr>
        <p:spPr bwMode="white">
          <a:xfrm>
            <a:off x="0" y="0"/>
            <a:ext cx="4578350" cy="4540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5"/>
              </a:cxn>
              <a:cxn ang="0">
                <a:pos x="192" y="285"/>
              </a:cxn>
              <a:cxn ang="0">
                <a:pos x="384" y="282"/>
              </a:cxn>
              <a:cxn ang="0">
                <a:pos x="579" y="276"/>
              </a:cxn>
              <a:cxn ang="0">
                <a:pos x="789" y="267"/>
              </a:cxn>
              <a:cxn ang="0">
                <a:pos x="999" y="258"/>
              </a:cxn>
              <a:cxn ang="0">
                <a:pos x="1161" y="246"/>
              </a:cxn>
              <a:cxn ang="0">
                <a:pos x="1302" y="234"/>
              </a:cxn>
              <a:cxn ang="0">
                <a:pos x="1458" y="222"/>
              </a:cxn>
              <a:cxn ang="0">
                <a:pos x="1665" y="201"/>
              </a:cxn>
              <a:cxn ang="0">
                <a:pos x="1992" y="159"/>
              </a:cxn>
              <a:cxn ang="0">
                <a:pos x="2301" y="117"/>
              </a:cxn>
              <a:cxn ang="0">
                <a:pos x="2604" y="60"/>
              </a:cxn>
              <a:cxn ang="0">
                <a:pos x="2883" y="0"/>
              </a:cxn>
              <a:cxn ang="0">
                <a:pos x="0" y="0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7620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971800" y="65532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74FCEEE-9DC8-B543-AC3A-75A414BF23B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" name="Rectangle 6"/>
          <p:cNvSpPr txBox="1">
            <a:spLocks noChangeArrowheads="1"/>
          </p:cNvSpPr>
          <p:nvPr userDrawn="1"/>
        </p:nvSpPr>
        <p:spPr bwMode="auto">
          <a:xfrm>
            <a:off x="7239000" y="65532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fld id="{A74FCEEE-9DC8-B543-AC3A-75A414BF23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70000"/>
        <a:buFont typeface="Wingdings" charset="2"/>
        <a:buChar char="v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70000"/>
        <a:buFont typeface="ZapfDingbats" pitchFamily="82" charset="2"/>
        <a:buChar char="l"/>
        <a:defRPr sz="2400" b="1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–"/>
        <a:defRPr sz="2400" b="1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2819400"/>
          </a:xfrm>
          <a:effectLst>
            <a:outerShdw blurRad="63500" dist="35921" dir="2700000" algn="ctr" rotWithShape="0">
              <a:schemeClr val="bg2">
                <a:alpha val="74998"/>
              </a:schemeClr>
            </a:outerShdw>
          </a:effectLst>
        </p:spPr>
        <p:txBody>
          <a:bodyPr/>
          <a:lstStyle/>
          <a:p>
            <a:r>
              <a:rPr lang="en-US" sz="36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Software Construction </a:t>
            </a:r>
            <a:br>
              <a:rPr lang="en-US" sz="36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and Evolution - </a:t>
            </a:r>
            <a:r>
              <a:rPr lang="en-US" sz="36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CSSE 375</a:t>
            </a:r>
            <a:br>
              <a:rPr lang="en-US" sz="36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36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en-US" sz="36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44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Simplifying Conditionals</a:t>
            </a:r>
            <a:endParaRPr lang="en-US" sz="4400" i="1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11036" y="3124200"/>
            <a:ext cx="4065964" cy="68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Shawn </a:t>
            </a:r>
            <a:r>
              <a:rPr lang="en-US" dirty="0" smtClean="0"/>
              <a:t>&amp; Steve</a:t>
            </a:r>
            <a:endParaRPr lang="en-US" sz="1400" dirty="0"/>
          </a:p>
        </p:txBody>
      </p:sp>
      <p:pic>
        <p:nvPicPr>
          <p:cNvPr id="8202" name="Picture 10" descr="rose4"/>
          <p:cNvPicPr>
            <a:picLocks noChangeAspect="1" noChangeArrowheads="1"/>
          </p:cNvPicPr>
          <p:nvPr/>
        </p:nvPicPr>
        <p:blipFill>
          <a:blip r:embed="rId4"/>
          <a:srcRect l="12895" t="22858"/>
          <a:stretch>
            <a:fillRect/>
          </a:stretch>
        </p:blipFill>
        <p:spPr bwMode="auto">
          <a:xfrm>
            <a:off x="6527800" y="6376988"/>
            <a:ext cx="2616200" cy="434975"/>
          </a:xfrm>
          <a:prstGeom prst="rect">
            <a:avLst/>
          </a:prstGeom>
          <a:noFill/>
        </p:spPr>
      </p:pic>
      <p:pic>
        <p:nvPicPr>
          <p:cNvPr id="1026" name="Picture 2" descr="http://languagelog.ldc.upenn.edu/myl/SS_RelevanceConditional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114800"/>
            <a:ext cx="571500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153400" cy="533400"/>
          </a:xfrm>
        </p:spPr>
        <p:txBody>
          <a:bodyPr/>
          <a:lstStyle/>
          <a:p>
            <a:pPr eaLnBrk="1" hangingPunct="1"/>
            <a:r>
              <a:rPr lang="en-US" dirty="0" smtClean="0"/>
              <a:t>Replace Conditional with Polymorphism </a:t>
            </a:r>
            <a:br>
              <a:rPr lang="en-US" dirty="0" smtClean="0"/>
            </a:br>
            <a:r>
              <a:rPr lang="en-US" dirty="0" smtClean="0"/>
              <a:t>					on </a:t>
            </a:r>
            <a:r>
              <a:rPr lang="en-US" dirty="0" err="1" smtClean="0"/>
              <a:t>VillainType</a:t>
            </a:r>
            <a:endParaRPr lang="en-US" i="1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763000" cy="5715000"/>
          </a:xfrm>
        </p:spPr>
        <p:txBody>
          <a:bodyPr/>
          <a:lstStyle/>
          <a:p>
            <a:pPr eaLnBrk="1" hangingPunct="1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class </a:t>
            </a:r>
            <a:r>
              <a:rPr lang="en-US" sz="2000" dirty="0" err="1" smtClean="0">
                <a:solidFill>
                  <a:srgbClr val="000090"/>
                </a:solidFill>
                <a:latin typeface="Courier New" charset="0"/>
              </a:rPr>
              <a:t>OverlyTaliban</a:t>
            </a: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...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  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  void </a:t>
            </a: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inBadGuyLists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(string name) </a:t>
            </a: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{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        </a:t>
            </a: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sendAlert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(</a:t>
            </a: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DrivesJeep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, name) 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			 </a:t>
            </a: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return TRUE;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    }</a:t>
            </a:r>
          </a:p>
          <a:p>
            <a:pPr eaLnBrk="1" hangingPunct="1">
              <a:buNone/>
            </a:pPr>
            <a:endParaRPr lang="en-US" sz="2000" dirty="0" smtClean="0">
              <a:solidFill>
                <a:srgbClr val="000090"/>
              </a:solidFill>
              <a:latin typeface="Courier New" charset="0"/>
            </a:endParaRP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class </a:t>
            </a:r>
            <a:r>
              <a:rPr lang="en-US" sz="2000" dirty="0" err="1" smtClean="0">
                <a:solidFill>
                  <a:srgbClr val="000090"/>
                </a:solidFill>
                <a:latin typeface="Courier New" charset="0"/>
              </a:rPr>
              <a:t>RussianDictator</a:t>
            </a: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...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    void </a:t>
            </a: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inBadguyLists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(string name) </a:t>
            </a: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{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        </a:t>
            </a: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sendAlert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(Putin, name) 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			 </a:t>
            </a: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return TRUE;    }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…</a:t>
            </a:r>
          </a:p>
          <a:p>
            <a:pPr eaLnBrk="1" hangingPunct="1">
              <a:buNone/>
            </a:pPr>
            <a:endParaRPr lang="en-US" sz="2000" dirty="0" smtClean="0">
              <a:solidFill>
                <a:srgbClr val="000090"/>
              </a:solidFill>
              <a:latin typeface="Courier New" charset="0"/>
            </a:endParaRP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 class </a:t>
            </a:r>
            <a:r>
              <a:rPr lang="en-US" sz="2000" dirty="0" err="1" smtClean="0">
                <a:solidFill>
                  <a:srgbClr val="000090"/>
                </a:solidFill>
                <a:latin typeface="Courier New" charset="0"/>
              </a:rPr>
              <a:t>VillainType</a:t>
            </a: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...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    abstract 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void </a:t>
            </a: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inBadGuyLists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(string name)</a:t>
            </a: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;</a:t>
            </a:r>
          </a:p>
        </p:txBody>
      </p:sp>
      <p:sp>
        <p:nvSpPr>
          <p:cNvPr id="5" name="Left Arrow Callout 4"/>
          <p:cNvSpPr/>
          <p:nvPr/>
        </p:nvSpPr>
        <p:spPr bwMode="auto">
          <a:xfrm>
            <a:off x="4572000" y="4572000"/>
            <a:ext cx="3657600" cy="9144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5309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>
                <a:latin typeface="+mj-lt"/>
              </a:rPr>
              <a:t>Declare </a:t>
            </a:r>
            <a:r>
              <a:rPr lang="en-US" b="1" dirty="0" err="1" smtClean="0">
                <a:latin typeface="+mj-lt"/>
              </a:rPr>
              <a:t>superclass</a:t>
            </a:r>
            <a:r>
              <a:rPr lang="en-US" b="1" dirty="0" smtClean="0">
                <a:latin typeface="+mj-lt"/>
              </a:rPr>
              <a:t> method abstract</a:t>
            </a:r>
            <a:endParaRPr lang="en-US" b="1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6453" y="5943600"/>
            <a:ext cx="23631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Another solution!</a:t>
            </a:r>
          </a:p>
          <a:p>
            <a:r>
              <a:rPr lang="en-US" dirty="0" smtClean="0"/>
              <a:t>See next slide…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533400"/>
          </a:xfrm>
        </p:spPr>
        <p:txBody>
          <a:bodyPr/>
          <a:lstStyle/>
          <a:p>
            <a:pPr algn="ctr"/>
            <a:r>
              <a:rPr lang="en-US" dirty="0" smtClean="0"/>
              <a:t>Replace Conditional with Polymorphism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763000" cy="5638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Situation:</a:t>
            </a:r>
            <a:r>
              <a:rPr lang="en-US" dirty="0" smtClean="0"/>
              <a:t> You have a conditional that chooses different behavior depending on type of object.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</a:t>
            </a:r>
            <a:r>
              <a:rPr lang="en-US" dirty="0" smtClean="0"/>
              <a:t> Move each leg of the conditional to an overriding method in a subclass. Make the original method abstract.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A97D-E058-4347-98A3-25ACC5C2803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" y="3556844"/>
            <a:ext cx="8991599" cy="2539156"/>
          </a:xfrm>
          <a:prstGeom prst="rect">
            <a:avLst/>
          </a:prstGeom>
          <a:solidFill>
            <a:srgbClr val="00009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1800" b="1" dirty="0" smtClean="0">
                <a:latin typeface="Courier New" charset="0"/>
              </a:rPr>
              <a:t>double </a:t>
            </a:r>
            <a:r>
              <a:rPr lang="en-US" sz="1800" b="1" dirty="0" err="1" smtClean="0">
                <a:latin typeface="Courier New" charset="0"/>
              </a:rPr>
              <a:t>getSpeed</a:t>
            </a:r>
            <a:r>
              <a:rPr lang="en-US" sz="1800" b="1" dirty="0" smtClean="0">
                <a:latin typeface="Courier New" charset="0"/>
              </a:rPr>
              <a:t>() {</a:t>
            </a:r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>
                <a:latin typeface="Courier New" charset="0"/>
              </a:rPr>
              <a:t>    switch (_type) {</a:t>
            </a:r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>
                <a:latin typeface="Courier New" charset="0"/>
              </a:rPr>
              <a:t>      case EUROPEAN:</a:t>
            </a:r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>
                <a:latin typeface="Courier New" charset="0"/>
              </a:rPr>
              <a:t>        return </a:t>
            </a:r>
            <a:r>
              <a:rPr lang="en-US" sz="1800" b="1" dirty="0" err="1" smtClean="0">
                <a:latin typeface="Courier New" charset="0"/>
              </a:rPr>
              <a:t>getBaseSpeed</a:t>
            </a:r>
            <a:r>
              <a:rPr lang="en-US" sz="1800" b="1" dirty="0" smtClean="0">
                <a:latin typeface="Courier New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>
                <a:latin typeface="Courier New" charset="0"/>
              </a:rPr>
              <a:t>      case AFRICAN:</a:t>
            </a:r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>
                <a:latin typeface="Courier New" charset="0"/>
              </a:rPr>
              <a:t>        return </a:t>
            </a:r>
            <a:r>
              <a:rPr lang="en-US" sz="1800" b="1" dirty="0" err="1" smtClean="0">
                <a:latin typeface="Courier New" charset="0"/>
              </a:rPr>
              <a:t>getBaseSpeed()-getLoadFactor</a:t>
            </a:r>
            <a:r>
              <a:rPr lang="en-US" sz="1800" b="1" dirty="0" smtClean="0">
                <a:latin typeface="Courier New" charset="0"/>
              </a:rPr>
              <a:t>()*_</a:t>
            </a:r>
            <a:r>
              <a:rPr lang="en-US" sz="1800" b="1" dirty="0" err="1" smtClean="0">
                <a:latin typeface="Courier New" charset="0"/>
              </a:rPr>
              <a:t>numberOfCoconuts</a:t>
            </a:r>
            <a:r>
              <a:rPr lang="en-US" sz="1800" b="1" dirty="0" smtClean="0">
                <a:latin typeface="Courier New" charset="0"/>
              </a:rPr>
              <a:t>;</a:t>
            </a:r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>
                <a:latin typeface="Courier New" charset="0"/>
              </a:rPr>
              <a:t>      case NORWEGIAN_BLUE:</a:t>
            </a:r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>
                <a:latin typeface="Courier New" charset="0"/>
              </a:rPr>
              <a:t>        return (_</a:t>
            </a:r>
            <a:r>
              <a:rPr lang="en-US" sz="1800" b="1" dirty="0" err="1" smtClean="0">
                <a:latin typeface="Courier New" charset="0"/>
              </a:rPr>
              <a:t>isNailed</a:t>
            </a:r>
            <a:r>
              <a:rPr lang="en-US" sz="1800" b="1" dirty="0" smtClean="0">
                <a:latin typeface="Courier New" charset="0"/>
              </a:rPr>
              <a:t>) ? 0 : </a:t>
            </a:r>
            <a:r>
              <a:rPr lang="en-US" sz="1800" b="1" dirty="0" err="1" smtClean="0">
                <a:latin typeface="Courier New" charset="0"/>
              </a:rPr>
              <a:t>getBaseSpeed(_voltage</a:t>
            </a:r>
            <a:r>
              <a:rPr lang="en-US" sz="1800" b="1" dirty="0" smtClean="0">
                <a:latin typeface="Courier New" charset="0"/>
              </a:rPr>
              <a:t>);</a:t>
            </a:r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>
                <a:latin typeface="Courier New" charset="0"/>
              </a:rPr>
              <a:t>    }</a:t>
            </a:r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>
                <a:latin typeface="Courier New" charset="0"/>
              </a:rPr>
              <a:t>    throw new </a:t>
            </a:r>
            <a:r>
              <a:rPr lang="en-US" sz="1800" b="1" dirty="0" err="1" smtClean="0">
                <a:latin typeface="Courier New" charset="0"/>
              </a:rPr>
              <a:t>RuntimeException</a:t>
            </a:r>
            <a:r>
              <a:rPr lang="en-US" sz="1800" b="1" dirty="0" smtClean="0">
                <a:latin typeface="Courier New" charset="0"/>
              </a:rPr>
              <a:t> ("Should be unreachable");</a:t>
            </a:r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>
                <a:latin typeface="Courier New" charset="0"/>
              </a:rPr>
              <a:t>  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566047" y="6096000"/>
            <a:ext cx="57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Q7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534170"/>
            <a:ext cx="7010400" cy="3247630"/>
          </a:xfrm>
          <a:prstGeom prst="rect">
            <a:avLst/>
          </a:prstGeom>
          <a:solidFill>
            <a:srgbClr val="CCFFCC"/>
          </a:solidFill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3487858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533400"/>
          </a:xfrm>
        </p:spPr>
        <p:txBody>
          <a:bodyPr/>
          <a:lstStyle/>
          <a:p>
            <a:pPr algn="ctr"/>
            <a:r>
              <a:rPr lang="en-US" sz="3000" dirty="0" smtClean="0"/>
              <a:t>Replace Nested Conditional with Guard Clauses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09600"/>
            <a:ext cx="9067800" cy="5638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Situation:</a:t>
            </a:r>
            <a:r>
              <a:rPr lang="en-US" dirty="0" smtClean="0"/>
              <a:t> A method has conditional behavior that does not make clear what the normal path of execution is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Solution:</a:t>
            </a:r>
            <a:r>
              <a:rPr lang="en-US" dirty="0" smtClean="0"/>
              <a:t> Use Guard Clauses for all special cases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A97D-E058-4347-98A3-25ACC5C2803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2590800"/>
            <a:ext cx="8686800" cy="3057247"/>
          </a:xfrm>
          <a:prstGeom prst="rect">
            <a:avLst/>
          </a:prstGeom>
          <a:solidFill>
            <a:srgbClr val="00009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double </a:t>
            </a:r>
            <a:r>
              <a:rPr lang="en-US" sz="2000" b="1" dirty="0" err="1" smtClean="0">
                <a:latin typeface="Courier New" charset="0"/>
              </a:rPr>
              <a:t>getPayAmount</a:t>
            </a:r>
            <a:r>
              <a:rPr lang="en-US" sz="2000" b="1" dirty="0" smtClean="0">
                <a:latin typeface="Courier New" charset="0"/>
              </a:rPr>
              <a:t>() {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    double result;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    if (_</a:t>
            </a:r>
            <a:r>
              <a:rPr lang="en-US" sz="2000" b="1" dirty="0" err="1" smtClean="0">
                <a:latin typeface="Courier New" charset="0"/>
              </a:rPr>
              <a:t>isDead</a:t>
            </a:r>
            <a:r>
              <a:rPr lang="en-US" sz="2000" b="1" dirty="0" smtClean="0">
                <a:latin typeface="Courier New" charset="0"/>
              </a:rPr>
              <a:t>) result = </a:t>
            </a:r>
            <a:r>
              <a:rPr lang="en-US" sz="2000" b="1" dirty="0" err="1" smtClean="0">
                <a:latin typeface="Courier New" charset="0"/>
              </a:rPr>
              <a:t>deadAmount</a:t>
            </a:r>
            <a:r>
              <a:rPr lang="en-US" sz="2000" b="1" dirty="0" smtClean="0">
                <a:latin typeface="Courier New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    else {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        if (_</a:t>
            </a:r>
            <a:r>
              <a:rPr lang="en-US" sz="2000" b="1" dirty="0" err="1" smtClean="0">
                <a:latin typeface="Courier New" charset="0"/>
              </a:rPr>
              <a:t>isSeparated</a:t>
            </a:r>
            <a:r>
              <a:rPr lang="en-US" sz="2000" b="1" dirty="0" smtClean="0">
                <a:latin typeface="Courier New" charset="0"/>
              </a:rPr>
              <a:t>) result = </a:t>
            </a:r>
            <a:r>
              <a:rPr lang="en-US" sz="2000" b="1" dirty="0" err="1" smtClean="0">
                <a:latin typeface="Courier New" charset="0"/>
              </a:rPr>
              <a:t>separatedAmount</a:t>
            </a:r>
            <a:r>
              <a:rPr lang="en-US" sz="2000" b="1" dirty="0" smtClean="0">
                <a:latin typeface="Courier New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        else {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            if (_</a:t>
            </a:r>
            <a:r>
              <a:rPr lang="en-US" sz="2000" b="1" dirty="0" err="1" smtClean="0">
                <a:latin typeface="Courier New" charset="0"/>
              </a:rPr>
              <a:t>isRetired</a:t>
            </a:r>
            <a:r>
              <a:rPr lang="en-US" sz="2000" b="1" dirty="0" smtClean="0">
                <a:latin typeface="Courier New" charset="0"/>
              </a:rPr>
              <a:t>) result = </a:t>
            </a:r>
            <a:r>
              <a:rPr lang="en-US" sz="2000" b="1" dirty="0" err="1" smtClean="0">
                <a:latin typeface="Courier New" charset="0"/>
              </a:rPr>
              <a:t>retiredAmount</a:t>
            </a:r>
            <a:r>
              <a:rPr lang="en-US" sz="2000" b="1" dirty="0" smtClean="0">
                <a:latin typeface="Courier New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            else result = </a:t>
            </a:r>
            <a:r>
              <a:rPr lang="en-US" sz="2000" b="1" dirty="0" err="1" smtClean="0">
                <a:latin typeface="Courier New" charset="0"/>
              </a:rPr>
              <a:t>normalPayAmount</a:t>
            </a:r>
            <a:r>
              <a:rPr lang="en-US" sz="2000" b="1" dirty="0" smtClean="0">
                <a:latin typeface="Courier New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        };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    }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  return result;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  }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914400" y="4724400"/>
            <a:ext cx="7467600" cy="2057400"/>
            <a:chOff x="-43314" y="6025515"/>
            <a:chExt cx="8882514" cy="2057400"/>
          </a:xfrm>
        </p:grpSpPr>
        <p:sp>
          <p:nvSpPr>
            <p:cNvPr id="6" name="TextBox 5"/>
            <p:cNvSpPr txBox="1"/>
            <p:nvPr/>
          </p:nvSpPr>
          <p:spPr>
            <a:xfrm>
              <a:off x="-43314" y="6502995"/>
              <a:ext cx="8882514" cy="1579920"/>
            </a:xfrm>
            <a:prstGeom prst="rect">
              <a:avLst/>
            </a:prstGeom>
            <a:solidFill>
              <a:srgbClr val="333333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  <a:buNone/>
              </a:pPr>
              <a:r>
                <a:rPr lang="en-US" sz="2000" b="1" dirty="0" smtClean="0">
                  <a:latin typeface="Courier New" charset="0"/>
                </a:rPr>
                <a:t>double </a:t>
              </a:r>
              <a:r>
                <a:rPr lang="en-US" sz="2000" b="1" dirty="0" err="1" smtClean="0">
                  <a:latin typeface="Courier New" charset="0"/>
                </a:rPr>
                <a:t>getPayAmount</a:t>
              </a:r>
              <a:r>
                <a:rPr lang="en-US" sz="2000" b="1" dirty="0" smtClean="0">
                  <a:latin typeface="Courier New" charset="0"/>
                </a:rPr>
                <a:t>() {</a:t>
              </a:r>
            </a:p>
            <a:p>
              <a:pPr>
                <a:lnSpc>
                  <a:spcPct val="80000"/>
                </a:lnSpc>
                <a:buNone/>
              </a:pPr>
              <a:r>
                <a:rPr lang="en-US" sz="2000" b="1" dirty="0" smtClean="0">
                  <a:latin typeface="Courier New" charset="0"/>
                </a:rPr>
                <a:t>    if (_</a:t>
              </a:r>
              <a:r>
                <a:rPr lang="en-US" sz="2000" b="1" dirty="0" err="1" smtClean="0">
                  <a:latin typeface="Courier New" charset="0"/>
                </a:rPr>
                <a:t>isDead</a:t>
              </a:r>
              <a:r>
                <a:rPr lang="en-US" sz="2000" b="1" dirty="0" smtClean="0">
                  <a:latin typeface="Courier New" charset="0"/>
                </a:rPr>
                <a:t>) return </a:t>
              </a:r>
              <a:r>
                <a:rPr lang="en-US" sz="2000" b="1" dirty="0" err="1" smtClean="0">
                  <a:latin typeface="Courier New" charset="0"/>
                </a:rPr>
                <a:t>deadAmount</a:t>
              </a:r>
              <a:r>
                <a:rPr lang="en-US" sz="2000" b="1" dirty="0" smtClean="0">
                  <a:latin typeface="Courier New" charset="0"/>
                </a:rPr>
                <a:t>();</a:t>
              </a:r>
            </a:p>
            <a:p>
              <a:pPr>
                <a:lnSpc>
                  <a:spcPct val="80000"/>
                </a:lnSpc>
                <a:buNone/>
              </a:pPr>
              <a:r>
                <a:rPr lang="en-US" sz="2000" b="1" dirty="0" smtClean="0">
                  <a:latin typeface="Courier New" charset="0"/>
                </a:rPr>
                <a:t>    if (_</a:t>
              </a:r>
              <a:r>
                <a:rPr lang="en-US" sz="2000" b="1" dirty="0" err="1" smtClean="0">
                  <a:latin typeface="Courier New" charset="0"/>
                </a:rPr>
                <a:t>isSeparated</a:t>
              </a:r>
              <a:r>
                <a:rPr lang="en-US" sz="2000" b="1" dirty="0" smtClean="0">
                  <a:latin typeface="Courier New" charset="0"/>
                </a:rPr>
                <a:t>) return </a:t>
              </a:r>
              <a:r>
                <a:rPr lang="en-US" sz="2000" b="1" dirty="0" err="1" smtClean="0">
                  <a:latin typeface="Courier New" charset="0"/>
                </a:rPr>
                <a:t>separatedAmount</a:t>
              </a:r>
              <a:r>
                <a:rPr lang="en-US" sz="2000" b="1" dirty="0" smtClean="0">
                  <a:latin typeface="Courier New" charset="0"/>
                </a:rPr>
                <a:t>();</a:t>
              </a:r>
            </a:p>
            <a:p>
              <a:pPr>
                <a:lnSpc>
                  <a:spcPct val="80000"/>
                </a:lnSpc>
                <a:buNone/>
              </a:pPr>
              <a:r>
                <a:rPr lang="en-US" sz="2000" b="1" dirty="0" smtClean="0">
                  <a:latin typeface="Courier New" charset="0"/>
                </a:rPr>
                <a:t>    if (_</a:t>
              </a:r>
              <a:r>
                <a:rPr lang="en-US" sz="2000" b="1" dirty="0" err="1" smtClean="0">
                  <a:latin typeface="Courier New" charset="0"/>
                </a:rPr>
                <a:t>isRetired</a:t>
              </a:r>
              <a:r>
                <a:rPr lang="en-US" sz="2000" b="1" dirty="0" smtClean="0">
                  <a:latin typeface="Courier New" charset="0"/>
                </a:rPr>
                <a:t>) return </a:t>
              </a:r>
              <a:r>
                <a:rPr lang="en-US" sz="2000" b="1" dirty="0" err="1" smtClean="0">
                  <a:latin typeface="Courier New" charset="0"/>
                </a:rPr>
                <a:t>retiredAmount</a:t>
              </a:r>
              <a:r>
                <a:rPr lang="en-US" sz="2000" b="1" dirty="0" smtClean="0">
                  <a:latin typeface="Courier New" charset="0"/>
                </a:rPr>
                <a:t>();</a:t>
              </a:r>
            </a:p>
            <a:p>
              <a:pPr>
                <a:lnSpc>
                  <a:spcPct val="80000"/>
                </a:lnSpc>
                <a:buNone/>
              </a:pPr>
              <a:r>
                <a:rPr lang="en-US" sz="2000" b="1" dirty="0" smtClean="0">
                  <a:latin typeface="Courier New" charset="0"/>
                </a:rPr>
                <a:t>    return </a:t>
              </a:r>
              <a:r>
                <a:rPr lang="en-US" sz="2000" b="1" dirty="0" err="1" smtClean="0">
                  <a:latin typeface="Courier New" charset="0"/>
                </a:rPr>
                <a:t>normalPayAmount</a:t>
              </a:r>
              <a:r>
                <a:rPr lang="en-US" sz="2000" b="1" dirty="0" smtClean="0">
                  <a:latin typeface="Courier New" charset="0"/>
                </a:rPr>
                <a:t>();</a:t>
              </a:r>
            </a:p>
            <a:p>
              <a:pPr>
                <a:lnSpc>
                  <a:spcPct val="80000"/>
                </a:lnSpc>
                <a:buNone/>
              </a:pPr>
              <a:r>
                <a:rPr lang="en-US" sz="2000" b="1" dirty="0" smtClean="0">
                  <a:latin typeface="Courier New" charset="0"/>
                </a:rPr>
                <a:t>  }</a:t>
              </a:r>
            </a:p>
          </p:txBody>
        </p:sp>
        <p:sp>
          <p:nvSpPr>
            <p:cNvPr id="7" name="Down Arrow 6"/>
            <p:cNvSpPr/>
            <p:nvPr/>
          </p:nvSpPr>
          <p:spPr bwMode="auto">
            <a:xfrm>
              <a:off x="3854116" y="6025515"/>
              <a:ext cx="761999" cy="381000"/>
            </a:xfrm>
            <a:prstGeom prst="downArrow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8566047" y="6096000"/>
            <a:ext cx="57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Q8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042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533400"/>
          </a:xfrm>
        </p:spPr>
        <p:txBody>
          <a:bodyPr/>
          <a:lstStyle/>
          <a:p>
            <a:pPr algn="ctr"/>
            <a:r>
              <a:rPr lang="en-US" dirty="0" smtClean="0"/>
              <a:t>Introduce Assertion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763000" cy="54102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Situation:</a:t>
            </a:r>
            <a:r>
              <a:rPr lang="en-US" dirty="0" smtClean="0"/>
              <a:t> A section of code assumes something about the state of the program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 </a:t>
            </a:r>
            <a:r>
              <a:rPr lang="en-US" dirty="0" smtClean="0"/>
              <a:t>Make the assumption explicit with an assertion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A97D-E058-4347-98A3-25ACC5C2803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2895600"/>
            <a:ext cx="8001000" cy="1623521"/>
          </a:xfrm>
          <a:prstGeom prst="rect">
            <a:avLst/>
          </a:prstGeom>
          <a:solidFill>
            <a:srgbClr val="00009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Aft>
                <a:spcPts val="300"/>
              </a:spcAft>
              <a:buNone/>
            </a:pPr>
            <a:r>
              <a:rPr lang="en-US" sz="1800" b="1" dirty="0" smtClean="0">
                <a:latin typeface="Courier New" charset="0"/>
              </a:rPr>
              <a:t>double </a:t>
            </a:r>
            <a:r>
              <a:rPr lang="en-US" sz="1800" b="1" dirty="0" err="1" smtClean="0">
                <a:latin typeface="Courier New" charset="0"/>
              </a:rPr>
              <a:t>getExpenseLimit</a:t>
            </a:r>
            <a:r>
              <a:rPr lang="en-US" sz="1800" b="1" dirty="0" smtClean="0">
                <a:latin typeface="Courier New" charset="0"/>
              </a:rPr>
              <a:t>() {</a:t>
            </a:r>
          </a:p>
          <a:p>
            <a:pPr>
              <a:lnSpc>
                <a:spcPct val="80000"/>
              </a:lnSpc>
              <a:spcAft>
                <a:spcPts val="300"/>
              </a:spcAft>
              <a:buNone/>
            </a:pPr>
            <a:r>
              <a:rPr lang="en-US" sz="1800" b="1" dirty="0" smtClean="0">
                <a:latin typeface="Courier New" charset="0"/>
              </a:rPr>
              <a:t>// should have either expense limit or a primary project</a:t>
            </a:r>
          </a:p>
          <a:p>
            <a:pPr>
              <a:lnSpc>
                <a:spcPct val="80000"/>
              </a:lnSpc>
              <a:spcAft>
                <a:spcPts val="300"/>
              </a:spcAft>
              <a:buNone/>
            </a:pPr>
            <a:r>
              <a:rPr lang="en-US" sz="1800" b="1" dirty="0" smtClean="0">
                <a:latin typeface="Courier New" charset="0"/>
              </a:rPr>
              <a:t>       return (_</a:t>
            </a:r>
            <a:r>
              <a:rPr lang="en-US" sz="1800" b="1" dirty="0" err="1" smtClean="0">
                <a:latin typeface="Courier New" charset="0"/>
              </a:rPr>
              <a:t>expenseLimit</a:t>
            </a:r>
            <a:r>
              <a:rPr lang="en-US" sz="1800" b="1" dirty="0" smtClean="0">
                <a:latin typeface="Courier New" charset="0"/>
              </a:rPr>
              <a:t> != NULL_EXPENSE) ?</a:t>
            </a:r>
          </a:p>
          <a:p>
            <a:pPr>
              <a:lnSpc>
                <a:spcPct val="80000"/>
              </a:lnSpc>
              <a:spcAft>
                <a:spcPts val="300"/>
              </a:spcAft>
              <a:buNone/>
            </a:pPr>
            <a:r>
              <a:rPr lang="en-US" sz="1800" b="1" dirty="0" smtClean="0">
                <a:latin typeface="Courier New" charset="0"/>
              </a:rPr>
              <a:t>           _</a:t>
            </a:r>
            <a:r>
              <a:rPr lang="en-US" sz="1800" b="1" dirty="0" err="1" smtClean="0">
                <a:latin typeface="Courier New" charset="0"/>
              </a:rPr>
              <a:t>expenseLimit</a:t>
            </a:r>
            <a:r>
              <a:rPr lang="en-US" sz="1800" b="1" dirty="0" smtClean="0">
                <a:latin typeface="Courier New" charset="0"/>
              </a:rPr>
              <a:t>:</a:t>
            </a:r>
          </a:p>
          <a:p>
            <a:pPr>
              <a:lnSpc>
                <a:spcPct val="80000"/>
              </a:lnSpc>
              <a:spcAft>
                <a:spcPts val="300"/>
              </a:spcAft>
              <a:buNone/>
            </a:pPr>
            <a:r>
              <a:rPr lang="en-US" sz="1800" b="1" dirty="0" smtClean="0">
                <a:latin typeface="Courier New" charset="0"/>
              </a:rPr>
              <a:t>           _</a:t>
            </a:r>
            <a:r>
              <a:rPr lang="en-US" sz="1800" b="1" dirty="0" err="1" smtClean="0">
                <a:latin typeface="Courier New" charset="0"/>
              </a:rPr>
              <a:t>primaryProject.getMemberExpenseLimit</a:t>
            </a:r>
            <a:r>
              <a:rPr lang="en-US" sz="1800" b="1" dirty="0" smtClean="0">
                <a:latin typeface="Courier New" charset="0"/>
              </a:rPr>
              <a:t>();</a:t>
            </a:r>
          </a:p>
          <a:p>
            <a:pPr>
              <a:lnSpc>
                <a:spcPct val="80000"/>
              </a:lnSpc>
              <a:spcAft>
                <a:spcPts val="300"/>
              </a:spcAft>
              <a:buNone/>
            </a:pPr>
            <a:r>
              <a:rPr lang="en-US" sz="1800" b="1" dirty="0" smtClean="0">
                <a:latin typeface="Courier New" charset="0"/>
              </a:rPr>
              <a:t>}</a:t>
            </a:r>
          </a:p>
        </p:txBody>
      </p:sp>
      <p:grpSp>
        <p:nvGrpSpPr>
          <p:cNvPr id="9" name="Group 9"/>
          <p:cNvGrpSpPr/>
          <p:nvPr/>
        </p:nvGrpSpPr>
        <p:grpSpPr>
          <a:xfrm>
            <a:off x="76200" y="4572000"/>
            <a:ext cx="8991601" cy="2286000"/>
            <a:chOff x="4724400" y="5167383"/>
            <a:chExt cx="4263259" cy="2286000"/>
          </a:xfrm>
        </p:grpSpPr>
        <p:sp>
          <p:nvSpPr>
            <p:cNvPr id="6" name="TextBox 5"/>
            <p:cNvSpPr txBox="1"/>
            <p:nvPr/>
          </p:nvSpPr>
          <p:spPr>
            <a:xfrm>
              <a:off x="4724400" y="5608263"/>
              <a:ext cx="4263259" cy="1845120"/>
            </a:xfrm>
            <a:prstGeom prst="rect">
              <a:avLst/>
            </a:prstGeom>
            <a:solidFill>
              <a:srgbClr val="333333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  <a:spcAft>
                  <a:spcPts val="300"/>
                </a:spcAft>
                <a:buNone/>
              </a:pPr>
              <a:r>
                <a:rPr lang="en-US" sz="1800" b="1" dirty="0" smtClean="0">
                  <a:latin typeface="Courier New" charset="0"/>
                </a:rPr>
                <a:t>double </a:t>
              </a:r>
              <a:r>
                <a:rPr lang="en-US" sz="1800" b="1" dirty="0" err="1" smtClean="0">
                  <a:latin typeface="Courier New" charset="0"/>
                </a:rPr>
                <a:t>getExpenseLimit</a:t>
              </a:r>
              <a:r>
                <a:rPr lang="en-US" sz="1800" b="1" dirty="0" smtClean="0">
                  <a:latin typeface="Courier New" charset="0"/>
                </a:rPr>
                <a:t>() {</a:t>
              </a:r>
            </a:p>
            <a:p>
              <a:pPr>
                <a:lnSpc>
                  <a:spcPct val="80000"/>
                </a:lnSpc>
                <a:spcAft>
                  <a:spcPts val="300"/>
                </a:spcAft>
                <a:buNone/>
              </a:pPr>
              <a:r>
                <a:rPr lang="en-US" sz="1800" b="1" dirty="0" smtClean="0">
                  <a:latin typeface="Courier New" charset="0"/>
                </a:rPr>
                <a:t>    </a:t>
              </a:r>
              <a:r>
                <a:rPr lang="en-US" sz="1800" b="1" dirty="0" err="1" smtClean="0">
                  <a:latin typeface="Courier New" charset="0"/>
                </a:rPr>
                <a:t>Assert.isTrue</a:t>
              </a:r>
              <a:r>
                <a:rPr lang="en-US" sz="1800" b="1" dirty="0" smtClean="0">
                  <a:latin typeface="Courier New" charset="0"/>
                </a:rPr>
                <a:t> </a:t>
              </a:r>
              <a:br>
                <a:rPr lang="en-US" sz="1800" b="1" dirty="0" smtClean="0">
                  <a:latin typeface="Courier New" charset="0"/>
                </a:rPr>
              </a:br>
              <a:r>
                <a:rPr lang="en-US" sz="1800" b="1" dirty="0" smtClean="0">
                  <a:latin typeface="Courier New" charset="0"/>
                </a:rPr>
                <a:t>    (_</a:t>
              </a:r>
              <a:r>
                <a:rPr lang="en-US" sz="1800" b="1" dirty="0" err="1" smtClean="0">
                  <a:latin typeface="Courier New" charset="0"/>
                </a:rPr>
                <a:t>expenseLimit</a:t>
              </a:r>
              <a:r>
                <a:rPr lang="en-US" sz="1800" b="1" dirty="0" smtClean="0">
                  <a:latin typeface="Courier New" charset="0"/>
                </a:rPr>
                <a:t> != NULL_EXPENSE || _</a:t>
              </a:r>
              <a:r>
                <a:rPr lang="en-US" sz="1800" b="1" dirty="0" err="1" smtClean="0">
                  <a:latin typeface="Courier New" charset="0"/>
                </a:rPr>
                <a:t>primaryProject</a:t>
              </a:r>
              <a:r>
                <a:rPr lang="en-US" sz="1800" b="1" dirty="0" smtClean="0">
                  <a:latin typeface="Courier New" charset="0"/>
                </a:rPr>
                <a:t> != null);</a:t>
              </a:r>
            </a:p>
            <a:p>
              <a:pPr>
                <a:lnSpc>
                  <a:spcPct val="80000"/>
                </a:lnSpc>
                <a:spcAft>
                  <a:spcPts val="300"/>
                </a:spcAft>
                <a:buNone/>
              </a:pPr>
              <a:r>
                <a:rPr lang="en-US" sz="1800" b="1" dirty="0" smtClean="0">
                  <a:latin typeface="Courier New" charset="0"/>
                </a:rPr>
                <a:t>    return (_</a:t>
              </a:r>
              <a:r>
                <a:rPr lang="en-US" sz="1800" b="1" dirty="0" err="1" smtClean="0">
                  <a:latin typeface="Courier New" charset="0"/>
                </a:rPr>
                <a:t>expenseLimit</a:t>
              </a:r>
              <a:r>
                <a:rPr lang="en-US" sz="1800" b="1" dirty="0" smtClean="0">
                  <a:latin typeface="Courier New" charset="0"/>
                </a:rPr>
                <a:t> != NULL_EXPENSE) ?</a:t>
              </a:r>
            </a:p>
            <a:p>
              <a:pPr>
                <a:lnSpc>
                  <a:spcPct val="80000"/>
                </a:lnSpc>
                <a:spcAft>
                  <a:spcPts val="300"/>
                </a:spcAft>
                <a:buNone/>
              </a:pPr>
              <a:r>
                <a:rPr lang="en-US" sz="1800" b="1" dirty="0" smtClean="0">
                  <a:latin typeface="Courier New" charset="0"/>
                </a:rPr>
                <a:t>           _</a:t>
              </a:r>
              <a:r>
                <a:rPr lang="en-US" sz="1800" b="1" dirty="0" err="1" smtClean="0">
                  <a:latin typeface="Courier New" charset="0"/>
                </a:rPr>
                <a:t>expenseLimit</a:t>
              </a:r>
              <a:r>
                <a:rPr lang="en-US" sz="1800" b="1" dirty="0" smtClean="0">
                  <a:latin typeface="Courier New" charset="0"/>
                </a:rPr>
                <a:t>:</a:t>
              </a:r>
            </a:p>
            <a:p>
              <a:pPr>
                <a:lnSpc>
                  <a:spcPct val="80000"/>
                </a:lnSpc>
                <a:spcAft>
                  <a:spcPts val="300"/>
                </a:spcAft>
                <a:buNone/>
              </a:pPr>
              <a:r>
                <a:rPr lang="en-US" sz="1800" b="1" dirty="0" smtClean="0">
                  <a:latin typeface="Courier New" charset="0"/>
                </a:rPr>
                <a:t>           _</a:t>
              </a:r>
              <a:r>
                <a:rPr lang="en-US" sz="1800" b="1" dirty="0" err="1" smtClean="0">
                  <a:latin typeface="Courier New" charset="0"/>
                </a:rPr>
                <a:t>primaryProject.getMemberExpenseLimit</a:t>
              </a:r>
              <a:r>
                <a:rPr lang="en-US" sz="1800" b="1" dirty="0" smtClean="0">
                  <a:latin typeface="Courier New" charset="0"/>
                </a:rPr>
                <a:t>();</a:t>
              </a:r>
            </a:p>
            <a:p>
              <a:pPr>
                <a:lnSpc>
                  <a:spcPct val="80000"/>
                </a:lnSpc>
                <a:spcAft>
                  <a:spcPts val="300"/>
                </a:spcAft>
                <a:buNone/>
              </a:pPr>
              <a:r>
                <a:rPr lang="en-US" sz="1800" b="1" dirty="0" smtClean="0">
                  <a:latin typeface="Courier New" charset="0"/>
                </a:rPr>
                <a:t>   }</a:t>
              </a:r>
            </a:p>
          </p:txBody>
        </p:sp>
        <p:sp>
          <p:nvSpPr>
            <p:cNvPr id="7" name="Down Arrow 6"/>
            <p:cNvSpPr/>
            <p:nvPr/>
          </p:nvSpPr>
          <p:spPr bwMode="auto">
            <a:xfrm>
              <a:off x="6639253" y="5167383"/>
              <a:ext cx="433552" cy="381000"/>
            </a:xfrm>
            <a:prstGeom prst="downArrow">
              <a:avLst/>
            </a:prstGeom>
            <a:solidFill>
              <a:srgbClr val="3333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8566047" y="4495800"/>
            <a:ext cx="577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Q9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187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533400"/>
          </a:xfrm>
        </p:spPr>
        <p:txBody>
          <a:bodyPr/>
          <a:lstStyle/>
          <a:p>
            <a:pPr algn="ctr"/>
            <a:r>
              <a:rPr lang="en-US" dirty="0" smtClean="0"/>
              <a:t>Introduce Null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763000" cy="54102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Situation:</a:t>
            </a:r>
            <a:r>
              <a:rPr lang="en-US" dirty="0" smtClean="0"/>
              <a:t> You have repeated checks for a null value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 </a:t>
            </a:r>
            <a:r>
              <a:rPr lang="en-US" dirty="0" smtClean="0"/>
              <a:t>Replace the null value with a null object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2971800"/>
            <a:ext cx="8686800" cy="595035"/>
          </a:xfrm>
          <a:prstGeom prst="rect">
            <a:avLst/>
          </a:prstGeom>
          <a:solidFill>
            <a:srgbClr val="00009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if (customer == null) plan = </a:t>
            </a:r>
            <a:r>
              <a:rPr lang="en-US" sz="2000" b="1" dirty="0" err="1" smtClean="0">
                <a:latin typeface="Courier New" charset="0"/>
              </a:rPr>
              <a:t>BillingPlan.basic</a:t>
            </a:r>
            <a:r>
              <a:rPr lang="en-US" sz="2000" b="1" dirty="0" smtClean="0">
                <a:latin typeface="Courier New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          else plan = </a:t>
            </a:r>
            <a:r>
              <a:rPr lang="en-US" sz="2000" b="1" dirty="0" err="1" smtClean="0">
                <a:latin typeface="Courier New" charset="0"/>
              </a:rPr>
              <a:t>customer.getPlan</a:t>
            </a:r>
            <a:r>
              <a:rPr lang="en-US" sz="2000" b="1" dirty="0" smtClean="0">
                <a:latin typeface="Courier New" charset="0"/>
              </a:rPr>
              <a:t>();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047999" y="3733800"/>
            <a:ext cx="3911601" cy="3124200"/>
            <a:chOff x="3047999" y="3733800"/>
            <a:chExt cx="3911601" cy="3124200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76800" y="3733800"/>
              <a:ext cx="2082800" cy="3124200"/>
            </a:xfrm>
            <a:prstGeom prst="rect">
              <a:avLst/>
            </a:prstGeom>
            <a:solidFill>
              <a:srgbClr val="CCFFCC"/>
            </a:solidFill>
            <a:scene3d>
              <a:camera prst="orthographicFront"/>
              <a:lightRig rig="threePt" dir="t"/>
            </a:scene3d>
            <a:sp3d>
              <a:bevelT/>
            </a:sp3d>
          </p:spPr>
        </p:pic>
        <p:sp>
          <p:nvSpPr>
            <p:cNvPr id="12" name="Bent-Up Arrow 11"/>
            <p:cNvSpPr/>
            <p:nvPr/>
          </p:nvSpPr>
          <p:spPr bwMode="auto">
            <a:xfrm rot="5400000">
              <a:off x="2971799" y="4191000"/>
              <a:ext cx="1371600" cy="1219200"/>
            </a:xfrm>
            <a:prstGeom prst="bentUpArrow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6884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Introduce Null Object: Mechanics</a:t>
            </a:r>
            <a:endParaRPr lang="en-US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458200" cy="60960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Create subclass of source class (null version of the class) </a:t>
            </a:r>
          </a:p>
          <a:p>
            <a:pPr eaLnBrk="1" hangingPunct="1"/>
            <a:r>
              <a:rPr lang="en-US" sz="2000" dirty="0" smtClean="0"/>
              <a:t>Create an </a:t>
            </a:r>
            <a:r>
              <a:rPr lang="en-US" sz="2000" dirty="0" err="1" smtClean="0"/>
              <a:t>isNull</a:t>
            </a:r>
            <a:r>
              <a:rPr lang="en-US" sz="2000" dirty="0" smtClean="0"/>
              <a:t> operation on the source class and the null class. (Return false  for Source class, Return true for Null class)</a:t>
            </a:r>
          </a:p>
          <a:p>
            <a:pPr eaLnBrk="1" hangingPunct="1"/>
            <a:r>
              <a:rPr lang="en-US" sz="2000" dirty="0" smtClean="0"/>
              <a:t>Compile.</a:t>
            </a:r>
          </a:p>
          <a:p>
            <a:pPr eaLnBrk="1" hangingPunct="1"/>
            <a:r>
              <a:rPr lang="en-US" sz="2000" dirty="0" smtClean="0"/>
              <a:t>Find all places that can give out a null when asked for a source object. Replace them to give out a null object instead.</a:t>
            </a:r>
          </a:p>
          <a:p>
            <a:pPr eaLnBrk="1" hangingPunct="1"/>
            <a:r>
              <a:rPr lang="en-US" sz="2000" dirty="0" smtClean="0"/>
              <a:t>Find all places that compare a variable of the source type with null and replace them with a call </a:t>
            </a:r>
            <a:r>
              <a:rPr lang="en-US" sz="2000" dirty="0" err="1" smtClean="0"/>
              <a:t>isNull</a:t>
            </a:r>
            <a:r>
              <a:rPr lang="en-US" sz="2000" dirty="0" smtClean="0"/>
              <a:t>.</a:t>
            </a:r>
          </a:p>
          <a:p>
            <a:pPr eaLnBrk="1" hangingPunct="1"/>
            <a:r>
              <a:rPr lang="en-US" sz="2000" dirty="0" smtClean="0"/>
              <a:t>You may do this by replacing one source and its clients at a time and compiling/testing between working on sources.</a:t>
            </a:r>
          </a:p>
          <a:p>
            <a:pPr eaLnBrk="1" hangingPunct="1"/>
            <a:r>
              <a:rPr lang="en-US" sz="2000" dirty="0" smtClean="0"/>
              <a:t>Compile and test.</a:t>
            </a:r>
          </a:p>
          <a:p>
            <a:pPr eaLnBrk="1" hangingPunct="1"/>
            <a:r>
              <a:rPr lang="en-US" sz="2000" dirty="0" smtClean="0"/>
              <a:t>Look for cases in which clients invoke an operation if not null and do some alternative behavior if null.</a:t>
            </a:r>
          </a:p>
          <a:p>
            <a:pPr eaLnBrk="1" hangingPunct="1"/>
            <a:r>
              <a:rPr lang="en-US" sz="2000" dirty="0" smtClean="0"/>
              <a:t>For each of these cases override the operation in the null class with the alternative behavior.</a:t>
            </a:r>
          </a:p>
          <a:p>
            <a:pPr eaLnBrk="1" hangingPunct="1"/>
            <a:r>
              <a:rPr lang="en-US" sz="2000" dirty="0" smtClean="0"/>
              <a:t>Remove condition check for those that use the </a:t>
            </a:r>
            <a:r>
              <a:rPr lang="en-US" sz="2000" dirty="0" err="1" smtClean="0"/>
              <a:t>overriden</a:t>
            </a:r>
            <a:r>
              <a:rPr lang="en-US" sz="2000" dirty="0" smtClean="0"/>
              <a:t> behavior.</a:t>
            </a:r>
          </a:p>
          <a:p>
            <a:pPr eaLnBrk="1" hangingPunct="1"/>
            <a:r>
              <a:rPr lang="en-US" sz="2000" dirty="0" smtClean="0"/>
              <a:t>Compile and test.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8001000" y="6091535"/>
            <a:ext cx="11759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Q10, 11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798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533400"/>
          </a:xfrm>
        </p:spPr>
        <p:txBody>
          <a:bodyPr/>
          <a:lstStyle/>
          <a:p>
            <a:pPr algn="ctr"/>
            <a:r>
              <a:rPr lang="en-US" dirty="0" smtClean="0"/>
              <a:t>Introduce Null Object Example (1 of 7)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915400" cy="5486400"/>
          </a:xfrm>
        </p:spPr>
        <p:txBody>
          <a:bodyPr/>
          <a:lstStyle/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class Site...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    Customer </a:t>
            </a: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getCustomer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() {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        return _customer;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    }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    Customer _customer;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…</a:t>
            </a:r>
          </a:p>
          <a:p>
            <a:pPr>
              <a:spcBef>
                <a:spcPts val="400"/>
              </a:spcBef>
              <a:buSzPts val="1400"/>
              <a:buNone/>
            </a:pPr>
            <a:endParaRPr lang="en-US" sz="2000" dirty="0" smtClean="0">
              <a:solidFill>
                <a:srgbClr val="000090"/>
              </a:solidFill>
              <a:latin typeface="Courier"/>
              <a:cs typeface="Courier"/>
            </a:endParaRP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class Customer...  // 3 example features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    public String </a:t>
            </a: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getName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() {...}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    public </a:t>
            </a: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BillingPlan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 </a:t>
            </a: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getPlan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() {...}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    public </a:t>
            </a: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PaymentHistory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 </a:t>
            </a: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getHistory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() {...}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…</a:t>
            </a:r>
          </a:p>
          <a:p>
            <a:pPr>
              <a:spcBef>
                <a:spcPts val="400"/>
              </a:spcBef>
              <a:buSzPts val="1400"/>
              <a:buNone/>
            </a:pPr>
            <a:endParaRPr lang="en-US" sz="2000" dirty="0" smtClean="0">
              <a:solidFill>
                <a:srgbClr val="000090"/>
              </a:solidFill>
              <a:latin typeface="Courier"/>
              <a:cs typeface="Courier"/>
            </a:endParaRP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public class </a:t>
            </a: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PaymentHistory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...   //has its own features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    </a:t>
            </a: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int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 </a:t>
            </a: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getWeeksDelinquentInLastYear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()</a:t>
            </a:r>
          </a:p>
          <a:p>
            <a:pPr>
              <a:spcBef>
                <a:spcPts val="400"/>
              </a:spcBef>
              <a:buSzPts val="1400"/>
              <a:buNone/>
            </a:pPr>
            <a:endParaRPr lang="en-US" sz="20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53200" y="2762071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should this be if they are “not a current customer”?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6324600" y="3962400"/>
            <a:ext cx="13716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092291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533400"/>
          </a:xfrm>
        </p:spPr>
        <p:txBody>
          <a:bodyPr/>
          <a:lstStyle/>
          <a:p>
            <a:pPr algn="ctr"/>
            <a:r>
              <a:rPr lang="en-US" dirty="0" smtClean="0"/>
              <a:t>Introduce Null Object Example (2 of 7)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915400" cy="5486400"/>
          </a:xfrm>
        </p:spPr>
        <p:txBody>
          <a:bodyPr/>
          <a:lstStyle/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Customer customer = </a:t>
            </a: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site.getCustomer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();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BillingPlan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 plan;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if (customer == null) plan = </a:t>
            </a: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BillingPlan.basic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();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else plan = </a:t>
            </a: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customer.getPlan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();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 ...</a:t>
            </a:r>
          </a:p>
          <a:p>
            <a:pPr>
              <a:spcBef>
                <a:spcPts val="400"/>
              </a:spcBef>
              <a:buSzPts val="1400"/>
              <a:buNone/>
            </a:pPr>
            <a:endParaRPr lang="en-US" sz="2000" dirty="0" smtClean="0">
              <a:solidFill>
                <a:srgbClr val="000090"/>
              </a:solidFill>
              <a:latin typeface="Courier"/>
              <a:cs typeface="Courier"/>
            </a:endParaRP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String </a:t>
            </a: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customerName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;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if (customer == null) </a:t>
            </a: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customerName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 = "occupant";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else </a:t>
            </a: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customerName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 = </a:t>
            </a: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customer.getName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();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 ...</a:t>
            </a:r>
          </a:p>
          <a:p>
            <a:pPr>
              <a:spcBef>
                <a:spcPts val="400"/>
              </a:spcBef>
              <a:buSzPts val="1400"/>
              <a:buNone/>
            </a:pPr>
            <a:endParaRPr lang="en-US" sz="2000" dirty="0" smtClean="0">
              <a:solidFill>
                <a:srgbClr val="000090"/>
              </a:solidFill>
              <a:latin typeface="Courier"/>
              <a:cs typeface="Courier"/>
            </a:endParaRP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int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 </a:t>
            </a: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weeksDelinquent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;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if (customer == null) </a:t>
            </a: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weeksDelinquent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 = 0;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else </a:t>
            </a: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weeksDelinquent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 = </a:t>
            </a:r>
            <a:b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</a:b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customer.getHistory().getWeeksDelinquentInLastYear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();</a:t>
            </a:r>
          </a:p>
          <a:p>
            <a:pPr>
              <a:spcBef>
                <a:spcPts val="400"/>
              </a:spcBef>
              <a:buSzPts val="1400"/>
              <a:buNone/>
            </a:pPr>
            <a:endParaRPr lang="en-US" sz="2000" dirty="0" smtClean="0">
              <a:solidFill>
                <a:srgbClr val="000090"/>
              </a:solidFill>
              <a:latin typeface="Courier"/>
              <a:cs typeface="Courier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43800" y="6019800"/>
            <a:ext cx="16033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Q12 - start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43801" y="2133600"/>
            <a:ext cx="16763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We’d have to check for this “non-existent customer” all over our code!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 flipV="1">
            <a:off x="5715000" y="1981200"/>
            <a:ext cx="1752600" cy="76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H="1">
            <a:off x="5638800" y="2971800"/>
            <a:ext cx="17526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>
            <a:off x="5334000" y="3962400"/>
            <a:ext cx="2057400" cy="990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77377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533400"/>
          </a:xfrm>
        </p:spPr>
        <p:txBody>
          <a:bodyPr/>
          <a:lstStyle/>
          <a:p>
            <a:pPr algn="ctr"/>
            <a:r>
              <a:rPr lang="en-US" dirty="0" smtClean="0"/>
              <a:t>Introduce Null Object Example (3 of 7)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915400" cy="5486400"/>
          </a:xfrm>
        </p:spPr>
        <p:txBody>
          <a:bodyPr/>
          <a:lstStyle/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class 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NullCustomer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extends Customer {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   public 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boolean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2000" dirty="0" err="1" smtClean="0">
                <a:solidFill>
                  <a:srgbClr val="800000"/>
                </a:solidFill>
                <a:latin typeface="Courier"/>
                <a:cs typeface="Courier"/>
              </a:rPr>
              <a:t>isNull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() {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       return true;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   }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 } …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class Customer...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   public 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boolean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2000" dirty="0" err="1" smtClean="0">
                <a:solidFill>
                  <a:srgbClr val="800000"/>
                </a:solidFill>
                <a:latin typeface="Courier"/>
                <a:cs typeface="Courier"/>
              </a:rPr>
              <a:t>isNull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() {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       return false;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   } …</a:t>
            </a:r>
          </a:p>
          <a:p>
            <a:pPr>
              <a:spcBef>
                <a:spcPts val="400"/>
              </a:spcBef>
              <a:buSzPts val="1400"/>
              <a:buNone/>
            </a:pPr>
            <a:endParaRPr lang="en-US" sz="20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protected Customer() {} //needed by the 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NullCustomer</a:t>
            </a:r>
            <a:endParaRPr lang="en-US" sz="20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spcBef>
                <a:spcPts val="400"/>
              </a:spcBef>
              <a:buSzPts val="1400"/>
              <a:buNone/>
            </a:pPr>
            <a:endParaRPr lang="en-US" sz="20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class Customer...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   static Customer </a:t>
            </a:r>
            <a:r>
              <a:rPr lang="en-US" sz="2000" dirty="0" err="1" smtClean="0">
                <a:solidFill>
                  <a:srgbClr val="800000"/>
                </a:solidFill>
                <a:latin typeface="Courier"/>
                <a:cs typeface="Courier"/>
              </a:rPr>
              <a:t>newNull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() {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       return new </a:t>
            </a:r>
            <a:r>
              <a:rPr lang="en-US" sz="2000" dirty="0" err="1" smtClean="0">
                <a:solidFill>
                  <a:srgbClr val="800000"/>
                </a:solidFill>
                <a:latin typeface="Courier"/>
                <a:cs typeface="Courier"/>
              </a:rPr>
              <a:t>NullCustomer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();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   }</a:t>
            </a:r>
          </a:p>
          <a:p>
            <a:pPr>
              <a:spcBef>
                <a:spcPts val="400"/>
              </a:spcBef>
              <a:buSzPts val="1400"/>
              <a:buNone/>
            </a:pPr>
            <a:endParaRPr lang="en-US" sz="20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26078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533400"/>
          </a:xfrm>
        </p:spPr>
        <p:txBody>
          <a:bodyPr/>
          <a:lstStyle/>
          <a:p>
            <a:pPr algn="ctr"/>
            <a:r>
              <a:rPr lang="en-US" dirty="0" smtClean="0"/>
              <a:t>Introduce Null Object Example (4 of 7)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4800600"/>
          </a:xfrm>
        </p:spPr>
        <p:txBody>
          <a:bodyPr/>
          <a:lstStyle/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class Site...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   Customer 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getCustomer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() {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       return (</a:t>
            </a:r>
            <a:r>
              <a:rPr lang="en-US" sz="2000" dirty="0" smtClean="0">
                <a:solidFill>
                  <a:srgbClr val="800000"/>
                </a:solidFill>
                <a:latin typeface="Courier"/>
                <a:cs typeface="Courier"/>
              </a:rPr>
              <a:t>_customer == null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) ?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           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Customer.newNull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():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           _customer;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   }</a:t>
            </a:r>
          </a:p>
          <a:p>
            <a:pPr>
              <a:spcBef>
                <a:spcPts val="400"/>
              </a:spcBef>
              <a:buSzPts val="1400"/>
              <a:buNone/>
            </a:pPr>
            <a:endParaRPr lang="en-US" sz="20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89012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Simplifying Conditionals</a:t>
            </a:r>
            <a:endParaRPr lang="da-DK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7630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Conditional logic can get tricky and </a:t>
            </a:r>
            <a:r>
              <a:rPr lang="en-US" dirty="0" err="1" smtClean="0"/>
              <a:t>refactorings</a:t>
            </a:r>
            <a:r>
              <a:rPr lang="en-US" dirty="0" smtClean="0"/>
              <a:t> can be used to simplify it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Some Bad Code Smells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Long Method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Switch Statements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Temporary Field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3505200"/>
            <a:ext cx="8534400" cy="29282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2" anchor="t" anchorCtr="0" compatLnSpc="1">
            <a:prstTxWarp prst="textNoShape">
              <a:avLst/>
            </a:prstTxWarp>
          </a:bodyPr>
          <a:lstStyle/>
          <a:p>
            <a:pPr marL="457200" lvl="0" indent="-457200" eaLnBrk="1">
              <a:spcBef>
                <a:spcPct val="20000"/>
              </a:spcBef>
              <a:buClr>
                <a:srgbClr val="CC0000"/>
              </a:buClr>
              <a:buSzPct val="70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b="1" kern="0" dirty="0" smtClean="0">
                <a:solidFill>
                  <a:schemeClr val="tx1"/>
                </a:solidFill>
              </a:rPr>
              <a:t>Decompose Conditional</a:t>
            </a:r>
          </a:p>
          <a:p>
            <a:pPr marL="457200" lvl="0" indent="-457200" eaLnBrk="1">
              <a:spcBef>
                <a:spcPct val="20000"/>
              </a:spcBef>
              <a:buClr>
                <a:srgbClr val="CC0000"/>
              </a:buClr>
              <a:buSzPct val="70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b="1" kern="0" dirty="0" smtClean="0">
                <a:solidFill>
                  <a:schemeClr val="tx1"/>
                </a:solidFill>
              </a:rPr>
              <a:t>Consolidate Conditional Expression</a:t>
            </a:r>
          </a:p>
          <a:p>
            <a:pPr marL="457200" lvl="0" indent="-457200" eaLnBrk="1">
              <a:spcBef>
                <a:spcPct val="20000"/>
              </a:spcBef>
              <a:buClr>
                <a:srgbClr val="CC0000"/>
              </a:buClr>
              <a:buSzPct val="70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b="1" kern="0" dirty="0" smtClean="0">
                <a:solidFill>
                  <a:schemeClr val="tx1"/>
                </a:solidFill>
              </a:rPr>
              <a:t>Consolidate Duplicate Conditional Fragments</a:t>
            </a:r>
          </a:p>
          <a:p>
            <a:pPr marL="457200" lvl="0" indent="-457200" eaLnBrk="1">
              <a:spcBef>
                <a:spcPct val="20000"/>
              </a:spcBef>
              <a:buClr>
                <a:srgbClr val="CC0000"/>
              </a:buClr>
              <a:buSzPct val="70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b="1" kern="0" dirty="0" smtClean="0">
                <a:solidFill>
                  <a:schemeClr val="tx1"/>
                </a:solidFill>
              </a:rPr>
              <a:t>Remove Control Flag</a:t>
            </a:r>
            <a:br>
              <a:rPr lang="en-US" b="1" kern="0" dirty="0" smtClean="0">
                <a:solidFill>
                  <a:schemeClr val="tx1"/>
                </a:solidFill>
              </a:rPr>
            </a:br>
            <a:endParaRPr lang="en-US" b="1" kern="0" dirty="0" smtClean="0">
              <a:solidFill>
                <a:schemeClr val="tx1"/>
              </a:solidFill>
            </a:endParaRPr>
          </a:p>
          <a:p>
            <a:pPr marL="457200" lvl="0" indent="-457200" eaLnBrk="1">
              <a:spcBef>
                <a:spcPct val="20000"/>
              </a:spcBef>
              <a:buClr>
                <a:srgbClr val="CC0000"/>
              </a:buClr>
              <a:buSzPct val="70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b="1" kern="0" dirty="0" smtClean="0">
                <a:solidFill>
                  <a:schemeClr val="tx1"/>
                </a:solidFill>
              </a:rPr>
              <a:t>Replace Nested Conditional with Guard Clauses</a:t>
            </a:r>
          </a:p>
          <a:p>
            <a:pPr marL="457200" lvl="0" indent="-457200" eaLnBrk="1">
              <a:spcBef>
                <a:spcPct val="20000"/>
              </a:spcBef>
              <a:buClr>
                <a:srgbClr val="CC0000"/>
              </a:buClr>
              <a:buSzPct val="70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b="1" kern="0" dirty="0" smtClean="0">
                <a:solidFill>
                  <a:schemeClr val="tx1"/>
                </a:solidFill>
              </a:rPr>
              <a:t>Replace Conditional with Polymorphism</a:t>
            </a:r>
          </a:p>
          <a:p>
            <a:pPr marL="457200" lvl="0" indent="-457200" eaLnBrk="1">
              <a:spcBef>
                <a:spcPct val="20000"/>
              </a:spcBef>
              <a:buClr>
                <a:srgbClr val="CC0000"/>
              </a:buClr>
              <a:buSzPct val="70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b="1" kern="0" dirty="0" smtClean="0">
                <a:solidFill>
                  <a:schemeClr val="tx1"/>
                </a:solidFill>
              </a:rPr>
              <a:t>Introduce Null Object</a:t>
            </a:r>
          </a:p>
          <a:p>
            <a:pPr marL="457200" lvl="0" indent="-457200" eaLnBrk="1">
              <a:spcBef>
                <a:spcPct val="20000"/>
              </a:spcBef>
              <a:buClr>
                <a:srgbClr val="CC0000"/>
              </a:buClr>
              <a:buSzPct val="70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b="1" kern="0" dirty="0" smtClean="0">
                <a:solidFill>
                  <a:schemeClr val="tx1"/>
                </a:solidFill>
              </a:rPr>
              <a:t>Introduce Assertion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58200" y="6015335"/>
            <a:ext cx="57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Q1</a:t>
            </a:r>
            <a:endParaRPr 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533400"/>
          </a:xfrm>
        </p:spPr>
        <p:txBody>
          <a:bodyPr/>
          <a:lstStyle/>
          <a:p>
            <a:pPr algn="ctr"/>
            <a:r>
              <a:rPr lang="en-US" dirty="0" smtClean="0"/>
              <a:t>Introduce Null Object Example (5 of 7)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915400" cy="5486400"/>
          </a:xfrm>
        </p:spPr>
        <p:txBody>
          <a:bodyPr/>
          <a:lstStyle/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Customer customer = 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site.getCustomer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();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BillingPlan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plan;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if (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customer.</a:t>
            </a:r>
            <a:r>
              <a:rPr lang="en-US" sz="2000" dirty="0" err="1" smtClean="0">
                <a:solidFill>
                  <a:srgbClr val="800000"/>
                </a:solidFill>
                <a:latin typeface="Courier"/>
                <a:cs typeface="Courier"/>
              </a:rPr>
              <a:t>isNull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()) plan = 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BillingPlan.basic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();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       else plan = 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customer.getPlan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();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 ...</a:t>
            </a:r>
          </a:p>
          <a:p>
            <a:pPr>
              <a:spcBef>
                <a:spcPts val="400"/>
              </a:spcBef>
              <a:buSzPts val="1400"/>
              <a:buNone/>
            </a:pPr>
            <a:endParaRPr lang="en-US" sz="20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String 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customerName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;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if (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customer.</a:t>
            </a:r>
            <a:r>
              <a:rPr lang="en-US" sz="2000" dirty="0" err="1" smtClean="0">
                <a:solidFill>
                  <a:srgbClr val="800000"/>
                </a:solidFill>
                <a:latin typeface="Courier"/>
                <a:cs typeface="Courier"/>
              </a:rPr>
              <a:t>isNull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()) 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customerName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= "occupant";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else 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customerName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= 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customer.getName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();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 ...</a:t>
            </a:r>
          </a:p>
          <a:p>
            <a:pPr>
              <a:spcBef>
                <a:spcPts val="400"/>
              </a:spcBef>
              <a:buSzPts val="1400"/>
              <a:buNone/>
            </a:pPr>
            <a:endParaRPr lang="en-US" sz="20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int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weeksDelinquent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;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if (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customer.</a:t>
            </a:r>
            <a:r>
              <a:rPr lang="en-US" sz="2000" dirty="0" err="1" smtClean="0">
                <a:solidFill>
                  <a:srgbClr val="800000"/>
                </a:solidFill>
                <a:latin typeface="Courier"/>
                <a:cs typeface="Courier"/>
              </a:rPr>
              <a:t>isNull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()) 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weeksDelinquent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= 0;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else 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weeksDelinquent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= </a:t>
            </a:r>
            <a:b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</a:b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customer.getHistory().getWeeksDelinquentInLastYear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();</a:t>
            </a:r>
          </a:p>
          <a:p>
            <a:pPr>
              <a:spcBef>
                <a:spcPts val="400"/>
              </a:spcBef>
              <a:buSzPts val="1400"/>
              <a:buNone/>
            </a:pPr>
            <a:endParaRPr lang="en-US" sz="20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spcBef>
                <a:spcPts val="400"/>
              </a:spcBef>
              <a:buSzPts val="1400"/>
              <a:buNone/>
            </a:pPr>
            <a:endParaRPr lang="en-US" sz="20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96200" y="6019800"/>
            <a:ext cx="1467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Q12, </a:t>
            </a:r>
            <a:r>
              <a:rPr lang="en-US" b="1" dirty="0" err="1" smtClean="0">
                <a:solidFill>
                  <a:srgbClr val="0000FF"/>
                </a:solidFill>
              </a:rPr>
              <a:t>cntd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48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533400"/>
          </a:xfrm>
        </p:spPr>
        <p:txBody>
          <a:bodyPr/>
          <a:lstStyle/>
          <a:p>
            <a:pPr algn="ctr"/>
            <a:r>
              <a:rPr lang="en-US" dirty="0" smtClean="0"/>
              <a:t>Introduce Null Object Example (6 of 7)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915400" cy="5257800"/>
          </a:xfrm>
        </p:spPr>
        <p:txBody>
          <a:bodyPr/>
          <a:lstStyle/>
          <a:p>
            <a:pPr>
              <a:spcBef>
                <a:spcPts val="400"/>
              </a:spcBef>
              <a:buSzPts val="1400"/>
            </a:pPr>
            <a:r>
              <a:rPr lang="en-US" sz="2400" dirty="0" smtClean="0"/>
              <a:t>Currently I have client code that says</a:t>
            </a:r>
          </a:p>
          <a:p>
            <a:pPr>
              <a:spcBef>
                <a:spcPts val="400"/>
              </a:spcBef>
              <a:buSzPts val="1400"/>
              <a:buNone/>
            </a:pPr>
            <a:endParaRPr lang="en-US" sz="20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String 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customerName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;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       if (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customer.</a:t>
            </a:r>
            <a:r>
              <a:rPr lang="en-US" sz="2000" dirty="0" err="1" smtClean="0">
                <a:solidFill>
                  <a:srgbClr val="800000"/>
                </a:solidFill>
                <a:latin typeface="Courier"/>
                <a:cs typeface="Courier"/>
              </a:rPr>
              <a:t>isNull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()) 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customerName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= "</a:t>
            </a:r>
            <a:r>
              <a:rPr lang="en-US" sz="2000" dirty="0" smtClean="0">
                <a:solidFill>
                  <a:srgbClr val="800000"/>
                </a:solidFill>
                <a:latin typeface="Courier"/>
                <a:cs typeface="Courier"/>
              </a:rPr>
              <a:t>occupant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";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       else 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customerName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= 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customer.getName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();</a:t>
            </a:r>
          </a:p>
          <a:p>
            <a:pPr>
              <a:spcBef>
                <a:spcPts val="400"/>
              </a:spcBef>
              <a:buSzPts val="1400"/>
              <a:buNone/>
            </a:pPr>
            <a:endParaRPr lang="en-US" sz="20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class </a:t>
            </a:r>
            <a:r>
              <a:rPr lang="en-US" sz="2000" dirty="0" err="1" smtClean="0">
                <a:solidFill>
                  <a:srgbClr val="800000"/>
                </a:solidFill>
                <a:latin typeface="Courier"/>
                <a:cs typeface="Courier"/>
              </a:rPr>
              <a:t>NullCustomer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...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   public String 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getName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(){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       return "</a:t>
            </a:r>
            <a:r>
              <a:rPr lang="en-US" sz="2000" dirty="0" smtClean="0">
                <a:solidFill>
                  <a:srgbClr val="800000"/>
                </a:solidFill>
                <a:latin typeface="Courier"/>
                <a:cs typeface="Courier"/>
              </a:rPr>
              <a:t>occupant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";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   }</a:t>
            </a:r>
          </a:p>
          <a:p>
            <a:pPr>
              <a:spcBef>
                <a:spcPts val="400"/>
              </a:spcBef>
              <a:buSzPts val="1400"/>
              <a:buNone/>
            </a:pPr>
            <a:endParaRPr lang="en-US" sz="20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spcBef>
                <a:spcPts val="400"/>
              </a:spcBef>
              <a:buSzPts val="1400"/>
            </a:pPr>
            <a:r>
              <a:rPr lang="en-US" sz="2400" dirty="0" smtClean="0"/>
              <a:t>Now I can make the conditional code go away…</a:t>
            </a:r>
            <a:endParaRPr lang="en-US" sz="20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spcBef>
                <a:spcPts val="400"/>
              </a:spcBef>
              <a:buSzPts val="1400"/>
              <a:buNone/>
            </a:pPr>
            <a:endParaRPr lang="en-US" sz="20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String 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customerName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= 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customer.getName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();</a:t>
            </a:r>
          </a:p>
          <a:p>
            <a:pPr>
              <a:spcBef>
                <a:spcPts val="400"/>
              </a:spcBef>
              <a:buSzPts val="1400"/>
              <a:buNone/>
            </a:pPr>
            <a:endParaRPr lang="en-US" sz="20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spcBef>
                <a:spcPts val="400"/>
              </a:spcBef>
              <a:buSzPts val="1400"/>
              <a:buNone/>
            </a:pPr>
            <a:endParaRPr lang="en-US" sz="20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spcBef>
                <a:spcPts val="400"/>
              </a:spcBef>
              <a:buSzPts val="1400"/>
              <a:buNone/>
            </a:pPr>
            <a:endParaRPr lang="en-US" sz="20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spcBef>
                <a:spcPts val="400"/>
              </a:spcBef>
              <a:buSzPts val="1400"/>
              <a:buNone/>
            </a:pPr>
            <a:endParaRPr lang="en-US" sz="20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spcBef>
                <a:spcPts val="400"/>
              </a:spcBef>
              <a:buSzPts val="1400"/>
              <a:buNone/>
            </a:pPr>
            <a:endParaRPr lang="en-US" sz="20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0537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533400"/>
          </a:xfrm>
        </p:spPr>
        <p:txBody>
          <a:bodyPr/>
          <a:lstStyle/>
          <a:p>
            <a:pPr algn="ctr"/>
            <a:r>
              <a:rPr lang="en-US" dirty="0" smtClean="0"/>
              <a:t>Introduce Null Object Example (7 of 7)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915400" cy="5257800"/>
          </a:xfrm>
        </p:spPr>
        <p:txBody>
          <a:bodyPr/>
          <a:lstStyle/>
          <a:p>
            <a:pPr>
              <a:spcBef>
                <a:spcPts val="400"/>
              </a:spcBef>
              <a:buSzPts val="1400"/>
            </a:pPr>
            <a:r>
              <a:rPr lang="en-US" sz="2400" dirty="0" smtClean="0"/>
              <a:t>Similarly there’s client code for other methods that says</a:t>
            </a:r>
          </a:p>
          <a:p>
            <a:pPr>
              <a:spcBef>
                <a:spcPts val="400"/>
              </a:spcBef>
              <a:buSzPts val="1400"/>
              <a:buNone/>
            </a:pPr>
            <a:endParaRPr lang="en-US" sz="20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if (! </a:t>
            </a:r>
            <a:r>
              <a:rPr lang="en-US" sz="2000" dirty="0" err="1" smtClean="0">
                <a:solidFill>
                  <a:srgbClr val="800000"/>
                </a:solidFill>
                <a:latin typeface="Courier"/>
                <a:cs typeface="Courier"/>
              </a:rPr>
              <a:t>customer.isNull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())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      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customer.setPlan(BillingPlan.special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());</a:t>
            </a:r>
          </a:p>
          <a:p>
            <a:pPr>
              <a:spcBef>
                <a:spcPts val="400"/>
              </a:spcBef>
              <a:buSzPts val="1400"/>
              <a:buNone/>
            </a:pPr>
            <a:endParaRPr lang="en-US" sz="20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spcBef>
                <a:spcPts val="400"/>
              </a:spcBef>
              <a:buSzPts val="1400"/>
            </a:pPr>
            <a:r>
              <a:rPr lang="en-US" sz="2400" dirty="0" smtClean="0"/>
              <a:t>Can be replaced with…</a:t>
            </a:r>
            <a:endParaRPr lang="en-US" sz="20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spcBef>
                <a:spcPts val="400"/>
              </a:spcBef>
              <a:buSzPts val="1400"/>
              <a:buNone/>
            </a:pPr>
            <a:endParaRPr lang="en-US" sz="20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customer.setPlan(BillingPlan.special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());</a:t>
            </a:r>
          </a:p>
          <a:p>
            <a:pPr>
              <a:spcBef>
                <a:spcPts val="400"/>
              </a:spcBef>
              <a:buSzPts val="1400"/>
              <a:buNone/>
            </a:pPr>
            <a:endParaRPr lang="en-US" sz="20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class </a:t>
            </a:r>
            <a:r>
              <a:rPr lang="en-US" sz="2000" dirty="0" err="1" smtClean="0">
                <a:solidFill>
                  <a:srgbClr val="800000"/>
                </a:solidFill>
                <a:latin typeface="Courier"/>
                <a:cs typeface="Courier"/>
              </a:rPr>
              <a:t>NullCustomer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...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   public void 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setPlan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(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BillingPlan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arg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) {}</a:t>
            </a:r>
          </a:p>
          <a:p>
            <a:pPr>
              <a:spcBef>
                <a:spcPts val="400"/>
              </a:spcBef>
              <a:buSzPts val="1400"/>
              <a:buNone/>
            </a:pPr>
            <a:endParaRPr lang="en-US" sz="20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spcBef>
                <a:spcPts val="400"/>
              </a:spcBef>
              <a:buSzPts val="1400"/>
              <a:buNone/>
            </a:pPr>
            <a:endParaRPr lang="en-US" sz="20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spcBef>
                <a:spcPts val="400"/>
              </a:spcBef>
              <a:buSzPts val="1400"/>
              <a:buNone/>
            </a:pPr>
            <a:endParaRPr lang="en-US" sz="20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spcBef>
                <a:spcPts val="400"/>
              </a:spcBef>
              <a:buSzPts val="1400"/>
              <a:buNone/>
            </a:pPr>
            <a:endParaRPr lang="en-US" sz="20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spcBef>
                <a:spcPts val="400"/>
              </a:spcBef>
              <a:buSzPts val="1400"/>
              <a:buNone/>
            </a:pPr>
            <a:endParaRPr lang="en-US" sz="20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34200" y="6019800"/>
            <a:ext cx="22188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Q12, concluded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01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533400"/>
          </a:xfrm>
        </p:spPr>
        <p:txBody>
          <a:bodyPr/>
          <a:lstStyle/>
          <a:p>
            <a:pPr algn="ctr"/>
            <a:r>
              <a:rPr lang="en-US" dirty="0" smtClean="0"/>
              <a:t>Decompose Conditional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763000" cy="5638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Situation:</a:t>
            </a:r>
            <a:r>
              <a:rPr lang="en-US" dirty="0" smtClean="0"/>
              <a:t> You have a complicated conditional (if-then-else) statement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</a:t>
            </a:r>
            <a:r>
              <a:rPr lang="en-US" dirty="0" smtClean="0"/>
              <a:t> Extract methods from the condition, and then the “then”, and “else” parts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3276600"/>
            <a:ext cx="8991599" cy="841256"/>
          </a:xfrm>
          <a:prstGeom prst="rect">
            <a:avLst/>
          </a:prstGeom>
          <a:solidFill>
            <a:srgbClr val="00009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if (</a:t>
            </a:r>
            <a:r>
              <a:rPr lang="en-US" sz="2000" b="1" dirty="0" err="1" smtClean="0">
                <a:latin typeface="Courier New" charset="0"/>
              </a:rPr>
              <a:t>date.before</a:t>
            </a:r>
            <a:r>
              <a:rPr lang="en-US" sz="2000" b="1" dirty="0" smtClean="0">
                <a:latin typeface="Courier New" charset="0"/>
              </a:rPr>
              <a:t> (SUMMER_START) || </a:t>
            </a:r>
            <a:r>
              <a:rPr lang="en-US" sz="2000" b="1" dirty="0" err="1" smtClean="0">
                <a:latin typeface="Courier New" charset="0"/>
              </a:rPr>
              <a:t>date.after(SUMMER_END</a:t>
            </a:r>
            <a:r>
              <a:rPr lang="en-US" sz="2000" b="1" dirty="0" smtClean="0">
                <a:latin typeface="Courier New" charset="0"/>
              </a:rPr>
              <a:t>))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  charge = quantity * _</a:t>
            </a:r>
            <a:r>
              <a:rPr lang="en-US" sz="2000" b="1" dirty="0" err="1" smtClean="0">
                <a:latin typeface="Courier New" charset="0"/>
              </a:rPr>
              <a:t>winterRate</a:t>
            </a:r>
            <a:r>
              <a:rPr lang="en-US" sz="2000" b="1" dirty="0" smtClean="0">
                <a:latin typeface="Courier New" charset="0"/>
              </a:rPr>
              <a:t> + _</a:t>
            </a:r>
            <a:r>
              <a:rPr lang="en-US" sz="2000" b="1" dirty="0" err="1" smtClean="0">
                <a:latin typeface="Courier New" charset="0"/>
              </a:rPr>
              <a:t>winterServiceCharge</a:t>
            </a:r>
            <a:r>
              <a:rPr lang="en-US" sz="2000" b="1" dirty="0" smtClean="0">
                <a:latin typeface="Courier New" charset="0"/>
              </a:rPr>
              <a:t>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else charge = quantity * _</a:t>
            </a:r>
            <a:r>
              <a:rPr lang="en-US" sz="2000" b="1" dirty="0" err="1" smtClean="0">
                <a:latin typeface="Courier New" charset="0"/>
              </a:rPr>
              <a:t>summerRate</a:t>
            </a:r>
            <a:r>
              <a:rPr lang="en-US" sz="2000" b="1" dirty="0" smtClean="0">
                <a:latin typeface="Courier New" charset="0"/>
              </a:rPr>
              <a:t>;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990600" y="4349115"/>
            <a:ext cx="7239000" cy="1330643"/>
            <a:chOff x="228600" y="4349115"/>
            <a:chExt cx="8610600" cy="1330643"/>
          </a:xfrm>
        </p:grpSpPr>
        <p:sp>
          <p:nvSpPr>
            <p:cNvPr id="6" name="TextBox 5"/>
            <p:cNvSpPr txBox="1"/>
            <p:nvPr/>
          </p:nvSpPr>
          <p:spPr>
            <a:xfrm>
              <a:off x="228600" y="4838502"/>
              <a:ext cx="8610600" cy="841256"/>
            </a:xfrm>
            <a:prstGeom prst="rect">
              <a:avLst/>
            </a:prstGeom>
            <a:solidFill>
              <a:srgbClr val="333333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  <a:buNone/>
              </a:pPr>
              <a:r>
                <a:rPr lang="en-US" sz="2000" b="1" dirty="0" smtClean="0">
                  <a:latin typeface="Courier New" charset="0"/>
                </a:rPr>
                <a:t>if (</a:t>
              </a:r>
              <a:r>
                <a:rPr lang="en-US" sz="2000" b="1" dirty="0" err="1" smtClean="0">
                  <a:latin typeface="Courier New" charset="0"/>
                </a:rPr>
                <a:t>notSummer(date</a:t>
              </a:r>
              <a:r>
                <a:rPr lang="en-US" sz="2000" b="1" dirty="0" smtClean="0">
                  <a:latin typeface="Courier New" charset="0"/>
                </a:rPr>
                <a:t>))</a:t>
              </a:r>
            </a:p>
            <a:p>
              <a:pPr>
                <a:lnSpc>
                  <a:spcPct val="80000"/>
                </a:lnSpc>
                <a:buNone/>
              </a:pPr>
              <a:r>
                <a:rPr lang="en-US" sz="2000" b="1" dirty="0" smtClean="0">
                  <a:latin typeface="Courier New" charset="0"/>
                </a:rPr>
                <a:t>    charge = </a:t>
              </a:r>
              <a:r>
                <a:rPr lang="en-US" sz="2000" b="1" dirty="0" err="1" smtClean="0">
                  <a:latin typeface="Courier New" charset="0"/>
                </a:rPr>
                <a:t>winterCharge(quantity</a:t>
              </a:r>
              <a:r>
                <a:rPr lang="en-US" sz="2000" b="1" dirty="0" smtClean="0">
                  <a:latin typeface="Courier New" charset="0"/>
                </a:rPr>
                <a:t>);</a:t>
              </a:r>
            </a:p>
            <a:p>
              <a:pPr>
                <a:lnSpc>
                  <a:spcPct val="80000"/>
                </a:lnSpc>
                <a:buNone/>
              </a:pPr>
              <a:r>
                <a:rPr lang="en-US" sz="2000" b="1" dirty="0" smtClean="0">
                  <a:latin typeface="Courier New" charset="0"/>
                </a:rPr>
                <a:t>else charge = </a:t>
              </a:r>
              <a:r>
                <a:rPr lang="en-US" sz="2000" b="1" dirty="0" err="1" smtClean="0">
                  <a:latin typeface="Courier New" charset="0"/>
                </a:rPr>
                <a:t>summerCharge</a:t>
              </a:r>
              <a:r>
                <a:rPr lang="en-US" sz="2000" b="1" dirty="0" smtClean="0">
                  <a:latin typeface="Courier New" charset="0"/>
                </a:rPr>
                <a:t> (quantity);</a:t>
              </a:r>
            </a:p>
          </p:txBody>
        </p:sp>
        <p:sp>
          <p:nvSpPr>
            <p:cNvPr id="7" name="Down Arrow 6"/>
            <p:cNvSpPr/>
            <p:nvPr/>
          </p:nvSpPr>
          <p:spPr bwMode="auto">
            <a:xfrm>
              <a:off x="4191000" y="4349115"/>
              <a:ext cx="762000" cy="381000"/>
            </a:xfrm>
            <a:prstGeom prst="downArrow">
              <a:avLst/>
            </a:prstGeom>
            <a:solidFill>
              <a:srgbClr val="3333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8566047" y="6096000"/>
            <a:ext cx="57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Q2</a:t>
            </a:r>
            <a:endParaRPr 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Decompose </a:t>
            </a:r>
            <a:r>
              <a:rPr lang="en-US" dirty="0" smtClean="0"/>
              <a:t>Conditional: Motivation</a:t>
            </a:r>
            <a:endParaRPr lang="en-US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458200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The code (both the </a:t>
            </a:r>
            <a:r>
              <a:rPr lang="en-US" dirty="0"/>
              <a:t>condition checks and</a:t>
            </a:r>
            <a:r>
              <a:rPr lang="en-US" dirty="0" smtClean="0"/>
              <a:t> the actions) </a:t>
            </a:r>
            <a:r>
              <a:rPr lang="en-US" dirty="0"/>
              <a:t>tells</a:t>
            </a:r>
            <a:r>
              <a:rPr lang="en-US" dirty="0" smtClean="0"/>
              <a:t> us what happens, </a:t>
            </a:r>
            <a:r>
              <a:rPr lang="en-US" dirty="0"/>
              <a:t>but can easily </a:t>
            </a:r>
            <a:r>
              <a:rPr lang="en-US" dirty="0">
                <a:solidFill>
                  <a:srgbClr val="800000"/>
                </a:solidFill>
              </a:rPr>
              <a:t>obscure why it </a:t>
            </a:r>
            <a:r>
              <a:rPr lang="en-US" dirty="0" smtClean="0">
                <a:solidFill>
                  <a:srgbClr val="800000"/>
                </a:solidFill>
              </a:rPr>
              <a:t>happens</a:t>
            </a:r>
            <a:br>
              <a:rPr lang="en-US" dirty="0" smtClean="0">
                <a:solidFill>
                  <a:srgbClr val="800000"/>
                </a:solidFill>
              </a:rPr>
            </a:br>
            <a:endParaRPr lang="en-US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Want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>
                <a:solidFill>
                  <a:srgbClr val="800000"/>
                </a:solidFill>
              </a:rPr>
              <a:t>our intention</a:t>
            </a:r>
            <a:r>
              <a:rPr lang="en-US" dirty="0" smtClean="0">
                <a:solidFill>
                  <a:srgbClr val="800000"/>
                </a:solidFill>
              </a:rPr>
              <a:t> made clearer 	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Decompose </a:t>
            </a:r>
            <a:r>
              <a:rPr lang="en-US" dirty="0"/>
              <a:t>it and </a:t>
            </a:r>
            <a:r>
              <a:rPr lang="en-US" dirty="0" smtClean="0"/>
              <a:t>replace </a:t>
            </a:r>
            <a:r>
              <a:rPr lang="en-US" dirty="0"/>
              <a:t>chunks of code with a method calls named after the </a:t>
            </a:r>
            <a:r>
              <a:rPr lang="en-US" dirty="0" smtClean="0"/>
              <a:t>intention</a:t>
            </a:r>
            <a:br>
              <a:rPr lang="en-US" dirty="0" smtClean="0"/>
            </a:br>
            <a:endParaRPr lang="en-US" dirty="0" smtClean="0"/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Receive </a:t>
            </a:r>
            <a:r>
              <a:rPr lang="en-US" dirty="0"/>
              <a:t>further benefit by doing this for the conditional part and each of the </a:t>
            </a:r>
            <a:r>
              <a:rPr lang="en-US" dirty="0" smtClean="0"/>
              <a:t>alternatives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This way you </a:t>
            </a:r>
            <a:r>
              <a:rPr lang="en-US" dirty="0">
                <a:solidFill>
                  <a:srgbClr val="800000"/>
                </a:solidFill>
              </a:rPr>
              <a:t>highlight the condition </a:t>
            </a:r>
            <a:r>
              <a:rPr lang="en-US" dirty="0"/>
              <a:t>and make it </a:t>
            </a:r>
            <a:r>
              <a:rPr lang="en-US" dirty="0">
                <a:solidFill>
                  <a:srgbClr val="800000"/>
                </a:solidFill>
              </a:rPr>
              <a:t>clear what you are branching </a:t>
            </a:r>
            <a:r>
              <a:rPr lang="en-US" dirty="0" smtClean="0">
                <a:solidFill>
                  <a:srgbClr val="800000"/>
                </a:solidFill>
              </a:rPr>
              <a:t>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Also highlights </a:t>
            </a:r>
            <a:r>
              <a:rPr lang="en-US" dirty="0"/>
              <a:t>the reason for the </a:t>
            </a:r>
            <a:r>
              <a:rPr lang="en-US" dirty="0" smtClean="0"/>
              <a:t>branching</a:t>
            </a:r>
          </a:p>
          <a:p>
            <a:pPr lvl="1" eaLnBrk="1" hangingPunct="1">
              <a:lnSpc>
                <a:spcPct val="80000"/>
              </a:lnSpc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30779" y="5867400"/>
            <a:ext cx="582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Q3</a:t>
            </a:r>
            <a:endParaRPr 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533400"/>
          </a:xfrm>
        </p:spPr>
        <p:txBody>
          <a:bodyPr/>
          <a:lstStyle/>
          <a:p>
            <a:pPr algn="ctr"/>
            <a:r>
              <a:rPr lang="en-US" dirty="0" smtClean="0"/>
              <a:t>Consolidate Conditional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763000" cy="5638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Situation:</a:t>
            </a:r>
            <a:r>
              <a:rPr lang="en-US" dirty="0" smtClean="0"/>
              <a:t> You have a sequence of conditional tests with the same result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</a:t>
            </a:r>
            <a:r>
              <a:rPr lang="en-US" dirty="0" smtClean="0"/>
              <a:t> Combine them into a single conditional expression and extract it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5400" y="3314502"/>
            <a:ext cx="6781800" cy="1333698"/>
          </a:xfrm>
          <a:prstGeom prst="rect">
            <a:avLst/>
          </a:prstGeom>
          <a:solidFill>
            <a:srgbClr val="00009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double </a:t>
            </a:r>
            <a:r>
              <a:rPr lang="en-US" sz="2000" b="1" dirty="0" err="1" smtClean="0">
                <a:latin typeface="Courier New" charset="0"/>
              </a:rPr>
              <a:t>disabilityAmount</a:t>
            </a:r>
            <a:r>
              <a:rPr lang="en-US" sz="2000" b="1" dirty="0" smtClean="0">
                <a:latin typeface="Courier New" charset="0"/>
              </a:rPr>
              <a:t>() {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    if (_seniority &lt; 2) return 0;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    if (_</a:t>
            </a:r>
            <a:r>
              <a:rPr lang="en-US" sz="2000" b="1" dirty="0" err="1" smtClean="0">
                <a:latin typeface="Courier New" charset="0"/>
              </a:rPr>
              <a:t>monthsDisabled</a:t>
            </a:r>
            <a:r>
              <a:rPr lang="en-US" sz="2000" b="1" dirty="0" smtClean="0">
                <a:latin typeface="Courier New" charset="0"/>
              </a:rPr>
              <a:t> &gt; 12) return 0;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    if (_</a:t>
            </a:r>
            <a:r>
              <a:rPr lang="en-US" sz="2000" b="1" dirty="0" err="1" smtClean="0">
                <a:latin typeface="Courier New" charset="0"/>
              </a:rPr>
              <a:t>isPartTime</a:t>
            </a:r>
            <a:r>
              <a:rPr lang="en-US" sz="2000" b="1" dirty="0" smtClean="0">
                <a:latin typeface="Courier New" charset="0"/>
              </a:rPr>
              <a:t>) return 0;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    // compute the disability amount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990600" y="4841557"/>
            <a:ext cx="7467600" cy="1330643"/>
            <a:chOff x="228600" y="4349115"/>
            <a:chExt cx="8882514" cy="1330643"/>
          </a:xfrm>
        </p:grpSpPr>
        <p:sp>
          <p:nvSpPr>
            <p:cNvPr id="6" name="TextBox 5"/>
            <p:cNvSpPr txBox="1"/>
            <p:nvPr/>
          </p:nvSpPr>
          <p:spPr>
            <a:xfrm>
              <a:off x="228600" y="4838502"/>
              <a:ext cx="8882514" cy="841256"/>
            </a:xfrm>
            <a:prstGeom prst="rect">
              <a:avLst/>
            </a:prstGeom>
            <a:solidFill>
              <a:srgbClr val="333333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  <a:buNone/>
              </a:pPr>
              <a:r>
                <a:rPr lang="en-US" sz="2000" b="1" dirty="0" smtClean="0">
                  <a:latin typeface="Courier New" charset="0"/>
                </a:rPr>
                <a:t>double </a:t>
              </a:r>
              <a:r>
                <a:rPr lang="en-US" sz="2000" b="1" dirty="0" err="1" smtClean="0">
                  <a:latin typeface="Courier New" charset="0"/>
                </a:rPr>
                <a:t>disabilityAmount</a:t>
              </a:r>
              <a:r>
                <a:rPr lang="en-US" sz="2000" b="1" dirty="0" smtClean="0">
                  <a:latin typeface="Courier New" charset="0"/>
                </a:rPr>
                <a:t>() {</a:t>
              </a:r>
            </a:p>
            <a:p>
              <a:pPr>
                <a:lnSpc>
                  <a:spcPct val="80000"/>
                </a:lnSpc>
                <a:buNone/>
              </a:pPr>
              <a:r>
                <a:rPr lang="en-US" sz="2000" b="1" dirty="0" smtClean="0">
                  <a:latin typeface="Courier New" charset="0"/>
                </a:rPr>
                <a:t>    if (</a:t>
              </a:r>
              <a:r>
                <a:rPr lang="en-US" sz="2000" b="1" dirty="0" err="1" smtClean="0">
                  <a:latin typeface="Courier New" charset="0"/>
                </a:rPr>
                <a:t>isNotEligableForDisability</a:t>
              </a:r>
              <a:r>
                <a:rPr lang="en-US" sz="2000" b="1" dirty="0" smtClean="0">
                  <a:latin typeface="Courier New" charset="0"/>
                </a:rPr>
                <a:t>()) return 0;</a:t>
              </a:r>
            </a:p>
            <a:p>
              <a:pPr>
                <a:lnSpc>
                  <a:spcPct val="80000"/>
                </a:lnSpc>
                <a:buNone/>
              </a:pPr>
              <a:r>
                <a:rPr lang="en-US" sz="2000" b="1" dirty="0" smtClean="0">
                  <a:latin typeface="Courier New" charset="0"/>
                </a:rPr>
                <a:t>    // compute the disability amount</a:t>
              </a:r>
            </a:p>
          </p:txBody>
        </p:sp>
        <p:sp>
          <p:nvSpPr>
            <p:cNvPr id="7" name="Down Arrow 6"/>
            <p:cNvSpPr/>
            <p:nvPr/>
          </p:nvSpPr>
          <p:spPr bwMode="auto">
            <a:xfrm>
              <a:off x="4191000" y="4349115"/>
              <a:ext cx="762000" cy="381000"/>
            </a:xfrm>
            <a:prstGeom prst="downArrow">
              <a:avLst/>
            </a:prstGeom>
            <a:solidFill>
              <a:srgbClr val="3333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8566047" y="6096000"/>
            <a:ext cx="57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Q4</a:t>
            </a:r>
            <a:endParaRPr 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533400"/>
          </a:xfrm>
        </p:spPr>
        <p:txBody>
          <a:bodyPr/>
          <a:lstStyle/>
          <a:p>
            <a:pPr algn="ctr"/>
            <a:r>
              <a:rPr lang="en-US" dirty="0" smtClean="0"/>
              <a:t>Consolidate Duplicate Conditional Fragments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763000" cy="54102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Situation:</a:t>
            </a:r>
            <a:r>
              <a:rPr lang="en-US" dirty="0" smtClean="0"/>
              <a:t> The same fragment of code is in all branches of a conditional expression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 </a:t>
            </a:r>
            <a:r>
              <a:rPr lang="en-US" dirty="0" smtClean="0"/>
              <a:t>Move it outside of the expression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3566438"/>
            <a:ext cx="4191000" cy="2072362"/>
          </a:xfrm>
          <a:prstGeom prst="rect">
            <a:avLst/>
          </a:prstGeom>
          <a:solidFill>
            <a:srgbClr val="00009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if (</a:t>
            </a:r>
            <a:r>
              <a:rPr lang="en-US" sz="2000" b="1" dirty="0" err="1" smtClean="0">
                <a:latin typeface="Courier New" charset="0"/>
              </a:rPr>
              <a:t>isSpecialDeal</a:t>
            </a:r>
            <a:r>
              <a:rPr lang="en-US" sz="2000" b="1" dirty="0" smtClean="0">
                <a:latin typeface="Courier New" charset="0"/>
              </a:rPr>
              <a:t>()) {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    total = price * 0.95;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    send();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    }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else {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    total = price * 0.98;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    send();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    }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343401" y="4000302"/>
            <a:ext cx="4724399" cy="1333698"/>
            <a:chOff x="4343401" y="3909536"/>
            <a:chExt cx="4724399" cy="1333698"/>
          </a:xfrm>
        </p:grpSpPr>
        <p:sp>
          <p:nvSpPr>
            <p:cNvPr id="6" name="TextBox 5"/>
            <p:cNvSpPr txBox="1"/>
            <p:nvPr/>
          </p:nvSpPr>
          <p:spPr>
            <a:xfrm>
              <a:off x="4724400" y="3909536"/>
              <a:ext cx="4343400" cy="1333698"/>
            </a:xfrm>
            <a:prstGeom prst="rect">
              <a:avLst/>
            </a:prstGeom>
            <a:solidFill>
              <a:srgbClr val="333333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  <a:buNone/>
              </a:pPr>
              <a:r>
                <a:rPr lang="en-US" sz="2000" b="1" dirty="0" smtClean="0">
                  <a:latin typeface="Courier New" charset="0"/>
                </a:rPr>
                <a:t>if (</a:t>
              </a:r>
              <a:r>
                <a:rPr lang="en-US" sz="2000" b="1" dirty="0" err="1" smtClean="0">
                  <a:latin typeface="Courier New" charset="0"/>
                </a:rPr>
                <a:t>isSpecialDeal</a:t>
              </a:r>
              <a:r>
                <a:rPr lang="en-US" sz="2000" b="1" dirty="0" smtClean="0">
                  <a:latin typeface="Courier New" charset="0"/>
                </a:rPr>
                <a:t>())</a:t>
              </a:r>
            </a:p>
            <a:p>
              <a:pPr>
                <a:lnSpc>
                  <a:spcPct val="80000"/>
                </a:lnSpc>
                <a:buNone/>
              </a:pPr>
              <a:r>
                <a:rPr lang="en-US" sz="2000" b="1" dirty="0" smtClean="0">
                  <a:latin typeface="Courier New" charset="0"/>
                </a:rPr>
                <a:t>	total = price * 0.95;</a:t>
              </a:r>
            </a:p>
            <a:p>
              <a:pPr>
                <a:lnSpc>
                  <a:spcPct val="80000"/>
                </a:lnSpc>
                <a:buNone/>
              </a:pPr>
              <a:r>
                <a:rPr lang="en-US" sz="2000" b="1" dirty="0" smtClean="0">
                  <a:latin typeface="Courier New" charset="0"/>
                </a:rPr>
                <a:t>else</a:t>
              </a:r>
            </a:p>
            <a:p>
              <a:pPr>
                <a:lnSpc>
                  <a:spcPct val="80000"/>
                </a:lnSpc>
                <a:buNone/>
              </a:pPr>
              <a:r>
                <a:rPr lang="en-US" sz="2000" b="1" dirty="0" smtClean="0">
                  <a:latin typeface="Courier New" charset="0"/>
                </a:rPr>
                <a:t>	total = price * 0.98;</a:t>
              </a:r>
            </a:p>
            <a:p>
              <a:pPr>
                <a:lnSpc>
                  <a:spcPct val="80000"/>
                </a:lnSpc>
                <a:buNone/>
              </a:pPr>
              <a:r>
                <a:rPr lang="en-US" sz="2000" b="1" dirty="0" smtClean="0">
                  <a:latin typeface="Courier New" charset="0"/>
                </a:rPr>
                <a:t>send();</a:t>
              </a:r>
            </a:p>
          </p:txBody>
        </p:sp>
        <p:sp>
          <p:nvSpPr>
            <p:cNvPr id="7" name="Down Arrow 6"/>
            <p:cNvSpPr/>
            <p:nvPr/>
          </p:nvSpPr>
          <p:spPr bwMode="auto">
            <a:xfrm rot="16200000">
              <a:off x="4213591" y="4344146"/>
              <a:ext cx="640619" cy="381000"/>
            </a:xfrm>
            <a:prstGeom prst="downArrow">
              <a:avLst/>
            </a:prstGeom>
            <a:solidFill>
              <a:srgbClr val="3333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533400"/>
          </a:xfrm>
        </p:spPr>
        <p:txBody>
          <a:bodyPr/>
          <a:lstStyle/>
          <a:p>
            <a:pPr algn="ctr"/>
            <a:r>
              <a:rPr lang="en-US" dirty="0" smtClean="0"/>
              <a:t>Remove Control Flag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763000" cy="54102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Situation:</a:t>
            </a:r>
            <a:r>
              <a:rPr lang="en-US" dirty="0" smtClean="0"/>
              <a:t> You have a variable that is acting as a control flag for a series of </a:t>
            </a:r>
            <a:r>
              <a:rPr lang="en-US" dirty="0" err="1" smtClean="0"/>
              <a:t>boolean</a:t>
            </a:r>
            <a:r>
              <a:rPr lang="en-US" dirty="0" smtClean="0"/>
              <a:t> expressions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 </a:t>
            </a:r>
            <a:r>
              <a:rPr lang="en-US" dirty="0" smtClean="0"/>
              <a:t>Use a break or return instead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3888859"/>
            <a:ext cx="4191000" cy="1826141"/>
          </a:xfrm>
          <a:prstGeom prst="rect">
            <a:avLst/>
          </a:prstGeom>
          <a:solidFill>
            <a:srgbClr val="00009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…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done = false;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while not done  {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   // do something …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   if (complete)  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	done = true;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   // next step of loop …</a:t>
            </a:r>
          </a:p>
        </p:txBody>
      </p:sp>
      <p:grpSp>
        <p:nvGrpSpPr>
          <p:cNvPr id="9" name="Group 9"/>
          <p:cNvGrpSpPr/>
          <p:nvPr/>
        </p:nvGrpSpPr>
        <p:grpSpPr>
          <a:xfrm>
            <a:off x="4419601" y="3903821"/>
            <a:ext cx="4571999" cy="1579920"/>
            <a:chOff x="4343401" y="3909536"/>
            <a:chExt cx="4571999" cy="1579920"/>
          </a:xfrm>
        </p:grpSpPr>
        <p:sp>
          <p:nvSpPr>
            <p:cNvPr id="6" name="TextBox 5"/>
            <p:cNvSpPr txBox="1"/>
            <p:nvPr/>
          </p:nvSpPr>
          <p:spPr>
            <a:xfrm>
              <a:off x="4724400" y="3909536"/>
              <a:ext cx="4191000" cy="1579920"/>
            </a:xfrm>
            <a:prstGeom prst="rect">
              <a:avLst/>
            </a:prstGeom>
            <a:solidFill>
              <a:srgbClr val="333333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  <a:buNone/>
              </a:pPr>
              <a:r>
                <a:rPr lang="en-US" sz="2000" b="1" dirty="0" smtClean="0">
                  <a:latin typeface="Courier New" charset="0"/>
                </a:rPr>
                <a:t>…</a:t>
              </a:r>
            </a:p>
            <a:p>
              <a:pPr>
                <a:lnSpc>
                  <a:spcPct val="80000"/>
                </a:lnSpc>
                <a:buNone/>
              </a:pPr>
              <a:r>
                <a:rPr lang="en-US" sz="2000" b="1" dirty="0" smtClean="0">
                  <a:latin typeface="Courier New" charset="0"/>
                </a:rPr>
                <a:t>while …  {</a:t>
              </a:r>
            </a:p>
            <a:p>
              <a:pPr>
                <a:lnSpc>
                  <a:spcPct val="80000"/>
                </a:lnSpc>
                <a:buNone/>
              </a:pPr>
              <a:r>
                <a:rPr lang="en-US" sz="2000" b="1" dirty="0" smtClean="0">
                  <a:latin typeface="Courier New" charset="0"/>
                </a:rPr>
                <a:t>   // do something …</a:t>
              </a:r>
            </a:p>
            <a:p>
              <a:pPr>
                <a:lnSpc>
                  <a:spcPct val="80000"/>
                </a:lnSpc>
                <a:buNone/>
              </a:pPr>
              <a:r>
                <a:rPr lang="en-US" sz="2000" b="1" dirty="0" smtClean="0">
                  <a:latin typeface="Courier New" charset="0"/>
                </a:rPr>
                <a:t>   if (complete) </a:t>
              </a:r>
            </a:p>
            <a:p>
              <a:pPr>
                <a:lnSpc>
                  <a:spcPct val="80000"/>
                </a:lnSpc>
                <a:buNone/>
              </a:pPr>
              <a:r>
                <a:rPr lang="en-US" sz="2000" b="1" dirty="0" smtClean="0">
                  <a:solidFill>
                    <a:srgbClr val="FFFF00"/>
                  </a:solidFill>
                  <a:latin typeface="Courier New" charset="0"/>
                </a:rPr>
                <a:t>	return</a:t>
              </a:r>
              <a:r>
                <a:rPr lang="en-US" sz="2000" b="1" dirty="0" smtClean="0">
                  <a:latin typeface="Courier New" charset="0"/>
                </a:rPr>
                <a:t>;</a:t>
              </a:r>
            </a:p>
            <a:p>
              <a:pPr>
                <a:lnSpc>
                  <a:spcPct val="80000"/>
                </a:lnSpc>
                <a:buNone/>
              </a:pPr>
              <a:r>
                <a:rPr lang="en-US" sz="2000" b="1" dirty="0" smtClean="0">
                  <a:latin typeface="Courier New" charset="0"/>
                </a:rPr>
                <a:t>   // next step of loop …</a:t>
              </a:r>
            </a:p>
          </p:txBody>
        </p:sp>
        <p:sp>
          <p:nvSpPr>
            <p:cNvPr id="7" name="Down Arrow 6"/>
            <p:cNvSpPr/>
            <p:nvPr/>
          </p:nvSpPr>
          <p:spPr bwMode="auto">
            <a:xfrm rot="16200000">
              <a:off x="4213591" y="4344146"/>
              <a:ext cx="640619" cy="381000"/>
            </a:xfrm>
            <a:prstGeom prst="downArrow">
              <a:avLst/>
            </a:prstGeom>
            <a:solidFill>
              <a:srgbClr val="3333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8566047" y="6096000"/>
            <a:ext cx="57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Q5</a:t>
            </a:r>
            <a:endParaRPr 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533400"/>
          </a:xfrm>
        </p:spPr>
        <p:txBody>
          <a:bodyPr/>
          <a:lstStyle/>
          <a:p>
            <a:pPr algn="ctr"/>
            <a:r>
              <a:rPr lang="en-US" dirty="0" smtClean="0"/>
              <a:t>Exercise: </a:t>
            </a:r>
            <a:r>
              <a:rPr lang="en-US" dirty="0" err="1" smtClean="0"/>
              <a:t>Refactor</a:t>
            </a:r>
            <a:r>
              <a:rPr lang="en-US" dirty="0" smtClean="0"/>
              <a:t> </a:t>
            </a:r>
            <a:r>
              <a:rPr lang="en-US" dirty="0" err="1" smtClean="0"/>
              <a:t>checkSecurity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915400" cy="5486400"/>
          </a:xfrm>
        </p:spPr>
        <p:txBody>
          <a:bodyPr/>
          <a:lstStyle/>
          <a:p>
            <a:pPr>
              <a:spcBef>
                <a:spcPts val="400"/>
              </a:spcBef>
              <a:buSzPts val="1400"/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urier"/>
                <a:cs typeface="Courier"/>
              </a:rPr>
              <a:t>boolean</a:t>
            </a: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Courier"/>
                <a:cs typeface="Courier"/>
              </a:rPr>
              <a:t>checkSecurity(String</a:t>
            </a: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[] people) {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sz="1800" dirty="0" err="1" smtClean="0">
                <a:solidFill>
                  <a:srgbClr val="000000"/>
                </a:solidFill>
                <a:latin typeface="Courier"/>
                <a:cs typeface="Courier"/>
              </a:rPr>
              <a:t>boolean</a:t>
            </a: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 found = false;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    for (</a:t>
            </a:r>
            <a:r>
              <a:rPr lang="en-US" sz="1800" dirty="0" err="1" smtClean="0">
                <a:solidFill>
                  <a:srgbClr val="000000"/>
                </a:solidFill>
                <a:latin typeface="Courier"/>
                <a:cs typeface="Courier"/>
              </a:rPr>
              <a:t>int</a:t>
            </a: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 = 0; </a:t>
            </a:r>
            <a:r>
              <a:rPr lang="en-US" sz="1800" dirty="0" err="1" smtClean="0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 &lt; </a:t>
            </a:r>
            <a:r>
              <a:rPr lang="en-US" sz="1800" dirty="0" err="1" smtClean="0">
                <a:solidFill>
                  <a:srgbClr val="000000"/>
                </a:solidFill>
                <a:latin typeface="Courier"/>
                <a:cs typeface="Courier"/>
              </a:rPr>
              <a:t>people.length</a:t>
            </a: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; </a:t>
            </a:r>
            <a:r>
              <a:rPr lang="en-US" sz="1800" dirty="0" err="1" smtClean="0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++) {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      if (! found) {			  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	   switch (people[i].</a:t>
            </a:r>
            <a:r>
              <a:rPr lang="en-US" sz="1800" dirty="0" err="1" smtClean="0">
                <a:solidFill>
                  <a:srgbClr val="000000"/>
                </a:solidFill>
                <a:latin typeface="Courier"/>
                <a:cs typeface="Courier"/>
              </a:rPr>
              <a:t>inBadGuyLists</a:t>
            </a: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()) {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             case </a:t>
            </a:r>
            <a:r>
              <a:rPr lang="en-US" sz="1800" dirty="0" err="1" smtClean="0">
                <a:solidFill>
                  <a:srgbClr val="000000"/>
                </a:solidFill>
                <a:latin typeface="Courier"/>
                <a:cs typeface="Courier"/>
              </a:rPr>
              <a:t>OverlyTaliban</a:t>
            </a: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: {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                  </a:t>
            </a:r>
            <a:r>
              <a:rPr lang="en-US" sz="1800" dirty="0" err="1" smtClean="0">
                <a:solidFill>
                  <a:srgbClr val="000000"/>
                </a:solidFill>
                <a:latin typeface="Courier"/>
                <a:cs typeface="Courier"/>
              </a:rPr>
              <a:t>sendAlert</a:t>
            </a: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(</a:t>
            </a:r>
            <a:r>
              <a:rPr lang="en-US" sz="1800" dirty="0" err="1" smtClean="0">
                <a:solidFill>
                  <a:srgbClr val="000000"/>
                </a:solidFill>
                <a:latin typeface="Courier"/>
                <a:cs typeface="Courier"/>
              </a:rPr>
              <a:t>DrivesJeep</a:t>
            </a: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, people[i].name);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                  found = true;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				     }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 			 case </a:t>
            </a:r>
            <a:r>
              <a:rPr lang="en-US" sz="1800" dirty="0" err="1" smtClean="0">
                <a:solidFill>
                  <a:srgbClr val="000000"/>
                </a:solidFill>
                <a:latin typeface="Courier"/>
                <a:cs typeface="Courier"/>
              </a:rPr>
              <a:t>RussianDictator</a:t>
            </a: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: {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                  </a:t>
            </a:r>
            <a:r>
              <a:rPr lang="en-US" sz="1800" dirty="0" err="1" smtClean="0">
                <a:solidFill>
                  <a:srgbClr val="000000"/>
                </a:solidFill>
                <a:latin typeface="Courier"/>
                <a:cs typeface="Courier"/>
              </a:rPr>
              <a:t>sendAlert</a:t>
            </a: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(Putin, people[i].name);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                  found = true;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				     }            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US" sz="18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  } //switch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      } // if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18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  } // for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	  return found;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} // Deals with one </a:t>
            </a:r>
            <a:r>
              <a:rPr lang="en-US" sz="1800" dirty="0" err="1" smtClean="0">
                <a:solidFill>
                  <a:srgbClr val="000000"/>
                </a:solidFill>
                <a:latin typeface="Courier"/>
                <a:cs typeface="Courier"/>
              </a:rPr>
              <a:t>BadGuy</a:t>
            </a: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 at a time!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0" y="6019800"/>
            <a:ext cx="577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Q6</a:t>
            </a:r>
            <a:endParaRPr 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458200" cy="5638800"/>
          </a:xfrm>
        </p:spPr>
        <p:txBody>
          <a:bodyPr/>
          <a:lstStyle/>
          <a:p>
            <a:pPr>
              <a:buNone/>
            </a:pP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boolean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 </a:t>
            </a: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checkSecurity(String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[] people) {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   for (</a:t>
            </a: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int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 </a:t>
            </a: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i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 = 0; </a:t>
            </a: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i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 &lt; </a:t>
            </a: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people.length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; </a:t>
            </a: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i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++) {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			switch (people[i].</a:t>
            </a: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inBadGuyLists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()) {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          case </a:t>
            </a: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OverlyTaliban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: {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               </a:t>
            </a: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sendAlert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(</a:t>
            </a: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DrivesJeep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, people[i].name);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               return TRUE;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				  }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 		    case </a:t>
            </a: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RussianDictator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: {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               </a:t>
            </a: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sendAlert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(Putin, people[i].name);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               return TRUE;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				  }           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			    }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        }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	 return FALSE;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}</a:t>
            </a:r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610600" cy="533400"/>
          </a:xfrm>
          <a:noFill/>
          <a:ln/>
        </p:spPr>
        <p:txBody>
          <a:bodyPr/>
          <a:lstStyle/>
          <a:p>
            <a:r>
              <a:rPr lang="en-US" dirty="0" smtClean="0"/>
              <a:t>Find Control Flags &amp; Replace with </a:t>
            </a:r>
            <a:r>
              <a:rPr lang="en-US" dirty="0" smtClean="0">
                <a:latin typeface="Courier"/>
                <a:cs typeface="Courier"/>
              </a:rPr>
              <a:t>returns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76800" y="5181600"/>
            <a:ext cx="2953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One possible solution!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THEME_BG_IMAGE" val=""/>
  <p:tag name="MMPROD_TAG_VCONFIG" val="PD94bWwgdmVyc2lvbj0iMS4wIiBlbmNvZGluZz0iVVRGLTgiPz4NCjxjb25maWd1cmF0aW9u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hdHRhY2htZW50cyIgdmFsdWU9InRydWUiLz4NCgkJPHVpc2hvdyBuYW1lPSJ1dGlscyIgdmFsdWU9InRydWUiLz4NCgkJPHVpc2hvdyBuYW1lPSJ2b2x1bWUiIHZhbHVlPSJ0cnVlIi8+DQoJCTx1aXNob3cgbmFtZT0icGxheWJhciIgdmFsdWU9InRydWUiLz4NCgkJPHVpc2hvdyBuYW1lPSJ0YWxraW5naGVhZCIgdmFsdWU9InRydWUiLz4NCgkJPHVpc2hvdyBuYW1lPSJzaWRlYmFyb25yaWdodCIgdmFsdWU9InRydWUiLz4NCgkJPHVpc2hvdyBuYW1lPSJ2aWV3Y2hhbmdlIiB2YWx1ZT0idHJ1ZSIvPg0KCQk8dWlzaG93IG5hbWU9ImluaXRpYWxkaXNwbGF5bW9kZWlzbm9ybWFsIiB2YWx1ZT0idHJ1ZSIvPg0KCQk8dWlyZXBsYWNlIG5hbWU9ImxvZ28iIHZhbHVlPSIiLz4NCgkJPHVpcmVwbGFjZSBuYW1lPSJiZ2ltYWdlIiB2YWx1ZT0iIi8+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UsZmFsc2UsZmFsc2UsdHJ1ZSIvPg0KCQk8dWlmb250IG5hbWU9IkZPTlRfUFJFU0VOVEVSTkFNRSIgdmFsdWU9IlZlcmRhbmEsMTUsZmFsc2UsZmFsc2UsdHJ1ZSIvPg0KCQk8dWlmb250IG5hbWU9IkZPTlRfUFJFU0VOVEVSVElUTEUiIHZhbHVlPSJWZXJkYW5hLDExLHRydWUsZmFsc2UsdHJ1ZSIvPg0KCQk8dWlmb250IG5hbWU9IkZPTlRfQklPQlROIiB2YWx1ZT0iVmVyZGFuYSw5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TdG9wcGVkIi8+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0gc3Vic3RpdHV0aW9uOiAlcCA9PSBwcmVzZW50YXRpb24gdGl0bGUgLS0+DQoJCTwhLS0gc3Vic3RpdHV0aW9uOiAlcyA9PSBzbGlkZSB0aXRsZSAtLT4NCgkJPCEtLSBzdWJzdGl0dXRpb246ICVuID09IHNsaWRlIG51bWJlciAtLT4NCgkJPHVpdGV4dCBuYW1lPSJCT09LTUFSSyIgdmFsdWU9Ik1hY3JvbWVkaWEgQnJlZXplIC0gJXAiLz4NCgkJPCEtLSBzdWJzdGl0dXRpb246ICVwID09IHByZXNlbnRhdGlvbiB0aXRsZSAtLT4NCgkJPCEtLSBzdWJzdGl0dXRpb246ICVzID09IHNsaWRlIHRpdGxlIC0tPg0KCQk8IS0tIHN1YnN0aXR1dGlvbjogJW4gPT0gc2xpZGUgbnVtYmVyIC0tPg0KCQk8dWl0ZXh0IG5hbWU9IkJPT0tNQVJLU0xJREUiIHZhbHVlPSJNYWNyb21lZGlhIEJyZWV6ZSAtICVwICVzIi8+DQoJCTx1aXRleHQgbmFtZT0iU0hPV1NJREVCQVIiIHZhbHVlPSJTaG93IHNpZGViYXIgdG8gcGFydGljaXBhbnRz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UsZmFsc2UsZmFsc2UsdHJ1ZSIvPg0KCQk8dWlmb250IG5hbWU9IkZPTlRfUFJFU0VOVEVSTkFNRSIgdmFsdWU9IlZlcmRhbmEsMTUsZmFsc2UsZmFsc2UsdHJ1ZSIvPg0KCQk8dWlmb250IG5hbWU9IkZPTlRfUFJFU0VOVEVSVElUTEUiIHZhbHVlPSJWZXJkYW5hLDExLHRydWUsZmFsc2UsdHJ1ZSIvPg0KCQk8dWlmb250IG5hbWU9IkZPTlRfQklPQlROIiB2YWx1ZT0iVmVyZGFuYSw5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Gb2xpZSAlbiIvPg0KCQk8IS0tIHN1YnN0aXR1dGlvbjogJW4gPT0gc2xpZGUgbnVtYmVyIC0tPg0KCQk8IS0tIHN1YnN0aXR1dGlvbjogJXQgPT0gdG90YWwgc2xpZGUgY291bnQgLS0+DQoJCTx1aXRleHQgbmFtZT0iU0NSVUJCQVJTVEFUVVNfU0xJREVJTkZPIiB2YWx1ZT0iRm9saWUgJW4gLyAldCB8ICIvPg0KCQk8dWl0ZXh0IG5hbWU9IlNDUlVCQkFSU1RBVFVTX1NUT1BQRUQiIHZhbHVlPSJCZWVuZGV0Ii8+DQoJCTx1aXRleHQgbmFtZT0iU0NSVUJCQVJTVEFUVVNfUExBWUlORyIgdmFsdWU9IldpZWRlcmdhYmUiLz4NCgkJPHVpdGV4dCBuYW1lPSJTQ1JVQkJBUlNUQVRVU19OT0FVRElPIiB2YWx1ZT0iS2VpbiBBdWRpby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IHN1YnN0aXR1dGlvbjogJXAgPT0gcHJlc2VudGF0aW9uIHRpdGxlIC0tPg0KCQk8IS0tIHN1YnN0aXR1dGlvbjogJXMgPT0gc2xpZGUgdGl0bGUgLS0+DQoJCTwhLS0gc3Vic3RpdHV0aW9uOiAlbiA9PSBzbGlkZSBudW1iZXIgLS0+DQoJCTx1aXRleHQgbmFtZT0iQk9PS01BUksiIHZhbHVlPSJNYWNyb21lZGlhIEJyZWV6ZSAtICVwIi8+DQoJCTwhLS0gc3Vic3RpdHV0aW9uOiAlcCA9PSBwcmVzZW50YXRpb24gdGl0bGUgLS0+DQoJCTwhLS0gc3Vic3RpdHV0aW9uOiAlcyA9PSBzbGlkZSB0aXRsZSAtLT4NCgkJPCEtLSBzdWJzdGl0dXRpb246ICVuID09IHNsaWRlIG51bWJlciAtLT4NCgkJPHVpdGV4dCBuYW1lPSJCT09LTUFSS1NMSURFIiB2YWx1ZT0iTWFjcm9tZWRpYSBCcmVlemUgLSAlcCAlcyIvPg0KCQk8dWl0ZXh0IG5hbWU9IlNIT1dTSURFQkFSIiB2YWx1ZT0iRGVuIFRlaWxuZWhtZXJuIGRpZSBTZWl0ZW5sZWlzdGUgYW56ZWln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SxmYWxzZSxmYWxzZSx0cnVlIi8+DQoJCTx1aWZvbnQgbmFtZT0iRk9OVF9QUkVTRU5URVJOQU1FIiB2YWx1ZT0iVmVyZGFuYSwxNSxmYWxzZSxmYWxzZSx0cnVlIi8+DQoJCTx1aWZvbnQgbmFtZT0iRk9OVF9QUkVTRU5URVJUSVRMRSIgdmFsdWU9IlZlcmRhbmEsMTEsdHJ1ZSxmYWxzZSx0cnVlIi8+DQoJCTx1aWZvbnQgbmFtZT0iRk9OVF9CSU9CVE4iIHZhbHVlPSJWZXJkYW5hLDk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IHVpdGV4dCAtLT4NCgkJPCEtLSBzdWJzdGl0dXRpb246ICVuID09IHNsaWRlIG51bWJlciAtLT4NCgkJPHVpdGV4dCBuYW1lPSJVTk5BTUVEU0xJREVUSVRMRSIgdmFsdWU9IkRpYXBvc2l0aXZlICVuIi8+DQoJCTwhLS0gc3Vic3RpdHV0aW9uOiAlbiA9PSBzbGlkZSBudW1iZXIgLS0+DQoJCTwhLS0gc3Vic3RpdHV0aW9uOiAldCA9PSB0b3RhbCBzbGlkZSBjb3VudCAtLT4NCgkJPHVpdGV4dCBuYW1lPSJTQ1JVQkJBUlNUQVRVU19TTElERUlORk8iIHZhbHVlPSJEaWFwb3NpdGl2ZSAlbiAvICV0IHwgIi8+DQoJCTx1aXRleHQgbmFtZT0iU0NSVUJCQVJTVEFUVVNfU1RPUFBFRCIgdmFsdWU9IkFycsOqdMOpZSIvPg0KCQk8dWl0ZXh0IG5hbWU9IlNDUlVCQkFSU1RBVFVTX1BMQVlJTkciIHZhbHVlPSJMZWN0dXJlIi8+DQoJCTx1aXRleHQgbmFtZT0iU0NSVUJCQVJTVEFUVVNfTk9BVURJTyIgdmFsdWU9IlBhcyBkZSBzb24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+DQoJCTwhLS0gc3Vic3RpdHV0aW9uOiAlcyA9PSBzZWNvbmRzIHJlbWFpbmluZyAtLT4NCgkJPHVpdGV4dCBuYW1lPSJFTEFQU0VEIiB2YWx1ZT0iJW0gbWludXRlcyAlcyBzZWNvbmRlcyBSZXN0YW50ZXMiLz4NCgkJPHVpdGV4dCBuYW1lPSJOT1RGT1VORCIgdmFsdWU9IlJpZW4gdHJvdXbDqSIvPg0KCQk8dWl0ZXh0IG5hbWU9IkFUVEFDSE1FTlRTIiB2YWx1ZT0iUGnDqGNlcyBqb2ludGVzIi8+DQoJCTwhLS0gc3Vic3RpdHV0aW9uOiAlcCA9PSBjdXJyZW50IHNwZWFrZXIncyB0aXRsZSAtLT4NCgkJPHVpdGV4dCBuYW1lPSJCSU9XSU5fVElUTEUiIHZhbHVlPSJCaW8gOiAlcCIvPg0KCQk8dWl0ZXh0IG5hbWU9IkJJT0JUTl9USVRMRSIgdmFsdWU9IkJpbyA6Ii8+DQoJCTx1aXRleHQgbmFtZT0iRElWSURFUkJUTl9USVRMRSIgdmFsdWU9InwiLz4NCgkJPHVpdGV4dCBuYW1lPSJDT05UQUNUQlROX1RJVExFIiB2YWx1ZT0iQ29udGFjdCIvPg0KCQk8dWl0ZXh0IG5hbWU9IlRBQl9PVVRMSU5FIiB2YWx1ZT0iUGxhbiIvPg0KCQk8dWl0ZXh0IG5hbWU9IlRBQl9USFVNQiIgdmFsdWU9Ik1pbmlhdHVyZSIvPg0KCQk8dWl0ZXh0IG5hbWU9IlRBQl9OT1RFUyIgdmFsdWU9IkNvbW0uIi8+DQoJCTx1aXRleHQgbmFtZT0iVEFCX1NFQVJDSCIgdmFsdWU9IkNoZXJjaGUiLz4NCgkJPHVpdGV4dCBuYW1lPSJTTElERV9IRUFESU5HIiB2YWx1ZT0iVGl0cmUgZGUgbGEgZGlhcG9zaXRpdmUiLz4NCgkJPHVpdGV4dCBuYW1lPSJEVVJBVElPTl9IRUFESU5HIiB2YWx1ZT0iRHVyw6llIi8+DQoJCTx1aXRleHQgbmFtZT0iU0VBUkNIX0hFQURJTkciIHZhbHVlPSJDaGVyY2hlciBsZSB0ZXh0ZSA6Ii8+DQoJCTx1aXRleHQgbmFtZT0iVEhVTUJfSEVBRElORyIgdmFsdWU9IkRpYXBvc2l0aXZlIC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+DQoJCTwhLS0gc3Vic3RpdHV0aW9uOiAlbiA9PSBzbGlkZSBudW1iZXIgLS0+DQoJCTx1aXRleHQgbmFtZT0iQk9PS01BUktTTElERSIgdmFsdWU9Ik1hY3JvbWVkaWEgQnJlZXplIC0gJXAgJXMiLz4NCgkJPHVpdGV4dCBuYW1lPSJTSE9XU0lERUJBUiIgdmFsdWU9Ik1vbnRyZXIgbCdlbmNhZHLDqSBhdXggcGFydGljaXBhbnRzIi8+DQoJPC9sYW5ndWFnZT4NCgk8bGFuZ3VhZ2UgaWQ9Imph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GZhbHNlLGZhbHNlLHRydWUiLz4NCgkJPHVpZm9udCBuYW1lPSJGT05UX1BSRVNFTlRFUlRJVExFIiB2YWx1ZT0iVmVyZGFuYSwxMSx0cnVlLGZhbHNlLHRydWUiLz4NCgkJPHVpZm9udCBuYW1lPSJGT05UX0JJT0JUTiIgdmFsdWU9IlZlcmRhbmEsO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+DQoJCTx1aXRleHQgbmFtZT0iU0NSVUJCQVJTVEFUVVNfUExBWUlORyIgdmFsdWU9IuWGjeeUn+S4rSIvPg0KCQk8dWl0ZXh0IG5hbWU9IlNDUlVCQkFSU1RBVFVTX05PQVVESU8iIHZhbHVlPSLpn7Plo7DjgarjgZciLz4NCgkJPHVpdGV4dCBuYW1lPSJTQ1JVQkJBUlNUQVRVU19MT0FESU5HIiB2YWx1ZT0i44Ot44O844OJ5LitIi8+DQoJCTx1aXRleHQgbmFtZT0iU0NSVUJCQVJTVEFUVVNfQlVGRkVSSU5HIiB2YWx1ZT0i44OQ44OD44OV44Kh5LitIi8+DQoJCTx1aXRleHQgbmFtZT0iU0NSVUJCQVJTVEFUVVNfUVVFU1RJT04iIHZhbHVlPSLos6rllY/jgavnrZTjgYjjgabkuIvjgZXjgYQiLz4NCgkJPHVpdGV4dCBuYW1lPSJTQ1JVQkJBUlNUQVRVU19SRVZJRVdRVUlaIiB2YWx1ZT0i44Kv44Kk44K644KS44Oq44OT44Ol44O844GX44Gm44GE44G+44GZIi8+DQoJCTwhLS0gc3Vic3RpdHV0aW9uOiAlbSA9PSBtaW51dGVzIHJlbWFpbmluZyAtLT4NCgkJPCEtLSBzdWJzdGl0dXRpb246ICVzID09IHNlY29uZHMgcmVtYWluaW5nIC0tPg0KCQk8dWl0ZXh0IG5hbWU9IkVMQVBTRUQiIHZhbHVlPSLmrovjgoogOiAlbSDliIYgJXMg56eSIi8+DQoJCTx1aXRleHQgbmFtZT0iTk9URk9VTkQiIHZhbHVlPSLkvZXjgoLopovjgaTjgYvjgorjgb7jgZvjgpMiLz4NCgkJPHVpdGV4dCBuYW1lPSJBVFRBQ0hNRU5UUyIgdmFsdWU9Iua3u+S7mCIvPg0KCQk8IS0tIHN1YnN0aXR1dGlvbjogJXAgPT0gY3VycmVudCBzcGVha2VyJ3MgdGl0bGUgLS0+DQoJCTx1aXRleHQgbmFtZT0iQklPV0lOX1RJVExFIiB2YWx1ZT0iQmlvIDogJXAiLz4NCgkJPHVpdGV4dCBuYW1lPSJCSU9CVE5fVElUTEUiIHZhbHVlPSJCaW8iLz4NCgkJPHVpdGV4dCBuYW1lPSJESVZJREVSQlROX1RJVExFIiB2YWx1ZT0ifCIvPg0KCQk8dWl0ZXh0IG5hbWU9IkNPTlRBQ1RCVE5fVElUTEUiIHZhbHVlPSLjgYrllY/jgYTlkIjjgo/jgZsiLz4NCgkJPHVpdGV4dCBuYW1lPSJUQUJfT1VUTElORSIgdmFsdWU9IuOCouOCpuODiOODqeOCpOODsyIvPg0KCQk8dWl0ZXh0IG5hbWU9IlRBQl9USFVNQiIgdmFsdWU9Iuizm+WQpiIvPg0KCQk8dWl0ZXh0IG5hbWU9IlRBQl9OT1RFUyIgdmFsdWU9IuODjuODvOODiCIvPg0KCQk8dWl0ZXh0IG5hbWU9IlRBQl9TRUFSQ0giIHZhbHVlPSLmpJzntKIiLz4NCgkJPHVpdGV4dCBuYW1lPSJTTElERV9IRUFESU5HIiB2YWx1ZT0i44K544Op44Kk44OJ44K/44Kk44OI44OrIi8+DQoJCTx1aXRleHQgbmFtZT0iRFVSQVRJT05fSEVBRElORyIgdmFsdWU9IumVt+OBlSIvPg0KCQk8dWl0ZXh0IG5hbWU9IlNFQVJDSF9IRUFESU5HIiB2YWx1ZT0i44OG44Kt44K544OI5qSc57SiIDogIi8+DQoJCTx1aXRleHQgbmFtZT0iVEhVTUJfSEVBRElORyIgdmFsdWU9IuOCueODqeOCpOODiSIvPg0KCQk8dWl0ZXh0IG5hbWU9IlRIVU1CX0lORk8iIHZhbHVlPSLjgrnjg6njgqTjg4njgr/jgqTjg4jjg6sgLyDplbfjgZUiLz4NCgkJPHVpdGV4dCBuYW1lPSJBVFRBQ0hOQU1FX0hFQURJTkciIHZhbHVlPSLjg5XjgqHjgqTjg6vlkI0iLz4NCgkJPHVpdGV4dCBuYW1lPSJBVFRBQ0hTSVpFX0hFQURJTkciIHZhbHVlPSLjgrXjgqTjgroiLz4NCgkJPHVpdGV4dCBuYW1lPSJTTElERV9OT1RFUyIgdmFsdWU9IuOCueODqeOCpOODieODjuODvOODiCIvPg0KCQk8IS0tIHN1YnN0aXR1dGlvbjogJXAgPT0gcHJlc2VudGF0aW9uIHRpdGxlIC0tPg0KCQk8IS0tIHN1YnN0aXR1dGlvbjogJXMgPT0gc2xpZGUgdGl0bGUgLS0+DQoJCTwhLS0gc3Vic3RpdHV0aW9uOiAlbiA9PSBzbGlkZSBudW1iZXIgLS0+DQoJCTx1aXRleHQgbmFtZT0iQk9PS01BUksiIHZhbHVlPSJNYWNyb21lZGlhIEJyZWV6ZSAtICVwIi8+DQoJCTwhLS0gc3Vic3RpdHV0aW9uOiAlcCA9PSBwcmVzZW50YXRpb24gdGl0bGUgLS0+DQoJCTwhLS0gc3Vic3RpdHV0aW9uOiAlcyA9PSBzbGlkZSB0aXRsZSAtLT4NCgkJPCEtLSBzdWJzdGl0dXRpb246ICVuID09IHNsaWRlIG51bWJlciAtLT4NCgkJPHVpdGV4dCBuYW1lPSJCT09LTUFSS1NMSURFIiB2YWx1ZT0iTWFjcm9tZWRpYSBCcmVlemUgLSAlcCAlcyIvPg0KCQk8dWl0ZXh0IG5hbWU9IlNIT1dTSURFQkFSIiB2YWx1ZT0i44K144Kk44OJ44OQ44O844KS5Y+C5Yqg6ICF44Gr6KaL44Gb44KL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GZhbHNlLGZhbHNlLHRydWUiLz4NCgkJPHVpZm9udCBuYW1lPSJGT05UX1BSRVNFTlRFUlRJVExFIiB2YWx1ZT0iVmVyZGFuYSwxMSx0cnVlLGZhbHNlLHRydWUiLz4NCgkJPHVpZm9udCBuYW1lPSJGT05UX0JJT0JUTiIgdmFsdWU9IlZlcmRhbmEsO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0gdWl0ZXh0IC0tPg0KCQk8IS0tIHN1YnN0aXR1dGlvbjogJW4gPT0gc2xpZGUgbnVtYmVyIC0tPg0KCQk8dWl0ZXh0IG5hbWU9IlVOTkFNRURTTElERVRJVExFIiB2YWx1ZT0i7Iqs65287J2065OcICVuIi8+DQoJCTwhLS0gc3Vic3RpdHV0aW9uOiAlbiA9PSBzbGlkZSBudW1iZXIgLS0+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+DQoJCTx1aXRleHQgbmFtZT0iU0NSVUJCQVJTVEFUVVNfTk9BVURJTyIgdmFsdWU9IuyYpOuUlOyYpCDsl4bsnYwiLz4NCgkJPHVpdGV4dCBuYW1lPSJTQ1JVQkJBUlNUQVRVU19MT0FESU5HIiB2YWx1ZT0i66Gc65SpIi8+DQoJCTx1aXRleHQgbmFtZT0iU0NSVUJCQVJTVEFUVVNfQlVGRkVSSU5HIiB2YWx1ZT0i67KE7Y2866eBIi8+DQoJCTx1aXRleHQgbmFtZT0iU0NSVUJCQVJTVEFUVVNfUVVFU1RJT04iIHZhbHVlPSLsp4jrrLjsl5Ag64u17ZWY6riwIi8+DQoJCTx1aXRleHQgbmFtZT0iU0NSVUJCQVJTVEFUVVNfUkVWSUVXUVVJWiIgdmFsdWU9IuyniOusuCDri6Tsi5zrs7TquLAiLz4NCgkJPCEtLSBzdWJzdGl0dXRpb246ICVtID09IG1pbnV0ZXMgcmVtYWluaW5nIC0tPg0KCQk8IS0tIHN1YnN0aXR1dGlvbjogJXMgPT0gc2Vjb25kcyByZW1haW5pbmcgLS0+DQoJCTx1aXRleHQgbmFtZT0iRUxBUFNFRCIgdmFsdWU9IiVt67aEICVz7LSIIOuCqOydjCIvPg0KCQk8dWl0ZXh0IG5hbWU9Ik5PVEZPVU5EIiB2YWx1ZT0i7JeG7J2MIi8+DQoJCTx1aXRleHQgbmFtZT0iQVRUQUNITUVOVFMiIHZhbHVlPSLssqjrtoAg7YyM7J28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7Jew65297LKY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+DQoJCTwhLS0gc3Vic3RpdHV0aW9uOiAlbiA9PSBzbGlkZSBudW1iZXIgLS0+DQoJCTx1aXRleHQgbmFtZT0iQk9PS01BUktTTElERSIgdmFsdWU9Ik1hY3JvbWVkaWEgQnJlZXplIC0gJXAgJXMiLz4NCgkJPHVpdGV4dCBuYW1lPSJTSE9XU0lERUJBUiIgdmFsdWU9IuywuOyXrOyekOyXkOqyjCDshLjroZwg66eJ64yAIOuztOydtOq4sCIvPg0KCTwvbGFuZ3VhZ2U+DQo8L2NvbmZpZ3VyYXRpb24+DQo="/>
  <p:tag name="MMPROD_UIDATA" val="&lt;database version=&quot;6.0&quot;&gt;&lt;object type=&quot;1&quot; unique_id=&quot;10001&quot;&gt;&lt;property id=&quot;20141&quot; value=&quot;CS5704-Week1-Introduction&quot;/&gt;&lt;property id=&quot;20142&quot; value=&quot;This file contains the introduction of the course and guidelines on how the course will be organized.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1&quot;/&gt;&lt;property id=&quot;20181&quot; value=&quot;1&quot;/&gt;&lt;property id=&quot;20191&quot; value=&quot;Breeze&quot;/&gt;&lt;property id=&quot;20192&quot; value=&quot;http://breeze.iddl.vt.edu&quot;/&gt;&lt;property id=&quot;20193&quot; value=&quot;0&quot;/&gt;&lt;property id=&quot;20224&quot; value=&quot;C:\Documents and Settings\Shawn Bohner\My Documents\CS5704\Fall2007\CS-5704-Week1&quot;/&gt;&lt;property id=&quot;20250&quot; value=&quot;0&quot;/&gt;&lt;property id=&quot;20251&quot; value=&quot;1&quot;/&gt;&lt;property id=&quot;20259&quot; value=&quot;0&quot;/&gt;&lt;object type=&quot;4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Software Engineering&amp;#x0D;&amp;#x0A;CS5704: First Week&amp;quot;&quot;/&gt;&lt;property id=&quot;20303&quot; value=&quot;-1&quot;/&gt;&lt;property id=&quot;20307&quot; value=&quot;259&quot;/&gt;&lt;property id=&quot;20309&quot; value=&quot;-1&quot;/&gt;&lt;/object&gt;&lt;object type=&quot;3&quot; unique_id=&quot;10005&quot;&gt;&lt;property id=&quot;20148&quot; value=&quot;5&quot;/&gt;&lt;property id=&quot;20300&quot; value=&quot;Slide 2 - &amp;quot;Agenda&amp;quot;&quot;/&gt;&lt;property id=&quot;20303&quot; value=&quot;-1&quot;/&gt;&lt;property id=&quot;20307&quot; value=&quot;358&quot;/&gt;&lt;property id=&quot;20309&quot; value=&quot;-1&quot;/&gt;&lt;/object&gt;&lt;object type=&quot;3&quot; unique_id=&quot;10006&quot;&gt;&lt;property id=&quot;20148&quot; value=&quot;5&quot;/&gt;&lt;property id=&quot;20300&quot; value=&quot;Slide 3 - &amp;quot;Tentative Fall Semester Timeline&amp;quot;&quot;/&gt;&lt;property id=&quot;20303&quot; value=&quot;-1&quot;/&gt;&lt;property id=&quot;20307&quot; value=&quot;393&quot;/&gt;&lt;property id=&quot;20309&quot; value=&quot;-1&quot;/&gt;&lt;/object&gt;&lt;object type=&quot;3&quot; unique_id=&quot;10007&quot;&gt;&lt;property id=&quot;20148&quot; value=&quot;5&quot;/&gt;&lt;property id=&quot;20300&quot; value=&quot;Slide 4 - &amp;quot;Tentative Structure of CS5704&amp;quot;&quot;/&gt;&lt;property id=&quot;20303&quot; value=&quot;-1&quot;/&gt;&lt;property id=&quot;20307&quot; value=&quot;395&quot;/&gt;&lt;property id=&quot;20309&quot; value=&quot;-1&quot;/&gt;&lt;/object&gt;&lt;object type=&quot;3&quot; unique_id=&quot;10008&quot;&gt;&lt;property id=&quot;20148&quot; value=&quot;5&quot;/&gt;&lt;property id=&quot;20300&quot; value=&quot;Slide 5 - &amp;quot;Guidelines and Expectations&amp;quot;&quot;/&gt;&lt;property id=&quot;20303&quot; value=&quot;-1&quot;/&gt;&lt;property id=&quot;20307&quot; value=&quot;414&quot;/&gt;&lt;property id=&quot;20309&quot; value=&quot;-1&quot;/&gt;&lt;/object&gt;&lt;object type=&quot;3&quot; unique_id=&quot;10009&quot;&gt;&lt;property id=&quot;20148&quot; value=&quot;5&quot;/&gt;&lt;property id=&quot;20300&quot; value=&quot;Slide 6 - &amp;quot;Grading and Evaluation&amp;quot;&quot;/&gt;&lt;property id=&quot;20303&quot; value=&quot;-1&quot;/&gt;&lt;property id=&quot;20307&quot; value=&quot;415&quot;/&gt;&lt;property id=&quot;20309&quot; value=&quot;-1&quot;/&gt;&lt;/object&gt;&lt;object type=&quot;3&quot; unique_id=&quot;10010&quot;&gt;&lt;property id=&quot;20148&quot; value=&quot;5&quot;/&gt;&lt;property id=&quot;20300&quot; value=&quot;Slide 7 - &amp;quot;Late Work&amp;quot;&quot;/&gt;&lt;property id=&quot;20303&quot; value=&quot;-1&quot;/&gt;&lt;property id=&quot;20307&quot; value=&quot;416&quot;/&gt;&lt;property id=&quot;20309&quot; value=&quot;-1&quot;/&gt;&lt;/object&gt;&lt;object type=&quot;3&quot; unique_id=&quot;10011&quot;&gt;&lt;property id=&quot;20148&quot; value=&quot;5&quot;/&gt;&lt;property id=&quot;20300&quot; value=&quot;Slide 8 - &amp;quot;Chapter 1 : Software and Software Engineering&amp;quot;&quot;/&gt;&lt;property id=&quot;20303&quot; value=&quot;-1&quot;/&gt;&lt;property id=&quot;20307&quot; value=&quot;362&quot;/&gt;&lt;property id=&quot;20309&quot; value=&quot;-1&quot;/&gt;&lt;/object&gt;&lt;object type=&quot;3&quot; unique_id=&quot;10012&quot;&gt;&lt;property id=&quot;20148&quot; value=&quot;5&quot;/&gt;&lt;property id=&quot;20300&quot; value=&quot;Slide 9 - &amp;quot;What is Software?&amp;quot;&quot;/&gt;&lt;property id=&quot;20303&quot; value=&quot;-1&quot;/&gt;&lt;property id=&quot;20307&quot; value=&quot;378&quot;/&gt;&lt;property id=&quot;20309&quot; value=&quot;-1&quot;/&gt;&lt;/object&gt;&lt;object type=&quot;3&quot; unique_id=&quot;10013&quot;&gt;&lt;property id=&quot;20148&quot; value=&quot;5&quot;/&gt;&lt;property id=&quot;20300&quot; value=&quot;Slide 10 - &amp;quot;So, What is Software?&amp;quot;&quot;/&gt;&lt;property id=&quot;20303&quot; value=&quot;-1&quot;/&gt;&lt;property id=&quot;20307&quot; value=&quot;337&quot;/&gt;&lt;property id=&quot;20309&quot; value=&quot;-1&quot;/&gt;&lt;/object&gt;&lt;object type=&quot;3&quot; unique_id=&quot;10014&quot;&gt;&lt;property id=&quot;20148&quot; value=&quot;5&quot;/&gt;&lt;property id=&quot;20300&quot; value=&quot;Slide 11 - &amp;quot;Software Doesn’t Wear Out&amp;quot;&quot;/&gt;&lt;property id=&quot;20303&quot; value=&quot;-1&quot;/&gt;&lt;property id=&quot;20307&quot; value=&quot;342&quot;/&gt;&lt;property id=&quot;20309&quot; value=&quot;-1&quot;/&gt;&lt;/object&gt;&lt;object type=&quot;3&quot; unique_id=&quot;10015&quot;&gt;&lt;property id=&quot;20148&quot; value=&quot;5&quot;/&gt;&lt;property id=&quot;20300&quot; value=&quot;Slide 12 - &amp;quot;Software Design Degradation&amp;quot;&quot;/&gt;&lt;property id=&quot;20303&quot; value=&quot;-1&quot;/&gt;&lt;property id=&quot;20307&quot; value=&quot;380&quot;/&gt;&lt;property id=&quot;20309&quot; value=&quot;-1&quot;/&gt;&lt;/object&gt;&lt;object type=&quot;3&quot; unique_id=&quot;10016&quot;&gt;&lt;property id=&quot;20148&quot; value=&quot;5&quot;/&gt;&lt;property id=&quot;20300&quot; value=&quot;Slide 13 - &amp;quot;Information Lose Due to Relentless Change&amp;quot;&quot;/&gt;&lt;property id=&quot;20303&quot; value=&quot;-1&quot;/&gt;&lt;property id=&quot;20307&quot; value=&quot;381&quot;/&gt;&lt;property id=&quot;20309&quot; value=&quot;-1&quot;/&gt;&lt;/object&gt;&lt;object type=&quot;3&quot; unique_id=&quot;10017&quot;&gt;&lt;property id=&quot;20148&quot; value=&quot;5&quot;/&gt;&lt;property id=&quot;20300&quot; value=&quot;Slide 14 - &amp;quot;Wear versus Deterioration&amp;quot;&quot;/&gt;&lt;property id=&quot;20303&quot; value=&quot;-1&quot;/&gt;&lt;property id=&quot;20307&quot; value=&quot;333&quot;/&gt;&lt;property id=&quot;20309&quot; value=&quot;-1&quot;/&gt;&lt;/object&gt;&lt;object type=&quot;3&quot; unique_id=&quot;10018&quot;&gt;&lt;property id=&quot;20148&quot; value=&quot;5&quot;/&gt;&lt;property id=&quot;20300&quot; value=&quot;Slide 15 - &amp;quot;The Cost of Change&amp;quot;&quot;/&gt;&lt;property id=&quot;20303&quot; value=&quot;-1&quot;/&gt;&lt;property id=&quot;20307&quot; value=&quot;334&quot;/&gt;&lt;property id=&quot;20309&quot; value=&quot;-1&quot;/&gt;&lt;/object&gt;&lt;object type=&quot;3&quot; unique_id=&quot;10019&quot;&gt;&lt;property id=&quot;20148&quot; value=&quot;5&quot;/&gt;&lt;property id=&quot;20300&quot; value=&quot;Slide 16 - &amp;quot;Software is Complex&amp;quot;&quot;/&gt;&lt;property id=&quot;20303&quot; value=&quot;-1&quot;/&gt;&lt;property id=&quot;20307&quot; value=&quot;394&quot;/&gt;&lt;property id=&quot;20309&quot; value=&quot;-1&quot;/&gt;&lt;/object&gt;&lt;object type=&quot;3&quot; unique_id=&quot;10020&quot;&gt;&lt;property id=&quot;20148&quot; value=&quot;5&quot;/&gt;&lt;property id=&quot;20300&quot; value=&quot;Slide 17 - &amp;quot;Software “Schizophrenia”&amp;quot;&quot;/&gt;&lt;property id=&quot;20303&quot; value=&quot;-1&quot;/&gt;&lt;property id=&quot;20307&quot; value=&quot;384&quot;/&gt;&lt;property id=&quot;20309&quot; value=&quot;-1&quot;/&gt;&lt;/object&gt;&lt;object type=&quot;3&quot; unique_id=&quot;10021&quot;&gt;&lt;property id=&quot;20148&quot; value=&quot;5&quot;/&gt;&lt;property id=&quot;20300&quot; value=&quot;Slide 18 - &amp;quot;Software—New Categories&amp;quot;&quot;/&gt;&lt;property id=&quot;20303&quot; value=&quot;-1&quot;/&gt;&lt;property id=&quot;20307&quot; value=&quot;396&quot;/&gt;&lt;property id=&quot;20309&quot; value=&quot;-1&quot;/&gt;&lt;/object&gt;&lt;object type=&quot;3&quot; unique_id=&quot;10022&quot;&gt;&lt;property id=&quot;20148&quot; value=&quot;5&quot;/&gt;&lt;property id=&quot;20300&quot; value=&quot;Slide 19 - &amp;quot;Software Evolution&amp;quot;&quot;/&gt;&lt;property id=&quot;20303&quot; value=&quot;-1&quot;/&gt;&lt;property id=&quot;20307&quot; value=&quot;398&quot;/&gt;&lt;property id=&quot;20309&quot; value=&quot;-1&quot;/&gt;&lt;/object&gt;&lt;object type=&quot;3&quot; unique_id=&quot;10023&quot;&gt;&lt;property id=&quot;20148&quot; value=&quot;5&quot;/&gt;&lt;property id=&quot;20300&quot; value=&quot;Slide 20 - &amp;quot;Software Evolution (continued)&amp;quot;&quot;/&gt;&lt;property id=&quot;20303&quot; value=&quot;-1&quot;/&gt;&lt;property id=&quot;20307&quot; value=&quot;418&quot;/&gt;&lt;property id=&quot;20309&quot; value=&quot;-1&quot;/&gt;&lt;/object&gt;&lt;object type=&quot;3&quot; unique_id=&quot;10024&quot;&gt;&lt;property id=&quot;20148&quot; value=&quot;5&quot;/&gt;&lt;property id=&quot;20300&quot; value=&quot;Slide 21 - &amp;quot;Chapter 2: Process—A Generic View&amp;quot;&quot;/&gt;&lt;property id=&quot;20303&quot; value=&quot;-1&quot;/&gt;&lt;property id=&quot;20307&quot; value=&quot;372&quot;/&gt;&lt;property id=&quot;20309&quot; value=&quot;-1&quot;/&gt;&lt;/object&gt;&lt;object type=&quot;3&quot; unique_id=&quot;10025&quot;&gt;&lt;property id=&quot;20148&quot; value=&quot;5&quot;/&gt;&lt;property id=&quot;20300&quot; value=&quot;Slide 22 - &amp;quot;Software Still Stuck in Construction&amp;quot;&quot;/&gt;&lt;property id=&quot;20303&quot; value=&quot;-1&quot;/&gt;&lt;property id=&quot;20307&quot; value=&quot;386&quot;/&gt;&lt;property id=&quot;20309&quot; value=&quot;-1&quot;/&gt;&lt;/object&gt;&lt;object type=&quot;3&quot; unique_id=&quot;10026&quot;&gt;&lt;property id=&quot;20148&quot; value=&quot;5&quot;/&gt;&lt;property id=&quot;20300&quot; value=&quot;Slide 23 - &amp;quot;A Layered Technology&amp;quot;&quot;/&gt;&lt;property id=&quot;20303&quot; value=&quot;-1&quot;/&gt;&lt;property id=&quot;20307&quot; value=&quot;346&quot;/&gt;&lt;property id=&quot;20309&quot; value=&quot;-1&quot;/&gt;&lt;/object&gt;&lt;object type=&quot;3&quot; unique_id=&quot;10027&quot;&gt;&lt;property id=&quot;20148&quot; value=&quot;5&quot;/&gt;&lt;property id=&quot;20300&quot; value=&quot;Slide 24 - &amp;quot;Umbrella Activities &amp;#x0D;&amp;#x0A;(AKA Cross-Life-Cycle Activities)&amp;quot;&quot;/&gt;&lt;property id=&quot;20303&quot; value=&quot;-1&quot;/&gt;&lt;property id=&quot;20307&quot; value=&quot;348&quot;/&gt;&lt;property id=&quot;20309&quot; value=&quot;-1&quot;/&gt;&lt;/object&gt;&lt;object type=&quot;3&quot; unique_id=&quot;10028&quot;&gt;&lt;property id=&quot;20148&quot; value=&quot;5&quot;/&gt;&lt;property id=&quot;20300&quot; value=&quot;Slide 25 - &amp;quot;SEI’s Software Process &amp;#x0D;&amp;#x0A;Capability Maturity Model&amp;quot;&quot;/&gt;&lt;property id=&quot;20303&quot; value=&quot;-1&quot;/&gt;&lt;property id=&quot;20307&quot; value=&quot;374&quot;/&gt;&lt;property id=&quot;20309&quot; value=&quot;-1&quot;/&gt;&lt;/object&gt;&lt;object type=&quot;3&quot; unique_id=&quot;10029&quot;&gt;&lt;property id=&quot;20148&quot; value=&quot;5&quot;/&gt;&lt;property id=&quot;20300&quot; value=&quot;Slide 26 - &amp;quot;Summary of the SEI/CMM Levels&amp;quot;&quot;/&gt;&lt;property id=&quot;20303&quot; value=&quot;-1&quot;/&gt;&lt;property id=&quot;20307&quot; value=&quot;375&quot;/&gt;&lt;property id=&quot;20309&quot; value=&quot;-1&quot;/&gt;&lt;/object&gt;&lt;object type=&quot;3&quot; unique_id=&quot;10030&quot;&gt;&lt;property id=&quot;20148&quot; value=&quot;5&quot;/&gt;&lt;property id=&quot;20300&quot; value=&quot;Slide 27 - &amp;quot;Process Improvement Maturity Levels&amp;quot;&quot;/&gt;&lt;property id=&quot;20303&quot; value=&quot;-1&quot;/&gt;&lt;property id=&quot;20307&quot; value=&quot;390&quot;/&gt;&lt;property id=&quot;20309&quot; value=&quot;-1&quot;/&gt;&lt;/object&gt;&lt;object type=&quot;3&quot; unique_id=&quot;10031&quot;&gt;&lt;property id=&quot;20148&quot; value=&quot;5&quot;/&gt;&lt;property id=&quot;20300&quot; value=&quot;Slide 28 - &amp;quot;More Traction at Upper levels...&amp;quot;&quot;/&gt;&lt;property id=&quot;20303&quot; value=&quot;-1&quot;/&gt;&lt;property id=&quot;20307&quot; value=&quot;391&quot;/&gt;&lt;property id=&quot;20309&quot; value=&quot;-1&quot;/&gt;&lt;/object&gt;&lt;object type=&quot;3&quot; unique_id=&quot;10032&quot;&gt;&lt;property id=&quot;20148&quot; value=&quot;5&quot;/&gt;&lt;property id=&quot;20300&quot; value=&quot;Slide 29 - &amp;quot;The Process Model: Adaptability&amp;quot;&quot;/&gt;&lt;property id=&quot;20303&quot; value=&quot;-1&quot;/&gt;&lt;property id=&quot;20307&quot; value=&quot;400&quot;/&gt;&lt;property id=&quot;20309&quot; value=&quot;-1&quot;/&gt;&lt;/object&gt;&lt;object type=&quot;3&quot; unique_id=&quot;10033&quot;&gt;&lt;property id=&quot;20148&quot; value=&quot;5&quot;/&gt;&lt;property id=&quot;20300&quot; value=&quot;Slide 30 - &amp;quot;The CMMI&amp;quot;&quot;/&gt;&lt;property id=&quot;20303&quot; value=&quot;-1&quot;/&gt;&lt;property id=&quot;20307&quot; value=&quot;401&quot;/&gt;&lt;property id=&quot;20309&quot; value=&quot;-1&quot;/&gt;&lt;/object&gt;&lt;object type=&quot;3&quot; unique_id=&quot;10034&quot;&gt;&lt;property id=&quot;20148&quot; value=&quot;5&quot;/&gt;&lt;property id=&quot;20300&quot; value=&quot;Slide 31 - &amp;quot;Process Patterns&amp;quot;&quot;/&gt;&lt;property id=&quot;20303&quot; value=&quot;-1&quot;/&gt;&lt;property id=&quot;20307&quot; value=&quot;402&quot;/&gt;&lt;property id=&quot;20309&quot; value=&quot;-1&quot;/&gt;&lt;/object&gt;&lt;object type=&quot;3&quot; unique_id=&quot;10035&quot;&gt;&lt;property id=&quot;20148&quot; value=&quot;5&quot;/&gt;&lt;property id=&quot;20300&quot; value=&quot;Slide 32 - &amp;quot;Process Assessment&amp;quot;&quot;/&gt;&lt;property id=&quot;20303&quot; value=&quot;-1&quot;/&gt;&lt;property id=&quot;20307&quot; value=&quot;403&quot;/&gt;&lt;property id=&quot;20309&quot; value=&quot;-1&quot;/&gt;&lt;/object&gt;&lt;object type=&quot;3&quot; unique_id=&quot;10036&quot;&gt;&lt;property id=&quot;20148&quot; value=&quot;5&quot;/&gt;&lt;property id=&quot;20300&quot; value=&quot;Slide 33 - &amp;quot;Assessment and Improvement&amp;quot;&quot;/&gt;&lt;property id=&quot;20303&quot; value=&quot;-1&quot;/&gt;&lt;property id=&quot;20307&quot; value=&quot;404&quot;/&gt;&lt;property id=&quot;20309&quot; value=&quot;-1&quot;/&gt;&lt;/object&gt;&lt;object type=&quot;3&quot; unique_id=&quot;10037&quot;&gt;&lt;property id=&quot;20148&quot; value=&quot;5&quot;/&gt;&lt;property id=&quot;20300&quot; value=&quot;Slide 34 - &amp;quot;Personal Software Process (PSP)&amp;quot;&quot;/&gt;&lt;property id=&quot;20303&quot; value=&quot;-1&quot;/&gt;&lt;property id=&quot;20307&quot; value=&quot;405&quot;/&gt;&lt;property id=&quot;20309&quot; value=&quot;-1&quot;/&gt;&lt;/object&gt;&lt;object type=&quot;3&quot; unique_id=&quot;10038&quot;&gt;&lt;property id=&quot;20148&quot; value=&quot;5&quot;/&gt;&lt;property id=&quot;20300&quot; value=&quot;Slide 35 - &amp;quot;Team Software Process (TSP)&amp;quot;&quot;/&gt;&lt;property id=&quot;20303&quot; value=&quot;-1&quot;/&gt;&lt;property id=&quot;20307&quot; value=&quot;406&quot;/&gt;&lt;property id=&quot;20309&quot; value=&quot;-1&quot;/&gt;&lt;/object&gt;&lt;object type=&quot;3&quot; unique_id=&quot;10039&quot;&gt;&lt;property id=&quot;20148&quot; value=&quot;5&quot;/&gt;&lt;property id=&quot;20300&quot; value=&quot;Slide 36 - &amp;quot;Chapter 3: Prescriptive Process Models&amp;quot;&quot;/&gt;&lt;property id=&quot;20303&quot; value=&quot;-1&quot;/&gt;&lt;property id=&quot;20307&quot; value=&quot;417&quot;/&gt;&lt;property id=&quot;20309&quot; value=&quot;-1&quot;/&gt;&lt;/object&gt;&lt;object type=&quot;3&quot; unique_id=&quot;10040&quot;&gt;&lt;property id=&quot;20148&quot; value=&quot;5&quot;/&gt;&lt;property id=&quot;20300&quot; value=&quot;Slide 37 - &amp;quot;Prescriptive Models&amp;quot;&quot;/&gt;&lt;property id=&quot;20303&quot; value=&quot;-1&quot;/&gt;&lt;property id=&quot;20307&quot; value=&quot;407&quot;/&gt;&lt;property id=&quot;20309&quot; value=&quot;-1&quot;/&gt;&lt;/object&gt;&lt;object type=&quot;3&quot; unique_id=&quot;10041&quot;&gt;&lt;property id=&quot;20148&quot; value=&quot;5&quot;/&gt;&lt;property id=&quot;20300&quot; value=&quot;Slide 38 - &amp;quot;The Linear Model&amp;quot;&quot;/&gt;&lt;property id=&quot;20303&quot; value=&quot;-1&quot;/&gt;&lt;property id=&quot;20307&quot; value=&quot;352&quot;/&gt;&lt;property id=&quot;20309&quot; value=&quot;-1&quot;/&gt;&lt;/object&gt;&lt;object type=&quot;3&quot; unique_id=&quot;10042&quot;&gt;&lt;property id=&quot;20148&quot; value=&quot;5&quot;/&gt;&lt;property id=&quot;20300&quot; value=&quot;Slide 39 - &amp;quot;Rational Unified Process&amp;quot;&quot;/&gt;&lt;property id=&quot;20303&quot; value=&quot;-1&quot;/&gt;&lt;property id=&quot;20307&quot; value=&quot;413&quot;/&gt;&lt;property id=&quot;20309&quot; value=&quot;-1&quot;/&gt;&lt;/object&gt;&lt;object type=&quot;3&quot; unique_id=&quot;10043&quot;&gt;&lt;property id=&quot;20148&quot; value=&quot;5&quot;/&gt;&lt;property id=&quot;20300&quot; value=&quot;Slide 40 - &amp;quot;Iterative Models&amp;quot;&quot;/&gt;&lt;property id=&quot;20303&quot; value=&quot;-1&quot;/&gt;&lt;property id=&quot;20307&quot; value=&quot;411&quot;/&gt;&lt;property id=&quot;20309&quot; value=&quot;-1&quot;/&gt;&lt;/object&gt;&lt;object type=&quot;3&quot; unique_id=&quot;10044&quot;&gt;&lt;property id=&quot;20148&quot; value=&quot;5&quot;/&gt;&lt;property id=&quot;20300&quot; value=&quot;Slide 41 - &amp;quot;The Incremental Model&amp;quot;&quot;/&gt;&lt;property id=&quot;20303&quot; value=&quot;-1&quot;/&gt;&lt;property id=&quot;20307&quot; value=&quot;412&quot;/&gt;&lt;property id=&quot;20309&quot; value=&quot;-1&quot;/&gt;&lt;/object&gt;&lt;object type=&quot;3&quot; unique_id=&quot;10045&quot;&gt;&lt;property id=&quot;20148&quot; value=&quot;5&quot;/&gt;&lt;property id=&quot;20300&quot; value=&quot;Slide 42 - &amp;quot;Iterative and Incremental Models&amp;quot;&quot;/&gt;&lt;property id=&quot;20303&quot; value=&quot;-1&quot;/&gt;&lt;property id=&quot;20307&quot; value=&quot;353&quot;/&gt;&lt;property id=&quot;20309&quot; value=&quot;-1&quot;/&gt;&lt;/object&gt;&lt;object type=&quot;3&quot; unique_id=&quot;10046&quot;&gt;&lt;property id=&quot;20148&quot; value=&quot;5&quot;/&gt;&lt;property id=&quot;20300&quot; value=&quot;Slide 43 - &amp;quot;Evolutionary Models: The Spiral&amp;quot;&quot;/&gt;&lt;property id=&quot;20303&quot; value=&quot;-1&quot;/&gt;&lt;property id=&quot;20307&quot; value=&quot;408&quot;/&gt;&lt;property id=&quot;20309&quot; value=&quot;-1&quot;/&gt;&lt;/object&gt;&lt;object type=&quot;3&quot; unique_id=&quot;10047&quot;&gt;&lt;property id=&quot;20148&quot; value=&quot;5&quot;/&gt;&lt;property id=&quot;20300&quot; value=&quot;Slide 44 - &amp;quot;Evolutionary Models: Concurrent&amp;quot;&quot;/&gt;&lt;property id=&quot;20303&quot; value=&quot;-1&quot;/&gt;&lt;property id=&quot;20307&quot; value=&quot;409&quot;/&gt;&lt;property id=&quot;20309&quot; value=&quot;-1&quot;/&gt;&lt;/object&gt;&lt;object type=&quot;3&quot; unique_id=&quot;10048&quot;&gt;&lt;property id=&quot;20148&quot; value=&quot;5&quot;/&gt;&lt;property id=&quot;20300&quot; value=&quot;Slide 45 - &amp;quot;Still Other Process Models&amp;quot;&quot;/&gt;&lt;property id=&quot;20303&quot; value=&quot;-1&quot;/&gt;&lt;property id=&quot;20307&quot; value=&quot;410&quot;/&gt;&lt;property id=&quot;20309&quot; value=&quot;-1&quot;/&gt;&lt;/object&gt;&lt;object type=&quot;3&quot; unique_id=&quot;10049&quot;&gt;&lt;property id=&quot;20148&quot; value=&quot;5&quot;/&gt;&lt;property id=&quot;20300&quot; value=&quot;Slide 46 - &amp;quot;Homework Assignment for 8/29/07&amp;quot;&quot;/&gt;&lt;property id=&quot;20303&quot; value=&quot;-1&quot;/&gt;&lt;property id=&quot;20307&quot; value=&quot;377&quot;/&gt;&lt;property id=&quot;20309&quot; value=&quot;-1&quot;/&gt;&lt;/object&gt;&lt;/object&gt;&lt;object type=&quot;8&quot; unique_id=&quot;10050&quot;&gt;&lt;/object&gt;&lt;/object&gt;&lt;/database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,2137399327,C:\Documents and Settings\Shawn Bohner\My Documents\CS5704\Fall2007\CS5704-Week1\CS5704-Week1.ppc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15670</TotalTime>
  <Words>2077</Words>
  <Application>Microsoft Office PowerPoint</Application>
  <PresentationFormat>On-screen Show (4:3)</PresentationFormat>
  <Paragraphs>402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Blank Presentation</vt:lpstr>
      <vt:lpstr>Software Construction  and Evolution - CSSE 375  Simplifying Conditionals</vt:lpstr>
      <vt:lpstr>Simplifying Conditionals</vt:lpstr>
      <vt:lpstr>Decompose Conditional</vt:lpstr>
      <vt:lpstr>Decompose Conditional: Motivation</vt:lpstr>
      <vt:lpstr>Consolidate Conditional Expression</vt:lpstr>
      <vt:lpstr>Consolidate Duplicate Conditional Fragments</vt:lpstr>
      <vt:lpstr>Remove Control Flag</vt:lpstr>
      <vt:lpstr>Exercise: Refactor checkSecurity</vt:lpstr>
      <vt:lpstr>Find Control Flags &amp; Replace with returns</vt:lpstr>
      <vt:lpstr>Replace Conditional with Polymorphism       on VillainType</vt:lpstr>
      <vt:lpstr>Replace Conditional with Polymorphism</vt:lpstr>
      <vt:lpstr>Replace Nested Conditional with Guard Clauses</vt:lpstr>
      <vt:lpstr>Introduce Assertion</vt:lpstr>
      <vt:lpstr>Introduce Null Object</vt:lpstr>
      <vt:lpstr>Introduce Null Object: Mechanics</vt:lpstr>
      <vt:lpstr>Introduce Null Object Example (1 of 7)</vt:lpstr>
      <vt:lpstr>Introduce Null Object Example (2 of 7)</vt:lpstr>
      <vt:lpstr>Introduce Null Object Example (3 of 7)</vt:lpstr>
      <vt:lpstr>Introduce Null Object Example (4 of 7)</vt:lpstr>
      <vt:lpstr>Introduce Null Object Example (5 of 7)</vt:lpstr>
      <vt:lpstr>Introduce Null Object Example (6 of 7)</vt:lpstr>
      <vt:lpstr>Introduce Null Object Example (7 of 7)</vt:lpstr>
    </vt:vector>
  </TitlesOfParts>
  <Company>Virginia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Construction and Evolution CS5704: First Class</dc:title>
  <dc:creator>Shawn Bohner</dc:creator>
  <cp:lastModifiedBy>Windows User</cp:lastModifiedBy>
  <cp:revision>83</cp:revision>
  <cp:lastPrinted>2010-04-12T14:32:38Z</cp:lastPrinted>
  <dcterms:created xsi:type="dcterms:W3CDTF">2010-04-12T02:13:43Z</dcterms:created>
  <dcterms:modified xsi:type="dcterms:W3CDTF">2014-03-31T16:25:16Z</dcterms:modified>
</cp:coreProperties>
</file>