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9" r:id="rId2"/>
    <p:sldId id="623" r:id="rId3"/>
    <p:sldId id="624" r:id="rId4"/>
    <p:sldId id="556" r:id="rId5"/>
    <p:sldId id="616" r:id="rId6"/>
    <p:sldId id="621" r:id="rId7"/>
    <p:sldId id="619" r:id="rId8"/>
    <p:sldId id="625" r:id="rId9"/>
    <p:sldId id="620" r:id="rId10"/>
    <p:sldId id="628" r:id="rId11"/>
    <p:sldId id="626" r:id="rId12"/>
    <p:sldId id="627" r:id="rId13"/>
    <p:sldId id="567" r:id="rId14"/>
    <p:sldId id="558" r:id="rId15"/>
    <p:sldId id="622" r:id="rId16"/>
    <p:sldId id="593" r:id="rId17"/>
    <p:sldId id="629" r:id="rId18"/>
    <p:sldId id="630" r:id="rId19"/>
    <p:sldId id="633" r:id="rId20"/>
  </p:sldIdLst>
  <p:sldSz cx="9144000" cy="6858000" type="screen4x3"/>
  <p:notesSz cx="7315200" cy="9601200"/>
  <p:custDataLst>
    <p:tags r:id="rId2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336699"/>
    <a:srgbClr val="FFFF00"/>
    <a:srgbClr val="0033CC"/>
    <a:srgbClr val="990000"/>
    <a:srgbClr val="000066"/>
    <a:srgbClr val="CC33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53" autoAdjust="0"/>
    <p:restoredTop sz="79931" autoAdjust="0"/>
  </p:normalViewPr>
  <p:slideViewPr>
    <p:cSldViewPr>
      <p:cViewPr varScale="1">
        <p:scale>
          <a:sx n="56" d="100"/>
          <a:sy n="56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542" y="-84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829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t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0838" y="0"/>
            <a:ext cx="318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t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829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b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endParaRPr lang="en-US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0838" y="9109075"/>
            <a:ext cx="318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fld id="{BE7C2961-80AF-1046-8E90-A8097193FC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330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b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18600"/>
            <a:ext cx="3170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fld id="{1D48FDC5-0FF0-AA44-98DE-252E54AB5E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060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1C3301-B4F8-9C4A-A4A6-B086B24BB786}" type="slidenum">
              <a:rPr lang="en-US"/>
              <a:pPr/>
              <a:t>1</a:t>
            </a:fld>
            <a:endParaRPr lang="en-US"/>
          </a:p>
        </p:txBody>
      </p:sp>
      <p:sp>
        <p:nvSpPr>
          <p:cNvPr id="38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baseline="0" dirty="0" smtClean="0"/>
              <a:t>Image, above – Organizing a program often feels “disorganized,” in itself, like this stack of folders.</a:t>
            </a:r>
          </a:p>
          <a:p>
            <a:r>
              <a:rPr lang="en-US" b="0" baseline="0" dirty="0" smtClean="0"/>
              <a:t>From http://www.flyingrutabagaworks.com/workshops/capturing-and-organizing-data-for-gaps-organic-certification-and-other-endeavors.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create subclasses to add features or allow behavior to vary. </a:t>
            </a:r>
          </a:p>
          <a:p>
            <a:r>
              <a:rPr lang="en-US" dirty="0" smtClean="0"/>
              <a:t>One form of variant behavior is the constant method. A constant method is one that returns a hard-coded value. </a:t>
            </a:r>
          </a:p>
          <a:p>
            <a:r>
              <a:rPr lang="en-US" dirty="0" smtClean="0"/>
              <a:t>This can be very useful on subclasses that return different values for an </a:t>
            </a:r>
            <a:r>
              <a:rPr lang="en-US" dirty="0" err="1" smtClean="0"/>
              <a:t>accessor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You define the </a:t>
            </a:r>
            <a:r>
              <a:rPr lang="en-US" dirty="0" err="1" smtClean="0"/>
              <a:t>accessor</a:t>
            </a:r>
            <a:r>
              <a:rPr lang="en-US" dirty="0" smtClean="0"/>
              <a:t> in the </a:t>
            </a:r>
            <a:r>
              <a:rPr lang="en-US" dirty="0" err="1" smtClean="0"/>
              <a:t>superclass</a:t>
            </a:r>
            <a:r>
              <a:rPr lang="en-US" dirty="0" smtClean="0"/>
              <a:t> and implement it with different values on the subclass.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similar to Replace Type Code with Subclasses, but can be used if the type code changes during the life of the object or if another reason prevents </a:t>
            </a:r>
            <a:r>
              <a:rPr lang="en-US" dirty="0" err="1" smtClean="0"/>
              <a:t>subclassing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It uses either the State or Strategy pattern (they are very similar)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Q15: What is a good place to start refactoring the Type Code into a State/Strategy in this example?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Assume this is a progressive company that allows promotion of managers to engineers. </a:t>
            </a:r>
          </a:p>
          <a:p>
            <a:r>
              <a:rPr lang="en-US" dirty="0" smtClean="0"/>
              <a:t>Thus the type code is mutable, and I can’t use </a:t>
            </a:r>
            <a:r>
              <a:rPr lang="en-US" dirty="0" err="1" smtClean="0"/>
              <a:t>subclassing</a:t>
            </a:r>
            <a:r>
              <a:rPr lang="en-US" dirty="0" smtClean="0"/>
              <a:t>. My first step, as ever, is to self-encapsulate the type code: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declare this as an abstract class and provide an abstract method for returning the type 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Hook the subclasses into the employee by modifying the </a:t>
            </a:r>
            <a:r>
              <a:rPr lang="en-US" dirty="0" err="1" smtClean="0"/>
              <a:t>accessors</a:t>
            </a:r>
            <a:r>
              <a:rPr lang="en-US" dirty="0" smtClean="0"/>
              <a:t> for the type 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only place in code for decision, and it will be executed only when the type is changed. </a:t>
            </a:r>
          </a:p>
          <a:p>
            <a:r>
              <a:rPr lang="en-US" dirty="0" smtClean="0"/>
              <a:t>Finish Replace Type Code with State/Strategy by moving all knowledge of the type codes and subclasses over to the new class. </a:t>
            </a:r>
          </a:p>
          <a:p>
            <a:r>
              <a:rPr lang="en-US" dirty="0" smtClean="0"/>
              <a:t>First I copy the type code definitions into the employee type, </a:t>
            </a:r>
            <a:r>
              <a:rPr lang="en-US" b="1" dirty="0" smtClean="0"/>
              <a:t>create a factory method </a:t>
            </a:r>
            <a:r>
              <a:rPr lang="en-US" dirty="0" smtClean="0"/>
              <a:t>for employee types, and </a:t>
            </a:r>
            <a:r>
              <a:rPr lang="en-US" b="1" dirty="0" smtClean="0"/>
              <a:t>adjust the setting method on employee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Remove the type code definitions from the employee and replace them with references to the employee type</a:t>
            </a:r>
          </a:p>
          <a:p>
            <a:r>
              <a:rPr lang="en-US" dirty="0" smtClean="0"/>
              <a:t>Q16: What is the result of </a:t>
            </a:r>
            <a:r>
              <a:rPr lang="en-US" baseline="0" dirty="0" smtClean="0"/>
              <a:t>using “Replace Conditional with Polymorphism” on </a:t>
            </a:r>
            <a:r>
              <a:rPr lang="en-US" baseline="0" dirty="0" err="1" smtClean="0"/>
              <a:t>PayAmount</a:t>
            </a:r>
            <a:r>
              <a:rPr lang="en-US" baseline="0" dirty="0" smtClean="0"/>
              <a:t>?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Remove the type code definitions from the employee and replace them with references to the employee type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1116107" y="4570269"/>
            <a:ext cx="5088965" cy="3653487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1116107" y="4570269"/>
            <a:ext cx="5088965" cy="3653487"/>
          </a:xfrm>
          <a:noFill/>
          <a:ln/>
        </p:spPr>
        <p:txBody>
          <a:bodyPr wrap="none" anchor="ctr"/>
          <a:lstStyle/>
          <a:p>
            <a:r>
              <a:rPr lang="en-US" dirty="0" smtClean="0"/>
              <a:t>Q9: Briefly write</a:t>
            </a:r>
            <a:r>
              <a:rPr lang="en-US" baseline="0" dirty="0" smtClean="0"/>
              <a:t> your own, reasonable definition of Software Factoring. What does this say about refactoring?</a:t>
            </a:r>
          </a:p>
          <a:p>
            <a:r>
              <a:rPr lang="en-US" dirty="0" smtClean="0"/>
              <a:t>Hence, refactoring is</a:t>
            </a:r>
            <a:r>
              <a:rPr lang="en-US" baseline="0" dirty="0" smtClean="0"/>
              <a:t> a process or organizing SE factors for the purpose of improved structure.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Arrays</a:t>
            </a:r>
            <a:r>
              <a:rPr lang="en-US" dirty="0" smtClean="0"/>
              <a:t>, a common data structure, should be used only to contain a collection of similar objects in some order. </a:t>
            </a:r>
          </a:p>
          <a:p>
            <a:r>
              <a:rPr lang="en-US" dirty="0" smtClean="0"/>
              <a:t>Sometimes, however, you see them used to contain a number of different things.</a:t>
            </a:r>
          </a:p>
          <a:p>
            <a:r>
              <a:rPr lang="en-US" dirty="0" smtClean="0"/>
              <a:t>Similarly, </a:t>
            </a:r>
            <a:r>
              <a:rPr lang="en-US" b="1" dirty="0" smtClean="0"/>
              <a:t>Replace Record with Data Class</a:t>
            </a:r>
            <a:r>
              <a:rPr lang="en-US" dirty="0" smtClean="0"/>
              <a:t>: </a:t>
            </a:r>
          </a:p>
          <a:p>
            <a:r>
              <a:rPr lang="en-US" b="0" i="0" dirty="0" smtClean="0"/>
              <a:t>	</a:t>
            </a:r>
            <a:r>
              <a:rPr lang="en-US" b="1" i="0" dirty="0" smtClean="0"/>
              <a:t>Situation</a:t>
            </a:r>
            <a:r>
              <a:rPr lang="en-US" b="0" i="0" dirty="0" smtClean="0"/>
              <a:t>: You need to interface with a record structure in a traditional programming environment</a:t>
            </a:r>
          </a:p>
          <a:p>
            <a:r>
              <a:rPr lang="en-US" b="0" i="0" dirty="0" smtClean="0"/>
              <a:t>	</a:t>
            </a:r>
            <a:r>
              <a:rPr lang="en-US" b="1" i="0" dirty="0" smtClean="0"/>
              <a:t>Solution</a:t>
            </a:r>
            <a:r>
              <a:rPr lang="en-US" b="0" i="0" dirty="0" smtClean="0"/>
              <a:t>: Make a dumb data object for the record</a:t>
            </a:r>
          </a:p>
          <a:p>
            <a:r>
              <a:rPr lang="en-US" dirty="0" smtClean="0"/>
              <a:t>Q10:</a:t>
            </a:r>
            <a:r>
              <a:rPr lang="en-US" baseline="0" dirty="0" smtClean="0"/>
              <a:t> What is the problem that “</a:t>
            </a:r>
            <a:r>
              <a:rPr lang="en-US" sz="1200" dirty="0" smtClean="0"/>
              <a:t>Replace Array</a:t>
            </a:r>
            <a:r>
              <a:rPr lang="en-US" sz="1200" baseline="0" dirty="0" smtClean="0"/>
              <a:t> with Object</a:t>
            </a:r>
            <a:r>
              <a:rPr lang="en-US" sz="1200" dirty="0" smtClean="0"/>
              <a:t>” </a:t>
            </a:r>
            <a:r>
              <a:rPr lang="en-US" baseline="0" dirty="0" smtClean="0"/>
              <a:t>solves?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</a:t>
            </a:r>
            <a:r>
              <a:rPr lang="en-US" baseline="0" dirty="0" smtClean="0"/>
              <a:t> you remember the Observer </a:t>
            </a:r>
            <a:r>
              <a:rPr lang="en-US" baseline="0" dirty="0" err="1" smtClean="0"/>
              <a:t>GoF</a:t>
            </a:r>
            <a:r>
              <a:rPr lang="en-US" baseline="0" dirty="0" smtClean="0"/>
              <a:t> pattern?</a:t>
            </a:r>
          </a:p>
          <a:p>
            <a:r>
              <a:rPr lang="en-US" b="1" baseline="0" dirty="0" smtClean="0"/>
              <a:t>Q11</a:t>
            </a:r>
            <a:r>
              <a:rPr lang="en-US" baseline="0" dirty="0" smtClean="0"/>
              <a:t>: What </a:t>
            </a:r>
            <a:r>
              <a:rPr lang="en-US" baseline="0" dirty="0" err="1" smtClean="0"/>
              <a:t>GoF</a:t>
            </a:r>
            <a:r>
              <a:rPr lang="en-US" baseline="0" dirty="0" smtClean="0"/>
              <a:t> pattern does Duplicate Observed Data technique reflect?</a:t>
            </a:r>
          </a:p>
          <a:p>
            <a:r>
              <a:rPr lang="en-US" dirty="0" smtClean="0"/>
              <a:t>The behavior is very simple. Whenever you change the value in one of the text fields, the other ones update. </a:t>
            </a:r>
          </a:p>
          <a:p>
            <a:r>
              <a:rPr lang="en-US" dirty="0" smtClean="0"/>
              <a:t>If you change the start or end fields, the length is calculated; if you change the length field, the end is calculated.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Must</a:t>
            </a:r>
            <a:r>
              <a:rPr lang="en-US" baseline="0" dirty="0" smtClean="0"/>
              <a:t> </a:t>
            </a:r>
            <a:r>
              <a:rPr lang="en-US" dirty="0" smtClean="0"/>
              <a:t>consider other type code replacements. </a:t>
            </a:r>
          </a:p>
          <a:p>
            <a:r>
              <a:rPr lang="en-US" baseline="0" dirty="0" smtClean="0"/>
              <a:t>          </a:t>
            </a:r>
            <a:r>
              <a:rPr lang="en-US" dirty="0" smtClean="0"/>
              <a:t>Replace type code with a class only if the type code is pure data.</a:t>
            </a:r>
          </a:p>
          <a:p>
            <a:r>
              <a:rPr lang="en-US" baseline="0" dirty="0" smtClean="0"/>
              <a:t>          </a:t>
            </a:r>
            <a:r>
              <a:rPr lang="en-US" dirty="0" smtClean="0"/>
              <a:t>i.e., it does not cause different behavior inside a switch statement.</a:t>
            </a:r>
            <a:endParaRPr lang="en-US" baseline="0" dirty="0" smtClean="0"/>
          </a:p>
          <a:p>
            <a:r>
              <a:rPr lang="en-US" dirty="0" smtClean="0"/>
              <a:t>Java switches on an integer, not an arbitrary class, so the replacement will fail. </a:t>
            </a:r>
          </a:p>
          <a:p>
            <a:r>
              <a:rPr lang="en-US" dirty="0" smtClean="0"/>
              <a:t>Moreover, switch must be removed </a:t>
            </a:r>
            <a:r>
              <a:rPr lang="en-US" dirty="0" err="1" smtClean="0"/>
              <a:t>w</a:t>
            </a:r>
            <a:r>
              <a:rPr lang="en-US" dirty="0" smtClean="0"/>
              <a:t>/Replace Conditional with</a:t>
            </a:r>
            <a:r>
              <a:rPr lang="en-US" baseline="0" dirty="0" smtClean="0"/>
              <a:t> </a:t>
            </a:r>
            <a:r>
              <a:rPr lang="en-US" dirty="0" smtClean="0"/>
              <a:t>Polymorphism.</a:t>
            </a:r>
          </a:p>
          <a:p>
            <a:endParaRPr lang="en-US" dirty="0" smtClean="0"/>
          </a:p>
          <a:p>
            <a:r>
              <a:rPr lang="en-US" dirty="0" smtClean="0"/>
              <a:t>Q12: What is</a:t>
            </a:r>
            <a:r>
              <a:rPr lang="en-US" baseline="0" dirty="0" smtClean="0"/>
              <a:t> the problem that “Replace Type Code with Class” addresses?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If you have type code that doesn’t affect behavior, you can use this </a:t>
            </a:r>
            <a:r>
              <a:rPr lang="en-US" b="1" dirty="0" err="1" smtClean="0"/>
              <a:t>refactor</a:t>
            </a:r>
            <a:r>
              <a:rPr lang="en-US" b="1" dirty="0" smtClean="0"/>
              <a:t>. </a:t>
            </a:r>
          </a:p>
          <a:p>
            <a:r>
              <a:rPr lang="en-US" dirty="0" smtClean="0"/>
              <a:t>However, if the type code affects behavior, the best thing to do is to use polymorphism to handle the variant behavior.</a:t>
            </a:r>
          </a:p>
          <a:p>
            <a:r>
              <a:rPr lang="en-US" dirty="0" smtClean="0"/>
              <a:t>Primarily </a:t>
            </a:r>
            <a:r>
              <a:rPr lang="en-US" u="sng" dirty="0" smtClean="0"/>
              <a:t>scaffolding </a:t>
            </a:r>
            <a:r>
              <a:rPr lang="en-US" dirty="0" smtClean="0"/>
              <a:t>move to enable Replace Conditional with Polymorphism. </a:t>
            </a:r>
          </a:p>
          <a:p>
            <a:r>
              <a:rPr lang="en-US" dirty="0" smtClean="0"/>
              <a:t>  - Conditional statements a</a:t>
            </a:r>
            <a:r>
              <a:rPr lang="en-US" baseline="0" dirty="0" smtClean="0"/>
              <a:t> t</a:t>
            </a:r>
            <a:r>
              <a:rPr lang="en-US" dirty="0" smtClean="0"/>
              <a:t>rigger to use Replace Type Code with Subclasses.</a:t>
            </a:r>
          </a:p>
          <a:p>
            <a:r>
              <a:rPr lang="en-US" dirty="0" smtClean="0"/>
              <a:t>Q13: What is</a:t>
            </a:r>
            <a:r>
              <a:rPr lang="en-US" baseline="0" dirty="0" smtClean="0"/>
              <a:t> the problem that “Replace Type Code with Subclasses” addresses?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Often a class contains a collection of instances. This collection might be an array, list, set, or vector. </a:t>
            </a:r>
          </a:p>
          <a:p>
            <a:r>
              <a:rPr lang="en-US" dirty="0" smtClean="0"/>
              <a:t>Such cases often have the usual getter and setter for the collection</a:t>
            </a:r>
          </a:p>
          <a:p>
            <a:r>
              <a:rPr lang="en-US" dirty="0" smtClean="0"/>
              <a:t>Q14: Beyond</a:t>
            </a:r>
            <a:r>
              <a:rPr lang="en-US" baseline="0" dirty="0" smtClean="0"/>
              <a:t> encapsulation, w</a:t>
            </a:r>
            <a:r>
              <a:rPr lang="en-US" dirty="0" smtClean="0"/>
              <a:t>hat object</a:t>
            </a:r>
            <a:r>
              <a:rPr lang="en-US" baseline="0" dirty="0" smtClean="0"/>
              <a:t> oriented programming </a:t>
            </a:r>
            <a:r>
              <a:rPr lang="en-US" dirty="0" smtClean="0"/>
              <a:t>principle is addressed</a:t>
            </a:r>
            <a:r>
              <a:rPr lang="en-US" baseline="0" dirty="0" smtClean="0"/>
              <a:t> with Encapsulate Collection? 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invGray">
          <a:xfrm>
            <a:off x="9190038" y="20638"/>
            <a:ext cx="563562" cy="6858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100000">
                <a:schemeClr val="fol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7" name="Freeform 3"/>
          <p:cNvSpPr>
            <a:spLocks/>
          </p:cNvSpPr>
          <p:nvPr/>
        </p:nvSpPr>
        <p:spPr bwMode="white">
          <a:xfrm>
            <a:off x="0" y="4510088"/>
            <a:ext cx="5754688" cy="2347912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Freeform 4"/>
          <p:cNvSpPr>
            <a:spLocks/>
          </p:cNvSpPr>
          <p:nvPr/>
        </p:nvSpPr>
        <p:spPr bwMode="white">
          <a:xfrm>
            <a:off x="0" y="3838575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9" name="Freeform 5"/>
          <p:cNvSpPr>
            <a:spLocks/>
          </p:cNvSpPr>
          <p:nvPr/>
        </p:nvSpPr>
        <p:spPr bwMode="white">
          <a:xfrm>
            <a:off x="0" y="3167063"/>
            <a:ext cx="9144000" cy="36909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0" name="Freeform 6"/>
          <p:cNvSpPr>
            <a:spLocks/>
          </p:cNvSpPr>
          <p:nvPr/>
        </p:nvSpPr>
        <p:spPr bwMode="white">
          <a:xfrm>
            <a:off x="0" y="2481263"/>
            <a:ext cx="9144000" cy="24971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1" name="Freeform 7"/>
          <p:cNvSpPr>
            <a:spLocks/>
          </p:cNvSpPr>
          <p:nvPr/>
        </p:nvSpPr>
        <p:spPr bwMode="white">
          <a:xfrm>
            <a:off x="0" y="1814513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2" name="Freeform 8"/>
          <p:cNvSpPr>
            <a:spLocks/>
          </p:cNvSpPr>
          <p:nvPr/>
        </p:nvSpPr>
        <p:spPr bwMode="white">
          <a:xfrm>
            <a:off x="0" y="0"/>
            <a:ext cx="9144000" cy="1682750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3" name="Freeform 9"/>
          <p:cNvSpPr>
            <a:spLocks/>
          </p:cNvSpPr>
          <p:nvPr/>
        </p:nvSpPr>
        <p:spPr bwMode="white">
          <a:xfrm>
            <a:off x="0" y="0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4" name="Freeform 10"/>
          <p:cNvSpPr>
            <a:spLocks/>
          </p:cNvSpPr>
          <p:nvPr/>
        </p:nvSpPr>
        <p:spPr bwMode="white">
          <a:xfrm>
            <a:off x="0" y="0"/>
            <a:ext cx="4578350" cy="4540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28194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2FA40B-D0E2-5746-A3D8-9149A00ED7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F69C24B-8AC4-4649-8C5D-C9ABF9BA83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762000"/>
            <a:ext cx="3810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762000"/>
            <a:ext cx="3810000" cy="54864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62800" y="6553200"/>
            <a:ext cx="1905000" cy="381000"/>
          </a:xfrm>
        </p:spPr>
        <p:txBody>
          <a:bodyPr/>
          <a:lstStyle>
            <a:lvl1pPr>
              <a:defRPr smtClean="0"/>
            </a:lvl1pPr>
          </a:lstStyle>
          <a:p>
            <a:fld id="{D1C5598A-8974-3840-978B-2DD5197435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4B3A97D-E058-4347-98A3-25ACC5C280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4A6DD52-B65D-2745-95FF-4AABEB5105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7620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AD968FA-C622-B24E-90B1-AA1F687089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EFA5E4A-AD53-0843-A6C6-D4095C8CCF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43A6690-49A6-7A4D-B2B1-26C8A70FBB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B87E393-2226-604C-AFDD-3DC991E195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032A153-4C1E-1849-AC61-B029892F40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B5FF174-6D5E-474F-A735-6762711C56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Freeform 22"/>
          <p:cNvSpPr>
            <a:spLocks/>
          </p:cNvSpPr>
          <p:nvPr/>
        </p:nvSpPr>
        <p:spPr bwMode="white">
          <a:xfrm>
            <a:off x="0" y="4510088"/>
            <a:ext cx="5754688" cy="2347912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7" name="Freeform 23"/>
          <p:cNvSpPr>
            <a:spLocks/>
          </p:cNvSpPr>
          <p:nvPr/>
        </p:nvSpPr>
        <p:spPr bwMode="white">
          <a:xfrm>
            <a:off x="0" y="3838575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" name="Freeform 24"/>
          <p:cNvSpPr>
            <a:spLocks/>
          </p:cNvSpPr>
          <p:nvPr/>
        </p:nvSpPr>
        <p:spPr bwMode="white">
          <a:xfrm>
            <a:off x="0" y="3167063"/>
            <a:ext cx="9144000" cy="36909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9" name="Freeform 25"/>
          <p:cNvSpPr>
            <a:spLocks/>
          </p:cNvSpPr>
          <p:nvPr/>
        </p:nvSpPr>
        <p:spPr bwMode="white">
          <a:xfrm>
            <a:off x="0" y="2481263"/>
            <a:ext cx="9144000" cy="24971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0" name="Freeform 26"/>
          <p:cNvSpPr>
            <a:spLocks/>
          </p:cNvSpPr>
          <p:nvPr/>
        </p:nvSpPr>
        <p:spPr bwMode="white">
          <a:xfrm>
            <a:off x="0" y="1814513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1" name="Freeform 27"/>
          <p:cNvSpPr>
            <a:spLocks/>
          </p:cNvSpPr>
          <p:nvPr/>
        </p:nvSpPr>
        <p:spPr bwMode="white">
          <a:xfrm>
            <a:off x="0" y="0"/>
            <a:ext cx="9144000" cy="1682750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2" name="Freeform 28"/>
          <p:cNvSpPr>
            <a:spLocks/>
          </p:cNvSpPr>
          <p:nvPr/>
        </p:nvSpPr>
        <p:spPr bwMode="white">
          <a:xfrm>
            <a:off x="0" y="0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3" name="Freeform 29"/>
          <p:cNvSpPr>
            <a:spLocks/>
          </p:cNvSpPr>
          <p:nvPr/>
        </p:nvSpPr>
        <p:spPr bwMode="white">
          <a:xfrm>
            <a:off x="0" y="0"/>
            <a:ext cx="4578350" cy="4540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7620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971800" y="65532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4FCEEE-9DC8-B543-AC3A-75A414BF23B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" name="Rectangle 6"/>
          <p:cNvSpPr txBox="1">
            <a:spLocks noChangeArrowheads="1"/>
          </p:cNvSpPr>
          <p:nvPr userDrawn="1"/>
        </p:nvSpPr>
        <p:spPr bwMode="auto">
          <a:xfrm>
            <a:off x="7239000" y="65532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fld id="{A74FCEEE-9DC8-B543-AC3A-75A414BF23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0000"/>
        <a:buFont typeface="Wingdings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0000"/>
        <a:buFont typeface="ZapfDingbats" pitchFamily="82" charset="2"/>
        <a:buChar char="l"/>
        <a:defRPr sz="2400" b="1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–"/>
        <a:defRPr sz="2400" b="1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4038600" cy="2819400"/>
          </a:xfrm>
          <a:effectLst>
            <a:outerShdw blurRad="63500" dist="35921" dir="2700000" algn="ctr" rotWithShape="0">
              <a:schemeClr val="bg2">
                <a:alpha val="74998"/>
              </a:schemeClr>
            </a:outerShdw>
          </a:effectLst>
        </p:spPr>
        <p:txBody>
          <a:bodyPr/>
          <a:lstStyle/>
          <a:p>
            <a: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CSSE 375</a:t>
            </a:r>
            <a:b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44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Organizing Data – Part 2</a:t>
            </a:r>
            <a:endParaRPr lang="en-US" sz="4400" i="1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3733800" cy="205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Shawn </a:t>
            </a:r>
            <a:r>
              <a:rPr lang="en-US" dirty="0" smtClean="0"/>
              <a:t>and Steve</a:t>
            </a:r>
            <a:endParaRPr lang="en-US" sz="1400" dirty="0"/>
          </a:p>
        </p:txBody>
      </p:sp>
      <p:pic>
        <p:nvPicPr>
          <p:cNvPr id="8202" name="Picture 10" descr="rose4"/>
          <p:cNvPicPr>
            <a:picLocks noChangeAspect="1" noChangeArrowheads="1"/>
          </p:cNvPicPr>
          <p:nvPr/>
        </p:nvPicPr>
        <p:blipFill>
          <a:blip r:embed="rId4"/>
          <a:srcRect l="12895" t="22858"/>
          <a:stretch>
            <a:fillRect/>
          </a:stretch>
        </p:blipFill>
        <p:spPr bwMode="auto">
          <a:xfrm>
            <a:off x="6527800" y="6376988"/>
            <a:ext cx="2616200" cy="434975"/>
          </a:xfrm>
          <a:prstGeom prst="rect">
            <a:avLst/>
          </a:prstGeom>
          <a:noFill/>
        </p:spPr>
      </p:pic>
      <p:pic>
        <p:nvPicPr>
          <p:cNvPr id="1026" name="Picture 2" descr="http://static.squarespace.com/static/5139431fe4b01b4441c5b424/t/5299008ee4b0e021fe88d894/1385758869220/Picture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57200"/>
            <a:ext cx="32004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845558" y="5867400"/>
            <a:ext cx="3374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Continue the same quiz!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533400"/>
          </a:xfrm>
        </p:spPr>
        <p:txBody>
          <a:bodyPr/>
          <a:lstStyle/>
          <a:p>
            <a:pPr algn="ctr"/>
            <a:r>
              <a:rPr lang="en-US" dirty="0" smtClean="0"/>
              <a:t>Replace Subclass with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763000" cy="47244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You have subclasses that vary only in methods that return constant data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 </a:t>
            </a:r>
            <a:r>
              <a:rPr lang="en-US" dirty="0" smtClean="0"/>
              <a:t>Change the methods to </a:t>
            </a:r>
            <a:r>
              <a:rPr lang="en-US" dirty="0" err="1" smtClean="0"/>
              <a:t>superclass</a:t>
            </a:r>
            <a:r>
              <a:rPr lang="en-US" dirty="0" smtClean="0"/>
              <a:t> fields and eliminate the subclasses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rcRect b="31402"/>
          <a:stretch>
            <a:fillRect/>
          </a:stretch>
        </p:blipFill>
        <p:spPr>
          <a:xfrm>
            <a:off x="914400" y="3451842"/>
            <a:ext cx="7315200" cy="2796558"/>
          </a:xfrm>
          <a:prstGeom prst="rect">
            <a:avLst/>
          </a:prstGeom>
          <a:solidFill>
            <a:srgbClr val="CCFFCC"/>
          </a:solidFill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533400"/>
          </a:xfrm>
        </p:spPr>
        <p:txBody>
          <a:bodyPr/>
          <a:lstStyle/>
          <a:p>
            <a:pPr algn="ctr"/>
            <a:r>
              <a:rPr lang="en-US" dirty="0" smtClean="0"/>
              <a:t>Replace Type Code with State/Strategy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763000" cy="47244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You have a type code that affects the behavior of a class, but you cannot use </a:t>
            </a:r>
            <a:r>
              <a:rPr lang="en-US" dirty="0" err="1" smtClean="0"/>
              <a:t>subclassing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 </a:t>
            </a:r>
            <a:r>
              <a:rPr lang="en-US" dirty="0" smtClean="0"/>
              <a:t>Replace the type code with a state object</a:t>
            </a:r>
          </a:p>
          <a:p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rcRect b="7956"/>
          <a:stretch>
            <a:fillRect/>
          </a:stretch>
        </p:blipFill>
        <p:spPr>
          <a:xfrm>
            <a:off x="304800" y="3781888"/>
            <a:ext cx="8527664" cy="2466512"/>
          </a:xfrm>
          <a:prstGeom prst="rect">
            <a:avLst/>
          </a:prstGeom>
          <a:solidFill>
            <a:srgbClr val="CCFFCC"/>
          </a:solidFill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0"/>
            <a:ext cx="8458200" cy="5791200"/>
          </a:xfrm>
        </p:spPr>
        <p:txBody>
          <a:bodyPr/>
          <a:lstStyle/>
          <a:p>
            <a:r>
              <a:rPr lang="en-US" sz="2000" dirty="0" smtClean="0"/>
              <a:t>Self-encapsulate the type code</a:t>
            </a:r>
          </a:p>
          <a:p>
            <a:r>
              <a:rPr lang="en-US" sz="2000" dirty="0" smtClean="0"/>
              <a:t>Create a new class, and name it after the purpose of the type code. This is the </a:t>
            </a:r>
            <a:r>
              <a:rPr lang="en-US" sz="2000" u="sng" dirty="0" smtClean="0"/>
              <a:t>state object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Add subclasses of the state object, one for each type code</a:t>
            </a:r>
          </a:p>
          <a:p>
            <a:pPr lvl="1"/>
            <a:r>
              <a:rPr lang="en-US" sz="1600" dirty="0" smtClean="0"/>
              <a:t>It’s easier to add subclasses all at once, rather than one at a time</a:t>
            </a:r>
          </a:p>
          <a:p>
            <a:r>
              <a:rPr lang="en-US" sz="2000" dirty="0" smtClean="0"/>
              <a:t>Create an abstract query in the state object to return the type code. Create overriding queries of each state object subclass to return the correct type code</a:t>
            </a:r>
          </a:p>
          <a:p>
            <a:r>
              <a:rPr lang="en-US" sz="2000" dirty="0" smtClean="0"/>
              <a:t>Compile</a:t>
            </a:r>
          </a:p>
          <a:p>
            <a:r>
              <a:rPr lang="en-US" sz="2000" dirty="0" smtClean="0"/>
              <a:t>Create a field in the old class for the new state object</a:t>
            </a:r>
          </a:p>
          <a:p>
            <a:r>
              <a:rPr lang="en-US" sz="2000" dirty="0" smtClean="0"/>
              <a:t>Adjust the type code query on the original class to delegate to the state object</a:t>
            </a:r>
          </a:p>
          <a:p>
            <a:r>
              <a:rPr lang="en-US" sz="2000" dirty="0" smtClean="0"/>
              <a:t>Adjust the type code setting methods on the original class to assign an instance of the appropriate state object subclass</a:t>
            </a:r>
          </a:p>
          <a:p>
            <a:r>
              <a:rPr lang="en-US" sz="2000" dirty="0" smtClean="0"/>
              <a:t>Compile and test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pPr algn="ctr"/>
            <a:r>
              <a:rPr lang="en-US" dirty="0" smtClean="0"/>
              <a:t>Replace Type Code with State/Strategy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763000" cy="5486400"/>
          </a:xfrm>
        </p:spPr>
        <p:txBody>
          <a:bodyPr/>
          <a:lstStyle/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class </a:t>
            </a:r>
            <a:r>
              <a:rPr lang="en-US" sz="2000" dirty="0" smtClean="0">
                <a:solidFill>
                  <a:srgbClr val="FF0000"/>
                </a:solidFill>
                <a:latin typeface="Courier"/>
                <a:cs typeface="Courier"/>
              </a:rPr>
              <a:t>Employee 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{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  private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_type;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  static final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ENGINEER = 0;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  static final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SALESMAN = 1;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  static final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MANAGER = 2;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  Employee (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type) {_type = type;) }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"/>
                <a:cs typeface="Courier"/>
              </a:rPr>
              <a:t>payAmount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() {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 	switch (_type) {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      case ENGINEER: return _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monthlySalary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      case SALESMAN: return _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monthlySalary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+ </a:t>
            </a:r>
            <a:b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</a:b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							    _commission;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      case MANAGER: return _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monthlySalary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+ _bonus;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      default: throw new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Exception("Incorrect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Code");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		}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458200" y="6019800"/>
            <a:ext cx="73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Q15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458200" cy="5257800"/>
          </a:xfrm>
        </p:spPr>
        <p:txBody>
          <a:bodyPr/>
          <a:lstStyle/>
          <a:p>
            <a:pPr>
              <a:buNone/>
            </a:pPr>
            <a:r>
              <a:rPr lang="en-US" sz="2000" dirty="0" smtClean="0">
                <a:solidFill>
                  <a:srgbClr val="800000"/>
                </a:solidFill>
                <a:latin typeface="Courier"/>
                <a:cs typeface="Courier"/>
              </a:rPr>
              <a:t>Employee 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(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int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type) {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setType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(type);}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int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getType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() { return _type;}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 void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setType(int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arg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) { _type =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arg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;}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int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</a:t>
            </a:r>
            <a:r>
              <a:rPr lang="en-US" sz="2000" dirty="0" err="1" smtClean="0">
                <a:solidFill>
                  <a:srgbClr val="800000"/>
                </a:solidFill>
                <a:latin typeface="Courier"/>
                <a:cs typeface="Courier"/>
              </a:rPr>
              <a:t>payAmount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() {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    switch (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getType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()) {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			case ENGINEER: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				return _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monthlySalary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			case SALESMAN: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				return _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monthlySalary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+ _commission;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			case MANAGER: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				return _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monthlySalary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+ _bonus;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			default: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    throw new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RuntimeException("Incorrect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Employee");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       }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   }</a:t>
            </a:r>
          </a:p>
          <a:p>
            <a:pPr>
              <a:buNone/>
            </a:pPr>
            <a:endParaRPr lang="en-US" sz="2000" dirty="0" smtClean="0">
              <a:solidFill>
                <a:srgbClr val="000090"/>
              </a:solidFill>
              <a:latin typeface="Courier"/>
              <a:cs typeface="Courier"/>
            </a:endParaRPr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First Self Encapsulate Type code …</a:t>
            </a:r>
            <a:endParaRPr lang="en-US" dirty="0"/>
          </a:p>
        </p:txBody>
      </p:sp>
      <p:sp>
        <p:nvSpPr>
          <p:cNvPr id="4" name="Left Arrow Callout 3"/>
          <p:cNvSpPr/>
          <p:nvPr/>
        </p:nvSpPr>
        <p:spPr bwMode="auto">
          <a:xfrm>
            <a:off x="6858000" y="1371600"/>
            <a:ext cx="2286000" cy="5334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7554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>
                <a:latin typeface="+mj-lt"/>
              </a:rPr>
              <a:t>Self-</a:t>
            </a:r>
            <a:r>
              <a:rPr lang="en-US" b="1" dirty="0" err="1" smtClean="0">
                <a:latin typeface="+mj-lt"/>
              </a:rPr>
              <a:t>Encaps</a:t>
            </a:r>
            <a:endParaRPr lang="en-US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8458200" cy="5257800"/>
          </a:xfrm>
        </p:spPr>
        <p:txBody>
          <a:bodyPr/>
          <a:lstStyle/>
          <a:p>
            <a:pPr>
              <a:buNone/>
            </a:pPr>
            <a:r>
              <a:rPr lang="en-US" sz="1800" dirty="0" smtClean="0">
                <a:solidFill>
                  <a:srgbClr val="000090"/>
                </a:solidFill>
                <a:latin typeface="Courier"/>
                <a:cs typeface="Courier"/>
              </a:rPr>
              <a:t>abstract class </a:t>
            </a:r>
            <a:r>
              <a:rPr lang="en-US" sz="1800" dirty="0" err="1" smtClean="0">
                <a:solidFill>
                  <a:srgbClr val="800000"/>
                </a:solidFill>
                <a:latin typeface="Courier"/>
                <a:cs typeface="Courier"/>
              </a:rPr>
              <a:t>EmployeeType</a:t>
            </a:r>
            <a:r>
              <a:rPr lang="en-US" sz="1800" dirty="0" smtClean="0">
                <a:solidFill>
                  <a:srgbClr val="800000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solidFill>
                  <a:srgbClr val="000090"/>
                </a:solidFill>
                <a:latin typeface="Courier"/>
                <a:cs typeface="Courier"/>
              </a:rPr>
              <a:t>{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90"/>
                </a:solidFill>
                <a:latin typeface="Courier"/>
                <a:cs typeface="Courier"/>
              </a:rPr>
              <a:t>   abstract </a:t>
            </a:r>
            <a:r>
              <a:rPr lang="en-US" sz="1800" dirty="0" err="1" smtClean="0">
                <a:solidFill>
                  <a:srgbClr val="000090"/>
                </a:solidFill>
                <a:latin typeface="Courier"/>
                <a:cs typeface="Courier"/>
              </a:rPr>
              <a:t>int</a:t>
            </a:r>
            <a:r>
              <a:rPr lang="en-US" sz="1800" dirty="0" smtClean="0">
                <a:solidFill>
                  <a:srgbClr val="000090"/>
                </a:solidFill>
                <a:latin typeface="Courier"/>
                <a:cs typeface="Courier"/>
              </a:rPr>
              <a:t> </a:t>
            </a:r>
            <a:r>
              <a:rPr lang="en-US" sz="1800" dirty="0" err="1" smtClean="0">
                <a:solidFill>
                  <a:srgbClr val="000090"/>
                </a:solidFill>
                <a:latin typeface="Courier"/>
                <a:cs typeface="Courier"/>
              </a:rPr>
              <a:t>getTypeCode</a:t>
            </a:r>
            <a:r>
              <a:rPr lang="en-US" sz="1800" dirty="0" smtClean="0">
                <a:solidFill>
                  <a:srgbClr val="000090"/>
                </a:solidFill>
                <a:latin typeface="Courier"/>
                <a:cs typeface="Courier"/>
              </a:rPr>
              <a:t>();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90"/>
                </a:solidFill>
                <a:latin typeface="Courier"/>
                <a:cs typeface="Courier"/>
              </a:rPr>
              <a:t>}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90"/>
                </a:solidFill>
                <a:latin typeface="Courier"/>
                <a:cs typeface="Courier"/>
              </a:rPr>
              <a:t>class Engineer extends </a:t>
            </a:r>
            <a:r>
              <a:rPr lang="en-US" sz="1800" dirty="0" err="1" smtClean="0">
                <a:solidFill>
                  <a:srgbClr val="800000"/>
                </a:solidFill>
                <a:latin typeface="Courier"/>
                <a:cs typeface="Courier"/>
              </a:rPr>
              <a:t>EmployeeType</a:t>
            </a:r>
            <a:r>
              <a:rPr lang="en-US" sz="1800" dirty="0" smtClean="0">
                <a:solidFill>
                  <a:srgbClr val="800000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solidFill>
                  <a:srgbClr val="000090"/>
                </a:solidFill>
                <a:latin typeface="Courier"/>
                <a:cs typeface="Courier"/>
              </a:rPr>
              <a:t>{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90"/>
                </a:solidFill>
                <a:latin typeface="Courier"/>
                <a:cs typeface="Courier"/>
              </a:rPr>
              <a:t>    </a:t>
            </a:r>
            <a:r>
              <a:rPr lang="en-US" sz="1800" dirty="0" err="1" smtClean="0">
                <a:solidFill>
                  <a:srgbClr val="000090"/>
                </a:solidFill>
                <a:latin typeface="Courier"/>
                <a:cs typeface="Courier"/>
              </a:rPr>
              <a:t>int</a:t>
            </a:r>
            <a:r>
              <a:rPr lang="en-US" sz="1800" dirty="0" smtClean="0">
                <a:solidFill>
                  <a:srgbClr val="000090"/>
                </a:solidFill>
                <a:latin typeface="Courier"/>
                <a:cs typeface="Courier"/>
              </a:rPr>
              <a:t> </a:t>
            </a:r>
            <a:r>
              <a:rPr lang="en-US" sz="1800" dirty="0" err="1" smtClean="0">
                <a:solidFill>
                  <a:srgbClr val="000090"/>
                </a:solidFill>
                <a:latin typeface="Courier"/>
                <a:cs typeface="Courier"/>
              </a:rPr>
              <a:t>getTypeCode</a:t>
            </a:r>
            <a:r>
              <a:rPr lang="en-US" sz="1800" dirty="0" smtClean="0">
                <a:solidFill>
                  <a:srgbClr val="000090"/>
                </a:solidFill>
                <a:latin typeface="Courier"/>
                <a:cs typeface="Courier"/>
              </a:rPr>
              <a:t> () {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90"/>
                </a:solidFill>
                <a:latin typeface="Courier"/>
                <a:cs typeface="Courier"/>
              </a:rPr>
              <a:t>        return </a:t>
            </a:r>
            <a:r>
              <a:rPr lang="en-US" sz="1800" dirty="0" err="1" smtClean="0">
                <a:solidFill>
                  <a:srgbClr val="000090"/>
                </a:solidFill>
                <a:latin typeface="Courier"/>
                <a:cs typeface="Courier"/>
              </a:rPr>
              <a:t>Employee.ENGINEER</a:t>
            </a:r>
            <a:r>
              <a:rPr lang="en-US" sz="1800" dirty="0" smtClean="0">
                <a:solidFill>
                  <a:srgbClr val="000090"/>
                </a:solidFill>
                <a:latin typeface="Courier"/>
                <a:cs typeface="Courier"/>
              </a:rPr>
              <a:t>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90"/>
                </a:solidFill>
                <a:latin typeface="Courier"/>
                <a:cs typeface="Courier"/>
              </a:rPr>
              <a:t>    }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90"/>
                </a:solidFill>
                <a:latin typeface="Courier"/>
                <a:cs typeface="Courier"/>
              </a:rPr>
              <a:t>  } 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90"/>
                </a:solidFill>
                <a:latin typeface="Courier"/>
                <a:cs typeface="Courier"/>
              </a:rPr>
              <a:t>class Manager extends </a:t>
            </a:r>
            <a:r>
              <a:rPr lang="en-US" sz="1800" dirty="0" err="1" smtClean="0">
                <a:solidFill>
                  <a:srgbClr val="800000"/>
                </a:solidFill>
                <a:latin typeface="Courier"/>
                <a:cs typeface="Courier"/>
              </a:rPr>
              <a:t>EmployeeType</a:t>
            </a:r>
            <a:r>
              <a:rPr lang="en-US" sz="1800" dirty="0" smtClean="0">
                <a:solidFill>
                  <a:srgbClr val="800000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solidFill>
                  <a:srgbClr val="000090"/>
                </a:solidFill>
                <a:latin typeface="Courier"/>
                <a:cs typeface="Courier"/>
              </a:rPr>
              <a:t>{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90"/>
                </a:solidFill>
                <a:latin typeface="Courier"/>
                <a:cs typeface="Courier"/>
              </a:rPr>
              <a:t>    </a:t>
            </a:r>
            <a:r>
              <a:rPr lang="en-US" sz="1800" dirty="0" err="1" smtClean="0">
                <a:solidFill>
                  <a:srgbClr val="000090"/>
                </a:solidFill>
                <a:latin typeface="Courier"/>
                <a:cs typeface="Courier"/>
              </a:rPr>
              <a:t>int</a:t>
            </a:r>
            <a:r>
              <a:rPr lang="en-US" sz="1800" dirty="0" smtClean="0">
                <a:solidFill>
                  <a:srgbClr val="000090"/>
                </a:solidFill>
                <a:latin typeface="Courier"/>
                <a:cs typeface="Courier"/>
              </a:rPr>
              <a:t> </a:t>
            </a:r>
            <a:r>
              <a:rPr lang="en-US" sz="1800" dirty="0" err="1" smtClean="0">
                <a:solidFill>
                  <a:srgbClr val="000090"/>
                </a:solidFill>
                <a:latin typeface="Courier"/>
                <a:cs typeface="Courier"/>
              </a:rPr>
              <a:t>getTypeCode</a:t>
            </a:r>
            <a:r>
              <a:rPr lang="en-US" sz="1800" dirty="0" smtClean="0">
                <a:solidFill>
                  <a:srgbClr val="000090"/>
                </a:solidFill>
                <a:latin typeface="Courier"/>
                <a:cs typeface="Courier"/>
              </a:rPr>
              <a:t> () {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90"/>
                </a:solidFill>
                <a:latin typeface="Courier"/>
                <a:cs typeface="Courier"/>
              </a:rPr>
              <a:t>        return </a:t>
            </a:r>
            <a:r>
              <a:rPr lang="en-US" sz="1800" dirty="0" err="1" smtClean="0">
                <a:solidFill>
                  <a:srgbClr val="000090"/>
                </a:solidFill>
                <a:latin typeface="Courier"/>
                <a:cs typeface="Courier"/>
              </a:rPr>
              <a:t>Employee.MANAGER</a:t>
            </a:r>
            <a:r>
              <a:rPr lang="en-US" sz="1800" dirty="0" smtClean="0">
                <a:solidFill>
                  <a:srgbClr val="000090"/>
                </a:solidFill>
                <a:latin typeface="Courier"/>
                <a:cs typeface="Courier"/>
              </a:rPr>
              <a:t>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90"/>
                </a:solidFill>
                <a:latin typeface="Courier"/>
                <a:cs typeface="Courier"/>
              </a:rPr>
              <a:t>    }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90"/>
                </a:solidFill>
                <a:latin typeface="Courier"/>
                <a:cs typeface="Courier"/>
              </a:rPr>
              <a:t>  }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90"/>
                </a:solidFill>
                <a:latin typeface="Courier"/>
                <a:cs typeface="Courier"/>
              </a:rPr>
              <a:t>class Salesman extends </a:t>
            </a:r>
            <a:r>
              <a:rPr lang="en-US" sz="1800" dirty="0" err="1" smtClean="0">
                <a:solidFill>
                  <a:srgbClr val="800000"/>
                </a:solidFill>
                <a:latin typeface="Courier"/>
                <a:cs typeface="Courier"/>
              </a:rPr>
              <a:t>EmployeeType</a:t>
            </a:r>
            <a:r>
              <a:rPr lang="en-US" sz="1800" dirty="0" smtClean="0">
                <a:solidFill>
                  <a:srgbClr val="800000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solidFill>
                  <a:srgbClr val="000090"/>
                </a:solidFill>
                <a:latin typeface="Courier"/>
                <a:cs typeface="Courier"/>
              </a:rPr>
              <a:t>{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90"/>
                </a:solidFill>
                <a:latin typeface="Courier"/>
                <a:cs typeface="Courier"/>
              </a:rPr>
              <a:t>    </a:t>
            </a:r>
            <a:r>
              <a:rPr lang="en-US" sz="1800" dirty="0" err="1" smtClean="0">
                <a:solidFill>
                  <a:srgbClr val="000090"/>
                </a:solidFill>
                <a:latin typeface="Courier"/>
                <a:cs typeface="Courier"/>
              </a:rPr>
              <a:t>int</a:t>
            </a:r>
            <a:r>
              <a:rPr lang="en-US" sz="1800" dirty="0" smtClean="0">
                <a:solidFill>
                  <a:srgbClr val="000090"/>
                </a:solidFill>
                <a:latin typeface="Courier"/>
                <a:cs typeface="Courier"/>
              </a:rPr>
              <a:t> </a:t>
            </a:r>
            <a:r>
              <a:rPr lang="en-US" sz="1800" dirty="0" err="1" smtClean="0">
                <a:solidFill>
                  <a:srgbClr val="000090"/>
                </a:solidFill>
                <a:latin typeface="Courier"/>
                <a:cs typeface="Courier"/>
              </a:rPr>
              <a:t>getTypeCode</a:t>
            </a:r>
            <a:r>
              <a:rPr lang="en-US" sz="1800" dirty="0" smtClean="0">
                <a:solidFill>
                  <a:srgbClr val="000090"/>
                </a:solidFill>
                <a:latin typeface="Courier"/>
                <a:cs typeface="Courier"/>
              </a:rPr>
              <a:t> () {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90"/>
                </a:solidFill>
                <a:latin typeface="Courier"/>
                <a:cs typeface="Courier"/>
              </a:rPr>
              <a:t>        return </a:t>
            </a:r>
            <a:r>
              <a:rPr lang="en-US" sz="1800" dirty="0" err="1" smtClean="0">
                <a:solidFill>
                  <a:srgbClr val="000090"/>
                </a:solidFill>
                <a:latin typeface="Courier"/>
                <a:cs typeface="Courier"/>
              </a:rPr>
              <a:t>Employee.SALESMAN</a:t>
            </a:r>
            <a:r>
              <a:rPr lang="en-US" sz="1800" dirty="0" smtClean="0">
                <a:solidFill>
                  <a:srgbClr val="000090"/>
                </a:solidFill>
                <a:latin typeface="Courier"/>
                <a:cs typeface="Courier"/>
              </a:rPr>
              <a:t>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90"/>
                </a:solidFill>
                <a:latin typeface="Courier"/>
                <a:cs typeface="Courier"/>
              </a:rPr>
              <a:t>    }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90"/>
                </a:solidFill>
                <a:latin typeface="Courier"/>
                <a:cs typeface="Courier"/>
              </a:rPr>
              <a:t>  }</a:t>
            </a:r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Declare State Class and Subclasses…</a:t>
            </a:r>
            <a:endParaRPr lang="en-US" dirty="0"/>
          </a:p>
        </p:txBody>
      </p:sp>
      <p:sp>
        <p:nvSpPr>
          <p:cNvPr id="4" name="Left Arrow Callout 3"/>
          <p:cNvSpPr/>
          <p:nvPr/>
        </p:nvSpPr>
        <p:spPr bwMode="auto">
          <a:xfrm>
            <a:off x="6400800" y="2286000"/>
            <a:ext cx="2133600" cy="457200"/>
          </a:xfrm>
          <a:prstGeom prst="leftArrowCallout">
            <a:avLst>
              <a:gd name="adj1" fmla="val 28367"/>
              <a:gd name="adj2" fmla="val 25000"/>
              <a:gd name="adj3" fmla="val 65404"/>
              <a:gd name="adj4" fmla="val 79978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b="1" dirty="0" smtClean="0">
                <a:latin typeface="+mj-lt"/>
              </a:rPr>
              <a:t>Subclasses</a:t>
            </a:r>
            <a:endParaRPr lang="en-US" sz="2000" b="1" dirty="0">
              <a:latin typeface="+mj-lt"/>
            </a:endParaRPr>
          </a:p>
        </p:txBody>
      </p:sp>
      <p:sp>
        <p:nvSpPr>
          <p:cNvPr id="5" name="Left Arrow Callout 4"/>
          <p:cNvSpPr/>
          <p:nvPr/>
        </p:nvSpPr>
        <p:spPr bwMode="auto">
          <a:xfrm>
            <a:off x="5486400" y="990600"/>
            <a:ext cx="1981200" cy="685800"/>
          </a:xfrm>
          <a:prstGeom prst="leftArrowCallout">
            <a:avLst>
              <a:gd name="adj1" fmla="val 30050"/>
              <a:gd name="adj2" fmla="val 25000"/>
              <a:gd name="adj3" fmla="val 45202"/>
              <a:gd name="adj4" fmla="val 73268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b="1" dirty="0" smtClean="0">
                <a:latin typeface="+mj-lt"/>
              </a:rPr>
              <a:t>Abstract Class</a:t>
            </a:r>
            <a:endParaRPr lang="en-US" sz="20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pPr eaLnBrk="1" hangingPunct="1"/>
            <a:r>
              <a:rPr lang="en-US" dirty="0" smtClean="0"/>
              <a:t>Hook Subclasses into Employee…</a:t>
            </a:r>
            <a:endParaRPr lang="en-US" i="1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686800" cy="5486400"/>
          </a:xfrm>
        </p:spPr>
        <p:txBody>
          <a:bodyPr/>
          <a:lstStyle/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class </a:t>
            </a:r>
            <a:r>
              <a:rPr lang="en-US" sz="2000" dirty="0" smtClean="0">
                <a:solidFill>
                  <a:srgbClr val="800000"/>
                </a:solidFill>
                <a:latin typeface="Courier New" charset="0"/>
              </a:rPr>
              <a:t>Employee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...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	private </a:t>
            </a:r>
            <a:r>
              <a:rPr lang="en-US" sz="2000" dirty="0" err="1" smtClean="0">
                <a:solidFill>
                  <a:srgbClr val="800000"/>
                </a:solidFill>
                <a:latin typeface="Courier New" charset="0"/>
              </a:rPr>
              <a:t>EmployeeType</a:t>
            </a:r>
            <a:r>
              <a:rPr lang="en-US" sz="2000" dirty="0" smtClean="0">
                <a:solidFill>
                  <a:srgbClr val="800000"/>
                </a:solidFill>
                <a:latin typeface="Courier New" charset="0"/>
              </a:rPr>
              <a:t> 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_type;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	</a:t>
            </a:r>
            <a:r>
              <a:rPr lang="en-US" sz="2000" dirty="0" err="1" smtClean="0">
                <a:solidFill>
                  <a:srgbClr val="000090"/>
                </a:solidFill>
                <a:latin typeface="Courier New" charset="0"/>
              </a:rPr>
              <a:t>int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 New" charset="0"/>
              </a:rPr>
              <a:t>getType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() {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       return _</a:t>
            </a:r>
            <a:r>
              <a:rPr lang="en-US" sz="2000" dirty="0" err="1" smtClean="0">
                <a:solidFill>
                  <a:srgbClr val="000090"/>
                </a:solidFill>
                <a:latin typeface="Courier New" charset="0"/>
              </a:rPr>
              <a:t>type.getTypeCode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();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  }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  void </a:t>
            </a:r>
            <a:r>
              <a:rPr lang="en-US" sz="2000" dirty="0" err="1" smtClean="0">
                <a:solidFill>
                  <a:srgbClr val="FF0000"/>
                </a:solidFill>
                <a:latin typeface="Courier New" charset="0"/>
              </a:rPr>
              <a:t>setType</a:t>
            </a:r>
            <a:r>
              <a:rPr lang="en-US" sz="2000" dirty="0" err="1" smtClean="0">
                <a:solidFill>
                  <a:srgbClr val="000090"/>
                </a:solidFill>
                <a:latin typeface="Courier New" charset="0"/>
              </a:rPr>
              <a:t>(int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</a:t>
            </a:r>
            <a:r>
              <a:rPr lang="en-US" sz="2000" dirty="0" err="1" smtClean="0">
                <a:solidFill>
                  <a:srgbClr val="000090"/>
                </a:solidFill>
                <a:latin typeface="Courier New" charset="0"/>
              </a:rPr>
              <a:t>arg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) {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		  switch (</a:t>
            </a:r>
            <a:r>
              <a:rPr lang="en-US" sz="2000" dirty="0" err="1" smtClean="0">
                <a:solidFill>
                  <a:srgbClr val="000090"/>
                </a:solidFill>
                <a:latin typeface="Courier New" charset="0"/>
              </a:rPr>
              <a:t>arg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) {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			case ENGINEER:  </a:t>
            </a:r>
            <a:r>
              <a:rPr lang="en-US" sz="2000" dirty="0" smtClean="0">
                <a:solidFill>
                  <a:srgbClr val="FF0000"/>
                </a:solidFill>
                <a:latin typeface="Courier New" charset="0"/>
              </a:rPr>
              <a:t>_type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= new Engineer();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           break;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			case SALESMAN:  </a:t>
            </a:r>
            <a:r>
              <a:rPr lang="en-US" sz="2000" dirty="0" smtClean="0">
                <a:solidFill>
                  <a:srgbClr val="FF0000"/>
                </a:solidFill>
                <a:latin typeface="Courier New" charset="0"/>
              </a:rPr>
              <a:t>_type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= new Salesman();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           break;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			case MANAGER:   </a:t>
            </a:r>
            <a:r>
              <a:rPr lang="en-US" sz="2000" dirty="0" smtClean="0">
                <a:solidFill>
                  <a:srgbClr val="FF0000"/>
                </a:solidFill>
                <a:latin typeface="Courier New" charset="0"/>
              </a:rPr>
              <a:t>_type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= new Manager();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           break;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			default: throw new </a:t>
            </a:r>
            <a:r>
              <a:rPr lang="en-US" sz="2000" dirty="0" err="1" smtClean="0">
                <a:solidFill>
                  <a:srgbClr val="000090"/>
                </a:solidFill>
                <a:latin typeface="Courier New" charset="0"/>
              </a:rPr>
              <a:t>Exception("Incorrect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Code");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   }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}</a:t>
            </a:r>
          </a:p>
          <a:p>
            <a:pPr eaLnBrk="1" hangingPunct="1">
              <a:buNone/>
            </a:pPr>
            <a:r>
              <a:rPr lang="en-US" sz="2000" dirty="0" smtClean="0"/>
              <a:t>	</a:t>
            </a:r>
          </a:p>
          <a:p>
            <a:pPr lvl="1" eaLnBrk="1" hangingPunct="1"/>
            <a:endParaRPr lang="en-US" sz="2000" dirty="0">
              <a:latin typeface="Courier New" charset="0"/>
            </a:endParaRPr>
          </a:p>
        </p:txBody>
      </p:sp>
      <p:sp>
        <p:nvSpPr>
          <p:cNvPr id="4" name="Left Arrow Callout 3"/>
          <p:cNvSpPr/>
          <p:nvPr/>
        </p:nvSpPr>
        <p:spPr bwMode="auto">
          <a:xfrm>
            <a:off x="5638800" y="1371600"/>
            <a:ext cx="3505200" cy="9144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5309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>
                <a:latin typeface="+mj-lt"/>
              </a:rPr>
              <a:t>Employee Type Set via </a:t>
            </a:r>
            <a:r>
              <a:rPr lang="en-US" b="1" dirty="0" err="1" smtClean="0">
                <a:latin typeface="+mj-lt"/>
              </a:rPr>
              <a:t>Accessors</a:t>
            </a:r>
            <a:endParaRPr lang="en-US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/>
          <a:lstStyle/>
          <a:p>
            <a:pPr eaLnBrk="1" hangingPunct="1"/>
            <a:r>
              <a:rPr lang="en-US" dirty="0" smtClean="0"/>
              <a:t>Create a factory method for employee types…</a:t>
            </a:r>
            <a:endParaRPr lang="en-US" i="1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763000" cy="5715000"/>
          </a:xfrm>
        </p:spPr>
        <p:txBody>
          <a:bodyPr/>
          <a:lstStyle/>
          <a:p>
            <a:pPr eaLnBrk="1" hangingPunct="1">
              <a:buNone/>
            </a:pPr>
            <a:r>
              <a:rPr lang="en-US" sz="1800" dirty="0" smtClean="0">
                <a:solidFill>
                  <a:srgbClr val="000090"/>
                </a:solidFill>
                <a:latin typeface="Courier New" charset="0"/>
              </a:rPr>
              <a:t>class </a:t>
            </a:r>
            <a:r>
              <a:rPr lang="en-US" sz="1800" dirty="0" smtClean="0">
                <a:solidFill>
                  <a:srgbClr val="800000"/>
                </a:solidFill>
                <a:latin typeface="Courier New" charset="0"/>
              </a:rPr>
              <a:t>Employee</a:t>
            </a:r>
            <a:r>
              <a:rPr lang="en-US" sz="1800" dirty="0" smtClean="0">
                <a:solidFill>
                  <a:srgbClr val="000090"/>
                </a:solidFill>
                <a:latin typeface="Courier New" charset="0"/>
              </a:rPr>
              <a:t>...</a:t>
            </a:r>
          </a:p>
          <a:p>
            <a:pPr eaLnBrk="1" hangingPunct="1">
              <a:buNone/>
            </a:pPr>
            <a:r>
              <a:rPr lang="en-US" sz="1800" dirty="0" smtClean="0">
                <a:solidFill>
                  <a:srgbClr val="000090"/>
                </a:solidFill>
                <a:latin typeface="Courier New" charset="0"/>
              </a:rPr>
              <a:t>    void </a:t>
            </a:r>
            <a:r>
              <a:rPr lang="en-US" sz="1800" dirty="0" err="1" smtClean="0">
                <a:solidFill>
                  <a:srgbClr val="000090"/>
                </a:solidFill>
                <a:latin typeface="Courier New" charset="0"/>
              </a:rPr>
              <a:t>setType(int</a:t>
            </a:r>
            <a:r>
              <a:rPr lang="en-US" sz="1800" dirty="0" smtClean="0">
                <a:solidFill>
                  <a:srgbClr val="000090"/>
                </a:solidFill>
                <a:latin typeface="Courier New" charset="0"/>
              </a:rPr>
              <a:t> </a:t>
            </a:r>
            <a:r>
              <a:rPr lang="en-US" sz="1800" dirty="0" err="1" smtClean="0">
                <a:solidFill>
                  <a:srgbClr val="000090"/>
                </a:solidFill>
                <a:latin typeface="Courier New" charset="0"/>
              </a:rPr>
              <a:t>arg</a:t>
            </a:r>
            <a:r>
              <a:rPr lang="en-US" sz="1800" dirty="0" smtClean="0">
                <a:solidFill>
                  <a:srgbClr val="000090"/>
                </a:solidFill>
                <a:latin typeface="Courier New" charset="0"/>
              </a:rPr>
              <a:t>) {</a:t>
            </a:r>
          </a:p>
          <a:p>
            <a:pPr eaLnBrk="1" hangingPunct="1">
              <a:buNone/>
            </a:pPr>
            <a:r>
              <a:rPr lang="en-US" sz="1800" dirty="0" smtClean="0">
                <a:solidFill>
                  <a:srgbClr val="000090"/>
                </a:solidFill>
                <a:latin typeface="Courier New" charset="0"/>
              </a:rPr>
              <a:t>        _type = </a:t>
            </a:r>
            <a:r>
              <a:rPr lang="en-US" sz="1800" dirty="0" err="1" smtClean="0">
                <a:solidFill>
                  <a:srgbClr val="800000"/>
                </a:solidFill>
                <a:latin typeface="Courier New" charset="0"/>
              </a:rPr>
              <a:t>EmployeeType</a:t>
            </a:r>
            <a:r>
              <a:rPr lang="en-US" sz="1800" dirty="0" err="1" smtClean="0">
                <a:solidFill>
                  <a:srgbClr val="000090"/>
                </a:solidFill>
                <a:latin typeface="Courier New" charset="0"/>
              </a:rPr>
              <a:t>.newType(arg</a:t>
            </a:r>
            <a:r>
              <a:rPr lang="en-US" sz="1800" dirty="0" smtClean="0">
                <a:solidFill>
                  <a:srgbClr val="000090"/>
                </a:solidFill>
                <a:latin typeface="Courier New" charset="0"/>
              </a:rPr>
              <a:t>);</a:t>
            </a:r>
          </a:p>
          <a:p>
            <a:pPr eaLnBrk="1" hangingPunct="1">
              <a:buNone/>
            </a:pPr>
            <a:r>
              <a:rPr lang="en-US" sz="1800" dirty="0" smtClean="0">
                <a:solidFill>
                  <a:srgbClr val="000090"/>
                </a:solidFill>
                <a:latin typeface="Courier New" charset="0"/>
              </a:rPr>
              <a:t>    }</a:t>
            </a:r>
          </a:p>
          <a:p>
            <a:pPr eaLnBrk="1" hangingPunct="1">
              <a:buNone/>
            </a:pPr>
            <a:r>
              <a:rPr lang="en-US" sz="1800" dirty="0" smtClean="0">
                <a:solidFill>
                  <a:srgbClr val="000090"/>
                </a:solidFill>
                <a:latin typeface="Courier New" charset="0"/>
              </a:rPr>
              <a:t>class </a:t>
            </a:r>
            <a:r>
              <a:rPr lang="en-US" sz="1800" dirty="0" err="1" smtClean="0">
                <a:solidFill>
                  <a:srgbClr val="800000"/>
                </a:solidFill>
                <a:latin typeface="Courier New" charset="0"/>
              </a:rPr>
              <a:t>EmployeeType</a:t>
            </a:r>
            <a:r>
              <a:rPr lang="en-US" sz="1800" dirty="0" smtClean="0">
                <a:solidFill>
                  <a:srgbClr val="000090"/>
                </a:solidFill>
                <a:latin typeface="Courier New" charset="0"/>
              </a:rPr>
              <a:t>...</a:t>
            </a:r>
          </a:p>
          <a:p>
            <a:pPr eaLnBrk="1" hangingPunct="1">
              <a:buNone/>
            </a:pPr>
            <a:r>
              <a:rPr lang="en-US" sz="1800" dirty="0" smtClean="0">
                <a:solidFill>
                  <a:srgbClr val="000090"/>
                </a:solidFill>
                <a:latin typeface="Courier New" charset="0"/>
              </a:rPr>
              <a:t>    static </a:t>
            </a:r>
            <a:r>
              <a:rPr lang="en-US" sz="1800" dirty="0" err="1" smtClean="0">
                <a:solidFill>
                  <a:srgbClr val="800000"/>
                </a:solidFill>
                <a:latin typeface="Courier New" charset="0"/>
              </a:rPr>
              <a:t>EmployeeType</a:t>
            </a:r>
            <a:r>
              <a:rPr lang="en-US" sz="1800" dirty="0" smtClean="0">
                <a:solidFill>
                  <a:srgbClr val="000090"/>
                </a:solidFill>
                <a:latin typeface="Courier New" charset="0"/>
              </a:rPr>
              <a:t> </a:t>
            </a:r>
            <a:r>
              <a:rPr lang="en-US" sz="1800" dirty="0" err="1" smtClean="0">
                <a:solidFill>
                  <a:srgbClr val="800000"/>
                </a:solidFill>
                <a:latin typeface="Courier New" charset="0"/>
              </a:rPr>
              <a:t>newType</a:t>
            </a:r>
            <a:r>
              <a:rPr lang="en-US" sz="1800" dirty="0" err="1" smtClean="0">
                <a:solidFill>
                  <a:srgbClr val="000090"/>
                </a:solidFill>
                <a:latin typeface="Courier New" charset="0"/>
              </a:rPr>
              <a:t>(int</a:t>
            </a:r>
            <a:r>
              <a:rPr lang="en-US" sz="1800" dirty="0" smtClean="0">
                <a:solidFill>
                  <a:srgbClr val="000090"/>
                </a:solidFill>
                <a:latin typeface="Courier New" charset="0"/>
              </a:rPr>
              <a:t> code) {</a:t>
            </a:r>
          </a:p>
          <a:p>
            <a:pPr eaLnBrk="1" hangingPunct="1">
              <a:buNone/>
            </a:pPr>
            <a:r>
              <a:rPr lang="en-US" sz="1800" dirty="0" smtClean="0">
                <a:solidFill>
                  <a:srgbClr val="000090"/>
                </a:solidFill>
                <a:latin typeface="Courier New" charset="0"/>
              </a:rPr>
              <a:t>        switch (code) {</a:t>
            </a:r>
          </a:p>
          <a:p>
            <a:pPr eaLnBrk="1" hangingPunct="1">
              <a:buNone/>
            </a:pPr>
            <a:r>
              <a:rPr lang="en-US" sz="1800" dirty="0" smtClean="0">
                <a:solidFill>
                  <a:srgbClr val="000090"/>
                </a:solidFill>
                <a:latin typeface="Courier New" charset="0"/>
              </a:rPr>
              <a:t>            case ENGINEER: return new Engineer();</a:t>
            </a:r>
          </a:p>
          <a:p>
            <a:pPr eaLnBrk="1" hangingPunct="1">
              <a:buNone/>
            </a:pPr>
            <a:r>
              <a:rPr lang="en-US" sz="1800" dirty="0" smtClean="0">
                <a:solidFill>
                  <a:srgbClr val="000090"/>
                </a:solidFill>
                <a:latin typeface="Courier New" charset="0"/>
              </a:rPr>
              <a:t>            case SALESMAN: return new Salesman();</a:t>
            </a:r>
          </a:p>
          <a:p>
            <a:pPr eaLnBrk="1" hangingPunct="1">
              <a:buNone/>
            </a:pPr>
            <a:r>
              <a:rPr lang="en-US" sz="1800" dirty="0" smtClean="0">
                <a:solidFill>
                  <a:srgbClr val="000090"/>
                </a:solidFill>
                <a:latin typeface="Courier New" charset="0"/>
              </a:rPr>
              <a:t>            case MANAGER:  return new Manager();</a:t>
            </a:r>
          </a:p>
          <a:p>
            <a:pPr eaLnBrk="1" hangingPunct="1">
              <a:buNone/>
            </a:pPr>
            <a:r>
              <a:rPr lang="en-US" sz="1800" dirty="0" smtClean="0">
                <a:solidFill>
                  <a:srgbClr val="000090"/>
                </a:solidFill>
                <a:latin typeface="Courier New" charset="0"/>
              </a:rPr>
              <a:t>            default: throw new </a:t>
            </a:r>
            <a:r>
              <a:rPr lang="en-US" sz="1800" dirty="0" err="1" smtClean="0">
                <a:solidFill>
                  <a:srgbClr val="000090"/>
                </a:solidFill>
                <a:latin typeface="Courier New" charset="0"/>
              </a:rPr>
              <a:t>Exception("Incorrect</a:t>
            </a:r>
            <a:r>
              <a:rPr lang="en-US" sz="1800" dirty="0" smtClean="0">
                <a:solidFill>
                  <a:srgbClr val="000090"/>
                </a:solidFill>
                <a:latin typeface="Courier New" charset="0"/>
              </a:rPr>
              <a:t> Code");</a:t>
            </a:r>
          </a:p>
          <a:p>
            <a:pPr eaLnBrk="1" hangingPunct="1">
              <a:buNone/>
            </a:pPr>
            <a:r>
              <a:rPr lang="en-US" sz="1800" dirty="0" smtClean="0">
                <a:solidFill>
                  <a:srgbClr val="000090"/>
                </a:solidFill>
                <a:latin typeface="Courier New" charset="0"/>
              </a:rPr>
              <a:t>        }</a:t>
            </a:r>
          </a:p>
          <a:p>
            <a:pPr eaLnBrk="1" hangingPunct="1">
              <a:buNone/>
            </a:pPr>
            <a:r>
              <a:rPr lang="en-US" sz="1800" dirty="0" smtClean="0">
                <a:solidFill>
                  <a:srgbClr val="000090"/>
                </a:solidFill>
                <a:latin typeface="Courier New" charset="0"/>
              </a:rPr>
              <a:t>    }</a:t>
            </a:r>
          </a:p>
          <a:p>
            <a:pPr eaLnBrk="1" hangingPunct="1">
              <a:buNone/>
            </a:pPr>
            <a:r>
              <a:rPr lang="en-US" sz="1800" dirty="0" smtClean="0">
                <a:solidFill>
                  <a:srgbClr val="000090"/>
                </a:solidFill>
                <a:latin typeface="Courier New" charset="0"/>
              </a:rPr>
              <a:t>    static final </a:t>
            </a:r>
            <a:r>
              <a:rPr lang="en-US" sz="1800" dirty="0" err="1" smtClean="0">
                <a:solidFill>
                  <a:srgbClr val="000090"/>
                </a:solidFill>
                <a:latin typeface="Courier New" charset="0"/>
              </a:rPr>
              <a:t>int</a:t>
            </a:r>
            <a:r>
              <a:rPr lang="en-US" sz="1800" dirty="0" smtClean="0">
                <a:solidFill>
                  <a:srgbClr val="000090"/>
                </a:solidFill>
                <a:latin typeface="Courier New" charset="0"/>
              </a:rPr>
              <a:t> ENGINEER = 0;</a:t>
            </a:r>
          </a:p>
          <a:p>
            <a:pPr eaLnBrk="1" hangingPunct="1">
              <a:buNone/>
            </a:pPr>
            <a:r>
              <a:rPr lang="en-US" sz="1800" dirty="0" smtClean="0">
                <a:solidFill>
                  <a:srgbClr val="000090"/>
                </a:solidFill>
                <a:latin typeface="Courier New" charset="0"/>
              </a:rPr>
              <a:t>    static final </a:t>
            </a:r>
            <a:r>
              <a:rPr lang="en-US" sz="1800" dirty="0" err="1" smtClean="0">
                <a:solidFill>
                  <a:srgbClr val="000090"/>
                </a:solidFill>
                <a:latin typeface="Courier New" charset="0"/>
              </a:rPr>
              <a:t>int</a:t>
            </a:r>
            <a:r>
              <a:rPr lang="en-US" sz="1800" dirty="0" smtClean="0">
                <a:solidFill>
                  <a:srgbClr val="000090"/>
                </a:solidFill>
                <a:latin typeface="Courier New" charset="0"/>
              </a:rPr>
              <a:t> SALESMAN = 1;</a:t>
            </a:r>
          </a:p>
          <a:p>
            <a:pPr eaLnBrk="1" hangingPunct="1">
              <a:buNone/>
            </a:pPr>
            <a:r>
              <a:rPr lang="en-US" sz="1800" dirty="0" smtClean="0">
                <a:solidFill>
                  <a:srgbClr val="000090"/>
                </a:solidFill>
                <a:latin typeface="Courier New" charset="0"/>
              </a:rPr>
              <a:t>    static final </a:t>
            </a:r>
            <a:r>
              <a:rPr lang="en-US" sz="1800" dirty="0" err="1" smtClean="0">
                <a:solidFill>
                  <a:srgbClr val="000090"/>
                </a:solidFill>
                <a:latin typeface="Courier New" charset="0"/>
              </a:rPr>
              <a:t>int</a:t>
            </a:r>
            <a:r>
              <a:rPr lang="en-US" sz="1800" dirty="0" smtClean="0">
                <a:solidFill>
                  <a:srgbClr val="000090"/>
                </a:solidFill>
                <a:latin typeface="Courier New" charset="0"/>
              </a:rPr>
              <a:t> MANAGER = 2;</a:t>
            </a:r>
            <a:endParaRPr lang="en-US" sz="1800" dirty="0" smtClean="0"/>
          </a:p>
          <a:p>
            <a:pPr lvl="1" eaLnBrk="1" hangingPunct="1"/>
            <a:endParaRPr lang="en-US" sz="1800" dirty="0">
              <a:latin typeface="Courier New" charset="0"/>
            </a:endParaRPr>
          </a:p>
        </p:txBody>
      </p:sp>
      <p:sp>
        <p:nvSpPr>
          <p:cNvPr id="4" name="Left Arrow Callout 3"/>
          <p:cNvSpPr/>
          <p:nvPr/>
        </p:nvSpPr>
        <p:spPr bwMode="auto">
          <a:xfrm>
            <a:off x="5638800" y="1524000"/>
            <a:ext cx="3505200" cy="9144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5309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>
                <a:latin typeface="+mj-lt"/>
              </a:rPr>
              <a:t>Factory Method</a:t>
            </a:r>
            <a:br>
              <a:rPr lang="en-US" b="1" dirty="0" smtClean="0">
                <a:latin typeface="+mj-lt"/>
              </a:rPr>
            </a:br>
            <a:r>
              <a:rPr lang="en-US" b="1" dirty="0" smtClean="0">
                <a:latin typeface="+mj-lt"/>
              </a:rPr>
              <a:t>For Employee Type</a:t>
            </a:r>
            <a:endParaRPr lang="en-US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153400" cy="533400"/>
          </a:xfrm>
        </p:spPr>
        <p:txBody>
          <a:bodyPr/>
          <a:lstStyle/>
          <a:p>
            <a:pPr eaLnBrk="1" hangingPunct="1"/>
            <a:r>
              <a:rPr lang="en-US" dirty="0" smtClean="0"/>
              <a:t>Remove the type code definitions …</a:t>
            </a:r>
            <a:endParaRPr lang="en-US" i="1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763000" cy="5715000"/>
          </a:xfrm>
        </p:spPr>
        <p:txBody>
          <a:bodyPr/>
          <a:lstStyle/>
          <a:p>
            <a:pPr eaLnBrk="1" hangingPunct="1">
              <a:buNone/>
            </a:pPr>
            <a:r>
              <a:rPr lang="en-US" sz="1800" dirty="0" smtClean="0">
                <a:solidFill>
                  <a:srgbClr val="000090"/>
                </a:solidFill>
                <a:latin typeface="Courier New" charset="0"/>
              </a:rPr>
              <a:t> 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class </a:t>
            </a:r>
            <a:r>
              <a:rPr lang="en-US" sz="2000" dirty="0" smtClean="0">
                <a:solidFill>
                  <a:srgbClr val="800000"/>
                </a:solidFill>
                <a:latin typeface="Courier New" charset="0"/>
              </a:rPr>
              <a:t>Employee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...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   </a:t>
            </a:r>
            <a:r>
              <a:rPr lang="en-US" sz="2000" dirty="0" err="1" smtClean="0">
                <a:solidFill>
                  <a:srgbClr val="000090"/>
                </a:solidFill>
                <a:latin typeface="Courier New" charset="0"/>
              </a:rPr>
              <a:t>int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 New" charset="0"/>
              </a:rPr>
              <a:t>payAmount</a:t>
            </a:r>
            <a:r>
              <a:rPr lang="en-US" sz="2000" dirty="0" smtClean="0">
                <a:solidFill>
                  <a:srgbClr val="FF0000"/>
                </a:solidFill>
                <a:latin typeface="Courier New" charset="0"/>
              </a:rPr>
              <a:t>() 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{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       switch (</a:t>
            </a:r>
            <a:r>
              <a:rPr lang="en-US" sz="2000" dirty="0" err="1" smtClean="0">
                <a:solidFill>
                  <a:srgbClr val="FF0000"/>
                </a:solidFill>
                <a:latin typeface="Courier New" charset="0"/>
              </a:rPr>
              <a:t>getType</a:t>
            </a:r>
            <a:r>
              <a:rPr lang="en-US" sz="2000" dirty="0" smtClean="0">
                <a:solidFill>
                  <a:srgbClr val="FF0000"/>
                </a:solidFill>
                <a:latin typeface="Courier New" charset="0"/>
              </a:rPr>
              <a:t>()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) {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           case </a:t>
            </a:r>
            <a:r>
              <a:rPr lang="en-US" sz="2000" dirty="0" err="1" smtClean="0">
                <a:solidFill>
                  <a:srgbClr val="000090"/>
                </a:solidFill>
                <a:latin typeface="Courier New" charset="0"/>
              </a:rPr>
              <a:t>EmployeeType.ENGINEER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: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              return _</a:t>
            </a:r>
            <a:r>
              <a:rPr lang="en-US" sz="2000" dirty="0" err="1" smtClean="0">
                <a:solidFill>
                  <a:srgbClr val="000090"/>
                </a:solidFill>
                <a:latin typeface="Courier New" charset="0"/>
              </a:rPr>
              <a:t>monthlySalary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;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           case </a:t>
            </a:r>
            <a:r>
              <a:rPr lang="en-US" sz="2000" dirty="0" err="1" smtClean="0">
                <a:solidFill>
                  <a:srgbClr val="000090"/>
                </a:solidFill>
                <a:latin typeface="Courier New" charset="0"/>
              </a:rPr>
              <a:t>EmployeeType.SALESMAN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: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              return _</a:t>
            </a:r>
            <a:r>
              <a:rPr lang="en-US" sz="2000" dirty="0" err="1" smtClean="0">
                <a:solidFill>
                  <a:srgbClr val="000090"/>
                </a:solidFill>
                <a:latin typeface="Courier New" charset="0"/>
              </a:rPr>
              <a:t>monthlySalary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+ _commission;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           case </a:t>
            </a:r>
            <a:r>
              <a:rPr lang="en-US" sz="2000" dirty="0" err="1" smtClean="0">
                <a:solidFill>
                  <a:srgbClr val="000090"/>
                </a:solidFill>
                <a:latin typeface="Courier New" charset="0"/>
              </a:rPr>
              <a:t>EmployeeType.MANAGER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: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              return _</a:t>
            </a:r>
            <a:r>
              <a:rPr lang="en-US" sz="2000" dirty="0" err="1" smtClean="0">
                <a:solidFill>
                  <a:srgbClr val="000090"/>
                </a:solidFill>
                <a:latin typeface="Courier New" charset="0"/>
              </a:rPr>
              <a:t>monthlySalary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+ _bonus;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           default: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              throw new </a:t>
            </a:r>
            <a:r>
              <a:rPr lang="en-US" sz="2000" dirty="0" err="1" smtClean="0">
                <a:solidFill>
                  <a:srgbClr val="000090"/>
                </a:solidFill>
                <a:latin typeface="Courier New" charset="0"/>
              </a:rPr>
              <a:t>Exception("Incorrect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Code");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       }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   }</a:t>
            </a:r>
          </a:p>
          <a:p>
            <a:r>
              <a:rPr lang="en-US" sz="2400" dirty="0" smtClean="0"/>
              <a:t>Exercise: Now ready to use Replace Conditional with Polymorphism on </a:t>
            </a:r>
            <a:r>
              <a:rPr lang="en-US" sz="2400" dirty="0" err="1" smtClean="0"/>
              <a:t>payAmount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458200" y="6019800"/>
            <a:ext cx="73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Q16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153400" cy="533400"/>
          </a:xfrm>
        </p:spPr>
        <p:txBody>
          <a:bodyPr/>
          <a:lstStyle/>
          <a:p>
            <a:pPr eaLnBrk="1" hangingPunct="1"/>
            <a:r>
              <a:rPr lang="en-US" dirty="0" smtClean="0"/>
              <a:t>Replace Conditional with Polymorphism </a:t>
            </a:r>
            <a:br>
              <a:rPr lang="en-US" dirty="0" smtClean="0"/>
            </a:br>
            <a:r>
              <a:rPr lang="en-US" dirty="0" smtClean="0"/>
              <a:t>					on </a:t>
            </a:r>
            <a:r>
              <a:rPr lang="en-US" dirty="0" err="1" smtClean="0"/>
              <a:t>payAmount</a:t>
            </a:r>
            <a:endParaRPr lang="en-US" i="1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763000" cy="5715000"/>
          </a:xfrm>
        </p:spPr>
        <p:txBody>
          <a:bodyPr/>
          <a:lstStyle/>
          <a:p>
            <a:pPr eaLnBrk="1" hangingPunct="1">
              <a:buNone/>
            </a:pPr>
            <a:r>
              <a:rPr lang="en-US" sz="1800" dirty="0" smtClean="0">
                <a:solidFill>
                  <a:srgbClr val="000090"/>
                </a:solidFill>
                <a:latin typeface="Courier New" charset="0"/>
              </a:rPr>
              <a:t> 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class Salesman...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   </a:t>
            </a:r>
            <a:r>
              <a:rPr lang="en-US" sz="2000" dirty="0" err="1" smtClean="0">
                <a:solidFill>
                  <a:srgbClr val="000090"/>
                </a:solidFill>
                <a:latin typeface="Courier New" charset="0"/>
              </a:rPr>
              <a:t>int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</a:t>
            </a:r>
            <a:r>
              <a:rPr lang="en-US" sz="2000" dirty="0" err="1" smtClean="0">
                <a:solidFill>
                  <a:srgbClr val="000090"/>
                </a:solidFill>
                <a:latin typeface="Courier New" charset="0"/>
              </a:rPr>
              <a:t>payAmount(Employee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</a:t>
            </a:r>
            <a:r>
              <a:rPr lang="en-US" sz="2000" dirty="0" err="1" smtClean="0">
                <a:solidFill>
                  <a:srgbClr val="000090"/>
                </a:solidFill>
                <a:latin typeface="Courier New" charset="0"/>
              </a:rPr>
              <a:t>emp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) {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       return </a:t>
            </a:r>
            <a:r>
              <a:rPr lang="en-US" sz="2000" dirty="0" err="1" smtClean="0">
                <a:solidFill>
                  <a:srgbClr val="000090"/>
                </a:solidFill>
                <a:latin typeface="Courier New" charset="0"/>
              </a:rPr>
              <a:t>emp.getMonthlySalary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() + </a:t>
            </a:r>
            <a:r>
              <a:rPr lang="en-US" sz="2000" dirty="0" err="1" smtClean="0">
                <a:solidFill>
                  <a:srgbClr val="000090"/>
                </a:solidFill>
                <a:latin typeface="Courier New" charset="0"/>
              </a:rPr>
              <a:t>emp.getCommission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();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   }</a:t>
            </a:r>
          </a:p>
          <a:p>
            <a:pPr eaLnBrk="1" hangingPunct="1">
              <a:buNone/>
            </a:pPr>
            <a:endParaRPr lang="en-US" sz="2000" dirty="0" smtClean="0">
              <a:solidFill>
                <a:srgbClr val="000090"/>
              </a:solidFill>
              <a:latin typeface="Courier New" charset="0"/>
            </a:endParaRP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 class Manager...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   </a:t>
            </a:r>
            <a:r>
              <a:rPr lang="en-US" sz="2000" dirty="0" err="1" smtClean="0">
                <a:solidFill>
                  <a:srgbClr val="000090"/>
                </a:solidFill>
                <a:latin typeface="Courier New" charset="0"/>
              </a:rPr>
              <a:t>int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</a:t>
            </a:r>
            <a:r>
              <a:rPr lang="en-US" sz="2000" dirty="0" err="1" smtClean="0">
                <a:solidFill>
                  <a:srgbClr val="000090"/>
                </a:solidFill>
                <a:latin typeface="Courier New" charset="0"/>
              </a:rPr>
              <a:t>payAmount(Employee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</a:t>
            </a:r>
            <a:r>
              <a:rPr lang="en-US" sz="2000" dirty="0" err="1" smtClean="0">
                <a:solidFill>
                  <a:srgbClr val="000090"/>
                </a:solidFill>
                <a:latin typeface="Courier New" charset="0"/>
              </a:rPr>
              <a:t>emp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) {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       return </a:t>
            </a:r>
            <a:r>
              <a:rPr lang="en-US" sz="2000" dirty="0" err="1" smtClean="0">
                <a:solidFill>
                  <a:srgbClr val="000090"/>
                </a:solidFill>
                <a:latin typeface="Courier New" charset="0"/>
              </a:rPr>
              <a:t>emp.getMonthlySalary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() + </a:t>
            </a:r>
            <a:r>
              <a:rPr lang="en-US" sz="2000" dirty="0" err="1" smtClean="0">
                <a:solidFill>
                  <a:srgbClr val="000090"/>
                </a:solidFill>
                <a:latin typeface="Courier New" charset="0"/>
              </a:rPr>
              <a:t>emp.getBonus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();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   }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…</a:t>
            </a:r>
          </a:p>
          <a:p>
            <a:pPr eaLnBrk="1" hangingPunct="1">
              <a:buNone/>
            </a:pPr>
            <a:endParaRPr lang="en-US" sz="2000" dirty="0" smtClean="0">
              <a:solidFill>
                <a:srgbClr val="000090"/>
              </a:solidFill>
              <a:latin typeface="Courier New" charset="0"/>
            </a:endParaRP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class </a:t>
            </a:r>
            <a:r>
              <a:rPr lang="en-US" sz="2000" dirty="0" err="1" smtClean="0">
                <a:solidFill>
                  <a:srgbClr val="000090"/>
                </a:solidFill>
                <a:latin typeface="Courier New" charset="0"/>
              </a:rPr>
              <a:t>EmployeeType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...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   abstract </a:t>
            </a:r>
            <a:r>
              <a:rPr lang="en-US" sz="2000" dirty="0" err="1" smtClean="0">
                <a:solidFill>
                  <a:srgbClr val="000090"/>
                </a:solidFill>
                <a:latin typeface="Courier New" charset="0"/>
              </a:rPr>
              <a:t>int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</a:t>
            </a:r>
            <a:r>
              <a:rPr lang="en-US" sz="2000" dirty="0" err="1" smtClean="0">
                <a:solidFill>
                  <a:srgbClr val="000090"/>
                </a:solidFill>
                <a:latin typeface="Courier New" charset="0"/>
              </a:rPr>
              <a:t>payAmount(Employee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</a:t>
            </a:r>
            <a:r>
              <a:rPr lang="en-US" sz="2000" dirty="0" err="1" smtClean="0">
                <a:solidFill>
                  <a:srgbClr val="000090"/>
                </a:solidFill>
                <a:latin typeface="Courier New" charset="0"/>
              </a:rPr>
              <a:t>emp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74340" y="6019800"/>
            <a:ext cx="1569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Q16 - </a:t>
            </a:r>
            <a:r>
              <a:rPr lang="en-US" b="1" dirty="0" err="1" smtClean="0">
                <a:solidFill>
                  <a:srgbClr val="0000FF"/>
                </a:solidFill>
              </a:rPr>
              <a:t>cntd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5" name="Left Arrow Callout 4"/>
          <p:cNvSpPr/>
          <p:nvPr/>
        </p:nvSpPr>
        <p:spPr bwMode="auto">
          <a:xfrm>
            <a:off x="4572000" y="4572000"/>
            <a:ext cx="3657600" cy="9144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5309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>
                <a:latin typeface="+mj-lt"/>
              </a:rPr>
              <a:t>Declare </a:t>
            </a:r>
            <a:r>
              <a:rPr lang="en-US" b="1" dirty="0" err="1" smtClean="0">
                <a:latin typeface="+mj-lt"/>
              </a:rPr>
              <a:t>superclass</a:t>
            </a:r>
            <a:r>
              <a:rPr lang="en-US" b="1" dirty="0" smtClean="0">
                <a:latin typeface="+mj-lt"/>
              </a:rPr>
              <a:t> method abstract</a:t>
            </a:r>
            <a:endParaRPr lang="en-US" b="1" dirty="0"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236624"/>
            <a:ext cx="8181582" cy="463077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671040" y="0"/>
            <a:ext cx="7807680" cy="650340"/>
          </a:xfrm>
        </p:spPr>
        <p:txBody>
          <a:bodyPr/>
          <a:lstStyle/>
          <a:p>
            <a:pPr eaLnBrk="1">
              <a:lnSpc>
                <a:spcPct val="98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Mathematics:  Factor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168160" cy="4320454"/>
          </a:xfrm>
        </p:spPr>
        <p:txBody>
          <a:bodyPr/>
          <a:lstStyle/>
          <a:p>
            <a:pPr eaLnBrk="1">
              <a:lnSpc>
                <a:spcPct val="98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err="1"/>
              <a:t>fac</a:t>
            </a:r>
            <a:r>
              <a:rPr lang="en-GB" dirty="0" err="1">
                <a:ea typeface="Bitstream Vera Serif" pitchFamily="16" charset="0"/>
                <a:cs typeface="Bitstream Vera Serif" pitchFamily="16" charset="0"/>
              </a:rPr>
              <a:t>·</a:t>
            </a:r>
            <a:r>
              <a:rPr lang="en-GB" dirty="0" err="1"/>
              <a:t>tor</a:t>
            </a:r>
            <a:endParaRPr lang="en-GB" dirty="0"/>
          </a:p>
          <a:p>
            <a:pPr lvl="1"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One of two or more quantities that divides a given quantity without a remainder,</a:t>
            </a:r>
            <a:r>
              <a:rPr lang="en-GB" dirty="0" smtClean="0"/>
              <a:t> for example:</a:t>
            </a:r>
          </a:p>
          <a:p>
            <a:pPr lvl="2"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2 </a:t>
            </a:r>
            <a:r>
              <a:rPr lang="en-GB" dirty="0"/>
              <a:t>and</a:t>
            </a:r>
            <a:r>
              <a:rPr lang="en-GB" dirty="0" smtClean="0"/>
              <a:t> 5 </a:t>
            </a:r>
            <a:r>
              <a:rPr lang="en-GB" dirty="0"/>
              <a:t>are factors of</a:t>
            </a:r>
            <a:r>
              <a:rPr lang="en-GB" dirty="0" smtClean="0"/>
              <a:t> 10</a:t>
            </a:r>
          </a:p>
          <a:p>
            <a:pPr lvl="2"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a </a:t>
            </a:r>
            <a:r>
              <a:rPr lang="en-GB" dirty="0"/>
              <a:t>and </a:t>
            </a:r>
            <a:r>
              <a:rPr lang="en-GB" dirty="0" err="1"/>
              <a:t>b</a:t>
            </a:r>
            <a:r>
              <a:rPr lang="en-GB" dirty="0"/>
              <a:t> are factors of </a:t>
            </a:r>
            <a:r>
              <a:rPr lang="en-GB" dirty="0" err="1" smtClean="0"/>
              <a:t>ab</a:t>
            </a:r>
            <a:endParaRPr lang="en-GB" dirty="0" smtClean="0"/>
          </a:p>
          <a:p>
            <a:pPr lvl="2"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(a+1) and (a+3) are factors of a</a:t>
            </a:r>
            <a:r>
              <a:rPr lang="en-GB" baseline="30000" dirty="0" smtClean="0"/>
              <a:t>2</a:t>
            </a:r>
            <a:r>
              <a:rPr lang="en-GB" dirty="0" smtClean="0"/>
              <a:t> + 4a + 3</a:t>
            </a:r>
            <a:br>
              <a:rPr lang="en-GB" dirty="0" smtClean="0"/>
            </a:br>
            <a:endParaRPr lang="en-GB" dirty="0" smtClean="0"/>
          </a:p>
          <a:p>
            <a:pPr eaLnBrk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err="1"/>
              <a:t>fac</a:t>
            </a:r>
            <a:r>
              <a:rPr lang="en-GB" dirty="0" err="1">
                <a:ea typeface="Bitstream Vera Serif" pitchFamily="16" charset="0"/>
                <a:cs typeface="Bitstream Vera Serif" pitchFamily="16" charset="0"/>
              </a:rPr>
              <a:t>·</a:t>
            </a:r>
            <a:r>
              <a:rPr lang="en-GB" dirty="0" err="1"/>
              <a:t>tor</a:t>
            </a:r>
            <a:r>
              <a:rPr lang="en-GB" dirty="0" err="1">
                <a:ea typeface="Bitstream Vera Serif" pitchFamily="16" charset="0"/>
                <a:cs typeface="Bitstream Vera Serif" pitchFamily="16" charset="0"/>
              </a:rPr>
              <a:t>·</a:t>
            </a:r>
            <a:r>
              <a:rPr lang="en-GB" dirty="0" err="1"/>
              <a:t>ing</a:t>
            </a:r>
            <a:endParaRPr lang="en-GB" dirty="0"/>
          </a:p>
          <a:p>
            <a:pPr lvl="1"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To determine or indicate explicitly the factors of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48400" y="5943600"/>
            <a:ext cx="2842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Reconsidering Q1…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671040" y="76200"/>
            <a:ext cx="7807680" cy="650340"/>
          </a:xfrm>
        </p:spPr>
        <p:txBody>
          <a:bodyPr/>
          <a:lstStyle/>
          <a:p>
            <a:pPr eaLnBrk="1">
              <a:lnSpc>
                <a:spcPct val="98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Software Engineering:  </a:t>
            </a:r>
            <a:r>
              <a:rPr lang="en-GB" dirty="0"/>
              <a:t>Factoring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2161" y="990601"/>
            <a:ext cx="7807680" cy="5389270"/>
          </a:xfrm>
        </p:spPr>
        <p:txBody>
          <a:bodyPr/>
          <a:lstStyle/>
          <a:p>
            <a:pPr eaLnBrk="1">
              <a:lnSpc>
                <a:spcPct val="98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err="1"/>
              <a:t>fac</a:t>
            </a:r>
            <a:r>
              <a:rPr lang="en-GB" dirty="0" err="1">
                <a:ea typeface="Bitstream Vera Serif" pitchFamily="16" charset="0"/>
                <a:cs typeface="Bitstream Vera Serif" pitchFamily="16" charset="0"/>
              </a:rPr>
              <a:t>·</a:t>
            </a:r>
            <a:r>
              <a:rPr lang="en-GB" dirty="0" err="1"/>
              <a:t>tor</a:t>
            </a:r>
            <a:endParaRPr lang="en-GB" dirty="0" smtClean="0"/>
          </a:p>
          <a:p>
            <a:pPr lvl="1"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Individual </a:t>
            </a:r>
            <a:r>
              <a:rPr lang="en-GB" dirty="0"/>
              <a:t>items that combined together form a complete software system:</a:t>
            </a:r>
          </a:p>
          <a:p>
            <a:pPr lvl="2"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identifiers</a:t>
            </a:r>
          </a:p>
          <a:p>
            <a:pPr lvl="2"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contents of function</a:t>
            </a:r>
          </a:p>
          <a:p>
            <a:pPr lvl="2"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contents of classes and place in inheritance </a:t>
            </a:r>
            <a:r>
              <a:rPr lang="en-GB" dirty="0" smtClean="0"/>
              <a:t>hierarchy</a:t>
            </a:r>
            <a:br>
              <a:rPr lang="en-GB" dirty="0" smtClean="0"/>
            </a:br>
            <a:endParaRPr lang="en-GB" dirty="0" smtClean="0"/>
          </a:p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err="1"/>
              <a:t>fac</a:t>
            </a:r>
            <a:r>
              <a:rPr lang="en-GB" dirty="0" err="1">
                <a:ea typeface="Bitstream Vera Serif" pitchFamily="16" charset="0"/>
                <a:cs typeface="Bitstream Vera Serif" pitchFamily="16" charset="0"/>
              </a:rPr>
              <a:t>·</a:t>
            </a:r>
            <a:r>
              <a:rPr lang="en-GB" dirty="0" err="1"/>
              <a:t>tor</a:t>
            </a:r>
            <a:r>
              <a:rPr lang="en-GB" dirty="0" err="1">
                <a:ea typeface="Bitstream Vera Serif" pitchFamily="16" charset="0"/>
                <a:cs typeface="Bitstream Vera Serif" pitchFamily="16" charset="0"/>
              </a:rPr>
              <a:t>·</a:t>
            </a:r>
            <a:r>
              <a:rPr lang="en-GB" dirty="0" err="1"/>
              <a:t>ing</a:t>
            </a:r>
            <a:endParaRPr lang="en-GB" dirty="0"/>
          </a:p>
          <a:p>
            <a:pPr lvl="1"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Determining the items, at design time, that make up</a:t>
            </a:r>
            <a:r>
              <a:rPr lang="en-GB" dirty="0" smtClean="0"/>
              <a:t> or compose a </a:t>
            </a:r>
            <a:r>
              <a:rPr lang="en-GB" dirty="0"/>
              <a:t>software system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66047" y="5943600"/>
            <a:ext cx="57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Q9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Organizing Data</a:t>
            </a:r>
            <a:endParaRPr lang="en-US" b="1" dirty="0"/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99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 smtClean="0"/>
              <a:t>Refactorings</a:t>
            </a:r>
            <a:r>
              <a:rPr lang="en-US" dirty="0" smtClean="0"/>
              <a:t> that make working with data easier – Lots of them!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1905000"/>
            <a:ext cx="8153400" cy="4800600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</a:bodyPr>
          <a:lstStyle/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b="1" kern="0" dirty="0" smtClean="0">
                <a:solidFill>
                  <a:schemeClr val="tx1"/>
                </a:solidFill>
              </a:rPr>
              <a:t>Self Encapsulate Field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b="1" kern="0" dirty="0" smtClean="0">
                <a:solidFill>
                  <a:schemeClr val="tx1"/>
                </a:solidFill>
              </a:rPr>
              <a:t>Replace Data Value with Object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b="1" kern="0" dirty="0" smtClean="0">
                <a:solidFill>
                  <a:schemeClr val="tx1"/>
                </a:solidFill>
              </a:rPr>
              <a:t>Change Value to Reference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b="1" kern="0" dirty="0" smtClean="0">
                <a:solidFill>
                  <a:schemeClr val="tx1"/>
                </a:solidFill>
              </a:rPr>
              <a:t>Change Reference to Value</a:t>
            </a:r>
          </a:p>
          <a:p>
            <a:pPr marL="45720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b="1" kern="0" dirty="0">
                <a:solidFill>
                  <a:srgbClr val="800000"/>
                </a:solidFill>
              </a:rPr>
              <a:t>Replace Array with </a:t>
            </a:r>
            <a:r>
              <a:rPr lang="en-US" sz="2000" b="1" kern="0" dirty="0" smtClean="0">
                <a:solidFill>
                  <a:srgbClr val="800000"/>
                </a:solidFill>
              </a:rPr>
              <a:t>Object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b="1" kern="0" dirty="0">
                <a:solidFill>
                  <a:srgbClr val="800000"/>
                </a:solidFill>
              </a:rPr>
              <a:t>Duplicate Observed </a:t>
            </a:r>
            <a:r>
              <a:rPr lang="en-US" sz="2000" b="1" kern="0" dirty="0" smtClean="0">
                <a:solidFill>
                  <a:srgbClr val="800000"/>
                </a:solidFill>
              </a:rPr>
              <a:t>Data</a:t>
            </a:r>
            <a:endParaRPr lang="en-US" sz="2000" b="1" kern="0" dirty="0">
              <a:solidFill>
                <a:srgbClr val="800000"/>
              </a:solidFill>
            </a:endParaRP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b="1" kern="0" dirty="0" smtClean="0">
                <a:solidFill>
                  <a:schemeClr val="tx1"/>
                </a:solidFill>
              </a:rPr>
              <a:t>Change Unidirectional Association to Bidirectional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b="1" kern="0" dirty="0" smtClean="0">
                <a:solidFill>
                  <a:schemeClr val="tx1"/>
                </a:solidFill>
              </a:rPr>
              <a:t>Change Bidirectional Association to Unidirectional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b="1" kern="0" dirty="0" smtClean="0">
                <a:solidFill>
                  <a:schemeClr val="tx1"/>
                </a:solidFill>
              </a:rPr>
              <a:t>Replace Magic Number with Symbolic Constant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b="1" kern="0" dirty="0" smtClean="0">
                <a:solidFill>
                  <a:schemeClr val="tx1"/>
                </a:solidFill>
              </a:rPr>
              <a:t>Encapsulate Field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b="1" kern="0" dirty="0" smtClean="0">
                <a:solidFill>
                  <a:srgbClr val="800000"/>
                </a:solidFill>
              </a:rPr>
              <a:t>Encapsulate Collection</a:t>
            </a:r>
          </a:p>
          <a:p>
            <a:pPr marL="45720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b="1" kern="0" dirty="0" smtClean="0">
                <a:solidFill>
                  <a:srgbClr val="800000"/>
                </a:solidFill>
              </a:rPr>
              <a:t>Replace Record with Data Class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b="1" kern="0" dirty="0" smtClean="0">
                <a:solidFill>
                  <a:srgbClr val="800000"/>
                </a:solidFill>
              </a:rPr>
              <a:t>Replace Type Code with Class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b="1" kern="0" dirty="0" smtClean="0">
                <a:solidFill>
                  <a:srgbClr val="800000"/>
                </a:solidFill>
              </a:rPr>
              <a:t>Replace Type Code with Subclasses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b="1" kern="0" dirty="0" smtClean="0">
                <a:solidFill>
                  <a:srgbClr val="800000"/>
                </a:solidFill>
              </a:rPr>
              <a:t>Replace Type Code with State/Strategy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b="1" kern="0" dirty="0" smtClean="0">
                <a:solidFill>
                  <a:srgbClr val="800000"/>
                </a:solidFill>
              </a:rPr>
              <a:t>Replace Subclass with Fields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533400"/>
          </a:xfrm>
        </p:spPr>
        <p:txBody>
          <a:bodyPr/>
          <a:lstStyle/>
          <a:p>
            <a:pPr algn="ctr"/>
            <a:r>
              <a:rPr lang="en-US" dirty="0" smtClean="0"/>
              <a:t>Replace Array with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763000" cy="5638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You have an array in which certain elements mean different things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r>
              <a:rPr lang="en-US" dirty="0" smtClean="0"/>
              <a:t> Replace the array with an object that has a field for each element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Similarly, Replace Record with Data Class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24625" y="3411379"/>
            <a:ext cx="7128775" cy="841256"/>
          </a:xfrm>
          <a:prstGeom prst="rect">
            <a:avLst/>
          </a:prstGeom>
          <a:solidFill>
            <a:srgbClr val="00009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String[] row = new String[3];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row [0] = "Liverpool";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row [1] = "15";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990600" y="4349115"/>
            <a:ext cx="7239000" cy="1330643"/>
            <a:chOff x="228600" y="4349115"/>
            <a:chExt cx="8610600" cy="1330643"/>
          </a:xfrm>
        </p:grpSpPr>
        <p:sp>
          <p:nvSpPr>
            <p:cNvPr id="6" name="TextBox 5"/>
            <p:cNvSpPr txBox="1"/>
            <p:nvPr/>
          </p:nvSpPr>
          <p:spPr>
            <a:xfrm>
              <a:off x="228600" y="4838502"/>
              <a:ext cx="8610600" cy="841256"/>
            </a:xfrm>
            <a:prstGeom prst="rect">
              <a:avLst/>
            </a:prstGeom>
            <a:solidFill>
              <a:srgbClr val="333333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 Performance row = new Performance();</a:t>
              </a:r>
            </a:p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   </a:t>
              </a:r>
              <a:r>
                <a:rPr lang="en-US" sz="2000" b="1" dirty="0" err="1" smtClean="0">
                  <a:latin typeface="Courier New" charset="0"/>
                </a:rPr>
                <a:t>row.setName("Liverpool</a:t>
              </a:r>
              <a:r>
                <a:rPr lang="en-US" sz="2000" b="1" dirty="0" smtClean="0">
                  <a:latin typeface="Courier New" charset="0"/>
                </a:rPr>
                <a:t>");</a:t>
              </a:r>
            </a:p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   row.setWins("15");</a:t>
              </a:r>
            </a:p>
          </p:txBody>
        </p:sp>
        <p:sp>
          <p:nvSpPr>
            <p:cNvPr id="7" name="Down Arrow 6"/>
            <p:cNvSpPr/>
            <p:nvPr/>
          </p:nvSpPr>
          <p:spPr bwMode="auto">
            <a:xfrm>
              <a:off x="4191000" y="4349115"/>
              <a:ext cx="762000" cy="381000"/>
            </a:xfrm>
            <a:prstGeom prst="downArrow">
              <a:avLst/>
            </a:prstGeom>
            <a:solidFill>
              <a:srgbClr val="3333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8412710" y="6096000"/>
            <a:ext cx="73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Q10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533400"/>
          </a:xfrm>
        </p:spPr>
        <p:txBody>
          <a:bodyPr/>
          <a:lstStyle/>
          <a:p>
            <a:pPr algn="ctr"/>
            <a:r>
              <a:rPr lang="en-US" dirty="0" smtClean="0"/>
              <a:t>Duplicate Observed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A97D-E058-4347-98A3-25ACC5C2803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067800" cy="46482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You have domain data available only in a GUI control, and domain methods need access.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Solution: </a:t>
            </a:r>
            <a:r>
              <a:rPr lang="en-US" dirty="0" smtClean="0"/>
              <a:t>Copy the data to a domain object. Set up an observer to synchronize the two pieces of data.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67000"/>
            <a:ext cx="7315200" cy="4178300"/>
          </a:xfrm>
          <a:prstGeom prst="rect">
            <a:avLst/>
          </a:prstGeom>
          <a:solidFill>
            <a:srgbClr val="CCFFCC"/>
          </a:solidFill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505200"/>
            <a:ext cx="2337130" cy="24765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458200" y="6019800"/>
            <a:ext cx="714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Q11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533400"/>
          </a:xfrm>
        </p:spPr>
        <p:txBody>
          <a:bodyPr/>
          <a:lstStyle/>
          <a:p>
            <a:pPr algn="ctr"/>
            <a:r>
              <a:rPr lang="en-US" dirty="0" smtClean="0"/>
              <a:t>Replace Type Code with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534400" cy="4800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A class has a numeric type code that does not affect its behavior</a:t>
            </a:r>
            <a:br>
              <a:rPr lang="en-US" dirty="0" smtClean="0"/>
            </a:br>
            <a:endParaRPr lang="en-US" sz="1200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 </a:t>
            </a:r>
            <a:r>
              <a:rPr lang="en-US" dirty="0" smtClean="0"/>
              <a:t>Replace the number with a new class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458200" y="6096000"/>
            <a:ext cx="73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Q12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rcRect b="8324"/>
          <a:stretch>
            <a:fillRect/>
          </a:stretch>
        </p:blipFill>
        <p:spPr>
          <a:xfrm>
            <a:off x="914400" y="2438400"/>
            <a:ext cx="7315200" cy="4028460"/>
          </a:xfrm>
          <a:prstGeom prst="rect">
            <a:avLst/>
          </a:prstGeom>
          <a:solidFill>
            <a:srgbClr val="CCFFCC"/>
          </a:solidFill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533400"/>
          </a:xfrm>
        </p:spPr>
        <p:txBody>
          <a:bodyPr/>
          <a:lstStyle/>
          <a:p>
            <a:pPr algn="ctr"/>
            <a:r>
              <a:rPr lang="en-US" dirty="0" smtClean="0"/>
              <a:t>Replace Type Code with Subclasses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534400" cy="4800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You have an immutable type code that affects the behavior of a class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 </a:t>
            </a:r>
            <a:r>
              <a:rPr lang="en-US" dirty="0" smtClean="0"/>
              <a:t>Replace the type code with subclasses</a:t>
            </a:r>
          </a:p>
          <a:p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8458200" y="6096000"/>
            <a:ext cx="73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Q13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685" y="3200400"/>
            <a:ext cx="8014915" cy="3200400"/>
          </a:xfrm>
          <a:prstGeom prst="rect">
            <a:avLst/>
          </a:prstGeom>
          <a:solidFill>
            <a:srgbClr val="CCFFCC"/>
          </a:solidFill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533400"/>
          </a:xfrm>
        </p:spPr>
        <p:txBody>
          <a:bodyPr/>
          <a:lstStyle/>
          <a:p>
            <a:pPr algn="ctr"/>
            <a:r>
              <a:rPr lang="en-US" dirty="0" smtClean="0"/>
              <a:t>Encapsulate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763000" cy="47244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A method returns a collection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 </a:t>
            </a:r>
            <a:r>
              <a:rPr lang="en-US" dirty="0" smtClean="0"/>
              <a:t>Make it return a read-only view and provide add/remove methods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rcRect b="10511"/>
          <a:stretch>
            <a:fillRect/>
          </a:stretch>
        </p:blipFill>
        <p:spPr>
          <a:xfrm>
            <a:off x="762000" y="3307087"/>
            <a:ext cx="7637410" cy="1950713"/>
          </a:xfrm>
          <a:prstGeom prst="rect">
            <a:avLst/>
          </a:prstGeom>
          <a:solidFill>
            <a:srgbClr val="CCFFCC"/>
          </a:solidFill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1" name="TextBox 10"/>
          <p:cNvSpPr txBox="1"/>
          <p:nvPr/>
        </p:nvSpPr>
        <p:spPr>
          <a:xfrm>
            <a:off x="8458200" y="6096000"/>
            <a:ext cx="73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Q14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THEME_BG_IMAGE" val=""/>
  <p:tag name="MMPROD_TAG_VCONFIG" val="PD94bWwgdmVyc2lvbj0iMS4wIiBlbmNvZGluZz0iVVRGLTgiPz4NCjxjb25maWd1cmF0aW9u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luaXRpYWxkaXNwbGF5bW9kZWlzbm9ybWFsIiB2YWx1ZT0idHJ1ZSIvPg0KCQk8dWlyZXBsYWNlIG5hbWU9ImxvZ28iIHZhbHVlPSIiLz4NCgkJPHVpcmVwbGFjZSBuYW1lPSJiZ2ltYWdlIiB2YWx1ZT0iIi8+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0gc3Vic3RpdHV0aW9uOiAlcCA9PSBwcmVzZW50YXRpb24gdGl0bGUgLS0+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+DQoJCTx1aXRleHQgbmFtZT0iU0hPV1NJREVCQVIiIHZhbHVlPSJTaG93IHNpZGViYXIgdG8gcGFydGljaXBhbnRz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Gb2xpZSAlbiIvPg0KCQk8IS0tIHN1YnN0aXR1dGlvbjogJW4gPT0gc2xpZGUgbnVtYmVyIC0tPg0KCQk8IS0tIHN1YnN0aXR1dGlvbjogJXQgPT0gdG90YWwgc2xpZGUgY291bnQgLS0+DQoJCTx1aXRleHQgbmFtZT0iU0NSVUJCQVJTVEFUVVNfU0xJREVJTkZPIiB2YWx1ZT0iRm9saWUgJW4gLyAldCB8ICIvPg0KCQk8dWl0ZXh0IG5hbWU9IlNDUlVCQkFSU1RBVFVTX1NUT1BQRUQiIHZhbHVlPSJCZWVuZGV0Ii8+DQoJCTx1aXRleHQgbmFtZT0iU0NSVUJCQVJTVEFUVVNfUExBWUlORyIgdmFsdWU9IldpZWRlcmdhYmUiLz4NCgkJPHVpdGV4dCBuYW1lPSJTQ1JVQkJBUlNUQVRVU19OT0FVRElPIiB2YWx1ZT0iS2VpbiBBdWRpby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RGVuIFRlaWxuZWhtZXJuIGRpZSBTZWl0ZW5sZWlzdGUgYW56ZWln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SxmYWxzZSxmYWxzZSx0cnVlIi8+DQoJCTx1aWZvbnQgbmFtZT0iRk9OVF9QUkVTRU5URVJOQU1FIiB2YWx1ZT0iVmVyZGFuYSwxNSxmYWxzZSxmYWxzZSx0cnVlIi8+DQoJCTx1aWZvbnQgbmFtZT0iRk9OVF9QUkVTRU5URVJUSVRMRSIgdmFsdWU9IlZlcmRhbmEsMTEsdHJ1ZSxmYWxzZSx0cnVlIi8+DQoJCTx1aWZvbnQgbmFtZT0iRk9OVF9CSU9CVE4iIHZhbHVlPSJWZXJkYW5hLDk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RpYXBvc2l0aXZlICVuIi8+DQoJCTwhLS0gc3Vic3RpdHV0aW9uOiAlbiA9PSBzbGlkZSBudW1iZXIgLS0+DQoJCTwhLS0gc3Vic3RpdHV0aW9uOiAldCA9PSB0b3RhbCBzbGlkZSBjb3VudCAtLT4NCgkJPHVpdGV4dCBuYW1lPSJTQ1JVQkJBUlNUQVRVU19TTElERUlORk8iIHZhbHVlPSJEaWFwb3NpdGl2ZSAlbiAvICV0IHwgIi8+DQoJCTx1aXRleHQgbmFtZT0iU0NSVUJCQVJTVEFUVVNfU1RPUFBFRCIgdmFsdWU9IkFycsOqdMOpZSIvPg0KCQk8dWl0ZXh0IG5hbWU9IlNDUlVCQkFSU1RBVFVTX1BMQVlJTkciIHZhbHVlPSJMZWN0dXJlIi8+DQoJCTx1aXRleHQgbmFtZT0iU0NSVUJCQVJTVEFUVVNfTk9BVURJTyIgdmFsdWU9IlBhcyBkZSBzb24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+DQoJCTwhLS0gc3Vic3RpdHV0aW9uOiAlcyA9PSBzZWNvbmRzIHJlbWFpbmluZyAtLT4NCgkJPHVpdGV4dCBuYW1lPSJFTEFQU0VEIiB2YWx1ZT0iJW0gbWludXRlcyAlcyBzZWNvbmRlcyBSZXN0YW50ZXMiLz4NCgkJPHVpdGV4dCBuYW1lPSJOT1RGT1VORCIgdmFsdWU9IlJpZW4gdHJvdXbDqSIvPg0KCQk8dWl0ZXh0IG5hbWU9IkFUVEFDSE1FTlRTIiB2YWx1ZT0iUGnDqGNlcyBqb2ludGVzIi8+DQoJCTwhLS0gc3Vic3RpdHV0aW9uOiAlcCA9PSBjdXJyZW50IHNwZWFrZXIncyB0aXRsZSAtLT4NCgkJPHVpdGV4dCBuYW1lPSJCSU9XSU5fVElUTEUiIHZhbHVlPSJCaW8gOiAlcCIvPg0KCQk8dWl0ZXh0IG5hbWU9IkJJT0JUTl9USVRMRSIgdmFsdWU9IkJpbyA6Ii8+DQoJCTx1aXRleHQgbmFtZT0iRElWSURFUkJUTl9USVRMRSIgdmFsdWU9InwiLz4NCgkJPHVpdGV4dCBuYW1lPSJDT05UQUNUQlROX1RJVExFIiB2YWx1ZT0iQ29udGFjdCIvPg0KCQk8dWl0ZXh0IG5hbWU9IlRBQl9PVVRMSU5FIiB2YWx1ZT0iUGxhbiIvPg0KCQk8dWl0ZXh0IG5hbWU9IlRBQl9USFVNQiIgdmFsdWU9Ik1pbmlhdHVyZSIvPg0KCQk8dWl0ZXh0IG5hbWU9IlRBQl9OT1RFUyIgdmFsdWU9IkNvbW0uIi8+DQoJCTx1aXRleHQgbmFtZT0iVEFCX1NFQVJDSCIgdmFsdWU9IkNoZXJjaGUiLz4NCgkJPHVpdGV4dCBuYW1lPSJTTElERV9IRUFESU5HIiB2YWx1ZT0iVGl0cmUgZGUgbGEgZGlhcG9zaXRpdmUiLz4NCgkJPHVpdGV4dCBuYW1lPSJEVVJBVElPTl9IRUFESU5HIiB2YWx1ZT0iRHVyw6llIi8+DQoJCTx1aXRleHQgbmFtZT0iU0VBUkNIX0hFQURJTkciIHZhbHVlPSJDaGVyY2hlciBsZSB0ZXh0ZSA6Ii8+DQoJCTx1aXRleHQgbmFtZT0iVEhVTUJfSEVBRElORyIgdmFsdWU9IkRpYXBvc2l0aXZlIC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k1vbnRyZXIgbCdlbmNhZHLDqSBhdXggcGFydGljaXBhbnRzIi8+DQoJPC9sYW5ndWFnZT4NCgk8bGFuZ3VhZ2UgaWQ9Imph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+DQoJCTx1aXRleHQgbmFtZT0iU0NSVUJCQVJTVEFUVVNfUExBWUlORyIgdmFsdWU9IuWGjeeUn+S4rSIvPg0KCQk8dWl0ZXh0IG5hbWU9IlNDUlVCQkFSU1RBVFVTX05PQVVESU8iIHZhbHVlPSLpn7Plo7DjgarjgZciLz4NCgkJPHVpdGV4dCBuYW1lPSJTQ1JVQkJBUlNUQVRVU19MT0FESU5HIiB2YWx1ZT0i44Ot44O844OJ5LitIi8+DQoJCTx1aXRleHQgbmFtZT0iU0NSVUJCQVJTVEFUVVNfQlVGRkVSSU5HIiB2YWx1ZT0i44OQ44OD44OV44Kh5LitIi8+DQoJCTx1aXRleHQgbmFtZT0iU0NSVUJCQVJTVEFUVVNfUVVFU1RJT04iIHZhbHVlPSLos6rllY/jgavnrZTjgYjjgabkuIvjgZXjgYQiLz4NCgkJPHVpdGV4dCBuYW1lPSJTQ1JVQkJBUlNUQVRVU19SRVZJRVdRVUlaIiB2YWx1ZT0i44Kv44Kk44K644KS44Oq44OT44Ol44O844GX44Gm44GE44G+44GZIi8+DQoJCTwhLS0gc3Vic3RpdHV0aW9uOiAlbSA9PSBtaW51dGVzIHJlbWFpbmluZyAtLT4NCgkJPCEtLSBzdWJzdGl0dXRpb246ICVzID09IHNlY29uZHMgcmVtYWluaW5nIC0tPg0KCQk8dWl0ZXh0IG5hbWU9IkVMQVBTRUQiIHZhbHVlPSLmrovjgoogOiAlbSDliIYgJXMg56eSIi8+DQoJCTx1aXRleHQgbmFtZT0iTk9URk9VTkQiIHZhbHVlPSLkvZXjgoLopovjgaTjgYvjgorjgb7jgZvjgpMiLz4NCgkJPHVpdGV4dCBuYW1lPSJBVFRBQ0hNRU5UUyIgdmFsdWU9Iua3u+S7mCIvPg0KCQk8IS0tIHN1YnN0aXR1dGlvbjogJXAgPT0gY3VycmVudCBzcGVha2VyJ3MgdGl0bGUgLS0+DQoJCTx1aXRleHQgbmFtZT0iQklPV0lOX1RJVExFIiB2YWx1ZT0iQmlvIDogJXAiLz4NCgkJPHVpdGV4dCBuYW1lPSJCSU9CVE5fVElUTEUiIHZhbHVlPSJCaW8iLz4NCgkJPHVpdGV4dCBuYW1lPSJESVZJREVSQlROX1RJVExFIiB2YWx1ZT0ifCIvPg0KCQk8dWl0ZXh0IG5hbWU9IkNPTlRBQ1RCVE5fVElUTEUiIHZhbHVlPSLjgYrllY/jgYTlkIjjgo/jgZsiLz4NCgkJPHVpdGV4dCBuYW1lPSJUQUJfT1VUTElORSIgdmFsdWU9IuOCouOCpuODiOODqeOCpOODsyIvPg0KCQk8dWl0ZXh0IG5hbWU9IlRBQl9USFVNQiIgdmFsdWU9Iuizm+WQpiIvPg0KCQk8dWl0ZXh0IG5hbWU9IlRBQl9OT1RFUyIgdmFsdWU9IuODjuODvOODiCIvPg0KCQk8dWl0ZXh0IG5hbWU9IlRBQl9TRUFSQ0giIHZhbHVlPSLmpJzntKIiLz4NCgkJPHVpdGV4dCBuYW1lPSJTTElERV9IRUFESU5HIiB2YWx1ZT0i44K544Op44Kk44OJ44K/44Kk44OI44OrIi8+DQoJCTx1aXRleHQgbmFtZT0iRFVSQVRJT05fSEVBRElORyIgdmFsdWU9IumVt+OBlSIvPg0KCQk8dWl0ZXh0IG5hbWU9IlNFQVJDSF9IRUFESU5HIiB2YWx1ZT0i44OG44Kt44K544OI5qSc57SiIDogIi8+DQoJCTx1aXRleHQgbmFtZT0iVEhVTUJfSEVBRElORyIgdmFsdWU9IuOCueODqeOCpOODiSIvPg0KCQk8dWl0ZXh0IG5hbWU9IlRIVU1CX0lORk8iIHZhbHVlPSLjgrnjg6njgqTjg4njgr/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44K144Kk44OJ44OQ44O844KS5Y+C5Yqg6ICF44Gr6KaL44Gb44KL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7Jew65297LKY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uywuOyXrOyekOyXkOqyjCDshLjroZwg66eJ64yAIOuztOydtOq4sCIvPg0KCTwvbGFuZ3VhZ2U+DQo8L2NvbmZpZ3VyYXRpb24+DQo="/>
  <p:tag name="MMPROD_UIDATA" val="&lt;database version=&quot;6.0&quot;&gt;&lt;object type=&quot;1&quot; unique_id=&quot;10001&quot;&gt;&lt;property id=&quot;20141&quot; value=&quot;CS5704-Week1-Introduction&quot;/&gt;&lt;property id=&quot;20142&quot; value=&quot;This file contains the introduction of the course and guidelines on how the course will be organized.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1&quot;/&gt;&lt;property id=&quot;20181&quot; value=&quot;1&quot;/&gt;&lt;property id=&quot;20191&quot; value=&quot;Breeze&quot;/&gt;&lt;property id=&quot;20192&quot; value=&quot;http://breeze.iddl.vt.edu&quot;/&gt;&lt;property id=&quot;20193&quot; value=&quot;0&quot;/&gt;&lt;property id=&quot;20224&quot; value=&quot;C:\Documents and Settings\Shawn Bohner\My Documents\CS5704\Fall2007\CS-5704-Week1&quot;/&gt;&lt;property id=&quot;20250&quot; value=&quot;0&quot;/&gt;&lt;property id=&quot;20251&quot; value=&quot;1&quot;/&gt;&lt;property id=&quot;20259&quot; value=&quot;0&quot;/&gt;&lt;object type=&quot;4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oftware Engineering&amp;#x0D;&amp;#x0A;CS5704: First Week&amp;quot;&quot;/&gt;&lt;property id=&quot;20303&quot; value=&quot;-1&quot;/&gt;&lt;property id=&quot;20307&quot; value=&quot;259&quot;/&gt;&lt;property id=&quot;20309&quot; value=&quot;-1&quot;/&gt;&lt;/object&gt;&lt;object type=&quot;3&quot; unique_id=&quot;10005&quot;&gt;&lt;property id=&quot;20148&quot; value=&quot;5&quot;/&gt;&lt;property id=&quot;20300&quot; value=&quot;Slide 2 - &amp;quot;Agenda&amp;quot;&quot;/&gt;&lt;property id=&quot;20303&quot; value=&quot;-1&quot;/&gt;&lt;property id=&quot;20307&quot; value=&quot;358&quot;/&gt;&lt;property id=&quot;20309&quot; value=&quot;-1&quot;/&gt;&lt;/object&gt;&lt;object type=&quot;3&quot; unique_id=&quot;10006&quot;&gt;&lt;property id=&quot;20148&quot; value=&quot;5&quot;/&gt;&lt;property id=&quot;20300&quot; value=&quot;Slide 3 - &amp;quot;Tentative Fall Semester Timeline&amp;quot;&quot;/&gt;&lt;property id=&quot;20303&quot; value=&quot;-1&quot;/&gt;&lt;property id=&quot;20307&quot; value=&quot;393&quot;/&gt;&lt;property id=&quot;20309&quot; value=&quot;-1&quot;/&gt;&lt;/object&gt;&lt;object type=&quot;3&quot; unique_id=&quot;10007&quot;&gt;&lt;property id=&quot;20148&quot; value=&quot;5&quot;/&gt;&lt;property id=&quot;20300&quot; value=&quot;Slide 4 - &amp;quot;Tentative Structure of CS5704&amp;quot;&quot;/&gt;&lt;property id=&quot;20303&quot; value=&quot;-1&quot;/&gt;&lt;property id=&quot;20307&quot; value=&quot;395&quot;/&gt;&lt;property id=&quot;20309&quot; value=&quot;-1&quot;/&gt;&lt;/object&gt;&lt;object type=&quot;3&quot; unique_id=&quot;10008&quot;&gt;&lt;property id=&quot;20148&quot; value=&quot;5&quot;/&gt;&lt;property id=&quot;20300&quot; value=&quot;Slide 5 - &amp;quot;Guidelines and Expectations&amp;quot;&quot;/&gt;&lt;property id=&quot;20303&quot; value=&quot;-1&quot;/&gt;&lt;property id=&quot;20307&quot; value=&quot;414&quot;/&gt;&lt;property id=&quot;20309&quot; value=&quot;-1&quot;/&gt;&lt;/object&gt;&lt;object type=&quot;3&quot; unique_id=&quot;10009&quot;&gt;&lt;property id=&quot;20148&quot; value=&quot;5&quot;/&gt;&lt;property id=&quot;20300&quot; value=&quot;Slide 6 - &amp;quot;Grading and Evaluation&amp;quot;&quot;/&gt;&lt;property id=&quot;20303&quot; value=&quot;-1&quot;/&gt;&lt;property id=&quot;20307&quot; value=&quot;415&quot;/&gt;&lt;property id=&quot;20309&quot; value=&quot;-1&quot;/&gt;&lt;/object&gt;&lt;object type=&quot;3&quot; unique_id=&quot;10010&quot;&gt;&lt;property id=&quot;20148&quot; value=&quot;5&quot;/&gt;&lt;property id=&quot;20300&quot; value=&quot;Slide 7 - &amp;quot;Late Work&amp;quot;&quot;/&gt;&lt;property id=&quot;20303&quot; value=&quot;-1&quot;/&gt;&lt;property id=&quot;20307&quot; value=&quot;416&quot;/&gt;&lt;property id=&quot;20309&quot; value=&quot;-1&quot;/&gt;&lt;/object&gt;&lt;object type=&quot;3&quot; unique_id=&quot;10011&quot;&gt;&lt;property id=&quot;20148&quot; value=&quot;5&quot;/&gt;&lt;property id=&quot;20300&quot; value=&quot;Slide 8 - &amp;quot;Chapter 1 : Software and Software Engineering&amp;quot;&quot;/&gt;&lt;property id=&quot;20303&quot; value=&quot;-1&quot;/&gt;&lt;property id=&quot;20307&quot; value=&quot;362&quot;/&gt;&lt;property id=&quot;20309&quot; value=&quot;-1&quot;/&gt;&lt;/object&gt;&lt;object type=&quot;3&quot; unique_id=&quot;10012&quot;&gt;&lt;property id=&quot;20148&quot; value=&quot;5&quot;/&gt;&lt;property id=&quot;20300&quot; value=&quot;Slide 9 - &amp;quot;What is Software?&amp;quot;&quot;/&gt;&lt;property id=&quot;20303&quot; value=&quot;-1&quot;/&gt;&lt;property id=&quot;20307&quot; value=&quot;378&quot;/&gt;&lt;property id=&quot;20309&quot; value=&quot;-1&quot;/&gt;&lt;/object&gt;&lt;object type=&quot;3&quot; unique_id=&quot;10013&quot;&gt;&lt;property id=&quot;20148&quot; value=&quot;5&quot;/&gt;&lt;property id=&quot;20300&quot; value=&quot;Slide 10 - &amp;quot;So, What is Software?&amp;quot;&quot;/&gt;&lt;property id=&quot;20303&quot; value=&quot;-1&quot;/&gt;&lt;property id=&quot;20307&quot; value=&quot;337&quot;/&gt;&lt;property id=&quot;20309&quot; value=&quot;-1&quot;/&gt;&lt;/object&gt;&lt;object type=&quot;3&quot; unique_id=&quot;10014&quot;&gt;&lt;property id=&quot;20148&quot; value=&quot;5&quot;/&gt;&lt;property id=&quot;20300&quot; value=&quot;Slide 11 - &amp;quot;Software Doesn’t Wear Out&amp;quot;&quot;/&gt;&lt;property id=&quot;20303&quot; value=&quot;-1&quot;/&gt;&lt;property id=&quot;20307&quot; value=&quot;342&quot;/&gt;&lt;property id=&quot;20309&quot; value=&quot;-1&quot;/&gt;&lt;/object&gt;&lt;object type=&quot;3&quot; unique_id=&quot;10015&quot;&gt;&lt;property id=&quot;20148&quot; value=&quot;5&quot;/&gt;&lt;property id=&quot;20300&quot; value=&quot;Slide 12 - &amp;quot;Software Design Degradation&amp;quot;&quot;/&gt;&lt;property id=&quot;20303&quot; value=&quot;-1&quot;/&gt;&lt;property id=&quot;20307&quot; value=&quot;380&quot;/&gt;&lt;property id=&quot;20309&quot; value=&quot;-1&quot;/&gt;&lt;/object&gt;&lt;object type=&quot;3&quot; unique_id=&quot;10016&quot;&gt;&lt;property id=&quot;20148&quot; value=&quot;5&quot;/&gt;&lt;property id=&quot;20300&quot; value=&quot;Slide 13 - &amp;quot;Information Lose Due to Relentless Change&amp;quot;&quot;/&gt;&lt;property id=&quot;20303&quot; value=&quot;-1&quot;/&gt;&lt;property id=&quot;20307&quot; value=&quot;381&quot;/&gt;&lt;property id=&quot;20309&quot; value=&quot;-1&quot;/&gt;&lt;/object&gt;&lt;object type=&quot;3&quot; unique_id=&quot;10017&quot;&gt;&lt;property id=&quot;20148&quot; value=&quot;5&quot;/&gt;&lt;property id=&quot;20300&quot; value=&quot;Slide 14 - &amp;quot;Wear versus Deterioration&amp;quot;&quot;/&gt;&lt;property id=&quot;20303&quot; value=&quot;-1&quot;/&gt;&lt;property id=&quot;20307&quot; value=&quot;333&quot;/&gt;&lt;property id=&quot;20309&quot; value=&quot;-1&quot;/&gt;&lt;/object&gt;&lt;object type=&quot;3&quot; unique_id=&quot;10018&quot;&gt;&lt;property id=&quot;20148&quot; value=&quot;5&quot;/&gt;&lt;property id=&quot;20300&quot; value=&quot;Slide 15 - &amp;quot;The Cost of Change&amp;quot;&quot;/&gt;&lt;property id=&quot;20303&quot; value=&quot;-1&quot;/&gt;&lt;property id=&quot;20307&quot; value=&quot;334&quot;/&gt;&lt;property id=&quot;20309&quot; value=&quot;-1&quot;/&gt;&lt;/object&gt;&lt;object type=&quot;3&quot; unique_id=&quot;10019&quot;&gt;&lt;property id=&quot;20148&quot; value=&quot;5&quot;/&gt;&lt;property id=&quot;20300&quot; value=&quot;Slide 16 - &amp;quot;Software is Complex&amp;quot;&quot;/&gt;&lt;property id=&quot;20303&quot; value=&quot;-1&quot;/&gt;&lt;property id=&quot;20307&quot; value=&quot;394&quot;/&gt;&lt;property id=&quot;20309&quot; value=&quot;-1&quot;/&gt;&lt;/object&gt;&lt;object type=&quot;3&quot; unique_id=&quot;10020&quot;&gt;&lt;property id=&quot;20148&quot; value=&quot;5&quot;/&gt;&lt;property id=&quot;20300&quot; value=&quot;Slide 17 - &amp;quot;Software “Schizophrenia”&amp;quot;&quot;/&gt;&lt;property id=&quot;20303&quot; value=&quot;-1&quot;/&gt;&lt;property id=&quot;20307&quot; value=&quot;384&quot;/&gt;&lt;property id=&quot;20309&quot; value=&quot;-1&quot;/&gt;&lt;/object&gt;&lt;object type=&quot;3&quot; unique_id=&quot;10021&quot;&gt;&lt;property id=&quot;20148&quot; value=&quot;5&quot;/&gt;&lt;property id=&quot;20300&quot; value=&quot;Slide 18 - &amp;quot;Software—New Categories&amp;quot;&quot;/&gt;&lt;property id=&quot;20303&quot; value=&quot;-1&quot;/&gt;&lt;property id=&quot;20307&quot; value=&quot;396&quot;/&gt;&lt;property id=&quot;20309&quot; value=&quot;-1&quot;/&gt;&lt;/object&gt;&lt;object type=&quot;3&quot; unique_id=&quot;10022&quot;&gt;&lt;property id=&quot;20148&quot; value=&quot;5&quot;/&gt;&lt;property id=&quot;20300&quot; value=&quot;Slide 19 - &amp;quot;Software Evolution&amp;quot;&quot;/&gt;&lt;property id=&quot;20303&quot; value=&quot;-1&quot;/&gt;&lt;property id=&quot;20307&quot; value=&quot;398&quot;/&gt;&lt;property id=&quot;20309&quot; value=&quot;-1&quot;/&gt;&lt;/object&gt;&lt;object type=&quot;3&quot; unique_id=&quot;10023&quot;&gt;&lt;property id=&quot;20148&quot; value=&quot;5&quot;/&gt;&lt;property id=&quot;20300&quot; value=&quot;Slide 20 - &amp;quot;Software Evolution (continued)&amp;quot;&quot;/&gt;&lt;property id=&quot;20303&quot; value=&quot;-1&quot;/&gt;&lt;property id=&quot;20307&quot; value=&quot;418&quot;/&gt;&lt;property id=&quot;20309&quot; value=&quot;-1&quot;/&gt;&lt;/object&gt;&lt;object type=&quot;3&quot; unique_id=&quot;10024&quot;&gt;&lt;property id=&quot;20148&quot; value=&quot;5&quot;/&gt;&lt;property id=&quot;20300&quot; value=&quot;Slide 21 - &amp;quot;Chapter 2: Process—A Generic View&amp;quot;&quot;/&gt;&lt;property id=&quot;20303&quot; value=&quot;-1&quot;/&gt;&lt;property id=&quot;20307&quot; value=&quot;372&quot;/&gt;&lt;property id=&quot;20309&quot; value=&quot;-1&quot;/&gt;&lt;/object&gt;&lt;object type=&quot;3&quot; unique_id=&quot;10025&quot;&gt;&lt;property id=&quot;20148&quot; value=&quot;5&quot;/&gt;&lt;property id=&quot;20300&quot; value=&quot;Slide 22 - &amp;quot;Software Still Stuck in Construction&amp;quot;&quot;/&gt;&lt;property id=&quot;20303&quot; value=&quot;-1&quot;/&gt;&lt;property id=&quot;20307&quot; value=&quot;386&quot;/&gt;&lt;property id=&quot;20309&quot; value=&quot;-1&quot;/&gt;&lt;/object&gt;&lt;object type=&quot;3&quot; unique_id=&quot;10026&quot;&gt;&lt;property id=&quot;20148&quot; value=&quot;5&quot;/&gt;&lt;property id=&quot;20300&quot; value=&quot;Slide 23 - &amp;quot;A Layered Technology&amp;quot;&quot;/&gt;&lt;property id=&quot;20303&quot; value=&quot;-1&quot;/&gt;&lt;property id=&quot;20307&quot; value=&quot;346&quot;/&gt;&lt;property id=&quot;20309&quot; value=&quot;-1&quot;/&gt;&lt;/object&gt;&lt;object type=&quot;3&quot; unique_id=&quot;10027&quot;&gt;&lt;property id=&quot;20148&quot; value=&quot;5&quot;/&gt;&lt;property id=&quot;20300&quot; value=&quot;Slide 24 - &amp;quot;Umbrella Activities &amp;#x0D;&amp;#x0A;(AKA Cross-Life-Cycle Activities)&amp;quot;&quot;/&gt;&lt;property id=&quot;20303&quot; value=&quot;-1&quot;/&gt;&lt;property id=&quot;20307&quot; value=&quot;348&quot;/&gt;&lt;property id=&quot;20309&quot; value=&quot;-1&quot;/&gt;&lt;/object&gt;&lt;object type=&quot;3&quot; unique_id=&quot;10028&quot;&gt;&lt;property id=&quot;20148&quot; value=&quot;5&quot;/&gt;&lt;property id=&quot;20300&quot; value=&quot;Slide 25 - &amp;quot;SEI’s Software Process &amp;#x0D;&amp;#x0A;Capability Maturity Model&amp;quot;&quot;/&gt;&lt;property id=&quot;20303&quot; value=&quot;-1&quot;/&gt;&lt;property id=&quot;20307&quot; value=&quot;374&quot;/&gt;&lt;property id=&quot;20309&quot; value=&quot;-1&quot;/&gt;&lt;/object&gt;&lt;object type=&quot;3&quot; unique_id=&quot;10029&quot;&gt;&lt;property id=&quot;20148&quot; value=&quot;5&quot;/&gt;&lt;property id=&quot;20300&quot; value=&quot;Slide 26 - &amp;quot;Summary of the SEI/CMM Levels&amp;quot;&quot;/&gt;&lt;property id=&quot;20303&quot; value=&quot;-1&quot;/&gt;&lt;property id=&quot;20307&quot; value=&quot;375&quot;/&gt;&lt;property id=&quot;20309&quot; value=&quot;-1&quot;/&gt;&lt;/object&gt;&lt;object type=&quot;3&quot; unique_id=&quot;10030&quot;&gt;&lt;property id=&quot;20148&quot; value=&quot;5&quot;/&gt;&lt;property id=&quot;20300&quot; value=&quot;Slide 27 - &amp;quot;Process Improvement Maturity Levels&amp;quot;&quot;/&gt;&lt;property id=&quot;20303&quot; value=&quot;-1&quot;/&gt;&lt;property id=&quot;20307&quot; value=&quot;390&quot;/&gt;&lt;property id=&quot;20309&quot; value=&quot;-1&quot;/&gt;&lt;/object&gt;&lt;object type=&quot;3&quot; unique_id=&quot;10031&quot;&gt;&lt;property id=&quot;20148&quot; value=&quot;5&quot;/&gt;&lt;property id=&quot;20300&quot; value=&quot;Slide 28 - &amp;quot;More Traction at Upper levels...&amp;quot;&quot;/&gt;&lt;property id=&quot;20303&quot; value=&quot;-1&quot;/&gt;&lt;property id=&quot;20307&quot; value=&quot;391&quot;/&gt;&lt;property id=&quot;20309&quot; value=&quot;-1&quot;/&gt;&lt;/object&gt;&lt;object type=&quot;3&quot; unique_id=&quot;10032&quot;&gt;&lt;property id=&quot;20148&quot; value=&quot;5&quot;/&gt;&lt;property id=&quot;20300&quot; value=&quot;Slide 29 - &amp;quot;The Process Model: Adaptability&amp;quot;&quot;/&gt;&lt;property id=&quot;20303&quot; value=&quot;-1&quot;/&gt;&lt;property id=&quot;20307&quot; value=&quot;400&quot;/&gt;&lt;property id=&quot;20309&quot; value=&quot;-1&quot;/&gt;&lt;/object&gt;&lt;object type=&quot;3&quot; unique_id=&quot;10033&quot;&gt;&lt;property id=&quot;20148&quot; value=&quot;5&quot;/&gt;&lt;property id=&quot;20300&quot; value=&quot;Slide 30 - &amp;quot;The CMMI&amp;quot;&quot;/&gt;&lt;property id=&quot;20303&quot; value=&quot;-1&quot;/&gt;&lt;property id=&quot;20307&quot; value=&quot;401&quot;/&gt;&lt;property id=&quot;20309&quot; value=&quot;-1&quot;/&gt;&lt;/object&gt;&lt;object type=&quot;3&quot; unique_id=&quot;10034&quot;&gt;&lt;property id=&quot;20148&quot; value=&quot;5&quot;/&gt;&lt;property id=&quot;20300&quot; value=&quot;Slide 31 - &amp;quot;Process Patterns&amp;quot;&quot;/&gt;&lt;property id=&quot;20303&quot; value=&quot;-1&quot;/&gt;&lt;property id=&quot;20307&quot; value=&quot;402&quot;/&gt;&lt;property id=&quot;20309&quot; value=&quot;-1&quot;/&gt;&lt;/object&gt;&lt;object type=&quot;3&quot; unique_id=&quot;10035&quot;&gt;&lt;property id=&quot;20148&quot; value=&quot;5&quot;/&gt;&lt;property id=&quot;20300&quot; value=&quot;Slide 32 - &amp;quot;Process Assessment&amp;quot;&quot;/&gt;&lt;property id=&quot;20303&quot; value=&quot;-1&quot;/&gt;&lt;property id=&quot;20307&quot; value=&quot;403&quot;/&gt;&lt;property id=&quot;20309&quot; value=&quot;-1&quot;/&gt;&lt;/object&gt;&lt;object type=&quot;3&quot; unique_id=&quot;10036&quot;&gt;&lt;property id=&quot;20148&quot; value=&quot;5&quot;/&gt;&lt;property id=&quot;20300&quot; value=&quot;Slide 33 - &amp;quot;Assessment and Improvement&amp;quot;&quot;/&gt;&lt;property id=&quot;20303&quot; value=&quot;-1&quot;/&gt;&lt;property id=&quot;20307&quot; value=&quot;404&quot;/&gt;&lt;property id=&quot;20309&quot; value=&quot;-1&quot;/&gt;&lt;/object&gt;&lt;object type=&quot;3&quot; unique_id=&quot;10037&quot;&gt;&lt;property id=&quot;20148&quot; value=&quot;5&quot;/&gt;&lt;property id=&quot;20300&quot; value=&quot;Slide 34 - &amp;quot;Personal Software Process (PSP)&amp;quot;&quot;/&gt;&lt;property id=&quot;20303&quot; value=&quot;-1&quot;/&gt;&lt;property id=&quot;20307&quot; value=&quot;405&quot;/&gt;&lt;property id=&quot;20309&quot; value=&quot;-1&quot;/&gt;&lt;/object&gt;&lt;object type=&quot;3&quot; unique_id=&quot;10038&quot;&gt;&lt;property id=&quot;20148&quot; value=&quot;5&quot;/&gt;&lt;property id=&quot;20300&quot; value=&quot;Slide 35 - &amp;quot;Team Software Process (TSP)&amp;quot;&quot;/&gt;&lt;property id=&quot;20303&quot; value=&quot;-1&quot;/&gt;&lt;property id=&quot;20307&quot; value=&quot;406&quot;/&gt;&lt;property id=&quot;20309&quot; value=&quot;-1&quot;/&gt;&lt;/object&gt;&lt;object type=&quot;3&quot; unique_id=&quot;10039&quot;&gt;&lt;property id=&quot;20148&quot; value=&quot;5&quot;/&gt;&lt;property id=&quot;20300&quot; value=&quot;Slide 36 - &amp;quot;Chapter 3: Prescriptive Process Models&amp;quot;&quot;/&gt;&lt;property id=&quot;20303&quot; value=&quot;-1&quot;/&gt;&lt;property id=&quot;20307&quot; value=&quot;417&quot;/&gt;&lt;property id=&quot;20309&quot; value=&quot;-1&quot;/&gt;&lt;/object&gt;&lt;object type=&quot;3&quot; unique_id=&quot;10040&quot;&gt;&lt;property id=&quot;20148&quot; value=&quot;5&quot;/&gt;&lt;property id=&quot;20300&quot; value=&quot;Slide 37 - &amp;quot;Prescriptive Models&amp;quot;&quot;/&gt;&lt;property id=&quot;20303&quot; value=&quot;-1&quot;/&gt;&lt;property id=&quot;20307&quot; value=&quot;407&quot;/&gt;&lt;property id=&quot;20309&quot; value=&quot;-1&quot;/&gt;&lt;/object&gt;&lt;object type=&quot;3&quot; unique_id=&quot;10041&quot;&gt;&lt;property id=&quot;20148&quot; value=&quot;5&quot;/&gt;&lt;property id=&quot;20300&quot; value=&quot;Slide 38 - &amp;quot;The Linear Model&amp;quot;&quot;/&gt;&lt;property id=&quot;20303&quot; value=&quot;-1&quot;/&gt;&lt;property id=&quot;20307&quot; value=&quot;352&quot;/&gt;&lt;property id=&quot;20309&quot; value=&quot;-1&quot;/&gt;&lt;/object&gt;&lt;object type=&quot;3&quot; unique_id=&quot;10042&quot;&gt;&lt;property id=&quot;20148&quot; value=&quot;5&quot;/&gt;&lt;property id=&quot;20300&quot; value=&quot;Slide 39 - &amp;quot;Rational Unified Process&amp;quot;&quot;/&gt;&lt;property id=&quot;20303&quot; value=&quot;-1&quot;/&gt;&lt;property id=&quot;20307&quot; value=&quot;413&quot;/&gt;&lt;property id=&quot;20309&quot; value=&quot;-1&quot;/&gt;&lt;/object&gt;&lt;object type=&quot;3&quot; unique_id=&quot;10043&quot;&gt;&lt;property id=&quot;20148&quot; value=&quot;5&quot;/&gt;&lt;property id=&quot;20300&quot; value=&quot;Slide 40 - &amp;quot;Iterative Models&amp;quot;&quot;/&gt;&lt;property id=&quot;20303&quot; value=&quot;-1&quot;/&gt;&lt;property id=&quot;20307&quot; value=&quot;411&quot;/&gt;&lt;property id=&quot;20309&quot; value=&quot;-1&quot;/&gt;&lt;/object&gt;&lt;object type=&quot;3&quot; unique_id=&quot;10044&quot;&gt;&lt;property id=&quot;20148&quot; value=&quot;5&quot;/&gt;&lt;property id=&quot;20300&quot; value=&quot;Slide 41 - &amp;quot;The Incremental Model&amp;quot;&quot;/&gt;&lt;property id=&quot;20303&quot; value=&quot;-1&quot;/&gt;&lt;property id=&quot;20307&quot; value=&quot;412&quot;/&gt;&lt;property id=&quot;20309&quot; value=&quot;-1&quot;/&gt;&lt;/object&gt;&lt;object type=&quot;3&quot; unique_id=&quot;10045&quot;&gt;&lt;property id=&quot;20148&quot; value=&quot;5&quot;/&gt;&lt;property id=&quot;20300&quot; value=&quot;Slide 42 - &amp;quot;Iterative and Incremental Models&amp;quot;&quot;/&gt;&lt;property id=&quot;20303&quot; value=&quot;-1&quot;/&gt;&lt;property id=&quot;20307&quot; value=&quot;353&quot;/&gt;&lt;property id=&quot;20309&quot; value=&quot;-1&quot;/&gt;&lt;/object&gt;&lt;object type=&quot;3&quot; unique_id=&quot;10046&quot;&gt;&lt;property id=&quot;20148&quot; value=&quot;5&quot;/&gt;&lt;property id=&quot;20300&quot; value=&quot;Slide 43 - &amp;quot;Evolutionary Models: The Spiral&amp;quot;&quot;/&gt;&lt;property id=&quot;20303&quot; value=&quot;-1&quot;/&gt;&lt;property id=&quot;20307&quot; value=&quot;408&quot;/&gt;&lt;property id=&quot;20309&quot; value=&quot;-1&quot;/&gt;&lt;/object&gt;&lt;object type=&quot;3&quot; unique_id=&quot;10047&quot;&gt;&lt;property id=&quot;20148&quot; value=&quot;5&quot;/&gt;&lt;property id=&quot;20300&quot; value=&quot;Slide 44 - &amp;quot;Evolutionary Models: Concurrent&amp;quot;&quot;/&gt;&lt;property id=&quot;20303&quot; value=&quot;-1&quot;/&gt;&lt;property id=&quot;20307&quot; value=&quot;409&quot;/&gt;&lt;property id=&quot;20309&quot; value=&quot;-1&quot;/&gt;&lt;/object&gt;&lt;object type=&quot;3&quot; unique_id=&quot;10048&quot;&gt;&lt;property id=&quot;20148&quot; value=&quot;5&quot;/&gt;&lt;property id=&quot;20300&quot; value=&quot;Slide 45 - &amp;quot;Still Other Process Models&amp;quot;&quot;/&gt;&lt;property id=&quot;20303&quot; value=&quot;-1&quot;/&gt;&lt;property id=&quot;20307&quot; value=&quot;410&quot;/&gt;&lt;property id=&quot;20309&quot; value=&quot;-1&quot;/&gt;&lt;/object&gt;&lt;object type=&quot;3&quot; unique_id=&quot;10049&quot;&gt;&lt;property id=&quot;20148&quot; value=&quot;5&quot;/&gt;&lt;property id=&quot;20300&quot; value=&quot;Slide 46 - &amp;quot;Homework Assignment for 8/29/07&amp;quot;&quot;/&gt;&lt;property id=&quot;20303&quot; value=&quot;-1&quot;/&gt;&lt;property id=&quot;20307&quot; value=&quot;377&quot;/&gt;&lt;property id=&quot;20309&quot; value=&quot;-1&quot;/&gt;&lt;/object&gt;&lt;/object&gt;&lt;object type=&quot;8&quot; unique_id=&quot;10050&quot;&gt;&lt;/object&gt;&lt;/object&gt;&lt;/database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,2137399327,C:\Documents and Settings\Shawn Bohner\My Documents\CS5704\Fall2007\CS5704-Week1\CS5704-Week1.ppc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14896</TotalTime>
  <Words>1632</Words>
  <Application>Microsoft Office PowerPoint</Application>
  <PresentationFormat>On-screen Show (4:3)</PresentationFormat>
  <Paragraphs>269</Paragraphs>
  <Slides>19</Slides>
  <Notes>18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Blank Presentation</vt:lpstr>
      <vt:lpstr>CSSE 375  Organizing Data – Part 2</vt:lpstr>
      <vt:lpstr>Mathematics:  Factor</vt:lpstr>
      <vt:lpstr>Software Engineering:  Factoring</vt:lpstr>
      <vt:lpstr>Organizing Data</vt:lpstr>
      <vt:lpstr>Replace Array with Object</vt:lpstr>
      <vt:lpstr>Duplicate Observed Data</vt:lpstr>
      <vt:lpstr>Replace Type Code with Class</vt:lpstr>
      <vt:lpstr>Replace Type Code with Subclasses</vt:lpstr>
      <vt:lpstr>Encapsulate Collection</vt:lpstr>
      <vt:lpstr>Replace Subclass with Fields</vt:lpstr>
      <vt:lpstr>Replace Type Code with State/Strategy</vt:lpstr>
      <vt:lpstr>Mechanics</vt:lpstr>
      <vt:lpstr>Replace Type Code with State/Strategy</vt:lpstr>
      <vt:lpstr>First Self Encapsulate Type code …</vt:lpstr>
      <vt:lpstr>Declare State Class and Subclasses…</vt:lpstr>
      <vt:lpstr>Hook Subclasses into Employee…</vt:lpstr>
      <vt:lpstr>Create a factory method for employee types…</vt:lpstr>
      <vt:lpstr>Remove the type code definitions …</vt:lpstr>
      <vt:lpstr>Replace Conditional with Polymorphism       on payAmount</vt:lpstr>
    </vt:vector>
  </TitlesOfParts>
  <Company>Virginia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Construction and Evolution CS5704: First Class</dc:title>
  <dc:creator>Shawn Bohner</dc:creator>
  <cp:lastModifiedBy>Windows User</cp:lastModifiedBy>
  <cp:revision>70</cp:revision>
  <cp:lastPrinted>2010-03-30T14:31:26Z</cp:lastPrinted>
  <dcterms:created xsi:type="dcterms:W3CDTF">2010-04-01T22:24:38Z</dcterms:created>
  <dcterms:modified xsi:type="dcterms:W3CDTF">2014-03-24T12:20:50Z</dcterms:modified>
</cp:coreProperties>
</file>