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556" r:id="rId3"/>
    <p:sldId id="566" r:id="rId4"/>
    <p:sldId id="567" r:id="rId5"/>
    <p:sldId id="558" r:id="rId6"/>
    <p:sldId id="569" r:id="rId7"/>
    <p:sldId id="568" r:id="rId8"/>
    <p:sldId id="560" r:id="rId9"/>
    <p:sldId id="571" r:id="rId10"/>
    <p:sldId id="573" r:id="rId11"/>
    <p:sldId id="574" r:id="rId12"/>
    <p:sldId id="572" r:id="rId13"/>
    <p:sldId id="565" r:id="rId14"/>
    <p:sldId id="575" r:id="rId15"/>
    <p:sldId id="577" r:id="rId16"/>
    <p:sldId id="578" r:id="rId17"/>
    <p:sldId id="584" r:id="rId18"/>
    <p:sldId id="590" r:id="rId19"/>
    <p:sldId id="585" r:id="rId20"/>
    <p:sldId id="588" r:id="rId21"/>
    <p:sldId id="587" r:id="rId22"/>
    <p:sldId id="589" r:id="rId23"/>
    <p:sldId id="541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5077" autoAdjust="0"/>
  </p:normalViewPr>
  <p:slideViewPr>
    <p:cSldViewPr>
      <p:cViewPr varScale="1">
        <p:scale>
          <a:sx n="100" d="100"/>
          <a:sy n="100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71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88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Q1: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Why does a large part of refactoring involve Composing Methods ?  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The code’s appearance should remind you of a symphony! 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Image from http://cellobello.com/blog/index.php/composing-and-playing-music-how-composing-helps-your-playing/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Think/Pair/Share</a:t>
            </a:r>
          </a:p>
          <a:p>
            <a:r>
              <a:rPr lang="en-US" dirty="0" smtClean="0"/>
              <a:t>What are some Local</a:t>
            </a:r>
            <a:r>
              <a:rPr lang="en-US" baseline="0" dirty="0" smtClean="0"/>
              <a:t> Variables that need reassigning?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Think/Pair/Share</a:t>
            </a:r>
          </a:p>
          <a:p>
            <a:r>
              <a:rPr lang="en-US" dirty="0" smtClean="0"/>
              <a:t>What are some Local</a:t>
            </a:r>
            <a:r>
              <a:rPr lang="en-US" baseline="0" dirty="0" smtClean="0"/>
              <a:t> Variables that need reassigning?</a:t>
            </a:r>
          </a:p>
          <a:p>
            <a:r>
              <a:rPr lang="en-US" baseline="0" dirty="0" smtClean="0"/>
              <a:t>Q5: What was done to the code to resolve the problem indicated in Question 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Q6:</a:t>
            </a:r>
            <a:r>
              <a:rPr lang="en-US" baseline="0" dirty="0" smtClean="0"/>
              <a:t> What is the problem with having an inline method?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method can then be used in other methods. </a:t>
            </a:r>
          </a:p>
          <a:p>
            <a:r>
              <a:rPr lang="en-US" dirty="0" smtClean="0"/>
              <a:t>Q7: What are the major</a:t>
            </a:r>
            <a:r>
              <a:rPr lang="en-US" baseline="0" dirty="0" smtClean="0"/>
              <a:t> steps in the </a:t>
            </a:r>
            <a:r>
              <a:rPr lang="en-US" dirty="0" smtClean="0"/>
              <a:t>solution when</a:t>
            </a:r>
            <a:r>
              <a:rPr lang="en-US" baseline="0" dirty="0" smtClean="0"/>
              <a:t> replacing a temporary variable with a query?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Fowler’s best arguments on removing</a:t>
            </a:r>
            <a:r>
              <a:rPr lang="en-US" baseline="0" dirty="0" smtClean="0"/>
              <a:t> local variables are on pp 113-114.</a:t>
            </a:r>
            <a:endParaRPr lang="en-US" dirty="0" smtClean="0"/>
          </a:p>
          <a:p>
            <a:r>
              <a:rPr lang="en-US" dirty="0" smtClean="0"/>
              <a:t>Image from http://www.chick-fil-a.com/Pressroom/Press-Releases/holiday-products-2012.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0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 – Fowler likes this use</a:t>
            </a:r>
            <a:r>
              <a:rPr lang="en-US" baseline="0" dirty="0" smtClean="0"/>
              <a:t> of Temps!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94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say what you mean…</a:t>
            </a:r>
          </a:p>
          <a:p>
            <a:r>
              <a:rPr lang="en-US" dirty="0" smtClean="0"/>
              <a:t>Q8: What</a:t>
            </a:r>
            <a:r>
              <a:rPr lang="en-US" baseline="0" dirty="0" smtClean="0"/>
              <a:t> is the exception for Splitting Temporary Variables?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Enforces clarity between pass by value and pass by reference parameters.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the left column</a:t>
            </a:r>
            <a:r>
              <a:rPr lang="en-US" baseline="0" dirty="0" smtClean="0"/>
              <a:t> today…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lot of method’s information gets buried by their complex logic</a:t>
            </a:r>
          </a:p>
          <a:p>
            <a:r>
              <a:rPr lang="en-US" dirty="0" smtClean="0"/>
              <a:t>Q2: What</a:t>
            </a:r>
            <a:r>
              <a:rPr lang="en-US" baseline="0" dirty="0" smtClean="0"/>
              <a:t> does the Composing Methods refactoring category address in general?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wrong with this code fragment?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Temporary variables that are read from the extracted code (used elsewhere) are passed into the target method as parameters</a:t>
            </a:r>
          </a:p>
          <a:p>
            <a:r>
              <a:rPr lang="en-US" dirty="0" smtClean="0"/>
              <a:t>Q3: After extracting</a:t>
            </a:r>
            <a:r>
              <a:rPr lang="en-US" baseline="0" dirty="0" smtClean="0"/>
              <a:t> a method, what key thing should you remember to do?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what is wrong with this code</a:t>
            </a:r>
            <a:r>
              <a:rPr lang="en-US" baseline="0" dirty="0" smtClean="0"/>
              <a:t> fragment?  [[comments and long method]]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local variable “outstanding”…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“</a:t>
            </a:r>
            <a:r>
              <a:rPr lang="en-US" dirty="0" err="1" smtClean="0"/>
              <a:t>Enumberation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</a:t>
            </a:r>
            <a:r>
              <a:rPr lang="en-US" baseline="0" dirty="0" smtClean="0"/>
              <a:t>” and” double outstanding” variables go local</a:t>
            </a:r>
          </a:p>
          <a:p>
            <a:r>
              <a:rPr lang="en-US" dirty="0" smtClean="0"/>
              <a:t>Enumeration is used only in extracted code</a:t>
            </a:r>
            <a:r>
              <a:rPr lang="en-US" baseline="0" dirty="0" smtClean="0"/>
              <a:t>, so w</a:t>
            </a:r>
            <a:r>
              <a:rPr lang="en-US" dirty="0" smtClean="0"/>
              <a:t>e moved it entirely within the new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Done yet…</a:t>
            </a:r>
          </a:p>
          <a:p>
            <a:r>
              <a:rPr lang="en-US" dirty="0" smtClean="0"/>
              <a:t>Q4: The</a:t>
            </a:r>
            <a:r>
              <a:rPr lang="en-US" baseline="0" dirty="0" smtClean="0"/>
              <a:t> methods have been extracted… </a:t>
            </a:r>
            <a:r>
              <a:rPr lang="en-US" dirty="0" smtClean="0"/>
              <a:t>So, what is still wrong with this code</a:t>
            </a:r>
            <a:r>
              <a:rPr lang="en-US" baseline="0" dirty="0" smtClean="0"/>
              <a:t> fragment? [[Local variables need to be resolved]]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6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7212013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4191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Composing Methods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4953000"/>
            <a:ext cx="3368623" cy="83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&amp; Steve</a:t>
            </a:r>
            <a:endParaRPr lang="en-US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66047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://cellobello.com/blog/wp-content/uploads/2011/09/10820352-music-compos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4867275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37259" y="5486400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6 in Fowler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457200"/>
          </a:xfrm>
        </p:spPr>
        <p:txBody>
          <a:bodyPr/>
          <a:lstStyle/>
          <a:p>
            <a:r>
              <a:rPr lang="en-US" dirty="0" smtClean="0"/>
              <a:t>More Detailed Example – Extract Orders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printOwing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() {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double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outstanding =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();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printBanner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()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PrintDetails(outstanding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double 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4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Enumeration 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 = _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orders.elements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while (</a:t>
            </a:r>
            <a:r>
              <a:rPr lang="en-US" sz="2400" dirty="0" err="1" smtClean="0">
                <a:latin typeface="Courier New" charset="0"/>
              </a:rPr>
              <a:t>e.hasMoreElements</a:t>
            </a:r>
            <a:r>
              <a:rPr lang="en-US" sz="24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	Order each = (Order) </a:t>
            </a:r>
            <a:r>
              <a:rPr lang="en-US" sz="2400" dirty="0" err="1" smtClean="0">
                <a:latin typeface="Courier New" charset="0"/>
              </a:rPr>
              <a:t>e.nextElement</a:t>
            </a:r>
            <a:r>
              <a:rPr lang="en-US" sz="24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	outstanding += </a:t>
            </a:r>
            <a:r>
              <a:rPr lang="en-US" sz="2400" dirty="0" err="1" smtClean="0">
                <a:latin typeface="Courier New" charset="0"/>
              </a:rPr>
              <a:t>each.getAmount</a:t>
            </a:r>
            <a:r>
              <a:rPr lang="en-US" sz="24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void </a:t>
            </a:r>
            <a:r>
              <a:rPr lang="en-US" sz="1800" dirty="0" err="1" smtClean="0">
                <a:solidFill>
                  <a:srgbClr val="595959"/>
                </a:solidFill>
                <a:latin typeface="Courier New" charset="0"/>
              </a:rPr>
              <a:t>printDetails</a:t>
            </a: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 (double outstanding) { </a:t>
            </a: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void </a:t>
            </a:r>
            <a:r>
              <a:rPr lang="en-US" sz="1800" dirty="0" err="1" smtClean="0">
                <a:solidFill>
                  <a:srgbClr val="595959"/>
                </a:solidFill>
                <a:latin typeface="Courier New" charset="0"/>
              </a:rPr>
              <a:t>printBanner</a:t>
            </a: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() {…</a:t>
            </a:r>
            <a:endParaRPr lang="en-US" sz="1600" dirty="0" smtClean="0">
              <a:solidFill>
                <a:srgbClr val="595959"/>
              </a:solidFill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}</a:t>
            </a:r>
            <a:endParaRPr lang="en-US" sz="1600" dirty="0">
              <a:solidFill>
                <a:srgbClr val="595959"/>
              </a:solidFill>
              <a:latin typeface="Courier New" charset="0"/>
            </a:endParaRPr>
          </a:p>
        </p:txBody>
      </p:sp>
      <p:sp>
        <p:nvSpPr>
          <p:cNvPr id="9" name="Left Arrow Callout 8"/>
          <p:cNvSpPr/>
          <p:nvPr/>
        </p:nvSpPr>
        <p:spPr bwMode="auto">
          <a:xfrm>
            <a:off x="7239000" y="22098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1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457200"/>
          </a:xfrm>
        </p:spPr>
        <p:txBody>
          <a:bodyPr/>
          <a:lstStyle/>
          <a:p>
            <a:r>
              <a:rPr lang="en-US" dirty="0" smtClean="0"/>
              <a:t>More Detailed Example – Extracted Methods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double </a:t>
            </a:r>
            <a:r>
              <a:rPr lang="en-US" sz="1800" dirty="0">
                <a:solidFill>
                  <a:srgbClr val="0000FF"/>
                </a:solidFill>
                <a:latin typeface="Courier New" charset="0"/>
              </a:rPr>
              <a:t>outstanding =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();</a:t>
            </a:r>
            <a:endParaRPr lang="en-US" sz="1800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1800" b="1" dirty="0">
                <a:solidFill>
                  <a:srgbClr val="0000FF"/>
                </a:solidFill>
                <a:latin typeface="Courier New" charset="0"/>
              </a:rPr>
              <a:t>()</a:t>
            </a:r>
            <a:r>
              <a:rPr lang="en-US" sz="1800" b="1" dirty="0" smtClean="0">
                <a:solidFill>
                  <a:srgbClr val="0000FF"/>
                </a:solidFill>
                <a:latin typeface="Courier New" charset="0"/>
              </a:rPr>
              <a:t>;</a:t>
            </a:r>
            <a:r>
              <a:rPr lang="en-US" sz="1800" b="1" dirty="0" smtClean="0">
                <a:latin typeface="Courier New" charset="0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PrintDetails(outstanding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Enumeration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e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 = _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orders.elements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outstanding 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printDetails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smtClean="0">
                <a:latin typeface="Courier New" charset="0"/>
              </a:rPr>
              <a:t>(double outstanding) {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("**************************");</a:t>
            </a:r>
            <a:endParaRPr lang="en-US" sz="18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5029200" y="1905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1</a:t>
            </a:r>
            <a:endParaRPr lang="en-US" sz="2000" b="1" dirty="0">
              <a:latin typeface="+mj-lt"/>
            </a:endParaRPr>
          </a:p>
        </p:txBody>
      </p:sp>
      <p:sp>
        <p:nvSpPr>
          <p:cNvPr id="7" name="Left Arrow Callout 6"/>
          <p:cNvSpPr/>
          <p:nvPr/>
        </p:nvSpPr>
        <p:spPr bwMode="auto">
          <a:xfrm>
            <a:off x="6858000" y="4191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2</a:t>
            </a:r>
            <a:endParaRPr lang="en-US" sz="2000" b="1" dirty="0">
              <a:latin typeface="+mj-lt"/>
            </a:endParaRPr>
          </a:p>
        </p:txBody>
      </p:sp>
      <p:sp>
        <p:nvSpPr>
          <p:cNvPr id="8" name="Left Arrow Callout 7"/>
          <p:cNvSpPr/>
          <p:nvPr/>
        </p:nvSpPr>
        <p:spPr bwMode="auto">
          <a:xfrm>
            <a:off x="3581400" y="52578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3</a:t>
            </a:r>
            <a:endParaRPr lang="en-US" sz="2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457200"/>
          </a:xfrm>
        </p:spPr>
        <p:txBody>
          <a:bodyPr/>
          <a:lstStyle/>
          <a:p>
            <a:r>
              <a:rPr lang="en-US" dirty="0" smtClean="0"/>
              <a:t>Exercise – Reassign a Local Variable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>
                <a:latin typeface="Courier New" charset="0"/>
              </a:rPr>
              <a:t>outstanding =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getOutstanding</a:t>
            </a:r>
            <a:r>
              <a:rPr lang="en-US" sz="1800" dirty="0" smtClean="0">
                <a:latin typeface="Courier New" charset="0"/>
              </a:rPr>
              <a:t>();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>
                <a:latin typeface="Courier New" charset="0"/>
              </a:rPr>
              <a:t>printBanner</a:t>
            </a:r>
            <a:r>
              <a:rPr lang="en-US" sz="1800" b="1" dirty="0">
                <a:latin typeface="Courier New" charset="0"/>
              </a:rPr>
              <a:t>()</a:t>
            </a:r>
            <a:r>
              <a:rPr lang="en-US" sz="1800" b="1" dirty="0" smtClean="0">
                <a:latin typeface="Courier New" charset="0"/>
              </a:rPr>
              <a:t>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PrintDetails(outstanding</a:t>
            </a:r>
            <a:r>
              <a:rPr lang="en-US" sz="1800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latin typeface="Courier New" charset="0"/>
              </a:rPr>
              <a:t>getOutstanding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Enumeration </a:t>
            </a:r>
            <a:r>
              <a:rPr lang="en-US" sz="1800" dirty="0" err="1" smtClean="0">
                <a:latin typeface="Courier New" charset="0"/>
              </a:rPr>
              <a:t>e</a:t>
            </a:r>
            <a:r>
              <a:rPr lang="en-US" sz="1800" dirty="0" smtClean="0">
                <a:latin typeface="Courier New" charset="0"/>
              </a:rPr>
              <a:t> = _</a:t>
            </a:r>
            <a:r>
              <a:rPr lang="en-US" sz="1800" dirty="0" err="1" smtClean="0">
                <a:latin typeface="Courier New" charset="0"/>
              </a:rPr>
              <a:t>orders.elements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outstanding 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latin typeface="Courier New" charset="0"/>
              </a:rPr>
              <a:t>printDetails</a:t>
            </a:r>
            <a:r>
              <a:rPr lang="en-US" sz="2000" dirty="0" smtClean="0">
                <a:latin typeface="Courier New" charset="0"/>
              </a:rPr>
              <a:t> (double outstanding) {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("**************************");</a:t>
            </a:r>
            <a:endParaRPr lang="en-US" sz="18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586740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Q5-1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471487"/>
          </a:xfrm>
        </p:spPr>
        <p:txBody>
          <a:bodyPr/>
          <a:lstStyle/>
          <a:p>
            <a:r>
              <a:rPr lang="en-US" sz="3600" dirty="0"/>
              <a:t>Example: Reassigning a Local Variable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ourier New" charset="0"/>
              </a:rPr>
              <a:t>Outstanding</a:t>
            </a:r>
            <a:r>
              <a:rPr lang="en-US" sz="2800" dirty="0" smtClean="0"/>
              <a:t> used </a:t>
            </a:r>
            <a:r>
              <a:rPr lang="en-US" sz="2800" dirty="0"/>
              <a:t>in both places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We need to return it from the extracted method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ourier New" charset="0"/>
              </a:rPr>
              <a:t>Outstanding</a:t>
            </a:r>
            <a:r>
              <a:rPr lang="en-US" sz="2800" dirty="0" smtClean="0"/>
              <a:t> is </a:t>
            </a:r>
            <a:r>
              <a:rPr lang="en-US" sz="2800" dirty="0"/>
              <a:t>initialized only to an obvious initial value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initialize it only within the extracted method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something more involved happens to the variable, we have to pass in the previous value as a parameter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sz="24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457200"/>
          </a:xfrm>
        </p:spPr>
        <p:txBody>
          <a:bodyPr/>
          <a:lstStyle/>
          <a:p>
            <a:r>
              <a:rPr lang="en-US" dirty="0" smtClean="0"/>
              <a:t>Exercise – Reassigned a Local Variables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 err="1" smtClean="0">
                <a:latin typeface="Courier New" charset="0"/>
              </a:rPr>
              <a:t>(double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latin typeface="Courier New" charset="0"/>
              </a:rPr>
              <a:t>previousAmount</a:t>
            </a:r>
            <a:r>
              <a:rPr lang="en-US" sz="2000" dirty="0" smtClean="0">
                <a:latin typeface="Courier New" charset="0"/>
              </a:rPr>
              <a:t>) </a:t>
            </a:r>
            <a:r>
              <a:rPr lang="en-US" sz="2000" dirty="0">
                <a:latin typeface="Courier New" charset="0"/>
              </a:rPr>
              <a:t>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outstanding </a:t>
            </a:r>
            <a:r>
              <a:rPr lang="en-US" sz="1800" dirty="0" smtClean="0">
                <a:latin typeface="Courier New" charset="0"/>
              </a:rPr>
              <a:t>= </a:t>
            </a:r>
            <a:r>
              <a:rPr lang="en-US" sz="1800" dirty="0" err="1" smtClean="0">
                <a:latin typeface="Courier New" charset="0"/>
              </a:rPr>
              <a:t>previousAmount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printBanner</a:t>
            </a:r>
            <a:r>
              <a:rPr lang="en-US" sz="1800" dirty="0" smtClean="0">
                <a:latin typeface="Courier New" charset="0"/>
              </a:rPr>
              <a:t>();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>
                <a:solidFill>
                  <a:srgbClr val="0000FF"/>
                </a:solidFill>
                <a:latin typeface="Courier New" charset="0"/>
              </a:rPr>
              <a:t>outstanding </a:t>
            </a:r>
            <a:r>
              <a:rPr lang="en-US" sz="1800" dirty="0">
                <a:latin typeface="Courier New" charset="0"/>
              </a:rPr>
              <a:t>=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getOutstanding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PrintDetails(outstanding</a:t>
            </a:r>
            <a:r>
              <a:rPr lang="en-US" sz="1800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latin typeface="Courier New" charset="0"/>
              </a:rPr>
              <a:t>getOutstanding(double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initialValue</a:t>
            </a:r>
            <a:r>
              <a:rPr lang="en-US" sz="2000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Enumeration </a:t>
            </a:r>
            <a:r>
              <a:rPr lang="en-US" sz="1800" dirty="0" err="1" smtClean="0">
                <a:latin typeface="Courier New" charset="0"/>
              </a:rPr>
              <a:t>e</a:t>
            </a:r>
            <a:r>
              <a:rPr lang="en-US" sz="1800" dirty="0" smtClean="0">
                <a:latin typeface="Courier New" charset="0"/>
              </a:rPr>
              <a:t> = _</a:t>
            </a:r>
            <a:r>
              <a:rPr lang="en-US" sz="1800" dirty="0" err="1" smtClean="0">
                <a:latin typeface="Courier New" charset="0"/>
              </a:rPr>
              <a:t>orders.elements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 </a:t>
            </a:r>
            <a:r>
              <a:rPr lang="en-US" sz="1800" dirty="0" smtClean="0">
                <a:latin typeface="Courier New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initialValue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 </a:t>
            </a:r>
            <a:r>
              <a:rPr lang="en-US" sz="1800" dirty="0" smtClean="0">
                <a:latin typeface="Courier New" charset="0"/>
              </a:rPr>
              <a:t>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void </a:t>
            </a:r>
            <a:r>
              <a:rPr lang="en-US" sz="1800" dirty="0" err="1" smtClean="0">
                <a:latin typeface="Courier New" charset="0"/>
              </a:rPr>
              <a:t>printDetails</a:t>
            </a:r>
            <a:r>
              <a:rPr lang="en-US" sz="1800" dirty="0" smtClean="0">
                <a:latin typeface="Courier New" charset="0"/>
              </a:rPr>
              <a:t> (double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1800" dirty="0" smtClean="0">
                <a:latin typeface="Courier New" charset="0"/>
              </a:rPr>
              <a:t>) {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void </a:t>
            </a:r>
            <a:r>
              <a:rPr lang="en-US" sz="1800" dirty="0" err="1" smtClean="0">
                <a:latin typeface="Courier New" charset="0"/>
              </a:rPr>
              <a:t>printBanner</a:t>
            </a:r>
            <a:r>
              <a:rPr lang="en-US" sz="18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 ("**************************");</a:t>
            </a:r>
            <a:endParaRPr lang="en-US" sz="16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586740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Q5-2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0" y="838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would you clarify this version?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method’s body is as clear as its name – why have the method?</a:t>
            </a:r>
          </a:p>
          <a:p>
            <a:pPr lvl="1"/>
            <a:r>
              <a:rPr lang="en-US" dirty="0" smtClean="0"/>
              <a:t>Use short methods</a:t>
            </a:r>
          </a:p>
          <a:p>
            <a:pPr lvl="1"/>
            <a:r>
              <a:rPr lang="en-US" dirty="0" smtClean="0"/>
              <a:t>Needless Indirection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Put the method’s body into the the body of its callers and remove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581400"/>
            <a:ext cx="7572430" cy="1579920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getRating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latin typeface="Courier New" charset="0"/>
              </a:rPr>
              <a:t>moreThanFiveLateDeliveries</a:t>
            </a:r>
            <a:r>
              <a:rPr lang="en-US" sz="2000" b="1" dirty="0" smtClean="0">
                <a:latin typeface="Courier New" charset="0"/>
              </a:rPr>
              <a:t>()) ? 2 :1;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boolean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moreThanFiveLateDeliveries</a:t>
            </a:r>
            <a:r>
              <a:rPr lang="en-US" sz="2000" b="1" dirty="0" smtClean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_</a:t>
            </a:r>
            <a:r>
              <a:rPr lang="en-US" sz="2000" b="1" dirty="0" err="1" smtClean="0">
                <a:latin typeface="Courier New" charset="0"/>
              </a:rPr>
              <a:t>numberOfLateDeliveries</a:t>
            </a:r>
            <a:r>
              <a:rPr lang="en-US" sz="2000" b="1" dirty="0" smtClean="0">
                <a:latin typeface="Courier New" charset="0"/>
              </a:rPr>
              <a:t> &gt; 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635744"/>
            <a:ext cx="7620000" cy="841256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getRating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(_</a:t>
            </a:r>
            <a:r>
              <a:rPr lang="en-US" sz="2000" b="1" dirty="0" err="1" smtClean="0">
                <a:latin typeface="Courier New" charset="0"/>
              </a:rPr>
              <a:t>numberOfLateDeliveries</a:t>
            </a:r>
            <a:r>
              <a:rPr lang="en-US" sz="2000" b="1" dirty="0" smtClean="0">
                <a:latin typeface="Courier New" charset="0"/>
              </a:rPr>
              <a:t> &gt; 5) ? 2 :1;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52578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6047" y="5939135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Temp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Temp assigned to once with a simple expression, and temp getting in the way of other </a:t>
            </a:r>
            <a:r>
              <a:rPr lang="en-US" dirty="0" err="1" smtClean="0"/>
              <a:t>refactorings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Replace all references to the temp with the expression.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810000"/>
            <a:ext cx="6705600" cy="8412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anOrder.basePrice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&gt; 100);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…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334000"/>
            <a:ext cx="6705600" cy="595035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anOrder.basePrice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&gt; 100);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…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343400" y="4938435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 Temp with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Using a temporary variable to hold the result of an expression unnecessarily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Extract the expression into a method. Replace all references to the temp with the expression.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  <a:prstGeom prst="rect">
            <a:avLst/>
          </a:prstGeom>
        </p:spPr>
        <p:txBody>
          <a:bodyPr/>
          <a:lstStyle/>
          <a:p>
            <a:fld id="{74B3A97D-E058-4347-98A3-25ACC5C280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124200"/>
            <a:ext cx="79248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=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if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&gt; 1000)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* 0.95;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else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* 0.98; 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539417"/>
            <a:ext cx="6324600" cy="2318583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&gt; 1000)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* 0.95;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else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* 0.98;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double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return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}</a:t>
            </a:r>
          </a:p>
          <a:p>
            <a:pPr>
              <a:lnSpc>
                <a:spcPct val="80000"/>
              </a:lnSpc>
            </a:pPr>
            <a:endParaRPr lang="en-US" sz="2000" b="1" dirty="0" smtClean="0">
              <a:latin typeface="Courier New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2592012">
            <a:off x="7494743" y="46482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6047" y="5939135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Fowler’s thing about Temp’s?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defining a Temp to be something will use a different name.</a:t>
            </a:r>
          </a:p>
          <a:p>
            <a:r>
              <a:rPr lang="en-US" dirty="0" smtClean="0"/>
              <a:t>So, Temps complicate your ability to understand new code.</a:t>
            </a:r>
          </a:p>
          <a:p>
            <a:r>
              <a:rPr lang="en-US" dirty="0" smtClean="0"/>
              <a:t>Like, “How do you order a milkshake in other places?”</a:t>
            </a:r>
          </a:p>
          <a:p>
            <a:pPr lvl="1"/>
            <a:r>
              <a:rPr lang="en-US" dirty="0" err="1" smtClean="0"/>
              <a:t>Thickshake</a:t>
            </a:r>
            <a:endParaRPr lang="en-US" dirty="0" smtClean="0"/>
          </a:p>
          <a:p>
            <a:pPr lvl="1"/>
            <a:r>
              <a:rPr lang="en-US" dirty="0" smtClean="0"/>
              <a:t>Frappe</a:t>
            </a:r>
          </a:p>
          <a:p>
            <a:pPr lvl="1"/>
            <a:r>
              <a:rPr lang="en-US" dirty="0" smtClean="0"/>
              <a:t>Malt</a:t>
            </a:r>
          </a:p>
          <a:p>
            <a:pPr lvl="1"/>
            <a:r>
              <a:rPr lang="en-US" i="1" dirty="0" err="1" smtClean="0"/>
              <a:t>Leche</a:t>
            </a:r>
            <a:r>
              <a:rPr lang="en-US" i="1" dirty="0" smtClean="0"/>
              <a:t> </a:t>
            </a:r>
            <a:r>
              <a:rPr lang="en-US" i="1" dirty="0" err="1" smtClean="0"/>
              <a:t>malteada</a:t>
            </a:r>
            <a:endParaRPr lang="en-US" i="1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www.chick-fil-a.com/Media/Img/catalog/Pressroom/Releases/xlg/Peppermint-Shake.jpg?download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14675"/>
            <a:ext cx="1838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Explaining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complicated expression.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Put result of the expression, or parts of the expression, in a temporary variable with a name that explains the purpose.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8001000" cy="182614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if ( (</a:t>
            </a:r>
            <a:r>
              <a:rPr lang="en-US" sz="2000" b="1" dirty="0" err="1" smtClean="0">
                <a:solidFill>
                  <a:srgbClr val="FFFF00"/>
                </a:solidFill>
              </a:rPr>
              <a:t>platform.toUpperCase().indexOf("MAC</a:t>
            </a:r>
            <a:r>
              <a:rPr lang="en-US" sz="2000" b="1" dirty="0" smtClean="0">
                <a:solidFill>
                  <a:srgbClr val="FFFF00"/>
                </a:solidFill>
              </a:rPr>
              <a:t>"</a:t>
            </a:r>
            <a:r>
              <a:rPr lang="en-US" sz="2000" b="1" dirty="0" smtClean="0"/>
              <a:t>) &gt; -1) &amp;&amp;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(</a:t>
            </a:r>
            <a:r>
              <a:rPr lang="en-US" sz="2000" b="1" dirty="0" err="1" smtClean="0"/>
              <a:t>browser.toUpperCase().indexOf("IE</a:t>
            </a:r>
            <a:r>
              <a:rPr lang="en-US" sz="2000" b="1" dirty="0" smtClean="0"/>
              <a:t>") &gt; -1) &amp;&amp;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 </a:t>
            </a:r>
            <a:r>
              <a:rPr lang="en-US" sz="2000" b="1" dirty="0" err="1" smtClean="0"/>
              <a:t>wasInitialized</a:t>
            </a:r>
            <a:r>
              <a:rPr lang="en-US" sz="2000" b="1" dirty="0" smtClean="0"/>
              <a:t>() &amp;&amp; resize &gt; 0 )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// do something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}</a:t>
            </a:r>
          </a:p>
          <a:p>
            <a:pPr>
              <a:lnSpc>
                <a:spcPct val="80000"/>
              </a:lnSpc>
              <a:buNone/>
            </a:pP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028218"/>
            <a:ext cx="8077200" cy="1677382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charset="0"/>
              </a:rPr>
              <a:t>isMacOs</a:t>
            </a:r>
            <a:r>
              <a:rPr lang="en-US" sz="1400" b="1" dirty="0" smtClean="0">
                <a:solidFill>
                  <a:srgbClr val="FFFF00"/>
                </a:solidFill>
                <a:latin typeface="Courier New" charset="0"/>
              </a:rPr>
              <a:t>     =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charset="0"/>
              </a:rPr>
              <a:t>platform.toUpperCase().indexOf("MAC</a:t>
            </a:r>
            <a:r>
              <a:rPr lang="en-US" sz="1400" b="1" dirty="0" smtClean="0">
                <a:solidFill>
                  <a:srgbClr val="FFFF00"/>
                </a:solidFill>
                <a:latin typeface="Courier New" charset="0"/>
              </a:rPr>
              <a:t>"</a:t>
            </a:r>
            <a:r>
              <a:rPr lang="en-US" sz="1400" b="1" dirty="0" smtClean="0">
                <a:latin typeface="Courier New" charset="0"/>
              </a:rPr>
              <a:t>) &gt; -1;</a:t>
            </a:r>
          </a:p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latin typeface="Courier New" charset="0"/>
              </a:rPr>
              <a:t>isIEBrowser</a:t>
            </a:r>
            <a:r>
              <a:rPr lang="en-US" sz="1400" b="1" dirty="0" smtClean="0">
                <a:latin typeface="Courier New" charset="0"/>
              </a:rPr>
              <a:t> = </a:t>
            </a:r>
            <a:r>
              <a:rPr lang="en-US" sz="1400" b="1" dirty="0" err="1" smtClean="0">
                <a:latin typeface="Courier New" charset="0"/>
              </a:rPr>
              <a:t>browser.toUpperCase().indexOf("IE</a:t>
            </a:r>
            <a:r>
              <a:rPr lang="en-US" sz="1400" b="1" dirty="0" smtClean="0">
                <a:latin typeface="Courier New" charset="0"/>
              </a:rPr>
              <a:t>")  &gt; -1;</a:t>
            </a:r>
          </a:p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latin typeface="Courier New" charset="0"/>
              </a:rPr>
              <a:t>wasResized</a:t>
            </a:r>
            <a:r>
              <a:rPr lang="en-US" sz="1400" b="1" dirty="0" smtClean="0">
                <a:latin typeface="Courier New" charset="0"/>
              </a:rPr>
              <a:t>  = resize &gt; 0;</a:t>
            </a:r>
          </a:p>
          <a:p>
            <a:pPr>
              <a:lnSpc>
                <a:spcPct val="80000"/>
              </a:lnSpc>
            </a:pPr>
            <a:endParaRPr lang="en-US" sz="1400" b="1" dirty="0" smtClean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if (</a:t>
            </a:r>
            <a:r>
              <a:rPr lang="en-US" sz="1800" b="1" dirty="0" err="1" smtClean="0">
                <a:solidFill>
                  <a:srgbClr val="FFFF00"/>
                </a:solidFill>
                <a:latin typeface="Courier New" charset="0"/>
              </a:rPr>
              <a:t>isMacOs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&amp;&amp; </a:t>
            </a:r>
            <a:r>
              <a:rPr lang="en-US" sz="1800" b="1" dirty="0" err="1" smtClean="0">
                <a:latin typeface="Courier New" charset="0"/>
              </a:rPr>
              <a:t>isIEBrowser</a:t>
            </a:r>
            <a:r>
              <a:rPr lang="en-US" sz="1800" b="1" dirty="0" smtClean="0">
                <a:latin typeface="Courier New" charset="0"/>
              </a:rPr>
              <a:t> &amp;&amp; </a:t>
            </a:r>
            <a:r>
              <a:rPr lang="en-US" sz="1800" b="1" dirty="0" err="1" smtClean="0">
                <a:latin typeface="Courier New" charset="0"/>
              </a:rPr>
              <a:t>wasInitialized</a:t>
            </a:r>
            <a:r>
              <a:rPr lang="en-US" sz="1800" b="1" dirty="0" smtClean="0">
                <a:latin typeface="Courier New" charset="0"/>
              </a:rPr>
              <a:t>() &amp;&amp; </a:t>
            </a:r>
            <a:r>
              <a:rPr lang="en-US" sz="1800" b="1" dirty="0" err="1" smtClean="0">
                <a:latin typeface="Courier New" charset="0"/>
              </a:rPr>
              <a:t>wasResized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	// do something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4632653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Composing Methods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Refactoring deals a lot with </a:t>
            </a:r>
            <a:r>
              <a:rPr lang="en-US" dirty="0">
                <a:solidFill>
                  <a:srgbClr val="000000"/>
                </a:solidFill>
              </a:rPr>
              <a:t>composing methods to</a:t>
            </a:r>
            <a:r>
              <a:rPr lang="en-US" dirty="0" smtClean="0">
                <a:solidFill>
                  <a:srgbClr val="000000"/>
                </a:solidFill>
              </a:rPr>
              <a:t> properly package code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/>
              <a:t>Refactor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methods </a:t>
            </a:r>
            <a:r>
              <a:rPr lang="en-US" dirty="0">
                <a:solidFill>
                  <a:srgbClr val="000000"/>
                </a:solidFill>
              </a:rPr>
              <a:t>that are </a:t>
            </a:r>
            <a:r>
              <a:rPr lang="en-US" u="sng" dirty="0">
                <a:solidFill>
                  <a:srgbClr val="000000"/>
                </a:solidFill>
              </a:rPr>
              <a:t>too long </a:t>
            </a:r>
            <a:r>
              <a:rPr lang="en-US" dirty="0">
                <a:solidFill>
                  <a:srgbClr val="000000"/>
                </a:solidFill>
              </a:rPr>
              <a:t>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u="sng" dirty="0" smtClean="0">
                <a:solidFill>
                  <a:srgbClr val="000000"/>
                </a:solidFill>
              </a:rPr>
              <a:t>do </a:t>
            </a:r>
            <a:r>
              <a:rPr lang="en-US" u="sng" dirty="0">
                <a:solidFill>
                  <a:srgbClr val="000000"/>
                </a:solidFill>
              </a:rPr>
              <a:t>too </a:t>
            </a:r>
            <a:r>
              <a:rPr lang="en-US" u="sng" dirty="0" smtClean="0">
                <a:solidFill>
                  <a:srgbClr val="000000"/>
                </a:solidFill>
              </a:rPr>
              <a:t>much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71040" y="3276600"/>
            <a:ext cx="7807680" cy="3156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0">
              <a:lnSpc>
                <a:spcPct val="98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Extract Method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Inline Method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Inline Temp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Temp with Query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Introduce Explaining Variables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Temporary Variable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Assignments to Parameters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Method with Method Object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Substitute Algorithm</a:t>
            </a:r>
            <a:endParaRPr kumimoji="0" lang="en-GB" sz="25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0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76200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they do!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57200"/>
            <a:ext cx="336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quickly understood?</a:t>
            </a:r>
            <a:endParaRPr lang="en-US" dirty="0"/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 bwMode="auto">
          <a:xfrm flipH="1">
            <a:off x="4876800" y="307033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1"/>
          </p:cNvCxnSpPr>
          <p:nvPr/>
        </p:nvCxnSpPr>
        <p:spPr bwMode="auto">
          <a:xfrm flipH="1" flipV="1">
            <a:off x="4876800" y="459433"/>
            <a:ext cx="762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495800" y="4953000"/>
            <a:ext cx="3807120" cy="1376065"/>
          </a:xfrm>
          <a:prstGeom prst="rect">
            <a:avLst/>
          </a:prstGeom>
          <a:solidFill>
            <a:schemeClr val="accent1"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6400800"/>
            <a:ext cx="402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about these on your own!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/>
      <p:bldP spid="3" grpId="0" animBg="1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Temporary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Have a temporary variable assigned to more than once </a:t>
            </a:r>
          </a:p>
          <a:p>
            <a:pPr lvl="1"/>
            <a:r>
              <a:rPr lang="en-US" dirty="0" smtClean="0"/>
              <a:t>Exception: a loop nor collecting temporary variable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Make a separate temporary variable for each 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652470"/>
            <a:ext cx="8305800" cy="1087477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double </a:t>
            </a:r>
            <a:r>
              <a:rPr lang="en-US" sz="2000" b="1" dirty="0" smtClean="0">
                <a:solidFill>
                  <a:srgbClr val="FFFF00"/>
                </a:solidFill>
              </a:rPr>
              <a:t>temp </a:t>
            </a:r>
            <a:r>
              <a:rPr lang="en-US" sz="2000" b="1" dirty="0" smtClean="0"/>
              <a:t>= 2 * (_height + _width);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</a:t>
            </a:r>
            <a:r>
              <a:rPr lang="en-US" sz="2000" b="1" dirty="0" err="1" smtClean="0"/>
              <a:t>System.out.println</a:t>
            </a:r>
            <a:r>
              <a:rPr lang="en-US" sz="2000" b="1" dirty="0" smtClean="0"/>
              <a:t> (</a:t>
            </a:r>
            <a:r>
              <a:rPr lang="en-US" sz="2000" b="1" dirty="0" smtClean="0">
                <a:solidFill>
                  <a:srgbClr val="FFFF00"/>
                </a:solidFill>
              </a:rPr>
              <a:t>temp</a:t>
            </a:r>
            <a:r>
              <a:rPr lang="en-US" sz="2000" b="1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temp = _height * _width;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</a:t>
            </a:r>
            <a:r>
              <a:rPr lang="en-US" sz="2000" b="1" dirty="0" err="1" smtClean="0"/>
              <a:t>System.out.println</a:t>
            </a:r>
            <a:r>
              <a:rPr lang="en-US" sz="2000" b="1" dirty="0" smtClean="0"/>
              <a:t> (</a:t>
            </a:r>
            <a:r>
              <a:rPr lang="en-US" sz="2000" b="1" dirty="0" smtClean="0">
                <a:solidFill>
                  <a:srgbClr val="FFFF00"/>
                </a:solidFill>
              </a:rPr>
              <a:t>temp</a:t>
            </a:r>
            <a:r>
              <a:rPr lang="en-US" sz="2000" b="1" dirty="0" smtClean="0"/>
              <a:t>);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412837"/>
            <a:ext cx="8077200" cy="987963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final double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perimeter </a:t>
            </a:r>
            <a:r>
              <a:rPr lang="en-US" sz="1800" b="1" dirty="0" smtClean="0">
                <a:latin typeface="Courier New" charset="0"/>
              </a:rPr>
              <a:t>= 2 * (_height + _width);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</a:t>
            </a:r>
            <a:r>
              <a:rPr lang="en-US" sz="1800" b="1" dirty="0" err="1" smtClean="0">
                <a:latin typeface="Courier New" charset="0"/>
              </a:rPr>
              <a:t>System.out.println</a:t>
            </a:r>
            <a:r>
              <a:rPr lang="en-US" sz="1800" b="1" dirty="0" smtClean="0">
                <a:latin typeface="Courier New" charset="0"/>
              </a:rPr>
              <a:t> (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perimeter</a:t>
            </a:r>
            <a:r>
              <a:rPr lang="en-US" sz="1800" b="1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final double area = _height * _width;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</a:t>
            </a:r>
            <a:r>
              <a:rPr lang="en-US" sz="1800" b="1" dirty="0" err="1" smtClean="0">
                <a:latin typeface="Courier New" charset="0"/>
              </a:rPr>
              <a:t>System.out.println</a:t>
            </a:r>
            <a:r>
              <a:rPr lang="en-US" sz="1800" b="1" dirty="0" smtClean="0">
                <a:latin typeface="Courier New" charset="0"/>
              </a:rPr>
              <a:t> (area);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49530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6047" y="5939135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Assignments to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code assigns to a parameter.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Use a temporary variable instead.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534400" cy="54476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discount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quantity,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yearToDate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  if (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&gt; 50)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-= 2;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422237"/>
            <a:ext cx="8534400" cy="766364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discount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quantity,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yearToDate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result </a:t>
            </a:r>
            <a:r>
              <a:rPr lang="en-US" sz="1800" b="1" dirty="0" smtClean="0">
                <a:latin typeface="Courier New" charset="0"/>
              </a:rPr>
              <a:t>=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if (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&gt; 50)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result </a:t>
            </a:r>
            <a:r>
              <a:rPr lang="en-US" sz="1800" b="1" dirty="0" smtClean="0">
                <a:latin typeface="Courier New" charset="0"/>
              </a:rPr>
              <a:t>-= 2;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39624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detailed </a:t>
            </a:r>
            <a:r>
              <a:rPr lang="en-US" dirty="0" smtClean="0"/>
              <a:t>example – refactor?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“swap” homework: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private </a:t>
            </a:r>
            <a:r>
              <a:rPr lang="en-US" sz="1400" dirty="0"/>
              <a:t>void </a:t>
            </a:r>
            <a:r>
              <a:rPr lang="en-US" sz="1400" dirty="0" err="1"/>
              <a:t>setTitleMonth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n, </a:t>
            </a:r>
            <a:r>
              <a:rPr lang="en-US" sz="1400" dirty="0" err="1"/>
              <a:t>int</a:t>
            </a:r>
            <a:r>
              <a:rPr lang="en-US" sz="1400" dirty="0"/>
              <a:t> year) {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switch </a:t>
            </a:r>
            <a:r>
              <a:rPr lang="en-US" sz="1400" dirty="0"/>
              <a:t>(n) {</a:t>
            </a:r>
          </a:p>
          <a:p>
            <a:pPr marL="0" indent="0">
              <a:buNone/>
            </a:pPr>
            <a:r>
              <a:rPr lang="en-US" sz="1400" dirty="0" smtClean="0"/>
              <a:t>    case </a:t>
            </a:r>
            <a:r>
              <a:rPr lang="en-US" sz="1400" dirty="0"/>
              <a:t>(1):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this.monthTitle.setText</a:t>
            </a:r>
            <a:r>
              <a:rPr lang="en-US" sz="1400" dirty="0"/>
              <a:t>("January " + year);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this.monthName</a:t>
            </a:r>
            <a:r>
              <a:rPr lang="en-US" sz="1400" dirty="0" smtClean="0"/>
              <a:t> </a:t>
            </a:r>
            <a:r>
              <a:rPr lang="en-US" sz="1400" dirty="0"/>
              <a:t>= "January " + year;</a:t>
            </a:r>
          </a:p>
          <a:p>
            <a:pPr marL="0" indent="0">
              <a:buNone/>
            </a:pPr>
            <a:r>
              <a:rPr lang="en-US" sz="1400" dirty="0" smtClean="0"/>
              <a:t>      break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smtClean="0"/>
              <a:t>    case </a:t>
            </a:r>
            <a:r>
              <a:rPr lang="en-US" sz="1400" dirty="0"/>
              <a:t>(2):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this.monthTitle.setText</a:t>
            </a:r>
            <a:r>
              <a:rPr lang="en-US" sz="1400" dirty="0"/>
              <a:t>("February " + year);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this.monthName</a:t>
            </a:r>
            <a:r>
              <a:rPr lang="en-US" sz="1400" dirty="0" smtClean="0"/>
              <a:t> </a:t>
            </a:r>
            <a:r>
              <a:rPr lang="en-US" sz="1400" dirty="0"/>
              <a:t>= "February " + year;</a:t>
            </a:r>
          </a:p>
          <a:p>
            <a:pPr marL="0" indent="0">
              <a:buNone/>
            </a:pPr>
            <a:r>
              <a:rPr lang="en-US" sz="1400" dirty="0" smtClean="0"/>
              <a:t>      break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smtClean="0"/>
              <a:t>    case </a:t>
            </a:r>
            <a:r>
              <a:rPr lang="en-US" sz="1400" dirty="0"/>
              <a:t>(3):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this.monthTitle.setText</a:t>
            </a:r>
            <a:r>
              <a:rPr lang="en-US" sz="1400" dirty="0"/>
              <a:t>("March " + year);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this.monthName</a:t>
            </a:r>
            <a:r>
              <a:rPr lang="en-US" sz="1400" dirty="0" smtClean="0"/>
              <a:t> </a:t>
            </a:r>
            <a:r>
              <a:rPr lang="en-US" sz="1400" dirty="0"/>
              <a:t>= "March " + year;</a:t>
            </a:r>
          </a:p>
          <a:p>
            <a:pPr marL="0" indent="0">
              <a:buNone/>
            </a:pPr>
            <a:r>
              <a:rPr lang="en-US" sz="1400" dirty="0" smtClean="0"/>
              <a:t>      break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smtClean="0"/>
              <a:t>    case </a:t>
            </a:r>
            <a:r>
              <a:rPr lang="en-US" sz="1400" dirty="0"/>
              <a:t>(4):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this.monthTitle.setText</a:t>
            </a:r>
            <a:r>
              <a:rPr lang="en-US" sz="1400" dirty="0"/>
              <a:t>("April " + year);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this.monthName</a:t>
            </a:r>
            <a:r>
              <a:rPr lang="en-US" sz="1400" dirty="0" smtClean="0"/>
              <a:t> </a:t>
            </a:r>
            <a:r>
              <a:rPr lang="en-US" sz="1400" dirty="0"/>
              <a:t>= "April " + year;</a:t>
            </a:r>
          </a:p>
          <a:p>
            <a:pPr marL="0" indent="0">
              <a:buNone/>
            </a:pPr>
            <a:r>
              <a:rPr lang="en-US" sz="1400" dirty="0" smtClean="0"/>
              <a:t>      break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smtClean="0"/>
              <a:t>    case </a:t>
            </a:r>
            <a:r>
              <a:rPr lang="en-US" sz="1400" dirty="0"/>
              <a:t>(5):</a:t>
            </a:r>
          </a:p>
          <a:p>
            <a:pPr marL="0" indent="0">
              <a:buNone/>
            </a:pPr>
            <a:r>
              <a:rPr lang="en-US" sz="1400" dirty="0" smtClean="0"/>
              <a:t>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53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Review - Bad </a:t>
            </a:r>
            <a:r>
              <a:rPr lang="en-US" dirty="0"/>
              <a:t>Smells in Code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4114800" cy="5257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Duplicated Code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Long Method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Large Class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Long Parameter List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Divergent Change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Shotgun Surgery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Feature Envy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Data Clumps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Primitive Obsession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Switch </a:t>
            </a:r>
            <a:r>
              <a:rPr lang="en-US" dirty="0" smtClean="0">
                <a:solidFill>
                  <a:srgbClr val="000000"/>
                </a:solidFill>
              </a:rPr>
              <a:t>Statements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Lazy Class</a:t>
            </a:r>
          </a:p>
        </p:txBody>
      </p:sp>
      <p:sp>
        <p:nvSpPr>
          <p:cNvPr id="83763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7637" name="Text Box 1029"/>
          <p:cNvSpPr txBox="1">
            <a:spLocks noChangeArrowheads="1"/>
          </p:cNvSpPr>
          <p:nvPr/>
        </p:nvSpPr>
        <p:spPr bwMode="auto">
          <a:xfrm>
            <a:off x="4343400" y="914400"/>
            <a:ext cx="480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Parallel Inheritance Hierarchies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Speculative </a:t>
            </a:r>
            <a:r>
              <a:rPr lang="en-US" sz="2800" b="1" dirty="0">
                <a:latin typeface="+mn-lt"/>
              </a:rPr>
              <a:t>Generality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Temporary </a:t>
            </a:r>
            <a:r>
              <a:rPr lang="en-US" sz="2800" b="1" dirty="0">
                <a:latin typeface="+mn-lt"/>
              </a:rPr>
              <a:t>Field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Message </a:t>
            </a:r>
            <a:r>
              <a:rPr lang="en-US" sz="2800" b="1" dirty="0">
                <a:latin typeface="+mn-lt"/>
              </a:rPr>
              <a:t>Chains 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Middle </a:t>
            </a:r>
            <a:r>
              <a:rPr lang="en-US" sz="2800" b="1" dirty="0">
                <a:latin typeface="+mn-lt"/>
              </a:rPr>
              <a:t>Man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Inappropriate </a:t>
            </a:r>
            <a:r>
              <a:rPr lang="en-US" sz="2800" b="1" dirty="0">
                <a:latin typeface="+mn-lt"/>
              </a:rPr>
              <a:t>Intimacy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Incomplete </a:t>
            </a:r>
            <a:r>
              <a:rPr lang="en-US" sz="2800" b="1" dirty="0">
                <a:latin typeface="+mn-lt"/>
              </a:rPr>
              <a:t>Library Class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Data </a:t>
            </a:r>
            <a:r>
              <a:rPr lang="en-US" sz="2800" b="1" dirty="0">
                <a:latin typeface="+mn-lt"/>
              </a:rPr>
              <a:t>Class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Refused Bequest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Alternative Classes </a:t>
            </a:r>
            <a:r>
              <a:rPr lang="en-US" sz="2800" b="1" dirty="0" err="1" smtClean="0">
                <a:latin typeface="+mn-lt"/>
              </a:rPr>
              <a:t>w</a:t>
            </a:r>
            <a:r>
              <a:rPr lang="en-US" sz="2800" b="1" dirty="0" smtClean="0">
                <a:latin typeface="+mn-lt"/>
              </a:rPr>
              <a:t>/ varied interfaces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Comments</a:t>
            </a:r>
            <a:endParaRPr lang="en-US" sz="28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5638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addressed </a:t>
            </a:r>
            <a:r>
              <a:rPr lang="en-US" i="1" dirty="0" smtClean="0"/>
              <a:t>some </a:t>
            </a:r>
            <a:r>
              <a:rPr lang="en-US" dirty="0" smtClean="0"/>
              <a:t>of these with the </a:t>
            </a:r>
            <a:r>
              <a:rPr lang="en-US" dirty="0" err="1" smtClean="0"/>
              <a:t>refactorings</a:t>
            </a:r>
            <a:r>
              <a:rPr lang="en-US" dirty="0" smtClean="0"/>
              <a:t> today!  More to come…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7" grpId="0"/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458200" cy="5486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code fragment that can be grouped together</a:t>
            </a:r>
          </a:p>
          <a:p>
            <a:pPr lvl="1"/>
            <a:r>
              <a:rPr lang="en-US" dirty="0" smtClean="0"/>
              <a:t>Method is too long</a:t>
            </a:r>
          </a:p>
          <a:p>
            <a:pPr lvl="1"/>
            <a:r>
              <a:rPr lang="en-US" dirty="0" smtClean="0"/>
              <a:t>Needs Clarity – comments to reflect purpose</a:t>
            </a:r>
          </a:p>
          <a:p>
            <a:pPr lvl="1"/>
            <a:r>
              <a:rPr lang="en-US" dirty="0" smtClean="0"/>
              <a:t>Undue redundancy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Turn fragment into a method whose name explains the purpose of the method</a:t>
            </a:r>
          </a:p>
          <a:p>
            <a:pPr lvl="1"/>
            <a:r>
              <a:rPr lang="en-US" dirty="0" smtClean="0"/>
              <a:t>Shorter well-named methods </a:t>
            </a:r>
          </a:p>
          <a:p>
            <a:pPr lvl="1"/>
            <a:r>
              <a:rPr lang="en-US" dirty="0" smtClean="0"/>
              <a:t>Can be used by other methods</a:t>
            </a:r>
          </a:p>
          <a:p>
            <a:pPr lvl="1"/>
            <a:r>
              <a:rPr lang="en-US" dirty="0" smtClean="0"/>
              <a:t>Higher-level methods read more like a series of comments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Method: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029200"/>
          </a:xfrm>
        </p:spPr>
        <p:txBody>
          <a:bodyPr/>
          <a:lstStyle/>
          <a:p>
            <a:pPr>
              <a:buSzPts val="14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void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printOwing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 { </a:t>
            </a: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printBanner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(); </a:t>
            </a:r>
          </a:p>
          <a:p>
            <a:pPr>
              <a:buSzPts val="1200"/>
              <a:buNone/>
            </a:pPr>
            <a:endParaRPr lang="en-US" sz="2400" dirty="0" smtClean="0">
              <a:solidFill>
                <a:srgbClr val="000000"/>
              </a:solidFill>
              <a:latin typeface="Courier"/>
              <a:ea typeface="ＭＳ Ｐゴシック"/>
              <a:cs typeface="Courier"/>
            </a:endParaRP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//print details </a:t>
            </a: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System.out.println("name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: " + _name); </a:t>
            </a:r>
          </a:p>
          <a:p>
            <a:pPr>
              <a:buSzPts val="10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System.out.println("amount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: " + amount);</a:t>
            </a:r>
          </a:p>
          <a:p>
            <a:pPr>
              <a:buSzPts val="14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} </a:t>
            </a:r>
          </a:p>
          <a:p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6" name="Left Arrow Callout 5"/>
          <p:cNvSpPr/>
          <p:nvPr/>
        </p:nvSpPr>
        <p:spPr bwMode="auto">
          <a:xfrm>
            <a:off x="4800600" y="2362200"/>
            <a:ext cx="3200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Clue bird landing</a:t>
            </a:r>
            <a:endParaRPr lang="en-US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2578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400" dirty="0" err="1">
                <a:solidFill>
                  <a:srgbClr val="000090"/>
                </a:solidFill>
                <a:latin typeface="Courier"/>
                <a:cs typeface="Courier"/>
              </a:rPr>
              <a:t>printOwing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() {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printBanner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();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printDetails</a:t>
            </a:r>
            <a:r>
              <a:rPr lang="en-US" dirty="0" err="1" smtClean="0">
                <a:solidFill>
                  <a:srgbClr val="000090"/>
                </a:solidFill>
                <a:latin typeface="Courier"/>
                <a:cs typeface="Courier"/>
              </a:rPr>
              <a:t>(amount</a:t>
            </a:r>
            <a:r>
              <a:rPr lang="en-US" dirty="0" smtClean="0">
                <a:solidFill>
                  <a:srgbClr val="000090"/>
                </a:solidFill>
                <a:latin typeface="Courier"/>
                <a:cs typeface="Courier"/>
              </a:rPr>
              <a:t>)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;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400" dirty="0" err="1">
                <a:solidFill>
                  <a:srgbClr val="000090"/>
                </a:solidFill>
                <a:latin typeface="Courier"/>
                <a:cs typeface="Courier"/>
              </a:rPr>
              <a:t>printDetails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 (double</a:t>
            </a:r>
            <a:r>
              <a:rPr lang="en-US" sz="2400" dirty="0" smtClean="0">
                <a:solidFill>
                  <a:srgbClr val="000090"/>
                </a:solidFill>
                <a:latin typeface="Courier"/>
                <a:cs typeface="Courier"/>
              </a:rPr>
              <a:t> amount) 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{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 ("name: " + _name);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 ("amount " +</a:t>
            </a:r>
            <a:r>
              <a:rPr lang="en-US" dirty="0" smtClean="0">
                <a:solidFill>
                  <a:srgbClr val="000090"/>
                </a:solidFill>
                <a:latin typeface="Courier"/>
                <a:cs typeface="Courier"/>
              </a:rPr>
              <a:t> amount)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; </a:t>
            </a: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} 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Extract </a:t>
            </a:r>
            <a:r>
              <a:rPr lang="en-US" dirty="0" smtClean="0"/>
              <a:t>Method: Simple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5486400"/>
          </a:xfrm>
        </p:spPr>
        <p:txBody>
          <a:bodyPr/>
          <a:lstStyle/>
          <a:p>
            <a:r>
              <a:rPr lang="en-US" dirty="0" smtClean="0"/>
              <a:t>Create a new method and name it after “what it does” – it’s intention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Copy extracted code from source into target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Scan extracted method for references to any variables that are local to the source method</a:t>
            </a:r>
          </a:p>
          <a:p>
            <a:pPr lvl="1"/>
            <a:r>
              <a:rPr lang="en-US" dirty="0" smtClean="0"/>
              <a:t>Local variables /parameters to the target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Check for temporary variables used within extracted code</a:t>
            </a:r>
          </a:p>
          <a:p>
            <a:pPr lvl="1"/>
            <a:r>
              <a:rPr lang="en-US" dirty="0" smtClean="0"/>
              <a:t>If present, declare them in the target method as temporary variables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5486400"/>
          </a:xfrm>
        </p:spPr>
        <p:txBody>
          <a:bodyPr/>
          <a:lstStyle/>
          <a:p>
            <a:r>
              <a:rPr lang="en-US" dirty="0" smtClean="0"/>
              <a:t>Check for local-scope variables modified by extracted code</a:t>
            </a:r>
          </a:p>
          <a:p>
            <a:pPr lvl="1"/>
            <a:r>
              <a:rPr lang="en-US" dirty="0" smtClean="0"/>
              <a:t>1 modified variable: treat extracted code as query and assign result to variable concerned</a:t>
            </a:r>
          </a:p>
          <a:p>
            <a:pPr lvl="1"/>
            <a:r>
              <a:rPr lang="en-US" dirty="0" smtClean="0"/>
              <a:t>More than 1 variable: can’t extract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From extracted code, pass local-scope variables into target as parameters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Replace extracted code in source method with a call to target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Compile and test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Detailed Example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Enumeration </a:t>
            </a:r>
            <a:r>
              <a:rPr lang="en-US" sz="2000" dirty="0" err="1">
                <a:latin typeface="Courier New" charset="0"/>
              </a:rPr>
              <a:t>e</a:t>
            </a:r>
            <a:r>
              <a:rPr lang="en-US" sz="2000" dirty="0">
                <a:latin typeface="Courier New" charset="0"/>
              </a:rPr>
              <a:t> = _</a:t>
            </a:r>
            <a:r>
              <a:rPr lang="en-US" sz="2000" dirty="0" err="1">
                <a:latin typeface="Courier New" charset="0"/>
              </a:rPr>
              <a:t>orders.elements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double outstanding = 0.0;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// print banner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</a:t>
            </a:r>
            <a:r>
              <a:rPr lang="en-US" sz="2000" dirty="0">
                <a:latin typeface="Courier New" charset="0"/>
              </a:rPr>
              <a:t>/ calculate outstanding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while (</a:t>
            </a:r>
            <a:r>
              <a:rPr lang="en-US" sz="2000" dirty="0" err="1">
                <a:latin typeface="Courier New" charset="0"/>
              </a:rPr>
              <a:t>e.hasMoreElements</a:t>
            </a:r>
            <a:r>
              <a:rPr lang="en-US" sz="2000" dirty="0">
                <a:latin typeface="Courier New" charset="0"/>
              </a:rPr>
              <a:t>()) {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Order each = (Order) </a:t>
            </a:r>
            <a:r>
              <a:rPr lang="en-US" sz="2000" dirty="0" err="1">
                <a:latin typeface="Courier New" charset="0"/>
              </a:rPr>
              <a:t>e.nextElement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outstanding += </a:t>
            </a:r>
            <a:r>
              <a:rPr lang="en-US" sz="2000" dirty="0" err="1">
                <a:latin typeface="Courier New" charset="0"/>
              </a:rPr>
              <a:t>each.getAmount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//print details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("name:" + _name);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("amount" + outstanding);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</a:t>
            </a:r>
            <a:endParaRPr lang="en-US" sz="2000" dirty="0">
              <a:latin typeface="Courier New" charset="0"/>
            </a:endParaRPr>
          </a:p>
        </p:txBody>
      </p:sp>
      <p:sp>
        <p:nvSpPr>
          <p:cNvPr id="4" name="Left Arrow Callout 3"/>
          <p:cNvSpPr/>
          <p:nvPr/>
        </p:nvSpPr>
        <p:spPr bwMode="auto">
          <a:xfrm>
            <a:off x="3886200" y="48006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3</a:t>
            </a:r>
            <a:endParaRPr lang="en-US" b="1" dirty="0">
              <a:latin typeface="+mj-lt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4038600" y="18288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1</a:t>
            </a:r>
            <a:endParaRPr lang="en-US" b="1" dirty="0">
              <a:latin typeface="+mj-lt"/>
            </a:endParaRPr>
          </a:p>
        </p:txBody>
      </p:sp>
      <p:sp>
        <p:nvSpPr>
          <p:cNvPr id="6" name="Left Arrow Callout 5"/>
          <p:cNvSpPr/>
          <p:nvPr/>
        </p:nvSpPr>
        <p:spPr bwMode="auto">
          <a:xfrm>
            <a:off x="4953000" y="33528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2</a:t>
            </a:r>
            <a:endParaRPr lang="en-US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400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457200"/>
          </a:xfrm>
        </p:spPr>
        <p:txBody>
          <a:bodyPr/>
          <a:lstStyle/>
          <a:p>
            <a:r>
              <a:rPr lang="en-US" dirty="0" smtClean="0"/>
              <a:t>More Detailed Example – Extract 2 Methods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printDetails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smtClean="0">
                <a:latin typeface="Courier New" charset="0"/>
              </a:rPr>
              <a:t>(double 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2000" dirty="0" smtClean="0">
                <a:latin typeface="Courier New" charset="0"/>
              </a:rPr>
              <a:t>) {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("amount " + 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2000" dirty="0" smtClean="0">
                <a:latin typeface="Courier New" charset="0"/>
              </a:rPr>
              <a:t>);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</a:t>
            </a:r>
            <a:r>
              <a:rPr lang="en-US" sz="2000" dirty="0">
                <a:latin typeface="Courier New" charset="0"/>
              </a:rPr>
              <a:t>/ print banner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("**************************");</a:t>
            </a: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</a:t>
            </a:r>
            <a:endParaRPr lang="en-US" sz="2000" dirty="0">
              <a:latin typeface="Courier New" charset="0"/>
            </a:endParaRPr>
          </a:p>
        </p:txBody>
      </p:sp>
      <p:sp>
        <p:nvSpPr>
          <p:cNvPr id="7" name="Left Arrow Callout 6"/>
          <p:cNvSpPr/>
          <p:nvPr/>
        </p:nvSpPr>
        <p:spPr bwMode="auto">
          <a:xfrm>
            <a:off x="7086600" y="1524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2</a:t>
            </a:r>
            <a:endParaRPr lang="en-US" sz="2000" b="1" dirty="0">
              <a:latin typeface="+mj-lt"/>
            </a:endParaRPr>
          </a:p>
        </p:txBody>
      </p:sp>
      <p:sp>
        <p:nvSpPr>
          <p:cNvPr id="8" name="Left Arrow Callout 7"/>
          <p:cNvSpPr/>
          <p:nvPr/>
        </p:nvSpPr>
        <p:spPr bwMode="auto">
          <a:xfrm>
            <a:off x="4191000" y="3429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3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12300</TotalTime>
  <Words>1579</Words>
  <Application>Microsoft Office PowerPoint</Application>
  <PresentationFormat>On-screen Show (4:3)</PresentationFormat>
  <Paragraphs>399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Software Construction  and Evolution - CSSE 375  Composing Methods</vt:lpstr>
      <vt:lpstr>Composing Methods</vt:lpstr>
      <vt:lpstr>Extract Method</vt:lpstr>
      <vt:lpstr>Exact Method: Simple Example</vt:lpstr>
      <vt:lpstr>Extract Method: Simple Example</vt:lpstr>
      <vt:lpstr>Mechanics</vt:lpstr>
      <vt:lpstr>Mechanics (continued)</vt:lpstr>
      <vt:lpstr>More Detailed Example</vt:lpstr>
      <vt:lpstr>More Detailed Example – Extract 2 Methods</vt:lpstr>
      <vt:lpstr>More Detailed Example – Extract Orders</vt:lpstr>
      <vt:lpstr>More Detailed Example – Extracted Methods</vt:lpstr>
      <vt:lpstr>Exercise – Reassign a Local Variable</vt:lpstr>
      <vt:lpstr>Example: Reassigning a Local Variable</vt:lpstr>
      <vt:lpstr>Exercise – Reassigned a Local Variables</vt:lpstr>
      <vt:lpstr>Inline Method</vt:lpstr>
      <vt:lpstr>Inline Temp</vt:lpstr>
      <vt:lpstr>Replace Temp with Query</vt:lpstr>
      <vt:lpstr>What’s Fowler’s thing about Temp’s?</vt:lpstr>
      <vt:lpstr>Introduce Explaining Variable</vt:lpstr>
      <vt:lpstr>Split Temporary Variables</vt:lpstr>
      <vt:lpstr>Remove Assignments to Parameters</vt:lpstr>
      <vt:lpstr>A more detailed example – refactor?</vt:lpstr>
      <vt:lpstr>Review - Bad Smells in Code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60</cp:revision>
  <cp:lastPrinted>2010-03-25T14:36:48Z</cp:lastPrinted>
  <dcterms:created xsi:type="dcterms:W3CDTF">2010-03-22T02:00:56Z</dcterms:created>
  <dcterms:modified xsi:type="dcterms:W3CDTF">2014-03-20T15:17:16Z</dcterms:modified>
</cp:coreProperties>
</file>