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555" r:id="rId3"/>
    <p:sldId id="542" r:id="rId4"/>
    <p:sldId id="541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5129" autoAdjust="0"/>
  </p:normalViewPr>
  <p:slideViewPr>
    <p:cSldViewPr>
      <p:cViewPr varScale="1">
        <p:scale>
          <a:sx n="74" d="100"/>
          <a:sy n="74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18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5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03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Image of PHP and Yoda from http://www.kingletas.com/2012/08/php-code-smells.html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Complex: Acquires subparts that rightly belong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envy is more of an issue when both A and B have interesting data</a:t>
            </a:r>
          </a:p>
          <a:p>
            <a:r>
              <a:rPr lang="en-US" dirty="0" smtClean="0"/>
              <a:t>Q8: </a:t>
            </a:r>
            <a:r>
              <a:rPr lang="en-US" dirty="0" smtClean="0"/>
              <a:t>What is the exception</a:t>
            </a:r>
            <a:r>
              <a:rPr lang="en-US" baseline="0" dirty="0" smtClean="0"/>
              <a:t> to dealing with Feature Envy?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Usually, this means that there’s a coherent </a:t>
            </a:r>
            <a:r>
              <a:rPr lang="en-US" dirty="0" err="1" smtClean="0"/>
              <a:t>subobject</a:t>
            </a:r>
            <a:r>
              <a:rPr lang="en-US" dirty="0" smtClean="0"/>
              <a:t> just waiting to be recognized and encapsulated</a:t>
            </a:r>
          </a:p>
          <a:p>
            <a:endParaRPr lang="en-US" dirty="0" smtClean="0"/>
          </a:p>
          <a:p>
            <a:r>
              <a:rPr lang="en-US" dirty="0" smtClean="0"/>
              <a:t>In the example, a Title class is dying to be born.</a:t>
            </a:r>
            <a:r>
              <a:rPr lang="en-US" baseline="0" dirty="0" smtClean="0"/>
              <a:t>  </a:t>
            </a:r>
            <a:r>
              <a:rPr lang="en-US" dirty="0" smtClean="0"/>
              <a:t>If a client knows how to change a title’s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text, and color, then it knows enough to be able to “roll its own” Title objects.</a:t>
            </a:r>
          </a:p>
          <a:p>
            <a:r>
              <a:rPr lang="en-US" dirty="0" smtClean="0"/>
              <a:t>However, this means that the client now has to talk to another class.</a:t>
            </a:r>
          </a:p>
          <a:p>
            <a:r>
              <a:rPr lang="en-US" dirty="0" smtClean="0"/>
              <a:t>This will greatly shorten and simplify your parameter lists (which aids understanding) and makes your class conceptually simpler too.</a:t>
            </a:r>
          </a:p>
          <a:p>
            <a:r>
              <a:rPr lang="en-US" dirty="0" smtClean="0"/>
              <a:t>Moving the data may create feature envy initially</a:t>
            </a:r>
            <a:r>
              <a:rPr lang="en-US" baseline="0" dirty="0" smtClean="0"/>
              <a:t> -- </a:t>
            </a:r>
            <a:r>
              <a:rPr lang="en-US" dirty="0" smtClean="0"/>
              <a:t>May have to iterate on the design until it feels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Q9: </a:t>
            </a:r>
            <a:r>
              <a:rPr lang="en-US" dirty="0" smtClean="0"/>
              <a:t>What is the solution for</a:t>
            </a:r>
            <a:r>
              <a:rPr lang="en-US" baseline="0" dirty="0" smtClean="0"/>
              <a:t> addressing the Primitive Obsession bad smell?</a:t>
            </a:r>
            <a:endParaRPr lang="en-US" dirty="0" smtClean="0"/>
          </a:p>
          <a:p>
            <a:r>
              <a:rPr lang="en-US" dirty="0" smtClean="0"/>
              <a:t>Often, these small objects have interesting and non-trivial constraints that can be modeled</a:t>
            </a:r>
          </a:p>
          <a:p>
            <a:r>
              <a:rPr lang="en-US" dirty="0" smtClean="0"/>
              <a:t>e.g., fixed number of digits/chars, check digits, special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</a:t>
            </a:r>
            <a:r>
              <a:rPr lang="en-US" dirty="0" err="1" smtClean="0"/>
              <a:t>Chapt</a:t>
            </a:r>
            <a:r>
              <a:rPr lang="en-US" dirty="0" smtClean="0"/>
              <a:t>. 1 example</a:t>
            </a:r>
            <a:r>
              <a:rPr lang="en-US" baseline="0" dirty="0" smtClean="0"/>
              <a:t> with switch that became a strategy/state pattern.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Q10: </a:t>
            </a:r>
            <a:r>
              <a:rPr lang="en-US" dirty="0" smtClean="0"/>
              <a:t>What is</a:t>
            </a:r>
            <a:r>
              <a:rPr lang="en-US" baseline="0" dirty="0" smtClean="0"/>
              <a:t> a Lazy Class and why is it a problem?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249F7-010F-264F-BC39-8D2A6D669496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Q3: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Are Bad Code Smells certain/precise predictors of poor design ?</a:t>
            </a:r>
            <a:r>
              <a:rPr lang="en-US" dirty="0" smtClean="0">
                <a:effectLst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that Bad Smells –</a:t>
            </a:r>
            <a:r>
              <a:rPr lang="en-US" baseline="0" dirty="0" smtClean="0"/>
              <a:t> smell like money – money saved and money earned…</a:t>
            </a:r>
          </a:p>
          <a:p>
            <a:r>
              <a:rPr lang="en-US" baseline="0" dirty="0" smtClean="0"/>
              <a:t>Some of the </a:t>
            </a:r>
            <a:r>
              <a:rPr lang="en-US" baseline="0" dirty="0" err="1" smtClean="0"/>
              <a:t>refactorings</a:t>
            </a:r>
            <a:r>
              <a:rPr lang="en-US" baseline="0" dirty="0" smtClean="0"/>
              <a:t> will not make sense yet – to be covered later.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Q2</a:t>
            </a:r>
            <a:r>
              <a:rPr lang="en-US" dirty="0" smtClean="0"/>
              <a:t>: </a:t>
            </a:r>
            <a:r>
              <a:rPr lang="en-US" baseline="0" dirty="0" smtClean="0"/>
              <a:t>What </a:t>
            </a:r>
            <a:r>
              <a:rPr lang="en-US" baseline="0" dirty="0" smtClean="0"/>
              <a:t>is the relationship between bad smells and refactoring?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the left column</a:t>
            </a:r>
            <a:r>
              <a:rPr lang="en-US" baseline="0" dirty="0" smtClean="0"/>
              <a:t> today…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Q4: </a:t>
            </a:r>
            <a:r>
              <a:rPr lang="en-US" dirty="0" smtClean="0"/>
              <a:t>When</a:t>
            </a:r>
            <a:r>
              <a:rPr lang="en-US" baseline="0" dirty="0" smtClean="0"/>
              <a:t> the code is in two places, what is the solution to the duplicated code situation?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Q6: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What are some indicators that you may have a Long Method smell ?</a:t>
            </a:r>
            <a:r>
              <a:rPr lang="en-US" dirty="0" smtClean="0">
                <a:effectLst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Q5: What is the two step solution</a:t>
            </a:r>
            <a:r>
              <a:rPr lang="en-US" baseline="0" dirty="0" smtClean="0"/>
              <a:t> to Large Classes?</a:t>
            </a:r>
            <a:endParaRPr lang="en-US" dirty="0" smtClean="0"/>
          </a:p>
          <a:p>
            <a:r>
              <a:rPr lang="en-US" dirty="0" smtClean="0"/>
              <a:t>Library classes often have large, fat interfaces (many methods, many parameters, lots of overloading)</a:t>
            </a:r>
          </a:p>
          <a:p>
            <a:r>
              <a:rPr lang="en-US" dirty="0" smtClean="0"/>
              <a:t>If the many methods exist for the purpose of flexibility, that’s OK in a library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Q7</a:t>
            </a:r>
            <a:r>
              <a:rPr lang="en-US" dirty="0" smtClean="0"/>
              <a:t>: </a:t>
            </a:r>
            <a:r>
              <a:rPr lang="en-US" dirty="0" smtClean="0"/>
              <a:t>What is the</a:t>
            </a:r>
            <a:r>
              <a:rPr lang="en-US" baseline="0" dirty="0" smtClean="0"/>
              <a:t> problem/situation that Long Parameter List is trying to address (more than a long parameters list in methods)? </a:t>
            </a:r>
            <a:endParaRPr lang="en-US" dirty="0" smtClean="0"/>
          </a:p>
          <a:p>
            <a:r>
              <a:rPr lang="en-US" dirty="0" smtClean="0"/>
              <a:t>Structured programming taught the use of parameterization as a cure for global variables.</a:t>
            </a:r>
          </a:p>
          <a:p>
            <a:r>
              <a:rPr lang="en-US" dirty="0" smtClean="0"/>
              <a:t>With modules/OOP, objects have mini-islands of state that can be reasonably treated as “global” to the methods (yet are still hidden from the rest of the program).</a:t>
            </a:r>
          </a:p>
          <a:p>
            <a:r>
              <a:rPr lang="en-US" dirty="0" smtClean="0"/>
              <a:t>i.e., You don’t need to pass a subpart of yourself as a parameter to one of your own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Complex: Acquires subparts that rightly belong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6" name="Picture 31" descr="rose4"/>
          <p:cNvPicPr>
            <a:picLocks noChangeAspect="1" noChangeArrowheads="1"/>
          </p:cNvPicPr>
          <p:nvPr userDrawn="1"/>
        </p:nvPicPr>
        <p:blipFill>
          <a:blip r:embed="rId2"/>
          <a:srcRect l="12895" t="22858"/>
          <a:stretch>
            <a:fillRect/>
          </a:stretch>
        </p:blipFill>
        <p:spPr bwMode="auto">
          <a:xfrm>
            <a:off x="7162800" y="6477000"/>
            <a:ext cx="1981200" cy="32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A97D-E058-4347-98A3-25ACC5C28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315200" y="6477000"/>
            <a:ext cx="190500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r"/>
            <a:fld id="{84A6DD52-B65D-2745-95FF-4AABEB51055F}" type="slidenum">
              <a:rPr lang="en-US" smtClean="0"/>
              <a:pPr algn="r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Bad Smells in Code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Bohner &amp; Steve Chenoweth</a:t>
            </a:r>
            <a:endParaRPr lang="en-US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 descr="http://css.kingletas.com/wp-content/uploads/2012/08/code_smell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31268"/>
            <a:ext cx="2819400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Class is commonly changed in different ways for different reasons</a:t>
            </a:r>
          </a:p>
          <a:p>
            <a:pPr lvl="1"/>
            <a:r>
              <a:rPr lang="en-US" dirty="0" smtClean="0"/>
              <a:t>Class trying to do too much and contains too many unrelated subparts</a:t>
            </a:r>
          </a:p>
          <a:p>
            <a:pPr lvl="1"/>
            <a:r>
              <a:rPr lang="en-US" dirty="0" smtClean="0"/>
              <a:t>Over time, some classes develop a “God complex”</a:t>
            </a:r>
          </a:p>
          <a:p>
            <a:pPr lvl="1"/>
            <a:r>
              <a:rPr lang="en-US" dirty="0" smtClean="0"/>
              <a:t>Sign of </a:t>
            </a:r>
            <a:r>
              <a:rPr lang="en-US" i="1" dirty="0" smtClean="0"/>
              <a:t>poor cohesion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Break it up, reshuffle, reconsider relationships and responsibilities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Shotgun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Each time you want to make a single, seemingly coherent change, you have to change lots of classes in little ways</a:t>
            </a:r>
          </a:p>
          <a:p>
            <a:pPr lvl="1"/>
            <a:r>
              <a:rPr lang="en-US" dirty="0" smtClean="0"/>
              <a:t>Opposite of divergent change …</a:t>
            </a:r>
          </a:p>
          <a:p>
            <a:pPr lvl="1"/>
            <a:r>
              <a:rPr lang="en-US" dirty="0" smtClean="0"/>
              <a:t>But also a sign of </a:t>
            </a:r>
            <a:r>
              <a:rPr lang="en-US" i="1" dirty="0" smtClean="0"/>
              <a:t>poor cohesion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Look to do some gathering, either in a new or existing class    (</a:t>
            </a:r>
            <a:r>
              <a:rPr lang="en-US" i="1" dirty="0" smtClean="0"/>
              <a:t>Move method/field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295" y="76200"/>
            <a:ext cx="3405505" cy="787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A method seems more interested in another class than the one it’s defined in</a:t>
            </a:r>
          </a:p>
          <a:p>
            <a:pPr lvl="1"/>
            <a:r>
              <a:rPr lang="en-US" dirty="0" smtClean="0"/>
              <a:t>e.g., Method </a:t>
            </a:r>
            <a:r>
              <a:rPr lang="en-US" dirty="0" err="1" smtClean="0"/>
              <a:t>A::m</a:t>
            </a:r>
            <a:r>
              <a:rPr lang="en-US" dirty="0" smtClean="0"/>
              <a:t>() calls lots of get/set methods </a:t>
            </a:r>
            <a:br>
              <a:rPr lang="en-US" dirty="0" smtClean="0"/>
            </a:br>
            <a:r>
              <a:rPr lang="en-US" dirty="0" smtClean="0"/>
              <a:t>of Class 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 err="1" smtClean="0"/>
              <a:t>A::m</a:t>
            </a:r>
            <a:r>
              <a:rPr lang="en-US" dirty="0" smtClean="0"/>
              <a:t>() (or part of it) into Class B!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Move Method/Field, Extract Method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Exception: Visitor/</a:t>
            </a:r>
            <a:r>
              <a:rPr lang="en-US" dirty="0" err="1" smtClean="0"/>
              <a:t>iterator</a:t>
            </a:r>
            <a:r>
              <a:rPr lang="en-US" dirty="0" smtClean="0"/>
              <a:t>/strategy design pattern where the whole point is to decouple the data from the algorithm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Q8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39624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You see a set of variables that seem to “hang out” together</a:t>
            </a:r>
          </a:p>
          <a:p>
            <a:pPr lvl="1"/>
            <a:r>
              <a:rPr lang="en-US" dirty="0" smtClean="0"/>
              <a:t>e.g., passed as parameters, changed/accessed at the same time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>
                <a:solidFill>
                  <a:srgbClr val="008000"/>
                </a:solidFill>
              </a:rPr>
              <a:t>Solution(s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  <a:endParaRPr lang="en-US" dirty="0" smtClean="0"/>
          </a:p>
          <a:p>
            <a:pPr lvl="1"/>
            <a:r>
              <a:rPr lang="en-US" dirty="0" smtClean="0"/>
              <a:t>Find clumps that appear as fields and turn them into objects 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Slim down method signatures (Intro. </a:t>
            </a:r>
            <a:r>
              <a:rPr lang="en-US" dirty="0" err="1" smtClean="0"/>
              <a:t>Param</a:t>
            </a:r>
            <a:r>
              <a:rPr lang="en-US" dirty="0" smtClean="0"/>
              <a:t>. Object or Preserve Whole Object)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914400"/>
            <a:ext cx="8305800" cy="1219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void </a:t>
            </a:r>
            <a:r>
              <a:rPr lang="en-CA" sz="1600" b="1" dirty="0" err="1">
                <a:latin typeface="Courier New" charset="0"/>
              </a:rPr>
              <a:t>Scene::</a:t>
            </a:r>
            <a:r>
              <a:rPr lang="en-CA" sz="1600" b="1" dirty="0" err="1">
                <a:solidFill>
                  <a:srgbClr val="33CC33"/>
                </a:solidFill>
                <a:latin typeface="Courier New" charset="0"/>
              </a:rPr>
              <a:t>set</a:t>
            </a:r>
            <a:r>
              <a:rPr lang="en-CA" sz="1600" b="1" dirty="0" err="1">
                <a:latin typeface="Courier New" charset="0"/>
              </a:rPr>
              <a:t>Title</a:t>
            </a:r>
            <a:r>
              <a:rPr lang="en-CA" sz="1600" b="1" dirty="0">
                <a:latin typeface="Courier New" charset="0"/>
              </a:rPr>
              <a:t> (string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titleText</a:t>
            </a:r>
            <a:r>
              <a:rPr lang="en-CA" sz="1600" b="1" dirty="0">
                <a:latin typeface="Courier New" charset="0"/>
              </a:rPr>
              <a:t>,</a:t>
            </a:r>
            <a:r>
              <a:rPr lang="en-CA" sz="1600" b="1" dirty="0" smtClean="0">
                <a:latin typeface="Courier New" charset="0"/>
              </a:rPr>
              <a:t> </a:t>
            </a:r>
            <a:r>
              <a:rPr lang="en-CA" sz="1600" b="1" dirty="0" err="1" smtClean="0">
                <a:latin typeface="Courier New" charset="0"/>
              </a:rPr>
              <a:t>int</a:t>
            </a:r>
            <a:r>
              <a:rPr lang="en-CA" sz="1600" b="1" dirty="0" smtClean="0">
                <a:latin typeface="Courier New" charset="0"/>
              </a:rPr>
              <a:t>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titleX</a:t>
            </a:r>
            <a:r>
              <a:rPr lang="en-CA" sz="1600" b="1" dirty="0">
                <a:latin typeface="Courier New" charset="0"/>
              </a:rPr>
              <a:t>, </a:t>
            </a:r>
            <a:r>
              <a:rPr lang="en-CA" sz="1600" b="1" dirty="0" err="1">
                <a:latin typeface="Courier New" charset="0"/>
              </a:rPr>
              <a:t>int</a:t>
            </a:r>
            <a:r>
              <a:rPr lang="en-CA" sz="1600" b="1" dirty="0">
                <a:latin typeface="Courier New" charset="0"/>
              </a:rPr>
              <a:t>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titleY</a:t>
            </a:r>
            <a:r>
              <a:rPr lang="en-CA" sz="1600" b="1" dirty="0">
                <a:latin typeface="Courier New" charset="0"/>
              </a:rPr>
              <a:t>, </a:t>
            </a:r>
          </a:p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	Colour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charset="0"/>
              </a:rPr>
              <a:t>titleColor</a:t>
            </a:r>
            <a:r>
              <a:rPr lang="en-CA" sz="1600" b="1" dirty="0">
                <a:latin typeface="Courier New" charset="0"/>
              </a:rPr>
              <a:t>){…</a:t>
            </a:r>
            <a:r>
              <a:rPr lang="en-CA" sz="1600" b="1" dirty="0" smtClean="0">
                <a:latin typeface="Courier New" charset="0"/>
              </a:rPr>
              <a:t>}</a:t>
            </a:r>
          </a:p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void </a:t>
            </a:r>
            <a:r>
              <a:rPr lang="en-CA" sz="1600" b="1" dirty="0" err="1">
                <a:latin typeface="Courier New" charset="0"/>
              </a:rPr>
              <a:t>Scene::</a:t>
            </a:r>
            <a:r>
              <a:rPr lang="en-CA" sz="1600" b="1" dirty="0" err="1">
                <a:solidFill>
                  <a:srgbClr val="33CC33"/>
                </a:solidFill>
                <a:latin typeface="Courier New" charset="0"/>
              </a:rPr>
              <a:t>get</a:t>
            </a:r>
            <a:r>
              <a:rPr lang="en-CA" sz="1600" b="1" dirty="0" err="1">
                <a:latin typeface="Courier New" charset="0"/>
              </a:rPr>
              <a:t>Title</a:t>
            </a:r>
            <a:r>
              <a:rPr lang="en-CA" sz="1600" b="1" dirty="0">
                <a:latin typeface="Courier New" charset="0"/>
              </a:rPr>
              <a:t> (string&amp;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titleText</a:t>
            </a:r>
            <a:r>
              <a:rPr lang="en-CA" sz="1600" b="1" dirty="0">
                <a:latin typeface="Courier New" charset="0"/>
              </a:rPr>
              <a:t>,</a:t>
            </a:r>
            <a:r>
              <a:rPr lang="en-CA" sz="1600" b="1" dirty="0" smtClean="0">
                <a:latin typeface="Courier New" charset="0"/>
              </a:rPr>
              <a:t> </a:t>
            </a:r>
            <a:r>
              <a:rPr lang="en-CA" sz="1600" b="1" dirty="0" err="1" smtClean="0">
                <a:latin typeface="Courier New" charset="0"/>
              </a:rPr>
              <a:t>int</a:t>
            </a:r>
            <a:r>
              <a:rPr lang="en-CA" sz="1600" b="1" dirty="0">
                <a:latin typeface="Courier New" charset="0"/>
              </a:rPr>
              <a:t>&amp;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titleX</a:t>
            </a:r>
            <a:r>
              <a:rPr lang="en-CA" sz="1600" b="1" dirty="0">
                <a:latin typeface="Courier New" charset="0"/>
              </a:rPr>
              <a:t>, </a:t>
            </a:r>
            <a:r>
              <a:rPr lang="en-CA" sz="1600" b="1" dirty="0" err="1">
                <a:latin typeface="Courier New" charset="0"/>
              </a:rPr>
              <a:t>int</a:t>
            </a:r>
            <a:r>
              <a:rPr lang="en-CA" sz="1600" b="1" dirty="0">
                <a:latin typeface="Courier New" charset="0"/>
              </a:rPr>
              <a:t>&amp; </a:t>
            </a:r>
            <a:r>
              <a:rPr lang="en-CA" sz="1600" b="1" dirty="0" err="1">
                <a:solidFill>
                  <a:srgbClr val="FF0000"/>
                </a:solidFill>
                <a:latin typeface="Courier New" charset="0"/>
              </a:rPr>
              <a:t>titleY</a:t>
            </a:r>
            <a:r>
              <a:rPr lang="en-CA" sz="1600" b="1" dirty="0">
                <a:latin typeface="Courier New" charset="0"/>
              </a:rPr>
              <a:t>, </a:t>
            </a:r>
          </a:p>
          <a:p>
            <a:pPr marL="0" lvl="2" algn="l">
              <a:lnSpc>
                <a:spcPct val="90000"/>
              </a:lnSpc>
              <a:spcBef>
                <a:spcPct val="20000"/>
              </a:spcBef>
            </a:pPr>
            <a:r>
              <a:rPr lang="en-CA" sz="1600" b="1" dirty="0">
                <a:latin typeface="Courier New" charset="0"/>
              </a:rPr>
              <a:t>	Colour&amp;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charset="0"/>
              </a:rPr>
              <a:t>titleColor</a:t>
            </a:r>
            <a:r>
              <a:rPr lang="en-CA" sz="1600" b="1" dirty="0">
                <a:latin typeface="Courier New" charset="0"/>
              </a:rPr>
              <a:t>){…}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Obsession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All object subparts are instances of primitive types (</a:t>
            </a:r>
            <a:r>
              <a:rPr lang="en-US" dirty="0" err="1" smtClean="0"/>
              <a:t>int</a:t>
            </a:r>
            <a:r>
              <a:rPr lang="en-US" dirty="0" smtClean="0"/>
              <a:t>, string, </a:t>
            </a:r>
            <a:r>
              <a:rPr lang="en-US" dirty="0" err="1" smtClean="0"/>
              <a:t>bool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e.g., dates, currency, tel.#, ISBN, special string values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Create some “small classes” that can validate and enforce the constraints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Replace Data Value with Object, Extract Class, Introduce Parameter Object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Q9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Switch statements indicate misused polymorphism and encapsulation, and results in duplicates of switch statements across code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Eliminate switches with redesigns using polymorphic methods </a:t>
            </a:r>
            <a:br>
              <a:rPr lang="en-US" dirty="0" smtClean="0"/>
            </a:br>
            <a:r>
              <a:rPr lang="en-US" dirty="0" smtClean="0"/>
              <a:t>(Replace conditional with polymorphism, replace type code with subclasses)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 marL="342900" lvl="1" indent="-342900">
              <a:buFont typeface="Wingdings" charset="2"/>
              <a:buChar char="v"/>
            </a:pPr>
            <a:r>
              <a:rPr lang="en-US" sz="2800" dirty="0" smtClean="0">
                <a:solidFill>
                  <a:srgbClr val="800000"/>
                </a:solidFill>
              </a:rPr>
              <a:t>Situation:</a:t>
            </a:r>
            <a:r>
              <a:rPr lang="en-US" sz="2800" dirty="0" smtClean="0"/>
              <a:t> Classes that don’t do much that’s different from other classes (distinct lack of diversity)</a:t>
            </a:r>
          </a:p>
          <a:p>
            <a:pPr lvl="1"/>
            <a:r>
              <a:rPr lang="en-US" dirty="0" smtClean="0"/>
              <a:t>Lazy classes are often results of ambitious design or refactoring that gutted a class of useful behavior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endParaRPr lang="en-US" dirty="0" smtClean="0"/>
          </a:p>
          <a:p>
            <a:pPr lvl="1"/>
            <a:r>
              <a:rPr lang="en-US" dirty="0" smtClean="0"/>
              <a:t>When several sibling classes don’t exhibit polymorphic behavioral differences, consider just collapsing them back into the parent and add some parameters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Collapse Hierarchy, Inline Class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Q10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Observations on Bad </a:t>
            </a:r>
            <a:r>
              <a:rPr lang="en-US" dirty="0"/>
              <a:t>Code Smells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Done with an </a:t>
            </a:r>
            <a:r>
              <a:rPr lang="en-US" dirty="0"/>
              <a:t>object-oriented </a:t>
            </a:r>
            <a:r>
              <a:rPr lang="en-US" dirty="0" smtClean="0"/>
              <a:t>design</a:t>
            </a:r>
          </a:p>
          <a:p>
            <a:pPr lvl="1" eaLnBrk="1" hangingPunct="1"/>
            <a:r>
              <a:rPr lang="en-US" dirty="0"/>
              <a:t>If</a:t>
            </a:r>
            <a:r>
              <a:rPr lang="en-US" dirty="0" smtClean="0"/>
              <a:t> design </a:t>
            </a:r>
            <a:r>
              <a:rPr lang="en-US" dirty="0"/>
              <a:t>is procedural, can’t </a:t>
            </a:r>
            <a:r>
              <a:rPr lang="en-US" dirty="0" smtClean="0"/>
              <a:t>even </a:t>
            </a:r>
            <a:r>
              <a:rPr lang="en-US" dirty="0"/>
              <a:t>do </a:t>
            </a:r>
            <a:r>
              <a:rPr lang="en-US" dirty="0" smtClean="0"/>
              <a:t>this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dirty="0"/>
              <a:t>characteristic of a design that is a strong indicator it has poor structure, and should be </a:t>
            </a:r>
            <a:r>
              <a:rPr lang="en-US" dirty="0" err="1" smtClean="0"/>
              <a:t>refactored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/>
              <a:t>Code smells are rules of thumb</a:t>
            </a:r>
            <a:endParaRPr lang="en-US" dirty="0" smtClean="0"/>
          </a:p>
          <a:p>
            <a:pPr lvl="1" eaLnBrk="1" hangingPunct="1"/>
            <a:r>
              <a:rPr lang="en-US" dirty="0" smtClean="0"/>
              <a:t>Not </a:t>
            </a:r>
            <a:r>
              <a:rPr lang="en-US" dirty="0"/>
              <a:t>always straightforward that a bad smell must lead to a </a:t>
            </a:r>
            <a:r>
              <a:rPr lang="en-US" dirty="0" smtClean="0"/>
              <a:t>refactoring – must use judgment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 Related to Bad Smells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22 Bad Smells</a:t>
            </a:r>
          </a:p>
          <a:p>
            <a:pPr lvl="1"/>
            <a:r>
              <a:rPr lang="en-US" dirty="0" smtClean="0"/>
              <a:t>Situations to look out for</a:t>
            </a:r>
          </a:p>
          <a:p>
            <a:pPr lvl="1"/>
            <a:r>
              <a:rPr lang="en-US" dirty="0" smtClean="0"/>
              <a:t>“anti-patterns”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72 </a:t>
            </a:r>
            <a:r>
              <a:rPr lang="en-US" dirty="0" err="1" smtClean="0"/>
              <a:t>Refactorings</a:t>
            </a:r>
            <a:endParaRPr lang="en-US" dirty="0" smtClean="0"/>
          </a:p>
          <a:p>
            <a:pPr lvl="1"/>
            <a:r>
              <a:rPr lang="en-US" dirty="0" smtClean="0"/>
              <a:t>What to do when you find them</a:t>
            </a:r>
          </a:p>
          <a:p>
            <a:pPr lvl="1"/>
            <a:r>
              <a:rPr lang="en-US" dirty="0" smtClean="0"/>
              <a:t>Often have design implications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Q2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1143000"/>
            <a:ext cx="7239000" cy="5717674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C6F-0584-BD48-9C66-04F2F9D556B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algn="ctr"/>
            <a:r>
              <a:rPr lang="en-US" dirty="0"/>
              <a:t>Refactoring Indicators: </a:t>
            </a:r>
            <a:br>
              <a:rPr lang="en-US" dirty="0"/>
            </a:br>
            <a:r>
              <a:rPr lang="en-US" dirty="0"/>
              <a:t>Bad Smells in Code</a:t>
            </a:r>
          </a:p>
        </p:txBody>
      </p:sp>
      <p:sp>
        <p:nvSpPr>
          <p:cNvPr id="837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4114800" cy="5257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Duplicated Code</a:t>
            </a:r>
          </a:p>
          <a:p>
            <a:pPr>
              <a:spcBef>
                <a:spcPct val="0"/>
              </a:spcBef>
            </a:pPr>
            <a:r>
              <a:rPr lang="en-US" dirty="0"/>
              <a:t>Long Method</a:t>
            </a:r>
          </a:p>
          <a:p>
            <a:pPr>
              <a:spcBef>
                <a:spcPct val="0"/>
              </a:spcBef>
            </a:pPr>
            <a:r>
              <a:rPr lang="en-US" dirty="0"/>
              <a:t>Large Class</a:t>
            </a:r>
          </a:p>
          <a:p>
            <a:pPr>
              <a:spcBef>
                <a:spcPct val="0"/>
              </a:spcBef>
            </a:pPr>
            <a:r>
              <a:rPr lang="en-US" dirty="0"/>
              <a:t>Long Parameter List</a:t>
            </a:r>
          </a:p>
          <a:p>
            <a:pPr>
              <a:spcBef>
                <a:spcPct val="0"/>
              </a:spcBef>
            </a:pPr>
            <a:r>
              <a:rPr lang="en-US" dirty="0"/>
              <a:t>Divergent Change</a:t>
            </a:r>
          </a:p>
          <a:p>
            <a:pPr>
              <a:spcBef>
                <a:spcPct val="0"/>
              </a:spcBef>
            </a:pPr>
            <a:r>
              <a:rPr lang="en-US" dirty="0"/>
              <a:t>Shotgun Surgery</a:t>
            </a:r>
          </a:p>
          <a:p>
            <a:pPr>
              <a:spcBef>
                <a:spcPct val="0"/>
              </a:spcBef>
            </a:pPr>
            <a:r>
              <a:rPr lang="en-US" dirty="0"/>
              <a:t>Feature Envy</a:t>
            </a:r>
          </a:p>
          <a:p>
            <a:pPr>
              <a:spcBef>
                <a:spcPct val="0"/>
              </a:spcBef>
            </a:pPr>
            <a:r>
              <a:rPr lang="en-US" dirty="0"/>
              <a:t>Data Clumps</a:t>
            </a:r>
          </a:p>
          <a:p>
            <a:pPr>
              <a:spcBef>
                <a:spcPct val="0"/>
              </a:spcBef>
            </a:pPr>
            <a:r>
              <a:rPr lang="en-US" dirty="0"/>
              <a:t>Primitive Obsession</a:t>
            </a:r>
          </a:p>
          <a:p>
            <a:pPr>
              <a:spcBef>
                <a:spcPct val="0"/>
              </a:spcBef>
            </a:pPr>
            <a:r>
              <a:rPr lang="en-US" dirty="0"/>
              <a:t>Switch </a:t>
            </a:r>
            <a:r>
              <a:rPr lang="en-US" dirty="0" smtClean="0"/>
              <a:t>Statements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Lazy Class</a:t>
            </a:r>
          </a:p>
        </p:txBody>
      </p:sp>
      <p:sp>
        <p:nvSpPr>
          <p:cNvPr id="837636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7637" name="Text Box 1029"/>
          <p:cNvSpPr txBox="1">
            <a:spLocks noChangeArrowheads="1"/>
          </p:cNvSpPr>
          <p:nvPr/>
        </p:nvSpPr>
        <p:spPr bwMode="auto">
          <a:xfrm>
            <a:off x="4343400" y="1066800"/>
            <a:ext cx="480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Parallel Interface  Hierarchies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Speculative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Generality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Temporary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Field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Message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Chains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Middle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Man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Inappropriate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Intimacy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Incomplete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Library Class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Data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Class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Refused Bequest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Alternative Classes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 varied interfaces</a:t>
            </a:r>
          </a:p>
          <a:p>
            <a:pPr marL="342900" indent="-342900">
              <a:buClr>
                <a:srgbClr val="CC0000"/>
              </a:buClr>
              <a:buSzPct val="7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Comments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59774" y="1066800"/>
            <a:ext cx="4191000" cy="5105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7434" y="5648980"/>
            <a:ext cx="1249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Today!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305800" cy="5486400"/>
          </a:xfrm>
        </p:spPr>
        <p:txBody>
          <a:bodyPr/>
          <a:lstStyle/>
          <a:p>
            <a:r>
              <a:rPr lang="en-US" dirty="0" smtClean="0"/>
              <a:t>#1 Bad Smell – happens all the time…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Situation 1:</a:t>
            </a:r>
            <a:r>
              <a:rPr lang="en-US" dirty="0" smtClean="0"/>
              <a:t> Same expression in two methods in </a:t>
            </a:r>
            <a:r>
              <a:rPr lang="en-US" u="sng" dirty="0" smtClean="0"/>
              <a:t>same class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 1: </a:t>
            </a:r>
            <a:r>
              <a:rPr lang="en-US" dirty="0" smtClean="0"/>
              <a:t>Make it a </a:t>
            </a:r>
            <a:r>
              <a:rPr lang="en-US" dirty="0" smtClean="0">
                <a:latin typeface="Courier"/>
                <a:cs typeface="Courier"/>
              </a:rPr>
              <a:t>private</a:t>
            </a:r>
            <a:r>
              <a:rPr lang="en-US" dirty="0" smtClean="0"/>
              <a:t> ancillary routine and parameterize it 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Extract Method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Situation 2:</a:t>
            </a:r>
            <a:r>
              <a:rPr lang="en-US" dirty="0" smtClean="0"/>
              <a:t> Same code in two </a:t>
            </a:r>
            <a:r>
              <a:rPr lang="en-US" u="sng" dirty="0" smtClean="0"/>
              <a:t>related classes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 2: </a:t>
            </a:r>
            <a:r>
              <a:rPr lang="en-US" dirty="0" smtClean="0"/>
              <a:t>Push commonalities into closest mutual ancestor and parameterize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Form Template Method </a:t>
            </a:r>
            <a:r>
              <a:rPr lang="en-US" dirty="0" smtClean="0"/>
              <a:t>for variation in subtasks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Duplicated Code </a:t>
            </a:r>
            <a:r>
              <a:rPr lang="en-US" sz="20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54864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 3:</a:t>
            </a:r>
            <a:r>
              <a:rPr lang="en-US" dirty="0" smtClean="0"/>
              <a:t> Same code in two </a:t>
            </a:r>
            <a:r>
              <a:rPr lang="en-US" u="sng" dirty="0" smtClean="0"/>
              <a:t>unrelated </a:t>
            </a:r>
            <a:r>
              <a:rPr lang="en-US" dirty="0" smtClean="0"/>
              <a:t>classes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Solution(s</a:t>
            </a:r>
            <a:r>
              <a:rPr lang="en-US" dirty="0" smtClean="0">
                <a:solidFill>
                  <a:srgbClr val="008000"/>
                </a:solidFill>
              </a:rPr>
              <a:t>) for 3: </a:t>
            </a:r>
            <a:endParaRPr lang="en-US" dirty="0" smtClean="0"/>
          </a:p>
          <a:p>
            <a:pPr lvl="1"/>
            <a:r>
              <a:rPr lang="en-US" dirty="0" smtClean="0"/>
              <a:t>Should classes be related?</a:t>
            </a:r>
          </a:p>
          <a:p>
            <a:pPr lvl="2"/>
            <a:r>
              <a:rPr lang="en-US" dirty="0" smtClean="0"/>
              <a:t>Introduce abstract parent (</a:t>
            </a:r>
            <a:r>
              <a:rPr lang="en-US" i="1" dirty="0" smtClean="0"/>
              <a:t>Extract Class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Does code really belong to just one class?</a:t>
            </a:r>
          </a:p>
          <a:p>
            <a:pPr lvl="2"/>
            <a:r>
              <a:rPr lang="en-US" dirty="0" smtClean="0"/>
              <a:t>Make the other class into a client (</a:t>
            </a:r>
            <a:r>
              <a:rPr lang="en-US" i="1" dirty="0" smtClean="0"/>
              <a:t>Extract Method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Can commonalities be separated out into subpart or another function object? </a:t>
            </a:r>
          </a:p>
          <a:p>
            <a:pPr lvl="2"/>
            <a:r>
              <a:rPr lang="en-US" dirty="0" smtClean="0"/>
              <a:t>Make the method into a sub-object of both classes</a:t>
            </a:r>
          </a:p>
          <a:p>
            <a:pPr lvl="2"/>
            <a:r>
              <a:rPr lang="en-US" dirty="0" smtClean="0"/>
              <a:t>Use </a:t>
            </a:r>
            <a:r>
              <a:rPr lang="en-US" i="1" dirty="0" smtClean="0"/>
              <a:t>Strategy </a:t>
            </a:r>
            <a:r>
              <a:rPr lang="en-US" dirty="0" smtClean="0"/>
              <a:t>for polymorphic variation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Replace method with method object)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4864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Long Method in Class</a:t>
            </a:r>
          </a:p>
          <a:p>
            <a:pPr lvl="1"/>
            <a:r>
              <a:rPr lang="en-US" dirty="0" smtClean="0"/>
              <a:t>Trying to do too many things</a:t>
            </a:r>
          </a:p>
          <a:p>
            <a:pPr lvl="1"/>
            <a:r>
              <a:rPr lang="en-US" dirty="0" smtClean="0"/>
              <a:t>Poorly thought out abstractions and boundaries</a:t>
            </a:r>
          </a:p>
          <a:p>
            <a:pPr lvl="1"/>
            <a:r>
              <a:rPr lang="en-US" dirty="0" smtClean="0"/>
              <a:t>Micromanagement anti-pattern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Think carefully about major tasks and how they inter-relate. Aggressively:</a:t>
            </a:r>
          </a:p>
          <a:p>
            <a:pPr lvl="1"/>
            <a:r>
              <a:rPr lang="en-US" dirty="0" smtClean="0"/>
              <a:t>Break up into smaller private methods within the class using </a:t>
            </a:r>
            <a:r>
              <a:rPr lang="en-US" i="1" dirty="0" smtClean="0"/>
              <a:t>Extract Method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dirty="0" smtClean="0"/>
              <a:t>Delegate subtasks to </a:t>
            </a:r>
            <a:r>
              <a:rPr lang="en-US" dirty="0" err="1" smtClean="0"/>
              <a:t>subobjects</a:t>
            </a:r>
            <a:r>
              <a:rPr lang="en-US" dirty="0" smtClean="0"/>
              <a:t> that “know best” using Extract Class/Method </a:t>
            </a:r>
          </a:p>
          <a:p>
            <a:pPr lvl="2"/>
            <a:r>
              <a:rPr lang="en-US" dirty="0" smtClean="0"/>
              <a:t>Replace data value with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Large Classes with too many subparts and methods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 Step </a:t>
            </a:r>
            <a:r>
              <a:rPr lang="en-US" dirty="0" smtClean="0">
                <a:solidFill>
                  <a:srgbClr val="008000"/>
                </a:solidFill>
              </a:rPr>
              <a:t>Solution: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Gather up the little pieces into aggregate subparts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Extract class, replace data value with object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Delegate methods to the new subparts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Extract method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May have some unnecessary subparts</a:t>
            </a:r>
          </a:p>
          <a:p>
            <a:pPr lvl="1"/>
            <a:r>
              <a:rPr lang="en-US" dirty="0" smtClean="0"/>
              <a:t>Resist the urge to micromanage them!</a:t>
            </a:r>
          </a:p>
          <a:p>
            <a:pPr lvl="1"/>
            <a:r>
              <a:rPr lang="en-US" dirty="0" smtClean="0"/>
              <a:t>Counter example: Library classes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763000" cy="54864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Situation:</a:t>
            </a:r>
            <a:r>
              <a:rPr lang="en-US" dirty="0" smtClean="0"/>
              <a:t> Long parameter list in methods, making them hard to understand</a:t>
            </a:r>
          </a:p>
          <a:p>
            <a:pPr lvl="1"/>
            <a:r>
              <a:rPr lang="en-US" dirty="0" smtClean="0"/>
              <a:t>Trying to do too much</a:t>
            </a:r>
          </a:p>
          <a:p>
            <a:pPr lvl="1"/>
            <a:r>
              <a:rPr lang="en-US" dirty="0" smtClean="0"/>
              <a:t>Too far from home</a:t>
            </a:r>
          </a:p>
          <a:p>
            <a:pPr lvl="1"/>
            <a:r>
              <a:rPr lang="en-US" dirty="0" smtClean="0"/>
              <a:t>Too many disparate subparts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Solution(s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  <a:endParaRPr lang="en-US" dirty="0" smtClean="0"/>
          </a:p>
          <a:p>
            <a:pPr lvl="1"/>
            <a:r>
              <a:rPr lang="en-US" dirty="0" smtClean="0"/>
              <a:t>Trying to do too much?</a:t>
            </a:r>
          </a:p>
          <a:p>
            <a:pPr lvl="2"/>
            <a:r>
              <a:rPr lang="en-US" dirty="0" smtClean="0"/>
              <a:t>Break up into subtasks (</a:t>
            </a:r>
            <a:r>
              <a:rPr lang="en-US" i="1" dirty="0" smtClean="0"/>
              <a:t>Replace </a:t>
            </a:r>
            <a:r>
              <a:rPr lang="en-US" i="1" dirty="0" err="1" smtClean="0"/>
              <a:t>Param</a:t>
            </a:r>
            <a:r>
              <a:rPr lang="en-US" i="1" dirty="0" smtClean="0"/>
              <a:t> </a:t>
            </a:r>
            <a:r>
              <a:rPr lang="en-US" i="1" dirty="0" err="1" smtClean="0"/>
              <a:t>w</a:t>
            </a:r>
            <a:r>
              <a:rPr lang="en-US" i="1" dirty="0" smtClean="0"/>
              <a:t>/Method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 far from home?</a:t>
            </a:r>
          </a:p>
          <a:p>
            <a:pPr lvl="2"/>
            <a:r>
              <a:rPr lang="en-US" dirty="0" smtClean="0"/>
              <a:t>Localize passing of parameters (</a:t>
            </a:r>
            <a:r>
              <a:rPr lang="en-US" i="1" dirty="0" smtClean="0"/>
              <a:t>Preserve Whole Object, Introduce Parameter 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 many disparate subparts?</a:t>
            </a:r>
          </a:p>
          <a:p>
            <a:pPr lvl="2"/>
            <a:r>
              <a:rPr lang="en-US" dirty="0" smtClean="0"/>
              <a:t>Gather up parameters into aggregate sub-</a:t>
            </a:r>
            <a:r>
              <a:rPr lang="en-US" dirty="0" err="1" smtClean="0"/>
              <a:t>parts</a:t>
            </a:r>
            <a:r>
              <a:rPr lang="en-US" sz="2000" dirty="0" err="1" smtClean="0"/>
              <a:t>(Ditto</a:t>
            </a:r>
            <a:r>
              <a:rPr lang="en-US" sz="2000" dirty="0" smtClean="0"/>
              <a:t> -- </a:t>
            </a:r>
            <a:r>
              <a:rPr lang="en-US" sz="2000" i="1" dirty="0" smtClean="0"/>
              <a:t>Preserve and Introduce object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770106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Q7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8138</TotalTime>
  <Words>1069</Words>
  <Application>Microsoft Office PowerPoint</Application>
  <PresentationFormat>On-screen Show (4:3)</PresentationFormat>
  <Paragraphs>193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Software Construction  and Evolution - CSSE 375  Bad Smells in Code</vt:lpstr>
      <vt:lpstr>Observations on Bad Code Smells</vt:lpstr>
      <vt:lpstr>Refactoring Related to Bad Smells</vt:lpstr>
      <vt:lpstr>Refactoring Indicators:  Bad Smells in Code</vt:lpstr>
      <vt:lpstr>Duplicated Code</vt:lpstr>
      <vt:lpstr>Duplicated Code (continued)</vt:lpstr>
      <vt:lpstr>Long Method</vt:lpstr>
      <vt:lpstr>Large Class</vt:lpstr>
      <vt:lpstr>Long Parameter List</vt:lpstr>
      <vt:lpstr>Divergent Change</vt:lpstr>
      <vt:lpstr>Shotgun Surgery</vt:lpstr>
      <vt:lpstr>Feature Envy</vt:lpstr>
      <vt:lpstr>Data Clumps</vt:lpstr>
      <vt:lpstr>Primitive Obsession</vt:lpstr>
      <vt:lpstr>Switch Statements</vt:lpstr>
      <vt:lpstr>Lazy Class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37</cp:revision>
  <cp:lastPrinted>2010-03-22T14:42:29Z</cp:lastPrinted>
  <dcterms:created xsi:type="dcterms:W3CDTF">2010-03-22T02:00:56Z</dcterms:created>
  <dcterms:modified xsi:type="dcterms:W3CDTF">2014-03-12T19:20:35Z</dcterms:modified>
</cp:coreProperties>
</file>