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7" r:id="rId3"/>
    <p:sldId id="452" r:id="rId4"/>
    <p:sldId id="450" r:id="rId5"/>
    <p:sldId id="471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  <a:srgbClr val="FF0000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0418" autoAdjust="0"/>
  </p:normalViewPr>
  <p:slideViewPr>
    <p:cSldViewPr>
      <p:cViewPr varScale="1">
        <p:scale>
          <a:sx n="77" d="100"/>
          <a:sy n="77" d="100"/>
        </p:scale>
        <p:origin x="-978" y="-10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Image of</a:t>
            </a:r>
            <a:r>
              <a:rPr lang="en-US" baseline="0" dirty="0" smtClean="0"/>
              <a:t> Google server farm from http://www.stonescornermbe.com.au/2013/08/07/is-digital-really-more-green/.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Q5</a:t>
            </a:r>
            <a:r>
              <a:rPr lang="en-US" dirty="0" smtClean="0"/>
              <a:t>: What is a good software practice when confronted</a:t>
            </a:r>
            <a:r>
              <a:rPr lang="en-US" baseline="0" dirty="0" smtClean="0"/>
              <a:t> with code that is hard to implement a change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Q6: What is the firs</a:t>
            </a:r>
            <a:r>
              <a:rPr lang="en-US" baseline="0" dirty="0" smtClean="0"/>
              <a:t>t step before you start refactoring (and after you have identified something in a program that needs to be refactored</a:t>
            </a:r>
            <a:r>
              <a:rPr lang="en-US" baseline="0" dirty="0" smtClean="0"/>
              <a:t>? (Kind of a repeat of a book question from Quiz 1!)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Q7</a:t>
            </a:r>
            <a:r>
              <a:rPr lang="en-US" dirty="0" smtClean="0"/>
              <a:t>: What problem does the Extract Method address is</a:t>
            </a:r>
            <a:r>
              <a:rPr lang="en-US" baseline="0" dirty="0" smtClean="0"/>
              <a:t> software source code and what solution does the Extract Method suggest for the problem?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Method called “</a:t>
            </a:r>
            <a:r>
              <a:rPr lang="en-US" baseline="0" dirty="0" err="1" smtClean="0"/>
              <a:t>amountFor</a:t>
            </a:r>
            <a:r>
              <a:rPr lang="en-US" baseline="0" dirty="0" smtClean="0"/>
              <a:t>” and call it from Customer with 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thisAmount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amountFor(each</a:t>
            </a:r>
            <a:r>
              <a:rPr lang="en-US" baseline="0" dirty="0" smtClean="0"/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aRental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thisAmount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where is a better location for this “</a:t>
            </a:r>
            <a:r>
              <a:rPr lang="en-US" dirty="0" err="1" smtClean="0"/>
              <a:t>amountfor</a:t>
            </a:r>
            <a:r>
              <a:rPr lang="en-US" dirty="0" smtClean="0"/>
              <a:t>” method?</a:t>
            </a:r>
          </a:p>
          <a:p>
            <a:r>
              <a:rPr lang="en-US" dirty="0" smtClean="0"/>
              <a:t>What naming will need to be changed to accommodate its new home?</a:t>
            </a:r>
          </a:p>
          <a:p>
            <a:r>
              <a:rPr lang="en-US" dirty="0" smtClean="0"/>
              <a:t>Move to Rental</a:t>
            </a:r>
          </a:p>
          <a:p>
            <a:r>
              <a:rPr lang="en-US" b="1" dirty="0" smtClean="0"/>
              <a:t>Q8</a:t>
            </a:r>
            <a:r>
              <a:rPr lang="en-US" dirty="0" smtClean="0"/>
              <a:t>: What problem does the Move</a:t>
            </a:r>
            <a:r>
              <a:rPr lang="en-US" baseline="0" dirty="0" smtClean="0"/>
              <a:t> </a:t>
            </a:r>
            <a:r>
              <a:rPr lang="en-US" dirty="0" smtClean="0"/>
              <a:t>Method address is</a:t>
            </a:r>
            <a:r>
              <a:rPr lang="en-US" baseline="0" dirty="0" smtClean="0"/>
              <a:t> software source code and what solution does the Move Method suggest for the problem?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longer need rental</a:t>
            </a:r>
            <a:r>
              <a:rPr lang="en-US" baseline="0" dirty="0" smtClean="0"/>
              <a:t> parameter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aRental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Rename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amountFor</a:t>
            </a:r>
            <a:r>
              <a:rPr lang="en-US" baseline="0" dirty="0" smtClean="0">
                <a:sym typeface="Wingdings"/>
              </a:rPr>
              <a:t> to </a:t>
            </a:r>
            <a:r>
              <a:rPr lang="en-US" baseline="0" dirty="0" err="1" smtClean="0">
                <a:sym typeface="Wingdings"/>
              </a:rPr>
              <a:t>getCharge</a:t>
            </a:r>
            <a:r>
              <a:rPr lang="en-US" baseline="0" dirty="0" smtClean="0">
                <a:sym typeface="Wingdings"/>
              </a:rPr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Fowler’s </a:t>
            </a:r>
            <a:r>
              <a:rPr lang="en-US" dirty="0" err="1" smtClean="0"/>
              <a:t>Ch</a:t>
            </a:r>
            <a:r>
              <a:rPr lang="en-US" dirty="0" smtClean="0"/>
              <a:t> 1 for more hints!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75F29-F904-084E-898B-F04547DC5307}" type="slidenum">
              <a:rPr lang="en-US"/>
              <a:pPr/>
              <a:t>3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motivation is there for change?</a:t>
            </a:r>
            <a:r>
              <a:rPr lang="en-US" baseline="0" dirty="0" smtClean="0"/>
              <a:t>   </a:t>
            </a:r>
            <a:r>
              <a:rPr lang="en-US" dirty="0" smtClean="0"/>
              <a:t>Functionality, Non-functional, Bug-fix, Omission, Poor assumption</a:t>
            </a:r>
          </a:p>
          <a:p>
            <a:r>
              <a:rPr lang="en-US" dirty="0" smtClean="0"/>
              <a:t>What are the causes of a change?</a:t>
            </a:r>
            <a:r>
              <a:rPr lang="en-US" baseline="0" dirty="0" smtClean="0"/>
              <a:t>  </a:t>
            </a:r>
            <a:r>
              <a:rPr lang="en-US" dirty="0" smtClean="0"/>
              <a:t>Process change, legislature, competition, bug fixing, usability, mistakes, growth/performance issues, new technology</a:t>
            </a:r>
          </a:p>
          <a:p>
            <a:r>
              <a:rPr lang="en-US" dirty="0" smtClean="0"/>
              <a:t>What classes are there of change?</a:t>
            </a:r>
            <a:r>
              <a:rPr lang="en-US" baseline="0" dirty="0" smtClean="0"/>
              <a:t>  </a:t>
            </a:r>
            <a:r>
              <a:rPr lang="en-US" dirty="0" smtClean="0"/>
              <a:t>Functional, </a:t>
            </a:r>
            <a:r>
              <a:rPr lang="en-US" dirty="0" err="1" smtClean="0"/>
              <a:t>refactorings</a:t>
            </a:r>
            <a:r>
              <a:rPr lang="en-US" dirty="0" smtClean="0"/>
              <a:t>, HCI, rerouting, substitutions, performance, generalizing, data model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C0994-BBD9-DC45-A0F3-268AAD434BC1}" type="slidenum">
              <a:rPr lang="en-US"/>
              <a:pPr/>
              <a:t>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Q1</a:t>
            </a:r>
            <a:r>
              <a:rPr lang="en-US" dirty="0" smtClean="0"/>
              <a:t>: Which ones are more appropriate to use “maintenance”, and which “evolution?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0ED04-09F4-F64A-B7B4-56A7D4761242}" type="slidenum">
              <a:rPr lang="en-US"/>
              <a:pPr/>
              <a:t>6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</a:t>
            </a:r>
            <a:r>
              <a:rPr lang="en-US" b="1" baseline="0" dirty="0" smtClean="0"/>
              <a:t>2: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Corrective change is the fix and repairs to the software that do not change the requirements specification. What is the percent of the maintenance budget typically dedicated to corrective change?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What would this amount depend on?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Q3: What kind of</a:t>
            </a:r>
            <a:r>
              <a:rPr lang="en-US" baseline="0" dirty="0" smtClean="0"/>
              <a:t> software change is Refactoring?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Yeah</a:t>
            </a:r>
            <a:r>
              <a:rPr lang="en-US" baseline="0" dirty="0" smtClean="0"/>
              <a:t> but, it took more code… so, it’s more clear and now reusable.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chapter you read… you did read it didn’t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Q4</a:t>
            </a:r>
            <a:r>
              <a:rPr lang="en-US" dirty="0" smtClean="0"/>
              <a:t>: Why</a:t>
            </a:r>
            <a:r>
              <a:rPr lang="en-US" baseline="0" dirty="0" smtClean="0"/>
              <a:t> are poorly developed programs costly to change and maintain?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D98F137C-4BC3-5045-90E0-34A07F0E8B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819400" y="1828800"/>
            <a:ext cx="6324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CSSE 375 </a:t>
            </a:r>
            <a:r>
              <a:rPr lang="en-US" sz="2800" dirty="0" smtClean="0">
                <a:ea typeface="+mj-ea"/>
                <a:cs typeface="+mj-cs"/>
              </a:rPr>
              <a:t>Software Construction and Evolution: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Special Change Called Refactoring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6388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343400"/>
            <a:ext cx="6019800" cy="1981200"/>
          </a:xfrm>
          <a:noFill/>
        </p:spPr>
        <p:txBody>
          <a:bodyPr/>
          <a:lstStyle/>
          <a:p>
            <a:pPr algn="ctr" eaLnBrk="1" hangingPunct="1"/>
            <a:r>
              <a:rPr lang="en-US" sz="2000" dirty="0" smtClean="0"/>
              <a:t>Shawn Bohner &amp; Steve Chenoweth</a:t>
            </a:r>
            <a:br>
              <a:rPr lang="en-US" sz="2000" dirty="0" smtClean="0"/>
            </a:br>
            <a:r>
              <a:rPr lang="en-US" sz="2000" dirty="0" smtClean="0"/>
              <a:t>CSSE</a:t>
            </a: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133" t="9440" r="39198" b="16593"/>
          <a:stretch/>
        </p:blipFill>
        <p:spPr>
          <a:xfrm>
            <a:off x="25400" y="448235"/>
            <a:ext cx="1434353" cy="3769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fromTribuneStarArticleOct20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26506"/>
            <a:ext cx="1143000" cy="1596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6794"/>
            <a:ext cx="2514600" cy="1229606"/>
          </a:xfrm>
          <a:prstGeom prst="rect">
            <a:avLst/>
          </a:prstGeom>
        </p:spPr>
      </p:pic>
      <p:pic>
        <p:nvPicPr>
          <p:cNvPr id="2050" name="Picture 2" descr="http://www.stonescornermbe.com.au/wp-content/uploads/2013/08/google-server-far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7125"/>
            <a:ext cx="3086100" cy="16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410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Above</a:t>
            </a:r>
            <a:r>
              <a:rPr lang="en-US" sz="1800" dirty="0" smtClean="0"/>
              <a:t> - # 1 feeds # 1:  What’s it take for Rose students to build stable software for Google?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Simple</a:t>
            </a:r>
            <a:r>
              <a:rPr lang="en-US" sz="2800" dirty="0" smtClean="0"/>
              <a:t> Video Rental Example </a:t>
            </a:r>
            <a:r>
              <a:rPr lang="en-US" sz="1800" dirty="0" smtClean="0"/>
              <a:t>(2 of 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8305800" cy="59436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public class </a:t>
            </a:r>
            <a:r>
              <a:rPr lang="en-US" sz="2000" dirty="0" smtClean="0">
                <a:solidFill>
                  <a:srgbClr val="800000"/>
                </a:solidFill>
              </a:rPr>
              <a:t>Rental </a:t>
            </a:r>
            <a:r>
              <a:rPr lang="en-US" sz="1800" dirty="0" smtClean="0"/>
              <a:t>{</a:t>
            </a:r>
          </a:p>
          <a:p>
            <a:pPr>
              <a:buNone/>
            </a:pPr>
            <a:r>
              <a:rPr lang="en-US" sz="1800" dirty="0" smtClean="0"/>
              <a:t>	private Movie _movie;</a:t>
            </a:r>
          </a:p>
          <a:p>
            <a:pPr>
              <a:buNone/>
            </a:pPr>
            <a:r>
              <a:rPr lang="en-US" sz="1800" dirty="0" smtClean="0"/>
              <a:t>	private </a:t>
            </a:r>
            <a:r>
              <a:rPr lang="en-US" sz="1800" dirty="0" err="1" smtClean="0"/>
              <a:t>int</a:t>
            </a:r>
            <a:r>
              <a:rPr lang="en-US" sz="1800" dirty="0" smtClean="0"/>
              <a:t> _</a:t>
            </a:r>
            <a:r>
              <a:rPr lang="en-US" sz="1800" dirty="0" err="1" smtClean="0"/>
              <a:t>daysRented</a:t>
            </a:r>
            <a:r>
              <a:rPr lang="en-US" sz="1800" dirty="0" smtClean="0"/>
              <a:t>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public </a:t>
            </a:r>
            <a:r>
              <a:rPr lang="en-US" sz="1800" dirty="0" err="1" smtClean="0"/>
              <a:t>Rental(Movie</a:t>
            </a:r>
            <a:r>
              <a:rPr lang="en-US" sz="1800" dirty="0" smtClean="0"/>
              <a:t> movie,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daysRented</a:t>
            </a:r>
            <a:r>
              <a:rPr lang="en-US" sz="1800" dirty="0" smtClean="0"/>
              <a:t>) {</a:t>
            </a:r>
          </a:p>
          <a:p>
            <a:pPr>
              <a:buNone/>
            </a:pPr>
            <a:r>
              <a:rPr lang="en-US" sz="1800" dirty="0" smtClean="0"/>
              <a:t>		_movie = movie;</a:t>
            </a:r>
          </a:p>
          <a:p>
            <a:pPr>
              <a:buNone/>
            </a:pPr>
            <a:r>
              <a:rPr lang="en-US" sz="1800" dirty="0" smtClean="0"/>
              <a:t>		_</a:t>
            </a:r>
            <a:r>
              <a:rPr lang="en-US" sz="1800" dirty="0" err="1" smtClean="0"/>
              <a:t>daysRented</a:t>
            </a:r>
            <a:r>
              <a:rPr lang="en-US" sz="1800" dirty="0" smtClean="0"/>
              <a:t> = </a:t>
            </a:r>
            <a:r>
              <a:rPr lang="en-US" sz="1800" dirty="0" err="1" smtClean="0"/>
              <a:t>daysRented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smtClean="0"/>
              <a:t>	}</a:t>
            </a:r>
          </a:p>
          <a:p>
            <a:pPr>
              <a:buNone/>
            </a:pPr>
            <a:r>
              <a:rPr lang="en-US" sz="1800" dirty="0" smtClean="0"/>
              <a:t>	public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getDaysRented</a:t>
            </a:r>
            <a:r>
              <a:rPr lang="en-US" sz="1800" dirty="0" smtClean="0"/>
              <a:t>() {</a:t>
            </a:r>
          </a:p>
          <a:p>
            <a:pPr>
              <a:buNone/>
            </a:pPr>
            <a:r>
              <a:rPr lang="en-US" sz="1800" dirty="0" smtClean="0"/>
              <a:t>		return _</a:t>
            </a:r>
            <a:r>
              <a:rPr lang="en-US" sz="1800" dirty="0" err="1" smtClean="0"/>
              <a:t>daysRented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smtClean="0"/>
              <a:t>	}</a:t>
            </a:r>
          </a:p>
          <a:p>
            <a:pPr>
              <a:buNone/>
            </a:pPr>
            <a:r>
              <a:rPr lang="en-US" sz="1800" dirty="0" smtClean="0"/>
              <a:t>	public Movie </a:t>
            </a:r>
            <a:r>
              <a:rPr lang="en-US" sz="1800" dirty="0" err="1" smtClean="0"/>
              <a:t>getMovie</a:t>
            </a:r>
            <a:r>
              <a:rPr lang="en-US" sz="1800" dirty="0" smtClean="0"/>
              <a:t>() {</a:t>
            </a:r>
          </a:p>
          <a:p>
            <a:pPr>
              <a:buNone/>
            </a:pPr>
            <a:r>
              <a:rPr lang="en-US" sz="1800" dirty="0" smtClean="0"/>
              <a:t>		return _movie;</a:t>
            </a:r>
          </a:p>
          <a:p>
            <a:pPr>
              <a:buNone/>
            </a:pPr>
            <a:r>
              <a:rPr lang="en-US" sz="1800" dirty="0" smtClean="0"/>
              <a:t>	}</a:t>
            </a:r>
          </a:p>
          <a:p>
            <a:pPr>
              <a:buNone/>
            </a:pPr>
            <a:r>
              <a:rPr lang="en-US" sz="18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735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Simple</a:t>
            </a:r>
            <a:r>
              <a:rPr lang="en-US" sz="2800" dirty="0" smtClean="0"/>
              <a:t> Video Rental Example </a:t>
            </a:r>
            <a:r>
              <a:rPr lang="en-US" sz="1800" dirty="0" smtClean="0"/>
              <a:t>(3 of 5)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77200" cy="61722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public class </a:t>
            </a:r>
            <a:r>
              <a:rPr lang="en-US" sz="1800" dirty="0" smtClean="0">
                <a:solidFill>
                  <a:srgbClr val="800000"/>
                </a:solidFill>
              </a:rPr>
              <a:t>Customer </a:t>
            </a:r>
            <a:r>
              <a:rPr lang="en-US" sz="1600" dirty="0" smtClean="0"/>
              <a:t>{</a:t>
            </a:r>
          </a:p>
          <a:p>
            <a:pPr>
              <a:buNone/>
            </a:pPr>
            <a:r>
              <a:rPr lang="en-US" sz="1600" dirty="0" smtClean="0"/>
              <a:t>	private String _name;</a:t>
            </a:r>
          </a:p>
          <a:p>
            <a:pPr>
              <a:buNone/>
            </a:pPr>
            <a:r>
              <a:rPr lang="en-US" sz="1600" dirty="0" smtClean="0"/>
              <a:t>	private Vector _rentals = new Vector();</a:t>
            </a:r>
          </a:p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r>
              <a:rPr lang="en-US" sz="1600" dirty="0" smtClean="0"/>
              <a:t>	public </a:t>
            </a:r>
            <a:r>
              <a:rPr lang="en-US" sz="1600" dirty="0" err="1" smtClean="0"/>
              <a:t>Customer(String</a:t>
            </a:r>
            <a:r>
              <a:rPr lang="en-US" sz="1600" dirty="0" smtClean="0"/>
              <a:t> name) {</a:t>
            </a:r>
          </a:p>
          <a:p>
            <a:pPr>
              <a:buNone/>
            </a:pPr>
            <a:r>
              <a:rPr lang="en-US" sz="1600" dirty="0" smtClean="0"/>
              <a:t>		_name = name;</a:t>
            </a:r>
          </a:p>
          <a:p>
            <a:pPr>
              <a:buNone/>
            </a:pPr>
            <a:r>
              <a:rPr lang="en-US" sz="1600" dirty="0" smtClean="0"/>
              <a:t>	}</a:t>
            </a:r>
          </a:p>
          <a:p>
            <a:pPr>
              <a:buNone/>
            </a:pPr>
            <a:r>
              <a:rPr lang="en-US" sz="1600" dirty="0" smtClean="0"/>
              <a:t>	public void </a:t>
            </a:r>
            <a:r>
              <a:rPr lang="en-US" sz="1600" dirty="0" err="1" smtClean="0"/>
              <a:t>addRental(Rental</a:t>
            </a:r>
            <a:r>
              <a:rPr lang="en-US" sz="1600" dirty="0" smtClean="0"/>
              <a:t> </a:t>
            </a:r>
            <a:r>
              <a:rPr lang="en-US" sz="1600" dirty="0" err="1" smtClean="0"/>
              <a:t>arg</a:t>
            </a:r>
            <a:r>
              <a:rPr lang="en-US" sz="1600" dirty="0" smtClean="0"/>
              <a:t>) {</a:t>
            </a:r>
          </a:p>
          <a:p>
            <a:pPr>
              <a:buNone/>
            </a:pPr>
            <a:r>
              <a:rPr lang="en-US" sz="1600" dirty="0" smtClean="0"/>
              <a:t>		_</a:t>
            </a:r>
            <a:r>
              <a:rPr lang="en-US" sz="1600" dirty="0" err="1" smtClean="0"/>
              <a:t>rentals.addElement(arg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	}</a:t>
            </a:r>
          </a:p>
          <a:p>
            <a:pPr>
              <a:buNone/>
            </a:pPr>
            <a:r>
              <a:rPr lang="en-US" sz="1600" dirty="0" smtClean="0"/>
              <a:t>	public String </a:t>
            </a:r>
            <a:r>
              <a:rPr lang="en-US" sz="1600" dirty="0" err="1" smtClean="0"/>
              <a:t>getName</a:t>
            </a:r>
            <a:r>
              <a:rPr lang="en-US" sz="1600" dirty="0" smtClean="0"/>
              <a:t>() {</a:t>
            </a:r>
          </a:p>
          <a:p>
            <a:pPr>
              <a:buNone/>
            </a:pPr>
            <a:r>
              <a:rPr lang="en-US" sz="1600" dirty="0" smtClean="0"/>
              <a:t>		return _name;</a:t>
            </a:r>
          </a:p>
          <a:p>
            <a:pPr>
              <a:buNone/>
            </a:pPr>
            <a:r>
              <a:rPr lang="en-US" sz="1600" dirty="0" smtClean="0"/>
              <a:t>	}</a:t>
            </a:r>
          </a:p>
          <a:p>
            <a:pPr>
              <a:buNone/>
            </a:pPr>
            <a:r>
              <a:rPr lang="en-US" sz="1600" dirty="0" smtClean="0"/>
              <a:t>	public String statement() {</a:t>
            </a:r>
          </a:p>
          <a:p>
            <a:pPr>
              <a:buNone/>
            </a:pPr>
            <a:r>
              <a:rPr lang="en-US" sz="1600" dirty="0" smtClean="0"/>
              <a:t>		double </a:t>
            </a:r>
            <a:r>
              <a:rPr lang="en-US" sz="1600" dirty="0" err="1" smtClean="0"/>
              <a:t>totalAmount</a:t>
            </a:r>
            <a:r>
              <a:rPr lang="en-US" sz="1600" dirty="0" smtClean="0"/>
              <a:t> = 0;</a:t>
            </a:r>
          </a:p>
          <a:p>
            <a:pPr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frequentRenterPoints</a:t>
            </a:r>
            <a:r>
              <a:rPr lang="en-US" sz="1600" dirty="0" smtClean="0"/>
              <a:t> = 0;</a:t>
            </a:r>
          </a:p>
          <a:p>
            <a:pPr>
              <a:buNone/>
            </a:pPr>
            <a:r>
              <a:rPr lang="en-US" sz="1600" dirty="0" smtClean="0"/>
              <a:t>		Enumeration rentals = _</a:t>
            </a:r>
            <a:r>
              <a:rPr lang="en-US" sz="1600" dirty="0" err="1" smtClean="0"/>
              <a:t>rentals.elements</a:t>
            </a:r>
            <a:r>
              <a:rPr lang="en-US" sz="1600" dirty="0" smtClean="0"/>
              <a:t>();</a:t>
            </a:r>
          </a:p>
          <a:p>
            <a:pPr>
              <a:buNone/>
            </a:pPr>
            <a:r>
              <a:rPr lang="en-US" sz="1600" dirty="0" smtClean="0"/>
              <a:t>		String result = "Rental Record for " + </a:t>
            </a:r>
            <a:r>
              <a:rPr lang="en-US" sz="1600" dirty="0" err="1" smtClean="0"/>
              <a:t>getName</a:t>
            </a:r>
            <a:r>
              <a:rPr lang="en-US" sz="1600" dirty="0" smtClean="0"/>
              <a:t>() + "\</a:t>
            </a:r>
            <a:r>
              <a:rPr lang="en-US" sz="1600" dirty="0" err="1" smtClean="0"/>
              <a:t>n</a:t>
            </a:r>
            <a:r>
              <a:rPr lang="en-US" sz="1600" dirty="0" smtClean="0"/>
              <a:t>";</a:t>
            </a:r>
          </a:p>
          <a:p>
            <a:pPr>
              <a:buNone/>
            </a:pPr>
            <a:r>
              <a:rPr lang="en-US" sz="1600" dirty="0" smtClean="0"/>
              <a:t>		while (</a:t>
            </a:r>
            <a:r>
              <a:rPr lang="en-US" sz="1600" dirty="0" err="1" smtClean="0"/>
              <a:t>rentals.hasMoreElements</a:t>
            </a:r>
            <a:r>
              <a:rPr lang="en-US" sz="1600" dirty="0" smtClean="0"/>
              <a:t>()) {</a:t>
            </a:r>
          </a:p>
          <a:p>
            <a:pPr>
              <a:buNone/>
            </a:pPr>
            <a:r>
              <a:rPr lang="en-US" sz="1600" dirty="0" smtClean="0"/>
              <a:t>			double </a:t>
            </a:r>
            <a:r>
              <a:rPr lang="en-US" sz="1600" dirty="0" err="1" smtClean="0"/>
              <a:t>thisAmount</a:t>
            </a:r>
            <a:r>
              <a:rPr lang="en-US" sz="1600" dirty="0" smtClean="0"/>
              <a:t> = 0;</a:t>
            </a:r>
          </a:p>
          <a:p>
            <a:pPr>
              <a:buNone/>
            </a:pPr>
            <a:r>
              <a:rPr lang="en-US" sz="1600" dirty="0" smtClean="0"/>
              <a:t>			Rental each = (Rental) </a:t>
            </a:r>
            <a:r>
              <a:rPr lang="en-US" sz="1600" dirty="0" err="1" smtClean="0"/>
              <a:t>rentals.nextElement</a:t>
            </a:r>
            <a:r>
              <a:rPr lang="en-US" sz="1600" dirty="0" smtClean="0"/>
              <a:t>();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48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Simple</a:t>
            </a:r>
            <a:r>
              <a:rPr lang="en-US" sz="2800" dirty="0" smtClean="0"/>
              <a:t> Video Rental Example </a:t>
            </a:r>
            <a:r>
              <a:rPr lang="en-US" sz="1800" dirty="0" smtClean="0"/>
              <a:t>(4 of 5)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14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  <a:defRPr/>
            </a:pPr>
            <a:r>
              <a:rPr lang="en-US" sz="1600" dirty="0" smtClean="0"/>
              <a:t>// More of public </a:t>
            </a:r>
            <a:r>
              <a:rPr lang="en-US" sz="1600" dirty="0"/>
              <a:t>class </a:t>
            </a:r>
            <a:r>
              <a:rPr lang="en-US" sz="1800" dirty="0">
                <a:solidFill>
                  <a:srgbClr val="800000"/>
                </a:solidFill>
              </a:rPr>
              <a:t>Customer </a:t>
            </a:r>
            <a:r>
              <a:rPr lang="en-US" sz="1800" dirty="0" smtClean="0">
                <a:solidFill>
                  <a:srgbClr val="800000"/>
                </a:solidFill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//determine amounts for each line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switch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each.getMovie().getPriceCode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()) 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case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Movie.REGULAR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if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2)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- 2)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case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Movie.NEW_RELEASE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* 3;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case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Movie.CHILDRENS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if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- 3)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Simple</a:t>
            </a:r>
            <a:r>
              <a:rPr lang="en-US" sz="2800" dirty="0" smtClean="0"/>
              <a:t> Video Rental Example </a:t>
            </a:r>
            <a:r>
              <a:rPr lang="en-US" sz="1800" dirty="0" smtClean="0"/>
              <a:t>(5 of 5)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762001"/>
            <a:ext cx="8367182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70000"/>
              <a:defRPr/>
            </a:pPr>
            <a:r>
              <a:rPr lang="en-US" sz="1600" dirty="0"/>
              <a:t>// </a:t>
            </a:r>
            <a:r>
              <a:rPr lang="en-US" sz="1600" dirty="0" smtClean="0"/>
              <a:t>Even more </a:t>
            </a:r>
            <a:r>
              <a:rPr lang="en-US" sz="1600" dirty="0"/>
              <a:t>of public class </a:t>
            </a:r>
            <a:r>
              <a:rPr lang="en-US" sz="1800" dirty="0">
                <a:solidFill>
                  <a:srgbClr val="800000"/>
                </a:solidFill>
              </a:rPr>
              <a:t>Customer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// add frequent renter points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frequentRenterPoints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++;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// add bonus for a two day new release rental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 ((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each.getMovie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().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getPriceCode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==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Movie.NEW_RELEASE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&amp;&amp;</a:t>
            </a:r>
            <a:r>
              <a:rPr lang="en-US" sz="1600" b="1" kern="0" dirty="0" smtClean="0">
                <a:latin typeface="+mn-lt"/>
              </a:rPr>
              <a:t>		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1)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frequentRenterPoints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++;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// show figures for this rental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result += "\t" +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each.getMovie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().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getTitle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+ "\t" +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String.valueOf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"\n”;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// add footer lines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result += "Amount owed is " +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String.valueOf(totalAmount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"\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result += "You earned " +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String.valueOf(frequentRenterPoints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" frequent renter points”;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return result;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3200" dirty="0" smtClean="0"/>
              <a:t>Some Observations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Not a very well-designed program</a:t>
            </a:r>
          </a:p>
          <a:p>
            <a:pPr lvl="1"/>
            <a:r>
              <a:rPr lang="en-US" dirty="0" smtClean="0"/>
              <a:t>Not even very object-oriented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Long statement routine in </a:t>
            </a:r>
            <a:r>
              <a:rPr lang="en-US" dirty="0" smtClean="0">
                <a:latin typeface="Courier"/>
                <a:cs typeface="Courier"/>
              </a:rPr>
              <a:t>Customer </a:t>
            </a:r>
            <a:r>
              <a:rPr lang="en-US" dirty="0" smtClean="0"/>
              <a:t>is heavily loaded </a:t>
            </a:r>
          </a:p>
          <a:p>
            <a:pPr lvl="1"/>
            <a:r>
              <a:rPr lang="en-US" dirty="0" smtClean="0"/>
              <a:t>Several things could be done in other classes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Ugly Program, but it works…</a:t>
            </a:r>
          </a:p>
          <a:p>
            <a:pPr lvl="1"/>
            <a:r>
              <a:rPr lang="en-US" dirty="0" smtClean="0"/>
              <a:t>Computer doesn’t care what it looks like</a:t>
            </a:r>
          </a:p>
          <a:p>
            <a:pPr lvl="1"/>
            <a:r>
              <a:rPr lang="en-US" dirty="0" smtClean="0"/>
              <a:t>People who work on it do!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Poorly developed programs are hard to change and maintain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304800"/>
            <a:ext cx="1747837" cy="1823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53409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Q4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533400"/>
          </a:xfrm>
        </p:spPr>
        <p:txBody>
          <a:bodyPr/>
          <a:lstStyle/>
          <a:p>
            <a:r>
              <a:rPr lang="en-US" sz="3200" dirty="0" smtClean="0"/>
              <a:t>Good Software Practice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315200" cy="51816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	When you find that you have to add a feature to a program, …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and the program’s code is not structured in a convenient way to add the feature, …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1</a:t>
            </a:r>
            <a:r>
              <a:rPr lang="en-US" sz="2400" baseline="30000" dirty="0" smtClean="0">
                <a:solidFill>
                  <a:srgbClr val="000090"/>
                </a:solidFill>
              </a:rPr>
              <a:t>st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refactor</a:t>
            </a:r>
            <a:r>
              <a:rPr lang="en-US" sz="2400" dirty="0" smtClean="0">
                <a:solidFill>
                  <a:srgbClr val="000090"/>
                </a:solidFill>
              </a:rPr>
              <a:t> the program to make it easier to add the feature, …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then add the feature.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0"/>
            <a:ext cx="1739900" cy="3120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8993" y="647700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Q5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686800" cy="533400"/>
          </a:xfrm>
        </p:spPr>
        <p:txBody>
          <a:bodyPr/>
          <a:lstStyle/>
          <a:p>
            <a:r>
              <a:rPr lang="en-US" sz="3200" dirty="0" smtClean="0"/>
              <a:t>First Step, Before you Start Refactoring…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419600"/>
          </a:xfrm>
        </p:spPr>
        <p:txBody>
          <a:bodyPr/>
          <a:lstStyle/>
          <a:p>
            <a:r>
              <a:rPr lang="en-US" dirty="0" smtClean="0"/>
              <a:t>Most software bugs come from changing software…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Refactoring is changing software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Hence, before you start making changes, ensure you have a solid test suite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82" y="1905000"/>
            <a:ext cx="3657218" cy="2432050"/>
          </a:xfrm>
          <a:prstGeom prst="rect">
            <a:avLst/>
          </a:prstGeom>
          <a:scene3d>
            <a:camera prst="isometricLeftUp">
              <a:rot lat="2100000" lon="2700000" rev="0"/>
            </a:camera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7620000" y="645789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Q6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533400"/>
          </a:xfrm>
        </p:spPr>
        <p:txBody>
          <a:bodyPr/>
          <a:lstStyle/>
          <a:p>
            <a:r>
              <a:rPr lang="en-US" sz="2800" dirty="0" smtClean="0"/>
              <a:t>Redistributing </a:t>
            </a:r>
            <a:r>
              <a:rPr lang="en-US" sz="2800" dirty="0" smtClean="0">
                <a:latin typeface="Courier"/>
                <a:cs typeface="Courier"/>
              </a:rPr>
              <a:t>Statement </a:t>
            </a:r>
            <a:r>
              <a:rPr lang="en-US" sz="2800" dirty="0" smtClean="0"/>
              <a:t>Method </a:t>
            </a:r>
            <a:r>
              <a:rPr lang="en-US" sz="1800" dirty="0" smtClean="0"/>
              <a:t>(1 of 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Statement </a:t>
            </a:r>
            <a:r>
              <a:rPr lang="en-US" dirty="0" smtClean="0"/>
              <a:t>method in </a:t>
            </a:r>
            <a:r>
              <a:rPr lang="en-US" dirty="0" smtClean="0">
                <a:latin typeface="Courier"/>
                <a:cs typeface="Courier"/>
              </a:rPr>
              <a:t>Customer </a:t>
            </a:r>
            <a:r>
              <a:rPr lang="en-US" dirty="0" smtClean="0"/>
              <a:t>contains too much in line stuff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dirty="0" smtClean="0"/>
              <a:t>Use “Extract Method” to pull some of this out into its own methods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u="sng" dirty="0" smtClean="0">
                <a:solidFill>
                  <a:srgbClr val="800000"/>
                </a:solidFill>
              </a:rPr>
              <a:t>Problem</a:t>
            </a:r>
            <a:r>
              <a:rPr lang="en-US" dirty="0" smtClean="0"/>
              <a:t>: You have a code fragment that can be grouped together to be more relevant and or cohesive.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u="sng" dirty="0" smtClean="0">
                <a:solidFill>
                  <a:srgbClr val="800000"/>
                </a:solidFill>
              </a:rPr>
              <a:t>Solution</a:t>
            </a:r>
            <a:r>
              <a:rPr lang="en-US" dirty="0" smtClean="0"/>
              <a:t>: Turn the fragment into a method whose name explains the purpose of the method.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45789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Q7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533400"/>
          </a:xfrm>
        </p:spPr>
        <p:txBody>
          <a:bodyPr/>
          <a:lstStyle/>
          <a:p>
            <a:r>
              <a:rPr lang="en-US" sz="2800" dirty="0" smtClean="0"/>
              <a:t>Redistributing </a:t>
            </a:r>
            <a:r>
              <a:rPr lang="en-US" sz="2800" dirty="0" smtClean="0">
                <a:latin typeface="Courier"/>
                <a:cs typeface="Courier"/>
              </a:rPr>
              <a:t>Statement </a:t>
            </a:r>
            <a:r>
              <a:rPr lang="en-US" sz="2800" dirty="0" smtClean="0"/>
              <a:t>Method </a:t>
            </a:r>
            <a:r>
              <a:rPr lang="en-US" sz="1800" dirty="0" smtClean="0"/>
              <a:t>(2 of 3)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83820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double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amountFor(rental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each) </a:t>
            </a: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{</a:t>
            </a:r>
            <a:r>
              <a:rPr lang="en-US" sz="1800" b="1" kern="0" dirty="0" smtClean="0">
                <a:latin typeface="+mn-lt"/>
              </a:rPr>
              <a:t>     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0;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switch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each.getMovie().getPriceCode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()) 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Movie.REGULAR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2)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- 2)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Movie.NEW_RELEASE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* 3;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Movie.CHILDRENS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thisAmount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+=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- 3)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	return </a:t>
            </a:r>
            <a:r>
              <a:rPr lang="en-US" sz="1800" b="1" kern="0" dirty="0" err="1" smtClean="0">
                <a:solidFill>
                  <a:srgbClr val="800000"/>
                </a:solidFill>
                <a:latin typeface="+mn-lt"/>
              </a:rPr>
              <a:t>thisAmount</a:t>
            </a: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			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052935"/>
            <a:ext cx="4521190" cy="461665"/>
          </a:xfrm>
          <a:prstGeom prst="rect">
            <a:avLst/>
          </a:prstGeom>
          <a:solidFill>
            <a:srgbClr val="7878DE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kern="0" dirty="0" err="1" smtClean="0">
                <a:latin typeface="+mn-lt"/>
              </a:rPr>
              <a:t>thisAmount</a:t>
            </a:r>
            <a:r>
              <a:rPr lang="en-US" kern="0" dirty="0" smtClean="0">
                <a:latin typeface="+mn-lt"/>
              </a:rPr>
              <a:t> = </a:t>
            </a:r>
            <a:r>
              <a:rPr lang="en-US" kern="0" dirty="0" err="1" smtClean="0">
                <a:latin typeface="+mn-lt"/>
              </a:rPr>
              <a:t>amountFor(each</a:t>
            </a:r>
            <a:r>
              <a:rPr lang="en-US" kern="0" dirty="0" smtClean="0">
                <a:latin typeface="+mn-lt"/>
              </a:rPr>
              <a:t>);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3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533400"/>
          </a:xfrm>
        </p:spPr>
        <p:txBody>
          <a:bodyPr/>
          <a:lstStyle/>
          <a:p>
            <a:r>
              <a:rPr lang="en-US" sz="2800" dirty="0" smtClean="0"/>
              <a:t>Redistributing </a:t>
            </a:r>
            <a:r>
              <a:rPr lang="en-US" sz="2800" dirty="0" smtClean="0">
                <a:latin typeface="Courier"/>
                <a:cs typeface="Courier"/>
              </a:rPr>
              <a:t>Statement</a:t>
            </a:r>
            <a:r>
              <a:rPr lang="en-US" sz="2800" dirty="0" smtClean="0"/>
              <a:t> Method </a:t>
            </a:r>
            <a:r>
              <a:rPr lang="en-US" sz="1800" dirty="0" smtClean="0"/>
              <a:t>(3 of 3)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r>
              <a:rPr lang="en-US" dirty="0" smtClean="0"/>
              <a:t>Using “Extract Method” refactoring technique to pull </a:t>
            </a:r>
            <a:r>
              <a:rPr lang="en-US" dirty="0" err="1" smtClean="0">
                <a:solidFill>
                  <a:srgbClr val="800000"/>
                </a:solidFill>
                <a:latin typeface="Courier"/>
                <a:cs typeface="Courier"/>
              </a:rPr>
              <a:t>accountFor</a:t>
            </a:r>
            <a:r>
              <a:rPr lang="en-US" dirty="0" smtClean="0"/>
              <a:t> out into its own method starts to tidy up Statement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as is often the case when the extraction is complete, variable names may no longer make sense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So, for clarity fix the name of local variables to clarify the new method…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09800"/>
            <a:ext cx="3200400" cy="3200400"/>
          </a:xfrm>
          <a:prstGeom prst="rect">
            <a:avLst/>
          </a:prstGeom>
        </p:spPr>
      </p:pic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4572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Refactoring</a:t>
            </a:r>
            <a:endParaRPr lang="en-US" sz="3200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 smtClean="0">
                <a:solidFill>
                  <a:srgbClr val="000090"/>
                </a:solidFill>
              </a:rPr>
              <a:t>Apply </a:t>
            </a:r>
            <a:r>
              <a:rPr lang="en-US" sz="3200" i="1" dirty="0">
                <a:solidFill>
                  <a:srgbClr val="000090"/>
                </a:solidFill>
              </a:rPr>
              <a:t>appropriate refactoring </a:t>
            </a:r>
            <a:r>
              <a:rPr lang="en-US" sz="3200" i="1" dirty="0" smtClean="0">
                <a:solidFill>
                  <a:srgbClr val="000090"/>
                </a:solidFill>
              </a:rPr>
              <a:t/>
            </a:r>
            <a:br>
              <a:rPr lang="en-US" sz="3200" i="1" dirty="0" smtClean="0">
                <a:solidFill>
                  <a:srgbClr val="000090"/>
                </a:solidFill>
              </a:rPr>
            </a:br>
            <a:r>
              <a:rPr lang="en-US" sz="3200" i="1" dirty="0" smtClean="0">
                <a:solidFill>
                  <a:srgbClr val="000090"/>
                </a:solidFill>
              </a:rPr>
              <a:t>techniques </a:t>
            </a:r>
            <a:r>
              <a:rPr lang="en-US" sz="3200" i="1" dirty="0">
                <a:solidFill>
                  <a:srgbClr val="000090"/>
                </a:solidFill>
              </a:rPr>
              <a:t>to resolve design </a:t>
            </a:r>
            <a:r>
              <a:rPr lang="en-US" sz="3200" i="1" dirty="0" smtClean="0">
                <a:solidFill>
                  <a:srgbClr val="000090"/>
                </a:solidFill>
              </a:rPr>
              <a:t/>
            </a:r>
            <a:br>
              <a:rPr lang="en-US" sz="3200" i="1" dirty="0" smtClean="0">
                <a:solidFill>
                  <a:srgbClr val="000090"/>
                </a:solidFill>
              </a:rPr>
            </a:br>
            <a:r>
              <a:rPr lang="en-US" sz="3200" i="1" dirty="0" smtClean="0">
                <a:solidFill>
                  <a:srgbClr val="000090"/>
                </a:solidFill>
              </a:rPr>
              <a:t>problems </a:t>
            </a:r>
            <a:r>
              <a:rPr lang="en-US" sz="3200" i="1" dirty="0">
                <a:solidFill>
                  <a:srgbClr val="000090"/>
                </a:solidFill>
              </a:rPr>
              <a:t>in </a:t>
            </a:r>
            <a:r>
              <a:rPr lang="en-US" sz="3200" i="1" dirty="0" smtClean="0">
                <a:solidFill>
                  <a:srgbClr val="000090"/>
                </a:solidFill>
              </a:rPr>
              <a:t>code</a:t>
            </a:r>
          </a:p>
          <a:p>
            <a:r>
              <a:rPr lang="en-US" dirty="0" smtClean="0"/>
              <a:t>More perspective on</a:t>
            </a:r>
            <a:br>
              <a:rPr lang="en-US" dirty="0" smtClean="0"/>
            </a:br>
            <a:r>
              <a:rPr lang="en-US" dirty="0" smtClean="0"/>
              <a:t>Software Change</a:t>
            </a:r>
          </a:p>
          <a:p>
            <a:r>
              <a:rPr lang="en-US" dirty="0" smtClean="0"/>
              <a:t>Opening thoughts on </a:t>
            </a:r>
            <a:br>
              <a:rPr lang="en-US" dirty="0" smtClean="0"/>
            </a:br>
            <a:r>
              <a:rPr lang="en-US" dirty="0" smtClean="0"/>
              <a:t>Refactoring</a:t>
            </a:r>
          </a:p>
          <a:p>
            <a:r>
              <a:rPr lang="en-US" dirty="0" smtClean="0"/>
              <a:t>Example from Book… </a:t>
            </a:r>
            <a:br>
              <a:rPr lang="en-US" dirty="0" smtClean="0"/>
            </a:br>
            <a:r>
              <a:rPr lang="en-US" dirty="0" smtClean="0"/>
              <a:t>Probably finish on your own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533400"/>
          </a:xfrm>
        </p:spPr>
        <p:txBody>
          <a:bodyPr/>
          <a:lstStyle/>
          <a:p>
            <a:r>
              <a:rPr lang="en-US" sz="2800" dirty="0" smtClean="0"/>
              <a:t>Clarify Names in New Method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838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double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amountFor(rental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aRental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{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double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kern="0" dirty="0" smtClean="0">
                <a:latin typeface="+mn-lt"/>
              </a:rPr>
              <a:t>switch (</a:t>
            </a:r>
            <a:r>
              <a:rPr lang="en-US" sz="1800" b="1" kern="0" dirty="0" err="1" smtClean="0">
                <a:solidFill>
                  <a:srgbClr val="800000"/>
                </a:solidFill>
                <a:latin typeface="+mn-lt"/>
              </a:rPr>
              <a:t>aRental</a:t>
            </a:r>
            <a:r>
              <a:rPr lang="en-US" sz="1800" b="1" kern="0" dirty="0" err="1" smtClean="0">
                <a:latin typeface="+mn-lt"/>
              </a:rPr>
              <a:t>.getMovie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().getPriceCode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()) 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Movie.REGULAR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result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aRental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2)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aRental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- 2)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Movie.NEW_RELEASE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aRental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* 3;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Movie.CHILDRENS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 (</a:t>
            </a:r>
            <a:r>
              <a:rPr lang="en-US" sz="1800" b="1" kern="0" dirty="0" err="1" smtClean="0">
                <a:solidFill>
                  <a:srgbClr val="800000"/>
                </a:solidFill>
                <a:latin typeface="+mn-lt"/>
              </a:rPr>
              <a:t>aRental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&gt; 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(</a:t>
            </a:r>
            <a:r>
              <a:rPr lang="en-US" sz="1800" b="1" kern="0" dirty="0" err="1" smtClean="0">
                <a:solidFill>
                  <a:srgbClr val="800000"/>
                </a:solidFill>
                <a:latin typeface="+mn-lt"/>
              </a:rPr>
              <a:t>aRental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- 3)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	</a:t>
            </a:r>
            <a:r>
              <a:rPr lang="en-US" sz="1800" b="1" kern="0" dirty="0" smtClean="0">
                <a:latin typeface="+mn-lt"/>
              </a:rPr>
              <a:t>return </a:t>
            </a: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result;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			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2800" dirty="0" smtClean="0"/>
              <a:t>“Move Method” Technique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05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800000"/>
                </a:solidFill>
                <a:latin typeface="Courier"/>
                <a:cs typeface="Courier"/>
              </a:rPr>
              <a:t>amountFor</a:t>
            </a:r>
            <a:r>
              <a:rPr lang="en-US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dirty="0" smtClean="0"/>
              <a:t>method doesn’t use information from the </a:t>
            </a:r>
            <a:r>
              <a:rPr lang="en-US" dirty="0" smtClean="0">
                <a:latin typeface="Courier"/>
                <a:cs typeface="Courier"/>
              </a:rPr>
              <a:t>Customer</a:t>
            </a:r>
            <a:endParaRPr lang="en-US" dirty="0" smtClean="0"/>
          </a:p>
          <a:p>
            <a:pPr lvl="1"/>
            <a:r>
              <a:rPr lang="en-US" dirty="0" smtClean="0"/>
              <a:t>Use the Move Method technique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>
                <a:solidFill>
                  <a:srgbClr val="800000"/>
                </a:solidFill>
              </a:rPr>
              <a:t>Problem</a:t>
            </a:r>
            <a:r>
              <a:rPr lang="en-US" dirty="0" smtClean="0"/>
              <a:t>: A method is, or will be, using or used by more features of another class than the class on which it is defined.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>
                <a:solidFill>
                  <a:srgbClr val="800000"/>
                </a:solidFill>
              </a:rPr>
              <a:t>Solution</a:t>
            </a:r>
            <a:r>
              <a:rPr lang="en-US" dirty="0" smtClean="0"/>
              <a:t>: Create a new method with a similar body in the class it uses most. Either turn the old method into a simple delegation or remove it altogether.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6477000"/>
            <a:ext cx="5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Q8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7630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Move</a:t>
            </a:r>
            <a:r>
              <a:rPr lang="en-US" sz="2800" dirty="0" smtClean="0"/>
              <a:t> </a:t>
            </a:r>
            <a:r>
              <a:rPr lang="en-US" sz="2800" dirty="0" err="1" smtClean="0"/>
              <a:t>amountFor</a:t>
            </a:r>
            <a:r>
              <a:rPr lang="en-US" sz="2800" dirty="0" smtClean="0"/>
              <a:t> Method to Rental Class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68580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 Rental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double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getCharge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baseline="0" dirty="0" smtClean="0">
                <a:latin typeface="+mn-lt"/>
              </a:rPr>
              <a:t>	double</a:t>
            </a:r>
            <a:r>
              <a:rPr lang="en-US" sz="1800" b="1" kern="0" dirty="0" smtClean="0">
                <a:latin typeface="+mn-lt"/>
              </a:rPr>
              <a:t> result = 0;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300"/>
              </a:spcBef>
              <a:buClr>
                <a:srgbClr val="CC0000"/>
              </a:buClr>
              <a:buSzPct val="70000"/>
            </a:pPr>
            <a:r>
              <a:rPr lang="en-US" sz="1800" b="1" kern="0" dirty="0" smtClean="0">
                <a:latin typeface="+mn-lt"/>
              </a:rPr>
              <a:t>	switch (</a:t>
            </a:r>
            <a:r>
              <a:rPr lang="en-US" sz="1800" b="1" kern="0" dirty="0" err="1" smtClean="0">
                <a:latin typeface="+mn-lt"/>
              </a:rPr>
              <a:t>getMovie().getPriceCode</a:t>
            </a:r>
            <a:r>
              <a:rPr lang="en-US" sz="1800" b="1" kern="0" dirty="0" smtClean="0">
                <a:latin typeface="+mn-lt"/>
              </a:rPr>
              <a:t>()) 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Movie.REGULAR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800" b="1" kern="0" dirty="0" smtClean="0">
                <a:latin typeface="+mn-lt"/>
              </a:rPr>
              <a:t>result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+= 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if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() &gt; 2)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	return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+=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() - 2)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Movie.NEW_RELEASE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result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() * 3;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case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Movie.CHILDRENS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result +=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if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() &gt; 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	result +=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getDaysRented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() - 3) * 1.5;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break;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dirty="0" smtClean="0">
                <a:latin typeface="+mn-lt"/>
              </a:rPr>
              <a:t>	return result;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29200" y="914400"/>
            <a:ext cx="38862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Class Customer…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double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amountFor(rental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aRental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{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1800" b="1" kern="0" dirty="0" smtClean="0">
                <a:latin typeface="+mn-lt"/>
              </a:rPr>
              <a:t>	return result;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Think/Pair/Share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dirty="0" smtClean="0"/>
              <a:t>How would “Extract Method” be used on Frequent Renter Points?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would “Move Method” be used on Frequent Renter 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Origins of a Change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010400" cy="5257800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GB" dirty="0"/>
              <a:t>What motivation is there for change?</a:t>
            </a:r>
            <a:endParaRPr lang="en-GB" dirty="0" smtClean="0"/>
          </a:p>
          <a:p>
            <a:pPr>
              <a:spcAft>
                <a:spcPts val="4800"/>
              </a:spcAft>
            </a:pPr>
            <a:r>
              <a:rPr lang="en-GB" dirty="0" smtClean="0"/>
              <a:t>What </a:t>
            </a:r>
            <a:r>
              <a:rPr lang="en-GB" dirty="0"/>
              <a:t>are the causes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of </a:t>
            </a:r>
            <a:r>
              <a:rPr lang="en-GB" dirty="0"/>
              <a:t>a change?</a:t>
            </a:r>
            <a:endParaRPr lang="en-GB" dirty="0" smtClean="0"/>
          </a:p>
          <a:p>
            <a:pPr>
              <a:spcAft>
                <a:spcPts val="4800"/>
              </a:spcAft>
            </a:pPr>
            <a:r>
              <a:rPr lang="en-GB" dirty="0" smtClean="0"/>
              <a:t>What are some </a:t>
            </a:r>
            <a:br>
              <a:rPr lang="en-GB" dirty="0" smtClean="0"/>
            </a:br>
            <a:r>
              <a:rPr lang="en-GB" dirty="0" smtClean="0"/>
              <a:t>categories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change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42721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Change Types/Categories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458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000" i="1" dirty="0">
                <a:solidFill>
                  <a:srgbClr val="800000"/>
                </a:solidFill>
              </a:rPr>
              <a:t>Corrective Change</a:t>
            </a:r>
            <a:r>
              <a:rPr lang="en-US" sz="2000" b="0" dirty="0"/>
              <a:t> </a:t>
            </a:r>
            <a:r>
              <a:rPr lang="en-US" sz="2000" dirty="0"/>
              <a:t>– changes to fix errors in design, logic, coding, documentation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does not change requirements specifications)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000" i="1" dirty="0">
                <a:solidFill>
                  <a:srgbClr val="800000"/>
                </a:solidFill>
              </a:rPr>
              <a:t>Adaptive Change</a:t>
            </a:r>
            <a:r>
              <a:rPr lang="en-US" sz="2000" dirty="0"/>
              <a:t> – changes for use in a new environment – most common, your component vendors require moving to a new version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000" i="1" dirty="0">
                <a:solidFill>
                  <a:srgbClr val="800000"/>
                </a:solidFill>
              </a:rPr>
              <a:t>Perfective Change</a:t>
            </a:r>
            <a:r>
              <a:rPr lang="en-US" sz="2000" dirty="0"/>
              <a:t> – changes to meet new or different customer needs/requirements – most common, additional features/capabilities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000" i="1" dirty="0" smtClean="0">
                <a:solidFill>
                  <a:srgbClr val="800000"/>
                </a:solidFill>
              </a:rPr>
              <a:t>Preventive </a:t>
            </a:r>
            <a:r>
              <a:rPr lang="en-US" sz="2000" i="1" dirty="0">
                <a:solidFill>
                  <a:srgbClr val="800000"/>
                </a:solidFill>
              </a:rPr>
              <a:t>Change</a:t>
            </a:r>
            <a:r>
              <a:rPr lang="en-US" sz="2000" dirty="0"/>
              <a:t> (special case of corrective) – change to fix errors </a:t>
            </a:r>
            <a:r>
              <a:rPr lang="en-US" sz="2000" i="1" dirty="0"/>
              <a:t>before </a:t>
            </a:r>
            <a:r>
              <a:rPr lang="en-US" sz="2000" dirty="0"/>
              <a:t>they occur (this term is not universally used) 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1800" dirty="0"/>
              <a:t>e.g., you know some customers will move to</a:t>
            </a:r>
            <a:r>
              <a:rPr lang="en-US" sz="1800" dirty="0" smtClean="0"/>
              <a:t> </a:t>
            </a:r>
            <a:r>
              <a:rPr lang="en-US" sz="1800" dirty="0" err="1" smtClean="0"/>
              <a:t>MacOS</a:t>
            </a:r>
            <a:r>
              <a:rPr lang="en-US" sz="1800" dirty="0" smtClean="0"/>
              <a:t>, </a:t>
            </a:r>
            <a:r>
              <a:rPr lang="en-US" sz="1800" dirty="0"/>
              <a:t>fix your app so it will work </a:t>
            </a:r>
            <a:r>
              <a:rPr lang="en-US" sz="1800" dirty="0" smtClean="0"/>
              <a:t>there</a:t>
            </a:r>
            <a:endParaRPr lang="en-US" sz="1800" dirty="0"/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7778993" y="6457890"/>
            <a:ext cx="526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Q1</a:t>
            </a:r>
            <a:endParaRPr lang="en-US" sz="2000" b="1" dirty="0">
              <a:solidFill>
                <a:srgbClr val="0033CC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3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52400" y="1143000"/>
            <a:ext cx="4191000" cy="3657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Existing Requirements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838200"/>
            <a:ext cx="4191000" cy="3657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New Requirements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2667000"/>
            <a:ext cx="4191000" cy="3657600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Existing Environment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0" y="2895600"/>
            <a:ext cx="4191000" cy="3657600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New Environment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1981200"/>
            <a:ext cx="1676400" cy="2819400"/>
          </a:xfrm>
          <a:prstGeom prst="ellipse">
            <a:avLst/>
          </a:prstGeom>
          <a:solidFill>
            <a:srgbClr val="0070C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Corrective &amp; Preventive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10200" y="4495800"/>
            <a:ext cx="1676400" cy="1371600"/>
          </a:xfrm>
          <a:prstGeom prst="ellipse">
            <a:avLst/>
          </a:prstGeom>
          <a:solidFill>
            <a:srgbClr val="0070C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Adaptive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62800" y="1828800"/>
            <a:ext cx="1676400" cy="1371600"/>
          </a:xfrm>
          <a:prstGeom prst="ellipse">
            <a:avLst/>
          </a:prstGeom>
          <a:solidFill>
            <a:srgbClr val="0070C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Perfective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4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34400" cy="533400"/>
          </a:xfrm>
        </p:spPr>
        <p:txBody>
          <a:bodyPr/>
          <a:lstStyle/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Cost Breakdown by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Change Type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613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14044"/>
              </p:ext>
            </p:extLst>
          </p:nvPr>
        </p:nvGraphicFramePr>
        <p:xfrm>
          <a:off x="0" y="908050"/>
          <a:ext cx="9144000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4" imgW="6858000" imgH="4064000" progId="MSGraph.Chart.8">
                  <p:embed followColorScheme="full"/>
                </p:oleObj>
              </mc:Choice>
              <mc:Fallback>
                <p:oleObj name="Chart" r:id="rId4" imgW="6858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050"/>
                        <a:ext cx="9144000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924800" y="645789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Q2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133600" y="1600200"/>
            <a:ext cx="1752600" cy="2133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447800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there be more spent on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Refactoring?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81600"/>
          </a:xfrm>
        </p:spPr>
        <p:txBody>
          <a:bodyPr/>
          <a:lstStyle/>
          <a:p>
            <a:r>
              <a:rPr lang="en-US" dirty="0" smtClean="0"/>
              <a:t>A disciplined technique for restructuring existing code, altering internal structure without changing external behavior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series of small behavior preserving transformations, each doing little, but together can produce a significant restructuring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refactoring is small, so less likely to go wrong. The system is kept fully working after each refactoring, reducing the chance of a system getting broken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48600" y="6477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Q3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3200" dirty="0" smtClean="0"/>
              <a:t>Extremely Simple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10200"/>
          </a:xfrm>
        </p:spPr>
        <p:txBody>
          <a:bodyPr/>
          <a:lstStyle/>
          <a:p>
            <a:r>
              <a:rPr lang="en-US" dirty="0" smtClean="0"/>
              <a:t>Using any number other than zero in functional code is a road to disaster</a:t>
            </a:r>
          </a:p>
          <a:p>
            <a:r>
              <a:rPr lang="en-US" dirty="0" smtClean="0"/>
              <a:t>Not clear why that value</a:t>
            </a:r>
          </a:p>
          <a:p>
            <a:r>
              <a:rPr lang="en-US" dirty="0" smtClean="0"/>
              <a:t>Harder to change the value when rules change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cs typeface="Courier"/>
              </a:rPr>
              <a:t>Instead of writing</a:t>
            </a:r>
            <a:endParaRPr lang="en-US" sz="2400" dirty="0" smtClean="0">
              <a:solidFill>
                <a:srgbClr val="800000"/>
              </a:solidFill>
              <a:cs typeface="Courier"/>
            </a:endParaRP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		Feet := Miles * 5280;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  <a:cs typeface="Courier"/>
              </a:rPr>
              <a:t>Write…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	const	FEET_PER_MILE = 5280;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			Feet := Miles * FEET_PER_MILE;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916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458200" cy="4572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Simple</a:t>
            </a:r>
            <a:r>
              <a:rPr lang="en-US" sz="2800" dirty="0" smtClean="0"/>
              <a:t> Video Rental Example </a:t>
            </a:r>
            <a:r>
              <a:rPr lang="en-US" sz="1800" dirty="0" smtClean="0"/>
              <a:t>(1 of 5)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609600"/>
            <a:ext cx="7543800" cy="574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public class </a:t>
            </a:r>
            <a:r>
              <a:rPr lang="en-US" sz="1800" b="1" kern="0" dirty="0" smtClean="0">
                <a:solidFill>
                  <a:srgbClr val="800000"/>
                </a:solidFill>
                <a:latin typeface="+mn-lt"/>
              </a:rPr>
              <a:t>Movie </a:t>
            </a:r>
            <a:r>
              <a:rPr lang="en-US" sz="1600" b="1" kern="0" dirty="0" smtClean="0">
                <a:latin typeface="+mn-lt"/>
              </a:rPr>
              <a:t>{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static final </a:t>
            </a:r>
            <a:r>
              <a:rPr lang="en-US" sz="1600" b="1" kern="0" dirty="0" err="1" smtClean="0">
                <a:latin typeface="+mn-lt"/>
              </a:rPr>
              <a:t>int</a:t>
            </a:r>
            <a:r>
              <a:rPr lang="en-US" sz="1600" b="1" kern="0" dirty="0" smtClean="0">
                <a:latin typeface="+mn-lt"/>
              </a:rPr>
              <a:t> CHILDRENS = 2;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static final </a:t>
            </a:r>
            <a:r>
              <a:rPr lang="en-US" sz="1600" b="1" kern="0" dirty="0" err="1" smtClean="0">
                <a:latin typeface="+mn-lt"/>
              </a:rPr>
              <a:t>int</a:t>
            </a:r>
            <a:r>
              <a:rPr lang="en-US" sz="1600" b="1" kern="0" dirty="0" smtClean="0">
                <a:latin typeface="+mn-lt"/>
              </a:rPr>
              <a:t> NEW_RELEASE = 1;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static final </a:t>
            </a:r>
            <a:r>
              <a:rPr lang="en-US" sz="1600" b="1" kern="0" dirty="0" err="1" smtClean="0">
                <a:latin typeface="+mn-lt"/>
              </a:rPr>
              <a:t>int</a:t>
            </a:r>
            <a:r>
              <a:rPr lang="en-US" sz="1600" b="1" kern="0" dirty="0" smtClean="0">
                <a:latin typeface="+mn-lt"/>
              </a:rPr>
              <a:t> REGULAR = 0;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endParaRPr lang="en-US" sz="800" b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private String _title;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private </a:t>
            </a:r>
            <a:r>
              <a:rPr lang="en-US" sz="1600" b="1" kern="0" dirty="0" err="1" smtClean="0">
                <a:latin typeface="+mn-lt"/>
              </a:rPr>
              <a:t>int</a:t>
            </a:r>
            <a:r>
              <a:rPr lang="en-US" sz="1600" b="1" kern="0" dirty="0" smtClean="0">
                <a:latin typeface="+mn-lt"/>
              </a:rPr>
              <a:t> _</a:t>
            </a:r>
            <a:r>
              <a:rPr lang="en-US" sz="1600" b="1" kern="0" dirty="0" err="1" smtClean="0">
                <a:latin typeface="+mn-lt"/>
              </a:rPr>
              <a:t>priceCode</a:t>
            </a:r>
            <a:r>
              <a:rPr lang="en-US" sz="1600" b="1" kern="0" dirty="0" smtClean="0">
                <a:latin typeface="+mn-lt"/>
              </a:rPr>
              <a:t>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endParaRPr lang="en-US" sz="800" b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</a:t>
            </a:r>
            <a:r>
              <a:rPr lang="en-US" sz="1600" b="1" kern="0" dirty="0" err="1" smtClean="0">
                <a:latin typeface="+mn-lt"/>
              </a:rPr>
              <a:t>Movie(String</a:t>
            </a:r>
            <a:r>
              <a:rPr lang="en-US" sz="1600" b="1" kern="0" dirty="0" smtClean="0">
                <a:latin typeface="+mn-lt"/>
              </a:rPr>
              <a:t> title, </a:t>
            </a:r>
            <a:r>
              <a:rPr lang="en-US" sz="1600" b="1" kern="0" dirty="0" err="1" smtClean="0">
                <a:latin typeface="+mn-lt"/>
              </a:rPr>
              <a:t>int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priceCode</a:t>
            </a:r>
            <a:r>
              <a:rPr lang="en-US" sz="1600" b="1" kern="0" dirty="0" smtClean="0">
                <a:latin typeface="+mn-lt"/>
              </a:rPr>
              <a:t>) {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	_title = title;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	_</a:t>
            </a:r>
            <a:r>
              <a:rPr lang="en-US" sz="1600" b="1" kern="0" dirty="0" err="1" smtClean="0">
                <a:latin typeface="+mn-lt"/>
              </a:rPr>
              <a:t>priceCode</a:t>
            </a:r>
            <a:r>
              <a:rPr lang="en-US" sz="1600" b="1" kern="0" dirty="0" smtClean="0">
                <a:latin typeface="+mn-lt"/>
              </a:rPr>
              <a:t> = </a:t>
            </a:r>
            <a:r>
              <a:rPr lang="en-US" sz="1600" b="1" kern="0" dirty="0" err="1" smtClean="0">
                <a:latin typeface="+mn-lt"/>
              </a:rPr>
              <a:t>priceCode</a:t>
            </a:r>
            <a:r>
              <a:rPr lang="en-US" sz="1600" b="1" kern="0" dirty="0" smtClean="0">
                <a:latin typeface="+mn-lt"/>
              </a:rPr>
              <a:t>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}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</a:t>
            </a:r>
            <a:r>
              <a:rPr lang="en-US" sz="1600" b="1" kern="0" dirty="0" err="1" smtClean="0">
                <a:latin typeface="+mn-lt"/>
              </a:rPr>
              <a:t>int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getPriceCode</a:t>
            </a:r>
            <a:r>
              <a:rPr lang="en-US" sz="1600" b="1" kern="0" dirty="0" smtClean="0">
                <a:latin typeface="+mn-lt"/>
              </a:rPr>
              <a:t>() {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	return _</a:t>
            </a:r>
            <a:r>
              <a:rPr lang="en-US" sz="1600" b="1" kern="0" dirty="0" err="1" smtClean="0">
                <a:latin typeface="+mn-lt"/>
              </a:rPr>
              <a:t>priceCode</a:t>
            </a:r>
            <a:r>
              <a:rPr lang="en-US" sz="1600" b="1" kern="0" dirty="0" smtClean="0">
                <a:latin typeface="+mn-lt"/>
              </a:rPr>
              <a:t>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}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void </a:t>
            </a:r>
            <a:r>
              <a:rPr lang="en-US" sz="1600" b="1" kern="0" dirty="0" err="1" smtClean="0">
                <a:latin typeface="+mn-lt"/>
              </a:rPr>
              <a:t>setPriceCode(int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arg</a:t>
            </a:r>
            <a:r>
              <a:rPr lang="en-US" sz="1600" b="1" kern="0" dirty="0" smtClean="0">
                <a:latin typeface="+mn-lt"/>
              </a:rPr>
              <a:t>) {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	_</a:t>
            </a:r>
            <a:r>
              <a:rPr lang="en-US" sz="1600" b="1" kern="0" dirty="0" err="1" smtClean="0">
                <a:latin typeface="+mn-lt"/>
              </a:rPr>
              <a:t>priceCode</a:t>
            </a:r>
            <a:r>
              <a:rPr lang="en-US" sz="1600" b="1" kern="0" dirty="0" smtClean="0">
                <a:latin typeface="+mn-lt"/>
              </a:rPr>
              <a:t> = </a:t>
            </a:r>
            <a:r>
              <a:rPr lang="en-US" sz="1600" b="1" kern="0" dirty="0" err="1" smtClean="0">
                <a:latin typeface="+mn-lt"/>
              </a:rPr>
              <a:t>arg</a:t>
            </a:r>
            <a:r>
              <a:rPr lang="en-US" sz="1600" b="1" kern="0" dirty="0" smtClean="0">
                <a:latin typeface="+mn-lt"/>
              </a:rPr>
              <a:t>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}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public String </a:t>
            </a:r>
            <a:r>
              <a:rPr lang="en-US" sz="1600" b="1" kern="0" dirty="0" err="1" smtClean="0">
                <a:latin typeface="+mn-lt"/>
              </a:rPr>
              <a:t>getTitle</a:t>
            </a:r>
            <a:r>
              <a:rPr lang="en-US" sz="1600" b="1" kern="0" dirty="0" smtClean="0">
                <a:latin typeface="+mn-lt"/>
              </a:rPr>
              <a:t>() {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	return _title;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	}</a:t>
            </a:r>
          </a:p>
          <a:p>
            <a:pPr marL="342900" lvl="0" indent="-342900"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1600" b="1" kern="0" dirty="0" smtClean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661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25818</TotalTime>
  <Words>771</Words>
  <Application>Microsoft Office PowerPoint</Application>
  <PresentationFormat>On-screen Show (4:3)</PresentationFormat>
  <Paragraphs>297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2007FairfaxShowcaseSE-Slides-Bohner</vt:lpstr>
      <vt:lpstr>Chart</vt:lpstr>
      <vt:lpstr>CSSE 375 Software Construction and Evolution: Special Change Called Refactoring</vt:lpstr>
      <vt:lpstr>Learning Outcomes: Refactoring</vt:lpstr>
      <vt:lpstr>Origins of a Change</vt:lpstr>
      <vt:lpstr>Change Types/Categories</vt:lpstr>
      <vt:lpstr>Or,</vt:lpstr>
      <vt:lpstr>Cost Breakdown by Change Type</vt:lpstr>
      <vt:lpstr>What is Refactoring?</vt:lpstr>
      <vt:lpstr>Extremely Simple Example</vt:lpstr>
      <vt:lpstr>Simple Video Rental Example (1 of 5)</vt:lpstr>
      <vt:lpstr>Simple Video Rental Example (2 of 5)</vt:lpstr>
      <vt:lpstr>Simple Video Rental Example (3 of 5)</vt:lpstr>
      <vt:lpstr>Simple Video Rental Example (4 of 5)</vt:lpstr>
      <vt:lpstr>Simple Video Rental Example (5 of 5)</vt:lpstr>
      <vt:lpstr>Some Observations</vt:lpstr>
      <vt:lpstr>Good Software Practice</vt:lpstr>
      <vt:lpstr>First Step, Before you Start Refactoring…</vt:lpstr>
      <vt:lpstr>Redistributing Statement Method (1 of 3)</vt:lpstr>
      <vt:lpstr>Redistributing Statement Method (2 of 3)</vt:lpstr>
      <vt:lpstr>Redistributing Statement Method (3 of 3)</vt:lpstr>
      <vt:lpstr>Clarify Names in New Method</vt:lpstr>
      <vt:lpstr>“Move Method” Technique</vt:lpstr>
      <vt:lpstr>Move amountFor Method to Rental Class</vt:lpstr>
      <vt:lpstr>Exercise: Think/Pair/Share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124</cp:revision>
  <cp:lastPrinted>2013-03-05T16:59:45Z</cp:lastPrinted>
  <dcterms:created xsi:type="dcterms:W3CDTF">2010-09-02T02:24:37Z</dcterms:created>
  <dcterms:modified xsi:type="dcterms:W3CDTF">2014-03-11T14:17:56Z</dcterms:modified>
</cp:coreProperties>
</file>