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8"/>
  </p:notesMasterIdLst>
  <p:handoutMasterIdLst>
    <p:handoutMasterId r:id="rId29"/>
  </p:handoutMasterIdLst>
  <p:sldIdLst>
    <p:sldId id="256" r:id="rId2"/>
    <p:sldId id="835" r:id="rId3"/>
    <p:sldId id="883" r:id="rId4"/>
    <p:sldId id="906" r:id="rId5"/>
    <p:sldId id="885" r:id="rId6"/>
    <p:sldId id="886" r:id="rId7"/>
    <p:sldId id="887" r:id="rId8"/>
    <p:sldId id="888" r:id="rId9"/>
    <p:sldId id="889" r:id="rId10"/>
    <p:sldId id="890" r:id="rId11"/>
    <p:sldId id="891" r:id="rId12"/>
    <p:sldId id="892" r:id="rId13"/>
    <p:sldId id="893" r:id="rId14"/>
    <p:sldId id="894" r:id="rId15"/>
    <p:sldId id="895" r:id="rId16"/>
    <p:sldId id="896" r:id="rId17"/>
    <p:sldId id="897" r:id="rId18"/>
    <p:sldId id="898" r:id="rId19"/>
    <p:sldId id="899" r:id="rId20"/>
    <p:sldId id="900" r:id="rId21"/>
    <p:sldId id="901" r:id="rId22"/>
    <p:sldId id="902" r:id="rId23"/>
    <p:sldId id="905" r:id="rId24"/>
    <p:sldId id="907" r:id="rId25"/>
    <p:sldId id="908" r:id="rId26"/>
    <p:sldId id="909" r:id="rId27"/>
  </p:sldIdLst>
  <p:sldSz cx="9144000" cy="6858000" type="screen4x3"/>
  <p:notesSz cx="7315200" cy="9601200"/>
  <p:custDataLst>
    <p:tags r:id="rId3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74507" autoAdjust="0"/>
  </p:normalViewPr>
  <p:slideViewPr>
    <p:cSldViewPr>
      <p:cViewPr varScale="1">
        <p:scale>
          <a:sx n="69" d="100"/>
          <a:sy n="69" d="100"/>
        </p:scale>
        <p:origin x="-1782" y="-102"/>
      </p:cViewPr>
      <p:guideLst>
        <p:guide orient="horz" pos="2160"/>
        <p:guide pos="3600"/>
      </p:guideLst>
    </p:cSldViewPr>
  </p:slideViewPr>
  <p:outlineViewPr>
    <p:cViewPr>
      <p:scale>
        <a:sx n="33" d="100"/>
        <a:sy n="33" d="100"/>
      </p:scale>
      <p:origin x="0" y="2192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48391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1483257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b="1" dirty="0" smtClean="0">
                <a:latin typeface="+mn-lt"/>
              </a:rPr>
              <a:t>Q1: </a:t>
            </a:r>
            <a:r>
              <a:rPr lang="en-US" dirty="0" smtClean="0">
                <a:latin typeface="+mn-lt"/>
              </a:rPr>
              <a:t>What Gang of Four Patterns</a:t>
            </a:r>
            <a:r>
              <a:rPr lang="en-US" baseline="0" dirty="0" smtClean="0">
                <a:latin typeface="+mn-lt"/>
              </a:rPr>
              <a:t> have we examined so far in CSSE 374? </a:t>
            </a:r>
          </a:p>
          <a:p>
            <a:endParaRPr lang="en-US" baseline="0" dirty="0" smtClean="0">
              <a:latin typeface="+mn-lt"/>
            </a:endParaRPr>
          </a:p>
          <a:p>
            <a:r>
              <a:rPr lang="en-US" baseline="0" dirty="0" smtClean="0">
                <a:latin typeface="+mn-lt"/>
              </a:rPr>
              <a:t>CLARIFICATION on one earlier topic:</a:t>
            </a:r>
          </a:p>
          <a:p>
            <a:r>
              <a:rPr lang="en-US" baseline="0" dirty="0" smtClean="0">
                <a:latin typeface="+mn-lt"/>
              </a:rPr>
              <a:t>Variation points: points of change in the existing system or requirements  (e.g., multiple tax calculators)</a:t>
            </a:r>
          </a:p>
          <a:p>
            <a:r>
              <a:rPr lang="en-US" baseline="0" dirty="0" smtClean="0">
                <a:latin typeface="+mn-lt"/>
              </a:rPr>
              <a:t>Evolution points: points of change that may arise in the future but not currently present (e.g., hand-held POS devices)</a:t>
            </a:r>
          </a:p>
          <a:p>
            <a:r>
              <a:rPr lang="en-US" baseline="0" dirty="0" smtClean="0">
                <a:latin typeface="+mn-lt"/>
              </a:rPr>
              <a:t/>
            </a:r>
            <a:br>
              <a:rPr lang="en-US" baseline="0" dirty="0" smtClean="0">
                <a:latin typeface="+mn-lt"/>
              </a:rPr>
            </a:br>
            <a:endParaRPr lang="en-US" baseline="0" dirty="0" smtClean="0">
              <a:latin typeface="+mn-lt"/>
            </a:endParaRPr>
          </a:p>
          <a:p>
            <a:endParaRPr lang="en-US" baseline="0" dirty="0" smtClean="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a:latin typeface="Lucida Grande" charset="0"/>
                <a:ea typeface="Lucida Grande" charset="0"/>
                <a:cs typeface="Lucida Grande" charset="0"/>
                <a:sym typeface="Lucida Grande" charset="0"/>
              </a:rPr>
              <a:t>Walk through figure.  Note:</a:t>
            </a:r>
          </a:p>
          <a:p>
            <a:r>
              <a:rPr lang="en-US" sz="2300" dirty="0">
                <a:latin typeface="Lucida Grande" charset="0"/>
                <a:ea typeface="Lucida Grande" charset="0"/>
                <a:cs typeface="Lucida Grande" charset="0"/>
                <a:sym typeface="Lucida Grande" charset="0"/>
              </a:rPr>
              <a:t>- active object</a:t>
            </a:r>
          </a:p>
          <a:p>
            <a:r>
              <a:rPr lang="en-US" sz="2300" dirty="0">
                <a:latin typeface="Lucida Grande" charset="0"/>
                <a:ea typeface="Lucida Grande" charset="0"/>
                <a:cs typeface="Lucida Grande" charset="0"/>
                <a:sym typeface="Lucida Grande" charset="0"/>
              </a:rPr>
              <a:t>- </a:t>
            </a:r>
            <a:r>
              <a:rPr lang="en-US" sz="2300" dirty="0" err="1">
                <a:latin typeface="Lucida Grande" charset="0"/>
                <a:ea typeface="Lucida Grande" charset="0"/>
                <a:cs typeface="Lucida Grande" charset="0"/>
                <a:sym typeface="Lucida Grande" charset="0"/>
              </a:rPr>
              <a:t>async</a:t>
            </a:r>
            <a:r>
              <a:rPr lang="en-US" sz="2300" dirty="0">
                <a:latin typeface="Lucida Grande" charset="0"/>
                <a:ea typeface="Lucida Grande" charset="0"/>
                <a:cs typeface="Lucida Grande" charset="0"/>
                <a:sym typeface="Lucida Grande" charset="0"/>
              </a:rPr>
              <a:t> run() message</a:t>
            </a:r>
            <a:endParaRPr lang="en-US" sz="2300" dirty="0" smtClean="0">
              <a:latin typeface="Lucida Grande" charset="0"/>
              <a:ea typeface="Lucida Grande" charset="0"/>
              <a:cs typeface="Lucida Grande" charset="0"/>
              <a:sym typeface="Lucida Grande" charset="0"/>
            </a:endParaRPr>
          </a:p>
          <a:p>
            <a:pPr>
              <a:buFontTx/>
              <a:buChar char="-"/>
            </a:pPr>
            <a:r>
              <a:rPr lang="en-US" sz="2300" dirty="0" smtClean="0">
                <a:latin typeface="Lucida Grande" charset="0"/>
                <a:ea typeface="Lucida Grande" charset="0"/>
                <a:cs typeface="Lucida Grande" charset="0"/>
                <a:sym typeface="Lucida Grande" charset="0"/>
              </a:rPr>
              <a:t>separate </a:t>
            </a:r>
            <a:r>
              <a:rPr lang="en-US" sz="2300" dirty="0">
                <a:latin typeface="Lucida Grande" charset="0"/>
                <a:ea typeface="Lucida Grande" charset="0"/>
                <a:cs typeface="Lucida Grande" charset="0"/>
                <a:sym typeface="Lucida Grande" charset="0"/>
              </a:rPr>
              <a:t>message in new thread to get </a:t>
            </a:r>
            <a:r>
              <a:rPr lang="en-US" sz="2300" dirty="0" smtClean="0">
                <a:latin typeface="Lucida Grande" charset="0"/>
                <a:ea typeface="Lucida Grande" charset="0"/>
                <a:cs typeface="Lucida Grande" charset="0"/>
                <a:sym typeface="Lucida Grande" charset="0"/>
              </a:rPr>
              <a:t>updates</a:t>
            </a:r>
          </a:p>
          <a:p>
            <a:pPr lvl="1">
              <a:buFontTx/>
              <a:buChar char="-"/>
            </a:pPr>
            <a:r>
              <a:rPr lang="en-US" sz="2300" dirty="0" smtClean="0">
                <a:latin typeface="Lucida Grande" charset="0"/>
                <a:ea typeface="Lucida Grande" charset="0"/>
                <a:cs typeface="Lucida Grande" charset="0"/>
                <a:sym typeface="Lucida Grande" charset="0"/>
              </a:rPr>
              <a:t>Loop forever</a:t>
            </a:r>
            <a:r>
              <a:rPr lang="en-US" sz="2300" baseline="0" dirty="0" smtClean="0">
                <a:latin typeface="Lucida Grande" charset="0"/>
                <a:ea typeface="Lucida Grande" charset="0"/>
                <a:cs typeface="Lucida Grande" charset="0"/>
                <a:sym typeface="Lucida Grande" charset="0"/>
              </a:rPr>
              <a:t> { sleep N minutes;  Ask for more updates}</a:t>
            </a:r>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smtClean="0">
                <a:latin typeface="Lucida Grande" charset="0"/>
                <a:ea typeface="Lucida Grande" charset="0"/>
                <a:cs typeface="Lucida Grande" charset="0"/>
                <a:sym typeface="Lucida Grande" charset="0"/>
              </a:rPr>
              <a:t>Well,</a:t>
            </a:r>
            <a:r>
              <a:rPr lang="en-US" sz="2300" baseline="0" dirty="0" smtClean="0">
                <a:latin typeface="Lucida Grande" charset="0"/>
                <a:ea typeface="Lucida Grande" charset="0"/>
                <a:cs typeface="Lucida Grande" charset="0"/>
                <a:sym typeface="Lucida Grande" charset="0"/>
              </a:rPr>
              <a:t> we don’t have the information on the product do we?</a:t>
            </a:r>
          </a:p>
          <a:p>
            <a:r>
              <a:rPr lang="en-US" sz="2300" dirty="0" smtClean="0">
                <a:latin typeface="Lucida Grande" charset="0"/>
                <a:ea typeface="Lucida Grande" charset="0"/>
                <a:cs typeface="Lucida Grande" charset="0"/>
                <a:sym typeface="Lucida Grande" charset="0"/>
              </a:rPr>
              <a:t>We’ll ask this one in class.  Would you just not </a:t>
            </a:r>
            <a:r>
              <a:rPr lang="en-US" sz="2300" dirty="0">
                <a:latin typeface="Lucida Grande" charset="0"/>
                <a:ea typeface="Lucida Grande" charset="0"/>
                <a:cs typeface="Lucida Grande" charset="0"/>
                <a:sym typeface="Lucida Grande" charset="0"/>
              </a:rPr>
              <a:t>sell the product?  manually enter price and UPC</a:t>
            </a:r>
            <a:r>
              <a:rPr lang="en-US" sz="2300" dirty="0" smtClean="0">
                <a:latin typeface="Lucida Grande" charset="0"/>
                <a:ea typeface="Lucida Grande" charset="0"/>
                <a:cs typeface="Lucida Grande" charset="0"/>
                <a:sym typeface="Lucida Grande" charset="0"/>
              </a:rPr>
              <a:t>? Is it free?</a:t>
            </a:r>
          </a:p>
          <a:p>
            <a:r>
              <a:rPr lang="en-US" sz="2300" b="1" dirty="0" smtClean="0">
                <a:latin typeface="Lucida Grande" charset="0"/>
                <a:ea typeface="Lucida Grande" charset="0"/>
                <a:cs typeface="Lucida Grande" charset="0"/>
                <a:sym typeface="Lucida Grande" charset="0"/>
              </a:rPr>
              <a:t>We need to deal with this exception!</a:t>
            </a:r>
            <a:endParaRPr lang="en-US" sz="2300" b="1" dirty="0">
              <a:latin typeface="Lucida Grande" charset="0"/>
              <a:ea typeface="Lucida Grande" charset="0"/>
              <a:cs typeface="Lucida Grande" charset="0"/>
              <a:sym typeface="Lucida Grande"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UML</a:t>
            </a:r>
            <a:r>
              <a:rPr lang="en-US" baseline="0" dirty="0" smtClean="0"/>
              <a:t> class can have an </a:t>
            </a:r>
            <a:r>
              <a:rPr lang="en-US" b="1" baseline="0" dirty="0" smtClean="0"/>
              <a:t>additional section for Exceptions</a:t>
            </a:r>
          </a:p>
          <a:p>
            <a:r>
              <a:rPr lang="en-US" dirty="0" smtClean="0"/>
              <a:t>UML allows the operation syntax to be any other language</a:t>
            </a:r>
          </a:p>
          <a:p>
            <a:r>
              <a:rPr lang="en-US" dirty="0" smtClean="0"/>
              <a:t>	Object </a:t>
            </a:r>
            <a:r>
              <a:rPr lang="en-US" dirty="0" err="1" smtClean="0"/>
              <a:t>Get(Key</a:t>
            </a:r>
            <a:r>
              <a:rPr lang="en-US" dirty="0" smtClean="0"/>
              <a:t>, Class) Throws </a:t>
            </a:r>
            <a:r>
              <a:rPr lang="en-US" dirty="0" err="1" smtClean="0"/>
              <a:t>DBUnavailableException</a:t>
            </a:r>
            <a:r>
              <a:rPr lang="en-US" dirty="0" smtClean="0"/>
              <a:t>, </a:t>
            </a:r>
            <a:r>
              <a:rPr lang="en-US" dirty="0" err="1" smtClean="0"/>
              <a:t>FatalException</a:t>
            </a:r>
            <a:endParaRPr lang="en-US" dirty="0" smtClean="0"/>
          </a:p>
          <a:p>
            <a:r>
              <a:rPr lang="en-US" dirty="0" smtClean="0"/>
              <a:t>Default UML Syntax</a:t>
            </a:r>
          </a:p>
          <a:p>
            <a:r>
              <a:rPr lang="en-US" dirty="0" smtClean="0"/>
              <a:t>	</a:t>
            </a:r>
            <a:r>
              <a:rPr lang="en-US" dirty="0" err="1" smtClean="0"/>
              <a:t>Put(Object</a:t>
            </a:r>
            <a:r>
              <a:rPr lang="en-US" dirty="0" smtClean="0"/>
              <a:t>, id) {exceptions=(</a:t>
            </a:r>
            <a:r>
              <a:rPr lang="en-US" dirty="0" err="1" smtClean="0"/>
              <a:t>DBUnavailableException</a:t>
            </a:r>
            <a:r>
              <a:rPr lang="en-US" dirty="0" smtClean="0"/>
              <a:t>, </a:t>
            </a:r>
            <a:r>
              <a:rPr lang="en-US" dirty="0" err="1" smtClean="0"/>
              <a:t>FatalException</a:t>
            </a:r>
            <a:r>
              <a:rPr lang="en-US" dirty="0" smtClean="0"/>
              <a:t>)}</a:t>
            </a:r>
          </a:p>
          <a:p>
            <a:r>
              <a:rPr lang="en-US" dirty="0" smtClean="0"/>
              <a:t>Some UML tools allow one to specify (in a dialog box) the exceptions that an operation throws</a:t>
            </a:r>
          </a:p>
          <a:p>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smtClean="0">
                <a:latin typeface="Lucida Grande" charset="0"/>
                <a:ea typeface="Lucida Grande" charset="0"/>
                <a:cs typeface="Lucida Grande" charset="0"/>
                <a:sym typeface="Lucida Grande" charset="0"/>
              </a:rPr>
              <a:t>Discuss </a:t>
            </a:r>
            <a:r>
              <a:rPr lang="en-US" sz="2300" dirty="0">
                <a:latin typeface="Lucida Grande" charset="0"/>
                <a:ea typeface="Lucida Grande" charset="0"/>
                <a:cs typeface="Lucida Grande" charset="0"/>
                <a:sym typeface="Lucida Grande" charset="0"/>
              </a:rPr>
              <a:t>notation for throwing exceptions</a:t>
            </a:r>
          </a:p>
          <a:p>
            <a:r>
              <a:rPr lang="en-US" sz="2300" dirty="0">
                <a:latin typeface="Lucida Grande" charset="0"/>
                <a:ea typeface="Lucida Grande" charset="0"/>
                <a:cs typeface="Lucida Grande" charset="0"/>
                <a:sym typeface="Lucida Grande" charset="0"/>
              </a:rPr>
              <a:t>• Convert: Throw an exception named appropriately for the level of abstraction; wrap the original exception</a:t>
            </a:r>
          </a:p>
          <a:p>
            <a:r>
              <a:rPr lang="en-US" sz="2300" dirty="0">
                <a:latin typeface="Lucida Grande" charset="0"/>
                <a:ea typeface="Lucida Grande" charset="0"/>
                <a:cs typeface="Lucida Grande" charset="0"/>
                <a:sym typeface="Lucida Grande" charset="0"/>
              </a:rPr>
              <a:t>• Name: use a name that indicates why the exception was thrown, not who is throwing it (that’s in the stack trace anyway</a:t>
            </a:r>
            <a:r>
              <a:rPr lang="en-US" sz="2300" dirty="0" smtClean="0">
                <a:latin typeface="Lucida Grande" charset="0"/>
                <a:ea typeface="Lucida Grande" charset="0"/>
                <a:cs typeface="Lucida Grande" charset="0"/>
                <a:sym typeface="Lucida Grande"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300" b="1" dirty="0" smtClean="0">
                <a:latin typeface="Lucida Grande" charset="0"/>
                <a:ea typeface="Lucida Grande" charset="0"/>
                <a:cs typeface="Lucida Grande" charset="0"/>
                <a:sym typeface="Lucida Grande" charset="0"/>
              </a:rPr>
              <a:t>Q6: </a:t>
            </a:r>
            <a:r>
              <a:rPr lang="en-US" sz="1200" kern="1200" dirty="0" smtClean="0">
                <a:solidFill>
                  <a:schemeClr val="tx1"/>
                </a:solidFill>
                <a:latin typeface="Times New Roman" charset="0"/>
                <a:ea typeface="ＭＳ Ｐゴシック" charset="-128"/>
                <a:cs typeface="ＭＳ Ｐゴシック" charset="-128"/>
              </a:rPr>
              <a:t>What does the </a:t>
            </a:r>
            <a:r>
              <a:rPr lang="en-US" sz="1200" i="1" kern="1200" dirty="0" smtClean="0">
                <a:solidFill>
                  <a:schemeClr val="tx1"/>
                </a:solidFill>
                <a:latin typeface="Times New Roman" charset="0"/>
                <a:ea typeface="ＭＳ Ｐゴシック" charset="-128"/>
                <a:cs typeface="ＭＳ Ｐゴシック" charset="-128"/>
              </a:rPr>
              <a:t>Convert Exceptions</a:t>
            </a:r>
            <a:r>
              <a:rPr lang="en-US" sz="1200" kern="1200" dirty="0" smtClean="0">
                <a:solidFill>
                  <a:schemeClr val="tx1"/>
                </a:solidFill>
                <a:latin typeface="Times New Roman" charset="0"/>
                <a:ea typeface="ＭＳ Ｐゴシック" charset="-128"/>
                <a:cs typeface="ＭＳ Ｐゴシック" charset="-128"/>
              </a:rPr>
              <a:t> pattern tell us to do? </a:t>
            </a:r>
          </a:p>
          <a:p>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Q7: </a:t>
            </a:r>
            <a:r>
              <a:rPr lang="en-US" dirty="0" smtClean="0"/>
              <a:t>What are two common exception handling</a:t>
            </a:r>
            <a:r>
              <a:rPr lang="en-US" baseline="0" dirty="0" smtClean="0"/>
              <a:t> patterns? </a:t>
            </a:r>
          </a:p>
          <a:p>
            <a:r>
              <a:rPr lang="en-US" dirty="0" smtClean="0"/>
              <a:t>Fault:</a:t>
            </a:r>
            <a:r>
              <a:rPr lang="en-US" baseline="0" dirty="0" smtClean="0"/>
              <a:t> origin or cause of misbehavior</a:t>
            </a:r>
          </a:p>
          <a:p>
            <a:r>
              <a:rPr lang="en-US" baseline="0" dirty="0" smtClean="0"/>
              <a:t>Error: Manifestation of the Fault in the system</a:t>
            </a:r>
          </a:p>
          <a:p>
            <a:r>
              <a:rPr lang="en-US" baseline="0" dirty="0" smtClean="0"/>
              <a:t>Failure: denial of service caused by the fault.</a:t>
            </a:r>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major </a:t>
            </a:r>
            <a:r>
              <a:rPr lang="en-US" dirty="0" err="1" smtClean="0"/>
              <a:t>GoF</a:t>
            </a:r>
            <a:r>
              <a:rPr lang="en-US" dirty="0" smtClean="0"/>
              <a:t> pattern to consider, related to</a:t>
            </a:r>
            <a:r>
              <a:rPr lang="en-US" baseline="0" dirty="0" smtClean="0"/>
              <a:t> the discussion we just had.</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17</a:t>
            </a:fld>
            <a:endParaRPr lang="en-US"/>
          </a:p>
        </p:txBody>
      </p:sp>
    </p:spTree>
    <p:extLst>
      <p:ext uri="{BB962C8B-B14F-4D97-AF65-F5344CB8AC3E}">
        <p14:creationId xmlns:p14="http://schemas.microsoft.com/office/powerpoint/2010/main" val="219974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Q8</a:t>
            </a:r>
            <a:r>
              <a:rPr lang="en-US" sz="1200" b="1" kern="1200" dirty="0" smtClean="0">
                <a:solidFill>
                  <a:schemeClr val="tx1"/>
                </a:solidFill>
                <a:latin typeface="Times New Roman" charset="0"/>
                <a:ea typeface="ＭＳ Ｐゴシック" charset="-128"/>
                <a:cs typeface="ＭＳ Ｐゴシック" charset="-128"/>
              </a:rPr>
              <a:t>:</a:t>
            </a:r>
            <a:r>
              <a:rPr lang="en-US" sz="1200" b="0" kern="1200" dirty="0" smtClean="0">
                <a:solidFill>
                  <a:schemeClr val="tx1"/>
                </a:solidFill>
                <a:latin typeface="Times New Roman" charset="0"/>
                <a:ea typeface="ＭＳ Ｐゴシック" charset="-128"/>
                <a:cs typeface="ＭＳ Ｐゴシック" charset="-128"/>
              </a:rPr>
              <a:t> </a:t>
            </a:r>
            <a:r>
              <a:rPr lang="en-US" sz="1200" b="1" kern="1200" dirty="0" smtClean="0">
                <a:solidFill>
                  <a:schemeClr val="tx1"/>
                </a:solidFill>
                <a:latin typeface="Times New Roman" charset="0"/>
                <a:ea typeface="ＭＳ Ｐゴシック" charset="-128"/>
                <a:cs typeface="ＭＳ Ｐゴシック" charset="-128"/>
              </a:rPr>
              <a:t>Briefly</a:t>
            </a:r>
            <a:r>
              <a:rPr lang="en-US" sz="1200" kern="1200" dirty="0" smtClean="0">
                <a:solidFill>
                  <a:schemeClr val="tx1"/>
                </a:solidFill>
                <a:latin typeface="Times New Roman" charset="0"/>
                <a:ea typeface="ＭＳ Ｐゴシック" charset="-128"/>
                <a:cs typeface="ＭＳ Ｐゴシック" charset="-128"/>
              </a:rPr>
              <a:t>, what problem does the </a:t>
            </a:r>
            <a:r>
              <a:rPr lang="en-US" sz="1200" i="1" kern="1200" dirty="0" smtClean="0">
                <a:solidFill>
                  <a:schemeClr val="tx1"/>
                </a:solidFill>
                <a:latin typeface="Times New Roman" charset="0"/>
                <a:ea typeface="ＭＳ Ｐゴシック" charset="-128"/>
                <a:cs typeface="ＭＳ Ｐゴシック" charset="-128"/>
              </a:rPr>
              <a:t>Proxy</a:t>
            </a:r>
            <a:r>
              <a:rPr lang="en-US" sz="1200" kern="1200" dirty="0" smtClean="0">
                <a:solidFill>
                  <a:schemeClr val="tx1"/>
                </a:solidFill>
                <a:latin typeface="Times New Roman" charset="0"/>
                <a:ea typeface="ＭＳ Ｐゴシック" charset="-128"/>
                <a:cs typeface="ＭＳ Ｐゴシック" charset="-128"/>
              </a:rPr>
              <a:t> pattern solve?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charset="0"/>
                <a:ea typeface="ＭＳ Ｐゴシック" charset="-128"/>
                <a:cs typeface="ＭＳ Ｐゴシック" charset="-128"/>
              </a:rPr>
              <a:t>Q9: Briefly</a:t>
            </a:r>
            <a:r>
              <a:rPr lang="en-US" sz="1200" kern="1200" dirty="0" smtClean="0">
                <a:solidFill>
                  <a:schemeClr val="tx1"/>
                </a:solidFill>
                <a:latin typeface="Times New Roman" charset="0"/>
                <a:ea typeface="ＭＳ Ｐゴシック" charset="-128"/>
                <a:cs typeface="ＭＳ Ｐゴシック" charset="-128"/>
              </a:rPr>
              <a:t>, what solution does the </a:t>
            </a:r>
            <a:r>
              <a:rPr lang="en-US" sz="1200" i="1" kern="1200" dirty="0" smtClean="0">
                <a:solidFill>
                  <a:schemeClr val="tx1"/>
                </a:solidFill>
                <a:latin typeface="Times New Roman" charset="0"/>
                <a:ea typeface="ＭＳ Ｐゴシック" charset="-128"/>
                <a:cs typeface="ＭＳ Ｐゴシック" charset="-128"/>
              </a:rPr>
              <a:t>Proxy</a:t>
            </a:r>
            <a:r>
              <a:rPr lang="en-US" sz="1200" kern="1200" dirty="0" smtClean="0">
                <a:solidFill>
                  <a:schemeClr val="tx1"/>
                </a:solidFill>
                <a:latin typeface="Times New Roman" charset="0"/>
                <a:ea typeface="ＭＳ Ｐゴシック" charset="-128"/>
                <a:cs typeface="ＭＳ Ｐゴシック" charset="-128"/>
              </a:rPr>
              <a:t> pattern suggest? </a:t>
            </a:r>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do when</a:t>
            </a:r>
            <a:r>
              <a:rPr lang="en-US" baseline="0" dirty="0" smtClean="0"/>
              <a:t> the system fails to post to accounting service?</a:t>
            </a:r>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301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a:latin typeface="Lucida Grande" charset="0"/>
                <a:ea typeface="Lucida Grande" charset="0"/>
                <a:cs typeface="Lucida Grande" charset="0"/>
                <a:sym typeface="Lucida Grande" charset="0"/>
              </a:rPr>
              <a:t>• shrink images</a:t>
            </a:r>
          </a:p>
          <a:p>
            <a:r>
              <a:rPr lang="en-US" sz="2300" dirty="0">
                <a:latin typeface="Lucida Grande" charset="0"/>
                <a:ea typeface="Lucida Grande" charset="0"/>
                <a:cs typeface="Lucida Grande" charset="0"/>
                <a:sym typeface="Lucida Grande" charset="0"/>
              </a:rPr>
              <a:t>Transition to next slide for object diagram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 class: </a:t>
            </a:r>
            <a:r>
              <a:rPr lang="en-US" sz="1200" kern="1200" dirty="0" smtClean="0">
                <a:solidFill>
                  <a:schemeClr val="tx1"/>
                </a:solidFill>
                <a:latin typeface="Times New Roman" charset="0"/>
                <a:ea typeface="ＭＳ Ｐゴシック" charset="-128"/>
                <a:cs typeface="ＭＳ Ｐゴシック" charset="-128"/>
              </a:rPr>
              <a:t>Sketch a communication diagram showing how </a:t>
            </a:r>
            <a:r>
              <a:rPr lang="en-US" sz="1200" kern="1200" dirty="0" err="1" smtClean="0">
                <a:solidFill>
                  <a:schemeClr val="tx1"/>
                </a:solidFill>
                <a:latin typeface="Times New Roman" charset="0"/>
                <a:ea typeface="ＭＳ Ｐゴシック" charset="-128"/>
                <a:cs typeface="ＭＳ Ｐゴシック" charset="-128"/>
              </a:rPr>
              <a:t>NextGen</a:t>
            </a:r>
            <a:r>
              <a:rPr lang="en-US" sz="1200" kern="1200" dirty="0" smtClean="0">
                <a:solidFill>
                  <a:schemeClr val="tx1"/>
                </a:solidFill>
                <a:latin typeface="Times New Roman" charset="0"/>
                <a:ea typeface="ＭＳ Ｐゴシック" charset="-128"/>
                <a:cs typeface="ＭＳ Ｐゴシック" charset="-128"/>
              </a:rPr>
              <a:t> POS can use a Proxy to failover to local storage if the remote accounting service is down</a:t>
            </a:r>
            <a:r>
              <a:rPr lang="en-US" sz="1200" kern="1200" smtClean="0">
                <a:solidFill>
                  <a:schemeClr val="tx1"/>
                </a:solidFill>
                <a:latin typeface="Times New Roman" charset="0"/>
                <a:ea typeface="ＭＳ Ｐゴシック" charset="-128"/>
                <a:cs typeface="ＭＳ Ｐゴシック" charset="-128"/>
              </a:rPr>
              <a:t>. </a:t>
            </a:r>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a:solidFill>
                  <a:schemeClr val="tx1"/>
                </a:solidFill>
                <a:latin typeface="Times New Roman" charset="0"/>
                <a:ea typeface="ＭＳ Ｐゴシック" charset="0"/>
                <a:cs typeface="ＭＳ Ｐゴシック" charset="0"/>
              </a:defRPr>
            </a:lvl1pPr>
            <a:lvl2pPr marL="37931725" indent="-37474525" defTabSz="97313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7EAAA2F6-E55E-A04B-9F2C-26A2E560CAF3}" type="slidenum">
              <a:rPr lang="en-US" sz="1300"/>
              <a:pPr/>
              <a:t>2</a:t>
            </a:fld>
            <a:endParaRPr 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ea typeface="Lucida Grande" charset="0"/>
                <a:cs typeface="Lucida Grande" charset="0"/>
                <a:sym typeface="Lucida Grande" charset="0"/>
              </a:rPr>
              <a:t>In class, we may consider this same idea for your project!</a:t>
            </a:r>
            <a:endParaRPr lang="en-US" sz="1200" dirty="0">
              <a:latin typeface="+mn-lt"/>
              <a:ea typeface="Lucida Grande" charset="0"/>
              <a:cs typeface="Lucida Grande" charset="0"/>
              <a:sym typeface="Lucida Grande" charset="0"/>
            </a:endParaRP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23</a:t>
            </a:fld>
            <a:endParaRPr lang="en-US"/>
          </a:p>
        </p:txBody>
      </p:sp>
    </p:spTree>
    <p:extLst>
      <p:ext uri="{BB962C8B-B14F-4D97-AF65-F5344CB8AC3E}">
        <p14:creationId xmlns:p14="http://schemas.microsoft.com/office/powerpoint/2010/main" val="393712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charset="0"/>
                <a:ea typeface="ＭＳ Ｐゴシック" charset="-128"/>
                <a:cs typeface="ＭＳ Ｐゴシック" charset="-128"/>
              </a:rPr>
              <a:t>Q1: </a:t>
            </a:r>
            <a:r>
              <a:rPr lang="en-US" sz="1200" kern="1200" dirty="0" smtClean="0">
                <a:solidFill>
                  <a:schemeClr val="tx1"/>
                </a:solidFill>
                <a:latin typeface="Arial" charset="0"/>
                <a:ea typeface="ＭＳ Ｐゴシック" charset="-128"/>
                <a:cs typeface="ＭＳ Ｐゴシック" charset="-128"/>
              </a:rPr>
              <a:t>What Gang of Four Patterns</a:t>
            </a:r>
            <a:r>
              <a:rPr lang="en-US" sz="1200" kern="1200" baseline="0" dirty="0" smtClean="0">
                <a:solidFill>
                  <a:schemeClr val="tx1"/>
                </a:solidFill>
                <a:latin typeface="Arial" charset="0"/>
                <a:ea typeface="ＭＳ Ｐゴシック" charset="-128"/>
                <a:cs typeface="ＭＳ Ｐゴシック" charset="-128"/>
              </a:rPr>
              <a:t> have we examined so far in CSSE 374? [command, observer, strategy, factory, abstract factory, singleton, adapter, composite, decorator, and </a:t>
            </a:r>
            <a:r>
              <a:rPr lang="en-US" sz="1200" kern="1200" baseline="0" dirty="0" err="1" smtClean="0">
                <a:solidFill>
                  <a:schemeClr val="tx1"/>
                </a:solidFill>
                <a:latin typeface="Arial" charset="0"/>
                <a:ea typeface="ＭＳ Ｐゴシック" charset="-128"/>
                <a:cs typeface="ＭＳ Ｐゴシック" charset="-128"/>
              </a:rPr>
              <a:t>fa</a:t>
            </a:r>
            <a:r>
              <a:rPr lang="pt-BR" sz="1200" kern="1200" baseline="0" dirty="0" err="1" smtClean="0">
                <a:solidFill>
                  <a:schemeClr val="tx1"/>
                </a:solidFill>
                <a:latin typeface="Arial" charset="0"/>
                <a:ea typeface="ＭＳ Ｐゴシック" charset="-128"/>
                <a:cs typeface="ＭＳ Ｐゴシック" charset="-128"/>
              </a:rPr>
              <a:t>ç</a:t>
            </a:r>
            <a:r>
              <a:rPr lang="en-US" sz="1200" kern="1200" baseline="0" dirty="0" err="1" smtClean="0">
                <a:solidFill>
                  <a:schemeClr val="tx1"/>
                </a:solidFill>
                <a:latin typeface="Arial" charset="0"/>
                <a:ea typeface="ＭＳ Ｐゴシック" charset="-128"/>
                <a:cs typeface="ＭＳ Ｐゴシック" charset="-128"/>
              </a:rPr>
              <a:t>ade</a:t>
            </a:r>
            <a:r>
              <a:rPr lang="en-US" sz="1200" kern="1200" baseline="0" dirty="0" smtClean="0">
                <a:solidFill>
                  <a:schemeClr val="tx1"/>
                </a:solidFill>
                <a:latin typeface="Arial" charset="0"/>
                <a:ea typeface="ＭＳ Ｐゴシック" charset="-128"/>
                <a:cs typeface="ＭＳ Ｐゴシック" charset="-128"/>
              </a:rPr>
              <a:t>]</a:t>
            </a:r>
            <a:endParaRPr lang="en-US" sz="1200" kern="1200" dirty="0" smtClean="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a:t>
            </a:fld>
            <a:endParaRPr lang="en-US"/>
          </a:p>
        </p:txBody>
      </p:sp>
    </p:spTree>
    <p:extLst>
      <p:ext uri="{BB962C8B-B14F-4D97-AF65-F5344CB8AC3E}">
        <p14:creationId xmlns:p14="http://schemas.microsoft.com/office/powerpoint/2010/main" val="271440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300" b="1" dirty="0" smtClean="0">
                <a:latin typeface="Lucida Grande" charset="0"/>
                <a:ea typeface="Lucida Grande" charset="0"/>
                <a:cs typeface="Lucida Grande" charset="0"/>
                <a:sym typeface="Lucida Grande" charset="0"/>
              </a:rPr>
              <a:t>Q2: </a:t>
            </a:r>
            <a:r>
              <a:rPr lang="en-US" sz="2300" dirty="0" smtClean="0">
                <a:latin typeface="Lucida Grande" charset="0"/>
                <a:ea typeface="Lucida Grande" charset="0"/>
                <a:cs typeface="Lucida Grande" charset="0"/>
                <a:sym typeface="Lucida Grande" charset="0"/>
              </a:rPr>
              <a:t>What is a cache?</a:t>
            </a:r>
            <a:r>
              <a:rPr lang="en-US" sz="2300" baseline="0" dirty="0" smtClean="0">
                <a:latin typeface="Lucida Grande" charset="0"/>
                <a:ea typeface="Lucida Grande" charset="0"/>
                <a:cs typeface="Lucida Grande" charset="0"/>
                <a:sym typeface="Lucida Grande" charset="0"/>
              </a:rPr>
              <a:t> [</a:t>
            </a:r>
            <a:r>
              <a:rPr lang="en-US" sz="2300" dirty="0" smtClean="0">
                <a:latin typeface="Lucida Grande" charset="0"/>
                <a:ea typeface="Lucida Grande" charset="0"/>
                <a:cs typeface="Lucida Grande" charset="0"/>
                <a:sym typeface="Lucida Grande" charset="0"/>
              </a:rPr>
              <a:t>In general.]</a:t>
            </a:r>
          </a:p>
          <a:p>
            <a:endParaRPr lang="en-US" sz="2300" dirty="0" smtClean="0">
              <a:latin typeface="Lucida Grande" charset="0"/>
              <a:ea typeface="Lucida Grande" charset="0"/>
              <a:cs typeface="Lucida Grande" charset="0"/>
              <a:sym typeface="Lucida Grande" charset="0"/>
            </a:endParaRPr>
          </a:p>
          <a:p>
            <a:r>
              <a:rPr lang="en-US" sz="2300" dirty="0" smtClean="0">
                <a:latin typeface="Lucida Grande" charset="0"/>
                <a:ea typeface="Lucida Grande" charset="0"/>
                <a:cs typeface="Lucida Grande" charset="0"/>
                <a:sym typeface="Lucida Grande" charset="0"/>
              </a:rPr>
              <a:t>Cache as used here - a collection of duplicate data stored elsewhere or computed earlier, where the original data is expensive to fetch (owing to longer access time) or to compute, compared to the cost of reading the cache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Q3</a:t>
            </a:r>
            <a:r>
              <a:rPr lang="en-US" dirty="0" smtClean="0"/>
              <a:t>: What</a:t>
            </a:r>
            <a:r>
              <a:rPr lang="en-US" baseline="0" dirty="0" smtClean="0"/>
              <a:t> three places in the system could product information be stored for </a:t>
            </a:r>
            <a:r>
              <a:rPr lang="en-US" baseline="0" dirty="0" err="1" smtClean="0"/>
              <a:t>NextGen</a:t>
            </a:r>
            <a:r>
              <a:rPr lang="en-US" baseline="0" dirty="0" smtClean="0"/>
              <a:t> POS? [Ok, they’re shown above.  But you should know why these are </a:t>
            </a:r>
            <a:r>
              <a:rPr lang="en-US" baseline="0" dirty="0" err="1" smtClean="0"/>
              <a:t>ech</a:t>
            </a:r>
            <a:r>
              <a:rPr lang="en-US" baseline="0" dirty="0" smtClean="0"/>
              <a:t> good ideas.]</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6</a:t>
            </a:fld>
            <a:endParaRPr lang="en-US"/>
          </a:p>
        </p:txBody>
      </p:sp>
    </p:spTree>
    <p:extLst>
      <p:ext uri="{BB962C8B-B14F-4D97-AF65-F5344CB8AC3E}">
        <p14:creationId xmlns:p14="http://schemas.microsoft.com/office/powerpoint/2010/main" val="120458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smtClean="0">
                <a:latin typeface="Lucida Grande" charset="0"/>
                <a:ea typeface="Lucida Grande" charset="0"/>
                <a:cs typeface="Lucida Grande" charset="0"/>
                <a:sym typeface="Lucida Grande" charset="0"/>
              </a:rPr>
              <a:t>The responsibilities </a:t>
            </a:r>
            <a:r>
              <a:rPr lang="en-US" sz="2300" dirty="0">
                <a:latin typeface="Lucida Grande" charset="0"/>
                <a:ea typeface="Lucida Grande" charset="0"/>
                <a:cs typeface="Lucida Grande" charset="0"/>
                <a:sym typeface="Lucida Grande" charset="0"/>
              </a:rPr>
              <a:t>of various </a:t>
            </a:r>
            <a:r>
              <a:rPr lang="en-US" sz="2300" dirty="0" smtClean="0">
                <a:latin typeface="Lucida Grande" charset="0"/>
                <a:ea typeface="Lucida Grande" charset="0"/>
                <a:cs typeface="Lucida Grande" charset="0"/>
                <a:sym typeface="Lucida Grande" charset="0"/>
              </a:rPr>
              <a:t>classes are what’s important here.</a:t>
            </a:r>
            <a:endParaRPr lang="en-US" sz="2300" dirty="0">
              <a:latin typeface="Lucida Grande" charset="0"/>
              <a:ea typeface="Lucida Grande" charset="0"/>
              <a:cs typeface="Lucida Grande" charset="0"/>
              <a:sym typeface="Lucida Grande" charset="0"/>
            </a:endParaRPr>
          </a:p>
          <a:p>
            <a:r>
              <a:rPr lang="en-US" sz="2300" dirty="0">
                <a:latin typeface="Lucida Grande" charset="0"/>
                <a:ea typeface="Lucida Grande" charset="0"/>
                <a:cs typeface="Lucida Grande" charset="0"/>
                <a:sym typeface="Lucida Grande" charset="0"/>
              </a:rPr>
              <a:t>• </a:t>
            </a:r>
            <a:r>
              <a:rPr lang="en-US" sz="2300" dirty="0" smtClean="0">
                <a:latin typeface="Lucida Grande" charset="0"/>
                <a:ea typeface="Lucida Grande" charset="0"/>
                <a:cs typeface="Lucida Grande" charset="0"/>
                <a:sym typeface="Lucida Grande" charset="0"/>
              </a:rPr>
              <a:t>Why are the ones pointed to called “True adapters”?</a:t>
            </a:r>
          </a:p>
          <a:p>
            <a:r>
              <a:rPr lang="en-US" sz="2300" b="1" dirty="0" smtClean="0">
                <a:latin typeface="Lucida Grande" charset="0"/>
                <a:ea typeface="Lucida Grande" charset="0"/>
                <a:cs typeface="Lucida Grande" charset="0"/>
                <a:sym typeface="Lucida Grande" charset="0"/>
              </a:rPr>
              <a:t>Q4</a:t>
            </a:r>
            <a:r>
              <a:rPr lang="en-US" sz="2300" dirty="0" smtClean="0">
                <a:latin typeface="Lucida Grande" charset="0"/>
                <a:ea typeface="Lucida Grande" charset="0"/>
                <a:cs typeface="Lucida Grande" charset="0"/>
                <a:sym typeface="Lucida Grande" charset="0"/>
              </a:rPr>
              <a:t>: </a:t>
            </a:r>
            <a:r>
              <a:rPr lang="en-US" sz="1200" kern="1200" dirty="0" smtClean="0">
                <a:solidFill>
                  <a:schemeClr val="tx1"/>
                </a:solidFill>
                <a:latin typeface="Times New Roman" charset="0"/>
                <a:ea typeface="ＭＳ Ｐゴシック" charset="-128"/>
                <a:cs typeface="ＭＳ Ｐゴシック" charset="-128"/>
              </a:rPr>
              <a:t>Why does </a:t>
            </a:r>
            <a:r>
              <a:rPr lang="en-US" sz="1200" kern="1200" dirty="0" err="1" smtClean="0">
                <a:solidFill>
                  <a:schemeClr val="tx1"/>
                </a:solidFill>
                <a:latin typeface="Times New Roman" charset="0"/>
                <a:ea typeface="ＭＳ Ｐゴシック" charset="-128"/>
                <a:cs typeface="ＭＳ Ｐゴシック" charset="-128"/>
              </a:rPr>
              <a:t>NextGen</a:t>
            </a:r>
            <a:r>
              <a:rPr lang="en-US" sz="1200" kern="1200" dirty="0" smtClean="0">
                <a:solidFill>
                  <a:schemeClr val="tx1"/>
                </a:solidFill>
                <a:latin typeface="Times New Roman" charset="0"/>
                <a:ea typeface="ＭＳ Ｐゴシック" charset="-128"/>
                <a:cs typeface="ＭＳ Ｐゴシック" charset="-128"/>
              </a:rPr>
              <a:t> POS use </a:t>
            </a:r>
            <a:r>
              <a:rPr lang="en-US" sz="1200" i="1" kern="1200" dirty="0" err="1" smtClean="0">
                <a:solidFill>
                  <a:schemeClr val="tx1"/>
                </a:solidFill>
                <a:latin typeface="Times New Roman" charset="0"/>
                <a:ea typeface="ＭＳ Ｐゴシック" charset="-128"/>
                <a:cs typeface="ＭＳ Ｐゴシック" charset="-128"/>
              </a:rPr>
              <a:t>IProductsAdapter</a:t>
            </a:r>
            <a:r>
              <a:rPr lang="en-US" sz="1200" kern="1200" dirty="0" smtClean="0">
                <a:solidFill>
                  <a:schemeClr val="tx1"/>
                </a:solidFill>
                <a:latin typeface="Times New Roman" charset="0"/>
                <a:ea typeface="ＭＳ Ｐゴシック" charset="-128"/>
                <a:cs typeface="ＭＳ Ｐゴシック" charset="-128"/>
              </a:rPr>
              <a:t>? </a:t>
            </a:r>
            <a:endParaRPr lang="en-US" sz="23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smtClean="0">
                <a:latin typeface="Lucida Grande" charset="0"/>
                <a:ea typeface="Lucida Grande" charset="0"/>
                <a:cs typeface="Lucida Grande" charset="0"/>
                <a:sym typeface="Lucida Grande" charset="0"/>
              </a:rPr>
              <a:t>Consider</a:t>
            </a:r>
            <a:r>
              <a:rPr lang="en-US" sz="2300" baseline="0" dirty="0" smtClean="0">
                <a:latin typeface="Lucida Grande" charset="0"/>
                <a:ea typeface="Lucida Grande" charset="0"/>
                <a:cs typeface="Lucida Grande" charset="0"/>
                <a:sym typeface="Lucida Grande" charset="0"/>
              </a:rPr>
              <a:t> the way the factory would be used here to create the other classes (and their services).</a:t>
            </a:r>
            <a:endParaRPr lang="en-US" sz="2300" dirty="0">
              <a:latin typeface="Lucida Grande" charset="0"/>
              <a:ea typeface="Lucida Grande" charset="0"/>
              <a:cs typeface="Lucida Grande" charset="0"/>
              <a:sym typeface="Lucida Grande" charset="0"/>
            </a:endParaRPr>
          </a:p>
          <a:p>
            <a:endParaRPr lang="en-US" sz="2300" b="1" dirty="0" smtClean="0">
              <a:latin typeface="Lucida Grande" charset="0"/>
              <a:ea typeface="Lucida Grande" charset="0"/>
              <a:cs typeface="Lucida Grande" charset="0"/>
              <a:sym typeface="Lucida Grande" charset="0"/>
            </a:endParaRPr>
          </a:p>
          <a:p>
            <a:r>
              <a:rPr lang="en-US" sz="2300" b="1" dirty="0" smtClean="0">
                <a:latin typeface="Lucida Grande" charset="0"/>
                <a:ea typeface="Lucida Grande" charset="0"/>
                <a:cs typeface="Lucida Grande" charset="0"/>
                <a:sym typeface="Lucida Grande" charset="0"/>
              </a:rPr>
              <a:t>Q5</a:t>
            </a:r>
            <a:r>
              <a:rPr lang="en-US" sz="2300" dirty="0" smtClean="0">
                <a:latin typeface="Lucida Grande" charset="0"/>
                <a:ea typeface="Lucida Grande" charset="0"/>
                <a:cs typeface="Lucida Grande" charset="0"/>
                <a:sym typeface="Lucida Grande" charset="0"/>
              </a:rPr>
              <a:t>: </a:t>
            </a:r>
            <a:r>
              <a:rPr lang="en-US" sz="1200" kern="1200" dirty="0" smtClean="0">
                <a:solidFill>
                  <a:schemeClr val="tx1"/>
                </a:solidFill>
                <a:latin typeface="Times New Roman" charset="0"/>
                <a:ea typeface="ＭＳ Ｐゴシック" charset="-128"/>
                <a:cs typeface="ＭＳ Ｐゴシック" charset="-128"/>
              </a:rPr>
              <a:t>Why does </a:t>
            </a:r>
            <a:r>
              <a:rPr lang="en-US" sz="1200" kern="1200" dirty="0" err="1" smtClean="0">
                <a:solidFill>
                  <a:schemeClr val="tx1"/>
                </a:solidFill>
                <a:latin typeface="Times New Roman" charset="0"/>
                <a:ea typeface="ＭＳ Ｐゴシック" charset="-128"/>
                <a:cs typeface="ＭＳ Ｐゴシック" charset="-128"/>
              </a:rPr>
              <a:t>NextGen</a:t>
            </a:r>
            <a:r>
              <a:rPr lang="en-US" sz="1200" kern="1200" dirty="0" smtClean="0">
                <a:solidFill>
                  <a:schemeClr val="tx1"/>
                </a:solidFill>
                <a:latin typeface="Times New Roman" charset="0"/>
                <a:ea typeface="ＭＳ Ｐゴシック" charset="-128"/>
                <a:cs typeface="ＭＳ Ｐゴシック" charset="-128"/>
              </a:rPr>
              <a:t> POS use </a:t>
            </a:r>
            <a:r>
              <a:rPr lang="en-US" sz="1200" i="1" kern="1200" dirty="0" err="1" smtClean="0">
                <a:solidFill>
                  <a:schemeClr val="tx1"/>
                </a:solidFill>
                <a:latin typeface="Times New Roman" charset="0"/>
                <a:ea typeface="ＭＳ Ｐゴシック" charset="-128"/>
                <a:cs typeface="ＭＳ Ｐゴシック" charset="-128"/>
              </a:rPr>
              <a:t>ServicesFactory</a:t>
            </a:r>
            <a:r>
              <a:rPr lang="en-US" sz="1200" kern="1200" dirty="0" smtClean="0">
                <a:solidFill>
                  <a:schemeClr val="tx1"/>
                </a:solidFill>
                <a:latin typeface="Times New Roman" charset="0"/>
                <a:ea typeface="ＭＳ Ｐゴシック" charset="-128"/>
                <a:cs typeface="ＭＳ Ｐゴシック" charset="-128"/>
              </a:rPr>
              <a:t> to get an </a:t>
            </a:r>
            <a:r>
              <a:rPr lang="en-US" sz="1200" i="1" kern="1200" dirty="0" err="1" smtClean="0">
                <a:solidFill>
                  <a:schemeClr val="tx1"/>
                </a:solidFill>
                <a:latin typeface="Times New Roman" charset="0"/>
                <a:ea typeface="ＭＳ Ｐゴシック" charset="-128"/>
                <a:cs typeface="ＭＳ Ｐゴシック" charset="-128"/>
              </a:rPr>
              <a:t>IProductsAdapter</a:t>
            </a:r>
            <a:r>
              <a:rPr lang="en-US" sz="1200" kern="1200" dirty="0" smtClean="0">
                <a:solidFill>
                  <a:schemeClr val="tx1"/>
                </a:solidFill>
                <a:latin typeface="Times New Roman" charset="0"/>
                <a:ea typeface="ＭＳ Ｐゴシック" charset="-128"/>
                <a:cs typeface="ＭＳ Ｐゴシック" charset="-128"/>
              </a:rPr>
              <a:t> instance? </a:t>
            </a:r>
          </a:p>
          <a:p>
            <a:endParaRPr lang="en-US" sz="1200" kern="1200" dirty="0" smtClean="0">
              <a:solidFill>
                <a:schemeClr val="tx1"/>
              </a:solidFill>
              <a:latin typeface="Times New Roman" charset="0"/>
              <a:ea typeface="ＭＳ Ｐゴシック" charset="-128"/>
              <a:cs typeface="Lucida Grande" charset="0"/>
              <a:sym typeface="Lucida Grande" charset="0"/>
            </a:endParaRPr>
          </a:p>
          <a:p>
            <a:r>
              <a:rPr lang="en-US" sz="2300" dirty="0" smtClean="0">
                <a:latin typeface="Lucida Grande" charset="0"/>
                <a:ea typeface="Lucida Grande" charset="0"/>
                <a:cs typeface="Lucida Grande" charset="0"/>
                <a:sym typeface="Lucida Grande" charset="0"/>
              </a:rPr>
              <a:t>• </a:t>
            </a:r>
            <a:r>
              <a:rPr lang="en-US" sz="2300" dirty="0">
                <a:latin typeface="Lucida Grande" charset="0"/>
                <a:ea typeface="Lucida Grande" charset="0"/>
                <a:cs typeface="Lucida Grande" charset="0"/>
                <a:sym typeface="Lucida Grande" charset="0"/>
              </a:rPr>
              <a:t>What would have to change if we eliminated local cache? (just have Factory return </a:t>
            </a:r>
            <a:r>
              <a:rPr lang="en-US" sz="2300" dirty="0" err="1">
                <a:latin typeface="Lucida Grande" charset="0"/>
                <a:ea typeface="Lucida Grande" charset="0"/>
                <a:cs typeface="Lucida Grande" charset="0"/>
                <a:sym typeface="Lucida Grande" charset="0"/>
              </a:rPr>
              <a:t>externalService</a:t>
            </a:r>
            <a:r>
              <a:rPr lang="en-US" sz="2300" dirty="0">
                <a:latin typeface="Lucida Grande" charset="0"/>
                <a:ea typeface="Lucida Grande" charset="0"/>
                <a:cs typeface="Lucida Grande" charset="0"/>
                <a:sym typeface="Lucida Grande" charset="0"/>
              </a:rPr>
              <a:t>)</a:t>
            </a:r>
          </a:p>
          <a:p>
            <a:r>
              <a:rPr lang="en-US" sz="2300" dirty="0">
                <a:latin typeface="Lucida Grande" charset="0"/>
                <a:ea typeface="Lucida Grande" charset="0"/>
                <a:cs typeface="Lucida Grande" charset="0"/>
                <a:sym typeface="Lucida Grande" charset="0"/>
              </a:rPr>
              <a:t>• What would have to change if we changed external services? (just instantiate a different adapter in message 1.1.1.)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 </a:t>
            </a:r>
            <a:r>
              <a:rPr lang="en-US" dirty="0" err="1" smtClean="0"/>
              <a:t>ps</a:t>
            </a:r>
            <a:r>
              <a:rPr lang="en-US" dirty="0" smtClean="0"/>
              <a:t>= </a:t>
            </a:r>
            <a:r>
              <a:rPr lang="en-US" dirty="0" err="1" smtClean="0"/>
              <a:t>get(id</a:t>
            </a:r>
            <a:r>
              <a:rPr lang="en-US" dirty="0" smtClean="0"/>
              <a:t>) is get from memory,</a:t>
            </a:r>
          </a:p>
          <a:p>
            <a:r>
              <a:rPr lang="en-US" dirty="0" smtClean="0"/>
              <a:t>If not there,  1.2: </a:t>
            </a:r>
            <a:r>
              <a:rPr lang="en-US" dirty="0" err="1" smtClean="0"/>
              <a:t>ps</a:t>
            </a:r>
            <a:r>
              <a:rPr lang="en-US" dirty="0" smtClean="0"/>
              <a:t>= </a:t>
            </a:r>
            <a:r>
              <a:rPr lang="en-US" dirty="0" err="1" smtClean="0"/>
              <a:t>getDescriptions(id</a:t>
            </a:r>
            <a:r>
              <a:rPr lang="en-US" dirty="0" smtClean="0"/>
              <a:t>)</a:t>
            </a:r>
            <a:r>
              <a:rPr lang="en-US" baseline="0" dirty="0" smtClean="0"/>
              <a:t> is checking elsewhere and 1.3: </a:t>
            </a:r>
            <a:r>
              <a:rPr lang="en-US" baseline="0" dirty="0" err="1" smtClean="0"/>
              <a:t>put(id,ps</a:t>
            </a:r>
            <a:r>
              <a:rPr lang="en-US" baseline="0" dirty="0" smtClean="0"/>
              <a:t>) stores it in local memory.</a:t>
            </a:r>
          </a:p>
          <a:p>
            <a:endParaRPr lang="en-US" baseline="0" dirty="0" smtClean="0"/>
          </a:p>
          <a:p>
            <a:r>
              <a:rPr lang="en-US" baseline="0" dirty="0" smtClean="0"/>
              <a:t>Next page looks at :</a:t>
            </a:r>
            <a:r>
              <a:rPr lang="en-US" baseline="0" dirty="0" err="1" smtClean="0"/>
              <a:t>LocalProducts</a:t>
            </a:r>
            <a:r>
              <a:rPr lang="en-US" baseline="0" dirty="0" smtClean="0"/>
              <a:t> collaboration.</a:t>
            </a:r>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smtClean="0">
                <a:latin typeface="Lucida Grande" charset="0"/>
                <a:ea typeface="Lucida Grande" charset="0"/>
                <a:cs typeface="Lucida Grande" charset="0"/>
                <a:sym typeface="Lucida Grande" charset="0"/>
              </a:rPr>
              <a:t>1: </a:t>
            </a:r>
            <a:r>
              <a:rPr lang="en-US" sz="2000" dirty="0" err="1" smtClean="0"/>
              <a:t>ps</a:t>
            </a:r>
            <a:r>
              <a:rPr lang="en-US" sz="2000" dirty="0" smtClean="0"/>
              <a:t>= </a:t>
            </a:r>
            <a:r>
              <a:rPr lang="en-US" sz="2000" dirty="0" err="1" smtClean="0"/>
              <a:t>get(id</a:t>
            </a:r>
            <a:r>
              <a:rPr lang="en-US" sz="2000" dirty="0" smtClean="0"/>
              <a:t>) </a:t>
            </a:r>
            <a:r>
              <a:rPr lang="en-US" sz="2300" dirty="0" smtClean="0">
                <a:latin typeface="Lucida Grande" charset="0"/>
                <a:ea typeface="Lucida Grande" charset="0"/>
                <a:cs typeface="Lucida Grande" charset="0"/>
                <a:sym typeface="Lucida Grande" charset="0"/>
              </a:rPr>
              <a:t>looked in local file</a:t>
            </a:r>
            <a:endParaRPr lang="en-US" sz="2400" dirty="0" smtClean="0"/>
          </a:p>
          <a:p>
            <a:r>
              <a:rPr lang="en-US" sz="2400" dirty="0" smtClean="0"/>
              <a:t>If not there,  2: </a:t>
            </a:r>
            <a:r>
              <a:rPr lang="en-US" sz="2400" dirty="0" err="1" smtClean="0"/>
              <a:t>ps</a:t>
            </a:r>
            <a:r>
              <a:rPr lang="en-US" sz="2400" dirty="0" smtClean="0"/>
              <a:t>= </a:t>
            </a:r>
            <a:r>
              <a:rPr lang="en-US" sz="2400" dirty="0" err="1" smtClean="0"/>
              <a:t>getDescriptions(id</a:t>
            </a:r>
            <a:r>
              <a:rPr lang="en-US" sz="2400" dirty="0" smtClean="0"/>
              <a:t>)</a:t>
            </a:r>
            <a:r>
              <a:rPr lang="en-US" sz="2400" baseline="0" dirty="0" smtClean="0"/>
              <a:t> is checking </a:t>
            </a:r>
            <a:r>
              <a:rPr lang="en-US" sz="2400" baseline="0" dirty="0" err="1" smtClean="0"/>
              <a:t>remoteService</a:t>
            </a:r>
            <a:r>
              <a:rPr lang="en-US" sz="2400" baseline="0" dirty="0" smtClean="0"/>
              <a:t> and 3: </a:t>
            </a:r>
            <a:r>
              <a:rPr lang="en-US" sz="2400" baseline="0" dirty="0" err="1" smtClean="0"/>
              <a:t>put(id,ps</a:t>
            </a:r>
            <a:r>
              <a:rPr lang="en-US" sz="2400" baseline="0" dirty="0" smtClean="0"/>
              <a:t>) stores it in Local cache</a:t>
            </a:r>
          </a:p>
          <a:p>
            <a:r>
              <a:rPr lang="en-US" sz="2400" baseline="0" dirty="0" smtClean="0"/>
              <a:t>Note: if it isn’t there, we go to </a:t>
            </a:r>
            <a:r>
              <a:rPr lang="en-US" sz="2400" baseline="0" dirty="0" err="1" smtClean="0"/>
              <a:t>BigWebServiceAdapter</a:t>
            </a:r>
            <a:r>
              <a:rPr lang="en-US" sz="2400" baseline="0" dirty="0" smtClean="0"/>
              <a:t>…</a:t>
            </a:r>
          </a:p>
          <a:p>
            <a:endParaRPr lang="en-US" sz="2400" baseline="0" dirty="0" smtClean="0"/>
          </a:p>
          <a:p>
            <a:r>
              <a:rPr lang="en-US" sz="2300" dirty="0" smtClean="0">
                <a:latin typeface="Lucida Grande" charset="0"/>
                <a:ea typeface="Lucida Grande" charset="0"/>
                <a:cs typeface="Lucida Grande" charset="0"/>
                <a:sym typeface="Lucida Grande" charset="0"/>
              </a:rPr>
              <a:t>• The </a:t>
            </a:r>
            <a:r>
              <a:rPr lang="en-US" sz="2300" dirty="0">
                <a:latin typeface="Lucida Grande" charset="0"/>
                <a:ea typeface="Lucida Grande" charset="0"/>
                <a:cs typeface="Lucida Grande" charset="0"/>
                <a:sym typeface="Lucida Grande" charset="0"/>
              </a:rPr>
              <a:t>lower </a:t>
            </a:r>
            <a:r>
              <a:rPr lang="en-US" sz="2300" dirty="0" smtClean="0">
                <a:latin typeface="Lucida Grande" charset="0"/>
                <a:ea typeface="Lucida Grande" charset="0"/>
                <a:cs typeface="Lucida Grande" charset="0"/>
                <a:sym typeface="Lucida Grande" charset="0"/>
              </a:rPr>
              <a:t>figure discusses </a:t>
            </a:r>
            <a:r>
              <a:rPr lang="en-US" sz="2300" dirty="0">
                <a:latin typeface="Lucida Grande" charset="0"/>
                <a:ea typeface="Lucida Grande" charset="0"/>
                <a:cs typeface="Lucida Grande" charset="0"/>
                <a:sym typeface="Lucida Grande" charset="0"/>
              </a:rPr>
              <a:t>Object-Relational </a:t>
            </a:r>
            <a:r>
              <a:rPr lang="en-US" sz="2300" dirty="0" smtClean="0">
                <a:latin typeface="Lucida Grande" charset="0"/>
                <a:ea typeface="Lucida Grande" charset="0"/>
                <a:cs typeface="Lucida Grande" charset="0"/>
                <a:sym typeface="Lucida Grande" charset="0"/>
              </a:rPr>
              <a:t>mapping</a:t>
            </a:r>
          </a:p>
          <a:p>
            <a:r>
              <a:rPr lang="en-US" sz="2300" dirty="0" smtClean="0">
                <a:latin typeface="Lucida Grande" charset="0"/>
                <a:ea typeface="Lucida Grande" charset="0"/>
                <a:cs typeface="Lucida Grande" charset="0"/>
                <a:sym typeface="Lucida Grande" charset="0"/>
              </a:rPr>
              <a:t>Note: Caching</a:t>
            </a:r>
            <a:r>
              <a:rPr lang="en-US" sz="2300" baseline="0" dirty="0" smtClean="0">
                <a:latin typeface="Lucida Grande" charset="0"/>
                <a:ea typeface="Lucida Grande" charset="0"/>
                <a:cs typeface="Lucida Grande" charset="0"/>
                <a:sym typeface="Lucida Grande" charset="0"/>
              </a:rPr>
              <a:t> strategies to handle lazy and eager initialization…</a:t>
            </a:r>
          </a:p>
          <a:p>
            <a:r>
              <a:rPr lang="en-US" sz="2300" baseline="0" dirty="0" smtClean="0">
                <a:latin typeface="Lucida Grande" charset="0"/>
                <a:ea typeface="Lucida Grande" charset="0"/>
                <a:cs typeface="Lucida Grande" charset="0"/>
                <a:sym typeface="Lucida Grande" charset="0"/>
              </a:rPr>
              <a:t>Note: Stale cache and remote service operation to freshen cache.. What do we do with this?</a:t>
            </a:r>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4"/>
            </p:custDataLst>
          </p:nvPr>
        </p:nvSpPr>
        <p:spPr bwMode="auto">
          <a:xfrm>
            <a:off x="381000" y="304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custDataLst>
              <p:tags r:id="rId15"/>
            </p:custDataLst>
          </p:nvPr>
        </p:nvSpPr>
        <p:spPr bwMode="auto">
          <a:xfrm>
            <a:off x="381000" y="11430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033" name="Picture 31" descr="rose4"/>
          <p:cNvPicPr>
            <a:picLocks noChangeAspect="1" noChangeArrowheads="1"/>
          </p:cNvPicPr>
          <p:nvPr userDrawn="1"/>
        </p:nvPicPr>
        <p:blipFill>
          <a:blip r:embed="rId16"/>
          <a:srcRect l="12895" t="22858"/>
          <a:stretch>
            <a:fillRect/>
          </a:stretch>
        </p:blipFill>
        <p:spPr bwMode="auto">
          <a:xfrm>
            <a:off x="0" y="6529388"/>
            <a:ext cx="1981200" cy="328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custDataLst>
              <p:tags r:id="rId1"/>
            </p:custDataLst>
          </p:nvPr>
        </p:nvSpPr>
        <p:spPr>
          <a:xfrm>
            <a:off x="2438400" y="1828800"/>
            <a:ext cx="6705600" cy="2209800"/>
          </a:xfrm>
          <a:effectLst>
            <a:outerShdw blurRad="50800" dist="38100" dir="2700000" algn="br">
              <a:srgbClr val="000000">
                <a:alpha val="43000"/>
              </a:srgbClr>
            </a:outerShdw>
          </a:effectLst>
        </p:spPr>
        <p:txBody>
          <a:bodyPr/>
          <a:lstStyle/>
          <a:p>
            <a:pPr algn="ctr" eaLnBrk="1" hangingPunct="1">
              <a:defRPr/>
            </a:pPr>
            <a:r>
              <a:rPr lang="en-US" sz="3600" dirty="0" smtClean="0"/>
              <a:t>CSSE 374</a:t>
            </a:r>
            <a:r>
              <a:rPr lang="en-US" sz="3600" dirty="0" smtClean="0">
                <a:ea typeface="+mj-ea"/>
                <a:cs typeface="+mj-cs"/>
              </a:rPr>
              <a:t>:</a:t>
            </a:r>
            <a:br>
              <a:rPr lang="en-US" sz="3600" dirty="0" smtClean="0">
                <a:ea typeface="+mj-ea"/>
                <a:cs typeface="+mj-cs"/>
              </a:rPr>
            </a:br>
            <a:r>
              <a:rPr lang="en-US" sz="3600" dirty="0" smtClean="0">
                <a:ea typeface="+mj-ea"/>
                <a:cs typeface="+mj-cs"/>
              </a:rPr>
              <a:t>More Object Design with Gang of Four Design Patterns</a:t>
            </a:r>
            <a:endParaRPr lang="en-US" sz="3600" dirty="0">
              <a:ea typeface="+mj-ea"/>
              <a:cs typeface="+mj-cs"/>
            </a:endParaRPr>
          </a:p>
        </p:txBody>
      </p:sp>
      <p:sp>
        <p:nvSpPr>
          <p:cNvPr id="16388" name="Rectangle 37"/>
          <p:cNvSpPr>
            <a:spLocks noGrp="1" noChangeArrowheads="1"/>
          </p:cNvSpPr>
          <p:nvPr>
            <p:ph type="subTitle" idx="1"/>
          </p:nvPr>
        </p:nvSpPr>
        <p:spPr>
          <a:xfrm>
            <a:off x="357684" y="4343400"/>
            <a:ext cx="4572000" cy="1981200"/>
          </a:xfrm>
          <a:noFill/>
        </p:spPr>
        <p:txBody>
          <a:bodyPr/>
          <a:lstStyle/>
          <a:p>
            <a:pPr eaLnBrk="1" hangingPunct="1">
              <a:spcBef>
                <a:spcPts val="0"/>
              </a:spcBef>
            </a:pPr>
            <a:r>
              <a:rPr lang="en-US" sz="1600" dirty="0">
                <a:ea typeface="ＭＳ Ｐゴシック"/>
                <a:cs typeface="ＭＳ Ｐゴシック"/>
              </a:rPr>
              <a:t>Steve Chenoweth</a:t>
            </a:r>
          </a:p>
          <a:p>
            <a:pPr eaLnBrk="1" hangingPunct="1">
              <a:spcBef>
                <a:spcPts val="0"/>
              </a:spcBef>
            </a:pPr>
            <a:r>
              <a:rPr lang="en-US" sz="1600" dirty="0">
                <a:ea typeface="ＭＳ Ｐゴシック"/>
                <a:cs typeface="ＭＳ Ｐゴシック"/>
              </a:rPr>
              <a:t>Office: </a:t>
            </a:r>
            <a:r>
              <a:rPr lang="en-US" sz="1600" dirty="0" err="1">
                <a:ea typeface="ＭＳ Ｐゴシック"/>
                <a:cs typeface="ＭＳ Ｐゴシック"/>
              </a:rPr>
              <a:t>Moench</a:t>
            </a:r>
            <a:r>
              <a:rPr lang="en-US" sz="1600" dirty="0">
                <a:ea typeface="ＭＳ Ｐゴシック"/>
                <a:cs typeface="ＭＳ Ｐゴシック"/>
              </a:rPr>
              <a:t> Room F220</a:t>
            </a:r>
          </a:p>
          <a:p>
            <a:pPr eaLnBrk="1" hangingPunct="1">
              <a:spcBef>
                <a:spcPts val="0"/>
              </a:spcBef>
            </a:pPr>
            <a:r>
              <a:rPr lang="en-US" sz="1600" dirty="0">
                <a:ea typeface="ＭＳ Ｐゴシック"/>
                <a:cs typeface="ＭＳ Ｐゴシック"/>
              </a:rPr>
              <a:t>Phone: (812) 877-8974</a:t>
            </a:r>
            <a:br>
              <a:rPr lang="en-US" sz="1600" dirty="0">
                <a:ea typeface="ＭＳ Ｐゴシック"/>
                <a:cs typeface="ＭＳ Ｐゴシック"/>
              </a:rPr>
            </a:br>
            <a:r>
              <a:rPr lang="en-US" sz="1600" dirty="0">
                <a:ea typeface="ＭＳ Ｐゴシック"/>
                <a:cs typeface="ＭＳ Ｐゴシック"/>
              </a:rPr>
              <a:t>Email: chenowet@rose-hulman.edu</a:t>
            </a:r>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sp>
        <p:nvSpPr>
          <p:cNvPr id="6" name="Rectangle 3"/>
          <p:cNvSpPr>
            <a:spLocks/>
          </p:cNvSpPr>
          <p:nvPr/>
        </p:nvSpPr>
        <p:spPr bwMode="auto">
          <a:xfrm>
            <a:off x="4724400" y="6412468"/>
            <a:ext cx="410569"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a:solidFill>
                  <a:srgbClr val="0000FF"/>
                </a:solidFill>
                <a:effectLst>
                  <a:outerShdw blurRad="38100" dist="38100" dir="2700000" algn="tl">
                    <a:srgbClr val="000000"/>
                  </a:outerShdw>
                </a:effectLst>
                <a:ea typeface="Helvetica Neue Light" charset="0"/>
                <a:cs typeface="Helvetica Neue Light" charset="0"/>
              </a:rPr>
              <a:t>Q1</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6934" y="-19800"/>
            <a:ext cx="937066" cy="934200"/>
          </a:xfrm>
          <a:prstGeom prst="rect">
            <a:avLst/>
          </a:prstGeom>
        </p:spPr>
      </p:pic>
      <p:sp>
        <p:nvSpPr>
          <p:cNvPr id="8" name="Text Box 6"/>
          <p:cNvSpPr txBox="1">
            <a:spLocks noChangeArrowheads="1"/>
          </p:cNvSpPr>
          <p:nvPr/>
        </p:nvSpPr>
        <p:spPr bwMode="auto">
          <a:xfrm>
            <a:off x="1828800" y="76200"/>
            <a:ext cx="6477000" cy="701675"/>
          </a:xfrm>
          <a:prstGeom prst="rect">
            <a:avLst/>
          </a:prstGeom>
          <a:noFill/>
          <a:ln w="9525">
            <a:noFill/>
            <a:miter lim="800000"/>
            <a:headEnd/>
            <a:tailEnd/>
          </a:ln>
          <a:effectLst/>
        </p:spPr>
        <p:txBody>
          <a:bodyPr wrap="square">
            <a:spAutoFit/>
          </a:bodyPr>
          <a:lstStyle/>
          <a:p>
            <a:r>
              <a:rPr lang="en-US" sz="2000" dirty="0"/>
              <a:t>These slides </a:t>
            </a:r>
            <a:r>
              <a:rPr lang="en-US" sz="2000" dirty="0" smtClean="0"/>
              <a:t>derived </a:t>
            </a:r>
            <a:r>
              <a:rPr lang="en-US" sz="2000" dirty="0"/>
              <a:t>from Shawn </a:t>
            </a:r>
            <a:r>
              <a:rPr lang="en-US" sz="2000" dirty="0" err="1"/>
              <a:t>Bohner</a:t>
            </a:r>
            <a:r>
              <a:rPr lang="en-US" sz="2000" dirty="0"/>
              <a:t>, Curt Clifton, and others involved in delivering 374. </a:t>
            </a:r>
          </a:p>
        </p:txBody>
      </p:sp>
      <p:sp>
        <p:nvSpPr>
          <p:cNvPr id="10" name="Subtitle 2"/>
          <p:cNvSpPr txBox="1">
            <a:spLocks/>
          </p:cNvSpPr>
          <p:nvPr/>
        </p:nvSpPr>
        <p:spPr>
          <a:xfrm>
            <a:off x="4343400" y="4343400"/>
            <a:ext cx="3886200" cy="175260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dirty="0" err="1"/>
              <a:t>Chandan</a:t>
            </a:r>
            <a:r>
              <a:rPr lang="en-US" sz="1600" b="1" dirty="0"/>
              <a:t> </a:t>
            </a:r>
            <a:r>
              <a:rPr lang="en-US" sz="1600" b="1" dirty="0" err="1"/>
              <a:t>Rupakheti</a:t>
            </a:r>
            <a:r>
              <a:rPr lang="en-US" sz="1600" b="1" dirty="0"/>
              <a:t> </a:t>
            </a:r>
          </a:p>
          <a:p>
            <a:pPr algn="l"/>
            <a:r>
              <a:rPr lang="en-US" sz="1600" b="1" dirty="0"/>
              <a:t>Office: </a:t>
            </a:r>
            <a:r>
              <a:rPr lang="en-US" sz="1600" b="1" dirty="0" err="1"/>
              <a:t>Moench</a:t>
            </a:r>
            <a:r>
              <a:rPr lang="en-US" sz="1600" b="1" dirty="0"/>
              <a:t> Room F203</a:t>
            </a:r>
          </a:p>
          <a:p>
            <a:pPr algn="l"/>
            <a:r>
              <a:rPr lang="en-US" sz="1600" b="1" dirty="0"/>
              <a:t>Phone: (812) 877-8390</a:t>
            </a:r>
            <a:br>
              <a:rPr lang="en-US" sz="1600" b="1" dirty="0"/>
            </a:br>
            <a:r>
              <a:rPr lang="en-US" sz="1600" b="1" dirty="0"/>
              <a:t>Email: rupakhet@rose-hulman.edu</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a:lstStyle/>
          <a:p>
            <a:r>
              <a:rPr lang="en-US" sz="2800" dirty="0"/>
              <a:t>Product Lookup </a:t>
            </a:r>
            <a:r>
              <a:rPr lang="en-US" sz="2800" dirty="0" smtClean="0"/>
              <a:t>with Local </a:t>
            </a:r>
            <a:r>
              <a:rPr lang="en-US" sz="2800" dirty="0"/>
              <a:t>Cache Miss</a:t>
            </a:r>
          </a:p>
        </p:txBody>
      </p:sp>
      <p:pic>
        <p:nvPicPr>
          <p:cNvPr id="27651" name="Picture 3"/>
          <p:cNvPicPr>
            <a:picLocks noChangeAspect="1" noChangeArrowheads="1"/>
          </p:cNvPicPr>
          <p:nvPr/>
        </p:nvPicPr>
        <p:blipFill>
          <a:blip r:embed="rId3"/>
          <a:srcRect/>
          <a:stretch>
            <a:fillRect/>
          </a:stretch>
        </p:blipFill>
        <p:spPr bwMode="auto">
          <a:xfrm>
            <a:off x="171449" y="1320403"/>
            <a:ext cx="8743951" cy="2489597"/>
          </a:xfrm>
          <a:prstGeom prst="rect">
            <a:avLst/>
          </a:prstGeom>
          <a:noFill/>
          <a:ln w="12700" cap="flat">
            <a:noFill/>
            <a:miter lim="800000"/>
            <a:headEnd/>
            <a:tailEnd/>
          </a:ln>
        </p:spPr>
      </p:pic>
      <p:grpSp>
        <p:nvGrpSpPr>
          <p:cNvPr id="10" name="Group 9"/>
          <p:cNvGrpSpPr/>
          <p:nvPr/>
        </p:nvGrpSpPr>
        <p:grpSpPr>
          <a:xfrm>
            <a:off x="76201" y="4419600"/>
            <a:ext cx="8991599" cy="1905000"/>
            <a:chOff x="76201" y="4495800"/>
            <a:chExt cx="8991599" cy="1905000"/>
          </a:xfrm>
        </p:grpSpPr>
        <p:grpSp>
          <p:nvGrpSpPr>
            <p:cNvPr id="2" name="Group 4"/>
            <p:cNvGrpSpPr>
              <a:grpSpLocks/>
            </p:cNvGrpSpPr>
            <p:nvPr/>
          </p:nvGrpSpPr>
          <p:grpSpPr bwMode="auto">
            <a:xfrm>
              <a:off x="76201" y="4495800"/>
              <a:ext cx="8991599" cy="1905000"/>
              <a:chOff x="0" y="0"/>
              <a:chExt cx="7200" cy="1176"/>
            </a:xfrm>
          </p:grpSpPr>
          <p:sp>
            <p:nvSpPr>
              <p:cNvPr id="27653" name="AutoShape 5"/>
              <p:cNvSpPr>
                <a:spLocks/>
              </p:cNvSpPr>
              <p:nvPr/>
            </p:nvSpPr>
            <p:spPr bwMode="auto">
              <a:xfrm>
                <a:off x="0" y="0"/>
                <a:ext cx="7200" cy="1176"/>
              </a:xfrm>
              <a:prstGeom prst="roundRect">
                <a:avLst>
                  <a:gd name="adj" fmla="val 10204"/>
                </a:avLst>
              </a:prstGeom>
              <a:solidFill>
                <a:srgbClr val="FFFF99"/>
              </a:solidFill>
              <a:ln w="12700" cap="flat">
                <a:noFill/>
                <a:miter lim="800000"/>
                <a:headEnd type="none" w="med" len="med"/>
                <a:tailEnd type="none" w="med" len="med"/>
              </a:ln>
              <a:effectLst>
                <a:outerShdw blurRad="101600" algn="ctr" rotWithShape="0">
                  <a:schemeClr val="bg2">
                    <a:alpha val="50000"/>
                  </a:schemeClr>
                </a:outerShdw>
              </a:effectLst>
              <a:scene3d>
                <a:camera prst="orthographicFront"/>
                <a:lightRig rig="threePt" dir="t"/>
              </a:scene3d>
              <a:sp3d>
                <a:bevelT/>
              </a:sp3d>
            </p:spPr>
            <p:txBody>
              <a:bodyPr lIns="0" tIns="0" rIns="0" bIns="0">
                <a:prstTxWarp prst="textNoShape">
                  <a:avLst/>
                </a:prstTxWarp>
              </a:bodyPr>
              <a:lstStyle/>
              <a:p>
                <a:endParaRPr lang="en-US"/>
              </a:p>
            </p:txBody>
          </p:sp>
          <p:pic>
            <p:nvPicPr>
              <p:cNvPr id="27654" name="Picture 6"/>
              <p:cNvPicPr>
                <a:picLocks noChangeAspect="1" noChangeArrowheads="1"/>
              </p:cNvPicPr>
              <p:nvPr/>
            </p:nvPicPr>
            <p:blipFill>
              <a:blip r:embed="rId4"/>
              <a:srcRect t="60927"/>
              <a:stretch>
                <a:fillRect/>
              </a:stretch>
            </p:blipFill>
            <p:spPr bwMode="auto">
              <a:xfrm>
                <a:off x="0" y="144"/>
                <a:ext cx="7184" cy="735"/>
              </a:xfrm>
              <a:prstGeom prst="rect">
                <a:avLst/>
              </a:prstGeom>
              <a:noFill/>
              <a:ln w="12700" cap="flat">
                <a:noFill/>
                <a:miter lim="800000"/>
                <a:headEnd/>
                <a:tailEnd/>
              </a:ln>
            </p:spPr>
          </p:pic>
        </p:grpSp>
        <p:cxnSp>
          <p:nvCxnSpPr>
            <p:cNvPr id="9" name="Straight Connector 8"/>
            <p:cNvCxnSpPr/>
            <p:nvPr/>
          </p:nvCxnSpPr>
          <p:spPr bwMode="auto">
            <a:xfrm>
              <a:off x="5562600" y="5486400"/>
              <a:ext cx="1600200" cy="1588"/>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cxnSp>
        <p:nvCxnSpPr>
          <p:cNvPr id="11" name="Straight Connector 10"/>
          <p:cNvCxnSpPr/>
          <p:nvPr/>
        </p:nvCxnSpPr>
        <p:spPr bwMode="auto">
          <a:xfrm>
            <a:off x="7086600" y="1979612"/>
            <a:ext cx="1600200" cy="158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5334000" y="1524000"/>
            <a:ext cx="685800" cy="0"/>
          </a:xfrm>
          <a:prstGeom prst="line">
            <a:avLst/>
          </a:prstGeom>
          <a:solidFill>
            <a:schemeClr val="accent1"/>
          </a:solidFill>
          <a:ln w="19050" cap="flat" cmpd="sng" algn="ctr">
            <a:solidFill>
              <a:srgbClr val="CC0000"/>
            </a:solidFill>
            <a:prstDash val="solid"/>
            <a:round/>
            <a:headEnd type="none" w="med" len="med"/>
            <a:tailEnd type="none" w="med" len="med"/>
          </a:ln>
          <a:effectLst/>
        </p:spPr>
      </p:cxnSp>
      <p:cxnSp>
        <p:nvCxnSpPr>
          <p:cNvPr id="13" name="Straight Connector 12"/>
          <p:cNvCxnSpPr/>
          <p:nvPr/>
        </p:nvCxnSpPr>
        <p:spPr bwMode="auto">
          <a:xfrm>
            <a:off x="3886200" y="2971800"/>
            <a:ext cx="1752600" cy="0"/>
          </a:xfrm>
          <a:prstGeom prst="line">
            <a:avLst/>
          </a:prstGeom>
          <a:solidFill>
            <a:schemeClr val="accent1"/>
          </a:solidFill>
          <a:ln w="19050" cap="flat" cmpd="sng" algn="ctr">
            <a:solidFill>
              <a:srgbClr val="CC0000"/>
            </a:solidFill>
            <a:prstDash val="solid"/>
            <a:round/>
            <a:headEnd type="none" w="med" len="med"/>
            <a:tailEnd type="none" w="med" len="med"/>
          </a:ln>
          <a:effectLst/>
        </p:spPr>
      </p:cxnSp>
    </p:spTree>
    <p:extLst>
      <p:ext uri="{BB962C8B-B14F-4D97-AF65-F5344CB8AC3E}">
        <p14:creationId xmlns:p14="http://schemas.microsoft.com/office/powerpoint/2010/main" val="166725916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81000" y="304800"/>
            <a:ext cx="8686800" cy="609600"/>
          </a:xfrm>
          <a:ln/>
        </p:spPr>
        <p:txBody>
          <a:bodyPr/>
          <a:lstStyle/>
          <a:p>
            <a:r>
              <a:rPr lang="en-US" dirty="0"/>
              <a:t>Using Threads </a:t>
            </a:r>
            <a:r>
              <a:rPr lang="en-US" dirty="0" smtClean="0"/>
              <a:t>to Freshen </a:t>
            </a:r>
            <a:r>
              <a:rPr lang="en-US" dirty="0"/>
              <a:t>the Cache</a:t>
            </a:r>
          </a:p>
        </p:txBody>
      </p:sp>
      <p:grpSp>
        <p:nvGrpSpPr>
          <p:cNvPr id="7" name="Group 6"/>
          <p:cNvGrpSpPr/>
          <p:nvPr/>
        </p:nvGrpSpPr>
        <p:grpSpPr>
          <a:xfrm>
            <a:off x="325041" y="1066800"/>
            <a:ext cx="8590359" cy="4901803"/>
            <a:chOff x="553641" y="1893094"/>
            <a:chExt cx="8036719" cy="4304109"/>
          </a:xfrm>
        </p:grpSpPr>
        <p:sp>
          <p:nvSpPr>
            <p:cNvPr id="29698" name="AutoShape 2"/>
            <p:cNvSpPr>
              <a:spLocks/>
            </p:cNvSpPr>
            <p:nvPr/>
          </p:nvSpPr>
          <p:spPr bwMode="auto">
            <a:xfrm>
              <a:off x="553641" y="1893094"/>
              <a:ext cx="8036719" cy="4304109"/>
            </a:xfrm>
            <a:prstGeom prst="roundRect">
              <a:avLst>
                <a:gd name="adj" fmla="val 3111"/>
              </a:avLst>
            </a:prstGeom>
            <a:solidFill>
              <a:srgbClr val="FFFF99"/>
            </a:solidFill>
            <a:ln w="12700" cap="flat">
              <a:noFill/>
              <a:miter lim="800000"/>
              <a:headEnd type="none" w="med" len="med"/>
              <a:tailEnd type="none" w="med" len="med"/>
            </a:ln>
            <a:effectLst>
              <a:outerShdw blurRad="101600" algn="ctr" rotWithShape="0">
                <a:schemeClr val="bg2">
                  <a:alpha val="50000"/>
                </a:schemeClr>
              </a:outerShdw>
            </a:effectLst>
            <a:scene3d>
              <a:camera prst="orthographicFront"/>
              <a:lightRig rig="threePt" dir="t"/>
            </a:scene3d>
            <a:sp3d>
              <a:bevelT/>
            </a:sp3d>
          </p:spPr>
          <p:txBody>
            <a:bodyPr lIns="0" tIns="0" rIns="0" bIns="0">
              <a:prstTxWarp prst="textNoShape">
                <a:avLst/>
              </a:prstTxWarp>
            </a:bodyPr>
            <a:lstStyle/>
            <a:p>
              <a:endParaRPr lang="en-US"/>
            </a:p>
          </p:txBody>
        </p:sp>
        <p:pic>
          <p:nvPicPr>
            <p:cNvPr id="29699" name="Picture 3"/>
            <p:cNvPicPr>
              <a:picLocks noChangeAspect="1" noChangeArrowheads="1"/>
            </p:cNvPicPr>
            <p:nvPr/>
          </p:nvPicPr>
          <p:blipFill>
            <a:blip r:embed="rId3"/>
            <a:srcRect b="34090"/>
            <a:stretch>
              <a:fillRect/>
            </a:stretch>
          </p:blipFill>
          <p:spPr bwMode="auto">
            <a:xfrm>
              <a:off x="597173" y="2053828"/>
              <a:ext cx="7948538" cy="3786188"/>
            </a:xfrm>
            <a:prstGeom prst="rect">
              <a:avLst/>
            </a:prstGeom>
            <a:noFill/>
            <a:ln w="12700" cap="flat">
              <a:noFill/>
              <a:miter lim="800000"/>
              <a:headEnd/>
              <a:tailEnd/>
            </a:ln>
          </p:spPr>
        </p:pic>
        <p:sp>
          <p:nvSpPr>
            <p:cNvPr id="29700" name="AutoShape 4"/>
            <p:cNvSpPr>
              <a:spLocks/>
            </p:cNvSpPr>
            <p:nvPr/>
          </p:nvSpPr>
          <p:spPr bwMode="auto">
            <a:xfrm>
              <a:off x="4491633" y="1893094"/>
              <a:ext cx="4054078" cy="1330523"/>
            </a:xfrm>
            <a:prstGeom prst="roundRect">
              <a:avLst>
                <a:gd name="adj" fmla="val 10065"/>
              </a:avLst>
            </a:prstGeom>
            <a:solidFill>
              <a:srgbClr val="FFFF99"/>
            </a:solidFill>
            <a:ln w="12700" cap="flat">
              <a:noFill/>
              <a:miter lim="800000"/>
              <a:headEnd type="none" w="med" len="med"/>
              <a:tailEnd type="none" w="med" len="med"/>
            </a:ln>
          </p:spPr>
          <p:txBody>
            <a:bodyPr lIns="0" tIns="0" rIns="0" bIns="0">
              <a:prstTxWarp prst="textNoShape">
                <a:avLst/>
              </a:prstTxWarp>
            </a:bodyPr>
            <a:lstStyle/>
            <a:p>
              <a:endParaRPr lang="en-US"/>
            </a:p>
          </p:txBody>
        </p:sp>
        <p:sp>
          <p:nvSpPr>
            <p:cNvPr id="29701" name="AutoShape 5"/>
            <p:cNvSpPr>
              <a:spLocks/>
            </p:cNvSpPr>
            <p:nvPr/>
          </p:nvSpPr>
          <p:spPr bwMode="auto">
            <a:xfrm>
              <a:off x="598289" y="5322094"/>
              <a:ext cx="3089672" cy="794742"/>
            </a:xfrm>
            <a:prstGeom prst="roundRect">
              <a:avLst>
                <a:gd name="adj" fmla="val 16852"/>
              </a:avLst>
            </a:prstGeom>
            <a:solidFill>
              <a:srgbClr val="FFFF99"/>
            </a:solid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8" name="TextBox 7"/>
          <p:cNvSpPr txBox="1"/>
          <p:nvPr/>
        </p:nvSpPr>
        <p:spPr>
          <a:xfrm>
            <a:off x="1983413" y="4572000"/>
            <a:ext cx="1640280" cy="369332"/>
          </a:xfrm>
          <a:prstGeom prst="rect">
            <a:avLst/>
          </a:prstGeom>
          <a:noFill/>
        </p:spPr>
        <p:txBody>
          <a:bodyPr wrap="none" rtlCol="0">
            <a:spAutoFit/>
          </a:bodyPr>
          <a:lstStyle/>
          <a:p>
            <a:r>
              <a:rPr lang="en-US" sz="1800" i="1" dirty="0" err="1" smtClean="0">
                <a:solidFill>
                  <a:srgbClr val="0000FF"/>
                </a:solidFill>
                <a:latin typeface="+mj-lt"/>
              </a:rPr>
              <a:t>Async</a:t>
            </a:r>
            <a:r>
              <a:rPr lang="en-US" sz="1800" i="1" dirty="0" smtClean="0">
                <a:solidFill>
                  <a:srgbClr val="0000FF"/>
                </a:solidFill>
                <a:latin typeface="+mj-lt"/>
              </a:rPr>
              <a:t> </a:t>
            </a:r>
            <a:r>
              <a:rPr lang="en-US" sz="1800" i="1" dirty="0" err="1" smtClean="0">
                <a:solidFill>
                  <a:srgbClr val="0000FF"/>
                </a:solidFill>
                <a:latin typeface="+mj-lt"/>
              </a:rPr>
              <a:t>msg</a:t>
            </a:r>
            <a:endParaRPr lang="en-US" sz="1800" i="1" dirty="0">
              <a:solidFill>
                <a:srgbClr val="0000FF"/>
              </a:solidFill>
              <a:latin typeface="+mj-lt"/>
            </a:endParaRPr>
          </a:p>
        </p:txBody>
      </p:sp>
      <p:cxnSp>
        <p:nvCxnSpPr>
          <p:cNvPr id="9" name="Straight Connector 8"/>
          <p:cNvCxnSpPr/>
          <p:nvPr/>
        </p:nvCxnSpPr>
        <p:spPr bwMode="auto">
          <a:xfrm>
            <a:off x="7162800" y="3581400"/>
            <a:ext cx="914400"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670798893"/>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ln/>
        </p:spPr>
        <p:txBody>
          <a:bodyPr/>
          <a:lstStyle/>
          <a:p>
            <a:r>
              <a:rPr lang="en-US" dirty="0"/>
              <a:t>How’s </a:t>
            </a:r>
            <a:r>
              <a:rPr lang="en-US" dirty="0" smtClean="0"/>
              <a:t>the final </a:t>
            </a:r>
            <a:r>
              <a:rPr lang="en-US" dirty="0"/>
              <a:t>iteration going?</a:t>
            </a:r>
          </a:p>
        </p:txBody>
      </p:sp>
      <p:pic>
        <p:nvPicPr>
          <p:cNvPr id="31746" name="Picture 2"/>
          <p:cNvPicPr>
            <a:picLocks noChangeAspect="1" noChangeArrowheads="1"/>
          </p:cNvPicPr>
          <p:nvPr/>
        </p:nvPicPr>
        <p:blipFill>
          <a:blip r:embed="rId2"/>
          <a:srcRect/>
          <a:stretch>
            <a:fillRect/>
          </a:stretch>
        </p:blipFill>
        <p:spPr bwMode="auto">
          <a:xfrm>
            <a:off x="267686" y="1676401"/>
            <a:ext cx="8647714" cy="3114378"/>
          </a:xfrm>
          <a:prstGeom prst="rect">
            <a:avLst/>
          </a:prstGeom>
          <a:noFill/>
          <a:ln w="12700" cap="flat">
            <a:noFill/>
            <a:miter lim="800000"/>
            <a:headEnd/>
            <a:tailEnd/>
          </a:ln>
        </p:spPr>
      </p:pic>
      <p:sp>
        <p:nvSpPr>
          <p:cNvPr id="31747" name="Rectangle 3"/>
          <p:cNvSpPr>
            <a:spLocks/>
          </p:cNvSpPr>
          <p:nvPr/>
        </p:nvSpPr>
        <p:spPr bwMode="auto">
          <a:xfrm>
            <a:off x="4634861" y="4790777"/>
            <a:ext cx="3958848"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sz="1300" dirty="0">
                <a:effectLst>
                  <a:outerShdw blurRad="38100" dist="38100" dir="2700000" algn="tl">
                    <a:srgbClr val="000000"/>
                  </a:outerShdw>
                </a:effectLst>
                <a:ea typeface="Helvetica Neue Light" charset="0"/>
                <a:cs typeface="Helvetica Neue Light" charset="0"/>
              </a:rPr>
              <a:t>Used by permission. http://notinventedhe.re/on/2009-12-28</a:t>
            </a:r>
          </a:p>
        </p:txBody>
      </p:sp>
    </p:spTree>
    <p:extLst>
      <p:ext uri="{BB962C8B-B14F-4D97-AF65-F5344CB8AC3E}">
        <p14:creationId xmlns:p14="http://schemas.microsoft.com/office/powerpoint/2010/main" val="2772475806"/>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a:lstStyle/>
          <a:p>
            <a:r>
              <a:rPr lang="en-US" dirty="0"/>
              <a:t>Handling </a:t>
            </a:r>
            <a:r>
              <a:rPr lang="en-US" dirty="0" smtClean="0"/>
              <a:t>Failure in </a:t>
            </a:r>
            <a:r>
              <a:rPr lang="en-US" dirty="0" err="1"/>
              <a:t>NextGen</a:t>
            </a:r>
            <a:r>
              <a:rPr lang="en-US" dirty="0"/>
              <a:t> </a:t>
            </a:r>
            <a:r>
              <a:rPr lang="en-US" dirty="0" smtClean="0"/>
              <a:t>POS:</a:t>
            </a:r>
            <a:endParaRPr lang="en-US" dirty="0"/>
          </a:p>
        </p:txBody>
      </p:sp>
      <p:sp>
        <p:nvSpPr>
          <p:cNvPr id="32770" name="Rectangle 2"/>
          <p:cNvSpPr>
            <a:spLocks noGrp="1" noChangeArrowheads="1"/>
          </p:cNvSpPr>
          <p:nvPr>
            <p:ph type="body" idx="1"/>
          </p:nvPr>
        </p:nvSpPr>
        <p:spPr>
          <a:xfrm>
            <a:off x="152400" y="1066800"/>
            <a:ext cx="8534400" cy="4114800"/>
          </a:xfrm>
          <a:ln/>
        </p:spPr>
        <p:txBody>
          <a:bodyPr/>
          <a:lstStyle/>
          <a:p>
            <a:pPr>
              <a:buNone/>
            </a:pPr>
            <a:r>
              <a:rPr lang="en-US" sz="3200" dirty="0" smtClean="0"/>
              <a:t>	What </a:t>
            </a:r>
            <a:r>
              <a:rPr lang="en-US" sz="3200" dirty="0"/>
              <a:t>should happen </a:t>
            </a:r>
            <a:r>
              <a:rPr lang="en-US" sz="3200" dirty="0" smtClean="0"/>
              <a:t>if </a:t>
            </a:r>
            <a:r>
              <a:rPr lang="en-US" sz="3200" dirty="0"/>
              <a:t>there is a local cache miss and the external product information service fails</a:t>
            </a:r>
            <a:r>
              <a:rPr lang="en-US" sz="3200" dirty="0" smtClean="0"/>
              <a:t>?</a:t>
            </a:r>
          </a:p>
          <a:p>
            <a:pPr>
              <a:buNone/>
            </a:pPr>
            <a:endParaRPr lang="en-US" sz="3200" dirty="0"/>
          </a:p>
          <a:p>
            <a:pPr lvl="1"/>
            <a:r>
              <a:rPr lang="en-US" dirty="0"/>
              <a:t>Think for 15 seconds…</a:t>
            </a:r>
          </a:p>
          <a:p>
            <a:pPr lvl="1"/>
            <a:r>
              <a:rPr lang="en-US" dirty="0"/>
              <a:t>Turn to a neighbor and discuss </a:t>
            </a:r>
            <a:br>
              <a:rPr lang="en-US" dirty="0"/>
            </a:br>
            <a:r>
              <a:rPr lang="en-US" dirty="0"/>
              <a:t>it for a minute</a:t>
            </a:r>
          </a:p>
          <a:p>
            <a:pPr>
              <a:buNone/>
            </a:pPr>
            <a:endParaRPr lang="en-US" sz="3200" dirty="0"/>
          </a:p>
        </p:txBody>
      </p:sp>
      <p:pic>
        <p:nvPicPr>
          <p:cNvPr id="4" name="Picture 3"/>
          <p:cNvPicPr>
            <a:picLocks noChangeAspect="1"/>
          </p:cNvPicPr>
          <p:nvPr/>
        </p:nvPicPr>
        <p:blipFill>
          <a:blip r:embed="rId3"/>
          <a:stretch>
            <a:fillRect/>
          </a:stretch>
        </p:blipFill>
        <p:spPr>
          <a:xfrm>
            <a:off x="6235700" y="2337489"/>
            <a:ext cx="2679700" cy="3606111"/>
          </a:xfrm>
          <a:prstGeom prst="rect">
            <a:avLst/>
          </a:prstGeom>
        </p:spPr>
      </p:pic>
    </p:spTree>
    <p:extLst>
      <p:ext uri="{BB962C8B-B14F-4D97-AF65-F5344CB8AC3E}">
        <p14:creationId xmlns:p14="http://schemas.microsoft.com/office/powerpoint/2010/main" val="3440567793"/>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381000" y="381000"/>
            <a:ext cx="8686800" cy="533400"/>
          </a:xfrm>
        </p:spPr>
        <p:txBody>
          <a:bodyPr/>
          <a:lstStyle/>
          <a:p>
            <a:r>
              <a:rPr lang="en-US" dirty="0" smtClean="0"/>
              <a:t>DCD: Exceptions </a:t>
            </a:r>
            <a:r>
              <a:rPr lang="en-US" dirty="0"/>
              <a:t>Caught and </a:t>
            </a:r>
            <a:r>
              <a:rPr lang="en-US" dirty="0" smtClean="0"/>
              <a:t>Thrown</a:t>
            </a:r>
            <a:endParaRPr lang="en-US" dirty="0"/>
          </a:p>
        </p:txBody>
      </p:sp>
      <p:graphicFrame>
        <p:nvGraphicFramePr>
          <p:cNvPr id="961539" name="Object 3"/>
          <p:cNvGraphicFramePr>
            <a:graphicFrameLocks noGrp="1" noChangeAspect="1"/>
          </p:cNvGraphicFramePr>
          <p:nvPr>
            <p:ph idx="1"/>
          </p:nvPr>
        </p:nvGraphicFramePr>
        <p:xfrm>
          <a:off x="381000" y="1219200"/>
          <a:ext cx="8414578" cy="3733800"/>
        </p:xfrm>
        <a:graphic>
          <a:graphicData uri="http://schemas.openxmlformats.org/presentationml/2006/ole">
            <mc:AlternateContent xmlns:mc="http://schemas.openxmlformats.org/markup-compatibility/2006">
              <mc:Choice xmlns:v="urn:schemas-microsoft-com:vml" Requires="v">
                <p:oleObj spid="_x0000_s18465" name="Visio" r:id="rId4" imgW="6389280" imgH="4313160" progId="Visio.Drawing.11">
                  <p:embed/>
                </p:oleObj>
              </mc:Choice>
              <mc:Fallback>
                <p:oleObj name="Visio" r:id="rId4" imgW="6389280" imgH="431316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l="23615" t="53000"/>
                      <a:stretch>
                        <a:fillRect/>
                      </a:stretch>
                    </p:blipFill>
                    <p:spPr bwMode="auto">
                      <a:xfrm>
                        <a:off x="381000" y="1219200"/>
                        <a:ext cx="841457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61540" name="Rectangle 4"/>
          <p:cNvSpPr>
            <a:spLocks noChangeArrowheads="1"/>
          </p:cNvSpPr>
          <p:nvPr/>
        </p:nvSpPr>
        <p:spPr bwMode="auto">
          <a:xfrm>
            <a:off x="152400" y="3733800"/>
            <a:ext cx="8915400" cy="26670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rgbClr val="CC0000"/>
              </a:buClr>
              <a:buSzPct val="70000"/>
              <a:buFont typeface="Wingdings" charset="2"/>
              <a:buNone/>
            </a:pPr>
            <a:endParaRPr lang="en-US" sz="2000" b="1" dirty="0">
              <a:solidFill>
                <a:srgbClr val="262672"/>
              </a:solidFill>
              <a:latin typeface="Arial" charset="0"/>
            </a:endParaRPr>
          </a:p>
        </p:txBody>
      </p:sp>
      <p:sp>
        <p:nvSpPr>
          <p:cNvPr id="2" name="Rectangle 1"/>
          <p:cNvSpPr/>
          <p:nvPr/>
        </p:nvSpPr>
        <p:spPr bwMode="auto">
          <a:xfrm>
            <a:off x="428978" y="3409244"/>
            <a:ext cx="8305800" cy="990600"/>
          </a:xfrm>
          <a:prstGeom prst="rect">
            <a:avLst/>
          </a:prstGeom>
          <a:noFill/>
          <a:ln w="381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628095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381000" y="381000"/>
            <a:ext cx="8763000" cy="533400"/>
          </a:xfrm>
          <a:ln/>
        </p:spPr>
        <p:txBody>
          <a:bodyPr/>
          <a:lstStyle/>
          <a:p>
            <a:r>
              <a:rPr lang="en-US" sz="2800" dirty="0"/>
              <a:t>Showing Exception in </a:t>
            </a:r>
            <a:r>
              <a:rPr lang="en-US" sz="2800" dirty="0" smtClean="0"/>
              <a:t>Sequence Diagrams</a:t>
            </a:r>
            <a:endParaRPr lang="en-US" sz="2800" dirty="0"/>
          </a:p>
        </p:txBody>
      </p:sp>
      <p:grpSp>
        <p:nvGrpSpPr>
          <p:cNvPr id="2" name="Group 4"/>
          <p:cNvGrpSpPr>
            <a:grpSpLocks/>
          </p:cNvGrpSpPr>
          <p:nvPr/>
        </p:nvGrpSpPr>
        <p:grpSpPr bwMode="auto">
          <a:xfrm>
            <a:off x="4737497" y="3549016"/>
            <a:ext cx="3178969" cy="1991320"/>
            <a:chOff x="0" y="0"/>
            <a:chExt cx="2848" cy="1783"/>
          </a:xfrm>
        </p:grpSpPr>
        <p:sp>
          <p:nvSpPr>
            <p:cNvPr id="34821" name="AutoShape 5"/>
            <p:cNvSpPr>
              <a:spLocks/>
            </p:cNvSpPr>
            <p:nvPr/>
          </p:nvSpPr>
          <p:spPr bwMode="auto">
            <a:xfrm>
              <a:off x="0" y="983"/>
              <a:ext cx="2848" cy="800"/>
            </a:xfrm>
            <a:prstGeom prst="roundRect">
              <a:avLst>
                <a:gd name="adj" fmla="val 1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r>
                <a:rPr lang="en-US" sz="2500" b="1" i="1" dirty="0">
                  <a:effectLst>
                    <a:outerShdw blurRad="38100" dist="38100" dir="2700000" algn="tl">
                      <a:srgbClr val="000000"/>
                    </a:outerShdw>
                  </a:effectLst>
                  <a:ea typeface="Helvetica Neue Light" charset="0"/>
                  <a:cs typeface="Helvetica Neue Light" charset="0"/>
                </a:rPr>
                <a:t>Convert Exceptions</a:t>
              </a:r>
              <a:r>
                <a:rPr lang="en-US" sz="2500" b="1" dirty="0">
                  <a:effectLst>
                    <a:outerShdw blurRad="38100" dist="38100" dir="2700000" algn="tl">
                      <a:srgbClr val="000000"/>
                    </a:outerShdw>
                  </a:effectLst>
                  <a:ea typeface="Helvetica Neue Light" charset="0"/>
                  <a:cs typeface="Helvetica Neue Light" charset="0"/>
                </a:rPr>
                <a:t> pattern</a:t>
              </a:r>
            </a:p>
          </p:txBody>
        </p:sp>
        <p:sp>
          <p:nvSpPr>
            <p:cNvPr id="34822" name="Line 6"/>
            <p:cNvSpPr>
              <a:spLocks noChangeShapeType="1"/>
            </p:cNvSpPr>
            <p:nvPr/>
          </p:nvSpPr>
          <p:spPr bwMode="auto">
            <a:xfrm flipH="1">
              <a:off x="1556" y="0"/>
              <a:ext cx="149" cy="982"/>
            </a:xfrm>
            <a:prstGeom prst="line">
              <a:avLst/>
            </a:prstGeom>
            <a:noFill/>
            <a:ln w="50800" cap="flat">
              <a:solidFill>
                <a:srgbClr val="0044FE"/>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23" name="Line 7"/>
            <p:cNvSpPr>
              <a:spLocks noChangeShapeType="1"/>
            </p:cNvSpPr>
            <p:nvPr/>
          </p:nvSpPr>
          <p:spPr bwMode="auto">
            <a:xfrm>
              <a:off x="141" y="158"/>
              <a:ext cx="512" cy="817"/>
            </a:xfrm>
            <a:prstGeom prst="line">
              <a:avLst/>
            </a:prstGeom>
            <a:noFill/>
            <a:ln w="50800" cap="flat">
              <a:solidFill>
                <a:srgbClr val="0044FE"/>
              </a:solidFill>
              <a:prstDash val="solid"/>
              <a:miter lim="800000"/>
              <a:headEnd type="stealth" w="med" len="med"/>
              <a:tailEnd type="none" w="med" len="med"/>
            </a:ln>
          </p:spPr>
          <p:txBody>
            <a:bodyPr lIns="0" tIns="0" rIns="0" bIns="0">
              <a:prstTxWarp prst="textNoShape">
                <a:avLst/>
              </a:prstTxWarp>
            </a:bodyPr>
            <a:lstStyle/>
            <a:p>
              <a:endParaRPr lang="en-US"/>
            </a:p>
          </p:txBody>
        </p:sp>
      </p:grpSp>
      <p:sp>
        <p:nvSpPr>
          <p:cNvPr id="34824" name="Rectangle 8"/>
          <p:cNvSpPr>
            <a:spLocks/>
          </p:cNvSpPr>
          <p:nvPr/>
        </p:nvSpPr>
        <p:spPr bwMode="auto">
          <a:xfrm>
            <a:off x="8576186" y="6412468"/>
            <a:ext cx="410569"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dirty="0" smtClean="0">
                <a:solidFill>
                  <a:srgbClr val="0000FF"/>
                </a:solidFill>
                <a:effectLst>
                  <a:outerShdw blurRad="38100" dist="38100" dir="2700000" algn="tl">
                    <a:srgbClr val="000000"/>
                  </a:outerShdw>
                </a:effectLst>
                <a:ea typeface="Helvetica Neue Light" charset="0"/>
                <a:cs typeface="Helvetica Neue Light" charset="0"/>
              </a:rPr>
              <a:t>Q6</a:t>
            </a:r>
            <a:endParaRPr lang="en-US" dirty="0">
              <a:solidFill>
                <a:srgbClr val="0000FF"/>
              </a:solidFill>
              <a:effectLst>
                <a:outerShdw blurRad="38100" dist="38100" dir="2700000" algn="tl">
                  <a:srgbClr val="000000"/>
                </a:outerShdw>
              </a:effectLst>
              <a:ea typeface="Helvetica Neue Light" charset="0"/>
              <a:cs typeface="Helvetica Neue Light" charset="0"/>
            </a:endParaRPr>
          </a:p>
        </p:txBody>
      </p:sp>
      <p:grpSp>
        <p:nvGrpSpPr>
          <p:cNvPr id="3" name="Group 9"/>
          <p:cNvGrpSpPr>
            <a:grpSpLocks/>
          </p:cNvGrpSpPr>
          <p:nvPr/>
        </p:nvGrpSpPr>
        <p:grpSpPr bwMode="auto">
          <a:xfrm>
            <a:off x="76200" y="4191953"/>
            <a:ext cx="3178969" cy="1348383"/>
            <a:chOff x="0" y="0"/>
            <a:chExt cx="2848" cy="1208"/>
          </a:xfrm>
        </p:grpSpPr>
        <p:sp>
          <p:nvSpPr>
            <p:cNvPr id="34826" name="AutoShape 10"/>
            <p:cNvSpPr>
              <a:spLocks/>
            </p:cNvSpPr>
            <p:nvPr/>
          </p:nvSpPr>
          <p:spPr bwMode="auto">
            <a:xfrm>
              <a:off x="0" y="408"/>
              <a:ext cx="2848" cy="800"/>
            </a:xfrm>
            <a:prstGeom prst="roundRect">
              <a:avLst>
                <a:gd name="adj" fmla="val 15000"/>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0" tIns="0" rIns="0" bIns="0" anchor="ctr">
              <a:prstTxWarp prst="textNoShape">
                <a:avLst/>
              </a:prstTxWarp>
            </a:bodyPr>
            <a:lstStyle/>
            <a:p>
              <a:r>
                <a:rPr lang="en-US" sz="2500" b="1" dirty="0">
                  <a:effectLst>
                    <a:outerShdw blurRad="38100" dist="38100" dir="2700000" algn="tl">
                      <a:srgbClr val="000000"/>
                    </a:outerShdw>
                  </a:effectLst>
                  <a:ea typeface="Helvetica Neue Light" charset="0"/>
                  <a:cs typeface="Helvetica Neue Light" charset="0"/>
                </a:rPr>
                <a:t>Name the Problem not the Thrower</a:t>
              </a:r>
            </a:p>
          </p:txBody>
        </p:sp>
        <p:sp>
          <p:nvSpPr>
            <p:cNvPr id="34827" name="Line 11"/>
            <p:cNvSpPr>
              <a:spLocks noChangeShapeType="1"/>
            </p:cNvSpPr>
            <p:nvPr/>
          </p:nvSpPr>
          <p:spPr bwMode="auto">
            <a:xfrm flipH="1">
              <a:off x="1656" y="0"/>
              <a:ext cx="92" cy="406"/>
            </a:xfrm>
            <a:prstGeom prst="line">
              <a:avLst/>
            </a:prstGeom>
            <a:noFill/>
            <a:ln w="50800" cap="flat">
              <a:solidFill>
                <a:srgbClr val="0044FE"/>
              </a:solidFill>
              <a:prstDash val="solid"/>
              <a:miter lim="800000"/>
              <a:headEnd type="stealth" w="med" len="med"/>
              <a:tailEnd type="none" w="med" len="med"/>
            </a:ln>
          </p:spPr>
          <p:txBody>
            <a:bodyPr lIns="0" tIns="0" rIns="0" bIns="0">
              <a:prstTxWarp prst="textNoShape">
                <a:avLst/>
              </a:prstTxWarp>
            </a:bodyPr>
            <a:lstStyle/>
            <a:p>
              <a:endParaRPr lang="en-US"/>
            </a:p>
          </p:txBody>
        </p:sp>
      </p:grpSp>
      <p:graphicFrame>
        <p:nvGraphicFramePr>
          <p:cNvPr id="44034" name="Object 2"/>
          <p:cNvGraphicFramePr>
            <a:graphicFrameLocks noGrp="1" noChangeAspect="1"/>
          </p:cNvGraphicFramePr>
          <p:nvPr>
            <p:extLst>
              <p:ext uri="{D42A27DB-BD31-4B8C-83A1-F6EECF244321}">
                <p14:modId xmlns:p14="http://schemas.microsoft.com/office/powerpoint/2010/main" val="141168505"/>
              </p:ext>
            </p:extLst>
          </p:nvPr>
        </p:nvGraphicFramePr>
        <p:xfrm>
          <a:off x="76200" y="1080056"/>
          <a:ext cx="9067800" cy="3613150"/>
        </p:xfrm>
        <a:graphic>
          <a:graphicData uri="http://schemas.openxmlformats.org/presentationml/2006/ole">
            <mc:AlternateContent xmlns:mc="http://schemas.openxmlformats.org/markup-compatibility/2006">
              <mc:Choice xmlns:v="urn:schemas-microsoft-com:vml" Requires="v">
                <p:oleObj spid="_x0000_s19489" name="Visio" r:id="rId4" imgW="6625440" imgH="4663440" progId="Visio.Drawing.11">
                  <p:embed/>
                </p:oleObj>
              </mc:Choice>
              <mc:Fallback>
                <p:oleObj name="Visio" r:id="rId4" imgW="6625440" imgH="466344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t="19608" b="27451"/>
                      <a:stretch>
                        <a:fillRect/>
                      </a:stretch>
                    </p:blipFill>
                    <p:spPr bwMode="auto">
                      <a:xfrm>
                        <a:off x="76200" y="1080056"/>
                        <a:ext cx="9067800"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4272973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9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381000" y="609600"/>
            <a:ext cx="8610600" cy="533400"/>
          </a:xfrm>
          <a:ln/>
        </p:spPr>
        <p:txBody>
          <a:bodyPr/>
          <a:lstStyle/>
          <a:p>
            <a:r>
              <a:rPr lang="en-US" dirty="0" smtClean="0"/>
              <a:t>How should </a:t>
            </a:r>
            <a:r>
              <a:rPr lang="en-US" dirty="0" err="1" smtClean="0"/>
              <a:t>NextGen</a:t>
            </a:r>
            <a:r>
              <a:rPr lang="en-US" dirty="0" smtClean="0"/>
              <a:t> </a:t>
            </a:r>
            <a:r>
              <a:rPr lang="en-US" dirty="0"/>
              <a:t>POS</a:t>
            </a:r>
            <a:r>
              <a:rPr lang="en-US" dirty="0" smtClean="0"/>
              <a:t> handle </a:t>
            </a:r>
            <a:r>
              <a:rPr lang="en-US" dirty="0"/>
              <a:t>this </a:t>
            </a:r>
            <a:r>
              <a:rPr lang="en-US" dirty="0" smtClean="0"/>
              <a:t>exception?</a:t>
            </a:r>
            <a:endParaRPr lang="en-US" dirty="0"/>
          </a:p>
        </p:txBody>
      </p:sp>
      <p:sp>
        <p:nvSpPr>
          <p:cNvPr id="36866" name="Rectangle 2"/>
          <p:cNvSpPr>
            <a:spLocks noGrp="1" noChangeArrowheads="1"/>
          </p:cNvSpPr>
          <p:nvPr>
            <p:ph type="body" idx="1"/>
          </p:nvPr>
        </p:nvSpPr>
        <p:spPr>
          <a:xfrm>
            <a:off x="304800" y="1676400"/>
            <a:ext cx="8458200" cy="4953000"/>
          </a:xfrm>
          <a:ln/>
        </p:spPr>
        <p:txBody>
          <a:bodyPr/>
          <a:lstStyle/>
          <a:p>
            <a:pPr marL="0" indent="0">
              <a:buNone/>
            </a:pPr>
            <a:r>
              <a:rPr lang="en-US" i="1" dirty="0">
                <a:solidFill>
                  <a:srgbClr val="000090"/>
                </a:solidFill>
              </a:rPr>
              <a:t>Common exception handling </a:t>
            </a:r>
            <a:r>
              <a:rPr lang="en-US" i="1" dirty="0" smtClean="0">
                <a:solidFill>
                  <a:srgbClr val="000090"/>
                </a:solidFill>
              </a:rPr>
              <a:t>patterns</a:t>
            </a:r>
          </a:p>
          <a:p>
            <a:pPr marL="338138" indent="-338138"/>
            <a:r>
              <a:rPr lang="en-US" dirty="0"/>
              <a:t>Use a </a:t>
            </a:r>
            <a:r>
              <a:rPr lang="en-US" u="sng" dirty="0"/>
              <a:t>central error logging object </a:t>
            </a:r>
            <a:r>
              <a:rPr lang="en-US" dirty="0"/>
              <a:t>to record all exceptions for diagnosis by </a:t>
            </a:r>
            <a:r>
              <a:rPr lang="en-US" dirty="0" smtClean="0"/>
              <a:t>developers</a:t>
            </a:r>
            <a:br>
              <a:rPr lang="en-US" dirty="0" smtClean="0"/>
            </a:br>
            <a:endParaRPr lang="en-US" dirty="0" smtClean="0"/>
          </a:p>
          <a:p>
            <a:pPr marL="338138" indent="-338138"/>
            <a:r>
              <a:rPr lang="en-US" dirty="0"/>
              <a:t>Use a standard, application-independent, </a:t>
            </a:r>
            <a:r>
              <a:rPr lang="en-US" u="sng" dirty="0"/>
              <a:t>non-UI object</a:t>
            </a:r>
            <a:r>
              <a:rPr lang="en-US" dirty="0"/>
              <a:t> to notify users</a:t>
            </a:r>
          </a:p>
          <a:p>
            <a:pPr marL="510746" lvl="1"/>
            <a:r>
              <a:rPr lang="en-US" dirty="0"/>
              <a:t>Can delegate to multiple different UI notifications</a:t>
            </a:r>
          </a:p>
          <a:p>
            <a:pPr marL="510746" lvl="1"/>
            <a:r>
              <a:rPr lang="en-US" dirty="0"/>
              <a:t>Protected Variation for changes in reporting</a:t>
            </a:r>
          </a:p>
        </p:txBody>
      </p:sp>
      <p:sp>
        <p:nvSpPr>
          <p:cNvPr id="4" name="Rectangle 3"/>
          <p:cNvSpPr>
            <a:spLocks/>
          </p:cNvSpPr>
          <p:nvPr/>
        </p:nvSpPr>
        <p:spPr bwMode="auto">
          <a:xfrm>
            <a:off x="8576186" y="6412468"/>
            <a:ext cx="410569"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dirty="0" smtClean="0">
                <a:solidFill>
                  <a:srgbClr val="0000FF"/>
                </a:solidFill>
                <a:effectLst>
                  <a:outerShdw blurRad="38100" dist="38100" dir="2700000" algn="tl">
                    <a:srgbClr val="000000"/>
                  </a:outerShdw>
                </a:effectLst>
                <a:ea typeface="Helvetica Neue Light" charset="0"/>
                <a:cs typeface="Helvetica Neue Light" charset="0"/>
              </a:rPr>
              <a:t>Q7</a:t>
            </a:r>
            <a:endParaRPr lang="en-US"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319346505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xEl>
                                              <p:pRg st="2" end="2"/>
                                            </p:txEl>
                                          </p:spTgt>
                                        </p:tgtEl>
                                        <p:attrNameLst>
                                          <p:attrName>style.visibility</p:attrName>
                                        </p:attrNameLst>
                                      </p:cBhvr>
                                      <p:to>
                                        <p:strVal val="visible"/>
                                      </p:to>
                                    </p:set>
                                    <p:animEffect transition="in" filter="fade">
                                      <p:cBhvr>
                                        <p:cTn id="7" dur="1000"/>
                                        <p:tgtEl>
                                          <p:spTgt spid="368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6">
                                            <p:txEl>
                                              <p:pRg st="3" end="3"/>
                                            </p:txEl>
                                          </p:spTgt>
                                        </p:tgtEl>
                                        <p:attrNameLst>
                                          <p:attrName>style.visibility</p:attrName>
                                        </p:attrNameLst>
                                      </p:cBhvr>
                                      <p:to>
                                        <p:strVal val="visible"/>
                                      </p:to>
                                    </p:set>
                                    <p:animEffect transition="in" filter="fade">
                                      <p:cBhvr>
                                        <p:cTn id="12" dur="1000"/>
                                        <p:tgtEl>
                                          <p:spTgt spid="3686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6">
                                            <p:txEl>
                                              <p:pRg st="4" end="4"/>
                                            </p:txEl>
                                          </p:spTgt>
                                        </p:tgtEl>
                                        <p:attrNameLst>
                                          <p:attrName>style.visibility</p:attrName>
                                        </p:attrNameLst>
                                      </p:cBhvr>
                                      <p:to>
                                        <p:strVal val="visible"/>
                                      </p:to>
                                    </p:set>
                                    <p:animEffect transition="in" filter="fade">
                                      <p:cBhvr>
                                        <p:cTn id="17" dur="10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457200" y="2971800"/>
            <a:ext cx="7772400" cy="533400"/>
          </a:xfrm>
          <a:ln/>
        </p:spPr>
        <p:txBody>
          <a:bodyPr/>
          <a:lstStyle/>
          <a:p>
            <a:r>
              <a:rPr lang="en-US" sz="4400" dirty="0"/>
              <a:t>Failover to Local Services with a Proxy</a:t>
            </a:r>
          </a:p>
        </p:txBody>
      </p:sp>
      <p:sp>
        <p:nvSpPr>
          <p:cNvPr id="2" name="TextBox 1"/>
          <p:cNvSpPr txBox="1"/>
          <p:nvPr/>
        </p:nvSpPr>
        <p:spPr>
          <a:xfrm>
            <a:off x="533400" y="4724400"/>
            <a:ext cx="6781800" cy="830997"/>
          </a:xfrm>
          <a:prstGeom prst="rect">
            <a:avLst/>
          </a:prstGeom>
          <a:noFill/>
        </p:spPr>
        <p:txBody>
          <a:bodyPr wrap="square" rtlCol="0">
            <a:spAutoFit/>
          </a:bodyPr>
          <a:lstStyle/>
          <a:p>
            <a:r>
              <a:rPr lang="en-US" dirty="0" smtClean="0"/>
              <a:t>If at first you don’t succeed getting to remote, what the heck do you do?</a:t>
            </a:r>
            <a:endParaRPr lang="en-US" dirty="0"/>
          </a:p>
        </p:txBody>
      </p:sp>
    </p:spTree>
    <p:extLst>
      <p:ext uri="{BB962C8B-B14F-4D97-AF65-F5344CB8AC3E}">
        <p14:creationId xmlns:p14="http://schemas.microsoft.com/office/powerpoint/2010/main" val="29482937"/>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i="1" u="sng" dirty="0"/>
              <a:t>Proxy</a:t>
            </a:r>
            <a:r>
              <a:rPr lang="en-US" dirty="0"/>
              <a:t> </a:t>
            </a:r>
            <a:r>
              <a:rPr lang="en-US" dirty="0" err="1"/>
              <a:t>GoF</a:t>
            </a:r>
            <a:r>
              <a:rPr lang="en-US" dirty="0"/>
              <a:t> Pattern</a:t>
            </a:r>
          </a:p>
        </p:txBody>
      </p:sp>
      <p:sp>
        <p:nvSpPr>
          <p:cNvPr id="38914" name="Rectangle 2"/>
          <p:cNvSpPr>
            <a:spLocks noGrp="1" noChangeArrowheads="1"/>
          </p:cNvSpPr>
          <p:nvPr>
            <p:ph type="body" idx="1"/>
          </p:nvPr>
        </p:nvSpPr>
        <p:spPr>
          <a:xfrm>
            <a:off x="228600" y="1219200"/>
            <a:ext cx="5257800" cy="5029200"/>
          </a:xfrm>
          <a:ln/>
        </p:spPr>
        <p:txBody>
          <a:bodyPr/>
          <a:lstStyle/>
          <a:p>
            <a:pPr>
              <a:buNone/>
            </a:pPr>
            <a:r>
              <a:rPr lang="en-US" b="1" dirty="0" smtClean="0">
                <a:latin typeface="Helvetica Neue" charset="0"/>
                <a:ea typeface="Helvetica Neue" charset="0"/>
                <a:cs typeface="Helvetica Neue" charset="0"/>
                <a:sym typeface="Helvetica Neue" charset="0"/>
              </a:rPr>
              <a:t>	</a:t>
            </a:r>
            <a:r>
              <a:rPr lang="en-US" b="1" dirty="0" smtClean="0">
                <a:solidFill>
                  <a:srgbClr val="CC0000"/>
                </a:solidFill>
                <a:latin typeface="Helvetica Neue" charset="0"/>
                <a:ea typeface="Helvetica Neue" charset="0"/>
                <a:cs typeface="Helvetica Neue" charset="0"/>
                <a:sym typeface="Helvetica Neue" charset="0"/>
              </a:rPr>
              <a:t>Problem</a:t>
            </a:r>
            <a:r>
              <a:rPr lang="en-US" dirty="0"/>
              <a:t>: How do we control access to some </a:t>
            </a:r>
            <a:r>
              <a:rPr lang="en-US" i="1" dirty="0"/>
              <a:t>subject </a:t>
            </a:r>
            <a:r>
              <a:rPr lang="en-US" dirty="0"/>
              <a:t>object if we want to avoid giving direct access</a:t>
            </a:r>
            <a:r>
              <a:rPr lang="en-US" dirty="0" smtClean="0"/>
              <a:t>?</a:t>
            </a:r>
            <a:br>
              <a:rPr lang="en-US" dirty="0" smtClean="0"/>
            </a:br>
            <a:endParaRPr lang="en-US" dirty="0" smtClean="0"/>
          </a:p>
          <a:p>
            <a:pPr>
              <a:buNone/>
            </a:pPr>
            <a:r>
              <a:rPr lang="en-US" b="1" dirty="0" smtClean="0">
                <a:latin typeface="Helvetica Neue" charset="0"/>
                <a:ea typeface="Helvetica Neue" charset="0"/>
                <a:cs typeface="Helvetica Neue" charset="0"/>
                <a:sym typeface="Helvetica Neue" charset="0"/>
              </a:rPr>
              <a:t>	</a:t>
            </a:r>
            <a:r>
              <a:rPr lang="en-US" b="1" dirty="0" smtClean="0">
                <a:solidFill>
                  <a:srgbClr val="008000"/>
                </a:solidFill>
                <a:latin typeface="Helvetica Neue" charset="0"/>
                <a:ea typeface="Helvetica Neue" charset="0"/>
                <a:cs typeface="Helvetica Neue" charset="0"/>
                <a:sym typeface="Helvetica Neue" charset="0"/>
              </a:rPr>
              <a:t>Solution</a:t>
            </a:r>
            <a:r>
              <a:rPr lang="en-US" dirty="0"/>
              <a:t>: Add a level of indirection with a </a:t>
            </a:r>
            <a:r>
              <a:rPr lang="en-US" i="1" dirty="0"/>
              <a:t>proxy</a:t>
            </a:r>
            <a:r>
              <a:rPr lang="en-US" dirty="0"/>
              <a:t> object that implements the same methods as the </a:t>
            </a:r>
            <a:r>
              <a:rPr lang="en-US" i="1" dirty="0"/>
              <a:t>subject</a:t>
            </a:r>
            <a:r>
              <a:rPr lang="en-US" dirty="0"/>
              <a:t> and conditionally delegates to it.</a:t>
            </a:r>
          </a:p>
        </p:txBody>
      </p:sp>
      <p:sp>
        <p:nvSpPr>
          <p:cNvPr id="38915" name="Rectangle 3"/>
          <p:cNvSpPr>
            <a:spLocks/>
          </p:cNvSpPr>
          <p:nvPr/>
        </p:nvSpPr>
        <p:spPr bwMode="auto">
          <a:xfrm>
            <a:off x="8245537" y="6412468"/>
            <a:ext cx="667250"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dirty="0" smtClean="0">
                <a:solidFill>
                  <a:srgbClr val="0000FF"/>
                </a:solidFill>
                <a:effectLst>
                  <a:outerShdw blurRad="38100" dist="38100" dir="2700000" algn="tl">
                    <a:srgbClr val="000000"/>
                  </a:outerShdw>
                </a:effectLst>
                <a:ea typeface="Helvetica Neue Light" charset="0"/>
                <a:cs typeface="Helvetica Neue Light" charset="0"/>
              </a:rPr>
              <a:t>Q8,9</a:t>
            </a:r>
            <a:endParaRPr lang="en-US" dirty="0">
              <a:solidFill>
                <a:srgbClr val="0000FF"/>
              </a:solidFill>
              <a:effectLst>
                <a:outerShdw blurRad="38100" dist="38100" dir="2700000" algn="tl">
                  <a:srgbClr val="000000"/>
                </a:outerShdw>
              </a:effectLst>
              <a:ea typeface="Helvetica Neue Light" charset="0"/>
              <a:cs typeface="Helvetica Neue Light" charset="0"/>
            </a:endParaRPr>
          </a:p>
        </p:txBody>
      </p:sp>
      <p:pic>
        <p:nvPicPr>
          <p:cNvPr id="2" name="Picture 1"/>
          <p:cNvPicPr>
            <a:picLocks noChangeAspect="1"/>
          </p:cNvPicPr>
          <p:nvPr/>
        </p:nvPicPr>
        <p:blipFill>
          <a:blip r:embed="rId3"/>
          <a:stretch>
            <a:fillRect/>
          </a:stretch>
        </p:blipFill>
        <p:spPr>
          <a:xfrm>
            <a:off x="5384800" y="2057400"/>
            <a:ext cx="3759200" cy="2819400"/>
          </a:xfrm>
          <a:prstGeom prst="rect">
            <a:avLst/>
          </a:prstGeom>
        </p:spPr>
      </p:pic>
    </p:spTree>
    <p:extLst>
      <p:ext uri="{BB962C8B-B14F-4D97-AF65-F5344CB8AC3E}">
        <p14:creationId xmlns:p14="http://schemas.microsoft.com/office/powerpoint/2010/main" val="425116818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10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fade">
                                      <p:cBhvr>
                                        <p:cTn id="12" dur="1000"/>
                                        <p:tgtEl>
                                          <p:spTgt spid="389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381000" y="381000"/>
            <a:ext cx="8229600" cy="609600"/>
          </a:xfrm>
          <a:ln/>
        </p:spPr>
        <p:txBody>
          <a:bodyPr/>
          <a:lstStyle/>
          <a:p>
            <a:r>
              <a:rPr lang="en-US" dirty="0"/>
              <a:t>Structure of the</a:t>
            </a:r>
            <a:r>
              <a:rPr lang="en-US" dirty="0" smtClean="0"/>
              <a:t> Proxy </a:t>
            </a:r>
            <a:r>
              <a:rPr lang="en-US" dirty="0"/>
              <a:t>Pattern</a:t>
            </a:r>
          </a:p>
        </p:txBody>
      </p:sp>
      <p:graphicFrame>
        <p:nvGraphicFramePr>
          <p:cNvPr id="49154" name="Object 2"/>
          <p:cNvGraphicFramePr>
            <a:graphicFrameLocks noGrp="1" noChangeAspect="1"/>
          </p:cNvGraphicFramePr>
          <p:nvPr>
            <p:extLst>
              <p:ext uri="{D42A27DB-BD31-4B8C-83A1-F6EECF244321}">
                <p14:modId xmlns:p14="http://schemas.microsoft.com/office/powerpoint/2010/main" val="588440594"/>
              </p:ext>
            </p:extLst>
          </p:nvPr>
        </p:nvGraphicFramePr>
        <p:xfrm>
          <a:off x="76200" y="1447800"/>
          <a:ext cx="8991600" cy="4179888"/>
        </p:xfrm>
        <a:graphic>
          <a:graphicData uri="http://schemas.openxmlformats.org/presentationml/2006/ole">
            <mc:AlternateContent xmlns:mc="http://schemas.openxmlformats.org/markup-compatibility/2006">
              <mc:Choice xmlns:v="urn:schemas-microsoft-com:vml" Requires="v">
                <p:oleObj spid="_x0000_s20511" name="Visio" r:id="rId3" imgW="6783480" imgH="2949120" progId="Visio.Drawing.11">
                  <p:embed/>
                </p:oleObj>
              </mc:Choice>
              <mc:Fallback>
                <p:oleObj name="Visio" r:id="rId3" imgW="6783480" imgH="2949120" progId="Visio.Drawing.11">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447800"/>
                        <a:ext cx="899160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 name="Straight Connector 2"/>
          <p:cNvCxnSpPr/>
          <p:nvPr/>
        </p:nvCxnSpPr>
        <p:spPr bwMode="auto">
          <a:xfrm>
            <a:off x="5029200" y="3810000"/>
            <a:ext cx="457200" cy="0"/>
          </a:xfrm>
          <a:prstGeom prst="line">
            <a:avLst/>
          </a:prstGeom>
          <a:solidFill>
            <a:schemeClr val="accent1"/>
          </a:solidFill>
          <a:ln w="28575" cap="flat" cmpd="sng" algn="ctr">
            <a:solidFill>
              <a:srgbClr val="CC0000"/>
            </a:solidFill>
            <a:prstDash val="solid"/>
            <a:round/>
            <a:headEnd type="none" w="med" len="med"/>
            <a:tailEnd type="none" w="med" len="med"/>
          </a:ln>
          <a:effectLst/>
        </p:spPr>
      </p:cxnSp>
      <p:cxnSp>
        <p:nvCxnSpPr>
          <p:cNvPr id="6" name="Straight Connector 5"/>
          <p:cNvCxnSpPr/>
          <p:nvPr/>
        </p:nvCxnSpPr>
        <p:spPr bwMode="auto">
          <a:xfrm>
            <a:off x="4148667" y="4191000"/>
            <a:ext cx="762000" cy="0"/>
          </a:xfrm>
          <a:prstGeom prst="line">
            <a:avLst/>
          </a:prstGeom>
          <a:solidFill>
            <a:schemeClr val="accent1"/>
          </a:solidFill>
          <a:ln w="28575" cap="flat" cmpd="sng" algn="ctr">
            <a:solidFill>
              <a:srgbClr val="CC0000"/>
            </a:solidFill>
            <a:prstDash val="solid"/>
            <a:round/>
            <a:headEnd type="none" w="med" len="med"/>
            <a:tailEnd type="none" w="med" len="med"/>
          </a:ln>
          <a:effectLst/>
        </p:spPr>
      </p:cxnSp>
      <p:cxnSp>
        <p:nvCxnSpPr>
          <p:cNvPr id="8" name="Straight Connector 7"/>
          <p:cNvCxnSpPr/>
          <p:nvPr/>
        </p:nvCxnSpPr>
        <p:spPr bwMode="auto">
          <a:xfrm>
            <a:off x="7924800" y="3962400"/>
            <a:ext cx="762000" cy="0"/>
          </a:xfrm>
          <a:prstGeom prst="line">
            <a:avLst/>
          </a:prstGeom>
          <a:solidFill>
            <a:schemeClr val="accent1"/>
          </a:solidFill>
          <a:ln w="28575" cap="flat" cmpd="sng" algn="ctr">
            <a:solidFill>
              <a:srgbClr val="CC0000"/>
            </a:solidFill>
            <a:prstDash val="solid"/>
            <a:round/>
            <a:headEnd type="none" w="med" len="med"/>
            <a:tailEnd type="none" w="med" len="med"/>
          </a:ln>
          <a:effectLst/>
        </p:spPr>
      </p:cxnSp>
    </p:spTree>
    <p:extLst>
      <p:ext uri="{BB962C8B-B14F-4D97-AF65-F5344CB8AC3E}">
        <p14:creationId xmlns:p14="http://schemas.microsoft.com/office/powerpoint/2010/main" val="4122443715"/>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0" y="533400"/>
            <a:ext cx="9144000" cy="533400"/>
          </a:xfrm>
        </p:spPr>
        <p:txBody>
          <a:bodyPr/>
          <a:lstStyle/>
          <a:p>
            <a:pPr algn="ctr"/>
            <a:r>
              <a:rPr lang="en-US" sz="3200" dirty="0"/>
              <a:t>Learning Outcomes: </a:t>
            </a:r>
            <a:r>
              <a:rPr lang="en-US" sz="3200" dirty="0" smtClean="0"/>
              <a:t>Patterns, Tradeoffs</a:t>
            </a:r>
            <a:endParaRPr lang="en-US" sz="3200" dirty="0"/>
          </a:p>
        </p:txBody>
      </p:sp>
      <p:sp>
        <p:nvSpPr>
          <p:cNvPr id="50180" name="Rectangle 4"/>
          <p:cNvSpPr>
            <a:spLocks noGrp="1" noChangeArrowheads="1"/>
          </p:cNvSpPr>
          <p:nvPr>
            <p:ph type="body" sz="half" idx="2"/>
          </p:nvPr>
        </p:nvSpPr>
        <p:spPr>
          <a:xfrm>
            <a:off x="228600" y="1143000"/>
            <a:ext cx="6248400" cy="5105400"/>
          </a:xfrm>
        </p:spPr>
        <p:txBody>
          <a:bodyPr/>
          <a:lstStyle/>
          <a:p>
            <a:pPr marL="0" indent="0">
              <a:buFont typeface="Wingdings" charset="0"/>
              <a:buNone/>
            </a:pPr>
            <a:r>
              <a:rPr lang="en-US" sz="2000" dirty="0" smtClean="0">
                <a:solidFill>
                  <a:srgbClr val="000090"/>
                </a:solidFill>
                <a:latin typeface="Arial" charset="0"/>
              </a:rPr>
              <a:t>Identify </a:t>
            </a:r>
            <a:r>
              <a:rPr lang="en-US" sz="2000" dirty="0">
                <a:solidFill>
                  <a:srgbClr val="000090"/>
                </a:solidFill>
                <a:latin typeface="Arial" charset="0"/>
              </a:rPr>
              <a:t>criteria for the design of a software system and select patterns, create frameworks, and partition software to satisfy the inherent trade-offs. </a:t>
            </a:r>
            <a:r>
              <a:rPr lang="en-US" sz="2000" dirty="0" smtClean="0">
                <a:solidFill>
                  <a:srgbClr val="000090"/>
                </a:solidFill>
                <a:latin typeface="Arial" charset="0"/>
              </a:rPr>
              <a:t/>
            </a:r>
            <a:br>
              <a:rPr lang="en-US" sz="2000" dirty="0" smtClean="0">
                <a:solidFill>
                  <a:srgbClr val="000090"/>
                </a:solidFill>
                <a:latin typeface="Arial" charset="0"/>
              </a:rPr>
            </a:br>
            <a:endParaRPr lang="en-US" sz="1050" dirty="0" smtClean="0">
              <a:solidFill>
                <a:srgbClr val="000090"/>
              </a:solidFill>
              <a:latin typeface="Arial" charset="0"/>
            </a:endParaRPr>
          </a:p>
          <a:p>
            <a:r>
              <a:rPr lang="en-US" sz="2000" dirty="0" smtClean="0">
                <a:latin typeface="Arial" charset="0"/>
              </a:rPr>
              <a:t>Using </a:t>
            </a:r>
            <a:r>
              <a:rPr lang="en-US" sz="2000" dirty="0" err="1" smtClean="0">
                <a:latin typeface="Arial" charset="0"/>
              </a:rPr>
              <a:t>GoF</a:t>
            </a:r>
            <a:r>
              <a:rPr lang="en-US" sz="2000" dirty="0" smtClean="0">
                <a:latin typeface="Arial" charset="0"/>
              </a:rPr>
              <a:t> Patterns in Iteration 3</a:t>
            </a:r>
          </a:p>
          <a:p>
            <a:pPr lvl="1"/>
            <a:r>
              <a:rPr lang="en-US" sz="2000" dirty="0" smtClean="0">
                <a:latin typeface="Arial" charset="0"/>
              </a:rPr>
              <a:t>Local caching</a:t>
            </a:r>
          </a:p>
          <a:p>
            <a:pPr lvl="1"/>
            <a:r>
              <a:rPr lang="en-US" sz="2000" dirty="0" smtClean="0">
                <a:latin typeface="Arial" charset="0"/>
              </a:rPr>
              <a:t>Failover to local services</a:t>
            </a:r>
          </a:p>
          <a:p>
            <a:pPr lvl="1"/>
            <a:r>
              <a:rPr lang="en-US" sz="2000" dirty="0" smtClean="0">
                <a:solidFill>
                  <a:schemeClr val="bg2"/>
                </a:solidFill>
                <a:latin typeface="Arial" charset="0"/>
              </a:rPr>
              <a:t>Support for third-party </a:t>
            </a:r>
            <a:br>
              <a:rPr lang="en-US" sz="2000" dirty="0" smtClean="0">
                <a:solidFill>
                  <a:schemeClr val="bg2"/>
                </a:solidFill>
                <a:latin typeface="Arial" charset="0"/>
              </a:rPr>
            </a:br>
            <a:r>
              <a:rPr lang="en-US" sz="2000" dirty="0" smtClean="0">
                <a:solidFill>
                  <a:schemeClr val="bg2"/>
                </a:solidFill>
                <a:latin typeface="Arial" charset="0"/>
              </a:rPr>
              <a:t>POS devices</a:t>
            </a:r>
          </a:p>
          <a:p>
            <a:pPr lvl="1"/>
            <a:r>
              <a:rPr lang="en-US" sz="2000" dirty="0" smtClean="0">
                <a:solidFill>
                  <a:schemeClr val="bg2"/>
                </a:solidFill>
                <a:latin typeface="Arial" charset="0"/>
              </a:rPr>
              <a:t>Handling payments</a:t>
            </a:r>
          </a:p>
          <a:p>
            <a:r>
              <a:rPr lang="en-US" sz="2000" dirty="0" smtClean="0">
                <a:latin typeface="Arial" charset="0"/>
              </a:rPr>
              <a:t>Exercise (if time</a:t>
            </a:r>
            <a:r>
              <a:rPr lang="en-US" sz="2000" dirty="0" smtClean="0">
                <a:latin typeface="Arial" charset="0"/>
              </a:rPr>
              <a:t>)</a:t>
            </a:r>
          </a:p>
          <a:p>
            <a:r>
              <a:rPr lang="en-US" sz="2000" dirty="0" smtClean="0">
                <a:latin typeface="Arial" charset="0"/>
              </a:rPr>
              <a:t>Week 3 Feedback!</a:t>
            </a:r>
            <a:endParaRPr lang="en-US" sz="2000" dirty="0" smtClean="0">
              <a:latin typeface="Arial" charset="0"/>
            </a:endParaRPr>
          </a:p>
        </p:txBody>
      </p:sp>
      <p:sp>
        <p:nvSpPr>
          <p:cNvPr id="9" name="TextBox 8"/>
          <p:cNvSpPr txBox="1">
            <a:spLocks noChangeArrowheads="1"/>
          </p:cNvSpPr>
          <p:nvPr/>
        </p:nvSpPr>
        <p:spPr bwMode="auto">
          <a:xfrm>
            <a:off x="8464793" y="6381690"/>
            <a:ext cx="526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dirty="0">
                <a:solidFill>
                  <a:srgbClr val="FFFFFF"/>
                </a:solidFill>
                <a:latin typeface="+mn-lt"/>
              </a:rPr>
              <a:t>Q3</a:t>
            </a:r>
          </a:p>
        </p:txBody>
      </p:sp>
      <p:pic>
        <p:nvPicPr>
          <p:cNvPr id="7" name="Picture 6"/>
          <p:cNvPicPr>
            <a:picLocks noChangeAspect="1"/>
          </p:cNvPicPr>
          <p:nvPr/>
        </p:nvPicPr>
        <p:blipFill>
          <a:blip r:embed="rId3"/>
          <a:stretch>
            <a:fillRect/>
          </a:stretch>
        </p:blipFill>
        <p:spPr>
          <a:xfrm>
            <a:off x="5334000" y="1828800"/>
            <a:ext cx="4038600" cy="4038600"/>
          </a:xfrm>
          <a:prstGeom prst="rect">
            <a:avLst/>
          </a:prstGeom>
          <a:scene3d>
            <a:camera prst="isometricRightUp"/>
            <a:lightRig rig="threePt" dir="t"/>
          </a:scene3d>
          <a:sp3d>
            <a:bevelT/>
          </a:sp3d>
        </p:spPr>
      </p:pic>
    </p:spTree>
    <p:extLst>
      <p:ext uri="{BB962C8B-B14F-4D97-AF65-F5344CB8AC3E}">
        <p14:creationId xmlns:p14="http://schemas.microsoft.com/office/powerpoint/2010/main" val="22789155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a:lstStyle/>
          <a:p>
            <a:r>
              <a:rPr lang="en-US"/>
              <a:t>Proxy in NextGen POS</a:t>
            </a:r>
          </a:p>
        </p:txBody>
      </p:sp>
      <p:sp>
        <p:nvSpPr>
          <p:cNvPr id="40962" name="Rectangle 2"/>
          <p:cNvSpPr>
            <a:spLocks noGrp="1" noChangeArrowheads="1"/>
          </p:cNvSpPr>
          <p:nvPr>
            <p:ph type="body" idx="1"/>
          </p:nvPr>
        </p:nvSpPr>
        <p:spPr>
          <a:xfrm>
            <a:off x="457200" y="1295400"/>
            <a:ext cx="4572000" cy="5105400"/>
          </a:xfrm>
          <a:ln/>
        </p:spPr>
        <p:txBody>
          <a:bodyPr/>
          <a:lstStyle/>
          <a:p>
            <a:pPr marL="0" indent="0">
              <a:buNone/>
            </a:pPr>
            <a:r>
              <a:rPr lang="en-US" i="1" dirty="0">
                <a:solidFill>
                  <a:srgbClr val="000090"/>
                </a:solidFill>
              </a:rPr>
              <a:t>Posting sales to the accounting </a:t>
            </a:r>
            <a:r>
              <a:rPr lang="en-US" i="1" dirty="0" smtClean="0">
                <a:solidFill>
                  <a:srgbClr val="000090"/>
                </a:solidFill>
              </a:rPr>
              <a:t>service</a:t>
            </a:r>
            <a:br>
              <a:rPr lang="en-US" i="1" dirty="0" smtClean="0">
                <a:solidFill>
                  <a:srgbClr val="000090"/>
                </a:solidFill>
              </a:rPr>
            </a:br>
            <a:endParaRPr lang="en-US" i="1" dirty="0" smtClean="0">
              <a:solidFill>
                <a:srgbClr val="000090"/>
              </a:solidFill>
            </a:endParaRPr>
          </a:p>
          <a:p>
            <a:pPr marL="198218"/>
            <a:r>
              <a:rPr lang="en-US" dirty="0"/>
              <a:t>Send </a:t>
            </a:r>
            <a:r>
              <a:rPr lang="en-US" i="1" dirty="0" err="1"/>
              <a:t>postSale(Sale</a:t>
            </a:r>
            <a:r>
              <a:rPr lang="en-US" i="1" dirty="0"/>
              <a:t>)</a:t>
            </a:r>
            <a:r>
              <a:rPr lang="en-US" dirty="0"/>
              <a:t> to a </a:t>
            </a:r>
            <a:r>
              <a:rPr lang="en-US" i="1" dirty="0"/>
              <a:t>redirection </a:t>
            </a:r>
            <a:r>
              <a:rPr lang="en-US" i="1" dirty="0" smtClean="0"/>
              <a:t>proxy</a:t>
            </a:r>
            <a:br>
              <a:rPr lang="en-US" i="1" dirty="0" smtClean="0"/>
            </a:br>
            <a:endParaRPr lang="en-US" dirty="0" smtClean="0"/>
          </a:p>
          <a:p>
            <a:pPr marL="198218"/>
            <a:r>
              <a:rPr lang="en-US" i="1" dirty="0"/>
              <a:t>Proxy</a:t>
            </a:r>
            <a:r>
              <a:rPr lang="en-US" dirty="0"/>
              <a:t> attempts to post to external service</a:t>
            </a:r>
          </a:p>
          <a:p>
            <a:pPr marL="510746" lvl="1"/>
            <a:r>
              <a:rPr lang="en-US" dirty="0"/>
              <a:t>If it fails, then </a:t>
            </a:r>
            <a:r>
              <a:rPr lang="en-US" i="1" dirty="0"/>
              <a:t>proxy</a:t>
            </a:r>
            <a:r>
              <a:rPr lang="en-US" dirty="0"/>
              <a:t> stores result locally</a:t>
            </a:r>
          </a:p>
        </p:txBody>
      </p:sp>
      <p:pic>
        <p:nvPicPr>
          <p:cNvPr id="2" name="Picture 1"/>
          <p:cNvPicPr>
            <a:picLocks noChangeAspect="1"/>
          </p:cNvPicPr>
          <p:nvPr/>
        </p:nvPicPr>
        <p:blipFill>
          <a:blip r:embed="rId3"/>
          <a:stretch>
            <a:fillRect/>
          </a:stretch>
        </p:blipFill>
        <p:spPr>
          <a:xfrm>
            <a:off x="5334000" y="1600200"/>
            <a:ext cx="3674677" cy="41148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0449593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xEl>
                                              <p:pRg st="2" end="2"/>
                                            </p:txEl>
                                          </p:spTgt>
                                        </p:tgtEl>
                                        <p:attrNameLst>
                                          <p:attrName>style.visibility</p:attrName>
                                        </p:attrNameLst>
                                      </p:cBhvr>
                                      <p:to>
                                        <p:strVal val="visible"/>
                                      </p:to>
                                    </p:set>
                                    <p:animEffect transition="in" filter="fade">
                                      <p:cBhvr>
                                        <p:cTn id="7" dur="2000"/>
                                        <p:tgtEl>
                                          <p:spTgt spid="409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2">
                                            <p:txEl>
                                              <p:pRg st="3" end="3"/>
                                            </p:txEl>
                                          </p:spTgt>
                                        </p:tgtEl>
                                        <p:attrNameLst>
                                          <p:attrName>style.visibility</p:attrName>
                                        </p:attrNameLst>
                                      </p:cBhvr>
                                      <p:to>
                                        <p:strVal val="visible"/>
                                      </p:to>
                                    </p:set>
                                    <p:animEffect transition="in" filter="fade">
                                      <p:cBhvr>
                                        <p:cTn id="12" dur="2000"/>
                                        <p:tgtEl>
                                          <p:spTgt spid="409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r>
              <a:rPr lang="en-US" dirty="0"/>
              <a:t>Proxy in </a:t>
            </a:r>
            <a:r>
              <a:rPr lang="en-US" dirty="0" err="1"/>
              <a:t>NextGen</a:t>
            </a:r>
            <a:r>
              <a:rPr lang="en-US" dirty="0"/>
              <a:t> </a:t>
            </a:r>
            <a:r>
              <a:rPr lang="en-US" dirty="0" smtClean="0"/>
              <a:t>POS — DCD</a:t>
            </a:r>
            <a:endParaRPr lang="en-US" dirty="0"/>
          </a:p>
        </p:txBody>
      </p:sp>
      <p:pic>
        <p:nvPicPr>
          <p:cNvPr id="41988" name="Picture 4"/>
          <p:cNvPicPr>
            <a:picLocks noChangeAspect="1" noChangeArrowheads="1"/>
          </p:cNvPicPr>
          <p:nvPr/>
        </p:nvPicPr>
        <p:blipFill>
          <a:blip r:embed="rId3"/>
          <a:srcRect/>
          <a:stretch>
            <a:fillRect/>
          </a:stretch>
        </p:blipFill>
        <p:spPr bwMode="auto">
          <a:xfrm>
            <a:off x="228600" y="1752600"/>
            <a:ext cx="8651286" cy="3657600"/>
          </a:xfrm>
          <a:prstGeom prst="rect">
            <a:avLst/>
          </a:prstGeom>
          <a:noFill/>
          <a:ln w="12700" cap="flat">
            <a:noFill/>
            <a:miter lim="800000"/>
            <a:headEnd/>
            <a:tailEnd/>
          </a:ln>
        </p:spPr>
      </p:pic>
      <p:cxnSp>
        <p:nvCxnSpPr>
          <p:cNvPr id="4" name="Straight Connector 3"/>
          <p:cNvCxnSpPr/>
          <p:nvPr/>
        </p:nvCxnSpPr>
        <p:spPr bwMode="auto">
          <a:xfrm>
            <a:off x="4148667" y="2514600"/>
            <a:ext cx="1185333" cy="0"/>
          </a:xfrm>
          <a:prstGeom prst="line">
            <a:avLst/>
          </a:prstGeom>
          <a:solidFill>
            <a:schemeClr val="accent1"/>
          </a:solidFill>
          <a:ln w="28575" cap="flat" cmpd="sng" algn="ctr">
            <a:solidFill>
              <a:srgbClr val="CC0000"/>
            </a:solidFill>
            <a:prstDash val="solid"/>
            <a:round/>
            <a:headEnd type="none" w="med" len="med"/>
            <a:tailEnd type="none" w="med" len="med"/>
          </a:ln>
          <a:effectLst/>
        </p:spPr>
      </p:cxnSp>
      <p:cxnSp>
        <p:nvCxnSpPr>
          <p:cNvPr id="6" name="Straight Connector 5"/>
          <p:cNvCxnSpPr/>
          <p:nvPr/>
        </p:nvCxnSpPr>
        <p:spPr bwMode="auto">
          <a:xfrm>
            <a:off x="7315200" y="4114800"/>
            <a:ext cx="762000" cy="0"/>
          </a:xfrm>
          <a:prstGeom prst="line">
            <a:avLst/>
          </a:prstGeom>
          <a:solidFill>
            <a:schemeClr val="accent1"/>
          </a:solidFill>
          <a:ln w="28575" cap="flat" cmpd="sng" algn="ctr">
            <a:solidFill>
              <a:srgbClr val="CC0000"/>
            </a:solidFill>
            <a:prstDash val="solid"/>
            <a:round/>
            <a:headEnd type="none" w="med" len="med"/>
            <a:tailEnd type="none" w="med" len="med"/>
          </a:ln>
          <a:effectLst/>
        </p:spPr>
      </p:cxnSp>
      <p:cxnSp>
        <p:nvCxnSpPr>
          <p:cNvPr id="7" name="Straight Connector 6"/>
          <p:cNvCxnSpPr/>
          <p:nvPr/>
        </p:nvCxnSpPr>
        <p:spPr bwMode="auto">
          <a:xfrm>
            <a:off x="2438400" y="4267200"/>
            <a:ext cx="762000" cy="0"/>
          </a:xfrm>
          <a:prstGeom prst="line">
            <a:avLst/>
          </a:prstGeom>
          <a:solidFill>
            <a:schemeClr val="accent1"/>
          </a:solidFill>
          <a:ln w="28575" cap="flat" cmpd="sng" algn="ctr">
            <a:solidFill>
              <a:srgbClr val="CC0000"/>
            </a:solidFill>
            <a:prstDash val="solid"/>
            <a:round/>
            <a:headEnd type="none" w="med" len="med"/>
            <a:tailEnd type="none" w="med" len="med"/>
          </a:ln>
          <a:effectLst/>
        </p:spPr>
      </p:cxnSp>
    </p:spTree>
    <p:extLst>
      <p:ext uri="{BB962C8B-B14F-4D97-AF65-F5344CB8AC3E}">
        <p14:creationId xmlns:p14="http://schemas.microsoft.com/office/powerpoint/2010/main" val="2759456833"/>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304800"/>
            <a:ext cx="8839200" cy="533400"/>
          </a:xfrm>
          <a:ln/>
        </p:spPr>
        <p:txBody>
          <a:bodyPr/>
          <a:lstStyle/>
          <a:p>
            <a:r>
              <a:rPr lang="en-US" sz="2800" dirty="0"/>
              <a:t>Proxy in </a:t>
            </a:r>
            <a:r>
              <a:rPr lang="en-US" sz="2800" dirty="0" err="1"/>
              <a:t>NextGen</a:t>
            </a:r>
            <a:r>
              <a:rPr lang="en-US" sz="2800" dirty="0"/>
              <a:t> </a:t>
            </a:r>
            <a:r>
              <a:rPr lang="en-US" sz="2800" dirty="0" smtClean="0"/>
              <a:t>POS: Object </a:t>
            </a:r>
            <a:r>
              <a:rPr lang="en-US" sz="2800" dirty="0"/>
              <a:t>Diagram</a:t>
            </a:r>
          </a:p>
        </p:txBody>
      </p:sp>
      <p:grpSp>
        <p:nvGrpSpPr>
          <p:cNvPr id="2" name="Group 3"/>
          <p:cNvGrpSpPr>
            <a:grpSpLocks/>
          </p:cNvGrpSpPr>
          <p:nvPr/>
        </p:nvGrpSpPr>
        <p:grpSpPr bwMode="auto">
          <a:xfrm>
            <a:off x="105520" y="4191000"/>
            <a:ext cx="4065240" cy="2143125"/>
            <a:chOff x="-42" y="0"/>
            <a:chExt cx="3642" cy="1920"/>
          </a:xfrm>
        </p:grpSpPr>
        <p:sp>
          <p:nvSpPr>
            <p:cNvPr id="44036" name="AutoShape 4"/>
            <p:cNvSpPr>
              <a:spLocks/>
            </p:cNvSpPr>
            <p:nvPr/>
          </p:nvSpPr>
          <p:spPr bwMode="auto">
            <a:xfrm>
              <a:off x="0" y="0"/>
              <a:ext cx="3600" cy="1920"/>
            </a:xfrm>
            <a:prstGeom prst="roundRect">
              <a:avLst>
                <a:gd name="adj" fmla="val 6245"/>
              </a:avLst>
            </a:prstGeom>
            <a:solidFill>
              <a:srgbClr val="FFFF99"/>
            </a:solidFill>
            <a:ln w="12700" cap="flat">
              <a:noFill/>
              <a:miter lim="800000"/>
              <a:headEnd type="none" w="med" len="med"/>
              <a:tailEnd type="none" w="med" len="med"/>
            </a:ln>
            <a:effectLst>
              <a:outerShdw blurRad="101600" algn="ctr" rotWithShape="0">
                <a:schemeClr val="bg2">
                  <a:alpha val="50000"/>
                </a:schemeClr>
              </a:outerShdw>
            </a:effectLst>
            <a:scene3d>
              <a:camera prst="orthographicFront"/>
              <a:lightRig rig="threePt" dir="t"/>
            </a:scene3d>
            <a:sp3d>
              <a:bevelT/>
            </a:sp3d>
          </p:spPr>
          <p:txBody>
            <a:bodyPr lIns="0" tIns="0" rIns="0" bIns="0">
              <a:prstTxWarp prst="textNoShape">
                <a:avLst/>
              </a:prstTxWarp>
            </a:bodyPr>
            <a:lstStyle/>
            <a:p>
              <a:endParaRPr lang="en-US"/>
            </a:p>
          </p:txBody>
        </p:sp>
        <p:pic>
          <p:nvPicPr>
            <p:cNvPr id="44037" name="Picture 5"/>
            <p:cNvPicPr>
              <a:picLocks noChangeAspect="1" noChangeArrowheads="1"/>
            </p:cNvPicPr>
            <p:nvPr/>
          </p:nvPicPr>
          <p:blipFill>
            <a:blip r:embed="rId3"/>
            <a:srcRect/>
            <a:stretch>
              <a:fillRect/>
            </a:stretch>
          </p:blipFill>
          <p:spPr bwMode="auto">
            <a:xfrm>
              <a:off x="-42" y="137"/>
              <a:ext cx="3634" cy="1536"/>
            </a:xfrm>
            <a:prstGeom prst="rect">
              <a:avLst/>
            </a:prstGeom>
            <a:noFill/>
            <a:ln w="12700" cap="flat">
              <a:noFill/>
              <a:miter lim="800000"/>
              <a:headEnd/>
              <a:tailEnd/>
            </a:ln>
          </p:spPr>
        </p:pic>
      </p:grpSp>
      <p:pic>
        <p:nvPicPr>
          <p:cNvPr id="44038" name="Picture 6"/>
          <p:cNvPicPr>
            <a:picLocks noChangeAspect="1" noChangeArrowheads="1"/>
          </p:cNvPicPr>
          <p:nvPr/>
        </p:nvPicPr>
        <p:blipFill>
          <a:blip r:embed="rId4"/>
          <a:srcRect/>
          <a:stretch>
            <a:fillRect/>
          </a:stretch>
        </p:blipFill>
        <p:spPr bwMode="auto">
          <a:xfrm>
            <a:off x="914400" y="1219200"/>
            <a:ext cx="7357707" cy="3733800"/>
          </a:xfrm>
          <a:prstGeom prst="rect">
            <a:avLst/>
          </a:prstGeom>
          <a:noFill/>
          <a:ln w="12700" cap="flat">
            <a:noFill/>
            <a:miter lim="800000"/>
            <a:headEnd/>
            <a:tailEnd/>
          </a:ln>
        </p:spPr>
      </p:pic>
    </p:spTree>
    <p:extLst>
      <p:ext uri="{BB962C8B-B14F-4D97-AF65-F5344CB8AC3E}">
        <p14:creationId xmlns:p14="http://schemas.microsoft.com/office/powerpoint/2010/main" val="84756551"/>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85933" y="1143000"/>
            <a:ext cx="3124200" cy="3124200"/>
          </a:xfrm>
          <a:prstGeom prst="rect">
            <a:avLst/>
          </a:prstGeom>
          <a:effectLst>
            <a:reflection blurRad="6350" stA="52000" endA="300" endPos="35000" dir="5400000" sy="-100000" algn="bl" rotWithShape="0"/>
          </a:effectLst>
        </p:spPr>
      </p:pic>
      <p:sp>
        <p:nvSpPr>
          <p:cNvPr id="2" name="Title 1"/>
          <p:cNvSpPr>
            <a:spLocks noGrp="1"/>
          </p:cNvSpPr>
          <p:nvPr>
            <p:ph type="title"/>
          </p:nvPr>
        </p:nvSpPr>
        <p:spPr/>
        <p:txBody>
          <a:bodyPr/>
          <a:lstStyle/>
          <a:p>
            <a:r>
              <a:rPr lang="en-US" sz="3200" dirty="0" smtClean="0"/>
              <a:t>Exercise: Proxy for Failover</a:t>
            </a:r>
            <a:endParaRPr lang="en-US" sz="3200" dirty="0"/>
          </a:p>
        </p:txBody>
      </p:sp>
      <p:sp>
        <p:nvSpPr>
          <p:cNvPr id="3" name="Content Placeholder 2"/>
          <p:cNvSpPr>
            <a:spLocks noGrp="1"/>
          </p:cNvSpPr>
          <p:nvPr>
            <p:ph idx="1"/>
          </p:nvPr>
        </p:nvSpPr>
        <p:spPr>
          <a:xfrm>
            <a:off x="304800" y="1676400"/>
            <a:ext cx="8839200" cy="4267200"/>
          </a:xfrm>
        </p:spPr>
        <p:txBody>
          <a:bodyPr/>
          <a:lstStyle/>
          <a:p>
            <a:r>
              <a:rPr lang="en-US" dirty="0" smtClean="0"/>
              <a:t>Break up into your teams</a:t>
            </a:r>
            <a:br>
              <a:rPr lang="en-US" dirty="0" smtClean="0"/>
            </a:br>
            <a:endParaRPr lang="en-US" dirty="0" smtClean="0"/>
          </a:p>
          <a:p>
            <a:r>
              <a:rPr lang="en-US" dirty="0" smtClean="0"/>
              <a:t>Consider how </a:t>
            </a:r>
            <a:r>
              <a:rPr lang="en-US" dirty="0" err="1"/>
              <a:t>NextGen</a:t>
            </a:r>
            <a:r>
              <a:rPr lang="en-US" dirty="0"/>
              <a:t> POS </a:t>
            </a:r>
            <a:r>
              <a:rPr lang="en-US" dirty="0" smtClean="0"/>
              <a:t/>
            </a:r>
            <a:br>
              <a:rPr lang="en-US" dirty="0" smtClean="0"/>
            </a:br>
            <a:r>
              <a:rPr lang="en-US" dirty="0" smtClean="0"/>
              <a:t>can </a:t>
            </a:r>
            <a:r>
              <a:rPr lang="en-US" dirty="0"/>
              <a:t>use a Proxy to failover to </a:t>
            </a:r>
            <a:r>
              <a:rPr lang="en-US" dirty="0" smtClean="0"/>
              <a:t/>
            </a:r>
            <a:br>
              <a:rPr lang="en-US" dirty="0" smtClean="0"/>
            </a:br>
            <a:r>
              <a:rPr lang="en-US" dirty="0" smtClean="0"/>
              <a:t>local </a:t>
            </a:r>
            <a:r>
              <a:rPr lang="en-US" dirty="0"/>
              <a:t>storage if the remote </a:t>
            </a:r>
            <a:r>
              <a:rPr lang="en-US" dirty="0" smtClean="0"/>
              <a:t/>
            </a:r>
            <a:br>
              <a:rPr lang="en-US" dirty="0" smtClean="0"/>
            </a:br>
            <a:r>
              <a:rPr lang="en-US" dirty="0" smtClean="0"/>
              <a:t>accounting </a:t>
            </a:r>
            <a:r>
              <a:rPr lang="en-US" dirty="0"/>
              <a:t>service is </a:t>
            </a:r>
            <a:r>
              <a:rPr lang="en-US" dirty="0" smtClean="0"/>
              <a:t>down.</a:t>
            </a:r>
            <a:br>
              <a:rPr lang="en-US" dirty="0" smtClean="0"/>
            </a:br>
            <a:r>
              <a:rPr lang="en-US" dirty="0" smtClean="0"/>
              <a:t> </a:t>
            </a:r>
          </a:p>
          <a:p>
            <a:r>
              <a:rPr lang="en-US" dirty="0" smtClean="0"/>
              <a:t>Sketch a </a:t>
            </a:r>
            <a:r>
              <a:rPr lang="en-US" dirty="0"/>
              <a:t>communication diagram </a:t>
            </a:r>
            <a:r>
              <a:rPr lang="en-US" dirty="0" smtClean="0"/>
              <a:t>depicting the above situation.</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22078903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 Feedback!</a:t>
            </a:r>
            <a:endParaRPr lang="en-US" dirty="0"/>
          </a:p>
        </p:txBody>
      </p:sp>
      <p:sp>
        <p:nvSpPr>
          <p:cNvPr id="3" name="Content Placeholder 2"/>
          <p:cNvSpPr>
            <a:spLocks noGrp="1"/>
          </p:cNvSpPr>
          <p:nvPr>
            <p:ph idx="1"/>
          </p:nvPr>
        </p:nvSpPr>
        <p:spPr/>
        <p:txBody>
          <a:bodyPr/>
          <a:lstStyle/>
          <a:p>
            <a:pPr marL="0" indent="0">
              <a:buNone/>
            </a:pPr>
            <a:r>
              <a:rPr lang="en-US" dirty="0" smtClean="0"/>
              <a:t>Plus:</a:t>
            </a:r>
          </a:p>
          <a:p>
            <a:r>
              <a:rPr lang="en-US" dirty="0" smtClean="0"/>
              <a:t>Class:</a:t>
            </a:r>
          </a:p>
          <a:p>
            <a:pPr lvl="1"/>
            <a:r>
              <a:rPr lang="en-US" dirty="0" smtClean="0"/>
              <a:t>Quizzes before class</a:t>
            </a:r>
          </a:p>
          <a:p>
            <a:pPr lvl="1"/>
            <a:r>
              <a:rPr lang="en-US" dirty="0" smtClean="0"/>
              <a:t>Having time to work on HW in class</a:t>
            </a:r>
          </a:p>
          <a:p>
            <a:r>
              <a:rPr lang="en-US" dirty="0" smtClean="0"/>
              <a:t>Projects:</a:t>
            </a:r>
          </a:p>
          <a:p>
            <a:pPr lvl="1"/>
            <a:r>
              <a:rPr lang="en-US" dirty="0" smtClean="0"/>
              <a:t>Teamwork!</a:t>
            </a:r>
          </a:p>
          <a:p>
            <a:pPr lvl="1"/>
            <a:r>
              <a:rPr lang="en-US" dirty="0" smtClean="0"/>
              <a:t>Client communications</a:t>
            </a:r>
          </a:p>
          <a:p>
            <a:pPr lvl="1"/>
            <a:r>
              <a:rPr lang="en-US" dirty="0" smtClean="0"/>
              <a:t>Having time in class to work on project</a:t>
            </a:r>
          </a:p>
          <a:p>
            <a:pPr lvl="1"/>
            <a:r>
              <a:rPr lang="en-US" dirty="0" smtClean="0"/>
              <a:t>Having more time with team</a:t>
            </a:r>
          </a:p>
          <a:p>
            <a:pPr lvl="1"/>
            <a:r>
              <a:rPr lang="en-US" dirty="0" smtClean="0"/>
              <a:t>Good to do an actual project</a:t>
            </a:r>
            <a:endParaRPr lang="en-US" dirty="0"/>
          </a:p>
        </p:txBody>
      </p:sp>
    </p:spTree>
    <p:extLst>
      <p:ext uri="{BB962C8B-B14F-4D97-AF65-F5344CB8AC3E}">
        <p14:creationId xmlns:p14="http://schemas.microsoft.com/office/powerpoint/2010/main" val="19104093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 Feedback!</a:t>
            </a:r>
            <a:endParaRPr lang="en-US" dirty="0"/>
          </a:p>
        </p:txBody>
      </p:sp>
      <p:sp>
        <p:nvSpPr>
          <p:cNvPr id="3" name="Content Placeholder 2"/>
          <p:cNvSpPr>
            <a:spLocks noGrp="1"/>
          </p:cNvSpPr>
          <p:nvPr>
            <p:ph idx="1"/>
          </p:nvPr>
        </p:nvSpPr>
        <p:spPr/>
        <p:txBody>
          <a:bodyPr/>
          <a:lstStyle/>
          <a:p>
            <a:pPr marL="0" indent="0">
              <a:buNone/>
            </a:pPr>
            <a:r>
              <a:rPr lang="en-US" dirty="0" smtClean="0"/>
              <a:t>Delta:</a:t>
            </a:r>
          </a:p>
          <a:p>
            <a:r>
              <a:rPr lang="en-US" dirty="0" smtClean="0"/>
              <a:t>Class:</a:t>
            </a:r>
          </a:p>
          <a:p>
            <a:pPr lvl="1"/>
            <a:r>
              <a:rPr lang="en-US" dirty="0" smtClean="0"/>
              <a:t>Quizzes </a:t>
            </a:r>
            <a:r>
              <a:rPr lang="en-US" dirty="0"/>
              <a:t>before </a:t>
            </a:r>
            <a:r>
              <a:rPr lang="en-US" dirty="0" smtClean="0"/>
              <a:t>class</a:t>
            </a:r>
          </a:p>
          <a:p>
            <a:pPr lvl="2"/>
            <a:r>
              <a:rPr lang="en-US" sz="1800" dirty="0" smtClean="0"/>
              <a:t>Due just before?</a:t>
            </a:r>
          </a:p>
          <a:p>
            <a:pPr lvl="2"/>
            <a:r>
              <a:rPr lang="en-US" sz="1800" dirty="0" smtClean="0"/>
              <a:t>Need to go over slides</a:t>
            </a:r>
          </a:p>
          <a:p>
            <a:pPr lvl="2"/>
            <a:r>
              <a:rPr lang="en-US" sz="1800" dirty="0" smtClean="0"/>
              <a:t>Need help on quiz questions</a:t>
            </a:r>
          </a:p>
          <a:p>
            <a:pPr lvl="2"/>
            <a:r>
              <a:rPr lang="en-US" sz="1800" dirty="0" smtClean="0"/>
              <a:t>Quizzes are busy work</a:t>
            </a:r>
          </a:p>
          <a:p>
            <a:pPr lvl="2"/>
            <a:r>
              <a:rPr lang="en-US" sz="1800" dirty="0" smtClean="0"/>
              <a:t>Make due at end of class</a:t>
            </a:r>
            <a:endParaRPr lang="en-US" sz="1800" dirty="0"/>
          </a:p>
          <a:p>
            <a:pPr lvl="1"/>
            <a:r>
              <a:rPr lang="en-US" dirty="0" smtClean="0"/>
              <a:t>Stop lecturing on slides</a:t>
            </a:r>
          </a:p>
          <a:p>
            <a:pPr lvl="1"/>
            <a:r>
              <a:rPr lang="en-US" dirty="0" smtClean="0"/>
              <a:t>Need code examples of patterns</a:t>
            </a:r>
          </a:p>
          <a:p>
            <a:r>
              <a:rPr lang="en-US" dirty="0" smtClean="0"/>
              <a:t>HW:</a:t>
            </a:r>
          </a:p>
          <a:p>
            <a:pPr lvl="1"/>
            <a:r>
              <a:rPr lang="en-US" dirty="0" smtClean="0"/>
              <a:t>Time consuming</a:t>
            </a:r>
          </a:p>
          <a:p>
            <a:pPr lvl="1"/>
            <a:r>
              <a:rPr lang="en-US" dirty="0"/>
              <a:t>Early morning deadlines</a:t>
            </a:r>
            <a:r>
              <a:rPr lang="en-US" dirty="0" smtClean="0"/>
              <a:t>!</a:t>
            </a:r>
            <a:endParaRPr lang="en-US" dirty="0"/>
          </a:p>
        </p:txBody>
      </p:sp>
    </p:spTree>
    <p:extLst>
      <p:ext uri="{BB962C8B-B14F-4D97-AF65-F5344CB8AC3E}">
        <p14:creationId xmlns:p14="http://schemas.microsoft.com/office/powerpoint/2010/main" val="37567273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 Feedback!</a:t>
            </a:r>
            <a:endParaRPr lang="en-US" dirty="0"/>
          </a:p>
        </p:txBody>
      </p:sp>
      <p:sp>
        <p:nvSpPr>
          <p:cNvPr id="3" name="Content Placeholder 2"/>
          <p:cNvSpPr>
            <a:spLocks noGrp="1"/>
          </p:cNvSpPr>
          <p:nvPr>
            <p:ph idx="1"/>
          </p:nvPr>
        </p:nvSpPr>
        <p:spPr/>
        <p:txBody>
          <a:bodyPr/>
          <a:lstStyle/>
          <a:p>
            <a:pPr marL="0" indent="0">
              <a:buNone/>
            </a:pPr>
            <a:r>
              <a:rPr lang="en-US" dirty="0" smtClean="0"/>
              <a:t>Delta:</a:t>
            </a:r>
          </a:p>
          <a:p>
            <a:r>
              <a:rPr lang="en-US" dirty="0" smtClean="0"/>
              <a:t>Projects:</a:t>
            </a:r>
          </a:p>
          <a:p>
            <a:pPr lvl="1"/>
            <a:r>
              <a:rPr lang="en-US" dirty="0" smtClean="0"/>
              <a:t>Clients not responding</a:t>
            </a:r>
          </a:p>
          <a:p>
            <a:pPr lvl="2"/>
            <a:r>
              <a:rPr lang="en-US" sz="1800" dirty="0" smtClean="0"/>
              <a:t>Closer relationships with open-source clients</a:t>
            </a:r>
          </a:p>
          <a:p>
            <a:pPr lvl="1"/>
            <a:r>
              <a:rPr lang="en-US" dirty="0" smtClean="0"/>
              <a:t>Clients overbearing – making design choices</a:t>
            </a:r>
          </a:p>
          <a:p>
            <a:pPr lvl="1"/>
            <a:r>
              <a:rPr lang="en-US" dirty="0" smtClean="0"/>
              <a:t>Forcing class topics onto project work</a:t>
            </a:r>
          </a:p>
          <a:p>
            <a:pPr lvl="2"/>
            <a:r>
              <a:rPr lang="en-US" sz="1800" dirty="0" smtClean="0"/>
              <a:t>What client wants vs what course asks for</a:t>
            </a:r>
          </a:p>
          <a:p>
            <a:pPr lvl="1"/>
            <a:r>
              <a:rPr lang="en-US" dirty="0" smtClean="0"/>
              <a:t>Classmates need to be respectful to clients</a:t>
            </a:r>
          </a:p>
          <a:p>
            <a:pPr lvl="1"/>
            <a:r>
              <a:rPr lang="en-US" dirty="0" smtClean="0"/>
              <a:t>Teammates need to work on project in class</a:t>
            </a:r>
          </a:p>
          <a:p>
            <a:pPr lvl="1"/>
            <a:r>
              <a:rPr lang="en-US" dirty="0" smtClean="0"/>
              <a:t>Teammates need to attend meetings with clients</a:t>
            </a:r>
          </a:p>
          <a:p>
            <a:pPr lvl="1"/>
            <a:r>
              <a:rPr lang="en-US" dirty="0" smtClean="0"/>
              <a:t>Scrum doesn’t fit all the documentation we do</a:t>
            </a:r>
          </a:p>
        </p:txBody>
      </p:sp>
    </p:spTree>
    <p:extLst>
      <p:ext uri="{BB962C8B-B14F-4D97-AF65-F5344CB8AC3E}">
        <p14:creationId xmlns:p14="http://schemas.microsoft.com/office/powerpoint/2010/main" val="3290725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p:txBody>
          <a:bodyPr/>
          <a:lstStyle/>
          <a:p>
            <a:r>
              <a:rPr lang="en-US" dirty="0"/>
              <a:t>Gang of Four </a:t>
            </a:r>
            <a:r>
              <a:rPr lang="en-US" dirty="0" smtClean="0"/>
              <a:t>Design Patterns</a:t>
            </a:r>
            <a:endParaRPr lang="en-US" dirty="0"/>
          </a:p>
        </p:txBody>
      </p:sp>
      <p:sp>
        <p:nvSpPr>
          <p:cNvPr id="780291" name="Rectangle 3"/>
          <p:cNvSpPr>
            <a:spLocks noGrp="1" noChangeArrowheads="1"/>
          </p:cNvSpPr>
          <p:nvPr>
            <p:ph type="body" sz="half" idx="1"/>
          </p:nvPr>
        </p:nvSpPr>
        <p:spPr>
          <a:xfrm>
            <a:off x="609600" y="990600"/>
            <a:ext cx="2667000" cy="5867400"/>
          </a:xfrm>
        </p:spPr>
        <p:txBody>
          <a:bodyPr/>
          <a:lstStyle/>
          <a:p>
            <a:pPr>
              <a:lnSpc>
                <a:spcPct val="90000"/>
              </a:lnSpc>
              <a:buFont typeface="Wingdings" charset="2"/>
              <a:buNone/>
            </a:pPr>
            <a:r>
              <a:rPr lang="en-US" sz="2400" u="sng" dirty="0">
                <a:solidFill>
                  <a:srgbClr val="800000"/>
                </a:solidFill>
                <a:effectLst>
                  <a:outerShdw blurRad="38100" dist="38100" dir="2700000" algn="tl">
                    <a:srgbClr val="DDDDDD"/>
                  </a:outerShdw>
                </a:effectLst>
              </a:rPr>
              <a:t>Behavioral</a:t>
            </a:r>
          </a:p>
          <a:p>
            <a:pPr>
              <a:lnSpc>
                <a:spcPct val="90000"/>
              </a:lnSpc>
            </a:pPr>
            <a:r>
              <a:rPr lang="en-US" sz="2000" dirty="0"/>
              <a:t>Interpreter </a:t>
            </a:r>
          </a:p>
          <a:p>
            <a:pPr>
              <a:lnSpc>
                <a:spcPct val="90000"/>
              </a:lnSpc>
            </a:pPr>
            <a:r>
              <a:rPr lang="en-US" sz="2000" dirty="0"/>
              <a:t>Template Method</a:t>
            </a:r>
          </a:p>
          <a:p>
            <a:pPr>
              <a:lnSpc>
                <a:spcPct val="90000"/>
              </a:lnSpc>
            </a:pPr>
            <a:r>
              <a:rPr lang="en-US" sz="2000" dirty="0"/>
              <a:t>Chain of Responsibility</a:t>
            </a:r>
          </a:p>
          <a:p>
            <a:pPr>
              <a:lnSpc>
                <a:spcPct val="90000"/>
              </a:lnSpc>
              <a:buFont typeface="Wingdings" charset="2"/>
              <a:buChar char="ü"/>
            </a:pPr>
            <a:r>
              <a:rPr lang="en-US" sz="2000" dirty="0">
                <a:solidFill>
                  <a:srgbClr val="800000"/>
                </a:solidFill>
              </a:rPr>
              <a:t>Command</a:t>
            </a:r>
          </a:p>
          <a:p>
            <a:pPr>
              <a:lnSpc>
                <a:spcPct val="90000"/>
              </a:lnSpc>
            </a:pPr>
            <a:r>
              <a:rPr lang="en-US" sz="2000" dirty="0" err="1"/>
              <a:t>Iterator</a:t>
            </a:r>
            <a:endParaRPr lang="en-US" sz="2000" dirty="0"/>
          </a:p>
          <a:p>
            <a:pPr>
              <a:lnSpc>
                <a:spcPct val="90000"/>
              </a:lnSpc>
            </a:pPr>
            <a:r>
              <a:rPr lang="en-US" sz="2000" dirty="0"/>
              <a:t>Mediator</a:t>
            </a:r>
          </a:p>
          <a:p>
            <a:pPr>
              <a:lnSpc>
                <a:spcPct val="90000"/>
              </a:lnSpc>
            </a:pPr>
            <a:r>
              <a:rPr lang="en-US" sz="2000" dirty="0" smtClean="0"/>
              <a:t>Memento</a:t>
            </a:r>
          </a:p>
          <a:p>
            <a:pPr>
              <a:lnSpc>
                <a:spcPct val="90000"/>
              </a:lnSpc>
              <a:buFont typeface="Wingdings" charset="2"/>
              <a:buChar char="ü"/>
            </a:pPr>
            <a:r>
              <a:rPr lang="en-US" sz="2000" kern="1200" dirty="0">
                <a:solidFill>
                  <a:srgbClr val="800000"/>
                </a:solidFill>
              </a:rPr>
              <a:t>Observer</a:t>
            </a:r>
          </a:p>
          <a:p>
            <a:pPr>
              <a:lnSpc>
                <a:spcPct val="90000"/>
              </a:lnSpc>
            </a:pPr>
            <a:r>
              <a:rPr lang="en-US" sz="2000" dirty="0"/>
              <a:t>State</a:t>
            </a:r>
          </a:p>
          <a:p>
            <a:pPr>
              <a:lnSpc>
                <a:spcPct val="90000"/>
              </a:lnSpc>
              <a:buFont typeface="Wingdings" charset="2"/>
              <a:buChar char="ü"/>
            </a:pPr>
            <a:r>
              <a:rPr lang="en-US" sz="2000" dirty="0">
                <a:solidFill>
                  <a:srgbClr val="800000"/>
                </a:solidFill>
              </a:rPr>
              <a:t>Strategy</a:t>
            </a:r>
          </a:p>
          <a:p>
            <a:pPr>
              <a:lnSpc>
                <a:spcPct val="90000"/>
              </a:lnSpc>
            </a:pPr>
            <a:r>
              <a:rPr lang="en-US" sz="2000" dirty="0"/>
              <a:t>Visitor</a:t>
            </a:r>
          </a:p>
        </p:txBody>
      </p:sp>
      <p:sp>
        <p:nvSpPr>
          <p:cNvPr id="780292" name="Rectangle 4"/>
          <p:cNvSpPr>
            <a:spLocks noGrp="1" noChangeArrowheads="1"/>
          </p:cNvSpPr>
          <p:nvPr>
            <p:ph type="body" sz="half" idx="2"/>
          </p:nvPr>
        </p:nvSpPr>
        <p:spPr>
          <a:xfrm>
            <a:off x="3505200" y="990600"/>
            <a:ext cx="2743200" cy="5486400"/>
          </a:xfrm>
        </p:spPr>
        <p:txBody>
          <a:bodyPr/>
          <a:lstStyle/>
          <a:p>
            <a:pPr>
              <a:buFont typeface="Wingdings" charset="2"/>
              <a:buNone/>
            </a:pPr>
            <a:r>
              <a:rPr lang="en-US" sz="2400" u="sng" dirty="0">
                <a:solidFill>
                  <a:srgbClr val="000090"/>
                </a:solidFill>
                <a:effectLst>
                  <a:outerShdw blurRad="38100" dist="38100" dir="2700000" algn="tl">
                    <a:srgbClr val="DDDDDD"/>
                  </a:outerShdw>
                </a:effectLst>
              </a:rPr>
              <a:t>Creational</a:t>
            </a:r>
          </a:p>
          <a:p>
            <a:pPr>
              <a:buFont typeface="Wingdings" charset="2"/>
              <a:buChar char="ü"/>
            </a:pPr>
            <a:r>
              <a:rPr lang="en-US" sz="2000" dirty="0">
                <a:solidFill>
                  <a:srgbClr val="800000"/>
                </a:solidFill>
              </a:rPr>
              <a:t>Factory </a:t>
            </a:r>
          </a:p>
          <a:p>
            <a:pPr>
              <a:buFont typeface="Wingdings" charset="2"/>
              <a:buChar char="ü"/>
            </a:pPr>
            <a:r>
              <a:rPr lang="en-US" sz="2000" dirty="0" smtClean="0">
                <a:solidFill>
                  <a:srgbClr val="800000"/>
                </a:solidFill>
              </a:rPr>
              <a:t>Abstract </a:t>
            </a:r>
            <a:r>
              <a:rPr lang="en-US" sz="2000" dirty="0">
                <a:solidFill>
                  <a:srgbClr val="800000"/>
                </a:solidFill>
              </a:rPr>
              <a:t/>
            </a:r>
            <a:br>
              <a:rPr lang="en-US" sz="2000" dirty="0">
                <a:solidFill>
                  <a:srgbClr val="800000"/>
                </a:solidFill>
              </a:rPr>
            </a:br>
            <a:r>
              <a:rPr lang="en-US" sz="2000" dirty="0">
                <a:solidFill>
                  <a:srgbClr val="800000"/>
                </a:solidFill>
              </a:rPr>
              <a:t>Factory</a:t>
            </a:r>
          </a:p>
          <a:p>
            <a:r>
              <a:rPr lang="en-US" sz="2000" dirty="0"/>
              <a:t>Builder</a:t>
            </a:r>
          </a:p>
          <a:p>
            <a:r>
              <a:rPr lang="en-US" sz="2000" dirty="0"/>
              <a:t>Prototype</a:t>
            </a:r>
          </a:p>
          <a:p>
            <a:pPr>
              <a:buFont typeface="Wingdings" charset="2"/>
              <a:buChar char="ü"/>
            </a:pPr>
            <a:r>
              <a:rPr lang="en-US" sz="2000" dirty="0">
                <a:solidFill>
                  <a:srgbClr val="800000"/>
                </a:solidFill>
              </a:rPr>
              <a:t>Singleton</a:t>
            </a:r>
          </a:p>
          <a:p>
            <a:endParaRPr lang="en-US" sz="2000" dirty="0"/>
          </a:p>
          <a:p>
            <a:pPr>
              <a:buFont typeface="Wingdings" charset="2"/>
              <a:buNone/>
            </a:pPr>
            <a:r>
              <a:rPr lang="en-US" sz="2000" dirty="0" smtClean="0"/>
              <a:t>	</a:t>
            </a:r>
            <a:endParaRPr lang="en-US" sz="2000" dirty="0">
              <a:solidFill>
                <a:srgbClr val="800000"/>
              </a:solidFill>
            </a:endParaRPr>
          </a:p>
        </p:txBody>
      </p:sp>
      <p:sp>
        <p:nvSpPr>
          <p:cNvPr id="780293" name="Rectangle 5"/>
          <p:cNvSpPr>
            <a:spLocks noChangeArrowheads="1"/>
          </p:cNvSpPr>
          <p:nvPr/>
        </p:nvSpPr>
        <p:spPr bwMode="auto">
          <a:xfrm>
            <a:off x="6248400" y="990600"/>
            <a:ext cx="2438400" cy="51054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rgbClr val="CC0000"/>
              </a:buClr>
              <a:buSzPct val="70000"/>
              <a:buFont typeface="Wingdings" charset="2"/>
              <a:buNone/>
            </a:pPr>
            <a:r>
              <a:rPr lang="en-US" b="1" u="sng" dirty="0">
                <a:solidFill>
                  <a:srgbClr val="660066"/>
                </a:solidFill>
                <a:effectLst>
                  <a:outerShdw blurRad="38100" dist="38100" dir="2700000" algn="tl">
                    <a:srgbClr val="DDDDDD"/>
                  </a:outerShdw>
                </a:effectLst>
                <a:latin typeface="Arial" charset="0"/>
              </a:rPr>
              <a:t>Structural</a:t>
            </a:r>
          </a:p>
          <a:p>
            <a:pPr marL="342900" indent="-342900">
              <a:lnSpc>
                <a:spcPct val="90000"/>
              </a:lnSpc>
              <a:spcBef>
                <a:spcPct val="20000"/>
              </a:spcBef>
              <a:buClr>
                <a:schemeClr val="accent1"/>
              </a:buClr>
              <a:buSzPct val="75000"/>
              <a:buFont typeface="Wingdings" charset="2"/>
              <a:buChar char="ü"/>
            </a:pPr>
            <a:r>
              <a:rPr lang="en-US" sz="2000" b="1" dirty="0">
                <a:solidFill>
                  <a:srgbClr val="800000"/>
                </a:solidFill>
                <a:latin typeface="+mn-lt"/>
              </a:rPr>
              <a:t>Adapter</a:t>
            </a:r>
          </a:p>
          <a:p>
            <a:pPr marL="342900" indent="-342900">
              <a:lnSpc>
                <a:spcPct val="90000"/>
              </a:lnSpc>
              <a:spcBef>
                <a:spcPct val="20000"/>
              </a:spcBef>
              <a:buClr>
                <a:schemeClr val="accent1"/>
              </a:buClr>
              <a:buSzPct val="75000"/>
              <a:buFont typeface="Wingdings" charset="2"/>
              <a:buChar char="n"/>
            </a:pPr>
            <a:r>
              <a:rPr lang="en-US" sz="2000" b="1" dirty="0">
                <a:latin typeface="+mn-lt"/>
              </a:rPr>
              <a:t>Bridge</a:t>
            </a:r>
          </a:p>
          <a:p>
            <a:pPr marL="342900" indent="-342900">
              <a:lnSpc>
                <a:spcPct val="90000"/>
              </a:lnSpc>
              <a:spcBef>
                <a:spcPct val="20000"/>
              </a:spcBef>
              <a:buClr>
                <a:schemeClr val="accent1"/>
              </a:buClr>
              <a:buSzPct val="75000"/>
              <a:buFont typeface="Wingdings" charset="2"/>
              <a:buChar char="ü"/>
            </a:pPr>
            <a:r>
              <a:rPr lang="en-US" sz="2000" b="1" dirty="0">
                <a:solidFill>
                  <a:srgbClr val="800000"/>
                </a:solidFill>
                <a:latin typeface="+mn-lt"/>
              </a:rPr>
              <a:t>Composite</a:t>
            </a:r>
          </a:p>
          <a:p>
            <a:pPr marL="342900" indent="-342900">
              <a:lnSpc>
                <a:spcPct val="90000"/>
              </a:lnSpc>
              <a:spcBef>
                <a:spcPct val="20000"/>
              </a:spcBef>
              <a:buClr>
                <a:schemeClr val="accent1"/>
              </a:buClr>
              <a:buSzPct val="75000"/>
              <a:buFont typeface="Wingdings" charset="2"/>
              <a:buChar char="ü"/>
            </a:pPr>
            <a:r>
              <a:rPr lang="en-US" sz="2000" b="1" dirty="0">
                <a:solidFill>
                  <a:srgbClr val="800000"/>
                </a:solidFill>
                <a:latin typeface="+mn-lt"/>
              </a:rPr>
              <a:t>Decorator</a:t>
            </a:r>
          </a:p>
          <a:p>
            <a:pPr marL="342900" indent="-342900">
              <a:lnSpc>
                <a:spcPct val="90000"/>
              </a:lnSpc>
              <a:spcBef>
                <a:spcPct val="20000"/>
              </a:spcBef>
              <a:buClr>
                <a:schemeClr val="accent1"/>
              </a:buClr>
              <a:buSzPct val="75000"/>
              <a:buFont typeface="Wingdings" charset="2"/>
              <a:buChar char="ü"/>
            </a:pPr>
            <a:r>
              <a:rPr lang="en-US" sz="2000" b="1" dirty="0">
                <a:solidFill>
                  <a:srgbClr val="800000"/>
                </a:solidFill>
                <a:latin typeface="+mn-lt"/>
              </a:rPr>
              <a:t>Façade</a:t>
            </a:r>
          </a:p>
          <a:p>
            <a:pPr marL="342900" indent="-342900">
              <a:lnSpc>
                <a:spcPct val="90000"/>
              </a:lnSpc>
              <a:spcBef>
                <a:spcPct val="20000"/>
              </a:spcBef>
              <a:buClr>
                <a:schemeClr val="accent1"/>
              </a:buClr>
              <a:buSzPct val="75000"/>
              <a:buFont typeface="Wingdings" charset="2"/>
              <a:buChar char="n"/>
            </a:pPr>
            <a:r>
              <a:rPr lang="en-US" sz="2000" b="1" dirty="0">
                <a:latin typeface="+mn-lt"/>
              </a:rPr>
              <a:t>Flyweight</a:t>
            </a:r>
          </a:p>
          <a:p>
            <a:pPr marL="342900" indent="-342900">
              <a:lnSpc>
                <a:spcPct val="90000"/>
              </a:lnSpc>
              <a:spcBef>
                <a:spcPct val="20000"/>
              </a:spcBef>
              <a:buClr>
                <a:schemeClr val="accent1"/>
              </a:buClr>
              <a:buSzPct val="75000"/>
              <a:buFont typeface="Wingdings" charset="2"/>
              <a:buChar char="ü"/>
            </a:pPr>
            <a:r>
              <a:rPr lang="en-US" sz="2000" b="1" u="sng" dirty="0">
                <a:latin typeface="+mn-lt"/>
              </a:rPr>
              <a:t>Proxy</a:t>
            </a:r>
          </a:p>
        </p:txBody>
      </p:sp>
      <p:sp>
        <p:nvSpPr>
          <p:cNvPr id="6" name="Rectangle 3"/>
          <p:cNvSpPr>
            <a:spLocks/>
          </p:cNvSpPr>
          <p:nvPr/>
        </p:nvSpPr>
        <p:spPr bwMode="auto">
          <a:xfrm>
            <a:off x="8576186" y="6412468"/>
            <a:ext cx="410569"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dirty="0">
                <a:solidFill>
                  <a:srgbClr val="0000FF"/>
                </a:solidFill>
                <a:effectLst>
                  <a:outerShdw blurRad="38100" dist="38100" dir="2700000" algn="tl">
                    <a:srgbClr val="000000"/>
                  </a:outerShdw>
                </a:effectLst>
                <a:ea typeface="Helvetica Neue Light" charset="0"/>
                <a:cs typeface="Helvetica Neue Light" charset="0"/>
              </a:rPr>
              <a:t>Q1</a:t>
            </a:r>
          </a:p>
        </p:txBody>
      </p:sp>
      <p:sp>
        <p:nvSpPr>
          <p:cNvPr id="2" name="TextBox 1"/>
          <p:cNvSpPr txBox="1"/>
          <p:nvPr/>
        </p:nvSpPr>
        <p:spPr>
          <a:xfrm>
            <a:off x="3962400" y="5029200"/>
            <a:ext cx="2829621" cy="461665"/>
          </a:xfrm>
          <a:prstGeom prst="rect">
            <a:avLst/>
          </a:prstGeom>
          <a:noFill/>
        </p:spPr>
        <p:txBody>
          <a:bodyPr wrap="none" rtlCol="0">
            <a:spAutoFit/>
          </a:bodyPr>
          <a:lstStyle/>
          <a:p>
            <a:r>
              <a:rPr lang="en-US" dirty="0" smtClean="0"/>
              <a:t>Checkmark = Done</a:t>
            </a:r>
            <a:endParaRPr lang="en-US" dirty="0"/>
          </a:p>
        </p:txBody>
      </p:sp>
    </p:spTree>
    <p:extLst>
      <p:ext uri="{BB962C8B-B14F-4D97-AF65-F5344CB8AC3E}">
        <p14:creationId xmlns:p14="http://schemas.microsoft.com/office/powerpoint/2010/main" val="20715684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lstStyle/>
          <a:p>
            <a:r>
              <a:rPr lang="en-US" dirty="0" smtClean="0"/>
              <a:t>The basic problem – </a:t>
            </a:r>
            <a:r>
              <a:rPr lang="en-US" dirty="0" err="1" smtClean="0"/>
              <a:t>Nextgen</a:t>
            </a:r>
            <a:r>
              <a:rPr lang="en-US" dirty="0" smtClean="0"/>
              <a:t> POS relies on remote services</a:t>
            </a:r>
            <a:endParaRPr lang="en-US" dirty="0"/>
          </a:p>
        </p:txBody>
      </p:sp>
      <p:sp>
        <p:nvSpPr>
          <p:cNvPr id="5" name="Content Placeholder 4"/>
          <p:cNvSpPr>
            <a:spLocks noGrp="1"/>
          </p:cNvSpPr>
          <p:nvPr>
            <p:ph idx="1"/>
          </p:nvPr>
        </p:nvSpPr>
        <p:spPr>
          <a:xfrm>
            <a:off x="457200" y="1447800"/>
            <a:ext cx="8229600" cy="5410200"/>
          </a:xfrm>
        </p:spPr>
        <p:txBody>
          <a:bodyPr/>
          <a:lstStyle/>
          <a:p>
            <a:r>
              <a:rPr lang="en-US" dirty="0" smtClean="0"/>
              <a:t>Need to </a:t>
            </a:r>
            <a:r>
              <a:rPr lang="en-US" i="1" dirty="0" smtClean="0"/>
              <a:t>get</a:t>
            </a:r>
            <a:r>
              <a:rPr lang="en-US" dirty="0" smtClean="0"/>
              <a:t> prices for items scanned</a:t>
            </a:r>
          </a:p>
          <a:p>
            <a:r>
              <a:rPr lang="en-US" dirty="0" smtClean="0"/>
              <a:t>Need to </a:t>
            </a:r>
            <a:r>
              <a:rPr lang="en-US" i="1" dirty="0" smtClean="0"/>
              <a:t>update</a:t>
            </a:r>
            <a:r>
              <a:rPr lang="en-US" dirty="0" smtClean="0"/>
              <a:t> inventory from this scanning</a:t>
            </a:r>
          </a:p>
          <a:p>
            <a:endParaRPr lang="en-US" dirty="0"/>
          </a:p>
          <a:p>
            <a:r>
              <a:rPr lang="en-US" dirty="0" smtClean="0"/>
              <a:t>Both these functions need to be fast</a:t>
            </a:r>
          </a:p>
          <a:p>
            <a:r>
              <a:rPr lang="en-US" dirty="0" smtClean="0"/>
              <a:t>Both need to be very reliable</a:t>
            </a:r>
          </a:p>
          <a:p>
            <a:endParaRPr lang="en-US" dirty="0"/>
          </a:p>
          <a:p>
            <a:r>
              <a:rPr lang="en-US" dirty="0" smtClean="0"/>
              <a:t>But the “master files” are </a:t>
            </a:r>
            <a:br>
              <a:rPr lang="en-US" dirty="0" smtClean="0"/>
            </a:br>
            <a:r>
              <a:rPr lang="en-US" dirty="0" smtClean="0"/>
              <a:t>on remote servers!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076700"/>
            <a:ext cx="3371850" cy="2247900"/>
          </a:xfrm>
          <a:prstGeom prst="rect">
            <a:avLst/>
          </a:prstGeom>
        </p:spPr>
      </p:pic>
      <p:sp>
        <p:nvSpPr>
          <p:cNvPr id="4" name="TextBox 3"/>
          <p:cNvSpPr txBox="1"/>
          <p:nvPr/>
        </p:nvSpPr>
        <p:spPr>
          <a:xfrm>
            <a:off x="2286000" y="6477000"/>
            <a:ext cx="6857583" cy="276999"/>
          </a:xfrm>
          <a:prstGeom prst="rect">
            <a:avLst/>
          </a:prstGeom>
          <a:noFill/>
        </p:spPr>
        <p:txBody>
          <a:bodyPr wrap="none" rtlCol="0">
            <a:spAutoFit/>
          </a:bodyPr>
          <a:lstStyle/>
          <a:p>
            <a:r>
              <a:rPr lang="en-US" sz="1200" dirty="0"/>
              <a:t>http://www2.wjbf.com/news/2011/feb/03/special-report-self-checkout-vs-clerk-checkout-im-113457/</a:t>
            </a:r>
          </a:p>
        </p:txBody>
      </p:sp>
    </p:spTree>
    <p:extLst>
      <p:ext uri="{BB962C8B-B14F-4D97-AF65-F5344CB8AC3E}">
        <p14:creationId xmlns:p14="http://schemas.microsoft.com/office/powerpoint/2010/main" val="11231601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381000" y="381000"/>
            <a:ext cx="8763000" cy="533400"/>
          </a:xfrm>
          <a:ln/>
        </p:spPr>
        <p:txBody>
          <a:bodyPr/>
          <a:lstStyle/>
          <a:p>
            <a:r>
              <a:rPr lang="en-US" sz="2800" dirty="0"/>
              <a:t>Failover</a:t>
            </a:r>
            <a:r>
              <a:rPr lang="en-US" sz="2800" dirty="0" smtClean="0"/>
              <a:t> &amp; Performance </a:t>
            </a:r>
            <a:r>
              <a:rPr lang="en-US" sz="2800" dirty="0"/>
              <a:t>with Local Caching</a:t>
            </a:r>
          </a:p>
        </p:txBody>
      </p:sp>
      <p:sp>
        <p:nvSpPr>
          <p:cNvPr id="19458" name="Rectangle 2"/>
          <p:cNvSpPr>
            <a:spLocks noGrp="1" noChangeArrowheads="1"/>
          </p:cNvSpPr>
          <p:nvPr>
            <p:ph type="body" idx="1"/>
          </p:nvPr>
        </p:nvSpPr>
        <p:spPr>
          <a:xfrm>
            <a:off x="457200" y="1524000"/>
            <a:ext cx="5029200" cy="4953000"/>
          </a:xfrm>
          <a:ln/>
        </p:spPr>
        <p:txBody>
          <a:bodyPr/>
          <a:lstStyle/>
          <a:p>
            <a:r>
              <a:rPr lang="en-US" dirty="0"/>
              <a:t>What is a </a:t>
            </a:r>
            <a:r>
              <a:rPr lang="en-US" i="1" dirty="0"/>
              <a:t>cache</a:t>
            </a:r>
            <a:r>
              <a:rPr lang="en-US" dirty="0"/>
              <a:t>?</a:t>
            </a:r>
            <a:r>
              <a:rPr lang="en-US" dirty="0" smtClean="0"/>
              <a:t> </a:t>
            </a:r>
            <a:br>
              <a:rPr lang="en-US" dirty="0" smtClean="0"/>
            </a:br>
            <a:r>
              <a:rPr lang="en-US" dirty="0" smtClean="0"/>
              <a:t>How </a:t>
            </a:r>
            <a:r>
              <a:rPr lang="en-US" dirty="0"/>
              <a:t>does a cache usually work</a:t>
            </a:r>
            <a:r>
              <a:rPr lang="en-US" dirty="0" smtClean="0"/>
              <a:t>?</a:t>
            </a:r>
            <a:br>
              <a:rPr lang="en-US" dirty="0" smtClean="0"/>
            </a:br>
            <a:endParaRPr lang="en-US" dirty="0" smtClean="0"/>
          </a:p>
          <a:p>
            <a:r>
              <a:rPr lang="en-US" dirty="0"/>
              <a:t>Why use a local cache for </a:t>
            </a:r>
            <a:r>
              <a:rPr lang="en-US" dirty="0" err="1"/>
              <a:t>NextGen</a:t>
            </a:r>
            <a:r>
              <a:rPr lang="en-US" dirty="0"/>
              <a:t> POS?</a:t>
            </a:r>
          </a:p>
          <a:p>
            <a:pPr marL="598268" lvl="1"/>
            <a:r>
              <a:rPr lang="en-US" dirty="0"/>
              <a:t>Performance</a:t>
            </a:r>
          </a:p>
          <a:p>
            <a:pPr marL="598268" lvl="1"/>
            <a:r>
              <a:rPr lang="en-US" dirty="0"/>
              <a:t>Improve recoverability</a:t>
            </a:r>
          </a:p>
        </p:txBody>
      </p:sp>
      <p:pic>
        <p:nvPicPr>
          <p:cNvPr id="2" name="Picture 1"/>
          <p:cNvPicPr>
            <a:picLocks noChangeAspect="1"/>
          </p:cNvPicPr>
          <p:nvPr/>
        </p:nvPicPr>
        <p:blipFill rotWithShape="1">
          <a:blip r:embed="rId3"/>
          <a:srcRect l="13954" r="27907"/>
          <a:stretch/>
        </p:blipFill>
        <p:spPr>
          <a:xfrm>
            <a:off x="5410200" y="939800"/>
            <a:ext cx="3429000" cy="5461000"/>
          </a:xfrm>
          <a:prstGeom prst="rect">
            <a:avLst/>
          </a:prstGeom>
        </p:spPr>
      </p:pic>
      <p:sp>
        <p:nvSpPr>
          <p:cNvPr id="6" name="Rectangle 3"/>
          <p:cNvSpPr>
            <a:spLocks/>
          </p:cNvSpPr>
          <p:nvPr/>
        </p:nvSpPr>
        <p:spPr bwMode="auto">
          <a:xfrm>
            <a:off x="8576186" y="6412468"/>
            <a:ext cx="410569"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dirty="0" smtClean="0">
                <a:solidFill>
                  <a:srgbClr val="0000FF"/>
                </a:solidFill>
                <a:effectLst>
                  <a:outerShdw blurRad="38100" dist="38100" dir="2700000" algn="tl">
                    <a:srgbClr val="000000"/>
                  </a:outerShdw>
                </a:effectLst>
                <a:ea typeface="Helvetica Neue Light" charset="0"/>
                <a:cs typeface="Helvetica Neue Light" charset="0"/>
              </a:rPr>
              <a:t>Q2</a:t>
            </a:r>
            <a:endParaRPr lang="en-US"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132763375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6373856" presetClass="entr" presetSubtype="0" fill="hold" grpId="0" nodeType="clickEffect">
                                  <p:stCondLst>
                                    <p:cond delay="0"/>
                                  </p:stCondLst>
                                  <p:childTnLst>
                                    <p:set>
                                      <p:cBhvr>
                                        <p:cTn id="6" dur="1" fill="hold">
                                          <p:stCondLst>
                                            <p:cond delay="499"/>
                                          </p:stCondLst>
                                        </p:cTn>
                                        <p:tgtEl>
                                          <p:spTgt spid="19458">
                                            <p:txEl>
                                              <p:pRg st="1" end="1"/>
                                            </p:txEl>
                                          </p:spTgt>
                                        </p:tgtEl>
                                        <p:attrNameLst>
                                          <p:attrName>style.visibility</p:attrName>
                                        </p:attrNameLst>
                                      </p:cBhvr>
                                      <p:to>
                                        <p:strVal val="visible"/>
                                      </p:to>
                                    </p:set>
                                  </p:childTnLst>
                                </p:cTn>
                              </p:par>
                              <p:par>
                                <p:cTn id="7" presetID="556373856" presetClass="entr" presetSubtype="0" fill="hold" grpId="0" nodeType="withEffect">
                                  <p:stCondLst>
                                    <p:cond delay="0"/>
                                  </p:stCondLst>
                                  <p:childTnLst>
                                    <p:set>
                                      <p:cBhvr>
                                        <p:cTn id="8" dur="1" fill="hold">
                                          <p:stCondLst>
                                            <p:cond delay="499"/>
                                          </p:stCondLst>
                                        </p:cTn>
                                        <p:tgtEl>
                                          <p:spTgt spid="19458">
                                            <p:txEl>
                                              <p:pRg st="2" end="2"/>
                                            </p:txEl>
                                          </p:spTgt>
                                        </p:tgtEl>
                                        <p:attrNameLst>
                                          <p:attrName>style.visibility</p:attrName>
                                        </p:attrNameLst>
                                      </p:cBhvr>
                                      <p:to>
                                        <p:strVal val="visible"/>
                                      </p:to>
                                    </p:set>
                                  </p:childTnLst>
                                </p:cTn>
                              </p:par>
                              <p:par>
                                <p:cTn id="9" presetID="556373856" presetClass="entr" presetSubtype="0" fill="hold" grpId="0" nodeType="withEffect">
                                  <p:stCondLst>
                                    <p:cond delay="0"/>
                                  </p:stCondLst>
                                  <p:childTnLst>
                                    <p:set>
                                      <p:cBhvr>
                                        <p:cTn id="10" dur="1" fill="hold">
                                          <p:stCondLst>
                                            <p:cond delay="499"/>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381000" y="381000"/>
            <a:ext cx="8686800" cy="533400"/>
          </a:xfrm>
          <a:ln/>
        </p:spPr>
        <p:txBody>
          <a:bodyPr/>
          <a:lstStyle/>
          <a:p>
            <a:r>
              <a:rPr lang="en-US" sz="3000" dirty="0"/>
              <a:t>Search Strategy </a:t>
            </a:r>
            <a:r>
              <a:rPr lang="en-US" sz="3000" dirty="0" smtClean="0"/>
              <a:t>for Product </a:t>
            </a:r>
            <a:r>
              <a:rPr lang="en-US" sz="3000" dirty="0"/>
              <a:t>Information</a:t>
            </a:r>
          </a:p>
        </p:txBody>
      </p:sp>
      <p:sp>
        <p:nvSpPr>
          <p:cNvPr id="21506" name="Rectangle 2"/>
          <p:cNvSpPr>
            <a:spLocks noGrp="1" noChangeArrowheads="1"/>
          </p:cNvSpPr>
          <p:nvPr>
            <p:ph type="body" idx="1"/>
          </p:nvPr>
        </p:nvSpPr>
        <p:spPr>
          <a:xfrm>
            <a:off x="457200" y="1524000"/>
            <a:ext cx="4495800" cy="4724400"/>
          </a:xfrm>
          <a:ln/>
        </p:spPr>
        <p:txBody>
          <a:bodyPr/>
          <a:lstStyle/>
          <a:p>
            <a:pPr marL="428610" indent="-428610">
              <a:buSzPct val="99000"/>
              <a:buFontTx/>
              <a:buAutoNum type="arabicPeriod"/>
            </a:pPr>
            <a:r>
              <a:rPr lang="en-US" dirty="0" smtClean="0"/>
              <a:t>Look </a:t>
            </a:r>
            <a:r>
              <a:rPr lang="en-US" dirty="0"/>
              <a:t>in memory </a:t>
            </a:r>
            <a:r>
              <a:rPr lang="en-US" dirty="0" smtClean="0"/>
              <a:t/>
            </a:r>
            <a:br>
              <a:rPr lang="en-US" dirty="0" smtClean="0"/>
            </a:br>
            <a:r>
              <a:rPr lang="en-US" dirty="0" smtClean="0"/>
              <a:t>(</a:t>
            </a:r>
            <a:r>
              <a:rPr lang="en-US" dirty="0"/>
              <a:t>in map stored by </a:t>
            </a:r>
            <a:r>
              <a:rPr lang="en-US" i="1" dirty="0" err="1"/>
              <a:t>ProductCatalog</a:t>
            </a:r>
            <a:r>
              <a:rPr lang="en-US" dirty="0" smtClean="0"/>
              <a:t>)</a:t>
            </a:r>
            <a:br>
              <a:rPr lang="en-US" dirty="0" smtClean="0"/>
            </a:br>
            <a:endParaRPr lang="en-US" dirty="0" smtClean="0"/>
          </a:p>
          <a:p>
            <a:pPr marL="428610" indent="-428610">
              <a:buSzPct val="99000"/>
              <a:buFontTx/>
              <a:buAutoNum type="arabicPeriod"/>
            </a:pPr>
            <a:r>
              <a:rPr lang="en-US" dirty="0"/>
              <a:t>Look on local hard drive </a:t>
            </a:r>
            <a:r>
              <a:rPr lang="en-US" dirty="0" smtClean="0"/>
              <a:t>cache</a:t>
            </a:r>
            <a:br>
              <a:rPr lang="en-US" dirty="0" smtClean="0"/>
            </a:br>
            <a:endParaRPr lang="en-US" dirty="0" smtClean="0"/>
          </a:p>
          <a:p>
            <a:pPr marL="428610" indent="-428610">
              <a:buSzPct val="99000"/>
              <a:buFontTx/>
              <a:buAutoNum type="arabicPeriod"/>
            </a:pPr>
            <a:r>
              <a:rPr lang="en-US" dirty="0"/>
              <a:t>Retrieve from remote persistence service</a:t>
            </a:r>
          </a:p>
        </p:txBody>
      </p:sp>
      <p:pic>
        <p:nvPicPr>
          <p:cNvPr id="2" name="Picture 1"/>
          <p:cNvPicPr>
            <a:picLocks noChangeAspect="1"/>
          </p:cNvPicPr>
          <p:nvPr/>
        </p:nvPicPr>
        <p:blipFill>
          <a:blip r:embed="rId3"/>
          <a:stretch>
            <a:fillRect/>
          </a:stretch>
        </p:blipFill>
        <p:spPr>
          <a:xfrm>
            <a:off x="6624097" y="2514600"/>
            <a:ext cx="2519903" cy="2311400"/>
          </a:xfrm>
          <a:prstGeom prst="rect">
            <a:avLst/>
          </a:prstGeom>
        </p:spPr>
      </p:pic>
      <p:pic>
        <p:nvPicPr>
          <p:cNvPr id="3" name="Picture 2"/>
          <p:cNvPicPr>
            <a:picLocks noChangeAspect="1"/>
          </p:cNvPicPr>
          <p:nvPr/>
        </p:nvPicPr>
        <p:blipFill>
          <a:blip r:embed="rId4"/>
          <a:stretch>
            <a:fillRect/>
          </a:stretch>
        </p:blipFill>
        <p:spPr>
          <a:xfrm>
            <a:off x="5105400" y="1524000"/>
            <a:ext cx="1828800" cy="1371600"/>
          </a:xfrm>
          <a:prstGeom prst="rect">
            <a:avLst/>
          </a:prstGeom>
          <a:scene3d>
            <a:camera prst="orthographicFront"/>
            <a:lightRig rig="threePt" dir="t"/>
          </a:scene3d>
          <a:sp3d>
            <a:bevelT/>
          </a:sp3d>
        </p:spPr>
      </p:pic>
      <p:pic>
        <p:nvPicPr>
          <p:cNvPr id="4" name="Picture 3"/>
          <p:cNvPicPr>
            <a:picLocks noChangeAspect="1"/>
          </p:cNvPicPr>
          <p:nvPr/>
        </p:nvPicPr>
        <p:blipFill>
          <a:blip r:embed="rId5"/>
          <a:stretch>
            <a:fillRect/>
          </a:stretch>
        </p:blipFill>
        <p:spPr>
          <a:xfrm>
            <a:off x="4648199" y="4343400"/>
            <a:ext cx="2502555" cy="1874500"/>
          </a:xfrm>
          <a:prstGeom prst="rect">
            <a:avLst/>
          </a:prstGeom>
          <a:scene3d>
            <a:camera prst="orthographicFront"/>
            <a:lightRig rig="threePt" dir="t"/>
          </a:scene3d>
          <a:sp3d>
            <a:bevelT/>
          </a:sp3d>
        </p:spPr>
      </p:pic>
      <p:sp>
        <p:nvSpPr>
          <p:cNvPr id="7" name="Rectangle 3"/>
          <p:cNvSpPr>
            <a:spLocks/>
          </p:cNvSpPr>
          <p:nvPr/>
        </p:nvSpPr>
        <p:spPr bwMode="auto">
          <a:xfrm>
            <a:off x="8576186" y="6412468"/>
            <a:ext cx="410569"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dirty="0" smtClean="0">
                <a:solidFill>
                  <a:srgbClr val="0000FF"/>
                </a:solidFill>
                <a:effectLst>
                  <a:outerShdw blurRad="38100" dist="38100" dir="2700000" algn="tl">
                    <a:srgbClr val="000000"/>
                  </a:outerShdw>
                </a:effectLst>
                <a:ea typeface="Helvetica Neue Light" charset="0"/>
                <a:cs typeface="Helvetica Neue Light" charset="0"/>
              </a:rPr>
              <a:t>Q3</a:t>
            </a:r>
            <a:endParaRPr lang="en-US"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99947579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ln/>
        </p:spPr>
        <p:txBody>
          <a:bodyPr/>
          <a:lstStyle/>
          <a:p>
            <a:r>
              <a:rPr lang="en-US"/>
              <a:t>Applying the Adapter Pattern</a:t>
            </a:r>
          </a:p>
        </p:txBody>
      </p:sp>
      <p:sp>
        <p:nvSpPr>
          <p:cNvPr id="22531" name="Rectangle 3"/>
          <p:cNvSpPr>
            <a:spLocks/>
          </p:cNvSpPr>
          <p:nvPr/>
        </p:nvSpPr>
        <p:spPr bwMode="auto">
          <a:xfrm>
            <a:off x="8576186" y="6336268"/>
            <a:ext cx="410569"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dirty="0" smtClean="0">
                <a:solidFill>
                  <a:srgbClr val="0000FF"/>
                </a:solidFill>
                <a:effectLst>
                  <a:outerShdw blurRad="38100" dist="38100" dir="2700000" algn="tl">
                    <a:srgbClr val="000000"/>
                  </a:outerShdw>
                </a:effectLst>
                <a:ea typeface="Helvetica Neue Light" charset="0"/>
                <a:cs typeface="Helvetica Neue Light" charset="0"/>
              </a:rPr>
              <a:t>Q4</a:t>
            </a:r>
            <a:endParaRPr lang="en-US" dirty="0">
              <a:solidFill>
                <a:srgbClr val="0000FF"/>
              </a:solidFill>
              <a:effectLst>
                <a:outerShdw blurRad="38100" dist="38100" dir="2700000" algn="tl">
                  <a:srgbClr val="000000"/>
                </a:outerShdw>
              </a:effectLst>
              <a:ea typeface="Helvetica Neue Light" charset="0"/>
              <a:cs typeface="Helvetica Neue Light" charset="0"/>
            </a:endParaRPr>
          </a:p>
        </p:txBody>
      </p:sp>
      <p:pic>
        <p:nvPicPr>
          <p:cNvPr id="22532" name="Picture 4"/>
          <p:cNvPicPr>
            <a:picLocks noChangeAspect="1" noChangeArrowheads="1"/>
          </p:cNvPicPr>
          <p:nvPr/>
        </p:nvPicPr>
        <p:blipFill>
          <a:blip r:embed="rId3"/>
          <a:srcRect/>
          <a:stretch>
            <a:fillRect/>
          </a:stretch>
        </p:blipFill>
        <p:spPr bwMode="auto">
          <a:xfrm>
            <a:off x="152400" y="1143000"/>
            <a:ext cx="8753388" cy="4163318"/>
          </a:xfrm>
          <a:prstGeom prst="rect">
            <a:avLst/>
          </a:prstGeom>
          <a:noFill/>
          <a:ln w="12700" cap="flat">
            <a:noFill/>
            <a:miter lim="800000"/>
            <a:headEnd/>
            <a:tailEnd/>
          </a:ln>
        </p:spPr>
      </p:pic>
      <p:grpSp>
        <p:nvGrpSpPr>
          <p:cNvPr id="2" name="Group 5"/>
          <p:cNvGrpSpPr>
            <a:grpSpLocks/>
          </p:cNvGrpSpPr>
          <p:nvPr/>
        </p:nvGrpSpPr>
        <p:grpSpPr bwMode="auto">
          <a:xfrm>
            <a:off x="1285875" y="3962279"/>
            <a:ext cx="5267400" cy="1482450"/>
            <a:chOff x="0" y="-130"/>
            <a:chExt cx="4719" cy="1327"/>
          </a:xfrm>
        </p:grpSpPr>
        <p:sp>
          <p:nvSpPr>
            <p:cNvPr id="22534" name="Line 6"/>
            <p:cNvSpPr>
              <a:spLocks noChangeShapeType="1"/>
            </p:cNvSpPr>
            <p:nvPr/>
          </p:nvSpPr>
          <p:spPr bwMode="auto">
            <a:xfrm flipH="1">
              <a:off x="2580" y="800"/>
              <a:ext cx="689" cy="76"/>
            </a:xfrm>
            <a:prstGeom prst="line">
              <a:avLst/>
            </a:prstGeom>
            <a:noFill/>
            <a:ln w="50800" cap="flat">
              <a:solidFill>
                <a:srgbClr val="0044FE"/>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2535" name="AutoShape 7"/>
            <p:cNvSpPr>
              <a:spLocks/>
            </p:cNvSpPr>
            <p:nvPr/>
          </p:nvSpPr>
          <p:spPr bwMode="auto">
            <a:xfrm>
              <a:off x="0" y="557"/>
              <a:ext cx="2576" cy="640"/>
            </a:xfrm>
            <a:prstGeom prst="roundRect">
              <a:avLst>
                <a:gd name="adj" fmla="val 187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r>
                <a:rPr lang="en-US" b="1">
                  <a:solidFill>
                    <a:schemeClr val="bg1"/>
                  </a:solidFill>
                  <a:effectLst>
                    <a:outerShdw blurRad="38100" dist="38100" dir="2700000" algn="tl">
                      <a:srgbClr val="000000"/>
                    </a:outerShdw>
                  </a:effectLst>
                  <a:ea typeface="Helvetica Neue Light" charset="0"/>
                  <a:cs typeface="Helvetica Neue Light" charset="0"/>
                </a:rPr>
                <a:t>“True” Adapters</a:t>
              </a:r>
            </a:p>
          </p:txBody>
        </p:sp>
        <p:sp>
          <p:nvSpPr>
            <p:cNvPr id="22536" name="Line 8"/>
            <p:cNvSpPr>
              <a:spLocks noChangeShapeType="1"/>
            </p:cNvSpPr>
            <p:nvPr/>
          </p:nvSpPr>
          <p:spPr bwMode="auto">
            <a:xfrm flipH="1">
              <a:off x="2582" y="-130"/>
              <a:ext cx="2137" cy="936"/>
            </a:xfrm>
            <a:prstGeom prst="line">
              <a:avLst/>
            </a:prstGeom>
            <a:noFill/>
            <a:ln w="50800" cap="flat">
              <a:solidFill>
                <a:srgbClr val="0044FE"/>
              </a:solidFill>
              <a:prstDash val="solid"/>
              <a:miter lim="800000"/>
              <a:headEnd type="stealth" w="med" len="med"/>
              <a:tailEnd type="none" w="med" len="med"/>
            </a:ln>
          </p:spPr>
          <p:txBody>
            <a:bodyPr lIns="0" tIns="0" rIns="0" bIns="0">
              <a:prstTxWarp prst="textNoShape">
                <a:avLst/>
              </a:prstTxWarp>
            </a:bodyPr>
            <a:lstStyle/>
            <a:p>
              <a:endParaRPr lang="en-US"/>
            </a:p>
          </p:txBody>
        </p:sp>
      </p:grpSp>
    </p:spTree>
    <p:extLst>
      <p:ext uri="{BB962C8B-B14F-4D97-AF65-F5344CB8AC3E}">
        <p14:creationId xmlns:p14="http://schemas.microsoft.com/office/powerpoint/2010/main" val="244390464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381000" y="381000"/>
            <a:ext cx="8763000" cy="533400"/>
          </a:xfrm>
          <a:ln/>
        </p:spPr>
        <p:txBody>
          <a:bodyPr/>
          <a:lstStyle/>
          <a:p>
            <a:r>
              <a:rPr lang="en-US" sz="2800" dirty="0"/>
              <a:t>Using a Factory to Set Up for Local Caching</a:t>
            </a:r>
          </a:p>
        </p:txBody>
      </p:sp>
      <p:sp>
        <p:nvSpPr>
          <p:cNvPr id="24579" name="Rectangle 3"/>
          <p:cNvSpPr>
            <a:spLocks/>
          </p:cNvSpPr>
          <p:nvPr/>
        </p:nvSpPr>
        <p:spPr bwMode="auto">
          <a:xfrm>
            <a:off x="8499986" y="6412468"/>
            <a:ext cx="410569"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r"/>
            <a:r>
              <a:rPr lang="en-US" dirty="0" smtClean="0">
                <a:solidFill>
                  <a:srgbClr val="0000FF"/>
                </a:solidFill>
                <a:effectLst>
                  <a:outerShdw blurRad="38100" dist="38100" dir="2700000" algn="tl">
                    <a:srgbClr val="000000"/>
                  </a:outerShdw>
                </a:effectLst>
                <a:ea typeface="Helvetica Neue Light" charset="0"/>
                <a:cs typeface="Helvetica Neue Light" charset="0"/>
              </a:rPr>
              <a:t>Q5</a:t>
            </a:r>
            <a:endParaRPr lang="en-US" dirty="0">
              <a:solidFill>
                <a:srgbClr val="0000FF"/>
              </a:solidFill>
              <a:effectLst>
                <a:outerShdw blurRad="38100" dist="38100" dir="2700000" algn="tl">
                  <a:srgbClr val="000000"/>
                </a:outerShdw>
              </a:effectLst>
              <a:ea typeface="Helvetica Neue Light" charset="0"/>
              <a:cs typeface="Helvetica Neue Light" charset="0"/>
            </a:endParaRPr>
          </a:p>
        </p:txBody>
      </p:sp>
      <p:sp>
        <p:nvSpPr>
          <p:cNvPr id="24581" name="AutoShape 5"/>
          <p:cNvSpPr>
            <a:spLocks/>
          </p:cNvSpPr>
          <p:nvPr/>
        </p:nvSpPr>
        <p:spPr bwMode="auto">
          <a:xfrm>
            <a:off x="6501408" y="1676400"/>
            <a:ext cx="2490192" cy="884039"/>
          </a:xfrm>
          <a:prstGeom prst="roundRect">
            <a:avLst>
              <a:gd name="adj" fmla="val 15148"/>
            </a:avLst>
          </a:prstGeom>
          <a:solidFill>
            <a:srgbClr val="0000FF">
              <a:alpha val="50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r>
              <a:rPr lang="en-US" sz="2500" b="1" dirty="0">
                <a:effectLst>
                  <a:outerShdw blurRad="38100" dist="38100" dir="2700000" algn="tl">
                    <a:srgbClr val="000000"/>
                  </a:outerShdw>
                </a:effectLst>
                <a:ea typeface="Helvetica Neue Light" charset="0"/>
                <a:cs typeface="Helvetica Neue Light" charset="0"/>
              </a:rPr>
              <a:t>Eliminate local cache?</a:t>
            </a:r>
          </a:p>
        </p:txBody>
      </p:sp>
      <p:sp>
        <p:nvSpPr>
          <p:cNvPr id="24582" name="AutoShape 6"/>
          <p:cNvSpPr>
            <a:spLocks/>
          </p:cNvSpPr>
          <p:nvPr/>
        </p:nvSpPr>
        <p:spPr bwMode="auto">
          <a:xfrm>
            <a:off x="87511" y="5364361"/>
            <a:ext cx="2794992" cy="884039"/>
          </a:xfrm>
          <a:prstGeom prst="roundRect">
            <a:avLst>
              <a:gd name="adj" fmla="val 15148"/>
            </a:avLst>
          </a:prstGeom>
          <a:solidFill>
            <a:srgbClr val="008000">
              <a:alpha val="49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r>
              <a:rPr lang="en-US" sz="2500" b="1" dirty="0">
                <a:effectLst>
                  <a:outerShdw blurRad="38100" dist="38100" dir="2700000" algn="tl">
                    <a:srgbClr val="000000"/>
                  </a:outerShdw>
                </a:effectLst>
                <a:ea typeface="Helvetica Neue Light" charset="0"/>
                <a:cs typeface="Helvetica Neue Light" charset="0"/>
              </a:rPr>
              <a:t>Change external data source?</a:t>
            </a:r>
          </a:p>
        </p:txBody>
      </p:sp>
      <p:graphicFrame>
        <p:nvGraphicFramePr>
          <p:cNvPr id="33794" name="Object 2"/>
          <p:cNvGraphicFramePr>
            <a:graphicFrameLocks noGrp="1" noChangeAspect="1"/>
          </p:cNvGraphicFramePr>
          <p:nvPr>
            <p:extLst>
              <p:ext uri="{D42A27DB-BD31-4B8C-83A1-F6EECF244321}">
                <p14:modId xmlns:p14="http://schemas.microsoft.com/office/powerpoint/2010/main" val="1764672949"/>
              </p:ext>
            </p:extLst>
          </p:nvPr>
        </p:nvGraphicFramePr>
        <p:xfrm>
          <a:off x="76200" y="1114425"/>
          <a:ext cx="8915400" cy="5133975"/>
        </p:xfrm>
        <a:graphic>
          <a:graphicData uri="http://schemas.openxmlformats.org/presentationml/2006/ole">
            <mc:AlternateContent xmlns:mc="http://schemas.openxmlformats.org/markup-compatibility/2006">
              <mc:Choice xmlns:v="urn:schemas-microsoft-com:vml" Requires="v">
                <p:oleObj spid="_x0000_s17441" name="Visio" r:id="rId4" imgW="6446160" imgH="3474000" progId="Visio.Drawing.11">
                  <p:embed/>
                </p:oleObj>
              </mc:Choice>
              <mc:Fallback>
                <p:oleObj name="Visio" r:id="rId4" imgW="6446160" imgH="347400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114425"/>
                        <a:ext cx="89154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9" name="Straight Connector 8"/>
          <p:cNvCxnSpPr/>
          <p:nvPr/>
        </p:nvCxnSpPr>
        <p:spPr bwMode="auto">
          <a:xfrm>
            <a:off x="4572000" y="4265612"/>
            <a:ext cx="1143000"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4058384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500" fill="hold"/>
                                        <p:tgtEl>
                                          <p:spTgt spid="24581"/>
                                        </p:tgtEl>
                                        <p:attrNameLst>
                                          <p:attrName>ppt_w</p:attrName>
                                        </p:attrNameLst>
                                      </p:cBhvr>
                                      <p:tavLst>
                                        <p:tav tm="0">
                                          <p:val>
                                            <p:fltVal val="0"/>
                                          </p:val>
                                        </p:tav>
                                        <p:tav tm="100000">
                                          <p:val>
                                            <p:strVal val="#ppt_w"/>
                                          </p:val>
                                        </p:tav>
                                      </p:tavLst>
                                    </p:anim>
                                    <p:anim calcmode="lin" valueType="num">
                                      <p:cBhvr>
                                        <p:cTn id="8"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p:cTn id="13" dur="500" fill="hold"/>
                                        <p:tgtEl>
                                          <p:spTgt spid="24582"/>
                                        </p:tgtEl>
                                        <p:attrNameLst>
                                          <p:attrName>ppt_w</p:attrName>
                                        </p:attrNameLst>
                                      </p:cBhvr>
                                      <p:tavLst>
                                        <p:tav tm="0">
                                          <p:val>
                                            <p:fltVal val="0"/>
                                          </p:val>
                                        </p:tav>
                                        <p:tav tm="100000">
                                          <p:val>
                                            <p:strVal val="#ppt_w"/>
                                          </p:val>
                                        </p:tav>
                                      </p:tavLst>
                                    </p:anim>
                                    <p:anim calcmode="lin" valueType="num">
                                      <p:cBhvr>
                                        <p:cTn id="14" dur="500" fill="hold"/>
                                        <p:tgtEl>
                                          <p:spTgt spid="245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autoUpdateAnimBg="0"/>
      <p:bldP spid="2458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ln/>
        </p:spPr>
        <p:txBody>
          <a:bodyPr/>
          <a:lstStyle/>
          <a:p>
            <a:r>
              <a:rPr lang="en-US" sz="2800" dirty="0"/>
              <a:t>Product Lookup </a:t>
            </a:r>
            <a:r>
              <a:rPr lang="en-US" sz="2800" dirty="0" smtClean="0"/>
              <a:t>with In</a:t>
            </a:r>
            <a:r>
              <a:rPr lang="en-US" sz="2800" dirty="0"/>
              <a:t>-memory Miss</a:t>
            </a:r>
          </a:p>
        </p:txBody>
      </p:sp>
      <p:pic>
        <p:nvPicPr>
          <p:cNvPr id="26627" name="Picture 3"/>
          <p:cNvPicPr>
            <a:picLocks noChangeAspect="1" noChangeArrowheads="1"/>
          </p:cNvPicPr>
          <p:nvPr/>
        </p:nvPicPr>
        <p:blipFill>
          <a:blip r:embed="rId3"/>
          <a:srcRect/>
          <a:stretch>
            <a:fillRect/>
          </a:stretch>
        </p:blipFill>
        <p:spPr bwMode="auto">
          <a:xfrm>
            <a:off x="13020" y="1524000"/>
            <a:ext cx="8978580" cy="4038600"/>
          </a:xfrm>
          <a:prstGeom prst="rect">
            <a:avLst/>
          </a:prstGeom>
          <a:noFill/>
          <a:ln w="12700" cap="flat">
            <a:noFill/>
            <a:miter lim="800000"/>
            <a:headEnd/>
            <a:tailEnd/>
          </a:ln>
        </p:spPr>
      </p:pic>
      <p:cxnSp>
        <p:nvCxnSpPr>
          <p:cNvPr id="3" name="Straight Connector 2"/>
          <p:cNvCxnSpPr/>
          <p:nvPr/>
        </p:nvCxnSpPr>
        <p:spPr bwMode="auto">
          <a:xfrm>
            <a:off x="4905022" y="3200400"/>
            <a:ext cx="1600200" cy="0"/>
          </a:xfrm>
          <a:prstGeom prst="line">
            <a:avLst/>
          </a:prstGeom>
          <a:solidFill>
            <a:schemeClr val="accent1"/>
          </a:solidFill>
          <a:ln w="19050" cap="flat" cmpd="sng" algn="ctr">
            <a:solidFill>
              <a:srgbClr val="CC0000"/>
            </a:solidFill>
            <a:prstDash val="solid"/>
            <a:round/>
            <a:headEnd type="none" w="med" len="med"/>
            <a:tailEnd type="none" w="med" len="med"/>
          </a:ln>
          <a:effectLst/>
        </p:spPr>
      </p:cxnSp>
      <p:cxnSp>
        <p:nvCxnSpPr>
          <p:cNvPr id="6" name="Straight Connector 5"/>
          <p:cNvCxnSpPr/>
          <p:nvPr/>
        </p:nvCxnSpPr>
        <p:spPr bwMode="auto">
          <a:xfrm>
            <a:off x="3733800" y="4572000"/>
            <a:ext cx="3352800" cy="0"/>
          </a:xfrm>
          <a:prstGeom prst="line">
            <a:avLst/>
          </a:prstGeom>
          <a:solidFill>
            <a:schemeClr val="accent1"/>
          </a:solidFill>
          <a:ln w="19050" cap="flat" cmpd="sng" algn="ctr">
            <a:solidFill>
              <a:srgbClr val="CC0000"/>
            </a:solidFill>
            <a:prstDash val="solid"/>
            <a:round/>
            <a:headEnd type="none" w="med" len="med"/>
            <a:tailEnd type="none" w="med" len="med"/>
          </a:ln>
          <a:effectLst/>
        </p:spPr>
      </p:cxnSp>
    </p:spTree>
    <p:extLst>
      <p:ext uri="{BB962C8B-B14F-4D97-AF65-F5344CB8AC3E}">
        <p14:creationId xmlns:p14="http://schemas.microsoft.com/office/powerpoint/2010/main" val="1982313399"/>
      </p:ext>
    </p:extLst>
  </p:cSld>
  <p:clrMapOvr>
    <a:masterClrMapping/>
  </p:clrMapOvr>
  <p:transition spd="slow">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54939</TotalTime>
  <Words>1265</Words>
  <Application>Microsoft Office PowerPoint</Application>
  <PresentationFormat>On-screen Show (4:3)</PresentationFormat>
  <Paragraphs>228</Paragraphs>
  <Slides>26</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2007FairfaxShowcaseSE-Slides-Bohner</vt:lpstr>
      <vt:lpstr>Visio</vt:lpstr>
      <vt:lpstr>CSSE 374: More Object Design with Gang of Four Design Patterns</vt:lpstr>
      <vt:lpstr>Learning Outcomes: Patterns, Tradeoffs</vt:lpstr>
      <vt:lpstr>Gang of Four Design Patterns</vt:lpstr>
      <vt:lpstr>The basic problem – Nextgen POS relies on remote services</vt:lpstr>
      <vt:lpstr>Failover &amp; Performance with Local Caching</vt:lpstr>
      <vt:lpstr>Search Strategy for Product Information</vt:lpstr>
      <vt:lpstr>Applying the Adapter Pattern</vt:lpstr>
      <vt:lpstr>Using a Factory to Set Up for Local Caching</vt:lpstr>
      <vt:lpstr>Product Lookup with In-memory Miss</vt:lpstr>
      <vt:lpstr>Product Lookup with Local Cache Miss</vt:lpstr>
      <vt:lpstr>Using Threads to Freshen the Cache</vt:lpstr>
      <vt:lpstr>How’s the final iteration going?</vt:lpstr>
      <vt:lpstr>Handling Failure in NextGen POS:</vt:lpstr>
      <vt:lpstr>DCD: Exceptions Caught and Thrown</vt:lpstr>
      <vt:lpstr>Showing Exception in Sequence Diagrams</vt:lpstr>
      <vt:lpstr>How should NextGen POS handle this exception?</vt:lpstr>
      <vt:lpstr>Failover to Local Services with a Proxy</vt:lpstr>
      <vt:lpstr>Proxy GoF Pattern</vt:lpstr>
      <vt:lpstr>Structure of the Proxy Pattern</vt:lpstr>
      <vt:lpstr>Proxy in NextGen POS</vt:lpstr>
      <vt:lpstr>Proxy in NextGen POS — DCD</vt:lpstr>
      <vt:lpstr>Proxy in NextGen POS: Object Diagram</vt:lpstr>
      <vt:lpstr>Exercise: Proxy for Failover</vt:lpstr>
      <vt:lpstr>Week 3 Feedback!</vt:lpstr>
      <vt:lpstr>Week 3 Feedback!</vt:lpstr>
      <vt:lpstr>Week 3 Feedback!</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Windows User</cp:lastModifiedBy>
  <cp:revision>541</cp:revision>
  <cp:lastPrinted>2011-01-25T07:31:05Z</cp:lastPrinted>
  <dcterms:created xsi:type="dcterms:W3CDTF">2010-09-02T02:24:37Z</dcterms:created>
  <dcterms:modified xsi:type="dcterms:W3CDTF">2014-01-08T21:30:18Z</dcterms:modified>
</cp:coreProperties>
</file>