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5" r:id="rId4"/>
    <p:sldId id="268" r:id="rId5"/>
    <p:sldId id="257" r:id="rId6"/>
    <p:sldId id="258" r:id="rId7"/>
    <p:sldId id="266" r:id="rId8"/>
    <p:sldId id="267" r:id="rId9"/>
    <p:sldId id="269" r:id="rId10"/>
    <p:sldId id="270" r:id="rId11"/>
    <p:sldId id="259" r:id="rId12"/>
    <p:sldId id="263" r:id="rId13"/>
    <p:sldId id="26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ACA96-6FE0-3249-97B8-68E43731B513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A5C5-6322-6742-8BCF-6C5A7EACE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the game’s “eponymous cookie”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Cookie_Clicker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www.creativerealities.com</a:t>
            </a:r>
            <a:r>
              <a:rPr lang="en-US" dirty="0" smtClean="0"/>
              <a:t>/innovationist-blog/bid/103494/Let-s-not-confuse-good-brainstorming-with-the-new-Groupthink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http://cycling74.com/2012/09/11/working-with-hardware-dmx-part-2/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a design prototype from http://</a:t>
            </a:r>
            <a:r>
              <a:rPr lang="en-US" dirty="0" err="1" smtClean="0"/>
              <a:t>www.domusweb.it</a:t>
            </a:r>
            <a:r>
              <a:rPr lang="en-US" dirty="0" smtClean="0"/>
              <a:t>/en/design/2011/08/31/states-of-design-04-critical-design.html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6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from http://www4.desales.edu/~dlm1/it533/class03/</a:t>
            </a:r>
            <a:r>
              <a:rPr lang="en-US" baseline="0" dirty="0" err="1" smtClean="0"/>
              <a:t>pipe.html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http://</a:t>
            </a:r>
            <a:r>
              <a:rPr lang="en-US" dirty="0" err="1" smtClean="0"/>
              <a:t>www.agilemodeling.com</a:t>
            </a:r>
            <a:r>
              <a:rPr lang="en-US" dirty="0" smtClean="0"/>
              <a:t>/essays/</a:t>
            </a:r>
            <a:r>
              <a:rPr lang="en-US" dirty="0" err="1" smtClean="0"/>
              <a:t>costOfChange.htm</a:t>
            </a:r>
            <a:endParaRPr lang="en-US" dirty="0" smtClean="0"/>
          </a:p>
          <a:p>
            <a:r>
              <a:rPr lang="en-US" dirty="0" smtClean="0"/>
              <a:t>Play the slide show to see the first image,</a:t>
            </a:r>
            <a:r>
              <a:rPr lang="en-US" baseline="0" dirty="0" smtClean="0"/>
              <a:t> then the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6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definition of “simple system” is from Kent Beck.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architecture.yale.edu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9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Decorator – 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Decorator_pattern</a:t>
            </a:r>
            <a:endParaRPr lang="en-US" dirty="0" smtClean="0"/>
          </a:p>
          <a:p>
            <a:r>
              <a:rPr lang="en-US" dirty="0" smtClean="0"/>
              <a:t>Cookie decoration image from http://</a:t>
            </a:r>
            <a:r>
              <a:rPr lang="en-US" dirty="0" err="1" smtClean="0"/>
              <a:t>bakefresh.blogspot.com</a:t>
            </a:r>
            <a:r>
              <a:rPr lang="en-US" dirty="0" smtClean="0"/>
              <a:t>/2010/09/daring-decorated-sugar-cookies-with.html#.VEj6Br7selk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Reuse image from http://</a:t>
            </a:r>
            <a:r>
              <a:rPr lang="en-US" dirty="0" err="1" smtClean="0"/>
              <a:t>digitalsynopsis.com</a:t>
            </a:r>
            <a:r>
              <a:rPr lang="en-US" dirty="0" smtClean="0"/>
              <a:t>/design/20-creative-ways-to-reuse-old-stuff/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A5C5-6322-6742-8BCF-6C5A7EACE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2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2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011B-2915-483C-9A3F-1701756D48DD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A985-488A-437E-8E20-066B71CBD6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AA985-488A-437E-8E20-066B71CBD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953000" cy="1470025"/>
          </a:xfrm>
        </p:spPr>
        <p:txBody>
          <a:bodyPr/>
          <a:lstStyle/>
          <a:p>
            <a:r>
              <a:rPr lang="en-US" dirty="0" smtClean="0"/>
              <a:t>Design and Integration: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prepare for today’s class, visit Cookie Clicker and plan with it for a few minutes:</a:t>
            </a:r>
          </a:p>
          <a:p>
            <a:endParaRPr lang="en-US" dirty="0"/>
          </a:p>
          <a:p>
            <a:r>
              <a:rPr lang="en-US" dirty="0" smtClean="0"/>
              <a:t>http://orteil.dashnet.org/cookieclicker/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3200"/>
            <a:ext cx="3048000" cy="3073400"/>
          </a:xfrm>
          <a:prstGeom prst="rect">
            <a:avLst/>
          </a:prstGeom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8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question!</a:t>
            </a:r>
          </a:p>
          <a:p>
            <a:r>
              <a:rPr lang="en-US" dirty="0" smtClean="0"/>
              <a:t>A great enabler</a:t>
            </a:r>
          </a:p>
          <a:p>
            <a:r>
              <a:rPr lang="en-US" dirty="0" smtClean="0"/>
              <a:t>Also dangerous</a:t>
            </a:r>
          </a:p>
          <a:p>
            <a:pPr lvl="1"/>
            <a:r>
              <a:rPr lang="en-US" dirty="0" smtClean="0"/>
              <a:t>Takes time to get up to speed</a:t>
            </a:r>
          </a:p>
          <a:p>
            <a:pPr lvl="2"/>
            <a:r>
              <a:rPr lang="en-US" dirty="0" smtClean="0"/>
              <a:t>Takes time</a:t>
            </a:r>
          </a:p>
          <a:p>
            <a:pPr lvl="2"/>
            <a:r>
              <a:rPr lang="en-US" dirty="0" smtClean="0"/>
              <a:t>No value is delivered</a:t>
            </a:r>
          </a:p>
          <a:p>
            <a:pPr lvl="2"/>
            <a:r>
              <a:rPr lang="en-US" dirty="0" smtClean="0"/>
              <a:t>What if you are wrong?</a:t>
            </a:r>
          </a:p>
          <a:p>
            <a:pPr lvl="2"/>
            <a:r>
              <a:rPr lang="en-US" dirty="0" smtClean="0"/>
              <a:t>A huge gold plating operation</a:t>
            </a:r>
          </a:p>
          <a:p>
            <a:pPr lvl="3"/>
            <a:r>
              <a:rPr lang="en-US" dirty="0" smtClean="0"/>
              <a:t>“Every class decorates some other class!”</a:t>
            </a:r>
            <a:endParaRPr lang="en-US" dirty="0"/>
          </a:p>
        </p:txBody>
      </p:sp>
      <p:pic>
        <p:nvPicPr>
          <p:cNvPr id="4" name="Picture 3" descr="IMG_37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12094"/>
            <a:ext cx="2666999" cy="19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6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idea?</a:t>
            </a:r>
          </a:p>
          <a:p>
            <a:r>
              <a:rPr lang="en-US" dirty="0" smtClean="0"/>
              <a:t>What would </a:t>
            </a:r>
            <a:r>
              <a:rPr lang="en-US" dirty="0" err="1" smtClean="0"/>
              <a:t>Highsmith</a:t>
            </a:r>
            <a:r>
              <a:rPr lang="en-US" dirty="0" smtClean="0"/>
              <a:t> think?</a:t>
            </a:r>
          </a:p>
          <a:p>
            <a:pPr lvl="1"/>
            <a:r>
              <a:rPr lang="en-US" dirty="0" smtClean="0"/>
              <a:t>Adaptation over anticipation (p 217)</a:t>
            </a:r>
          </a:p>
          <a:p>
            <a:pPr lvl="2"/>
            <a:r>
              <a:rPr lang="en-US" dirty="0" smtClean="0"/>
              <a:t>But – depends on “</a:t>
            </a:r>
            <a:r>
              <a:rPr lang="en-US" dirty="0" err="1" smtClean="0"/>
              <a:t>maleability</a:t>
            </a:r>
            <a:r>
              <a:rPr lang="en-US" dirty="0" smtClean="0"/>
              <a:t> of the medium.”</a:t>
            </a:r>
          </a:p>
          <a:p>
            <a:pPr lvl="2"/>
            <a:r>
              <a:rPr lang="en-US" dirty="0" smtClean="0"/>
              <a:t>Architectural decisions are often expensive.</a:t>
            </a:r>
          </a:p>
          <a:p>
            <a:pPr lvl="2"/>
            <a:r>
              <a:rPr lang="en-US" dirty="0" smtClean="0"/>
              <a:t>The overall goal is “low cost.”</a:t>
            </a:r>
            <a:endParaRPr lang="en-US" dirty="0"/>
          </a:p>
        </p:txBody>
      </p:sp>
      <p:pic>
        <p:nvPicPr>
          <p:cNvPr id="4" name="Picture 3" descr="creative-ways-to-reuse-old-stuff-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33" y="4800600"/>
            <a:ext cx="29781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from Tuesday – </a:t>
            </a:r>
            <a:br>
              <a:rPr lang="en-US" dirty="0" smtClean="0"/>
            </a:br>
            <a:r>
              <a:rPr lang="en-US" dirty="0" smtClean="0"/>
              <a:t>The standard design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all of engineering, it goes like this.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at least need a good problem statement.</a:t>
            </a:r>
          </a:p>
          <a:p>
            <a:pPr lvl="1"/>
            <a:r>
              <a:rPr lang="en-US" dirty="0" smtClean="0"/>
              <a:t>It should cover functional and non-functional requirements in generality.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do the </a:t>
            </a:r>
            <a:r>
              <a:rPr lang="en-US" b="1" dirty="0" smtClean="0"/>
              <a:t>high-level design </a:t>
            </a:r>
            <a:r>
              <a:rPr lang="en-US" dirty="0" smtClean="0"/>
              <a:t>from that.</a:t>
            </a:r>
          </a:p>
          <a:p>
            <a:pPr lvl="1"/>
            <a:r>
              <a:rPr lang="en-US" dirty="0" smtClean="0"/>
              <a:t>Top-down, with lots of alternatives.</a:t>
            </a:r>
          </a:p>
          <a:p>
            <a:pPr lvl="1"/>
            <a:r>
              <a:rPr lang="en-US" dirty="0" smtClean="0"/>
              <a:t>Then pick from those, based on lots of criteria.</a:t>
            </a:r>
          </a:p>
          <a:p>
            <a:pPr lvl="1"/>
            <a:r>
              <a:rPr lang="en-US" dirty="0" smtClean="0"/>
              <a:t>This is Phillips’ “Abstraction” (p 262)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you use the detailed requirements to fill-in the </a:t>
            </a:r>
            <a:r>
              <a:rPr lang="en-US" b="1" dirty="0" smtClean="0"/>
              <a:t>detailed design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Bottom-up. </a:t>
            </a:r>
          </a:p>
          <a:p>
            <a:pPr lvl="1"/>
            <a:r>
              <a:rPr lang="en-US" dirty="0" smtClean="0"/>
              <a:t>Do you need to express this, beyond coding?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3043" y="3805535"/>
            <a:ext cx="82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Like?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5634335"/>
            <a:ext cx="90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8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High-level design looks like </a:t>
            </a:r>
            <a:br>
              <a:rPr lang="en-US" dirty="0" smtClean="0"/>
            </a:br>
            <a:r>
              <a:rPr lang="en-US" dirty="0" smtClean="0"/>
              <a:t>good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4953000" cy="4525963"/>
          </a:xfrm>
        </p:spPr>
        <p:txBody>
          <a:bodyPr/>
          <a:lstStyle/>
          <a:p>
            <a:r>
              <a:rPr lang="en-US" dirty="0" smtClean="0"/>
              <a:t>Try not to mix these two:</a:t>
            </a:r>
          </a:p>
          <a:p>
            <a:pPr lvl="1"/>
            <a:r>
              <a:rPr lang="en-US" dirty="0" smtClean="0"/>
              <a:t>Coming up with new ideas.</a:t>
            </a:r>
          </a:p>
          <a:p>
            <a:pPr lvl="1"/>
            <a:r>
              <a:rPr lang="en-US" dirty="0" smtClean="0"/>
              <a:t>Picking one, and focusing on how to do it well.</a:t>
            </a:r>
          </a:p>
          <a:p>
            <a:r>
              <a:rPr lang="en-US" dirty="0" smtClean="0"/>
              <a:t>But,</a:t>
            </a:r>
          </a:p>
          <a:p>
            <a:pPr lvl="1"/>
            <a:r>
              <a:rPr lang="en-US" dirty="0" smtClean="0"/>
              <a:t>For everything beyond coding, you have to maintain it forever!</a:t>
            </a:r>
          </a:p>
          <a:p>
            <a:pPr lvl="1"/>
            <a:r>
              <a:rPr lang="en-US" dirty="0" smtClean="0"/>
              <a:t>So – Is it throwaway?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0200"/>
            <a:ext cx="3545852" cy="378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1600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1" y="1600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with 1 problem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4992469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1" y="4992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with 1 solution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4290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34290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34290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7600" y="34290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77200" y="34290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53400" y="2743200"/>
            <a:ext cx="104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lots of ideas!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Cookie 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at </a:t>
            </a:r>
            <a:r>
              <a:rPr lang="en-US" dirty="0" err="1" smtClean="0"/>
              <a:t>at</a:t>
            </a:r>
            <a:r>
              <a:rPr lang="en-US" dirty="0" smtClean="0"/>
              <a:t> different levels of abstraction</a:t>
            </a:r>
          </a:p>
          <a:p>
            <a:pPr lvl="1"/>
            <a:r>
              <a:rPr lang="en-US" dirty="0" smtClean="0"/>
              <a:t>Client/server/</a:t>
            </a:r>
            <a:r>
              <a:rPr lang="en-US" dirty="0" err="1" smtClean="0"/>
              <a:t>db</a:t>
            </a:r>
            <a:r>
              <a:rPr lang="en-US" dirty="0" smtClean="0"/>
              <a:t>, languages in each, communication mechanism</a:t>
            </a:r>
          </a:p>
          <a:p>
            <a:pPr lvl="1"/>
            <a:r>
              <a:rPr lang="en-US" dirty="0" smtClean="0"/>
              <a:t>Class design</a:t>
            </a:r>
          </a:p>
          <a:p>
            <a:pPr lvl="1"/>
            <a:r>
              <a:rPr lang="en-US" dirty="0" smtClean="0"/>
              <a:t>Whatever else you think will help you get a </a:t>
            </a:r>
            <a:r>
              <a:rPr lang="en-US" smtClean="0"/>
              <a:t>good design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you want to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…when you could start coding today!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2528684"/>
            <a:ext cx="5461000" cy="41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0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 dead?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Fowler’s contentions:</a:t>
            </a:r>
          </a:p>
          <a:p>
            <a:r>
              <a:rPr lang="en-US" dirty="0" smtClean="0"/>
              <a:t>“In common usage, evolutionary design is a disaster.”</a:t>
            </a:r>
          </a:p>
          <a:p>
            <a:r>
              <a:rPr lang="en-US" dirty="0" smtClean="0"/>
              <a:t>You can’t build a skyscraper like a doghouse.</a:t>
            </a:r>
          </a:p>
          <a:p>
            <a:r>
              <a:rPr lang="en-US" dirty="0" smtClean="0"/>
              <a:t>You can’t hand-off work without a plan.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213693" cy="280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4648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you’ve got </a:t>
            </a:r>
            <a:r>
              <a:rPr lang="en-US" i="1" dirty="0" smtClean="0"/>
              <a:t>this</a:t>
            </a:r>
            <a:r>
              <a:rPr lang="en-US" dirty="0" smtClean="0"/>
              <a:t> in Sprint 1, can you just evolve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is upfront design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 between designers and developers</a:t>
            </a:r>
          </a:p>
          <a:p>
            <a:r>
              <a:rPr lang="en-US" dirty="0" smtClean="0"/>
              <a:t>Requirements change</a:t>
            </a:r>
          </a:p>
          <a:p>
            <a:pPr lvl="1"/>
            <a:r>
              <a:rPr lang="en-US" dirty="0" smtClean="0"/>
              <a:t>Good design can accommodate that change! But it must correctly anticipate the KIND of change.</a:t>
            </a:r>
          </a:p>
          <a:p>
            <a:pPr lvl="1"/>
            <a:r>
              <a:rPr lang="en-US" dirty="0" smtClean="0"/>
              <a:t>Maybe because you didn’t understand them at first – better requirements!</a:t>
            </a:r>
          </a:p>
          <a:p>
            <a:pPr lvl="1"/>
            <a:r>
              <a:rPr lang="en-US" dirty="0" smtClean="0"/>
              <a:t>But also requirements change due to business changes – can’t easily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at least 3 steps, maybe more.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those steps?</a:t>
            </a:r>
          </a:p>
          <a:p>
            <a:r>
              <a:rPr lang="en-US" dirty="0" smtClean="0"/>
              <a:t>Do this on a Computer so you can easily add/modify steps.</a:t>
            </a:r>
          </a:p>
          <a:p>
            <a:r>
              <a:rPr lang="en-US" dirty="0" smtClean="0"/>
              <a:t>Remember this is a “loose artifact” later!</a:t>
            </a:r>
          </a:p>
          <a:p>
            <a:pPr lvl="1"/>
            <a:r>
              <a:rPr lang="en-US" dirty="0" smtClean="0"/>
              <a:t>You need to remember to keep it up to date.</a:t>
            </a:r>
          </a:p>
          <a:p>
            <a:pPr lvl="1"/>
            <a:r>
              <a:rPr lang="en-US" dirty="0" smtClean="0"/>
              <a:t>Fowler’s “changing requirements.”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8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involves…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Iteration</a:t>
            </a:r>
          </a:p>
          <a:p>
            <a:pPr lvl="1"/>
            <a:r>
              <a:rPr lang="en-US" dirty="0" smtClean="0"/>
              <a:t>Because you can’t get it right the first time.</a:t>
            </a:r>
          </a:p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At various levels.</a:t>
            </a:r>
          </a:p>
          <a:p>
            <a:pPr lvl="1"/>
            <a:r>
              <a:rPr lang="en-US" dirty="0" smtClean="0"/>
              <a:t>The very abstract </a:t>
            </a:r>
            <a:br>
              <a:rPr lang="en-US" dirty="0" smtClean="0"/>
            </a:br>
            <a:r>
              <a:rPr lang="en-US" dirty="0" smtClean="0"/>
              <a:t>is very tricky.</a:t>
            </a:r>
          </a:p>
          <a:p>
            <a:pPr lvl="1"/>
            <a:r>
              <a:rPr lang="en-US" dirty="0" smtClean="0"/>
              <a:t>What if the </a:t>
            </a:r>
            <a:br>
              <a:rPr lang="en-US" dirty="0" smtClean="0"/>
            </a:br>
            <a:r>
              <a:rPr lang="en-US" dirty="0" smtClean="0"/>
              <a:t>designers </a:t>
            </a:r>
            <a:br>
              <a:rPr lang="en-US" dirty="0" smtClean="0"/>
            </a:br>
            <a:r>
              <a:rPr lang="en-US" dirty="0" smtClean="0"/>
              <a:t>don’t code?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667000"/>
            <a:ext cx="5041900" cy="3042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298" y="5867400"/>
            <a:ext cx="448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architecture for an Event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6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Fowler on 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avoid the “exponential curve” of costs as you change things to a delivered system?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09312"/>
            <a:ext cx="5575300" cy="3720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819400"/>
            <a:ext cx="5715000" cy="3813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572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Kent Beck’s version!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886200"/>
            <a:ext cx="434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you have to do the “enabling practices”!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9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this is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the customer is doing “pay as you go,” then they’ll balk at paying for a lot of design up front.</a:t>
            </a:r>
          </a:p>
          <a:p>
            <a:r>
              <a:rPr lang="en-US" dirty="0" smtClean="0"/>
              <a:t>And you could get it wrong… and eat those costs.</a:t>
            </a:r>
          </a:p>
          <a:p>
            <a:r>
              <a:rPr lang="en-US" dirty="0" smtClean="0"/>
              <a:t>A simple system:</a:t>
            </a:r>
          </a:p>
          <a:p>
            <a:pPr lvl="1"/>
            <a:r>
              <a:rPr lang="en-US" dirty="0" smtClean="0"/>
              <a:t>Runs all the tests</a:t>
            </a:r>
          </a:p>
          <a:p>
            <a:pPr lvl="1"/>
            <a:r>
              <a:rPr lang="en-US" dirty="0" smtClean="0"/>
              <a:t>Reveals all the intention</a:t>
            </a:r>
          </a:p>
          <a:p>
            <a:pPr lvl="1"/>
            <a:r>
              <a:rPr lang="en-US" dirty="0" smtClean="0"/>
              <a:t>No duplication</a:t>
            </a:r>
          </a:p>
          <a:p>
            <a:pPr lvl="1"/>
            <a:r>
              <a:rPr lang="en-US" dirty="0" smtClean="0"/>
              <a:t>Fewest number of classes or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it is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has to explain design to someone else.</a:t>
            </a:r>
          </a:p>
          <a:p>
            <a:r>
              <a:rPr lang="en-US" dirty="0" smtClean="0"/>
              <a:t>Like all the stakeholders.</a:t>
            </a:r>
            <a:endParaRPr lang="en-US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19500"/>
            <a:ext cx="4267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908</Words>
  <Application>Microsoft Macintosh PowerPoint</Application>
  <PresentationFormat>On-screen Show (4:3)</PresentationFormat>
  <Paragraphs>115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Design and Integration: Part 3</vt:lpstr>
      <vt:lpstr>Why would you want to design?</vt:lpstr>
      <vt:lpstr>Design is dead?</vt:lpstr>
      <vt:lpstr>But why is upfront design bad?</vt:lpstr>
      <vt:lpstr>How do you do design?</vt:lpstr>
      <vt:lpstr>Always involves…</vt:lpstr>
      <vt:lpstr>Fowler on XP</vt:lpstr>
      <vt:lpstr>Some of this is economics</vt:lpstr>
      <vt:lpstr>Some of it is social</vt:lpstr>
      <vt:lpstr>Frameworks</vt:lpstr>
      <vt:lpstr>Reuse?</vt:lpstr>
      <vt:lpstr>Recall from Tuesday –  The standard design sequence</vt:lpstr>
      <vt:lpstr>High-level design looks like  good brainstorming</vt:lpstr>
      <vt:lpstr>Design Cookie Clicker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Integration: Part 2</dc:title>
  <dc:creator>Mike Hewner</dc:creator>
  <cp:lastModifiedBy>Steve Chenoweth</cp:lastModifiedBy>
  <cp:revision>19</cp:revision>
  <dcterms:created xsi:type="dcterms:W3CDTF">2013-10-21T20:01:42Z</dcterms:created>
  <dcterms:modified xsi:type="dcterms:W3CDTF">2014-10-23T12:53:32Z</dcterms:modified>
</cp:coreProperties>
</file>