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32FAE-8209-403B-A6D5-0BAA7C64A904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BAEA5-86C7-48F9-92AC-C4B3A8385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SKILLS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04826" y="3981451"/>
            <a:ext cx="1556147" cy="13885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prstClr val="black"/>
              </a:solidFill>
              <a:latin typeface="Technical" pitchFamily="2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487216" cy="4114800"/>
          </a:xfrm>
          <a:noFill/>
          <a:ln/>
        </p:spPr>
        <p:txBody>
          <a:bodyPr/>
          <a:lstStyle/>
          <a:p>
            <a:r>
              <a:rPr lang="en-US"/>
              <a:t>In 1995, MCC* gave as an example of a system-level enduring challenge the “wearable computer,” saying that this development relied upon the following:</a:t>
            </a:r>
          </a:p>
          <a:p>
            <a:pPr>
              <a:lnSpc>
                <a:spcPct val="70000"/>
              </a:lnSpc>
            </a:pPr>
            <a:endParaRPr lang="en-US"/>
          </a:p>
          <a:p>
            <a:r>
              <a:rPr lang="en-US"/>
              <a:t>Intuitive interfaces</a:t>
            </a:r>
          </a:p>
          <a:p>
            <a:r>
              <a:rPr lang="en-US"/>
              <a:t>High reliability mobile communications</a:t>
            </a:r>
          </a:p>
          <a:p>
            <a:r>
              <a:rPr lang="en-US"/>
              <a:t>Automatic gathering of pertinent knowledge</a:t>
            </a:r>
          </a:p>
          <a:p>
            <a:r>
              <a:rPr lang="en-US"/>
              <a:t>Low cost portable devices</a:t>
            </a:r>
          </a:p>
          <a:p>
            <a:r>
              <a:rPr lang="en-US"/>
              <a:t>And other requirements not yet fathomed</a:t>
            </a:r>
          </a:p>
          <a:p>
            <a:pPr>
              <a:lnSpc>
                <a:spcPct val="50000"/>
              </a:lnSpc>
            </a:pPr>
            <a:endParaRPr lang="en-US"/>
          </a:p>
          <a:p>
            <a:r>
              <a:rPr lang="en-US"/>
              <a:t>*The Austin, TX high-tech consortium of which AT&amp;T was a member.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011768"/>
            <a:ext cx="1891904" cy="188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echnical" pitchFamily="2" charset="0"/>
              </a:rPr>
              <a:t>This is a future customer offering scenario.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echnical" pitchFamily="2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echnical" pitchFamily="2" charset="0"/>
              </a:rPr>
              <a:t>(Couldn’t be that tough -- even a course developer can do it…)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445544" y="3833285"/>
            <a:ext cx="2470228" cy="2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  <a:latin typeface="Technical" pitchFamily="2" charset="0"/>
              </a:rPr>
              <a:t>Sometimes things happen fast: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664744" y="4356101"/>
            <a:ext cx="134659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echnical" pitchFamily="2" charset="0"/>
              </a:rPr>
              <a:t>By 1996, MCC member Boeing was equipping factory-floor workers with modified virtual reality setups which radically cut the time needed to wire new jetliners.  Here, David Mizell, manager of that project, models the headgear.  Photo from </a:t>
            </a:r>
            <a:r>
              <a:rPr lang="en-US" sz="1200" i="1">
                <a:solidFill>
                  <a:prstClr val="black"/>
                </a:solidFill>
                <a:latin typeface="Technical" pitchFamily="2" charset="0"/>
              </a:rPr>
              <a:t>Wired</a:t>
            </a:r>
            <a:r>
              <a:rPr lang="en-US" sz="1200">
                <a:solidFill>
                  <a:prstClr val="black"/>
                </a:solidFill>
                <a:latin typeface="Technical" pitchFamily="2" charset="0"/>
              </a:rPr>
              <a:t>, October 1997.</a:t>
            </a:r>
          </a:p>
        </p:txBody>
      </p:sp>
      <p:pic>
        <p:nvPicPr>
          <p:cNvPr id="31751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16" y="2404534"/>
            <a:ext cx="1853803" cy="5128684"/>
          </a:xfrm>
          <a:prstGeom prst="rect">
            <a:avLst/>
          </a:prstGeom>
          <a:noFill/>
          <a:ln w="12700">
            <a:solidFill>
              <a:srgbClr val="FF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752" name="Object 8"/>
          <p:cNvGraphicFramePr>
            <a:graphicFrameLocks/>
          </p:cNvGraphicFramePr>
          <p:nvPr/>
        </p:nvGraphicFramePr>
        <p:xfrm>
          <a:off x="2060973" y="1121834"/>
          <a:ext cx="486965" cy="100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ALLERY" r:id="rId5" imgW="1922400" imgH="2226960" progId="GALLERYClipart">
                  <p:embed/>
                </p:oleObj>
              </mc:Choice>
              <mc:Fallback>
                <p:oleObj name="GALLERY" r:id="rId5" imgW="1922400" imgH="222696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973" y="1121834"/>
                        <a:ext cx="486965" cy="1005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3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3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350" y="765175"/>
            <a:ext cx="1782763" cy="5302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4888" y="765175"/>
            <a:ext cx="5199062" cy="5302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0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0" y="765175"/>
            <a:ext cx="871538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04888" y="2003425"/>
            <a:ext cx="7134225" cy="406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1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5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21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4888" y="2003425"/>
            <a:ext cx="3490912" cy="40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3425"/>
            <a:ext cx="3490913" cy="40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9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0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68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90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63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2900" y="765175"/>
            <a:ext cx="8715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8738" tIns="23812" rIns="58738" bIns="23812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888" y="2003425"/>
            <a:ext cx="7134225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52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016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8016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echnical" pitchFamily="2" charset="0"/>
        </a:defRPr>
      </a:lvl2pPr>
      <a:lvl3pPr algn="ctr" defTabSz="8016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echnical" pitchFamily="2" charset="0"/>
        </a:defRPr>
      </a:lvl3pPr>
      <a:lvl4pPr algn="ctr" defTabSz="8016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echnical" pitchFamily="2" charset="0"/>
        </a:defRPr>
      </a:lvl4pPr>
      <a:lvl5pPr algn="ctr" defTabSz="8016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echnical" pitchFamily="2" charset="0"/>
        </a:defRPr>
      </a:lvl5pPr>
      <a:lvl6pPr marL="457200" algn="ctr" defTabSz="8016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echnical" pitchFamily="2" charset="0"/>
        </a:defRPr>
      </a:lvl6pPr>
      <a:lvl7pPr marL="914400" algn="ctr" defTabSz="8016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echnical" pitchFamily="2" charset="0"/>
        </a:defRPr>
      </a:lvl7pPr>
      <a:lvl8pPr marL="1371600" algn="ctr" defTabSz="8016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echnical" pitchFamily="2" charset="0"/>
        </a:defRPr>
      </a:lvl8pPr>
      <a:lvl9pPr marL="1828800" algn="ctr" defTabSz="8016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echnical" pitchFamily="2" charset="0"/>
        </a:defRPr>
      </a:lvl9pPr>
    </p:titleStyle>
    <p:bodyStyle>
      <a:lvl1pPr marL="268288" indent="-268288" algn="l" defTabSz="8016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641350" indent="-212725" algn="l" defTabSz="8016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700" b="1">
          <a:solidFill>
            <a:schemeClr val="tx1"/>
          </a:solidFill>
          <a:latin typeface="+mn-lt"/>
        </a:defRPr>
      </a:lvl2pPr>
      <a:lvl3pPr marL="1069975" indent="-214313" algn="l" defTabSz="8016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700" b="1">
          <a:solidFill>
            <a:schemeClr val="tx1"/>
          </a:solidFill>
          <a:latin typeface="+mn-lt"/>
        </a:defRPr>
      </a:lvl3pPr>
      <a:lvl4pPr marL="1444625" indent="-160338" algn="l" defTabSz="8016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300" b="1">
          <a:solidFill>
            <a:schemeClr val="tx1"/>
          </a:solidFill>
          <a:latin typeface="+mn-lt"/>
        </a:defRPr>
      </a:lvl4pPr>
      <a:lvl5pPr marL="1873250" indent="-160338" algn="l" defTabSz="8016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300" b="1">
          <a:solidFill>
            <a:schemeClr val="tx1"/>
          </a:solidFill>
          <a:latin typeface="+mn-lt"/>
        </a:defRPr>
      </a:lvl5pPr>
      <a:lvl6pPr marL="2330450" indent="-160338" algn="l" defTabSz="8016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300" b="1">
          <a:solidFill>
            <a:schemeClr val="tx1"/>
          </a:solidFill>
          <a:latin typeface="+mn-lt"/>
        </a:defRPr>
      </a:lvl6pPr>
      <a:lvl7pPr marL="2787650" indent="-160338" algn="l" defTabSz="8016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300" b="1">
          <a:solidFill>
            <a:schemeClr val="tx1"/>
          </a:solidFill>
          <a:latin typeface="+mn-lt"/>
        </a:defRPr>
      </a:lvl7pPr>
      <a:lvl8pPr marL="3244850" indent="-160338" algn="l" defTabSz="8016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300" b="1">
          <a:solidFill>
            <a:schemeClr val="tx1"/>
          </a:solidFill>
          <a:latin typeface="+mn-lt"/>
        </a:defRPr>
      </a:lvl8pPr>
      <a:lvl9pPr marL="3702050" indent="-160338" algn="l" defTabSz="8016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image" Target="../media/image3.wmf"/><Relationship Id="rId5" Type="http://schemas.openxmlformats.org/officeDocument/2006/relationships/image" Target="../media/image1.emf"/><Relationship Id="rId15" Type="http://schemas.openxmlformats.org/officeDocument/2006/relationships/image" Target="../media/image5.e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emf"/><Relationship Id="rId1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532183"/>
              </p:ext>
            </p:extLst>
          </p:nvPr>
        </p:nvGraphicFramePr>
        <p:xfrm>
          <a:off x="93663" y="3224213"/>
          <a:ext cx="81915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ALLERY" r:id="rId4" imgW="5773680" imgH="9250200" progId="GALLERYClipart">
                  <p:embed/>
                </p:oleObj>
              </mc:Choice>
              <mc:Fallback>
                <p:oleObj name="GALLERY" r:id="rId4" imgW="5773680" imgH="925020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3224213"/>
                        <a:ext cx="81915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3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3136900"/>
            <a:ext cx="492125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111500"/>
            <a:ext cx="492125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72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912668"/>
              </p:ext>
            </p:extLst>
          </p:nvPr>
        </p:nvGraphicFramePr>
        <p:xfrm>
          <a:off x="1676400" y="609600"/>
          <a:ext cx="4905375" cy="577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ALLERY" r:id="rId8" imgW="4146480" imgH="4790880" progId="GALLERYClipart">
                  <p:embed/>
                </p:oleObj>
              </mc:Choice>
              <mc:Fallback>
                <p:oleObj name="GALLERY" r:id="rId8" imgW="4146480" imgH="479088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09600"/>
                        <a:ext cx="4905375" cy="577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2649662" y="203028"/>
            <a:ext cx="5732338" cy="306494"/>
          </a:xfrm>
          <a:noFill/>
          <a:ln/>
        </p:spPr>
        <p:txBody>
          <a:bodyPr lIns="57150" tIns="22225" rIns="57150" bIns="22225"/>
          <a:lstStyle/>
          <a:p>
            <a:r>
              <a:rPr lang="en-US" sz="2000" b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Scenario Planning Example -- “Bobby’s Kid Card”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-9525" y="1371600"/>
            <a:ext cx="4330700" cy="5727700"/>
          </a:xfrm>
          <a:noFill/>
          <a:ln/>
        </p:spPr>
        <p:txBody>
          <a:bodyPr lIns="80962" tIns="39688" rIns="80962" bIns="39688"/>
          <a:lstStyle/>
          <a:p>
            <a:pPr marL="0" indent="0" defTabSz="323850"/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 					   Elizabeth keeps firm </a:t>
            </a:r>
            <a:b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				hold of Bobby as they </a:t>
            </a:r>
            <a:b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				enter </a:t>
            </a:r>
            <a:r>
              <a:rPr lang="en-US" sz="11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Wallymart</a:t>
            </a:r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“Yes, </a:t>
            </a:r>
            <a:b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				he’s rambunctious,” she </a:t>
            </a:r>
            <a:b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				admits cryptically to the </a:t>
            </a:r>
            <a:b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				store greeter.  Looking past the frozen food all the way to auto tires, she promises herself not to chance hide-and-seek with the 7-year old.  “Bobby!  Please be more careful,” Elizabeth warns when he pretends to topple over the hydraulic lift stretched to fix a light.  </a:t>
            </a:r>
          </a:p>
          <a:p>
            <a:pPr marL="1027113" lvl="1" indent="0" defTabSz="323850"/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  6:40 -- Elizabeth has less than an hour to do her banking and shopping, drop Bobby off at extended-day school and get to this week’s construction site.  She sets the sleepy wig-</a:t>
            </a:r>
            <a:r>
              <a:rPr lang="en-US" sz="11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gler</a:t>
            </a:r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loose facing the children’s terminal system at a Family Kiosk, handing him his brightly colored </a:t>
            </a:r>
            <a:r>
              <a:rPr lang="en-US" sz="1100" b="0" dirty="0">
                <a:solidFill>
                  <a:srgbClr val="5ED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gnot Medium" pitchFamily="82" charset="0"/>
              </a:rPr>
              <a:t>Advantage Kid Card </a:t>
            </a:r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As she begins her own session, the sound of Sesame Street characters reverberates from Bobby’s screen touch, announcing his account balance and savings results. </a:t>
            </a:r>
          </a:p>
          <a:p>
            <a:pPr marL="0" indent="0" defTabSz="323850"/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    Thank goodness there isn’t a wait!  Elizabeth has al-most forgotten those tedious lines at </a:t>
            </a:r>
            <a:r>
              <a:rPr lang="en-US" sz="1100" b="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gnet Roundhand ATT" pitchFamily="66" charset="-18"/>
              </a:rPr>
              <a:t>Conservative Federal</a:t>
            </a:r>
            <a:r>
              <a:rPr lang="en-US" sz="11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</a:t>
            </a:r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Why were only three out of six teller windows open? -- she’d once asked them.  The staid bank building now touts “World’s most secure chicken,” featuring “our vaulted </a:t>
            </a:r>
            <a:r>
              <a:rPr lang="en-US" sz="11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friers</a:t>
            </a:r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.”</a:t>
            </a:r>
          </a:p>
          <a:p>
            <a:pPr marL="0" indent="0" defTabSz="323850"/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    “Mom! My savings went up 17 cents!” Bobby proudly repeats. </a:t>
            </a:r>
          </a:p>
          <a:p>
            <a:pPr marL="0" indent="0" defTabSz="323850"/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412875"/>
            <a:ext cx="3889375" cy="5292725"/>
          </a:xfrm>
          <a:noFill/>
          <a:ln/>
        </p:spPr>
        <p:txBody>
          <a:bodyPr lIns="80962" tIns="39688" rIns="80962" bIns="39688"/>
          <a:lstStyle/>
          <a:p>
            <a:pPr marL="0" indent="0" defTabSz="339725"/>
            <a:r>
              <a:rPr lang="en-US" sz="11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“That’s nice honey,” Elizabeth murmurs, scanning </a:t>
            </a:r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recent outlays on a screen.  She feigns preferences   for next month’s vacation plans. “Recommended” locations, transportation, tour packages, and rentals are all presented with a press of  </a:t>
            </a:r>
            <a:r>
              <a:rPr lang="en-US" sz="1200" b="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Ready-to-go?</a:t>
            </a:r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Latin music accompanies dancers as she hard-copies “your very own brochure” to review with shopping-phobic husband Rex.  Next to her, Bobby jumps left and right while Super-Grover‘s space ship encounters alien intruders.</a:t>
            </a:r>
          </a:p>
          <a:p>
            <a:pPr marL="0" indent="0" defTabSz="339725"/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    Rex had hoped to come into new slacks for the trip.  That would be something else for Elizabeth to do.  He’s a tall guy, over 2m.  Rather than entering the frustrating search for “38 inch inseams,” Elizabeth brings up </a:t>
            </a:r>
            <a:r>
              <a:rPr lang="en-US" sz="105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Wallymart's</a:t>
            </a:r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on-line catalog, chooses a style, and specifies “for Rex” by touching </a:t>
            </a:r>
            <a:b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his picture.  A reassuring voice proudly announces old news:  Although the product is not usually manufactured in this </a:t>
            </a:r>
            <a:b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length, Rex’s order will be transmitted instantly to the </a:t>
            </a:r>
            <a:b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factory for speedy custom creation.  “Look for delivery notification on your </a:t>
            </a:r>
            <a:r>
              <a:rPr lang="en-US" sz="1050" b="0" dirty="0">
                <a:solidFill>
                  <a:srgbClr val="5ED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gnot Medium" pitchFamily="82" charset="0"/>
              </a:rPr>
              <a:t>Advantage</a:t>
            </a:r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beeper,” the speaker adds; </a:t>
            </a:r>
            <a:b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her screen flashes, “...right here at this </a:t>
            </a:r>
            <a:r>
              <a:rPr lang="en-US" sz="105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Wallymart</a:t>
            </a:r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location...”    </a:t>
            </a:r>
          </a:p>
          <a:p>
            <a:pPr marL="0" indent="0" defTabSz="339725"/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    Meanwhile, Bobby  waves his arms to an Oscar the Grouch song about savings bonds.  “Watch me dance, Mom!” </a:t>
            </a:r>
            <a:b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 implores.</a:t>
            </a:r>
          </a:p>
          <a:p>
            <a:pPr marL="0" indent="0" defTabSz="339725"/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    “Let’s get your box lunch,” she answers, glancing </a:t>
            </a:r>
            <a:b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her watch.  “Still on time if you take the highway,” its icons show.  She retrieves Bobby’s card and stares at it.  They turn for “Prepared Meals.”</a:t>
            </a:r>
          </a:p>
          <a:p>
            <a:pPr marL="0" indent="0" defTabSz="339725"/>
            <a:r>
              <a:rPr lang="en-US" sz="105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105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defTabSz="339725"/>
            <a:r>
              <a:rPr lang="en-US" sz="105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sz="1050" b="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by Amy </a:t>
            </a:r>
            <a:r>
              <a:rPr lang="en-US" sz="1050" b="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Danielski</a:t>
            </a:r>
            <a:r>
              <a:rPr lang="en-US" sz="1050" b="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(Hogan) and Steve Chenoweth, 1995</a:t>
            </a:r>
          </a:p>
        </p:txBody>
      </p:sp>
      <p:grpSp>
        <p:nvGrpSpPr>
          <p:cNvPr id="30736" name="Group 16"/>
          <p:cNvGrpSpPr>
            <a:grpSpLocks/>
          </p:cNvGrpSpPr>
          <p:nvPr/>
        </p:nvGrpSpPr>
        <p:grpSpPr bwMode="auto">
          <a:xfrm>
            <a:off x="138113" y="685800"/>
            <a:ext cx="2424112" cy="1524000"/>
            <a:chOff x="0" y="432"/>
            <a:chExt cx="1527" cy="960"/>
          </a:xfrm>
        </p:grpSpPr>
        <p:graphicFrame>
          <p:nvGraphicFramePr>
            <p:cNvPr id="30729" name="Object 9"/>
            <p:cNvGraphicFramePr>
              <a:graphicFrameLocks/>
            </p:cNvGraphicFramePr>
            <p:nvPr/>
          </p:nvGraphicFramePr>
          <p:xfrm>
            <a:off x="0" y="432"/>
            <a:ext cx="1527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GALLERY" r:id="rId10" imgW="6210000" imgH="3895560" progId="GALLERYClipart">
                    <p:embed/>
                  </p:oleObj>
                </mc:Choice>
                <mc:Fallback>
                  <p:oleObj name="GALLERY" r:id="rId10" imgW="6210000" imgH="3895560" progId="GALLERYClipart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"/>
                          <a:ext cx="1527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102" y="556"/>
              <a:ext cx="1337" cy="76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120" y="578"/>
              <a:ext cx="13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5EDB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nguiat Frisky ATT" pitchFamily="66" charset="-18"/>
                </a:rPr>
                <a:t>Advantage --  Bobby!</a:t>
              </a:r>
            </a:p>
          </p:txBody>
        </p:sp>
        <p:graphicFrame>
          <p:nvGraphicFramePr>
            <p:cNvPr id="30732" name="Object 12"/>
            <p:cNvGraphicFramePr>
              <a:graphicFrameLocks/>
            </p:cNvGraphicFramePr>
            <p:nvPr/>
          </p:nvGraphicFramePr>
          <p:xfrm>
            <a:off x="1081" y="724"/>
            <a:ext cx="304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GALLERY" r:id="rId12" imgW="5395680" imgH="8947080" progId="GALLERYClipart">
                    <p:embed/>
                  </p:oleObj>
                </mc:Choice>
                <mc:Fallback>
                  <p:oleObj name="GALLERY" r:id="rId12" imgW="5395680" imgH="8947080" progId="GALLERYClipart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1" y="724"/>
                          <a:ext cx="304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3" name="Object 13"/>
            <p:cNvGraphicFramePr>
              <a:graphicFrameLocks/>
            </p:cNvGraphicFramePr>
            <p:nvPr/>
          </p:nvGraphicFramePr>
          <p:xfrm>
            <a:off x="220" y="779"/>
            <a:ext cx="387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GALLERY" r:id="rId14" imgW="6311880" imgH="8737560" progId="GALLERYClipart">
                    <p:embed/>
                  </p:oleObj>
                </mc:Choice>
                <mc:Fallback>
                  <p:oleObj name="GALLERY" r:id="rId14" imgW="6311880" imgH="8737560" progId="GALLERYClipart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" y="779"/>
                          <a:ext cx="387" cy="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4" name="Object 14"/>
            <p:cNvGraphicFramePr>
              <a:graphicFrameLocks/>
            </p:cNvGraphicFramePr>
            <p:nvPr/>
          </p:nvGraphicFramePr>
          <p:xfrm>
            <a:off x="1078" y="694"/>
            <a:ext cx="304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GALLERY" r:id="rId16" imgW="5395680" imgH="8947080" progId="GALLERYClipart">
                    <p:embed/>
                  </p:oleObj>
                </mc:Choice>
                <mc:Fallback>
                  <p:oleObj name="GALLERY" r:id="rId16" imgW="5395680" imgH="8947080" progId="GALLERYClipart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8" y="694"/>
                          <a:ext cx="304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5" name="Object 15"/>
            <p:cNvGraphicFramePr>
              <a:graphicFrameLocks/>
            </p:cNvGraphicFramePr>
            <p:nvPr/>
          </p:nvGraphicFramePr>
          <p:xfrm>
            <a:off x="206" y="775"/>
            <a:ext cx="387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GALLERY" r:id="rId18" imgW="6311880" imgH="8737560" progId="GALLERYClipart">
                    <p:embed/>
                  </p:oleObj>
                </mc:Choice>
                <mc:Fallback>
                  <p:oleObj name="GALLERY" r:id="rId18" imgW="6311880" imgH="8737560" progId="GALLERYClipart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" y="775"/>
                          <a:ext cx="387" cy="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199608" y="6613318"/>
            <a:ext cx="7725192" cy="24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</a:rPr>
              <a:t>A retrospective sample from 1995 -- </a:t>
            </a:r>
            <a:r>
              <a:rPr lang="en-US" sz="1100" dirty="0">
                <a:solidFill>
                  <a:srgbClr val="000000"/>
                </a:solidFill>
              </a:rPr>
              <a:t>showing how new technologies may be used to expand markets in unexpected ways!</a:t>
            </a:r>
          </a:p>
        </p:txBody>
      </p:sp>
    </p:spTree>
    <p:extLst>
      <p:ext uri="{BB962C8B-B14F-4D97-AF65-F5344CB8AC3E}">
        <p14:creationId xmlns:p14="http://schemas.microsoft.com/office/powerpoint/2010/main" val="313159597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yDocs-Arch-Main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yDocs-Arch-Main">
      <a:majorFont>
        <a:latin typeface="Technical"/>
        <a:ea typeface=""/>
        <a:cs typeface=""/>
      </a:majorFont>
      <a:minorFont>
        <a:latin typeface="Technic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76200" cap="flat" cmpd="sng" algn="ctr">
          <a:solidFill>
            <a:schemeClr val="tx1"/>
          </a:solidFill>
          <a:prstDash val="solid"/>
          <a:round/>
          <a:headEnd type="none" w="sm" len="sm"/>
          <a:tailEnd type="stealth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chnical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76200" cap="flat" cmpd="sng" algn="ctr">
          <a:solidFill>
            <a:schemeClr val="tx1"/>
          </a:solidFill>
          <a:prstDash val="solid"/>
          <a:round/>
          <a:headEnd type="none" w="sm" len="sm"/>
          <a:tailEnd type="stealth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chnical" pitchFamily="2" charset="0"/>
          </a:defRPr>
        </a:defPPr>
      </a:lstStyle>
    </a:lnDef>
  </a:objectDefaults>
  <a:extraClrSchemeLst>
    <a:extraClrScheme>
      <a:clrScheme name="MyDocs-Arch-Mai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Docs-Arch-Ma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Docs-Arch-Mai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Docs-Arch-Mai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Docs-Arch-Mai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Docs-Arch-Mai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Docs-Arch-Mai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254</Words>
  <Application>Microsoft Office PowerPoint</Application>
  <PresentationFormat>On-screen Show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MyDocs-Arch-Main</vt:lpstr>
      <vt:lpstr>GALLERY</vt:lpstr>
      <vt:lpstr>Scenario Planning Example -- “Bobby’s Kid Card”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 Planning Example -- “Bobby’s Kid Card”</dc:title>
  <dc:creator>Windows User</dc:creator>
  <cp:lastModifiedBy>Windows User</cp:lastModifiedBy>
  <cp:revision>1</cp:revision>
  <dcterms:created xsi:type="dcterms:W3CDTF">2012-09-14T14:13:05Z</dcterms:created>
  <dcterms:modified xsi:type="dcterms:W3CDTF">2012-09-14T14:19:59Z</dcterms:modified>
</cp:coreProperties>
</file>