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027" autoAdjust="0"/>
  </p:normalViewPr>
  <p:slideViewPr>
    <p:cSldViewPr snapToGrid="0">
      <p:cViewPr varScale="1">
        <p:scale>
          <a:sx n="77" d="100"/>
          <a:sy n="77" d="100"/>
        </p:scale>
        <p:origin x="91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9C4DE-DFC3-418D-A7B6-C0F7374D6A1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A94BB-47B3-4C35-A265-A61AD591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9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 a given array A has zero or one element, simply return; it is already sorted.  Otherwise, split A into two sub-arrays A[x … m] and A[m+1 … y] (m is the halfway point of A[x … y]), each containing about half of the elements of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Conquer - conquer by recursively sorting the two sub-arrays A[x … m] and A[m+1 … y].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Combine - combine the elements back into A[x … y] by defining a method that merges the two sub-arrays A[x … m] and A[m+1 … y] into a sorted sequence.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A94BB-47B3-4C35-A265-A61AD591EF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42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on board!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A94BB-47B3-4C35-A265-A61AD591EF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42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we have an unsorted array like this one.  We can think of this array as 8 little sorted arrays, each</a:t>
            </a:r>
            <a:r>
              <a:rPr lang="en-US" baseline="0" dirty="0" smtClean="0"/>
              <a:t> with 1 element</a:t>
            </a:r>
            <a:r>
              <a:rPr lang="en-US" dirty="0" smtClean="0"/>
              <a:t>.  We can merge each pair of arrays into a larger array using </a:t>
            </a:r>
            <a:r>
              <a:rPr lang="en-US" smtClean="0"/>
              <a:t>the combining step.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A94BB-47B3-4C35-A265-A61AD591EF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5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onal.kent.edu/~rmuhamma/Algorithms/MyAlgorithms/Sorting/mergeSort.htm" TargetMode="External"/><Relationship Id="rId2" Type="http://schemas.openxmlformats.org/officeDocument/2006/relationships/hyperlink" Target="http://www.princeton.edu/~achaney/tmve/wiki100k/docs/Merge_sort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2553419"/>
            <a:ext cx="9144000" cy="18949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Abigail Anderson</a:t>
            </a:r>
          </a:p>
          <a:p>
            <a:r>
              <a:rPr lang="en-US" dirty="0" smtClean="0"/>
              <a:t>Ian </a:t>
            </a:r>
            <a:r>
              <a:rPr lang="en-US" dirty="0" err="1" smtClean="0"/>
              <a:t>Ludden</a:t>
            </a:r>
            <a:endParaRPr lang="en-US" dirty="0" smtClean="0"/>
          </a:p>
          <a:p>
            <a:r>
              <a:rPr lang="en-US" dirty="0" smtClean="0"/>
              <a:t>Melissa Thai</a:t>
            </a:r>
          </a:p>
          <a:p>
            <a:r>
              <a:rPr lang="en-US" dirty="0" smtClean="0"/>
              <a:t>Tyler Whitehouse</a:t>
            </a:r>
          </a:p>
          <a:p>
            <a:r>
              <a:rPr lang="en-US" dirty="0" smtClean="0"/>
              <a:t>CSSE221-02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5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5234342" y="1690688"/>
            <a:ext cx="6119458" cy="50465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1690688"/>
            <a:ext cx="42406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/>
              <a:t>Divide</a:t>
            </a:r>
          </a:p>
          <a:p>
            <a:pPr lvl="1"/>
            <a:r>
              <a:rPr lang="en-US" sz="2000" dirty="0" smtClean="0"/>
              <a:t>If a given array A has 0 or 1 element, return; it is already sorted.  Otherwise, split A into two sub-arrays A[x… m] and A[m+1…y]… m is halfway point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smtClean="0"/>
              <a:t>Conquer</a:t>
            </a:r>
          </a:p>
          <a:p>
            <a:pPr lvl="1"/>
            <a:r>
              <a:rPr lang="en-US" sz="2000" dirty="0" smtClean="0"/>
              <a:t>Recursively sort the two sub-arrays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smtClean="0"/>
              <a:t>Combine</a:t>
            </a:r>
          </a:p>
          <a:p>
            <a:pPr lvl="1"/>
            <a:r>
              <a:rPr lang="en-US" sz="2000" dirty="0" smtClean="0"/>
              <a:t>Combine the elements back into A[x…y] by defining a method that merges the two sub-arrays into a sorted sequence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O(n log n</a:t>
            </a:r>
            <a:r>
              <a:rPr lang="en-US" sz="2000" smtClean="0"/>
              <a:t>) runtime!</a:t>
            </a: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4148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Closer Look at the Combining Step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829376"/>
              </p:ext>
            </p:extLst>
          </p:nvPr>
        </p:nvGraphicFramePr>
        <p:xfrm>
          <a:off x="2278889" y="1928432"/>
          <a:ext cx="2832606" cy="79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202"/>
                <a:gridCol w="944202"/>
                <a:gridCol w="944202"/>
              </a:tblGrid>
              <a:tr h="7964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4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7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14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207694"/>
              </p:ext>
            </p:extLst>
          </p:nvPr>
        </p:nvGraphicFramePr>
        <p:xfrm>
          <a:off x="5726176" y="1926674"/>
          <a:ext cx="3765296" cy="825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324"/>
                <a:gridCol w="941324"/>
                <a:gridCol w="941324"/>
                <a:gridCol w="941324"/>
              </a:tblGrid>
              <a:tr h="82567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17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320469"/>
              </p:ext>
            </p:extLst>
          </p:nvPr>
        </p:nvGraphicFramePr>
        <p:xfrm>
          <a:off x="2571497" y="4166954"/>
          <a:ext cx="6636511" cy="78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73"/>
                <a:gridCol w="948073"/>
                <a:gridCol w="948073"/>
                <a:gridCol w="948073"/>
                <a:gridCol w="948073"/>
                <a:gridCol w="948073"/>
                <a:gridCol w="948073"/>
              </a:tblGrid>
              <a:tr h="789094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584704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50920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17136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3352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9568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7415784" y="4134213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14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0" y="4118598"/>
            <a:ext cx="80772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139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This Used In Merge Sort?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861942"/>
              </p:ext>
            </p:extLst>
          </p:nvPr>
        </p:nvGraphicFramePr>
        <p:xfrm>
          <a:off x="2609517" y="1473185"/>
          <a:ext cx="8128000" cy="724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72458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6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7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69853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13071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656289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699507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7814433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8929359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10044285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26635" y="2700271"/>
            <a:ext cx="80772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9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816571"/>
              </p:ext>
            </p:extLst>
          </p:nvPr>
        </p:nvGraphicFramePr>
        <p:xfrm>
          <a:off x="2783148" y="3741280"/>
          <a:ext cx="1351706" cy="708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853"/>
                <a:gridCol w="675853"/>
              </a:tblGrid>
              <a:tr h="70854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887241"/>
              </p:ext>
            </p:extLst>
          </p:nvPr>
        </p:nvGraphicFramePr>
        <p:xfrm>
          <a:off x="4855788" y="3741280"/>
          <a:ext cx="1351706" cy="708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853"/>
                <a:gridCol w="675853"/>
              </a:tblGrid>
              <a:tr h="70854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6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115549"/>
              </p:ext>
            </p:extLst>
          </p:nvPr>
        </p:nvGraphicFramePr>
        <p:xfrm>
          <a:off x="6995484" y="3741280"/>
          <a:ext cx="1510202" cy="708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101"/>
                <a:gridCol w="755101"/>
              </a:tblGrid>
              <a:tr h="70854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492438"/>
              </p:ext>
            </p:extLst>
          </p:nvPr>
        </p:nvGraphicFramePr>
        <p:xfrm>
          <a:off x="9235764" y="3741280"/>
          <a:ext cx="1351706" cy="708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853"/>
                <a:gridCol w="675853"/>
              </a:tblGrid>
              <a:tr h="70854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7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076109"/>
              </p:ext>
            </p:extLst>
          </p:nvPr>
        </p:nvGraphicFramePr>
        <p:xfrm>
          <a:off x="3297163" y="4755881"/>
          <a:ext cx="263181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954"/>
                <a:gridCol w="657954"/>
                <a:gridCol w="657954"/>
                <a:gridCol w="657954"/>
              </a:tblGrid>
              <a:tr h="68929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6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878153"/>
              </p:ext>
            </p:extLst>
          </p:nvPr>
        </p:nvGraphicFramePr>
        <p:xfrm>
          <a:off x="7613449" y="4707113"/>
          <a:ext cx="281247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119"/>
                <a:gridCol w="703119"/>
                <a:gridCol w="703119"/>
                <a:gridCol w="703119"/>
              </a:tblGrid>
              <a:tr h="68929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7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999276"/>
              </p:ext>
            </p:extLst>
          </p:nvPr>
        </p:nvGraphicFramePr>
        <p:xfrm>
          <a:off x="2635507" y="5854924"/>
          <a:ext cx="8128000" cy="724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72458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6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7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Left Brace 11"/>
          <p:cNvSpPr/>
          <p:nvPr/>
        </p:nvSpPr>
        <p:spPr>
          <a:xfrm>
            <a:off x="1509084" y="1690688"/>
            <a:ext cx="782053" cy="14696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60627" y="2240825"/>
            <a:ext cx="1056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Divide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4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Pseudocode</a:t>
            </a:r>
            <a:r>
              <a:rPr lang="en-US" dirty="0" smtClean="0"/>
              <a:t> for Sort and Merge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sort(array you want to sort) 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r>
              <a:rPr lang="en-US" dirty="0" smtClean="0"/>
              <a:t>If array length &lt;= 1, return. Else:</a:t>
            </a:r>
          </a:p>
          <a:p>
            <a:r>
              <a:rPr lang="en-US" dirty="0" err="1" smtClean="0"/>
              <a:t>leftArray</a:t>
            </a:r>
            <a:r>
              <a:rPr lang="en-US" dirty="0" smtClean="0"/>
              <a:t> = left half of original array</a:t>
            </a:r>
          </a:p>
          <a:p>
            <a:r>
              <a:rPr lang="en-US" dirty="0" err="1" smtClean="0"/>
              <a:t>rightArray</a:t>
            </a:r>
            <a:r>
              <a:rPr lang="en-US" dirty="0" smtClean="0"/>
              <a:t> = right half of original array</a:t>
            </a:r>
          </a:p>
          <a:p>
            <a:r>
              <a:rPr lang="en-US" dirty="0" smtClean="0"/>
              <a:t>Sort(</a:t>
            </a:r>
            <a:r>
              <a:rPr lang="en-US" dirty="0" err="1" smtClean="0"/>
              <a:t>leftArray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Sort(</a:t>
            </a:r>
            <a:r>
              <a:rPr lang="en-US" dirty="0" err="1" smtClean="0"/>
              <a:t>rightArray</a:t>
            </a:r>
            <a:r>
              <a:rPr lang="en-US" dirty="0" smtClean="0"/>
              <a:t>)</a:t>
            </a:r>
          </a:p>
          <a:p>
            <a:r>
              <a:rPr lang="en-US" dirty="0" smtClean="0"/>
              <a:t>Merge(</a:t>
            </a:r>
            <a:r>
              <a:rPr lang="en-US" dirty="0" err="1" smtClean="0"/>
              <a:t>leftArray</a:t>
            </a:r>
            <a:r>
              <a:rPr lang="en-US" dirty="0" smtClean="0"/>
              <a:t>, </a:t>
            </a:r>
            <a:r>
              <a:rPr lang="en-US" dirty="0" err="1" smtClean="0"/>
              <a:t>rightArray</a:t>
            </a:r>
            <a:r>
              <a:rPr lang="en-US" dirty="0" smtClean="0"/>
              <a:t>, </a:t>
            </a:r>
            <a:r>
              <a:rPr lang="en-US" dirty="0" err="1" smtClean="0"/>
              <a:t>resultantArray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void merge(</a:t>
            </a:r>
            <a:r>
              <a:rPr lang="en-US" dirty="0" err="1" smtClean="0"/>
              <a:t>leftArray</a:t>
            </a:r>
            <a:r>
              <a:rPr lang="en-US" dirty="0" smtClean="0"/>
              <a:t>, </a:t>
            </a:r>
            <a:r>
              <a:rPr lang="en-US" dirty="0" err="1" smtClean="0"/>
              <a:t>rightArray</a:t>
            </a:r>
            <a:r>
              <a:rPr lang="en-US" dirty="0" smtClean="0"/>
              <a:t>, </a:t>
            </a:r>
            <a:r>
              <a:rPr lang="en-US" dirty="0" err="1" smtClean="0"/>
              <a:t>resultantArray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  <a:endParaRPr lang="en-US" dirty="0" smtClean="0"/>
          </a:p>
          <a:p>
            <a:r>
              <a:rPr lang="en-US" dirty="0" err="1" smtClean="0"/>
              <a:t>iLeft</a:t>
            </a:r>
            <a:r>
              <a:rPr lang="en-US" dirty="0" smtClean="0"/>
              <a:t>, </a:t>
            </a:r>
            <a:r>
              <a:rPr lang="en-US" dirty="0" err="1" smtClean="0"/>
              <a:t>iRight</a:t>
            </a:r>
            <a:r>
              <a:rPr lang="en-US" dirty="0"/>
              <a:t> </a:t>
            </a:r>
            <a:r>
              <a:rPr lang="en-US" dirty="0" smtClean="0"/>
              <a:t>// indices of elements to consider</a:t>
            </a:r>
          </a:p>
          <a:p>
            <a:r>
              <a:rPr lang="en-US" dirty="0"/>
              <a:t>j</a:t>
            </a:r>
            <a:r>
              <a:rPr lang="en-US" dirty="0" smtClean="0"/>
              <a:t> // index of resultant array</a:t>
            </a:r>
          </a:p>
          <a:p>
            <a:r>
              <a:rPr lang="en-US" dirty="0" smtClean="0"/>
              <a:t>While(neither </a:t>
            </a:r>
            <a:r>
              <a:rPr lang="en-US" dirty="0" err="1" smtClean="0"/>
              <a:t>iLeft</a:t>
            </a:r>
            <a:r>
              <a:rPr lang="en-US" dirty="0" smtClean="0"/>
              <a:t> not </a:t>
            </a:r>
            <a:r>
              <a:rPr lang="en-US" dirty="0" err="1" smtClean="0"/>
              <a:t>iRight</a:t>
            </a:r>
            <a:r>
              <a:rPr lang="en-US" dirty="0" smtClean="0"/>
              <a:t> is past the end)</a:t>
            </a:r>
          </a:p>
          <a:p>
            <a:pPr lvl="1"/>
            <a:r>
              <a:rPr lang="en-US" dirty="0" smtClean="0"/>
              <a:t>Move the smaller element into </a:t>
            </a:r>
            <a:r>
              <a:rPr lang="en-US" dirty="0" err="1" smtClean="0"/>
              <a:t>resultantArray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077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Sources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Java: Early Objects</a:t>
            </a:r>
          </a:p>
          <a:p>
            <a:r>
              <a:rPr lang="en-US" u="sng" dirty="0">
                <a:hlinkClick r:id="rId2"/>
              </a:rPr>
              <a:t>http://www.princeton.edu/~achaney/tmve/wiki100k/docs/Merge_sort.html</a:t>
            </a:r>
            <a:endParaRPr lang="en-US" dirty="0"/>
          </a:p>
          <a:p>
            <a:r>
              <a:rPr lang="en-US" u="sng" dirty="0">
                <a:hlinkClick r:id="rId3"/>
              </a:rPr>
              <a:t>http://www.personal.kent.edu/~</a:t>
            </a:r>
            <a:r>
              <a:rPr lang="en-US" u="sng" dirty="0" smtClean="0">
                <a:hlinkClick r:id="rId3"/>
              </a:rPr>
              <a:t>rmuhamma/Algorithms/MyAlgorithms/Sorting/mergeSort.htm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9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105</TotalTime>
  <Words>416</Words>
  <Application>Microsoft Office PowerPoint</Application>
  <PresentationFormat>Widescreen</PresentationFormat>
  <Paragraphs>101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Depth</vt:lpstr>
      <vt:lpstr>Merge Sort</vt:lpstr>
      <vt:lpstr>Main Idea</vt:lpstr>
      <vt:lpstr>Closer Look at the Combining Step</vt:lpstr>
      <vt:lpstr>How Is This Used In Merge Sort?</vt:lpstr>
      <vt:lpstr>Pseudocode for Sort and Merge Methods</vt:lpstr>
      <vt:lpstr>Sources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 Sort</dc:title>
  <dc:creator>Melissa Thai</dc:creator>
  <cp:lastModifiedBy>Melissa Thai</cp:lastModifiedBy>
  <cp:revision>17</cp:revision>
  <dcterms:created xsi:type="dcterms:W3CDTF">2013-10-28T15:37:10Z</dcterms:created>
  <dcterms:modified xsi:type="dcterms:W3CDTF">2013-10-30T23:23:04Z</dcterms:modified>
</cp:coreProperties>
</file>