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10/31/2013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10/31/2013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10/31/2013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10/31/2013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Merge Sort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Brian Ahmann, Jared Hoffman, and Andy Miller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85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Merge sort is a fast, advanced sorting algorithm</a:t>
            </a:r>
          </a:p>
          <a:p>
            <a:r>
              <a:rPr lang="en-US" sz="2400" dirty="0"/>
              <a:t>C</a:t>
            </a:r>
            <a:r>
              <a:rPr lang="en-US" sz="2400" dirty="0" smtClean="0"/>
              <a:t>ommonly implemented recursively (space issues)</a:t>
            </a:r>
          </a:p>
          <a:p>
            <a:r>
              <a:rPr lang="en-US" sz="2400" dirty="0" smtClean="0"/>
              <a:t>Much faster than insertion sort or selection sort (usually)</a:t>
            </a:r>
          </a:p>
          <a:p>
            <a:r>
              <a:rPr lang="en-US" sz="2400" dirty="0" smtClean="0"/>
              <a:t>Merge sort is stable: elements with the same value stay in their original order</a:t>
            </a:r>
          </a:p>
          <a:p>
            <a:r>
              <a:rPr lang="en-US" sz="2400" dirty="0" smtClean="0"/>
              <a:t>A merge sort has time efficiency O(n </a:t>
            </a:r>
            <a:r>
              <a:rPr lang="en-US" sz="2400" dirty="0" err="1" smtClean="0"/>
              <a:t>logn</a:t>
            </a:r>
            <a:r>
              <a:rPr lang="en-US" sz="2400" dirty="0" smtClean="0"/>
              <a:t>) for nearly all initial conditions</a:t>
            </a:r>
          </a:p>
          <a:p>
            <a:r>
              <a:rPr lang="en-US" sz="2400" dirty="0" smtClean="0"/>
              <a:t>The basic merge sort algorithm is easy to understand</a:t>
            </a:r>
          </a:p>
          <a:p>
            <a:r>
              <a:rPr lang="en-US" sz="2400" dirty="0" smtClean="0"/>
              <a:t>…but it can be difficult to implement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2706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Idea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542472" cy="4024125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If a list has </a:t>
            </a:r>
            <a:r>
              <a:rPr lang="en-US" sz="2800" dirty="0" smtClean="0"/>
              <a:t>0 or 1 </a:t>
            </a:r>
            <a:r>
              <a:rPr lang="en-US" sz="2800" dirty="0" smtClean="0"/>
              <a:t>element, then it is sorted. </a:t>
            </a:r>
            <a:r>
              <a:rPr lang="en-US" sz="2800" b="1" dirty="0" smtClean="0"/>
              <a:t>(Base Case)</a:t>
            </a:r>
          </a:p>
          <a:p>
            <a:r>
              <a:rPr lang="en-US" sz="2800" dirty="0" smtClean="0"/>
              <a:t>To sort a larger list:</a:t>
            </a:r>
          </a:p>
          <a:p>
            <a:pPr lvl="1"/>
            <a:r>
              <a:rPr lang="en-US" sz="2800" dirty="0" smtClean="0"/>
              <a:t>Break the list into two halves.</a:t>
            </a:r>
          </a:p>
          <a:p>
            <a:pPr lvl="1"/>
            <a:r>
              <a:rPr lang="en-US" sz="2800" dirty="0" smtClean="0"/>
              <a:t>Sort each half. </a:t>
            </a:r>
            <a:r>
              <a:rPr lang="en-US" sz="2800" b="1" dirty="0" smtClean="0"/>
              <a:t>(Recursion)</a:t>
            </a:r>
            <a:endParaRPr lang="en-US" sz="2800" dirty="0" smtClean="0"/>
          </a:p>
          <a:p>
            <a:pPr lvl="1"/>
            <a:r>
              <a:rPr lang="en-US" sz="2800" dirty="0" smtClean="0"/>
              <a:t>Merge the sorted halves.</a:t>
            </a:r>
          </a:p>
        </p:txBody>
      </p:sp>
      <p:pic>
        <p:nvPicPr>
          <p:cNvPr id="1026" name="Picture 2" descr="http://upload.wikimedia.org/wikipedia/commons/thumb/e/e6/Merge_sort_algorithm_diagram.svg/300px-Merge_sort_algorithm_diagram.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993" y="1901411"/>
            <a:ext cx="4481599" cy="431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6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recursion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merge_sort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(list a) {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if(length of a &lt;= 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a is sorted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else {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list left = left half of a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list right = right half of a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merge_sort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(left)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merge_sort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(right)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merge(left, right)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0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11541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We need 4 volunteers</a:t>
            </a:r>
          </a:p>
          <a:p>
            <a:r>
              <a:rPr lang="en-US" sz="3600" dirty="0" smtClean="0"/>
              <a:t>Come to the front of class to be merge sorted!</a:t>
            </a:r>
          </a:p>
          <a:p>
            <a:r>
              <a:rPr lang="en-US" sz="3600" dirty="0" smtClean="0"/>
              <a:t>Put yourselves in a random order</a:t>
            </a:r>
          </a:p>
          <a:p>
            <a:r>
              <a:rPr lang="en-US" sz="3600" dirty="0" smtClean="0"/>
              <a:t>We will sort you by LAST NAME</a:t>
            </a:r>
          </a:p>
          <a:p>
            <a:r>
              <a:rPr lang="en-US" sz="3600" dirty="0" smtClean="0"/>
              <a:t>We are in control of the program, and will say when to move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726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Now, we need 8 volunteers!</a:t>
            </a:r>
          </a:p>
          <a:p>
            <a:r>
              <a:rPr lang="en-US" sz="2800" dirty="0" smtClean="0"/>
              <a:t>You will do the same thing</a:t>
            </a:r>
          </a:p>
          <a:p>
            <a:r>
              <a:rPr lang="en-US" sz="3200" dirty="0"/>
              <a:t>Come to the front of class to be merge sorted!</a:t>
            </a:r>
          </a:p>
          <a:p>
            <a:r>
              <a:rPr lang="en-US" sz="3200" dirty="0"/>
              <a:t>Put yourselves in a random order</a:t>
            </a:r>
          </a:p>
          <a:p>
            <a:r>
              <a:rPr lang="en-US" sz="3200" dirty="0"/>
              <a:t>We will sort you by LAST NAME</a:t>
            </a:r>
          </a:p>
          <a:p>
            <a:r>
              <a:rPr lang="en-US" sz="3200" dirty="0"/>
              <a:t>We are in control of the program, and will say when to move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6434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Merging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By far the hardest part of the implementation of a merge sort algorithm is merging the two sorted sub-lists</a:t>
            </a:r>
          </a:p>
          <a:p>
            <a:r>
              <a:rPr lang="en-US" dirty="0" smtClean="0"/>
              <a:t>Go through each sub-list, and the lower number at the “current index” of each sub-list is added to the main list.</a:t>
            </a:r>
          </a:p>
          <a:p>
            <a:pPr marL="0" indent="0">
              <a:buNone/>
            </a:pPr>
            <a:r>
              <a:rPr lang="en-US" b="1" u="sng" dirty="0" smtClean="0"/>
              <a:t>LEFT</a:t>
            </a:r>
            <a:r>
              <a:rPr lang="en-US" b="1" dirty="0" smtClean="0"/>
              <a:t>			</a:t>
            </a:r>
            <a:r>
              <a:rPr lang="en-US" b="1" u="sng" dirty="0" smtClean="0"/>
              <a:t>RIGHT</a:t>
            </a:r>
            <a:r>
              <a:rPr lang="en-US" b="1" dirty="0" smtClean="0"/>
              <a:t>				</a:t>
            </a:r>
            <a:r>
              <a:rPr lang="en-US" b="1" u="sng" dirty="0" smtClean="0"/>
              <a:t>SORTED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[</a:t>
            </a:r>
            <a:r>
              <a:rPr lang="en-US" b="1" u="sng" dirty="0" smtClean="0">
                <a:solidFill>
                  <a:srgbClr val="FF0000"/>
                </a:solidFill>
              </a:rPr>
              <a:t>1</a:t>
            </a:r>
            <a:r>
              <a:rPr lang="en-US" dirty="0" smtClean="0"/>
              <a:t>, 2, 5]			[</a:t>
            </a:r>
            <a:r>
              <a:rPr lang="en-US" b="1" u="sng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, 4, 6]				[</a:t>
            </a:r>
            <a:r>
              <a:rPr lang="en-US" b="1" u="sng" dirty="0" smtClean="0">
                <a:solidFill>
                  <a:srgbClr val="FF0000"/>
                </a:solidFill>
              </a:rPr>
              <a:t>1</a:t>
            </a:r>
            <a:r>
              <a:rPr lang="en-US" dirty="0" smtClean="0"/>
              <a:t>, _, _, _, _, _]</a:t>
            </a:r>
          </a:p>
          <a:p>
            <a:pPr marL="0" indent="0">
              <a:buNone/>
            </a:pPr>
            <a:r>
              <a:rPr lang="en-US" dirty="0" smtClean="0"/>
              <a:t>[1, </a:t>
            </a:r>
            <a:r>
              <a:rPr lang="en-US" b="1" u="sng" dirty="0" smtClean="0">
                <a:solidFill>
                  <a:srgbClr val="FF0000"/>
                </a:solidFill>
              </a:rPr>
              <a:t>2</a:t>
            </a:r>
            <a:r>
              <a:rPr lang="en-US" dirty="0" smtClean="0"/>
              <a:t>, 5]			[</a:t>
            </a:r>
            <a:r>
              <a:rPr lang="en-US" b="1" u="sng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, 4, 6]				[1, </a:t>
            </a:r>
            <a:r>
              <a:rPr lang="en-US" b="1" u="sng" dirty="0" smtClean="0">
                <a:solidFill>
                  <a:srgbClr val="FF0000"/>
                </a:solidFill>
              </a:rPr>
              <a:t>2</a:t>
            </a:r>
            <a:r>
              <a:rPr lang="en-US" dirty="0" smtClean="0"/>
              <a:t>, _, _, _, _]</a:t>
            </a:r>
          </a:p>
          <a:p>
            <a:pPr marL="0" indent="0">
              <a:buNone/>
            </a:pPr>
            <a:r>
              <a:rPr lang="en-US" dirty="0" smtClean="0"/>
              <a:t>[1, 2, </a:t>
            </a:r>
            <a:r>
              <a:rPr lang="en-US" b="1" u="sng" dirty="0" smtClean="0">
                <a:solidFill>
                  <a:srgbClr val="FF0000"/>
                </a:solidFill>
              </a:rPr>
              <a:t>5</a:t>
            </a:r>
            <a:r>
              <a:rPr lang="en-US" dirty="0" smtClean="0"/>
              <a:t>]			[</a:t>
            </a:r>
            <a:r>
              <a:rPr lang="en-US" b="1" u="sng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, </a:t>
            </a:r>
            <a:r>
              <a:rPr lang="en-US" dirty="0"/>
              <a:t>4</a:t>
            </a:r>
            <a:r>
              <a:rPr lang="en-US" dirty="0" smtClean="0"/>
              <a:t>, 6]				[1, 2, </a:t>
            </a:r>
            <a:r>
              <a:rPr lang="en-US" b="1" u="sng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, _, _, _]</a:t>
            </a:r>
          </a:p>
          <a:p>
            <a:pPr marL="0" indent="0">
              <a:buNone/>
            </a:pPr>
            <a:r>
              <a:rPr lang="en-US" dirty="0" smtClean="0"/>
              <a:t>[1, 2, </a:t>
            </a:r>
            <a:r>
              <a:rPr lang="en-US" b="1" u="sng" dirty="0" smtClean="0">
                <a:solidFill>
                  <a:srgbClr val="FF0000"/>
                </a:solidFill>
              </a:rPr>
              <a:t>5</a:t>
            </a:r>
            <a:r>
              <a:rPr lang="en-US" dirty="0" smtClean="0"/>
              <a:t>]			[3, </a:t>
            </a:r>
            <a:r>
              <a:rPr lang="en-US" b="1" u="sng" dirty="0" smtClean="0">
                <a:solidFill>
                  <a:srgbClr val="FF0000"/>
                </a:solidFill>
              </a:rPr>
              <a:t>4</a:t>
            </a:r>
            <a:r>
              <a:rPr lang="en-US" dirty="0" smtClean="0"/>
              <a:t>, 6]				[1, 2, 3, </a:t>
            </a:r>
            <a:r>
              <a:rPr lang="en-US" b="1" u="sng" dirty="0" smtClean="0">
                <a:solidFill>
                  <a:srgbClr val="FF0000"/>
                </a:solidFill>
              </a:rPr>
              <a:t>4</a:t>
            </a:r>
            <a:r>
              <a:rPr lang="en-US" dirty="0" smtClean="0"/>
              <a:t>, _, _]</a:t>
            </a:r>
          </a:p>
          <a:p>
            <a:pPr marL="0" indent="0">
              <a:buNone/>
            </a:pPr>
            <a:r>
              <a:rPr lang="en-US" dirty="0" smtClean="0"/>
              <a:t>[1, 2, </a:t>
            </a:r>
            <a:r>
              <a:rPr lang="en-US" b="1" u="sng" dirty="0" smtClean="0">
                <a:solidFill>
                  <a:srgbClr val="FF0000"/>
                </a:solidFill>
              </a:rPr>
              <a:t>5</a:t>
            </a:r>
            <a:r>
              <a:rPr lang="en-US" dirty="0" smtClean="0"/>
              <a:t>]			[3, 4, </a:t>
            </a:r>
            <a:r>
              <a:rPr lang="en-US" b="1" u="sng" dirty="0" smtClean="0">
                <a:solidFill>
                  <a:srgbClr val="FF0000"/>
                </a:solidFill>
              </a:rPr>
              <a:t>6</a:t>
            </a:r>
            <a:r>
              <a:rPr lang="en-US" dirty="0" smtClean="0"/>
              <a:t>]				[1, 2, 3, 4, </a:t>
            </a:r>
            <a:r>
              <a:rPr lang="en-US" b="1" u="sng" dirty="0" smtClean="0">
                <a:solidFill>
                  <a:srgbClr val="FF0000"/>
                </a:solidFill>
              </a:rPr>
              <a:t>5</a:t>
            </a:r>
            <a:r>
              <a:rPr lang="en-US" dirty="0" smtClean="0"/>
              <a:t>, _]</a:t>
            </a:r>
          </a:p>
          <a:p>
            <a:pPr marL="0" indent="0">
              <a:buNone/>
            </a:pPr>
            <a:r>
              <a:rPr lang="en-US" dirty="0" smtClean="0"/>
              <a:t>[1, 2, 5] </a:t>
            </a:r>
            <a:r>
              <a:rPr lang="en-US" b="1" u="sng" dirty="0" smtClean="0">
                <a:solidFill>
                  <a:srgbClr val="FF0000"/>
                </a:solidFill>
              </a:rPr>
              <a:t>_</a:t>
            </a:r>
            <a:r>
              <a:rPr lang="en-US" dirty="0" smtClean="0"/>
              <a:t>		[3, 4, </a:t>
            </a:r>
            <a:r>
              <a:rPr lang="en-US" b="1" u="sng" dirty="0" smtClean="0">
                <a:solidFill>
                  <a:srgbClr val="FF0000"/>
                </a:solidFill>
              </a:rPr>
              <a:t>6</a:t>
            </a:r>
            <a:r>
              <a:rPr lang="en-US" dirty="0" smtClean="0"/>
              <a:t>]				[1, 2, 3, 4, 5, </a:t>
            </a:r>
            <a:r>
              <a:rPr lang="en-US" b="1" u="sng" dirty="0" smtClean="0">
                <a:solidFill>
                  <a:srgbClr val="FF0000"/>
                </a:solidFill>
              </a:rPr>
              <a:t>6</a:t>
            </a:r>
            <a:r>
              <a:rPr lang="en-US" b="1" dirty="0" smtClean="0"/>
              <a:t>]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93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Merging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merge(list left, list right) {</a:t>
            </a:r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sorted = []</a:t>
            </a:r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left_index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right_index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= 0 </a:t>
            </a:r>
            <a:r>
              <a:rPr lang="en-US" sz="1600" i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//Current index in left and right list</a:t>
            </a:r>
            <a:endParaRPr lang="en-US" sz="16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while(</a:t>
            </a:r>
            <a:r>
              <a:rPr lang="en-US" i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in range of left AND right)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{</a:t>
            </a:r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i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get the current element from each list</a:t>
            </a:r>
          </a:p>
          <a:p>
            <a:pPr marL="0" indent="0">
              <a:buNone/>
            </a:pP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i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add the lower of the two to the sorted list</a:t>
            </a:r>
          </a:p>
          <a:p>
            <a:pPr marL="0" indent="0">
              <a:buNone/>
            </a:pP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i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increase the index of the list the low element came from</a:t>
            </a:r>
          </a:p>
          <a:p>
            <a:pPr marL="0" indent="0">
              <a:buNone/>
            </a:pP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i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add any leftover elements to the sorted list</a:t>
            </a:r>
          </a:p>
          <a:p>
            <a:pPr marL="0" indent="0">
              <a:buNone/>
            </a:pP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return sorted</a:t>
            </a:r>
          </a:p>
          <a:p>
            <a:pPr mar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24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Parallelism and Merge sort</a:t>
            </a:r>
            <a:endParaRPr lang="en-US" dirty="0"/>
          </a:p>
        </p:txBody>
      </p:sp>
      <p:pic>
        <p:nvPicPr>
          <p:cNvPr id="4" name="Picture 2" descr="http://upload.wikimedia.org/wikipedia/commons/thumb/e/e6/Merge_sort_algorithm_diagram.svg/300px-Merge_sort_algorithm_diagram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81" y="1854321"/>
            <a:ext cx="4610996" cy="444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3.bp.blogspot.com/-owp237lQOlo/UJewqpKv82I/AAAAAAAAJQM/6yfqwr-ZzSI/s1600/Paralle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996" y="1854320"/>
            <a:ext cx="3951890" cy="444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http://</a:t>
            </a:r>
            <a:r>
              <a:rPr lang="en-US" dirty="0" smtClean="0"/>
              <a:t>www.stackoverflow.com</a:t>
            </a:r>
          </a:p>
          <a:p>
            <a:endParaRPr lang="en-US" dirty="0" smtClean="0"/>
          </a:p>
          <a:p>
            <a:r>
              <a:rPr lang="en-US" dirty="0"/>
              <a:t>http://www.sorting-algorithms.com</a:t>
            </a:r>
            <a:r>
              <a:rPr lang="en-US" dirty="0" smtClean="0"/>
              <a:t>/</a:t>
            </a:r>
          </a:p>
          <a:p>
            <a:endParaRPr lang="en-US" dirty="0" smtClean="0"/>
          </a:p>
          <a:p>
            <a:r>
              <a:rPr lang="en-US" dirty="0"/>
              <a:t>http://www.personal.kent.edu/~</a:t>
            </a:r>
            <a:r>
              <a:rPr lang="en-US" dirty="0" smtClean="0"/>
              <a:t>rmuhamma/Algorithms/MyAlgorithms/Sorting/mergeSort.htm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9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TC104033937[[fn=Vapor Trail]]</Template>
  <TotalTime>126</TotalTime>
  <Words>304</Words>
  <Application>Microsoft Office PowerPoint</Application>
  <PresentationFormat>Widescreen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Courier New</vt:lpstr>
      <vt:lpstr>Vapor Trail</vt:lpstr>
      <vt:lpstr>Merge Sort</vt:lpstr>
      <vt:lpstr>Overview</vt:lpstr>
      <vt:lpstr>The Big Idea</vt:lpstr>
      <vt:lpstr>The recursion</vt:lpstr>
      <vt:lpstr>Activity</vt:lpstr>
      <vt:lpstr>Activity</vt:lpstr>
      <vt:lpstr>Merging</vt:lpstr>
      <vt:lpstr>Merging</vt:lpstr>
      <vt:lpstr>Parallelism and Merge sort</vt:lpstr>
      <vt:lpstr>Sources</vt:lpstr>
    </vt:vector>
  </TitlesOfParts>
  <Company>Rose-Hulman Institute of Technology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Merge Sort</dc:title>
  <dc:creator>Andrew Miller</dc:creator>
  <cp:lastModifiedBy>Andrew Miller</cp:lastModifiedBy>
  <cp:revision>15</cp:revision>
  <dcterms:created xsi:type="dcterms:W3CDTF">2013-10-29T22:08:56Z</dcterms:created>
  <dcterms:modified xsi:type="dcterms:W3CDTF">2013-10-31T18:55:33Z</dcterms:modified>
</cp:coreProperties>
</file>