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79720" autoAdjust="0"/>
  </p:normalViewPr>
  <p:slideViewPr>
    <p:cSldViewPr snapToGrid="0">
      <p:cViewPr varScale="1">
        <p:scale>
          <a:sx n="84" d="100"/>
          <a:sy n="84" d="100"/>
        </p:scale>
        <p:origin x="41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ussmsg\Rose-Hulman\2013-2014\First%20Term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ussmsg\Rose-Hulman\2013-2014\First%20Term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ussmsg\Rose-Hulman\2013-2014\First%20Term\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Runtimes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Insertion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4.212528403887987E-2"/>
                  <c:y val="0.2675613783582121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Sheet1!$A$5:$A$11</c:f>
              <c:numCache>
                <c:formatCode>General</c:formatCode>
                <c:ptCount val="7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20000</c:v>
                </c:pt>
                <c:pt idx="4">
                  <c:v>30000</c:v>
                </c:pt>
                <c:pt idx="5">
                  <c:v>40000</c:v>
                </c:pt>
              </c:numCache>
            </c:numRef>
          </c:xVal>
          <c:yVal>
            <c:numRef>
              <c:f>Sheet1!$B$5:$B$11</c:f>
              <c:numCache>
                <c:formatCode>General</c:formatCode>
                <c:ptCount val="7"/>
                <c:pt idx="0">
                  <c:v>13.2</c:v>
                </c:pt>
                <c:pt idx="1">
                  <c:v>19</c:v>
                </c:pt>
                <c:pt idx="2">
                  <c:v>44.2</c:v>
                </c:pt>
                <c:pt idx="3">
                  <c:v>160</c:v>
                </c:pt>
                <c:pt idx="4">
                  <c:v>381.4</c:v>
                </c:pt>
                <c:pt idx="5">
                  <c:v>713</c:v>
                </c:pt>
              </c:numCache>
            </c:numRef>
          </c:yVal>
          <c:smooth val="0"/>
        </c:ser>
        <c:ser>
          <c:idx val="1"/>
          <c:order val="1"/>
          <c:tx>
            <c:v>Selection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8.399617732571231E-2"/>
                  <c:y val="0.1306341765990230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Sheet1!$A$5:$A$11</c:f>
              <c:numCache>
                <c:formatCode>General</c:formatCode>
                <c:ptCount val="7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20000</c:v>
                </c:pt>
                <c:pt idx="4">
                  <c:v>30000</c:v>
                </c:pt>
                <c:pt idx="5">
                  <c:v>40000</c:v>
                </c:pt>
              </c:numCache>
            </c:numRef>
          </c:xVal>
          <c:yVal>
            <c:numRef>
              <c:f>Sheet1!$C$5:$C$11</c:f>
              <c:numCache>
                <c:formatCode>General</c:formatCode>
                <c:ptCount val="7"/>
                <c:pt idx="0">
                  <c:v>8</c:v>
                </c:pt>
                <c:pt idx="1">
                  <c:v>24.8</c:v>
                </c:pt>
                <c:pt idx="2">
                  <c:v>70.2</c:v>
                </c:pt>
                <c:pt idx="3">
                  <c:v>268.2</c:v>
                </c:pt>
                <c:pt idx="4">
                  <c:v>630.20000000000005</c:v>
                </c:pt>
                <c:pt idx="5">
                  <c:v>1115.2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096408"/>
        <c:axId val="467097584"/>
      </c:scatterChart>
      <c:valAx>
        <c:axId val="467096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elements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97584"/>
        <c:crosses val="autoZero"/>
        <c:crossBetween val="midCat"/>
      </c:valAx>
      <c:valAx>
        <c:axId val="46709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Runtime (milliseconds)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096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Writes to Memory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Insert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9.9043219236985003E-2"/>
                  <c:y val="0.11749241224309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Sheet1!$E$5:$E$11</c:f>
              <c:numCache>
                <c:formatCode>General</c:formatCode>
                <c:ptCount val="7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20000</c:v>
                </c:pt>
                <c:pt idx="4">
                  <c:v>30000</c:v>
                </c:pt>
                <c:pt idx="5">
                  <c:v>40000</c:v>
                </c:pt>
              </c:numCache>
            </c:numRef>
          </c:xVal>
          <c:yVal>
            <c:numRef>
              <c:f>Sheet1!$F$5:$F$11</c:f>
              <c:numCache>
                <c:formatCode>General</c:formatCode>
                <c:ptCount val="7"/>
                <c:pt idx="0">
                  <c:v>244433</c:v>
                </c:pt>
                <c:pt idx="1">
                  <c:v>6179905</c:v>
                </c:pt>
                <c:pt idx="2">
                  <c:v>25118200</c:v>
                </c:pt>
                <c:pt idx="3">
                  <c:v>100539158</c:v>
                </c:pt>
                <c:pt idx="4">
                  <c:v>225327307</c:v>
                </c:pt>
                <c:pt idx="5">
                  <c:v>398847768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Select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1266420074162399E-2"/>
                  <c:y val="-4.670354778796720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Sheet1!$E$5:$E$11</c:f>
              <c:numCache>
                <c:formatCode>General</c:formatCode>
                <c:ptCount val="7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20000</c:v>
                </c:pt>
                <c:pt idx="4">
                  <c:v>30000</c:v>
                </c:pt>
                <c:pt idx="5">
                  <c:v>40000</c:v>
                </c:pt>
              </c:numCache>
            </c:numRef>
          </c:xVal>
          <c:yVal>
            <c:numRef>
              <c:f>Sheet1!$G$5:$G$11</c:f>
              <c:numCache>
                <c:formatCode>General</c:formatCode>
                <c:ptCount val="7"/>
                <c:pt idx="0">
                  <c:v>3000</c:v>
                </c:pt>
                <c:pt idx="1">
                  <c:v>15000</c:v>
                </c:pt>
                <c:pt idx="2">
                  <c:v>30000</c:v>
                </c:pt>
                <c:pt idx="3">
                  <c:v>60000</c:v>
                </c:pt>
                <c:pt idx="4">
                  <c:v>90000</c:v>
                </c:pt>
                <c:pt idx="5">
                  <c:v>120000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031896"/>
        <c:axId val="317031504"/>
      </c:scatterChart>
      <c:valAx>
        <c:axId val="317031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elements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031504"/>
        <c:crosses val="autoZero"/>
        <c:crossBetween val="midCat"/>
      </c:valAx>
      <c:valAx>
        <c:axId val="31703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Writes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031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Sheet1!$J$4</c:f>
              <c:strCache>
                <c:ptCount val="1"/>
                <c:pt idx="0">
                  <c:v>Insert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101251231669436"/>
                  <c:y val="0.1264783040323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Sheet1!$I$5:$I$11</c:f>
              <c:numCache>
                <c:formatCode>General</c:formatCode>
                <c:ptCount val="7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20000</c:v>
                </c:pt>
                <c:pt idx="4">
                  <c:v>30000</c:v>
                </c:pt>
                <c:pt idx="5">
                  <c:v>40000</c:v>
                </c:pt>
              </c:numCache>
            </c:numRef>
          </c:xVal>
          <c:yVal>
            <c:numRef>
              <c:f>Sheet1!$J$5:$J$11</c:f>
              <c:numCache>
                <c:formatCode>General</c:formatCode>
                <c:ptCount val="7"/>
                <c:pt idx="0">
                  <c:v>501490</c:v>
                </c:pt>
                <c:pt idx="1">
                  <c:v>12501144</c:v>
                </c:pt>
                <c:pt idx="2">
                  <c:v>50182392</c:v>
                </c:pt>
                <c:pt idx="3">
                  <c:v>201860614</c:v>
                </c:pt>
                <c:pt idx="4">
                  <c:v>451077998</c:v>
                </c:pt>
                <c:pt idx="5">
                  <c:v>800280252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Sheet1!$K$4</c:f>
              <c:strCache>
                <c:ptCount val="1"/>
                <c:pt idx="0">
                  <c:v>Select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7.7245336993426297E-2"/>
                  <c:y val="4.465894504841320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Sheet1!$I$5:$I$11</c:f>
              <c:numCache>
                <c:formatCode>General</c:formatCode>
                <c:ptCount val="7"/>
                <c:pt idx="0">
                  <c:v>1000</c:v>
                </c:pt>
                <c:pt idx="1">
                  <c:v>5000</c:v>
                </c:pt>
                <c:pt idx="2">
                  <c:v>10000</c:v>
                </c:pt>
                <c:pt idx="3">
                  <c:v>20000</c:v>
                </c:pt>
                <c:pt idx="4">
                  <c:v>30000</c:v>
                </c:pt>
                <c:pt idx="5">
                  <c:v>40000</c:v>
                </c:pt>
              </c:numCache>
            </c:numRef>
          </c:xVal>
          <c:yVal>
            <c:numRef>
              <c:f>Sheet1!$K$5:$K$11</c:f>
              <c:numCache>
                <c:formatCode>General</c:formatCode>
                <c:ptCount val="7"/>
                <c:pt idx="0">
                  <c:v>1001000</c:v>
                </c:pt>
                <c:pt idx="1">
                  <c:v>25005000</c:v>
                </c:pt>
                <c:pt idx="2">
                  <c:v>100010000</c:v>
                </c:pt>
                <c:pt idx="3">
                  <c:v>400020000</c:v>
                </c:pt>
                <c:pt idx="4">
                  <c:v>900030000</c:v>
                </c:pt>
                <c:pt idx="5">
                  <c:v>1600040000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030720"/>
        <c:axId val="317030328"/>
      </c:scatterChart>
      <c:valAx>
        <c:axId val="31703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elements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030328"/>
        <c:crosses val="autoZero"/>
        <c:crossBetween val="midCat"/>
      </c:valAx>
      <c:valAx>
        <c:axId val="31703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Comparisons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030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0BE7C-59FC-4824-95B0-B0A793C7EA87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9A7C4-FB80-4120-8069-BEEB6508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1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A7C4-FB80-4120-8069-BEEB650881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4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A7C4-FB80-4120-8069-BEEB650881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9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1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8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0128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12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1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7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6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8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7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1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1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2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3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2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6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8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5B90418-2E9D-4C22-B3A2-1CD9233240DC}" type="datetimeFigureOut">
              <a:rPr lang="en-US" smtClean="0"/>
              <a:t>10/28/2013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F37B29E-3A8A-43D7-9EBB-A73E66993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76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Selection and Insertion Sorts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Steven Haussmann, Garrett Barnes, Shayna Oriold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list into sorted and unsorted segments</a:t>
            </a:r>
          </a:p>
          <a:p>
            <a:r>
              <a:rPr lang="en-US" dirty="0" smtClean="0"/>
              <a:t>Iterate through sorted segment with first unsorted element</a:t>
            </a:r>
          </a:p>
          <a:p>
            <a:r>
              <a:rPr lang="en-US" dirty="0" smtClean="0"/>
              <a:t>Place element into correct spot; shift all array elements one slot to the right</a:t>
            </a:r>
          </a:p>
        </p:txBody>
      </p:sp>
    </p:spTree>
    <p:extLst>
      <p:ext uri="{BB962C8B-B14F-4D97-AF65-F5344CB8AC3E}">
        <p14:creationId xmlns:p14="http://schemas.microsoft.com/office/powerpoint/2010/main" val="35267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080605" cy="4058751"/>
          </a:xfrm>
        </p:spPr>
        <p:txBody>
          <a:bodyPr/>
          <a:lstStyle/>
          <a:p>
            <a:r>
              <a:rPr lang="en-US" dirty="0" smtClean="0"/>
              <a:t>Excellent for real-time sorting</a:t>
            </a:r>
          </a:p>
          <a:p>
            <a:pPr lvl="1"/>
            <a:r>
              <a:rPr lang="en-US" dirty="0" smtClean="0"/>
              <a:t>Websites</a:t>
            </a:r>
          </a:p>
          <a:p>
            <a:pPr lvl="1"/>
            <a:r>
              <a:rPr lang="en-US" dirty="0" smtClean="0"/>
              <a:t>Slow input</a:t>
            </a:r>
          </a:p>
          <a:p>
            <a:r>
              <a:rPr lang="en-US" dirty="0" smtClean="0"/>
              <a:t>Outperforms O(n log(n)) algorithms (e.g. quicksort) for very small datasets</a:t>
            </a:r>
          </a:p>
          <a:p>
            <a:r>
              <a:rPr lang="en-US" dirty="0" smtClean="0"/>
              <a:t>Maintains stability</a:t>
            </a:r>
          </a:p>
          <a:p>
            <a:pPr lvl="1"/>
            <a:r>
              <a:rPr lang="en-US" dirty="0" smtClean="0"/>
              <a:t>Useful </a:t>
            </a:r>
            <a:r>
              <a:rPr lang="en-US" dirty="0" smtClean="0"/>
              <a:t>for sorting by two different criteria</a:t>
            </a:r>
          </a:p>
          <a:p>
            <a:pPr lvl="2"/>
            <a:r>
              <a:rPr lang="en-US" dirty="0" smtClean="0"/>
              <a:t>Name + GPA of student</a:t>
            </a:r>
          </a:p>
          <a:p>
            <a:pPr lvl="2"/>
            <a:r>
              <a:rPr lang="en-US" dirty="0" smtClean="0"/>
              <a:t>Model + color of car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94400" y="1732449"/>
            <a:ext cx="5131405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Adaptive- handles mostly sorted lists well</a:t>
            </a:r>
          </a:p>
          <a:p>
            <a:pPr lvl="1"/>
            <a:r>
              <a:rPr lang="en-US" dirty="0" smtClean="0"/>
              <a:t>Ties into online capabilities</a:t>
            </a:r>
          </a:p>
        </p:txBody>
      </p:sp>
    </p:spTree>
    <p:extLst>
      <p:ext uri="{BB962C8B-B14F-4D97-AF65-F5344CB8AC3E}">
        <p14:creationId xmlns:p14="http://schemas.microsoft.com/office/powerpoint/2010/main" val="17665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time</a:t>
            </a:r>
          </a:p>
          <a:p>
            <a:r>
              <a:rPr lang="en-US" dirty="0" smtClean="0"/>
              <a:t>Writes to memory</a:t>
            </a:r>
          </a:p>
          <a:p>
            <a:r>
              <a:rPr lang="en-US" dirty="0" smtClean="0"/>
              <a:t>Data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48619"/>
              </p:ext>
            </p:extLst>
          </p:nvPr>
        </p:nvGraphicFramePr>
        <p:xfrm>
          <a:off x="1766047" y="286870"/>
          <a:ext cx="8659906" cy="628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50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42123"/>
              </p:ext>
            </p:extLst>
          </p:nvPr>
        </p:nvGraphicFramePr>
        <p:xfrm>
          <a:off x="1763346" y="283307"/>
          <a:ext cx="8665308" cy="629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4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49753"/>
              </p:ext>
            </p:extLst>
          </p:nvPr>
        </p:nvGraphicFramePr>
        <p:xfrm>
          <a:off x="1770062" y="289718"/>
          <a:ext cx="8651875" cy="627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6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253325" cy="4058751"/>
          </a:xfrm>
        </p:spPr>
        <p:txBody>
          <a:bodyPr/>
          <a:lstStyle/>
          <a:p>
            <a:r>
              <a:rPr lang="en-US" dirty="0" smtClean="0"/>
              <a:t>Runtime:</a:t>
            </a:r>
          </a:p>
          <a:p>
            <a:pPr lvl="1"/>
            <a:r>
              <a:rPr lang="en-US" dirty="0" smtClean="0"/>
              <a:t>Insertion: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Selection: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Writes:</a:t>
            </a:r>
          </a:p>
          <a:p>
            <a:pPr lvl="1"/>
            <a:r>
              <a:rPr lang="en-US" dirty="0" smtClean="0"/>
              <a:t>Insertion: O(</a:t>
            </a:r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Selection: O(n)</a:t>
            </a:r>
          </a:p>
          <a:p>
            <a:r>
              <a:rPr lang="en-US" dirty="0" smtClean="0"/>
              <a:t>Comparisons:</a:t>
            </a:r>
          </a:p>
          <a:p>
            <a:pPr lvl="1"/>
            <a:r>
              <a:rPr lang="en-US" dirty="0" smtClean="0"/>
              <a:t>Insertion: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Selection </a:t>
            </a:r>
            <a:r>
              <a:rPr lang="en-US" dirty="0" smtClean="0"/>
              <a:t>: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67120" y="1737698"/>
            <a:ext cx="5253325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67120" y="1727200"/>
            <a:ext cx="5253325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Selection Sort:</a:t>
            </a:r>
          </a:p>
          <a:p>
            <a:pPr lvl="1"/>
            <a:r>
              <a:rPr lang="en-US" dirty="0" smtClean="0"/>
              <a:t>Slow-read: bad</a:t>
            </a:r>
          </a:p>
          <a:p>
            <a:pPr lvl="1"/>
            <a:r>
              <a:rPr lang="en-US" dirty="0" smtClean="0"/>
              <a:t>Slow-write: good</a:t>
            </a:r>
          </a:p>
          <a:p>
            <a:r>
              <a:rPr lang="en-US" dirty="0" smtClean="0"/>
              <a:t>Insertion Sort:</a:t>
            </a:r>
          </a:p>
          <a:p>
            <a:pPr lvl="1"/>
            <a:r>
              <a:rPr lang="en-US" dirty="0" smtClean="0"/>
              <a:t>Slow-read: better</a:t>
            </a:r>
          </a:p>
          <a:p>
            <a:pPr lvl="1"/>
            <a:r>
              <a:rPr lang="en-US" dirty="0" smtClean="0"/>
              <a:t>Slow-write: bad</a:t>
            </a:r>
          </a:p>
          <a:p>
            <a:r>
              <a:rPr lang="en-US" dirty="0" smtClean="0"/>
              <a:t>Judgement:</a:t>
            </a:r>
          </a:p>
          <a:p>
            <a:pPr lvl="1"/>
            <a:r>
              <a:rPr lang="en-US" dirty="0" smtClean="0"/>
              <a:t>Insertion wins out unless writing is expensive</a:t>
            </a:r>
          </a:p>
        </p:txBody>
      </p:sp>
    </p:spTree>
    <p:extLst>
      <p:ext uri="{BB962C8B-B14F-4D97-AF65-F5344CB8AC3E}">
        <p14:creationId xmlns:p14="http://schemas.microsoft.com/office/powerpoint/2010/main" val="7777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 time</a:t>
            </a:r>
          </a:p>
          <a:p>
            <a:r>
              <a:rPr lang="en-US" dirty="0" smtClean="0"/>
              <a:t>Memory usage</a:t>
            </a:r>
          </a:p>
          <a:p>
            <a:r>
              <a:rPr lang="en-US" dirty="0" smtClean="0"/>
              <a:t>Stability</a:t>
            </a:r>
          </a:p>
          <a:p>
            <a:r>
              <a:rPr lang="en-US" dirty="0" smtClean="0"/>
              <a:t>Adaptivity</a:t>
            </a:r>
          </a:p>
          <a:p>
            <a:r>
              <a:rPr lang="en-US" dirty="0" smtClean="0"/>
              <a:t>Online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Sort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Bubble sort:</a:t>
            </a:r>
          </a:p>
          <a:p>
            <a:pPr lvl="1"/>
            <a:r>
              <a:rPr lang="en-US" dirty="0" smtClean="0"/>
              <a:t>Simple to design</a:t>
            </a:r>
          </a:p>
          <a:p>
            <a:pPr lvl="1"/>
            <a:r>
              <a:rPr lang="en-US" dirty="0" smtClean="0"/>
              <a:t>Easy to understand</a:t>
            </a:r>
          </a:p>
          <a:p>
            <a:pPr lvl="1"/>
            <a:r>
              <a:rPr lang="en-US" b="1" i="1" dirty="0" smtClean="0"/>
              <a:t>Inefficient-</a:t>
            </a:r>
            <a:r>
              <a:rPr lang="en-US" i="1" dirty="0" smtClean="0"/>
              <a:t> average time complexity of O(n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Mergesort:</a:t>
            </a:r>
          </a:p>
          <a:p>
            <a:pPr lvl="1"/>
            <a:r>
              <a:rPr lang="en-US" dirty="0" smtClean="0"/>
              <a:t>Efficient- time complexity of O(n log(n))</a:t>
            </a:r>
          </a:p>
          <a:p>
            <a:pPr lvl="1"/>
            <a:r>
              <a:rPr lang="en-US" dirty="0" smtClean="0"/>
              <a:t>Parallelizable</a:t>
            </a:r>
          </a:p>
          <a:p>
            <a:pPr lvl="1"/>
            <a:r>
              <a:rPr lang="en-US" i="1" dirty="0" smtClean="0"/>
              <a:t>Requires O(n) extra memory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upload.wikimedia.org/wikipedia/commons/thumb/e/e6/Merge_sort_algorithm_diagram.svg/300px-Merge_sort_algorithm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47" y="2511707"/>
            <a:ext cx="4085016" cy="39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698269"/>
            <a:ext cx="10353762" cy="5092931"/>
          </a:xfrm>
        </p:spPr>
        <p:txBody>
          <a:bodyPr/>
          <a:lstStyle/>
          <a:p>
            <a:r>
              <a:rPr lang="en-US" dirty="0" smtClean="0"/>
              <a:t>Binary Tree Sort:</a:t>
            </a:r>
          </a:p>
          <a:p>
            <a:pPr lvl="1"/>
            <a:r>
              <a:rPr lang="en-US" dirty="0" smtClean="0"/>
              <a:t>Worst case of O(n log(n))</a:t>
            </a:r>
          </a:p>
          <a:p>
            <a:pPr lvl="1"/>
            <a:r>
              <a:rPr lang="en-US" i="1" dirty="0" smtClean="0"/>
              <a:t>Requires the use of a tree structure</a:t>
            </a:r>
            <a:endParaRPr lang="en-US" dirty="0" smtClean="0"/>
          </a:p>
          <a:p>
            <a:r>
              <a:rPr lang="en-US" dirty="0" smtClean="0"/>
              <a:t>Quicksort:</a:t>
            </a:r>
          </a:p>
          <a:p>
            <a:pPr lvl="1"/>
            <a:r>
              <a:rPr lang="en-US" dirty="0" smtClean="0"/>
              <a:t>Similar to binary tree sorts; good efficiency</a:t>
            </a:r>
          </a:p>
          <a:p>
            <a:pPr lvl="1"/>
            <a:r>
              <a:rPr lang="en-US" i="1" dirty="0" smtClean="0"/>
              <a:t>Unstable- elements with the same key can be rearranged</a:t>
            </a:r>
          </a:p>
          <a:p>
            <a:pPr lvl="1"/>
            <a:r>
              <a:rPr lang="en-US" i="1" dirty="0" smtClean="0"/>
              <a:t>Relatively complex</a:t>
            </a:r>
          </a:p>
        </p:txBody>
      </p:sp>
      <p:pic>
        <p:nvPicPr>
          <p:cNvPr id="1026" name="Picture 2" descr="http://upload.wikimedia.org/wikipedia/commons/thumb/8/84/Partition_example.svg/200px-Partition_examp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07" y="3753174"/>
            <a:ext cx="19050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921" y="698269"/>
            <a:ext cx="2878738" cy="24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complexity of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Simple to design</a:t>
            </a:r>
          </a:p>
          <a:p>
            <a:r>
              <a:rPr lang="en-US" dirty="0" smtClean="0"/>
              <a:t>Outperforms </a:t>
            </a:r>
            <a:r>
              <a:rPr lang="en-US" dirty="0" smtClean="0"/>
              <a:t>some O(n</a:t>
            </a:r>
            <a:r>
              <a:rPr lang="en-US" baseline="30000" dirty="0" smtClean="0"/>
              <a:t>2</a:t>
            </a:r>
            <a:r>
              <a:rPr lang="en-US" dirty="0" smtClean="0"/>
              <a:t>) algorithms such as bubble sort (but not all)</a:t>
            </a:r>
            <a:endParaRPr lang="en-US" dirty="0" smtClean="0"/>
          </a:p>
          <a:p>
            <a:r>
              <a:rPr lang="en-US" dirty="0" smtClean="0"/>
              <a:t>Makes very few writes- only O(n)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5962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list into sorted and unsorted segments</a:t>
            </a:r>
          </a:p>
          <a:p>
            <a:r>
              <a:rPr lang="en-US" dirty="0" smtClean="0"/>
              <a:t>Find smallest/largest element of unsorted segment</a:t>
            </a:r>
          </a:p>
          <a:p>
            <a:r>
              <a:rPr lang="en-US" dirty="0" smtClean="0"/>
              <a:t>Swap element with leading element of unsorted segment</a:t>
            </a:r>
          </a:p>
          <a:p>
            <a:r>
              <a:rPr lang="en-US" dirty="0" smtClean="0"/>
              <a:t>Leading element is now part of the sorted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complexity of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efficient than most other quadratic-time sorts</a:t>
            </a:r>
          </a:p>
          <a:p>
            <a:r>
              <a:rPr lang="en-US" dirty="0" smtClean="0"/>
              <a:t>Similar to the selection sort</a:t>
            </a:r>
          </a:p>
          <a:p>
            <a:r>
              <a:rPr lang="en-US" dirty="0" smtClean="0"/>
              <a:t>Online</a:t>
            </a:r>
          </a:p>
          <a:p>
            <a:r>
              <a:rPr lang="en-US" dirty="0" smtClean="0"/>
              <a:t>Stable</a:t>
            </a:r>
          </a:p>
          <a:p>
            <a:r>
              <a:rPr lang="en-US" dirty="0" smtClean="0"/>
              <a:t>Very efficient for small sample sizes</a:t>
            </a:r>
          </a:p>
          <a:p>
            <a:r>
              <a:rPr lang="en-US" dirty="0" smtClean="0"/>
              <a:t>Uses very little memory</a:t>
            </a:r>
          </a:p>
          <a:p>
            <a:r>
              <a:rPr lang="en-US" dirty="0" smtClean="0"/>
              <a:t>Natural- people tend to sort using this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1058</TotalTime>
  <Words>367</Words>
  <Application>Microsoft Office PowerPoint</Application>
  <PresentationFormat>Widescreen</PresentationFormat>
  <Paragraphs>91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Calisto MT</vt:lpstr>
      <vt:lpstr>Trebuchet MS</vt:lpstr>
      <vt:lpstr>Wingdings 2</vt:lpstr>
      <vt:lpstr>Slate</vt:lpstr>
      <vt:lpstr>Selection and Insertion Sorts</vt:lpstr>
      <vt:lpstr>Challenges of Sorting</vt:lpstr>
      <vt:lpstr>Common Sort Types</vt:lpstr>
      <vt:lpstr>PowerPoint Presentation</vt:lpstr>
      <vt:lpstr>Selection Sort</vt:lpstr>
      <vt:lpstr>PowerPoint Presentation</vt:lpstr>
      <vt:lpstr>Procedure</vt:lpstr>
      <vt:lpstr>Insertion Sort</vt:lpstr>
      <vt:lpstr>PowerPoint Presentation</vt:lpstr>
      <vt:lpstr>Procedure</vt:lpstr>
      <vt:lpstr>Utilities</vt:lpstr>
      <vt:lpstr>Comparisons:</vt:lpstr>
      <vt:lpstr>PowerPoint Presentation</vt:lpstr>
      <vt:lpstr>PowerPoint Presentation</vt:lpstr>
      <vt:lpstr>PowerPoint Presentation</vt:lpstr>
      <vt:lpstr>Comparison</vt:lpstr>
    </vt:vector>
  </TitlesOfParts>
  <Company>Rose-Hulman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and Insertion Sorts</dc:title>
  <dc:creator>Steven Haussmann</dc:creator>
  <cp:lastModifiedBy>Steven Haussmann</cp:lastModifiedBy>
  <cp:revision>133</cp:revision>
  <dcterms:created xsi:type="dcterms:W3CDTF">2013-10-27T01:27:05Z</dcterms:created>
  <dcterms:modified xsi:type="dcterms:W3CDTF">2013-10-28T16:37:54Z</dcterms:modified>
</cp:coreProperties>
</file>