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4" r:id="rId3"/>
    <p:sldId id="257" r:id="rId4"/>
    <p:sldId id="262" r:id="rId5"/>
    <p:sldId id="259" r:id="rId6"/>
    <p:sldId id="265" r:id="rId7"/>
    <p:sldId id="258" r:id="rId8"/>
    <p:sldId id="263" r:id="rId9"/>
    <p:sldId id="260" r:id="rId10"/>
    <p:sldId id="261"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13" autoAdjust="0"/>
    <p:restoredTop sz="85653" autoAdjust="0"/>
  </p:normalViewPr>
  <p:slideViewPr>
    <p:cSldViewPr snapToGrid="0">
      <p:cViewPr>
        <p:scale>
          <a:sx n="83" d="100"/>
          <a:sy n="83" d="100"/>
        </p:scale>
        <p:origin x="-3216" y="-138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10/28/13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10/28/13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10/28/13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62CEF3B-A037-46D0-B02C-1428F07E9383}" type="datetimeFigureOut">
              <a:rPr lang="en-US" dirty="0"/>
              <a:t>10/28/13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CE482DC-2269-4F26-9D2A-7E44B1A4CD8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6DFF08F-DC6B-4601-B491-B0F83F6DD2DA}" type="datetimeFigureOut">
              <a:rPr lang="en-US" dirty="0"/>
              <a:t>10/28/13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dirty="0"/>
              <a:t>10/28/13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dirty="0"/>
              <a:t>10/28/13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dirty="0"/>
              <a:t>10/28/13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96DFF08F-DC6B-4601-B491-B0F83F6DD2DA}" type="datetimeFigureOut">
              <a:rPr lang="en-US" dirty="0"/>
              <a:pPr/>
              <a:t>10/28/13</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96DFF08F-DC6B-4601-B491-B0F83F6DD2DA}" type="datetimeFigureOut">
              <a:rPr lang="en-US" dirty="0"/>
              <a:pPr/>
              <a:t>10/28/13</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dirty="0"/>
              <a:t>10/28/13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6DFF08F-DC6B-4601-B491-B0F83F6DD2DA}" type="datetimeFigureOut">
              <a:rPr lang="en-US" dirty="0"/>
              <a:pPr/>
              <a:t>10/28/13</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dirty="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7000" dirty="0" smtClean="0"/>
              <a:t>Insertion and Selection Sort</a:t>
            </a:r>
            <a:endParaRPr lang="en-US" sz="7000" dirty="0"/>
          </a:p>
        </p:txBody>
      </p:sp>
      <p:sp>
        <p:nvSpPr>
          <p:cNvPr id="3" name="Subtitle 2"/>
          <p:cNvSpPr>
            <a:spLocks noGrp="1"/>
          </p:cNvSpPr>
          <p:nvPr>
            <p:ph type="subTitle" idx="1"/>
          </p:nvPr>
        </p:nvSpPr>
        <p:spPr>
          <a:xfrm>
            <a:off x="1100051" y="4455620"/>
            <a:ext cx="10058400" cy="1608749"/>
          </a:xfrm>
        </p:spPr>
        <p:txBody>
          <a:bodyPr>
            <a:normAutofit fontScale="92500"/>
          </a:bodyPr>
          <a:lstStyle/>
          <a:p>
            <a:r>
              <a:rPr lang="en-US" dirty="0" smtClean="0">
                <a:solidFill>
                  <a:schemeClr val="tx1"/>
                </a:solidFill>
              </a:rPr>
              <a:t>By: tom d’agostino, Katie lee, and Christian schulz</a:t>
            </a:r>
          </a:p>
          <a:p>
            <a:endParaRPr lang="en-US" sz="1400" dirty="0">
              <a:solidFill>
                <a:schemeClr val="tx1"/>
              </a:solidFill>
            </a:endParaRPr>
          </a:p>
          <a:p>
            <a:r>
              <a:rPr lang="en-US" sz="1400" dirty="0" smtClean="0">
                <a:solidFill>
                  <a:schemeClr val="tx1"/>
                </a:solidFill>
              </a:rPr>
              <a:t>Csse </a:t>
            </a:r>
            <a:r>
              <a:rPr lang="en-US" sz="1400" dirty="0">
                <a:solidFill>
                  <a:schemeClr val="tx1"/>
                </a:solidFill>
              </a:rPr>
              <a:t>221: Fundamentals of Software Development </a:t>
            </a:r>
            <a:r>
              <a:rPr lang="en-US" sz="1400" dirty="0" smtClean="0">
                <a:solidFill>
                  <a:schemeClr val="tx1"/>
                </a:solidFill>
              </a:rPr>
              <a:t>Honors</a:t>
            </a:r>
          </a:p>
          <a:p>
            <a:r>
              <a:rPr lang="en-US" sz="1400" dirty="0" smtClean="0">
                <a:solidFill>
                  <a:schemeClr val="tx1"/>
                </a:solidFill>
              </a:rPr>
              <a:t>Tuesday October 29, 2013</a:t>
            </a:r>
          </a:p>
          <a:p>
            <a:endParaRPr lang="en-US" sz="1400" dirty="0">
              <a:solidFill>
                <a:schemeClr val="tx1"/>
              </a:solidFill>
            </a:endParaRPr>
          </a:p>
        </p:txBody>
      </p:sp>
    </p:spTree>
    <p:extLst>
      <p:ext uri="{BB962C8B-B14F-4D97-AF65-F5344CB8AC3E}">
        <p14:creationId xmlns:p14="http://schemas.microsoft.com/office/powerpoint/2010/main" val="4099129048"/>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Coding Demo:</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smtClean="0"/>
              <a:t> </a:t>
            </a:r>
            <a:r>
              <a:rPr lang="en-US" sz="2200" dirty="0" smtClean="0"/>
              <a:t>Check it out from the repository, InsertionAndSelection01</a:t>
            </a:r>
            <a:endParaRPr lang="en-US" sz="2200" dirty="0"/>
          </a:p>
        </p:txBody>
      </p:sp>
    </p:spTree>
    <p:extLst>
      <p:ext uri="{BB962C8B-B14F-4D97-AF65-F5344CB8AC3E}">
        <p14:creationId xmlns:p14="http://schemas.microsoft.com/office/powerpoint/2010/main" val="784133705"/>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95229"/>
            <a:ext cx="10058400" cy="1450757"/>
          </a:xfrm>
        </p:spPr>
        <p:txBody>
          <a:bodyPr/>
          <a:lstStyle/>
          <a:p>
            <a:r>
              <a:rPr lang="en-US" dirty="0" smtClean="0"/>
              <a:t>Overview:</a:t>
            </a:r>
            <a:endParaRPr lang="en-US" dirty="0"/>
          </a:p>
        </p:txBody>
      </p:sp>
      <p:sp>
        <p:nvSpPr>
          <p:cNvPr id="3" name="Content Placeholder 2"/>
          <p:cNvSpPr>
            <a:spLocks noGrp="1"/>
          </p:cNvSpPr>
          <p:nvPr>
            <p:ph idx="1"/>
          </p:nvPr>
        </p:nvSpPr>
        <p:spPr>
          <a:xfrm>
            <a:off x="1097280" y="1845734"/>
            <a:ext cx="10058400" cy="4023360"/>
          </a:xfrm>
        </p:spPr>
        <p:txBody>
          <a:bodyPr>
            <a:normAutofit/>
          </a:bodyPr>
          <a:lstStyle/>
          <a:p>
            <a:pPr>
              <a:buFont typeface="Arial" panose="020B0604020202020204" pitchFamily="34" charset="0"/>
              <a:buChar char="•"/>
            </a:pPr>
            <a:r>
              <a:rPr lang="en-US" sz="2400" dirty="0" smtClean="0"/>
              <a:t> Sorting algorithms rearrange the elements of a collection so that they are stored in a specific order.</a:t>
            </a:r>
          </a:p>
          <a:p>
            <a:pPr>
              <a:buFont typeface="Arial" panose="020B0604020202020204" pitchFamily="34" charset="0"/>
              <a:buChar char="•"/>
            </a:pPr>
            <a:r>
              <a:rPr lang="en-US" sz="2400" dirty="0"/>
              <a:t> </a:t>
            </a:r>
            <a:r>
              <a:rPr lang="en-US" sz="2400" dirty="0" smtClean="0"/>
              <a:t>Having a collection that is sorted is important for many tasks:</a:t>
            </a:r>
          </a:p>
          <a:p>
            <a:pPr lvl="1">
              <a:buFont typeface="Arial" panose="020B0604020202020204" pitchFamily="34" charset="0"/>
              <a:buChar char="•"/>
            </a:pPr>
            <a:r>
              <a:rPr lang="en-US" sz="2200" dirty="0" smtClean="0"/>
              <a:t>Alphabetized lists of people</a:t>
            </a:r>
          </a:p>
          <a:p>
            <a:pPr lvl="1">
              <a:buFont typeface="Arial" panose="020B0604020202020204" pitchFamily="34" charset="0"/>
              <a:buChar char="•"/>
            </a:pPr>
            <a:r>
              <a:rPr lang="en-US" sz="2200" dirty="0" smtClean="0"/>
              <a:t>Keeping things organized</a:t>
            </a:r>
          </a:p>
          <a:p>
            <a:pPr lvl="1">
              <a:buFont typeface="Arial" panose="020B0604020202020204" pitchFamily="34" charset="0"/>
              <a:buChar char="•"/>
            </a:pPr>
            <a:r>
              <a:rPr lang="en-US" sz="2200" dirty="0" smtClean="0"/>
              <a:t>Some searching algorithms assume the list is already sorted</a:t>
            </a:r>
          </a:p>
          <a:p>
            <a:pPr lvl="1">
              <a:buFont typeface="Arial" panose="020B0604020202020204" pitchFamily="34" charset="0"/>
              <a:buChar char="•"/>
            </a:pPr>
            <a:endParaRPr lang="en-US" sz="2000" dirty="0" smtClean="0"/>
          </a:p>
          <a:p>
            <a:pPr>
              <a:buFont typeface="Arial" panose="020B0604020202020204" pitchFamily="34" charset="0"/>
              <a:buChar char="•"/>
            </a:pPr>
            <a:r>
              <a:rPr lang="en-US" sz="2400" dirty="0"/>
              <a:t> </a:t>
            </a:r>
            <a:r>
              <a:rPr lang="en-US" sz="2400" dirty="0" smtClean="0"/>
              <a:t>Both selection and insertion sort are used to sort linear lists in either ascending or descending order.</a:t>
            </a:r>
          </a:p>
          <a:p>
            <a:pPr marL="0" indent="0">
              <a:buNone/>
            </a:pPr>
            <a:endParaRPr lang="en-US" sz="2200" dirty="0"/>
          </a:p>
        </p:txBody>
      </p:sp>
    </p:spTree>
    <p:extLst>
      <p:ext uri="{BB962C8B-B14F-4D97-AF65-F5344CB8AC3E}">
        <p14:creationId xmlns:p14="http://schemas.microsoft.com/office/powerpoint/2010/main" val="1844558684"/>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Selection Sort:</a:t>
            </a:r>
            <a:endParaRPr lang="en-US" dirty="0"/>
          </a:p>
        </p:txBody>
      </p:sp>
      <p:sp>
        <p:nvSpPr>
          <p:cNvPr id="3" name="Content Placeholder 2"/>
          <p:cNvSpPr>
            <a:spLocks noGrp="1"/>
          </p:cNvSpPr>
          <p:nvPr>
            <p:ph idx="1"/>
          </p:nvPr>
        </p:nvSpPr>
        <p:spPr/>
        <p:txBody>
          <a:bodyPr>
            <a:normAutofit fontScale="92500" lnSpcReduction="10000"/>
          </a:bodyPr>
          <a:lstStyle/>
          <a:p>
            <a:pPr>
              <a:buFont typeface="Arial" panose="020B0604020202020204" pitchFamily="34" charset="0"/>
              <a:buChar char="•"/>
            </a:pPr>
            <a:r>
              <a:rPr lang="en-US" sz="2400" dirty="0" smtClean="0"/>
              <a:t> Finds the smallest element</a:t>
            </a:r>
          </a:p>
          <a:p>
            <a:pPr>
              <a:buFont typeface="Arial" panose="020B0604020202020204" pitchFamily="34" charset="0"/>
              <a:buChar char="•"/>
            </a:pPr>
            <a:r>
              <a:rPr lang="en-US" sz="2400" dirty="0" smtClean="0"/>
              <a:t> Moves that element to the front of the list, switching it with the element currently in the front.</a:t>
            </a:r>
          </a:p>
          <a:p>
            <a:pPr>
              <a:buFont typeface="Arial" panose="020B0604020202020204" pitchFamily="34" charset="0"/>
              <a:buChar char="•"/>
            </a:pPr>
            <a:r>
              <a:rPr lang="en-US" sz="2400" dirty="0" smtClean="0"/>
              <a:t> Finds the smallest element in the still unsorted part of the list</a:t>
            </a:r>
          </a:p>
          <a:p>
            <a:pPr>
              <a:buFont typeface="Arial" panose="020B0604020202020204" pitchFamily="34" charset="0"/>
              <a:buChar char="•"/>
            </a:pPr>
            <a:r>
              <a:rPr lang="en-US" sz="2400" dirty="0" smtClean="0"/>
              <a:t> Moves that element to the front of the unsorted part of the list.</a:t>
            </a:r>
          </a:p>
          <a:p>
            <a:pPr>
              <a:buFont typeface="Arial" panose="020B0604020202020204" pitchFamily="34" charset="0"/>
              <a:buChar char="•"/>
            </a:pPr>
            <a:r>
              <a:rPr lang="en-US" sz="2400" dirty="0" smtClean="0"/>
              <a:t> Example:   3, 6, 9, 2, 7</a:t>
            </a:r>
          </a:p>
          <a:p>
            <a:pPr lvl="1">
              <a:buFont typeface="Arial" panose="020B0604020202020204" pitchFamily="34" charset="0"/>
              <a:buChar char="•"/>
            </a:pPr>
            <a:r>
              <a:rPr lang="en-US" sz="2000" dirty="0" smtClean="0">
                <a:solidFill>
                  <a:srgbClr val="FF0000"/>
                </a:solidFill>
              </a:rPr>
              <a:t>2</a:t>
            </a:r>
            <a:r>
              <a:rPr lang="en-US" sz="2000" dirty="0" smtClean="0"/>
              <a:t>, 6, 9,</a:t>
            </a:r>
            <a:r>
              <a:rPr lang="en-US" sz="2000" dirty="0" smtClean="0">
                <a:solidFill>
                  <a:srgbClr val="FF0000"/>
                </a:solidFill>
              </a:rPr>
              <a:t> 3</a:t>
            </a:r>
            <a:r>
              <a:rPr lang="en-US" sz="2000" dirty="0" smtClean="0"/>
              <a:t>, 7</a:t>
            </a:r>
          </a:p>
          <a:p>
            <a:pPr lvl="1">
              <a:buFont typeface="Arial" panose="020B0604020202020204" pitchFamily="34" charset="0"/>
              <a:buChar char="•"/>
            </a:pPr>
            <a:r>
              <a:rPr lang="en-US" sz="2000" dirty="0" smtClean="0"/>
              <a:t>2, </a:t>
            </a:r>
            <a:r>
              <a:rPr lang="en-US" sz="2000" dirty="0" smtClean="0">
                <a:solidFill>
                  <a:srgbClr val="FF0000"/>
                </a:solidFill>
              </a:rPr>
              <a:t>3</a:t>
            </a:r>
            <a:r>
              <a:rPr lang="en-US" sz="2000" dirty="0" smtClean="0"/>
              <a:t>, 9, </a:t>
            </a:r>
            <a:r>
              <a:rPr lang="en-US" sz="2000" dirty="0" smtClean="0">
                <a:solidFill>
                  <a:srgbClr val="FF0000"/>
                </a:solidFill>
              </a:rPr>
              <a:t>6</a:t>
            </a:r>
            <a:r>
              <a:rPr lang="en-US" sz="2000" dirty="0" smtClean="0"/>
              <a:t>, 7</a:t>
            </a:r>
          </a:p>
          <a:p>
            <a:pPr lvl="1">
              <a:buFont typeface="Arial" panose="020B0604020202020204" pitchFamily="34" charset="0"/>
              <a:buChar char="•"/>
            </a:pPr>
            <a:r>
              <a:rPr lang="en-US" sz="2000" dirty="0" smtClean="0"/>
              <a:t>2, 3, </a:t>
            </a:r>
            <a:r>
              <a:rPr lang="en-US" sz="2000" dirty="0" smtClean="0">
                <a:solidFill>
                  <a:srgbClr val="FF0000"/>
                </a:solidFill>
              </a:rPr>
              <a:t>6</a:t>
            </a:r>
            <a:r>
              <a:rPr lang="en-US" sz="2000" dirty="0" smtClean="0"/>
              <a:t>, </a:t>
            </a:r>
            <a:r>
              <a:rPr lang="en-US" sz="2000" dirty="0" smtClean="0">
                <a:solidFill>
                  <a:srgbClr val="FF0000"/>
                </a:solidFill>
              </a:rPr>
              <a:t>9</a:t>
            </a:r>
            <a:r>
              <a:rPr lang="en-US" sz="2000" dirty="0" smtClean="0"/>
              <a:t>, 7</a:t>
            </a:r>
          </a:p>
          <a:p>
            <a:pPr lvl="1">
              <a:buFont typeface="Arial" panose="020B0604020202020204" pitchFamily="34" charset="0"/>
              <a:buChar char="•"/>
            </a:pPr>
            <a:r>
              <a:rPr lang="en-US" sz="2000" dirty="0" smtClean="0"/>
              <a:t>2, 3, 6, </a:t>
            </a:r>
            <a:r>
              <a:rPr lang="en-US" sz="2000" dirty="0" smtClean="0">
                <a:solidFill>
                  <a:srgbClr val="FF0000"/>
                </a:solidFill>
              </a:rPr>
              <a:t>7</a:t>
            </a:r>
            <a:r>
              <a:rPr lang="en-US" sz="2000" dirty="0" smtClean="0"/>
              <a:t>, </a:t>
            </a:r>
            <a:r>
              <a:rPr lang="en-US" sz="2000" dirty="0" smtClean="0">
                <a:solidFill>
                  <a:srgbClr val="FF0000"/>
                </a:solidFill>
              </a:rPr>
              <a:t>9</a:t>
            </a:r>
          </a:p>
          <a:p>
            <a:pPr lvl="1">
              <a:buFont typeface="Arial" panose="020B0604020202020204" pitchFamily="34" charset="0"/>
              <a:buChar char="•"/>
            </a:pPr>
            <a:r>
              <a:rPr lang="en-US" sz="2000" dirty="0" smtClean="0"/>
              <a:t>Done!</a:t>
            </a:r>
          </a:p>
          <a:p>
            <a:pPr lvl="1">
              <a:buFont typeface="Arial" panose="020B0604020202020204" pitchFamily="34" charset="0"/>
              <a:buChar char="•"/>
            </a:pPr>
            <a:endParaRPr lang="en-US" dirty="0" smtClean="0"/>
          </a:p>
        </p:txBody>
      </p:sp>
    </p:spTree>
    <p:extLst>
      <p:ext uri="{BB962C8B-B14F-4D97-AF65-F5344CB8AC3E}">
        <p14:creationId xmlns:p14="http://schemas.microsoft.com/office/powerpoint/2010/main" val="1016305922"/>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Selection Sort:</a:t>
            </a:r>
            <a:endParaRPr lang="en-US" dirty="0"/>
          </a:p>
        </p:txBody>
      </p:sp>
      <p:sp>
        <p:nvSpPr>
          <p:cNvPr id="3" name="Content Placeholder 2"/>
          <p:cNvSpPr>
            <a:spLocks noGrp="1"/>
          </p:cNvSpPr>
          <p:nvPr>
            <p:ph idx="1"/>
          </p:nvPr>
        </p:nvSpPr>
        <p:spPr/>
        <p:txBody>
          <a:bodyPr>
            <a:normAutofit/>
          </a:bodyPr>
          <a:lstStyle/>
          <a:p>
            <a:pPr>
              <a:buFont typeface="Arial" panose="020B0604020202020204" pitchFamily="34" charset="0"/>
              <a:buChar char="•"/>
            </a:pPr>
            <a:r>
              <a:rPr lang="en-US" sz="2200" dirty="0" smtClean="0"/>
              <a:t> Worst case scenario is a list sorted in opposite order</a:t>
            </a:r>
          </a:p>
          <a:p>
            <a:pPr>
              <a:buFont typeface="Arial" panose="020B0604020202020204" pitchFamily="34" charset="0"/>
              <a:buChar char="•"/>
            </a:pPr>
            <a:r>
              <a:rPr lang="en-US" sz="2200" dirty="0" smtClean="0"/>
              <a:t> Big-Oh notation is O</a:t>
            </a:r>
            <a:r>
              <a:rPr lang="en-US" sz="2200" dirty="0" smtClean="0"/>
              <a:t>(n</a:t>
            </a:r>
            <a:r>
              <a:rPr lang="en-US" sz="2200" baseline="30000" dirty="0" smtClean="0"/>
              <a:t>2</a:t>
            </a:r>
            <a:r>
              <a:rPr lang="en-US" sz="2200" dirty="0" smtClean="0"/>
              <a:t>)</a:t>
            </a:r>
            <a:endParaRPr lang="en-US" sz="2200" dirty="0" smtClean="0"/>
          </a:p>
          <a:p>
            <a:pPr>
              <a:buFont typeface="Arial" panose="020B0604020202020204" pitchFamily="34" charset="0"/>
              <a:buChar char="•"/>
            </a:pPr>
            <a:r>
              <a:rPr lang="en-US" sz="2200" dirty="0" smtClean="0"/>
              <a:t> Not so good for large data sets</a:t>
            </a:r>
          </a:p>
          <a:p>
            <a:pPr>
              <a:buFont typeface="Arial" panose="020B0604020202020204" pitchFamily="34" charset="0"/>
              <a:buChar char="•"/>
            </a:pPr>
            <a:r>
              <a:rPr lang="en-US" sz="2200" dirty="0"/>
              <a:t> </a:t>
            </a:r>
            <a:r>
              <a:rPr lang="en-US" sz="2200" dirty="0" smtClean="0"/>
              <a:t>Does not take up a lot of memory, uses constant memory</a:t>
            </a:r>
          </a:p>
        </p:txBody>
      </p:sp>
    </p:spTree>
    <p:extLst>
      <p:ext uri="{BB962C8B-B14F-4D97-AF65-F5344CB8AC3E}">
        <p14:creationId xmlns:p14="http://schemas.microsoft.com/office/powerpoint/2010/main" val="954096119"/>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Activity:</a:t>
            </a:r>
            <a:endParaRPr lang="en-US" dirty="0"/>
          </a:p>
        </p:txBody>
      </p:sp>
      <p:sp>
        <p:nvSpPr>
          <p:cNvPr id="3" name="Content Placeholder 2"/>
          <p:cNvSpPr>
            <a:spLocks noGrp="1"/>
          </p:cNvSpPr>
          <p:nvPr>
            <p:ph idx="1"/>
          </p:nvPr>
        </p:nvSpPr>
        <p:spPr/>
        <p:txBody>
          <a:bodyPr>
            <a:normAutofit/>
          </a:bodyPr>
          <a:lstStyle/>
          <a:p>
            <a:pPr>
              <a:buFont typeface="Arial" panose="020B0604020202020204" pitchFamily="34" charset="0"/>
              <a:buChar char="•"/>
            </a:pPr>
            <a:r>
              <a:rPr lang="en-US" sz="4000" dirty="0" smtClean="0"/>
              <a:t> We need about six volunteers from the class</a:t>
            </a:r>
          </a:p>
          <a:p>
            <a:pPr>
              <a:buFont typeface="Arial" panose="020B0604020202020204" pitchFamily="34" charset="0"/>
              <a:buChar char="•"/>
            </a:pPr>
            <a:r>
              <a:rPr lang="en-US" sz="4000" dirty="0" smtClean="0"/>
              <a:t> Five line up in whatever order you choose</a:t>
            </a:r>
          </a:p>
          <a:p>
            <a:pPr>
              <a:buFont typeface="Arial" panose="020B0604020202020204" pitchFamily="34" charset="0"/>
              <a:buChar char="•"/>
            </a:pPr>
            <a:r>
              <a:rPr lang="en-US" sz="4000" dirty="0" smtClean="0"/>
              <a:t> One person gets to be the sorter, and use selection sort to order the others from shortest to tallest</a:t>
            </a:r>
          </a:p>
          <a:p>
            <a:pPr>
              <a:buFont typeface="Arial" panose="020B0604020202020204" pitchFamily="34" charset="0"/>
              <a:buChar char="•"/>
            </a:pPr>
            <a:r>
              <a:rPr lang="en-US" sz="4000" dirty="0"/>
              <a:t> </a:t>
            </a:r>
            <a:r>
              <a:rPr lang="en-US" sz="4000" dirty="0" smtClean="0"/>
              <a:t>If you need help, ask your classmates</a:t>
            </a:r>
            <a:endParaRPr lang="en-US" sz="4000" dirty="0"/>
          </a:p>
        </p:txBody>
      </p:sp>
    </p:spTree>
    <p:extLst>
      <p:ext uri="{BB962C8B-B14F-4D97-AF65-F5344CB8AC3E}">
        <p14:creationId xmlns:p14="http://schemas.microsoft.com/office/powerpoint/2010/main" val="118792279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Insertion Sort:</a:t>
            </a:r>
            <a:endParaRPr lang="en-US" dirty="0"/>
          </a:p>
        </p:txBody>
      </p:sp>
      <p:sp>
        <p:nvSpPr>
          <p:cNvPr id="3" name="Content Placeholder 2"/>
          <p:cNvSpPr>
            <a:spLocks noGrp="1"/>
          </p:cNvSpPr>
          <p:nvPr>
            <p:ph idx="1"/>
          </p:nvPr>
        </p:nvSpPr>
        <p:spPr>
          <a:xfrm>
            <a:off x="1097280" y="1845733"/>
            <a:ext cx="10058400" cy="4693089"/>
          </a:xfrm>
        </p:spPr>
        <p:txBody>
          <a:bodyPr>
            <a:normAutofit fontScale="92500" lnSpcReduction="20000"/>
          </a:bodyPr>
          <a:lstStyle/>
          <a:p>
            <a:pPr>
              <a:buFont typeface="Arial" panose="020B0604020202020204" pitchFamily="34" charset="0"/>
              <a:buChar char="•"/>
            </a:pPr>
            <a:r>
              <a:rPr lang="en-US" sz="2400" dirty="0"/>
              <a:t> Can be done by creating a new list, or within the original list </a:t>
            </a:r>
            <a:endParaRPr lang="en-US" sz="2400" dirty="0" smtClean="0"/>
          </a:p>
          <a:p>
            <a:pPr>
              <a:buFont typeface="Arial" panose="020B0604020202020204" pitchFamily="34" charset="0"/>
              <a:buChar char="•"/>
            </a:pPr>
            <a:r>
              <a:rPr lang="en-US" sz="2400" dirty="0"/>
              <a:t> </a:t>
            </a:r>
            <a:r>
              <a:rPr lang="en-US" sz="2400" dirty="0" smtClean="0"/>
              <a:t>When creating a new list, the first element of the original list is removed, then added to the new list.</a:t>
            </a:r>
          </a:p>
          <a:p>
            <a:pPr>
              <a:buFont typeface="Arial" panose="020B0604020202020204" pitchFamily="34" charset="0"/>
              <a:buChar char="•"/>
            </a:pPr>
            <a:r>
              <a:rPr lang="en-US" sz="2400" dirty="0" smtClean="0"/>
              <a:t> Next, the second original element is removed, and inserted into the new list depending on its relationship with the first element. It is inserted before the first element if it is less than the first element, and after it if it is greater.</a:t>
            </a:r>
          </a:p>
          <a:p>
            <a:pPr>
              <a:buFont typeface="Arial" panose="020B0604020202020204" pitchFamily="34" charset="0"/>
              <a:buChar char="•"/>
            </a:pPr>
            <a:r>
              <a:rPr lang="en-US" sz="2400" dirty="0"/>
              <a:t> </a:t>
            </a:r>
            <a:r>
              <a:rPr lang="en-US" sz="2400" dirty="0" smtClean="0"/>
              <a:t>This is done for each element, resulting in a new sorted list and an empty list</a:t>
            </a:r>
          </a:p>
          <a:p>
            <a:pPr>
              <a:buFont typeface="Arial" panose="020B0604020202020204" pitchFamily="34" charset="0"/>
              <a:buChar char="•"/>
            </a:pPr>
            <a:r>
              <a:rPr lang="en-US" dirty="0" smtClean="0"/>
              <a:t> </a:t>
            </a:r>
            <a:r>
              <a:rPr lang="en-US" sz="2400" dirty="0" smtClean="0"/>
              <a:t>Example: </a:t>
            </a:r>
            <a:r>
              <a:rPr lang="en-US" sz="2400" dirty="0"/>
              <a:t>3, 6, 9, 2, </a:t>
            </a:r>
            <a:r>
              <a:rPr lang="en-US" sz="2400" dirty="0" smtClean="0"/>
              <a:t>7 </a:t>
            </a:r>
          </a:p>
          <a:p>
            <a:pPr lvl="1">
              <a:buFont typeface="Arial" panose="020B0604020202020204" pitchFamily="34" charset="0"/>
              <a:buChar char="•"/>
            </a:pPr>
            <a:r>
              <a:rPr lang="en-US" sz="2200" dirty="0" smtClean="0"/>
              <a:t>NEW:		ORIGINAL:</a:t>
            </a:r>
          </a:p>
          <a:p>
            <a:pPr lvl="1">
              <a:buFont typeface="Arial" panose="020B0604020202020204" pitchFamily="34" charset="0"/>
              <a:buChar char="•"/>
            </a:pPr>
            <a:r>
              <a:rPr lang="en-US" sz="2200" dirty="0" smtClean="0">
                <a:solidFill>
                  <a:srgbClr val="FF0000"/>
                </a:solidFill>
              </a:rPr>
              <a:t>3</a:t>
            </a:r>
            <a:r>
              <a:rPr lang="en-US" sz="2200" dirty="0" smtClean="0"/>
              <a:t>			6, 9, 2, 7</a:t>
            </a:r>
          </a:p>
          <a:p>
            <a:pPr lvl="1">
              <a:buFont typeface="Arial" panose="020B0604020202020204" pitchFamily="34" charset="0"/>
              <a:buChar char="•"/>
            </a:pPr>
            <a:r>
              <a:rPr lang="en-US" sz="2200" dirty="0" smtClean="0"/>
              <a:t>3, </a:t>
            </a:r>
            <a:r>
              <a:rPr lang="en-US" sz="2200" dirty="0" smtClean="0">
                <a:solidFill>
                  <a:srgbClr val="FF0000"/>
                </a:solidFill>
              </a:rPr>
              <a:t>6</a:t>
            </a:r>
            <a:r>
              <a:rPr lang="en-US" sz="2200" dirty="0" smtClean="0"/>
              <a:t>			9, 2, 7</a:t>
            </a:r>
          </a:p>
          <a:p>
            <a:pPr lvl="1">
              <a:buFont typeface="Arial" panose="020B0604020202020204" pitchFamily="34" charset="0"/>
              <a:buChar char="•"/>
            </a:pPr>
            <a:r>
              <a:rPr lang="en-US" sz="2200" dirty="0" smtClean="0"/>
              <a:t>3, 6, </a:t>
            </a:r>
            <a:r>
              <a:rPr lang="en-US" sz="2200" dirty="0" smtClean="0">
                <a:solidFill>
                  <a:srgbClr val="FF0000"/>
                </a:solidFill>
              </a:rPr>
              <a:t>9</a:t>
            </a:r>
            <a:r>
              <a:rPr lang="en-US" sz="2200" dirty="0" smtClean="0"/>
              <a:t>		2, 7</a:t>
            </a:r>
          </a:p>
          <a:p>
            <a:pPr lvl="1">
              <a:buFont typeface="Arial" panose="020B0604020202020204" pitchFamily="34" charset="0"/>
              <a:buChar char="•"/>
            </a:pPr>
            <a:r>
              <a:rPr lang="en-US" sz="2200" dirty="0" smtClean="0"/>
              <a:t>2, </a:t>
            </a:r>
            <a:r>
              <a:rPr lang="en-US" sz="2200" dirty="0" smtClean="0">
                <a:solidFill>
                  <a:srgbClr val="FF0000"/>
                </a:solidFill>
              </a:rPr>
              <a:t>3</a:t>
            </a:r>
            <a:r>
              <a:rPr lang="en-US" sz="2200" dirty="0" smtClean="0"/>
              <a:t>, 6, 9 		7</a:t>
            </a:r>
          </a:p>
          <a:p>
            <a:pPr lvl="1">
              <a:buFont typeface="Arial" panose="020B0604020202020204" pitchFamily="34" charset="0"/>
              <a:buChar char="•"/>
            </a:pPr>
            <a:r>
              <a:rPr lang="en-US" sz="2200" dirty="0" smtClean="0"/>
              <a:t>2, 3, 6, </a:t>
            </a:r>
            <a:r>
              <a:rPr lang="en-US" sz="2200" dirty="0" smtClean="0">
                <a:solidFill>
                  <a:srgbClr val="FF0000"/>
                </a:solidFill>
              </a:rPr>
              <a:t>7</a:t>
            </a:r>
            <a:r>
              <a:rPr lang="en-US" sz="2200" dirty="0" smtClean="0"/>
              <a:t>, 9		EMPTY</a:t>
            </a:r>
            <a:endParaRPr lang="en-US" sz="2200" dirty="0"/>
          </a:p>
          <a:p>
            <a:endParaRPr lang="en-US" dirty="0"/>
          </a:p>
        </p:txBody>
      </p:sp>
    </p:spTree>
    <p:extLst>
      <p:ext uri="{BB962C8B-B14F-4D97-AF65-F5344CB8AC3E}">
        <p14:creationId xmlns:p14="http://schemas.microsoft.com/office/powerpoint/2010/main" val="2494623072"/>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Insertion Sort:</a:t>
            </a:r>
            <a:endParaRPr lang="en-US" dirty="0"/>
          </a:p>
        </p:txBody>
      </p:sp>
      <p:sp>
        <p:nvSpPr>
          <p:cNvPr id="3" name="Content Placeholder 2"/>
          <p:cNvSpPr>
            <a:spLocks noGrp="1"/>
          </p:cNvSpPr>
          <p:nvPr>
            <p:ph idx="1"/>
          </p:nvPr>
        </p:nvSpPr>
        <p:spPr>
          <a:xfrm>
            <a:off x="1097279" y="1845734"/>
            <a:ext cx="10436238" cy="4477428"/>
          </a:xfrm>
        </p:spPr>
        <p:txBody>
          <a:bodyPr>
            <a:noAutofit/>
          </a:bodyPr>
          <a:lstStyle/>
          <a:p>
            <a:pPr>
              <a:buFont typeface="Arial" panose="020B0604020202020204" pitchFamily="34" charset="0"/>
              <a:buChar char="•"/>
            </a:pPr>
            <a:r>
              <a:rPr lang="en-US" sz="2200" dirty="0"/>
              <a:t> </a:t>
            </a:r>
            <a:r>
              <a:rPr lang="en-US" sz="2200" dirty="0" smtClean="0"/>
              <a:t>When sorting the original list, it starts at the beginning of the list and compares the first two elements, if the second is smaller than the first, it swaps them</a:t>
            </a:r>
          </a:p>
          <a:p>
            <a:pPr>
              <a:buFont typeface="Arial" panose="020B0604020202020204" pitchFamily="34" charset="0"/>
              <a:buChar char="•"/>
            </a:pPr>
            <a:r>
              <a:rPr lang="en-US" sz="2200" dirty="0" smtClean="0"/>
              <a:t> Next it compares the 2</a:t>
            </a:r>
            <a:r>
              <a:rPr lang="en-US" sz="2200" baseline="30000" dirty="0" smtClean="0"/>
              <a:t>nd</a:t>
            </a:r>
            <a:r>
              <a:rPr lang="en-US" sz="2200" dirty="0" smtClean="0"/>
              <a:t> and 3</a:t>
            </a:r>
            <a:r>
              <a:rPr lang="en-US" sz="2200" baseline="30000" dirty="0" smtClean="0"/>
              <a:t>rd</a:t>
            </a:r>
            <a:r>
              <a:rPr lang="en-US" sz="2200" dirty="0" smtClean="0"/>
              <a:t> elements, swapping them if necessary</a:t>
            </a:r>
          </a:p>
          <a:p>
            <a:pPr>
              <a:buFont typeface="Arial" panose="020B0604020202020204" pitchFamily="34" charset="0"/>
              <a:buChar char="•"/>
            </a:pPr>
            <a:r>
              <a:rPr lang="en-US" sz="2200" dirty="0" smtClean="0"/>
              <a:t> Next it re-compares the 1</a:t>
            </a:r>
            <a:r>
              <a:rPr lang="en-US" sz="2200" baseline="30000" dirty="0" smtClean="0"/>
              <a:t>st</a:t>
            </a:r>
            <a:r>
              <a:rPr lang="en-US" sz="2200" dirty="0" smtClean="0"/>
              <a:t> and 2</a:t>
            </a:r>
            <a:r>
              <a:rPr lang="en-US" sz="2200" baseline="30000" dirty="0" smtClean="0"/>
              <a:t>nd</a:t>
            </a:r>
            <a:r>
              <a:rPr lang="en-US" sz="2200" dirty="0" smtClean="0"/>
              <a:t> elements, swapping them if necessary</a:t>
            </a:r>
          </a:p>
          <a:p>
            <a:pPr>
              <a:buFont typeface="Arial" panose="020B0604020202020204" pitchFamily="34" charset="0"/>
              <a:buChar char="•"/>
            </a:pPr>
            <a:r>
              <a:rPr lang="en-US" sz="2200" dirty="0" smtClean="0"/>
              <a:t> Continues until the list is completely sorted, comparing the 3</a:t>
            </a:r>
            <a:r>
              <a:rPr lang="en-US" sz="2200" baseline="30000" dirty="0" smtClean="0"/>
              <a:t>rd</a:t>
            </a:r>
            <a:r>
              <a:rPr lang="en-US" sz="2200" dirty="0" smtClean="0"/>
              <a:t> and 4</a:t>
            </a:r>
            <a:r>
              <a:rPr lang="en-US" sz="2200" baseline="30000" dirty="0" smtClean="0"/>
              <a:t>th</a:t>
            </a:r>
            <a:r>
              <a:rPr lang="en-US" sz="2200" dirty="0" smtClean="0"/>
              <a:t>, then 4</a:t>
            </a:r>
            <a:r>
              <a:rPr lang="en-US" sz="2200" baseline="30000" dirty="0" smtClean="0"/>
              <a:t>th</a:t>
            </a:r>
            <a:r>
              <a:rPr lang="en-US" sz="2200" dirty="0" smtClean="0"/>
              <a:t> and 5</a:t>
            </a:r>
            <a:r>
              <a:rPr lang="en-US" sz="2200" baseline="30000" dirty="0" smtClean="0"/>
              <a:t>th</a:t>
            </a:r>
            <a:r>
              <a:rPr lang="en-US" sz="2200" dirty="0" smtClean="0"/>
              <a:t>, and so on…</a:t>
            </a:r>
          </a:p>
          <a:p>
            <a:pPr>
              <a:buFont typeface="Arial" panose="020B0604020202020204" pitchFamily="34" charset="0"/>
              <a:buChar char="•"/>
            </a:pPr>
            <a:r>
              <a:rPr lang="en-US" sz="2400" dirty="0"/>
              <a:t> </a:t>
            </a:r>
            <a:r>
              <a:rPr lang="en-US" sz="2200" dirty="0"/>
              <a:t>Essentially it compares each element to all of the ones </a:t>
            </a:r>
            <a:r>
              <a:rPr lang="en-US" sz="2200" dirty="0" smtClean="0"/>
              <a:t>before </a:t>
            </a:r>
            <a:r>
              <a:rPr lang="en-US" sz="2200" dirty="0"/>
              <a:t>it in the list, swapping it with </a:t>
            </a:r>
            <a:r>
              <a:rPr lang="en-US" sz="2200" dirty="0" smtClean="0"/>
              <a:t>elements </a:t>
            </a:r>
            <a:r>
              <a:rPr lang="en-US" sz="2200" dirty="0"/>
              <a:t>that it is smaller than.</a:t>
            </a:r>
          </a:p>
          <a:p>
            <a:pPr>
              <a:buFont typeface="Arial" panose="020B0604020202020204" pitchFamily="34" charset="0"/>
              <a:buChar char="•"/>
            </a:pPr>
            <a:r>
              <a:rPr lang="en-US" sz="2200" dirty="0"/>
              <a:t> If the element being sorted is ever greater than one it is being compared to, it is in it’s proper place, and the next unsorted element in the list begins to get sorted</a:t>
            </a:r>
          </a:p>
          <a:p>
            <a:pPr>
              <a:buFont typeface="Arial" panose="020B0604020202020204" pitchFamily="34" charset="0"/>
              <a:buChar char="•"/>
            </a:pPr>
            <a:endParaRPr lang="en-US" sz="2200" dirty="0" smtClean="0"/>
          </a:p>
          <a:p>
            <a:pPr>
              <a:buFont typeface="Arial" panose="020B0604020202020204" pitchFamily="34" charset="0"/>
              <a:buChar char="•"/>
            </a:pPr>
            <a:endParaRPr lang="en-US" sz="2200" dirty="0" smtClean="0"/>
          </a:p>
        </p:txBody>
      </p:sp>
    </p:spTree>
    <p:extLst>
      <p:ext uri="{BB962C8B-B14F-4D97-AF65-F5344CB8AC3E}">
        <p14:creationId xmlns:p14="http://schemas.microsoft.com/office/powerpoint/2010/main" val="2109341852"/>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Insertion Sort:</a:t>
            </a:r>
            <a:endParaRPr lang="en-US" dirty="0"/>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a:xfrm>
                <a:off x="1097280" y="1845734"/>
                <a:ext cx="10058400" cy="4227262"/>
              </a:xfrm>
            </p:spPr>
            <p:txBody>
              <a:bodyPr>
                <a:normAutofit/>
              </a:bodyPr>
              <a:lstStyle/>
              <a:p>
                <a:pPr>
                  <a:buFont typeface="Arial" panose="020B0604020202020204" pitchFamily="34" charset="0"/>
                  <a:buChar char="•"/>
                </a:pPr>
                <a:r>
                  <a:rPr lang="en-US" sz="2200" dirty="0" smtClean="0"/>
                  <a:t> Example: </a:t>
                </a:r>
                <a:r>
                  <a:rPr lang="en-US" sz="2200" dirty="0"/>
                  <a:t>3, 6, 9, 2, 7</a:t>
                </a:r>
              </a:p>
              <a:p>
                <a:pPr lvl="1">
                  <a:buFont typeface="Arial" panose="020B0604020202020204" pitchFamily="34" charset="0"/>
                  <a:buChar char="•"/>
                </a:pPr>
                <a:r>
                  <a:rPr lang="en-US" sz="2000" dirty="0" smtClean="0">
                    <a:solidFill>
                      <a:srgbClr val="FF0000"/>
                    </a:solidFill>
                  </a:rPr>
                  <a:t>3</a:t>
                </a:r>
                <a:r>
                  <a:rPr lang="en-US" sz="2000" dirty="0" smtClean="0"/>
                  <a:t>, </a:t>
                </a:r>
                <a:r>
                  <a:rPr lang="en-US" sz="2000" dirty="0" smtClean="0">
                    <a:solidFill>
                      <a:srgbClr val="FF0000"/>
                    </a:solidFill>
                  </a:rPr>
                  <a:t>6</a:t>
                </a:r>
                <a:r>
                  <a:rPr lang="en-US" sz="2000" dirty="0" smtClean="0"/>
                  <a:t>, 9, 2, 7 </a:t>
                </a:r>
                <a:r>
                  <a:rPr lang="en-US" sz="2000" dirty="0" smtClean="0">
                    <a:sym typeface="Wingdings" panose="05000000000000000000" pitchFamily="2" charset="2"/>
                  </a:rPr>
                  <a:t> 3, 6, 9, 2, 7 (no change)</a:t>
                </a:r>
                <a:endParaRPr lang="en-US" sz="2000" dirty="0" smtClean="0"/>
              </a:p>
              <a:p>
                <a:pPr lvl="1">
                  <a:buFont typeface="Arial" panose="020B0604020202020204" pitchFamily="34" charset="0"/>
                  <a:buChar char="•"/>
                </a:pPr>
                <a:r>
                  <a:rPr lang="en-US" sz="2000" dirty="0" smtClean="0">
                    <a:sym typeface="Wingdings" panose="05000000000000000000" pitchFamily="2" charset="2"/>
                  </a:rPr>
                  <a:t>3, </a:t>
                </a:r>
                <a:r>
                  <a:rPr lang="en-US" sz="2000" dirty="0" smtClean="0">
                    <a:solidFill>
                      <a:srgbClr val="FF0000"/>
                    </a:solidFill>
                    <a:sym typeface="Wingdings" panose="05000000000000000000" pitchFamily="2" charset="2"/>
                  </a:rPr>
                  <a:t>6</a:t>
                </a:r>
                <a:r>
                  <a:rPr lang="en-US" sz="2000" dirty="0" smtClean="0">
                    <a:sym typeface="Wingdings" panose="05000000000000000000" pitchFamily="2" charset="2"/>
                  </a:rPr>
                  <a:t>, </a:t>
                </a:r>
                <a:r>
                  <a:rPr lang="en-US" sz="2000" dirty="0" smtClean="0">
                    <a:solidFill>
                      <a:srgbClr val="FF0000"/>
                    </a:solidFill>
                    <a:sym typeface="Wingdings" panose="05000000000000000000" pitchFamily="2" charset="2"/>
                  </a:rPr>
                  <a:t>9</a:t>
                </a:r>
                <a:r>
                  <a:rPr lang="en-US" sz="2000" dirty="0" smtClean="0">
                    <a:sym typeface="Wingdings" panose="05000000000000000000" pitchFamily="2" charset="2"/>
                  </a:rPr>
                  <a:t>, 2, 7  3, 6, 9, 2, 7 (no change)</a:t>
                </a:r>
              </a:p>
              <a:p>
                <a:pPr lvl="1">
                  <a:buFont typeface="Arial" panose="020B0604020202020204" pitchFamily="34" charset="0"/>
                  <a:buChar char="•"/>
                </a:pPr>
                <a:r>
                  <a:rPr lang="en-US" sz="2000" dirty="0" smtClean="0">
                    <a:sym typeface="Wingdings" panose="05000000000000000000" pitchFamily="2" charset="2"/>
                  </a:rPr>
                  <a:t>3, 6, </a:t>
                </a:r>
                <a:r>
                  <a:rPr lang="en-US" sz="2000" dirty="0" smtClean="0">
                    <a:solidFill>
                      <a:srgbClr val="FF0000"/>
                    </a:solidFill>
                    <a:sym typeface="Wingdings" panose="05000000000000000000" pitchFamily="2" charset="2"/>
                  </a:rPr>
                  <a:t>9</a:t>
                </a:r>
                <a:r>
                  <a:rPr lang="en-US" sz="2000" dirty="0" smtClean="0">
                    <a:sym typeface="Wingdings" panose="05000000000000000000" pitchFamily="2" charset="2"/>
                  </a:rPr>
                  <a:t>, </a:t>
                </a:r>
                <a:r>
                  <a:rPr lang="en-US" sz="2000" dirty="0" smtClean="0">
                    <a:solidFill>
                      <a:srgbClr val="FF0000"/>
                    </a:solidFill>
                    <a:sym typeface="Wingdings" panose="05000000000000000000" pitchFamily="2" charset="2"/>
                  </a:rPr>
                  <a:t>2</a:t>
                </a:r>
                <a:r>
                  <a:rPr lang="en-US" sz="2000" dirty="0" smtClean="0">
                    <a:sym typeface="Wingdings" panose="05000000000000000000" pitchFamily="2" charset="2"/>
                  </a:rPr>
                  <a:t>, 7  3, </a:t>
                </a:r>
                <a:r>
                  <a:rPr lang="en-US" sz="2000" dirty="0" smtClean="0">
                    <a:solidFill>
                      <a:srgbClr val="FF0000"/>
                    </a:solidFill>
                    <a:sym typeface="Wingdings" panose="05000000000000000000" pitchFamily="2" charset="2"/>
                  </a:rPr>
                  <a:t>6</a:t>
                </a:r>
                <a:r>
                  <a:rPr lang="en-US" sz="2000" dirty="0" smtClean="0">
                    <a:solidFill>
                      <a:schemeClr val="tx1"/>
                    </a:solidFill>
                    <a:sym typeface="Wingdings" panose="05000000000000000000" pitchFamily="2" charset="2"/>
                  </a:rPr>
                  <a:t>, </a:t>
                </a:r>
                <a:r>
                  <a:rPr lang="en-US" sz="2000" dirty="0" smtClean="0">
                    <a:solidFill>
                      <a:srgbClr val="FF0000"/>
                    </a:solidFill>
                    <a:sym typeface="Wingdings" panose="05000000000000000000" pitchFamily="2" charset="2"/>
                  </a:rPr>
                  <a:t>2</a:t>
                </a:r>
                <a:r>
                  <a:rPr lang="en-US" sz="2000" dirty="0" smtClean="0">
                    <a:sym typeface="Wingdings" panose="05000000000000000000" pitchFamily="2" charset="2"/>
                  </a:rPr>
                  <a:t>, 9, 7  </a:t>
                </a:r>
                <a:r>
                  <a:rPr lang="en-US" sz="2000" dirty="0" smtClean="0">
                    <a:solidFill>
                      <a:srgbClr val="FF0000"/>
                    </a:solidFill>
                    <a:sym typeface="Wingdings" panose="05000000000000000000" pitchFamily="2" charset="2"/>
                  </a:rPr>
                  <a:t>3</a:t>
                </a:r>
                <a:r>
                  <a:rPr lang="en-US" sz="2000" dirty="0" smtClean="0">
                    <a:sym typeface="Wingdings" panose="05000000000000000000" pitchFamily="2" charset="2"/>
                  </a:rPr>
                  <a:t>,</a:t>
                </a:r>
                <a:r>
                  <a:rPr lang="en-US" sz="2000" dirty="0" smtClean="0">
                    <a:solidFill>
                      <a:schemeClr val="tx1"/>
                    </a:solidFill>
                    <a:sym typeface="Wingdings" panose="05000000000000000000" pitchFamily="2" charset="2"/>
                  </a:rPr>
                  <a:t> </a:t>
                </a:r>
                <a:r>
                  <a:rPr lang="en-US" sz="2000" dirty="0" smtClean="0">
                    <a:solidFill>
                      <a:srgbClr val="FF0000"/>
                    </a:solidFill>
                    <a:sym typeface="Wingdings" panose="05000000000000000000" pitchFamily="2" charset="2"/>
                  </a:rPr>
                  <a:t>2</a:t>
                </a:r>
                <a:r>
                  <a:rPr lang="en-US" sz="2000" dirty="0" smtClean="0">
                    <a:sym typeface="Wingdings" panose="05000000000000000000" pitchFamily="2" charset="2"/>
                  </a:rPr>
                  <a:t>, 6, 9, 7  2, 3, 6, 9, 7</a:t>
                </a:r>
              </a:p>
              <a:p>
                <a:pPr lvl="1">
                  <a:buFont typeface="Arial" panose="020B0604020202020204" pitchFamily="34" charset="0"/>
                  <a:buChar char="•"/>
                </a:pPr>
                <a:r>
                  <a:rPr lang="en-US" sz="2000" dirty="0">
                    <a:sym typeface="Wingdings" panose="05000000000000000000" pitchFamily="2" charset="2"/>
                  </a:rPr>
                  <a:t>2, 3, 6, </a:t>
                </a:r>
                <a:r>
                  <a:rPr lang="en-US" sz="2000" dirty="0">
                    <a:solidFill>
                      <a:srgbClr val="FF0000"/>
                    </a:solidFill>
                    <a:sym typeface="Wingdings" panose="05000000000000000000" pitchFamily="2" charset="2"/>
                  </a:rPr>
                  <a:t>9</a:t>
                </a:r>
                <a:r>
                  <a:rPr lang="en-US" sz="2000" dirty="0">
                    <a:solidFill>
                      <a:schemeClr val="tx1"/>
                    </a:solidFill>
                    <a:sym typeface="Wingdings" panose="05000000000000000000" pitchFamily="2" charset="2"/>
                  </a:rPr>
                  <a:t>, </a:t>
                </a:r>
                <a:r>
                  <a:rPr lang="en-US" sz="2000" dirty="0" smtClean="0">
                    <a:solidFill>
                      <a:srgbClr val="FF0000"/>
                    </a:solidFill>
                    <a:sym typeface="Wingdings" panose="05000000000000000000" pitchFamily="2" charset="2"/>
                  </a:rPr>
                  <a:t>7 </a:t>
                </a:r>
                <a:r>
                  <a:rPr lang="en-US" sz="2000" dirty="0" smtClean="0">
                    <a:sym typeface="Wingdings" panose="05000000000000000000" pitchFamily="2" charset="2"/>
                  </a:rPr>
                  <a:t> 2, 3,</a:t>
                </a:r>
                <a:r>
                  <a:rPr lang="en-US" sz="2000" dirty="0" smtClean="0">
                    <a:solidFill>
                      <a:schemeClr val="tx1"/>
                    </a:solidFill>
                    <a:sym typeface="Wingdings" panose="05000000000000000000" pitchFamily="2" charset="2"/>
                  </a:rPr>
                  <a:t> </a:t>
                </a:r>
                <a:r>
                  <a:rPr lang="en-US" sz="2000" dirty="0" smtClean="0">
                    <a:solidFill>
                      <a:srgbClr val="FF0000"/>
                    </a:solidFill>
                    <a:sym typeface="Wingdings" panose="05000000000000000000" pitchFamily="2" charset="2"/>
                  </a:rPr>
                  <a:t>6</a:t>
                </a:r>
                <a:r>
                  <a:rPr lang="en-US" sz="2000" dirty="0" smtClean="0">
                    <a:sym typeface="Wingdings" panose="05000000000000000000" pitchFamily="2" charset="2"/>
                  </a:rPr>
                  <a:t>,</a:t>
                </a:r>
                <a:r>
                  <a:rPr lang="en-US" sz="2000" dirty="0" smtClean="0">
                    <a:solidFill>
                      <a:schemeClr val="tx1"/>
                    </a:solidFill>
                    <a:sym typeface="Wingdings" panose="05000000000000000000" pitchFamily="2" charset="2"/>
                  </a:rPr>
                  <a:t> </a:t>
                </a:r>
                <a:r>
                  <a:rPr lang="en-US" sz="2000" dirty="0" smtClean="0">
                    <a:solidFill>
                      <a:srgbClr val="FF0000"/>
                    </a:solidFill>
                    <a:sym typeface="Wingdings" panose="05000000000000000000" pitchFamily="2" charset="2"/>
                  </a:rPr>
                  <a:t>7</a:t>
                </a:r>
                <a:r>
                  <a:rPr lang="en-US" sz="2000" dirty="0" smtClean="0">
                    <a:solidFill>
                      <a:schemeClr val="tx1"/>
                    </a:solidFill>
                    <a:sym typeface="Wingdings" panose="05000000000000000000" pitchFamily="2" charset="2"/>
                  </a:rPr>
                  <a:t>, </a:t>
                </a:r>
                <a:r>
                  <a:rPr lang="en-US" sz="2000" dirty="0" smtClean="0">
                    <a:sym typeface="Wingdings" panose="05000000000000000000" pitchFamily="2" charset="2"/>
                  </a:rPr>
                  <a:t>9  2, 3, 6, 7, 9 </a:t>
                </a:r>
              </a:p>
              <a:p>
                <a:pPr lvl="1">
                  <a:buFont typeface="Arial" panose="020B0604020202020204" pitchFamily="34" charset="0"/>
                  <a:buChar char="•"/>
                </a:pPr>
                <a:r>
                  <a:rPr lang="en-US" sz="2000" dirty="0" smtClean="0">
                    <a:solidFill>
                      <a:schemeClr val="tx1">
                        <a:lumMod val="75000"/>
                        <a:lumOff val="25000"/>
                      </a:schemeClr>
                    </a:solidFill>
                    <a:sym typeface="Wingdings" panose="05000000000000000000" pitchFamily="2" charset="2"/>
                  </a:rPr>
                  <a:t>Done!</a:t>
                </a:r>
              </a:p>
              <a:p>
                <a:pPr>
                  <a:buFont typeface="Arial" panose="020B0604020202020204" pitchFamily="34" charset="0"/>
                  <a:buChar char="•"/>
                </a:pPr>
                <a:r>
                  <a:rPr lang="en-US" sz="2200" dirty="0" smtClean="0">
                    <a:solidFill>
                      <a:schemeClr val="tx1">
                        <a:lumMod val="75000"/>
                        <a:lumOff val="25000"/>
                      </a:schemeClr>
                    </a:solidFill>
                    <a:sym typeface="Wingdings" panose="05000000000000000000" pitchFamily="2" charset="2"/>
                  </a:rPr>
                  <a:t> Also has big-Oh of O(</a:t>
                </a:r>
                <a:r>
                  <a:rPr lang="en-US" sz="2200" dirty="0" smtClean="0">
                    <a:solidFill>
                      <a:schemeClr val="tx1">
                        <a:lumMod val="75000"/>
                        <a:lumOff val="25000"/>
                      </a:schemeClr>
                    </a:solidFill>
                    <a:sym typeface="Wingdings" panose="05000000000000000000" pitchFamily="2" charset="2"/>
                  </a:rPr>
                  <a:t>n</a:t>
                </a:r>
                <a:r>
                  <a:rPr lang="en-US" sz="2200" baseline="30000" dirty="0" smtClean="0">
                    <a:solidFill>
                      <a:schemeClr val="tx1">
                        <a:lumMod val="75000"/>
                        <a:lumOff val="25000"/>
                      </a:schemeClr>
                    </a:solidFill>
                    <a:sym typeface="Wingdings" panose="05000000000000000000" pitchFamily="2" charset="2"/>
                  </a:rPr>
                  <a:t>2</a:t>
                </a:r>
                <a14:m/>
                <a:r>
                  <a:rPr lang="en-US" sz="2200" dirty="0" smtClean="0">
                    <a:solidFill>
                      <a:schemeClr val="tx1">
                        <a:lumMod val="75000"/>
                        <a:lumOff val="25000"/>
                      </a:schemeClr>
                    </a:solidFill>
                    <a:sym typeface="Wingdings" panose="05000000000000000000" pitchFamily="2" charset="2"/>
                  </a:rPr>
                  <a:t> and takes up only constant memory</a:t>
                </a:r>
              </a:p>
              <a:p>
                <a:pPr>
                  <a:buFont typeface="Arial" panose="020B0604020202020204" pitchFamily="34" charset="0"/>
                  <a:buChar char="•"/>
                </a:pPr>
                <a:r>
                  <a:rPr lang="en-US" sz="2200" dirty="0">
                    <a:sym typeface="Wingdings" panose="05000000000000000000" pitchFamily="2" charset="2"/>
                  </a:rPr>
                  <a:t> </a:t>
                </a:r>
                <a:r>
                  <a:rPr lang="en-US" sz="2200" dirty="0" smtClean="0">
                    <a:sym typeface="Wingdings" panose="05000000000000000000" pitchFamily="2" charset="2"/>
                  </a:rPr>
                  <a:t>Works well with lists that are already partially sorted</a:t>
                </a:r>
                <a:endParaRPr lang="en-US" sz="2200" dirty="0">
                  <a:solidFill>
                    <a:schemeClr val="tx1">
                      <a:lumMod val="75000"/>
                      <a:lumOff val="25000"/>
                    </a:schemeClr>
                  </a:solidFill>
                  <a:sym typeface="Wingdings" panose="05000000000000000000" pitchFamily="2" charset="2"/>
                </a:endParaRPr>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1097280" y="1845734"/>
                <a:ext cx="10058400" cy="4227262"/>
              </a:xfrm>
              <a:blipFill rotWithShape="1">
                <a:blip r:embed="rId2"/>
                <a:stretch>
                  <a:fillRect l="-303"/>
                </a:stretch>
              </a:blipFill>
            </p:spPr>
            <p:txBody>
              <a:bodyPr/>
              <a:lstStyle/>
              <a:p>
                <a:r>
                  <a:rPr lang="en-US">
                    <a:noFill/>
                  </a:rPr>
                  <a:t> </a:t>
                </a:r>
              </a:p>
            </p:txBody>
          </p:sp>
        </mc:Fallback>
      </mc:AlternateContent>
    </p:spTree>
    <p:extLst>
      <p:ext uri="{BB962C8B-B14F-4D97-AF65-F5344CB8AC3E}">
        <p14:creationId xmlns:p14="http://schemas.microsoft.com/office/powerpoint/2010/main" val="1794169924"/>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Activity:</a:t>
            </a:r>
            <a:endParaRPr lang="en-US" dirty="0"/>
          </a:p>
        </p:txBody>
      </p:sp>
      <p:sp>
        <p:nvSpPr>
          <p:cNvPr id="3" name="Content Placeholder 2"/>
          <p:cNvSpPr>
            <a:spLocks noGrp="1"/>
          </p:cNvSpPr>
          <p:nvPr>
            <p:ph idx="1"/>
          </p:nvPr>
        </p:nvSpPr>
        <p:spPr>
          <a:xfrm>
            <a:off x="1097279" y="1845733"/>
            <a:ext cx="10349973" cy="4598199"/>
          </a:xfrm>
        </p:spPr>
        <p:txBody>
          <a:bodyPr>
            <a:normAutofit/>
          </a:bodyPr>
          <a:lstStyle/>
          <a:p>
            <a:pPr>
              <a:buFont typeface="Arial" panose="020B0604020202020204" pitchFamily="34" charset="0"/>
              <a:buChar char="•"/>
            </a:pPr>
            <a:r>
              <a:rPr lang="en-US" sz="4000" dirty="0" smtClean="0"/>
              <a:t> We </a:t>
            </a:r>
            <a:r>
              <a:rPr lang="en-US" sz="4000" dirty="0"/>
              <a:t>need about </a:t>
            </a:r>
            <a:r>
              <a:rPr lang="en-US" sz="4000" dirty="0" smtClean="0"/>
              <a:t>six (new) </a:t>
            </a:r>
            <a:r>
              <a:rPr lang="en-US" sz="4000" dirty="0"/>
              <a:t>volunteers from the class</a:t>
            </a:r>
          </a:p>
          <a:p>
            <a:pPr>
              <a:buFont typeface="Arial" panose="020B0604020202020204" pitchFamily="34" charset="0"/>
              <a:buChar char="•"/>
            </a:pPr>
            <a:r>
              <a:rPr lang="en-US" sz="4000" dirty="0" smtClean="0"/>
              <a:t> Five </a:t>
            </a:r>
            <a:r>
              <a:rPr lang="en-US" sz="4000" dirty="0"/>
              <a:t>line up in whatever order you choose</a:t>
            </a:r>
          </a:p>
          <a:p>
            <a:pPr>
              <a:buFont typeface="Arial" panose="020B0604020202020204" pitchFamily="34" charset="0"/>
              <a:buChar char="•"/>
            </a:pPr>
            <a:r>
              <a:rPr lang="en-US" sz="4000" dirty="0" smtClean="0"/>
              <a:t> One </a:t>
            </a:r>
            <a:r>
              <a:rPr lang="en-US" sz="4000" dirty="0"/>
              <a:t>person gets to be the sorter, and use </a:t>
            </a:r>
            <a:r>
              <a:rPr lang="en-US" sz="4000" dirty="0" smtClean="0"/>
              <a:t>insertion </a:t>
            </a:r>
            <a:r>
              <a:rPr lang="en-US" sz="4000" dirty="0"/>
              <a:t>sort to order the others from </a:t>
            </a:r>
            <a:r>
              <a:rPr lang="en-US" sz="4000" dirty="0" smtClean="0"/>
              <a:t>youngest to oldest</a:t>
            </a:r>
          </a:p>
          <a:p>
            <a:pPr>
              <a:buFont typeface="Arial" panose="020B0604020202020204" pitchFamily="34" charset="0"/>
              <a:buChar char="•"/>
            </a:pPr>
            <a:r>
              <a:rPr lang="en-US" sz="4000" dirty="0"/>
              <a:t> If you need help, ask your </a:t>
            </a:r>
            <a:r>
              <a:rPr lang="en-US" sz="4000" dirty="0" smtClean="0"/>
              <a:t>classmates</a:t>
            </a:r>
            <a:endParaRPr lang="en-US" sz="4000" dirty="0"/>
          </a:p>
        </p:txBody>
      </p:sp>
    </p:spTree>
    <p:extLst>
      <p:ext uri="{BB962C8B-B14F-4D97-AF65-F5344CB8AC3E}">
        <p14:creationId xmlns:p14="http://schemas.microsoft.com/office/powerpoint/2010/main" val="92123831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212</TotalTime>
  <Words>799</Words>
  <Application>Microsoft Macintosh PowerPoint</Application>
  <PresentationFormat>Custom</PresentationFormat>
  <Paragraphs>69</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Retrospect</vt:lpstr>
      <vt:lpstr>Insertion and Selection Sort</vt:lpstr>
      <vt:lpstr>Overview:</vt:lpstr>
      <vt:lpstr>Selection Sort:</vt:lpstr>
      <vt:lpstr>Selection Sort:</vt:lpstr>
      <vt:lpstr>Activity:</vt:lpstr>
      <vt:lpstr>Insertion Sort:</vt:lpstr>
      <vt:lpstr>Insertion Sort:</vt:lpstr>
      <vt:lpstr>Insertion Sort:</vt:lpstr>
      <vt:lpstr>Activity:</vt:lpstr>
      <vt:lpstr>Coding Demo:</vt:lpstr>
    </vt:vector>
  </TitlesOfParts>
  <Company>Rose-Hulman Institute of Technology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Sorting Algorithms</dc:title>
  <dc:creator>Katherine Lee</dc:creator>
  <cp:lastModifiedBy>Delvin Defoe</cp:lastModifiedBy>
  <cp:revision>39</cp:revision>
  <dcterms:created xsi:type="dcterms:W3CDTF">2013-10-25T18:55:06Z</dcterms:created>
  <dcterms:modified xsi:type="dcterms:W3CDTF">2013-10-28T14:43:00Z</dcterms:modified>
</cp:coreProperties>
</file>