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91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16143-E03C-4CFD-AFDC-14E5BDEA754C}" type="datetimeFigureOut">
              <a:rPr lang="en-US" smtClean="0"/>
              <a:t>10/28/2013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249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10/28/2013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00581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10/28/2013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49948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10/28/2013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847477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10/28/2013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27894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10/28/2013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09342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10/28/2013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97742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3E54A-A8CA-48C1-9504-691B58049D29}" type="datetimeFigureOut">
              <a:rPr lang="en-US" smtClean="0"/>
              <a:t>10/28/2013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889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C806-BBF7-471C-9527-881CE2266695}" type="datetimeFigureOut">
              <a:rPr lang="en-US" smtClean="0"/>
              <a:t>10/28/2013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816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4063-DF36-4330-A365-08DA1FA5B7D6}" type="datetimeFigureOut">
              <a:rPr lang="en-US" smtClean="0"/>
              <a:t>10/28/2013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477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7C6C-0F39-4D70-8E8D-FE5B9C95FA73}" type="datetimeFigureOut">
              <a:rPr lang="en-US" smtClean="0"/>
              <a:t>10/28/2013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026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A4AC-08CC-42CE-BD01-C191750A04EC}" type="datetimeFigureOut">
              <a:rPr lang="en-US" smtClean="0"/>
              <a:t>10/28/2013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545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7A723-92A7-435B-B681-F25B092FEFEB}" type="datetimeFigureOut">
              <a:rPr lang="en-US" smtClean="0"/>
              <a:t>10/28/2013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040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0639-886C-4FCF-9EAB-ABB5DA3F3F4A}" type="datetimeFigureOut">
              <a:rPr lang="en-US" smtClean="0"/>
              <a:t>10/28/2013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415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30651-31F4-45D2-98AE-A2108F41BC07}" type="datetimeFigureOut">
              <a:rPr lang="en-US" smtClean="0"/>
              <a:t>10/28/2013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427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789A-C914-4DB1-8815-80B5EC7335C5}" type="datetimeFigureOut">
              <a:rPr lang="en-US" smtClean="0"/>
              <a:t>10/28/2013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66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40AA-91A0-436F-8FDB-C0F939DCAE21}" type="datetimeFigureOut">
              <a:rPr lang="en-US" smtClean="0"/>
              <a:t>10/28/2013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947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E59FD0C-5451-4CA0-86AF-E70AE3279989}" type="datetimeFigureOut">
              <a:rPr lang="en-US" smtClean="0"/>
              <a:t>10/28/2013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767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Advanced GUI’s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Christopher Budo, Davis Nygren, spencer franks, Luke miller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02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BorderLayout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Groups components into five areas</a:t>
            </a:r>
          </a:p>
          <a:p>
            <a:pPr lvl="1"/>
            <a:r>
              <a:rPr lang="en-US" dirty="0" smtClean="0"/>
              <a:t>Center</a:t>
            </a:r>
          </a:p>
          <a:p>
            <a:pPr lvl="1"/>
            <a:r>
              <a:rPr lang="en-US" dirty="0" smtClean="0"/>
              <a:t>North</a:t>
            </a:r>
          </a:p>
          <a:p>
            <a:pPr lvl="1"/>
            <a:r>
              <a:rPr lang="en-US" dirty="0" smtClean="0"/>
              <a:t>South</a:t>
            </a:r>
          </a:p>
          <a:p>
            <a:pPr lvl="1"/>
            <a:r>
              <a:rPr lang="en-US" dirty="0" smtClean="0"/>
              <a:t>East</a:t>
            </a:r>
          </a:p>
          <a:p>
            <a:pPr lvl="1"/>
            <a:r>
              <a:rPr lang="en-US" dirty="0" smtClean="0"/>
              <a:t>West</a:t>
            </a:r>
          </a:p>
          <a:p>
            <a:r>
              <a:rPr lang="en-US" dirty="0" smtClean="0"/>
              <a:t>Not all of the areas must be occupied</a:t>
            </a:r>
          </a:p>
          <a:p>
            <a:r>
              <a:rPr lang="en-US" dirty="0" smtClean="0"/>
              <a:t>Default layout for a frame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33611" y="2329994"/>
            <a:ext cx="3417223" cy="3360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70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GridLayout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Arranges components in a grid with a fixed number of rows and columns</a:t>
            </a:r>
          </a:p>
          <a:p>
            <a:r>
              <a:rPr lang="en-US" dirty="0" smtClean="0"/>
              <a:t>Resizes each of the components so that they have the same size</a:t>
            </a:r>
          </a:p>
          <a:p>
            <a:r>
              <a:rPr lang="en-US" dirty="0" smtClean="0"/>
              <a:t>Expands each component to fill the entire area</a:t>
            </a:r>
          </a:p>
          <a:p>
            <a:r>
              <a:rPr lang="en-US" dirty="0" smtClean="0"/>
              <a:t>Sample code: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JPanel </a:t>
            </a:r>
            <a:r>
              <a:rPr lang="en-US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buttonPanel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= new JPanel();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buttonPanel.setLayout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(new GridLayout(4, 3));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buttonPanel.add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(button7);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dirty="0" err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buttonPanel.add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(button8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);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buttonPanel.add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(button9);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buttonPanel.add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(button4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);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…</a:t>
            </a:r>
            <a:endParaRPr lang="en-US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t="988" r="1398" b="958"/>
          <a:stretch/>
        </p:blipFill>
        <p:spPr>
          <a:xfrm>
            <a:off x="6597620" y="2661557"/>
            <a:ext cx="3738365" cy="25064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Rectangle 5"/>
          <p:cNvSpPr/>
          <p:nvPr/>
        </p:nvSpPr>
        <p:spPr>
          <a:xfrm>
            <a:off x="9034220" y="5610007"/>
            <a:ext cx="26035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Big Java 4</a:t>
            </a:r>
            <a:r>
              <a:rPr lang="en-US" baseline="30000" dirty="0"/>
              <a:t>th</a:t>
            </a:r>
            <a:r>
              <a:rPr lang="en-US" dirty="0"/>
              <a:t> Edition Chapter 18 Figure </a:t>
            </a:r>
            <a:r>
              <a:rPr lang="en-US" dirty="0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34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Nesting Panels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By default, panels don’t have visible borders so you can use as many panels as you need to organize your components.</a:t>
            </a:r>
          </a:p>
          <a:p>
            <a:r>
              <a:rPr lang="en-US" dirty="0" smtClean="0"/>
              <a:t>You can mix together layouts by adding new panels into a larger panel such as adding a GridLayout to the center of a BorderLayout</a:t>
            </a:r>
          </a:p>
          <a:p>
            <a:r>
              <a:rPr lang="en-US" dirty="0" smtClean="0"/>
              <a:t>Sample code: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JPanel </a:t>
            </a:r>
            <a:r>
              <a:rPr lang="en-US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keypadPanel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= new JPanel();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keypadPanel.setLayout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(new BorderLayout());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buttonPanel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= new JPanel();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buttonPanel.setLayout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(new GridLayout(4, 3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));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keypadPanel.add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(</a:t>
            </a:r>
            <a:r>
              <a:rPr lang="en-US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buttonPanel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BorderLayout.CENTER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);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JTextField display = new JTextField();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keypadPanel.add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(display, </a:t>
            </a:r>
            <a:r>
              <a:rPr lang="en-US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BorderLayout.NORTH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);</a:t>
            </a:r>
            <a:endParaRPr lang="en-US" b="1" dirty="0" smtClean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925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Giving the User Choices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Radio Buttons</a:t>
            </a:r>
          </a:p>
          <a:p>
            <a:r>
              <a:rPr lang="en-US" dirty="0" smtClean="0"/>
              <a:t>Check Boxes</a:t>
            </a:r>
          </a:p>
          <a:p>
            <a:r>
              <a:rPr lang="en-US" dirty="0" smtClean="0"/>
              <a:t>Combo Boxes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408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Radio Buttons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the choices are mutually exclusive you can use a set of radio buttons</a:t>
            </a:r>
          </a:p>
          <a:p>
            <a:pPr lvl="1"/>
            <a:r>
              <a:rPr lang="en-US" dirty="0" smtClean="0"/>
              <a:t>When one button is selected all other buttons of the set are turned off</a:t>
            </a:r>
          </a:p>
          <a:p>
            <a:r>
              <a:rPr lang="en-US" dirty="0" smtClean="0"/>
              <a:t>To create a set of radio buttons create each button individually and then add all buttons of the set to a </a:t>
            </a:r>
            <a:r>
              <a:rPr lang="en-US" dirty="0" err="1"/>
              <a:t>B</a:t>
            </a:r>
            <a:r>
              <a:rPr lang="en-US" dirty="0" err="1" smtClean="0"/>
              <a:t>uttonGroup</a:t>
            </a:r>
            <a:r>
              <a:rPr lang="en-US" dirty="0" smtClean="0"/>
              <a:t> object</a:t>
            </a:r>
          </a:p>
          <a:p>
            <a:pPr lvl="1"/>
            <a:r>
              <a:rPr lang="en-US" dirty="0" smtClean="0"/>
              <a:t>The Button Group does not place all buttons close to </a:t>
            </a:r>
            <a:r>
              <a:rPr lang="en-US" dirty="0" err="1" smtClean="0"/>
              <a:t>eachother</a:t>
            </a:r>
            <a:r>
              <a:rPr lang="en-US" dirty="0" smtClean="0"/>
              <a:t>, it only determines which buttons should be turned on or off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isSelected</a:t>
            </a:r>
            <a:r>
              <a:rPr lang="en-US" dirty="0" smtClean="0"/>
              <a:t>() method is called to determine whether or not a button is currently selected.</a:t>
            </a:r>
          </a:p>
        </p:txBody>
      </p:sp>
    </p:spTree>
    <p:extLst>
      <p:ext uri="{BB962C8B-B14F-4D97-AF65-F5344CB8AC3E}">
        <p14:creationId xmlns:p14="http://schemas.microsoft.com/office/powerpoint/2010/main" val="303911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/>
              <a:t>M</a:t>
            </a:r>
            <a:r>
              <a:rPr lang="en-US" dirty="0" smtClean="0"/>
              <a:t>ultiple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have multiple button groups it is a good idea to group them together visually to do so you can put each group into a panel and add a border to the panel to make it </a:t>
            </a:r>
            <a:r>
              <a:rPr lang="en-US" dirty="0" smtClean="0"/>
              <a:t>visible</a:t>
            </a:r>
          </a:p>
          <a:p>
            <a:r>
              <a:rPr lang="en-US" dirty="0" smtClean="0"/>
              <a:t>You can also add a title to the border</a:t>
            </a:r>
          </a:p>
          <a:p>
            <a:r>
              <a:rPr lang="en-US" dirty="0" smtClean="0"/>
              <a:t>Sample code:</a:t>
            </a:r>
            <a:endParaRPr lang="en-US" dirty="0"/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/>
              <a:t>JPanel panel = new JPanel();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 err="1"/>
              <a:t>panel.setBorder</a:t>
            </a:r>
            <a:r>
              <a:rPr lang="en-US" dirty="0"/>
              <a:t>(new </a:t>
            </a:r>
            <a:r>
              <a:rPr lang="en-US" dirty="0" err="1"/>
              <a:t>EtchedBorder</a:t>
            </a:r>
            <a:r>
              <a:rPr lang="en-US" dirty="0" smtClean="0"/>
              <a:t>());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 err="1"/>
              <a:t>panel.setBorder</a:t>
            </a:r>
            <a:r>
              <a:rPr lang="en-US" dirty="0"/>
              <a:t>(new </a:t>
            </a:r>
            <a:r>
              <a:rPr lang="en-US" dirty="0" err="1"/>
              <a:t>TitledBorder</a:t>
            </a:r>
            <a:r>
              <a:rPr lang="en-US" dirty="0"/>
              <a:t>(new </a:t>
            </a:r>
            <a:r>
              <a:rPr lang="en-US" dirty="0" err="1"/>
              <a:t>EtchedBorder</a:t>
            </a:r>
            <a:r>
              <a:rPr lang="en-US" dirty="0"/>
              <a:t>(), "Size"));</a:t>
            </a:r>
          </a:p>
        </p:txBody>
      </p:sp>
    </p:spTree>
    <p:extLst>
      <p:ext uri="{BB962C8B-B14F-4D97-AF65-F5344CB8AC3E}">
        <p14:creationId xmlns:p14="http://schemas.microsoft.com/office/powerpoint/2010/main" val="376531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Boxes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check box has two states checked and unchecked</a:t>
            </a:r>
          </a:p>
          <a:p>
            <a:r>
              <a:rPr lang="en-US" dirty="0" smtClean="0"/>
              <a:t>You can use check boxes for choices that are not exclusive.</a:t>
            </a:r>
          </a:p>
          <a:p>
            <a:r>
              <a:rPr lang="en-US" dirty="0" smtClean="0"/>
              <a:t>These are implemented separately unlike radio buttons</a:t>
            </a:r>
          </a:p>
          <a:p>
            <a:r>
              <a:rPr lang="en-US" dirty="0" smtClean="0"/>
              <a:t>Constructing a check box:</a:t>
            </a:r>
          </a:p>
          <a:p>
            <a:pPr lvl="1"/>
            <a:r>
              <a:rPr lang="en-US" dirty="0" err="1"/>
              <a:t>JCheckBox</a:t>
            </a:r>
            <a:r>
              <a:rPr lang="en-US" dirty="0"/>
              <a:t> </a:t>
            </a:r>
            <a:r>
              <a:rPr lang="en-US" dirty="0" err="1"/>
              <a:t>italicCheckBox</a:t>
            </a:r>
            <a:r>
              <a:rPr lang="en-US" dirty="0"/>
              <a:t> = new </a:t>
            </a:r>
            <a:r>
              <a:rPr lang="en-US" dirty="0" err="1"/>
              <a:t>JCheckBox</a:t>
            </a:r>
            <a:r>
              <a:rPr lang="en-US" dirty="0"/>
              <a:t>("Italic</a:t>
            </a:r>
            <a:r>
              <a:rPr lang="en-US" dirty="0" smtClean="0"/>
              <a:t>");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16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Combo Boxes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have a large number of choices radio buttons become impractical due to their size.  </a:t>
            </a:r>
          </a:p>
          <a:p>
            <a:r>
              <a:rPr lang="en-US" dirty="0" smtClean="0"/>
              <a:t>A solution to this problem is the combo box, a combination of a text field and a list</a:t>
            </a:r>
          </a:p>
          <a:p>
            <a:r>
              <a:rPr lang="en-US" dirty="0" smtClean="0"/>
              <a:t>When you click on the arrow to the right of the text field of a combo box a list of selections drops down and you can choose one of the items in the list</a:t>
            </a:r>
          </a:p>
          <a:p>
            <a:r>
              <a:rPr lang="en-US" dirty="0" smtClean="0"/>
              <a:t>If the combo box is editable you can also type in your own selection</a:t>
            </a:r>
          </a:p>
          <a:p>
            <a:r>
              <a:rPr lang="en-US" dirty="0" smtClean="0"/>
              <a:t>You can get the item that the user selected by using the </a:t>
            </a:r>
            <a:r>
              <a:rPr lang="en-US" dirty="0" err="1" smtClean="0"/>
              <a:t>getSelectedItem</a:t>
            </a:r>
            <a:r>
              <a:rPr lang="en-US" dirty="0" smtClean="0"/>
              <a:t> method which will return a object.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72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Menu Bar</a:t>
            </a:r>
          </a:p>
          <a:p>
            <a:r>
              <a:rPr lang="en-US" dirty="0" smtClean="0"/>
              <a:t>Menu</a:t>
            </a:r>
          </a:p>
          <a:p>
            <a:r>
              <a:rPr lang="en-US" dirty="0" smtClean="0"/>
              <a:t>Menu Items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8112" y="452718"/>
            <a:ext cx="3858901" cy="510540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283983" y="5611516"/>
            <a:ext cx="26035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Big Java 4</a:t>
            </a:r>
            <a:r>
              <a:rPr lang="en-US" baseline="30000" dirty="0"/>
              <a:t>th</a:t>
            </a:r>
            <a:r>
              <a:rPr lang="en-US" dirty="0"/>
              <a:t> Edition Chapter 18 Figure </a:t>
            </a:r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6" name="Oval Callout 5"/>
          <p:cNvSpPr/>
          <p:nvPr/>
        </p:nvSpPr>
        <p:spPr>
          <a:xfrm>
            <a:off x="6866726" y="324922"/>
            <a:ext cx="1219922" cy="494522"/>
          </a:xfrm>
          <a:prstGeom prst="wedgeEllipseCallout">
            <a:avLst>
              <a:gd name="adj1" fmla="val -80642"/>
              <a:gd name="adj2" fmla="val 502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Menu Bar</a:t>
            </a:r>
            <a:endParaRPr lang="en-US" dirty="0"/>
          </a:p>
        </p:txBody>
      </p:sp>
      <p:sp>
        <p:nvSpPr>
          <p:cNvPr id="7" name="Oval Callout 6"/>
          <p:cNvSpPr/>
          <p:nvPr/>
        </p:nvSpPr>
        <p:spPr>
          <a:xfrm>
            <a:off x="6866726" y="846142"/>
            <a:ext cx="1219922" cy="494522"/>
          </a:xfrm>
          <a:prstGeom prst="wedgeEllipseCallout">
            <a:avLst>
              <a:gd name="adj1" fmla="val -80642"/>
              <a:gd name="adj2" fmla="val 502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Menu</a:t>
            </a:r>
            <a:endParaRPr lang="en-US" dirty="0"/>
          </a:p>
        </p:txBody>
      </p:sp>
      <p:sp>
        <p:nvSpPr>
          <p:cNvPr id="8" name="Oval Callout 7"/>
          <p:cNvSpPr/>
          <p:nvPr/>
        </p:nvSpPr>
        <p:spPr>
          <a:xfrm>
            <a:off x="7814452" y="1191282"/>
            <a:ext cx="1551495" cy="494522"/>
          </a:xfrm>
          <a:prstGeom prst="wedgeEllipseCallout">
            <a:avLst>
              <a:gd name="adj1" fmla="val -80642"/>
              <a:gd name="adj2" fmla="val 502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Sub-menu</a:t>
            </a:r>
            <a:endParaRPr lang="en-US" dirty="0"/>
          </a:p>
        </p:txBody>
      </p:sp>
      <p:sp>
        <p:nvSpPr>
          <p:cNvPr id="9" name="Oval Callout 8"/>
          <p:cNvSpPr/>
          <p:nvPr/>
        </p:nvSpPr>
        <p:spPr>
          <a:xfrm>
            <a:off x="7884137" y="1873445"/>
            <a:ext cx="1219922" cy="494522"/>
          </a:xfrm>
          <a:prstGeom prst="wedgeEllipseCallout">
            <a:avLst>
              <a:gd name="adj1" fmla="val -80642"/>
              <a:gd name="adj2" fmla="val 502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Menu Item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79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Menu Bar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top-level container of menus</a:t>
            </a:r>
          </a:p>
          <a:p>
            <a:r>
              <a:rPr lang="en-US" dirty="0" smtClean="0"/>
              <a:t>Contains the “File”, ”Edit” ,”View” menus common in programs</a:t>
            </a:r>
          </a:p>
          <a:p>
            <a:r>
              <a:rPr lang="en-US" dirty="0" smtClean="0"/>
              <a:t>To keep the code readable, it is suggested to use different methods to construct each part of the JMenuBar.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87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Familiarization with common interface components</a:t>
            </a:r>
          </a:p>
          <a:p>
            <a:pPr lvl="1"/>
            <a:r>
              <a:rPr lang="en-US" dirty="0" smtClean="0"/>
              <a:t>Text components</a:t>
            </a:r>
          </a:p>
          <a:p>
            <a:pPr lvl="1"/>
            <a:r>
              <a:rPr lang="en-US" dirty="0" smtClean="0"/>
              <a:t>Radio buttons</a:t>
            </a:r>
          </a:p>
          <a:p>
            <a:pPr lvl="1"/>
            <a:r>
              <a:rPr lang="en-US" dirty="0" smtClean="0"/>
              <a:t>Check boxes</a:t>
            </a:r>
          </a:p>
          <a:p>
            <a:pPr lvl="1"/>
            <a:r>
              <a:rPr lang="en-US" dirty="0" smtClean="0"/>
              <a:t>Menus</a:t>
            </a:r>
          </a:p>
          <a:p>
            <a:r>
              <a:rPr lang="en-US" dirty="0" smtClean="0"/>
              <a:t>Understand the use of layout managers to arrange user-interface components</a:t>
            </a:r>
          </a:p>
          <a:p>
            <a:r>
              <a:rPr lang="en-US" dirty="0" smtClean="0"/>
              <a:t>Build programs that handle events from user-interface components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77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JMenus contain JMenuItems and more JMenus (submenus)</a:t>
            </a:r>
          </a:p>
          <a:p>
            <a:r>
              <a:rPr lang="en-US" dirty="0" smtClean="0"/>
              <a:t>JMenus do not create ActionEvents</a:t>
            </a:r>
            <a:endParaRPr lang="en-US" dirty="0"/>
          </a:p>
          <a:p>
            <a:pPr lvl="1"/>
            <a:r>
              <a:rPr lang="en-US" dirty="0" smtClean="0"/>
              <a:t>When a use clicks on a menu name, and a submenu opens, no ActionEvent is created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72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Menu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JMenuItem is at the end of a menu/submenu. </a:t>
            </a:r>
          </a:p>
          <a:p>
            <a:r>
              <a:rPr lang="en-US" dirty="0" smtClean="0"/>
              <a:t>JMenuItems do create ActionEvents when the user clicks on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52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Cay </a:t>
            </a:r>
            <a:r>
              <a:rPr lang="en-US" dirty="0" err="1" smtClean="0"/>
              <a:t>Horstmann</a:t>
            </a:r>
            <a:r>
              <a:rPr lang="en-US" dirty="0" smtClean="0"/>
              <a:t>, Big Java 4</a:t>
            </a:r>
            <a:r>
              <a:rPr lang="en-US" baseline="30000" dirty="0" smtClean="0"/>
              <a:t>th</a:t>
            </a:r>
            <a:r>
              <a:rPr lang="en-US" dirty="0" smtClean="0"/>
              <a:t> Edition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21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Hierarchy of Swing User-Interface Components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87243" y="2052638"/>
            <a:ext cx="5979290" cy="419576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566533" y="6211669"/>
            <a:ext cx="29962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Big Java 4</a:t>
            </a:r>
            <a:r>
              <a:rPr lang="en-US" baseline="30000" dirty="0" smtClean="0"/>
              <a:t>th</a:t>
            </a:r>
            <a:r>
              <a:rPr lang="en-US" dirty="0" smtClean="0"/>
              <a:t> Edition Chapter 18 Figure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589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Processing Text Input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JTextField</a:t>
            </a:r>
          </a:p>
          <a:p>
            <a:r>
              <a:rPr lang="en-US" dirty="0" smtClean="0"/>
              <a:t>JTextArea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1376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JTextFields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</a:t>
            </a:r>
            <a:r>
              <a:rPr lang="en-US" dirty="0"/>
              <a:t>you use a JTextField you must give the field a width, or approximation of how many letters the user will </a:t>
            </a:r>
            <a:r>
              <a:rPr lang="en-US" dirty="0" smtClean="0"/>
              <a:t>type</a:t>
            </a:r>
          </a:p>
          <a:p>
            <a:r>
              <a:rPr lang="en-US" dirty="0" smtClean="0"/>
              <a:t>If a user types more characters than accounted for in the width, some characters will become invisible</a:t>
            </a:r>
            <a:endParaRPr lang="en-US" dirty="0"/>
          </a:p>
          <a:p>
            <a:r>
              <a:rPr lang="en-US" dirty="0"/>
              <a:t>When using a JTextField the user can be told what to type by using a JLabel - a component that holds a string such as “Name: “ telling the user to put a name in the text field</a:t>
            </a:r>
          </a:p>
          <a:p>
            <a:r>
              <a:rPr lang="en-US" dirty="0" smtClean="0"/>
              <a:t>A text field fires an action when the enter key is pressed, but </a:t>
            </a:r>
            <a:r>
              <a:rPr lang="en-US" smtClean="0"/>
              <a:t>can be </a:t>
            </a:r>
            <a:r>
              <a:rPr lang="en-US" dirty="0" smtClean="0"/>
              <a:t>accessed without the enter key being pressed</a:t>
            </a:r>
          </a:p>
          <a:p>
            <a:r>
              <a:rPr lang="en-US" dirty="0" smtClean="0"/>
              <a:t>JTextField </a:t>
            </a:r>
            <a:r>
              <a:rPr lang="en-US" dirty="0" err="1" smtClean="0"/>
              <a:t>textField</a:t>
            </a:r>
            <a:r>
              <a:rPr lang="en-US" dirty="0" smtClean="0"/>
              <a:t> </a:t>
            </a:r>
            <a:r>
              <a:rPr lang="en-US" dirty="0"/>
              <a:t>= new JTextField(FIELD_WIDTH);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7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JTextArea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Holds multiple lines of text</a:t>
            </a:r>
          </a:p>
          <a:p>
            <a:r>
              <a:rPr lang="en-US" dirty="0" smtClean="0"/>
              <a:t>When defining an area you must supply the number of rows and columns.</a:t>
            </a:r>
          </a:p>
          <a:p>
            <a:r>
              <a:rPr lang="en-US" dirty="0"/>
              <a:t>JTextArea </a:t>
            </a:r>
            <a:r>
              <a:rPr lang="en-US" dirty="0" err="1"/>
              <a:t>textArea</a:t>
            </a:r>
            <a:r>
              <a:rPr lang="en-US" dirty="0"/>
              <a:t> = new JTextArea(ROWS, COLUMNS);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8287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setText</a:t>
            </a:r>
            <a:r>
              <a:rPr lang="en-US" dirty="0"/>
              <a:t>: sets the text of a text field or </a:t>
            </a:r>
            <a:r>
              <a:rPr lang="en-US" dirty="0" smtClean="0"/>
              <a:t>area</a:t>
            </a:r>
          </a:p>
          <a:p>
            <a:pPr lvl="1"/>
            <a:r>
              <a:rPr lang="en-US" dirty="0" err="1" smtClean="0"/>
              <a:t>textField.setText</a:t>
            </a:r>
            <a:r>
              <a:rPr lang="en-US" dirty="0" smtClean="0"/>
              <a:t>(“HI”);</a:t>
            </a:r>
            <a:endParaRPr lang="en-US" dirty="0"/>
          </a:p>
          <a:p>
            <a:r>
              <a:rPr lang="en-US" b="1" dirty="0"/>
              <a:t>append</a:t>
            </a:r>
            <a:r>
              <a:rPr lang="en-US" dirty="0"/>
              <a:t>: adds text to the end of a text </a:t>
            </a:r>
            <a:r>
              <a:rPr lang="en-US" dirty="0" smtClean="0"/>
              <a:t>area</a:t>
            </a:r>
          </a:p>
          <a:p>
            <a:pPr lvl="1"/>
            <a:r>
              <a:rPr lang="en-US" dirty="0" smtClean="0"/>
              <a:t>Note: this only works for a JTextArea not a JTextField</a:t>
            </a:r>
          </a:p>
          <a:p>
            <a:pPr lvl="1"/>
            <a:r>
              <a:rPr lang="en-US" dirty="0" err="1"/>
              <a:t>textArea.append</a:t>
            </a:r>
            <a:r>
              <a:rPr lang="en-US" dirty="0"/>
              <a:t>(</a:t>
            </a:r>
            <a:r>
              <a:rPr lang="en-US" dirty="0" err="1"/>
              <a:t>account.getBalance</a:t>
            </a:r>
            <a:r>
              <a:rPr lang="en-US" dirty="0"/>
              <a:t>() + "\n");</a:t>
            </a:r>
          </a:p>
          <a:p>
            <a:r>
              <a:rPr lang="en-US" b="1" dirty="0" err="1"/>
              <a:t>setEditable</a:t>
            </a:r>
            <a:r>
              <a:rPr lang="en-US" dirty="0"/>
              <a:t>: enables or disables the user from entering text in a field or </a:t>
            </a:r>
            <a:r>
              <a:rPr lang="en-US" dirty="0" smtClean="0"/>
              <a:t>area</a:t>
            </a:r>
          </a:p>
          <a:p>
            <a:pPr lvl="1"/>
            <a:r>
              <a:rPr lang="en-US" dirty="0" err="1"/>
              <a:t>textArea.setEditable</a:t>
            </a:r>
            <a:r>
              <a:rPr lang="en-US" dirty="0"/>
              <a:t>(false);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47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Layout Managers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java you create user interfaces by adding components into containers such as panels</a:t>
            </a:r>
          </a:p>
          <a:p>
            <a:pPr lvl="1"/>
            <a:r>
              <a:rPr lang="en-US" dirty="0" smtClean="0"/>
              <a:t>Each container has its own layout manager which determines how the components are laid out.</a:t>
            </a:r>
          </a:p>
          <a:p>
            <a:r>
              <a:rPr lang="en-US" dirty="0" smtClean="0"/>
              <a:t>Some major layout managers</a:t>
            </a:r>
          </a:p>
          <a:p>
            <a:pPr lvl="1"/>
            <a:r>
              <a:rPr lang="en-US" dirty="0" smtClean="0"/>
              <a:t>FlowLayout</a:t>
            </a:r>
          </a:p>
          <a:p>
            <a:pPr lvl="1"/>
            <a:r>
              <a:rPr lang="en-US" dirty="0" smtClean="0"/>
              <a:t>BorderLayout</a:t>
            </a:r>
            <a:endParaRPr lang="en-US" dirty="0"/>
          </a:p>
          <a:p>
            <a:pPr lvl="1"/>
            <a:r>
              <a:rPr lang="en-US" dirty="0" smtClean="0"/>
              <a:t>GridLayout</a:t>
            </a:r>
          </a:p>
        </p:txBody>
      </p:sp>
    </p:spTree>
    <p:extLst>
      <p:ext uri="{BB962C8B-B14F-4D97-AF65-F5344CB8AC3E}">
        <p14:creationId xmlns:p14="http://schemas.microsoft.com/office/powerpoint/2010/main" val="90265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Flow Layout arranges its components from left to right and starts a new row when there is no more room in the current row.</a:t>
            </a:r>
          </a:p>
          <a:p>
            <a:r>
              <a:rPr lang="en-US" dirty="0" smtClean="0"/>
              <a:t>Flow layout is the default layout of JPanel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83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182</TotalTime>
  <Words>956</Words>
  <Application>Microsoft Office PowerPoint</Application>
  <PresentationFormat>Widescreen</PresentationFormat>
  <Paragraphs>127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Century Gothic</vt:lpstr>
      <vt:lpstr>Wingdings 3</vt:lpstr>
      <vt:lpstr>Ion</vt:lpstr>
      <vt:lpstr>Advanced GUI’s</vt:lpstr>
      <vt:lpstr>Goals</vt:lpstr>
      <vt:lpstr>Hierarchy of Swing User-Interface Components</vt:lpstr>
      <vt:lpstr>Processing Text Input</vt:lpstr>
      <vt:lpstr>JTextFields</vt:lpstr>
      <vt:lpstr>JTextArea</vt:lpstr>
      <vt:lpstr>Methods </vt:lpstr>
      <vt:lpstr>Layout Managers</vt:lpstr>
      <vt:lpstr>FlowLayout</vt:lpstr>
      <vt:lpstr>BorderLayout</vt:lpstr>
      <vt:lpstr>GridLayout</vt:lpstr>
      <vt:lpstr>Nesting Panels</vt:lpstr>
      <vt:lpstr>Giving the User Choices</vt:lpstr>
      <vt:lpstr>Radio Buttons</vt:lpstr>
      <vt:lpstr>Using Multiple Groups</vt:lpstr>
      <vt:lpstr>Check Boxes</vt:lpstr>
      <vt:lpstr>Combo Boxes</vt:lpstr>
      <vt:lpstr>Menus</vt:lpstr>
      <vt:lpstr>Menu Bar</vt:lpstr>
      <vt:lpstr>Menu</vt:lpstr>
      <vt:lpstr>Menu Items</vt:lpstr>
      <vt:lpstr>Sources</vt:lpstr>
    </vt:vector>
  </TitlesOfParts>
  <Company>Rose-Hulman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GUI’s</dc:title>
  <dc:creator>Christopher Budo</dc:creator>
  <cp:lastModifiedBy>Christopher Budo</cp:lastModifiedBy>
  <cp:revision>18</cp:revision>
  <dcterms:created xsi:type="dcterms:W3CDTF">2013-10-27T16:46:12Z</dcterms:created>
  <dcterms:modified xsi:type="dcterms:W3CDTF">2013-10-28T20:02:18Z</dcterms:modified>
</cp:coreProperties>
</file>