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1" r:id="rId8"/>
    <p:sldId id="264" r:id="rId9"/>
    <p:sldId id="265" r:id="rId10"/>
    <p:sldId id="260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3B09"/>
    <a:srgbClr val="C139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10/28/2013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10/28/2013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10/28/2013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10/28/2013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10/28/2013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10/28/2013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10/28/2013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10/28/2013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10/28/2013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10/28/2013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10/28/2013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10/28/2013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10/28/2013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10/28/2013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10/28/2013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10/28/2013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10/28/2013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10/28/2013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800" dirty="0" smtClean="0"/>
              <a:t>Advanced GUI Programming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Austin </a:t>
            </a:r>
            <a:r>
              <a:rPr lang="en-US" dirty="0" err="1" smtClean="0"/>
              <a:t>Fahsl</a:t>
            </a:r>
            <a:r>
              <a:rPr lang="en-US" dirty="0" smtClean="0"/>
              <a:t>, Austin May, Shane Bruggeman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6096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Images &amp; Adding Images To </a:t>
            </a:r>
            <a:r>
              <a:rPr lang="en-US" dirty="0" err="1" smtClean="0"/>
              <a:t>JButtons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72528" y="2336874"/>
            <a:ext cx="457199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BufferedImage &amp; Image Classes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Image </a:t>
            </a:r>
            <a:r>
              <a:rPr lang="en-US" dirty="0"/>
              <a:t>image = ImageIO.read(new File(file</a:t>
            </a:r>
            <a:r>
              <a:rPr lang="en-US" dirty="0" smtClean="0"/>
              <a:t>))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BufferedImage </a:t>
            </a:r>
            <a:r>
              <a:rPr lang="en-US" dirty="0"/>
              <a:t>image = ImageIO.read(new File(file</a:t>
            </a:r>
            <a:r>
              <a:rPr lang="en-US" dirty="0" smtClean="0"/>
              <a:t>))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button.setIcon</a:t>
            </a:r>
            <a:r>
              <a:rPr lang="en-US" dirty="0" smtClean="0"/>
              <a:t>(new </a:t>
            </a:r>
            <a:r>
              <a:rPr lang="en-US" dirty="0" err="1" smtClean="0"/>
              <a:t>ImageIcon</a:t>
            </a:r>
            <a:r>
              <a:rPr lang="en-US" dirty="0" smtClean="0"/>
              <a:t>(file));</a:t>
            </a:r>
          </a:p>
        </p:txBody>
      </p:sp>
      <p:pic>
        <p:nvPicPr>
          <p:cNvPr id="4100" name="Picture 4" descr="http://www.coolmath.com/fractals/images/fractal21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0859" y="2336874"/>
            <a:ext cx="6849383" cy="4052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http://4.bp.blogspot.com/-fvCmhLYe5xo/ULv5Fz5ntMI/AAAAAAAAAQI/5WXTHInkOpw/s400/ButtonIcon-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383" y="5146639"/>
            <a:ext cx="4187824" cy="1242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5427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http://</a:t>
            </a:r>
            <a:r>
              <a:rPr lang="en-US" dirty="0" smtClean="0"/>
              <a:t>math.hws.edu/eck/cs124/javanotes6/c13/index.html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http://docs.oracle.com/javase/7/docs/api</a:t>
            </a:r>
            <a:r>
              <a:rPr lang="en-US" dirty="0" smtClean="0"/>
              <a:t>/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http://</a:t>
            </a:r>
            <a:r>
              <a:rPr lang="en-US" dirty="0" smtClean="0"/>
              <a:t>docs.oracle.com/javase/tutorial/uiswing/components/toolbar.html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http://www.stackoverflow.com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Sources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013675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 Quick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529" y="2354126"/>
            <a:ext cx="4737068" cy="3599316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Purpose:</a:t>
            </a:r>
          </a:p>
          <a:p>
            <a:pPr lvl="1"/>
            <a:r>
              <a:rPr lang="en-US" sz="2400" dirty="0" smtClean="0"/>
              <a:t>Guide the user</a:t>
            </a:r>
          </a:p>
          <a:p>
            <a:pPr marL="457200" lvl="1" indent="0">
              <a:buNone/>
            </a:pPr>
            <a:endParaRPr lang="en-US" sz="2400" dirty="0" smtClean="0"/>
          </a:p>
          <a:p>
            <a:r>
              <a:rPr lang="en-US" sz="2800" dirty="0" smtClean="0"/>
              <a:t>Implementation:</a:t>
            </a:r>
          </a:p>
          <a:p>
            <a:pPr lvl="1"/>
            <a:r>
              <a:rPr lang="en-US" sz="2400" dirty="0" smtClean="0"/>
              <a:t>Swing &amp; AWT</a:t>
            </a:r>
          </a:p>
          <a:p>
            <a:pPr marL="457200" lvl="1" indent="0">
              <a:buNone/>
            </a:pPr>
            <a:endParaRPr lang="en-US" sz="2400" dirty="0"/>
          </a:p>
          <a:p>
            <a:r>
              <a:rPr lang="en-US" sz="2800" dirty="0" smtClean="0"/>
              <a:t>Result:</a:t>
            </a:r>
          </a:p>
          <a:p>
            <a:pPr lvl="1"/>
            <a:r>
              <a:rPr lang="en-US" sz="2400" dirty="0" smtClean="0"/>
              <a:t>Modular coding</a:t>
            </a:r>
          </a:p>
          <a:p>
            <a:pPr lvl="1"/>
            <a:r>
              <a:rPr lang="en-US" sz="2400" dirty="0" smtClean="0"/>
              <a:t>Ease of access</a:t>
            </a:r>
          </a:p>
        </p:txBody>
      </p:sp>
      <p:pic>
        <p:nvPicPr>
          <p:cNvPr id="1026" name="Picture 2" descr="https://encrypted-tbn0.gstatic.com/images?q=tbn:ANd9GcTkKucq5aKN-7bbgPjX0H5EFeIBHgTBRtUMVrQOVDfkwKgmbcqx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2797" y="2232803"/>
            <a:ext cx="2600817" cy="22788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aoeu.se/so/calc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2796" y="4614187"/>
            <a:ext cx="2600817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www.java-forums.org/attachments/netbeans/788d1319003478t-need-help-switch-jpanel-untitled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7812" y="3255751"/>
            <a:ext cx="3883985" cy="2511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8930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AWT </a:t>
            </a:r>
            <a:r>
              <a:rPr lang="en-US" dirty="0" err="1" smtClean="0"/>
              <a:t>vs</a:t>
            </a:r>
            <a:r>
              <a:rPr lang="en-US" dirty="0" smtClean="0"/>
              <a:t> Swing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916556" y="2174048"/>
            <a:ext cx="4472327" cy="693135"/>
          </a:xfrm>
        </p:spPr>
        <p:txBody>
          <a:bodyPr/>
          <a:lstStyle/>
          <a:p>
            <a:pPr algn="ctr"/>
            <a:r>
              <a:rPr lang="en-US" u="sng" dirty="0" smtClean="0"/>
              <a:t>Swing</a:t>
            </a:r>
            <a:endParaRPr lang="en-US" u="sng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5916556" y="3020322"/>
            <a:ext cx="4698355" cy="2793881"/>
          </a:xfrm>
        </p:spPr>
        <p:txBody>
          <a:bodyPr>
            <a:normAutofit/>
          </a:bodyPr>
          <a:lstStyle/>
          <a:p>
            <a:r>
              <a:rPr lang="en-US" dirty="0" smtClean="0"/>
              <a:t>All the features of AWT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Lightweight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Handles its own functionality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809716" y="2172971"/>
            <a:ext cx="4474028" cy="692076"/>
          </a:xfrm>
        </p:spPr>
        <p:txBody>
          <a:bodyPr/>
          <a:lstStyle/>
          <a:p>
            <a:pPr algn="ctr"/>
            <a:r>
              <a:rPr lang="en-US" u="sng" dirty="0" smtClean="0"/>
              <a:t>AWT</a:t>
            </a:r>
            <a:endParaRPr lang="en-US" u="sng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583685" y="3021381"/>
            <a:ext cx="4700059" cy="2906179"/>
          </a:xfrm>
        </p:spPr>
        <p:txBody>
          <a:bodyPr/>
          <a:lstStyle/>
          <a:p>
            <a:r>
              <a:rPr lang="en-US" dirty="0" smtClean="0"/>
              <a:t>Abstract Windows Toolkit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Heavyweight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Native code counterparts handle functionality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0055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5001434"/>
            <a:ext cx="9613862" cy="588535"/>
          </a:xfrm>
        </p:spPr>
        <p:txBody>
          <a:bodyPr/>
          <a:lstStyle/>
          <a:p>
            <a:pPr algn="ctr"/>
            <a:r>
              <a:rPr lang="en-US" dirty="0" smtClean="0"/>
              <a:t>Layout Managers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>
          <a:xfrm>
            <a:off x="680319" y="5589969"/>
            <a:ext cx="9613862" cy="502255"/>
          </a:xfrm>
        </p:spPr>
        <p:txBody>
          <a:bodyPr/>
          <a:lstStyle/>
          <a:p>
            <a:pPr algn="ctr"/>
            <a:r>
              <a:rPr lang="en-US" dirty="0" err="1"/>
              <a:t>FlowLayout</a:t>
            </a:r>
            <a:r>
              <a:rPr lang="en-US" dirty="0"/>
              <a:t>, </a:t>
            </a:r>
            <a:r>
              <a:rPr lang="en-US" dirty="0" err="1"/>
              <a:t>BorderLayout</a:t>
            </a:r>
            <a:r>
              <a:rPr lang="en-US" dirty="0"/>
              <a:t>, </a:t>
            </a:r>
            <a:r>
              <a:rPr lang="en-US" dirty="0" err="1"/>
              <a:t>GridLayout</a:t>
            </a:r>
            <a:r>
              <a:rPr lang="en-US" dirty="0"/>
              <a:t>, </a:t>
            </a:r>
            <a:r>
              <a:rPr lang="en-US" dirty="0" err="1" smtClean="0"/>
              <a:t>GroupLayout</a:t>
            </a:r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337419" y="386914"/>
            <a:ext cx="4486275" cy="1598919"/>
            <a:chOff x="680319" y="497574"/>
            <a:chExt cx="4486275" cy="1036085"/>
          </a:xfrm>
        </p:grpSpPr>
        <p:pic>
          <p:nvPicPr>
            <p:cNvPr id="2050" name="Picture 2" descr="A picture of a GUI that uses FlowLayout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0319" y="731284"/>
              <a:ext cx="4486275" cy="8023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Rectangle 5"/>
            <p:cNvSpPr/>
            <p:nvPr/>
          </p:nvSpPr>
          <p:spPr>
            <a:xfrm>
              <a:off x="2173892" y="497574"/>
              <a:ext cx="149912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b="1" dirty="0" smtClean="0">
                  <a:ln w="9525">
                    <a:solidFill>
                      <a:schemeClr val="bg1"/>
                    </a:solidFill>
                    <a:prstDash val="solid"/>
                  </a:ln>
                  <a:effectLst>
                    <a:outerShdw blurRad="12700" dist="38100" dir="2700000" algn="tl" rotWithShape="0">
                      <a:schemeClr val="bg1">
                        <a:lumMod val="50000"/>
                      </a:schemeClr>
                    </a:outerShdw>
                  </a:effectLst>
                </a:rPr>
                <a:t>Flow Layout</a:t>
              </a:r>
              <a:endParaRPr lang="en-US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680319" y="2402161"/>
            <a:ext cx="4406030" cy="1758228"/>
            <a:chOff x="202169" y="1907090"/>
            <a:chExt cx="3105150" cy="2005443"/>
          </a:xfrm>
        </p:grpSpPr>
        <p:pic>
          <p:nvPicPr>
            <p:cNvPr id="2052" name="Picture 4" descr="A picture of a GUI that uses GridLayout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5186"/>
            <a:stretch/>
          </p:blipFill>
          <p:spPr bwMode="auto">
            <a:xfrm>
              <a:off x="202169" y="2366169"/>
              <a:ext cx="3105150" cy="15463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Rectangle 13"/>
            <p:cNvSpPr/>
            <p:nvPr/>
          </p:nvSpPr>
          <p:spPr>
            <a:xfrm>
              <a:off x="1032431" y="1907090"/>
              <a:ext cx="144462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b="1" dirty="0" smtClean="0">
                  <a:ln w="9525">
                    <a:solidFill>
                      <a:schemeClr val="bg1"/>
                    </a:solidFill>
                    <a:prstDash val="solid"/>
                  </a:ln>
                  <a:effectLst>
                    <a:outerShdw blurRad="12700" dist="38100" dir="2700000" algn="tl" rotWithShape="0">
                      <a:schemeClr val="bg1">
                        <a:lumMod val="50000"/>
                      </a:schemeClr>
                    </a:outerShdw>
                  </a:effectLst>
                </a:rPr>
                <a:t>Grid Layout</a:t>
              </a:r>
              <a:endParaRPr lang="en-US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6029703" y="2206344"/>
            <a:ext cx="4591050" cy="2128337"/>
            <a:chOff x="3431801" y="2231276"/>
            <a:chExt cx="4591050" cy="2128337"/>
          </a:xfrm>
        </p:grpSpPr>
        <p:pic>
          <p:nvPicPr>
            <p:cNvPr id="2054" name="Picture 6" descr="A picture of a GUI that uses BorderLayout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31801" y="2603212"/>
              <a:ext cx="4591050" cy="17564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" name="Rectangle 14"/>
            <p:cNvSpPr/>
            <p:nvPr/>
          </p:nvSpPr>
          <p:spPr>
            <a:xfrm>
              <a:off x="4867156" y="2231276"/>
              <a:ext cx="172034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b="1" dirty="0" smtClean="0">
                  <a:ln w="9525">
                    <a:solidFill>
                      <a:schemeClr val="bg1"/>
                    </a:solidFill>
                    <a:prstDash val="solid"/>
                  </a:ln>
                  <a:effectLst>
                    <a:outerShdw blurRad="12700" dist="38100" dir="2700000" algn="tl" rotWithShape="0">
                      <a:schemeClr val="bg1">
                        <a:lumMod val="50000"/>
                      </a:schemeClr>
                    </a:outerShdw>
                  </a:effectLst>
                </a:rPr>
                <a:t>Border Layout</a:t>
              </a:r>
              <a:endParaRPr lang="en-US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endParaRPr>
            </a:p>
          </p:txBody>
        </p:sp>
      </p:grpSp>
      <p:pic>
        <p:nvPicPr>
          <p:cNvPr id="2062" name="Picture 14" descr="http://docs.oracle.com/javase/tutorial/figures/uiswing/layout/BoxLayoutDemo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0482" y="951056"/>
            <a:ext cx="3591832" cy="11967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Rectangle 21"/>
          <p:cNvSpPr/>
          <p:nvPr/>
        </p:nvSpPr>
        <p:spPr>
          <a:xfrm>
            <a:off x="7865344" y="520534"/>
            <a:ext cx="13821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Box Layout</a:t>
            </a:r>
            <a:endParaRPr lang="en-US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953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Layout Managers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906347" y="2254171"/>
            <a:ext cx="4472327" cy="693135"/>
          </a:xfrm>
        </p:spPr>
        <p:txBody>
          <a:bodyPr/>
          <a:lstStyle/>
          <a:p>
            <a:r>
              <a:rPr lang="en-US" u="sng" dirty="0" smtClean="0"/>
              <a:t>Flow Layout</a:t>
            </a:r>
            <a:endParaRPr lang="en-US" u="sng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80319" y="3030008"/>
            <a:ext cx="4698355" cy="2758471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new </a:t>
            </a:r>
            <a:r>
              <a:rPr lang="en-US" dirty="0" err="1" smtClean="0"/>
              <a:t>FlowLayout</a:t>
            </a:r>
            <a:r>
              <a:rPr lang="en-US" dirty="0" smtClean="0"/>
              <a:t>();</a:t>
            </a:r>
          </a:p>
          <a:p>
            <a:endParaRPr lang="en-US" dirty="0"/>
          </a:p>
          <a:p>
            <a:r>
              <a:rPr lang="en-US" dirty="0" smtClean="0"/>
              <a:t>Places elements (in the order added) to the screen.</a:t>
            </a:r>
          </a:p>
          <a:p>
            <a:endParaRPr lang="en-US" dirty="0"/>
          </a:p>
          <a:p>
            <a:r>
              <a:rPr lang="en-US" dirty="0" smtClean="0"/>
              <a:t>Starts a new line if the elements do not fit the current one</a:t>
            </a:r>
          </a:p>
          <a:p>
            <a:endParaRPr lang="en-US" dirty="0" smtClean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5820154" y="2255230"/>
            <a:ext cx="4474028" cy="692076"/>
          </a:xfrm>
        </p:spPr>
        <p:txBody>
          <a:bodyPr/>
          <a:lstStyle/>
          <a:p>
            <a:r>
              <a:rPr lang="en-US" u="sng" dirty="0" smtClean="0"/>
              <a:t>Border</a:t>
            </a:r>
            <a:endParaRPr lang="en-US" u="sng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3509585"/>
          </a:xfrm>
        </p:spPr>
        <p:txBody>
          <a:bodyPr/>
          <a:lstStyle/>
          <a:p>
            <a:r>
              <a:rPr lang="en-US" dirty="0" smtClean="0"/>
              <a:t>new </a:t>
            </a:r>
            <a:r>
              <a:rPr lang="en-US" dirty="0" err="1" smtClean="0"/>
              <a:t>BorderLayout</a:t>
            </a:r>
            <a:r>
              <a:rPr lang="en-US" dirty="0" smtClean="0"/>
              <a:t>();</a:t>
            </a:r>
          </a:p>
          <a:p>
            <a:endParaRPr lang="en-US" dirty="0"/>
          </a:p>
          <a:p>
            <a:r>
              <a:rPr lang="en-US" dirty="0" smtClean="0"/>
              <a:t> Places elements into </a:t>
            </a:r>
            <a:r>
              <a:rPr lang="en-US" dirty="0" smtClean="0">
                <a:solidFill>
                  <a:srgbClr val="C13908"/>
                </a:solidFill>
              </a:rPr>
              <a:t>t</a:t>
            </a:r>
            <a:r>
              <a:rPr lang="en-US" dirty="0" smtClean="0"/>
              <a:t>predetermined spaces on the </a:t>
            </a:r>
            <a:r>
              <a:rPr lang="en-US" dirty="0" smtClean="0">
                <a:solidFill>
                  <a:srgbClr val="CB3B09"/>
                </a:solidFill>
              </a:rPr>
              <a:t>t</a:t>
            </a:r>
            <a:r>
              <a:rPr lang="en-US" dirty="0" smtClean="0"/>
              <a:t>component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NORTH, SOUTH, EAST, </a:t>
            </a:r>
          </a:p>
          <a:p>
            <a:pPr marL="0" indent="0">
              <a:buNone/>
            </a:pPr>
            <a:r>
              <a:rPr lang="en-US" dirty="0" smtClean="0"/>
              <a:t>   WEST, CENTER</a:t>
            </a:r>
            <a:endParaRPr lang="en-US" dirty="0"/>
          </a:p>
          <a:p>
            <a:endParaRPr lang="en-US" dirty="0"/>
          </a:p>
        </p:txBody>
      </p:sp>
      <p:sp>
        <p:nvSpPr>
          <p:cNvPr id="12" name="AutoShape 2" descr="data:image/jpeg;base64,/9j/4AAQSkZJRgABAQAAAQABAAD/2wCEAAkGBhIGEBAPBxAQEBAQEBYPDxARDA4SEBAMFBchFRcQEhIYJyYqFyUjGRISHzsgJCguLi44FSAzNTA2NiYrMC4BCQoKDgwOGg8PFywcHBwpKSwvKSk1LikpNSwsLCwsLDY1KSwpKSkpMCksKTUsKTQsKSosKSk1KSksNTU1LDU1Nf/AABEIAJwBQgMBIgACEQEDEQH/xAAcAAEAAgMBAQEAAAAAAAAAAAAAAwQCBQcGCAH/xABGEAABAwAFBwcKBAUDBQEAAAACAAEDBAUREhUTFCGSk9HSFzFRUlNUYQYHMkFjcXKjsbIiIzM1QnORs8E0gfAWJGKDoYL/xAAXAQEBAQEAAAAAAAAAAAAAAAAAAQID/8QAIREBAAIDAQEAAgMBAAAAAAAAABESASFRAhNhkQNB8DH/2gAMAwEAAhEDEQA/APQeQvkNQaxoMdIrQL5neIiI3ZhFnssaz1aFs28kanM2CKjmb22E4tM4ha9jOb+rS7f5VLyWlkwyiR0cXJjsZ7r/AIxbKlaVj6Htaxm8W9drWejOlZIo3osTgwM7O5fgFtFnr0lpdn0M61jy559f9/CDk2qzu/zD3pyb1Z3f5h715zygptaRUsyqRyOjtHDSbhPEwuUN4ZKCF617ZWcCv+qxm0rW1bR6yGePPJJ2GTM86nB4Y5TFqPK8wkY6XuynEPr5tGh1al3teTarO7/MPenJtVnd/mHvXg3Gs6zaitXQzm4SVfKzC8LRCUUpPSTpDM+ktEbs+nwU9HplcRgRk9II44YpJIiOFmpFPGku8kNHf+CMqO7M782htFqlS72vJtVnd/mHvTk2qzu/zD3rQ+Sc1YxTy/8AUczmEcARhY0WTnnkMpTmZh9Fwa7FZ62sfwXqsQVomf5IU+TarO7/ADD3pybVZ3f5h71cxBMQVon0U+TarO7/ADD3pybVZ3f5h71cxBMQSh9FPk2qzu/zD3pybVZ3f5h71cxBMQSh9FPk2qzu/wAw96cm1Wd3+Ye9XMQTEEofRT5Nqs7v8w96cm1Wd3+Ye9XMQTEEofRT5Nqs7v8AMPenJtVnd/mHvVzEExBKH0U+TarO7/MPenJtVnd/mHvVzEExBKH0U+TarO7/ADD3pybVZ3f5h71cxBMQSh9FPk2qzu/zD3pybVZ3f5h71cxBMQSh9FPk2qzu/wAw96cm1Wd3+Ye9XMQTEEofRT5Nqs7v8w96cm1Wd3+Ye9XMQTEEofRT5Nqs7v8AMPenJtVnd/mHvVzEExBKH0U+TarO7/MPenJtVnd/mHvVzEExBKH0U+TarO7/ADD3qMvN5VjO7NRSeznsI3sfns5+h2/qthiCp02tJYNNBiCV3L8THSGisa6zM7PY9vMpRcfyI283tV6b1GcbGt0nJzdLaVR/6YqS27dhttsszyO29zWWXulbWjVicwsVKEYzcXYgGXKM34tH4rGt0WPzetaNwDNsnmf5+Tccpm0FuV6+Utt59NqtS7av5var0XaM5WtbYxSW2dL6Vifm+qyx/wDtiHQ9juZtpZnexnt8H/ovyu7afE4RiJE7tcIjcMibFa07O2m0edrul+bmd1HQhKinOVIuyEZXhpFv5hR3XZoSH+Fgtey7oe23nttxGZiHfGPOfFrb5+vz/v3HDiPS93Q1uhuexvei/C5396/FGXdfN7V4UuraM8zO7sJM1hE2i+7+r3r0WCRdBbQ1pvNp+2Ub3F9zr0bs8xuAk4MIsTuzC7u5OTWfiZ7PQ/8Avhps5Zz5xn+lXBYugtoaYLF0FtDVzMy7WTVg4UzMu1k1YOFLZ6U88U8Fi6C2hpgsXQW0NXMzLtZNWDhTMy7WTVg4UtnpTzxTwWLoLaGmCxdBbQ1czMu1k1YOFMzLtZNWDhS2elPPFPBYugtoaYLF0FtDVzMy7WTVg4UzMu1k1YOFLZ6U88U8Fi6C2hpgsXQW0NXMzLtZNWDhTMy7WTVg4UtnpTzxTwWLoLaGmCxdBbQ1czMu1k1YOFMzLtZNWDhS2elPPFPBYugtoaYLF0FtDVzMy7WTVg4UzMu1k1YOFLZ6U88U8Fi6C2hpgsXQW0NXMzLtZNWDhTMy7WTVg4UtnpTzxTwWLoLaGmCxdBbQ1czMu1k1YOFMzLtZNWDhS2elPPFPBYugtoaYLF0FtDVzMy7WTVg4UzMu1k1YOFLZ6U88U8Fi6C2hpgsXQW0NXMzLtZNWDhTMy7WTVg4UtnpTzxTwWLoLaGmCxdBbQ1czMu1k1YOFMzLtZNWDhS2elPPFPBYugtoaYLF0FtDVzMy7WTVg4UzMu1k1YOFLZ6U88U8Fi6C2hpgsXQW0NXMzLtZNWDhTMy7WTVg4UtnpTzxTwWLoLaGmCxdBbQ1czMu1k1YOFMzLtZNWDhS2elPPFPBYugtoaYLF0FtDVzMy7WTVg4UzMu1k1YOFLZ6U88U8Fi6C2hpgsXQW0NXMzLtZNWDhTMy7WTVg4UtnpTzxTwWLoLaGmCxdBbQ1czMu1k1YOFMzLtZNWDhS2elPPFPBYugtoaxlqaJhJ2YtAu/6h9CtzxlRRI8oRXWvXSGKx2b1WszO3/Pcs59An8JfRLZ6U88fLpc7ojoo0775tP2yje4vudejjO5KdvZh9xrznm0/bKN7i+51uaXM1FO9K7CJAIsTuzM5M5O7W+4m/wCM6DZZZMstRisfaR7UExWPtI9qCsMy2+WTLLUtWkb80ke0BHrSMeeQG/8AYKQS22WTLLUYrH2ke1BMVj7SPagkEtvlkyy1GKx9pHtQTFY+0j2oJBLb5ZMstRisfaR7UExWPtI9qCQS2+WTLLUYrH2ke1BMVj7SPagkEtvlkyy1GKx9pHtQTFY+0j2oJBLb5ZMstRisfaR7UExWPtI9qCQSl8pqyKrqFTJqK92SKizSxk4sTDIEZEJXX57HZtC86HlrO1Jko7hFlAiATjkkKKOOYSneQ710isOOKAhZ7dDs9um194dYwys4yHEQuzsQucbs4vodnZ+dRUiejUy1qU1HkZ7LWkyJs913cbb1vM5E7dF5+l0gl5us/LulTw5xQQigieCmkF6VjlKSjwkYFccbGsJh0W+ovVZb7Gqa3KnPOFKjaOSjz5E2GS+L2xBMLsVjfwTgz6Odns0WOqUlIo8uiTNya0isLIu142diLT63Yitf12vbzqVqyiF3cTiZye0naQLSKxmtd/XoZm/2boSFluMsmWWoxWPtI9qCYrH2ke1BISW3yyZZajFY+0j2oJisfaR7UEglt8smWWoxWPtI9qCYrH2ke1BIJbfLJllqMVj7SPagmKx9pHtQSCW3yyZZajFY+0j2oJisfaR7UEglt8smWWoxWPtI9qCYrH2ke1BIJbfLJllqMVj7SPagv1qzjfmkDaCkEttlkyy1GKx9pHtQTFY+0j2oJBK/WEtsUnwP9FnSPRP4S+i1ctNGlC4QEJETWMImLu7+5ls6RpE/hL6IuHy66I6KK775tP2yje4vudejCNpZSaRmJmjB2Z2Z2Z3IrXZv/wAj/Rec82n7ZRvcX3OvSQfqn/Lj+40E2aB1A1BTNA6gagqVEEL0QH/gHUZVKnjakQRnOzERDaREzO7v4u62KoVD/pofgZBazQOoGoKZoHUDUFSogizQOoGoKZoHUDUFSogizQOoGoKZoHUDUFSogizQOoGoKZoHUDUFSogizQOoGoKZoHUDUFSogizQOoGoKZoHUDUFSogizQOoGoKZoHUDUFSogizQOoGoKZoHUDUFSogizQOoGoKZoHUDUFSogizQOoGoKZoHUDUFSogizQOoGoKZoHUDUFSogizQOoGoKZoHUDUFSogizQOoGoKZoHUDUFSogizQOoGoKZoHUDUFSogizQOoGoKpUyJglo4gzMJkbGLMzMTMDkzE3r0szrZLX079ei/HJ/bdBbzQOoGoKZoHUDUFSogp06AYozKMRYhF3F2FmdibSzs6ypHon8JfRftY/oyfA/0Skeifwl9EHy46I6IO++bT9so3uL7nXpIP1T/lx/ca835tP2yje4vudekg/VP+XH9xoLaIiAqFQ/6aH4GV9UKh/wBND8DIL6IiAiIgIiICIiAiIgIiICIiAiIgIiICIiAiIgIiICIiAiIgLX079ei/HJ/bdbBa+nfr0X45P7boNgiIgrVj+jJ8D/RKR6J/CX0Ssf0ZPgf6JSPRP4S+iD5cdEdEHffNp+2Ub3F9zrez33KZqI4jI8AtGRi5AMlsl0iFna1mex7GdlovNp+2Ub3F9zr0DPZKX8sPuNB5NvLikUkGlghEI6QIRUZzFycKcbRPZIzWXmF55rW0f6V7HtNrJ6J5wHp0LzUeiSsz5M4nkaaMCo0rEQykTx26GB7bgmDWs9+y129GNDiFhEY42EDeUGuDYMzu5PIzep7SJ7f/ACfpVV/J6iEJA9Fo90zypjm8dhS9d9HPpfT4qs6Y+TdcS1wEx0oBBhpMkcTCbE7wDZdcnbRbpse67to0O7K1UhWUeH4P8rOjUWOh3s1AI75XzuAI3pLGG8VnO9gi1vgyhqYrKPD8H+UVsLyXlhfS+iaZ3kvLC+l9DTO8l5YX0voaZ3kvLC+l9DTO8l5YX0voaZ3kvLC+l9DSpXdZlVcLyRszvfjja9oAXlkGLKHZ/COUvP4C601YeVMtQEENLF6ZKV+Qio9HlFwowXLb4C0l0rZWsvOIu1juTL0R2SM4nY7O1js7M7Oz6HZ29aoN5P0QRAGo1HuxHlIxyEdgSdcWs0PobT4Mhppj8tppJKIMNGYRnmK1znZ3eix3xkNmZvwveEXZn52ttuvzSVP5clXBwgFElDLuxRkd+Mc2cb+VfKALlYIloFia1xZie0nHclVFHPJ3oIXyT3ovyQ/LK9ftDR+H8TM+j1pRKno9Ae9Q4IYyvOdoQgL3yawntZvW2hDTYX0vLC+l9DTO8l5YX0voaZ3kvLC+l9DTO8l5YX0voaZ3kvLC+l9DTO8l5YX0voaZ3lSppfnUb45P7bq1fVKml+bRvjP+26K0kvlHSaPSqYUoO9CoZWEQxUVhsaihPYUxyiTPfls0Ru3Np53b8o3l69JZrtFNiGZ4J2I5IxiNmEmZikAXZ3aUGbKDG1trXua3dHUlGklekHR4HmJrCleEHkJnDJ2OVmn8H4fdoWA+TtEC5cotGa4V8LKPE12RmYbzaOe7GDW/+LdCJpFVVYy1rV8c9PEQklgvmIO7hptsdrWZ9LWPZ6rbPFbekeifwl9FSko0dBgOOhgEYMJOwALCLOTuT2M3S7u/+6u0j0T+Evoi4fLjojoorvvm0/bKN7i+51vTeyUv5Yfca0Xm0/bKN7i+51u5iuyv/LD7jVwmUt5LyjyiZRXaSkvKpVD/AJEXwf5U+UVSqTsgi+D/ACmyV+8l5R5RMomyUl5LyjyiZRNkpLyXlHlEyibJSXkvKPKJlE2SkvJeUeUTKJslJeS8o8omUTZKS8l5R5RMomyUl5LyjyiZRNkpLyXlHlEyibJSXkvKPKJlE2SkvJeUeUTKJslJeS8o8omUTZKS8l5R5RMomyUl5LyjyiZRNkpLyp0x/wA2j/Gf9t1YyiqUs/zaP8R/Y6bJX7yXlHlEyibJY00vyz+F1cpHon8JfRUKWdsZ/C6v0j0T+EvoplcPlx0R0UV33zaftlG9xfc63NJ/Vf8Alh9xrTebT9so3uL7nW6plHKc/wDtLt9ga9fcmG5a93m9dt//AJYrhMsLUtWGH0n2GvLuTD6T7DXl3KyzDO1Var/Rj+FT4fSPXkf9jlt/20L8GqpoWYaPkmBmsFilkd2b3sLWpJCS1LVhh9J9hry7kw+k+w15dySQztS1YYfSfYa8u5MPpPsNeXckkM7UtWGH0n2GvLuTD6T7DXl3JJDO1LVhh9J9hry7kw+k+w15dySQztS1YYfSfYa8u5MPpPsNeXckkM7UtWGH0n2GvLuTD6T7DXl3JJDO1LVhh9J9hry7kw+k+w15dySQztS1YYfSfYa8u5MPpPsNeXckkM7UtWGH0n2GvLuTD6T7DXl3JJDO1LVhh9J9hry7kw+k+w15dySQztS1YYfSfYa8u5MPpPsNeXckkM7UtWGH0n2GvLuTD6T7DXl3JJDO1LVhh9J9hry7kw+k+w15dySQztS1YYfSfYa8u5MPpPsNeXckkM7VVpX6kHxH9jqfD6T7DXl3L8eqpjseTJXh0hZLIzM7tY95nHTo9ySQktS1YYfSfYa8u5MPpPsNeXckkMaV6BfC62lI9E/hL6LWHQpQZ3peTybencKRyu+Frf8APVpWyn9E7eqX0Uy1jD5ddEdFFd982n7ZRvcX3OvSQvZKdvZx/ca835tP2yje4vudb2Q7kpfyw+40Gwvsl9lRy/imX8VYSV6+yX2VHL+KZfxSCV6+yX2VHL+KZfxSCV6+yX2VHL+KZfxSCV6+yX2VHL+KZfxSCV6+yX2VHL+KZfxSCV6+yX2VHL+KZfxSCV6+yX2VHL+KZfxSCWdb1i9WwnLFG8pCzWA1rc7s14nZndhG287szuzC9gu9jPqoPLKMIxOsGEXK+dtHkKkwtR47GOd5GEXERcrpXhFxdnayyx3u0oWpYOBEY22fijNwMXZ7WISbodm8H5nZ2d2WpPyXgktyhTER3mnN5vx0iKRhE4pnZrHFxhiH8LM9gNp53dBK1TvLSKjFRBo4SSvSjIRuxyNcALWIz0aLCFm02aHd+ZnVryf8pI6/jE4mIDeKKYoyEmdgmF3Ehd2a8LuMjMVmm461T+StHeQZGKZiAnKNmpBXQEnvPGIvoZncj8Xvvp0DZfoFXRVa7PRrzO0ENG0k7/kUe9k29/5p2v69HQkEt3fZL7Kjl/FMv4pBK9fZL7Kjl/FMv4pBK9fZL7Kjl/FMv4pBK9fZL7Kjl/FMv4pBK9fZL7Kjl/FMv4pBK9fZL7Kjl/FMv4pBK9fZL7Kjl/FMv4pBK9fZL7Kjl/FMv4pBKasSZ4ZPgf6L9pHon8JfRUqZNbGen+F1dpHon8JfRDD5cdEdFFd982n7ZRvcX3OvSTUcZ7Mo1tnNpJn/AKt/t/RfPNW+WVNqQcnV9JMAsawLAIRs6rEz2c783OrfKZWXey2UPCg7th8fVfay70w+PqvtZd64TymVl3stlDwpymVl3stlDwoO7YfH1X2su9MPj6r7WXeuE8plZd7LZQ8KcplZd7LZQ8KDu2Hx9V9rLvTD4+q+1l3rhPKZWXey2UPCnKZWXey2UPCg7th8fVfay70w+PqvtZd64TymVl3stlDwpymVl3stlDwoO7YfH1X2su9MPj6r7WXeuE8plZd7LZQ8KcplZd7LZQ8KDu2Hx9V9rLvTD4+q+1l3rhPKZWXey2UPCnKZWXey2UPCg7th8fVfay70w+PqvtZd64TymVl3stlDwpymVl3stlDwoO7YfH1X2su9MPj6r7WXeuE8plZd7LZQ8KcplZd7LZQ8KDu2Hx9V9rLvTD4+q+1l3rhPKZWXey2UPCnKZWXey2UPCg7th8fVfay70w+PqvtZd64TymVl3stlDwpymVl3stlDwoO7YfH1X2su9MPj6r7WXeuE8plZd7LZQ8KcplZd7LZQ8KDu2Hx9V9rLvTD4+q+1l3rhPKZWXey2UPCnKZWXey2UPCg7th8fVfay70w+PqvtZd64TymVl3stlDwpymVl3stlDwoO7YfH1X2su9MPj6r7WXeuE8plZd7LZQ8KcplZd7LZQ8KDu2Hx9V9rLvTD4+q+1l3rhPKZWXey2UPCnKZWXey2UPCg7th8fVfay70w+PqvtZd64TymVl3stlDwpymVl3stlDwoO7YfH1X2su9MPj6r7WXeuE8plZd7LZQ8KcplZd7LZQ8KDu2Hx9V9rLvTD4+q+1l3rhPKZWXey2UPCnKZWXey2UPCg7wFBAHZxF7W0taZvp6bHdSTeiXwl9FwPlMrLvZbKHhWEvnHrGcXA6WdhM4vZHEz2Poex2bQg846LOxEH//Z"/>
          <p:cNvSpPr>
            <a:spLocks noChangeAspect="1" noChangeArrowheads="1"/>
          </p:cNvSpPr>
          <p:nvPr/>
        </p:nvSpPr>
        <p:spPr bwMode="auto">
          <a:xfrm>
            <a:off x="10067017" y="3578452"/>
            <a:ext cx="2375385" cy="23753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AutoShape 4" descr="data:image/jpeg;base64,/9j/4AAQSkZJRgABAQAAAQABAAD/2wCEAAkGBhIGEBAPBxAQEBAQEBYPDxARDA4SEBAMFBchFRcQEhIYJyYqFyUjGRISHzsgJCguLi44FSAzNTA2NiYrMC4BCQoKDgwOGg8PFywcHBwpKSwvKSk1LikpNSwsLCwsLDY1KSwpKSkpMCksKTUsKTQsKSosKSk1KSksNTU1LDU1Nf/AABEIAJwBQgMBIgACEQEDEQH/xAAcAAEAAgMBAQEAAAAAAAAAAAAAAwQCBQcGCAH/xABGEAABAwAFBwcKBAUDBQEAAAACAAEDBAUREhUTFCGSk9HSFzFRUlNUYQYHMkFjcXKjsbIiIzM1QnORs8E0gfAWJGKDoYL/xAAXAQEBAQEAAAAAAAAAAAAAAAAAAQID/8QAIREBAAIDAQEAAgMBAAAAAAAAABESASFRAhNhkQNB8DH/2gAMAwEAAhEDEQA/APQeQvkNQaxoMdIrQL5neIiI3ZhFnssaz1aFs28kanM2CKjmb22E4tM4ha9jOb+rS7f5VLyWlkwyiR0cXJjsZ7r/AIxbKlaVj6Htaxm8W9drWejOlZIo3osTgwM7O5fgFtFnr0lpdn0M61jy559f9/CDk2qzu/zD3pyb1Z3f5h715zygptaRUsyqRyOjtHDSbhPEwuUN4ZKCF617ZWcCv+qxm0rW1bR6yGePPJJ2GTM86nB4Y5TFqPK8wkY6XuynEPr5tGh1al3teTarO7/MPenJtVnd/mHvXg3Gs6zaitXQzm4SVfKzC8LRCUUpPSTpDM+ktEbs+nwU9HplcRgRk9II44YpJIiOFmpFPGku8kNHf+CMqO7M782htFqlS72vJtVnd/mHvTk2qzu/zD3rQ+Sc1YxTy/8AUczmEcARhY0WTnnkMpTmZh9Fwa7FZ62sfwXqsQVomf5IU+TarO7/ADD3pybVZ3f5h71cxBMQVon0U+TarO7/ADD3pybVZ3f5h71cxBMQSh9FPk2qzu/zD3pybVZ3f5h71cxBMQSh9FPk2qzu/wAw96cm1Wd3+Ye9XMQTEEofRT5Nqs7v8w96cm1Wd3+Ye9XMQTEEofRT5Nqs7v8AMPenJtVnd/mHvVzEExBKH0U+TarO7/MPenJtVnd/mHvVzEExBKH0U+TarO7/ADD3pybVZ3f5h71cxBMQSh9FPk2qzu/zD3pybVZ3f5h71cxBMQSh9FPk2qzu/wAw96cm1Wd3+Ye9XMQTEEofRT5Nqs7v8w96cm1Wd3+Ye9XMQTEEofRT5Nqs7v8AMPenJtVnd/mHvVzEExBKH0U+TarO7/MPenJtVnd/mHvVzEExBKH0U+TarO7/ADD3qMvN5VjO7NRSeznsI3sfns5+h2/qthiCp02tJYNNBiCV3L8THSGisa6zM7PY9vMpRcfyI283tV6b1GcbGt0nJzdLaVR/6YqS27dhttsszyO29zWWXulbWjVicwsVKEYzcXYgGXKM34tH4rGt0WPzetaNwDNsnmf5+Tccpm0FuV6+Utt59NqtS7av5var0XaM5WtbYxSW2dL6Vifm+qyx/wDtiHQ9juZtpZnexnt8H/ovyu7afE4RiJE7tcIjcMibFa07O2m0edrul+bmd1HQhKinOVIuyEZXhpFv5hR3XZoSH+Fgtey7oe23nttxGZiHfGPOfFrb5+vz/v3HDiPS93Q1uhuexvei/C5396/FGXdfN7V4UuraM8zO7sJM1hE2i+7+r3r0WCRdBbQ1pvNp+2Ub3F9zr0bs8xuAk4MIsTuzC7u5OTWfiZ7PQ/8Avhps5Zz5xn+lXBYugtoaYLF0FtDVzMy7WTVg4UzMu1k1YOFLZ6U88U8Fi6C2hpgsXQW0NXMzLtZNWDhTMy7WTVg4UtnpTzxTwWLoLaGmCxdBbQ1czMu1k1YOFMzLtZNWDhS2elPPFPBYugtoaYLF0FtDVzMy7WTVg4UzMu1k1YOFLZ6U88U8Fi6C2hpgsXQW0NXMzLtZNWDhTMy7WTVg4UtnpTzxTwWLoLaGmCxdBbQ1czMu1k1YOFMzLtZNWDhS2elPPFPBYugtoaYLF0FtDVzMy7WTVg4UzMu1k1YOFLZ6U88U8Fi6C2hpgsXQW0NXMzLtZNWDhTMy7WTVg4UtnpTzxTwWLoLaGmCxdBbQ1czMu1k1YOFMzLtZNWDhS2elPPFPBYugtoaYLF0FtDVzMy7WTVg4UzMu1k1YOFLZ6U88U8Fi6C2hpgsXQW0NXMzLtZNWDhTMy7WTVg4UtnpTzxTwWLoLaGmCxdBbQ1czMu1k1YOFMzLtZNWDhS2elPPFPBYugtoaYLF0FtDVzMy7WTVg4UzMu1k1YOFLZ6U88U8Fi6C2hpgsXQW0NXMzLtZNWDhTMy7WTVg4UtnpTzxTwWLoLaGmCxdBbQ1czMu1k1YOFMzLtZNWDhS2elPPFPBYugtoaYLF0FtDVzMy7WTVg4UzMu1k1YOFLZ6U88U8Fi6C2hpgsXQW0NXMzLtZNWDhTMy7WTVg4UtnpTzxTwWLoLaGmCxdBbQ1czMu1k1YOFMzLtZNWDhS2elPPFPBYugtoaxlqaJhJ2YtAu/6h9CtzxlRRI8oRXWvXSGKx2b1WszO3/Pcs59An8JfRLZ6U88fLpc7ojoo0775tP2yje4vudejjO5KdvZh9xrznm0/bKN7i+51uaXM1FO9K7CJAIsTuzM5M5O7W+4m/wCM6DZZZMstRisfaR7UExWPtI9qCsMy2+WTLLUtWkb80ke0BHrSMeeQG/8AYKQS22WTLLUYrH2ke1BMVj7SPagkEtvlkyy1GKx9pHtQTFY+0j2oJBLb5ZMstRisfaR7UExWPtI9qCQS2+WTLLUYrH2ke1BMVj7SPagkEtvlkyy1GKx9pHtQTFY+0j2oJBLb5ZMstRisfaR7UExWPtI9qCQSl8pqyKrqFTJqK92SKizSxk4sTDIEZEJXX57HZtC86HlrO1Jko7hFlAiATjkkKKOOYSneQ710isOOKAhZ7dDs9um194dYwys4yHEQuzsQucbs4vodnZ+dRUiejUy1qU1HkZ7LWkyJs913cbb1vM5E7dF5+l0gl5us/LulTw5xQQigieCmkF6VjlKSjwkYFccbGsJh0W+ovVZb7Gqa3KnPOFKjaOSjz5E2GS+L2xBMLsVjfwTgz6Odns0WOqUlIo8uiTNya0isLIu142diLT63Yitf12vbzqVqyiF3cTiZye0naQLSKxmtd/XoZm/2boSFluMsmWWoxWPtI9qCYrH2ke1BISW3yyZZajFY+0j2oJisfaR7UEglt8smWWoxWPtI9qCYrH2ke1BIJbfLJllqMVj7SPagmKx9pHtQSCW3yyZZajFY+0j2oJisfaR7UEglt8smWWoxWPtI9qCYrH2ke1BIJbfLJllqMVj7SPagv1qzjfmkDaCkEttlkyy1GKx9pHtQTFY+0j2oJBK/WEtsUnwP9FnSPRP4S+i1ctNGlC4QEJETWMImLu7+5ls6RpE/hL6IuHy66I6KK775tP2yje4vudejCNpZSaRmJmjB2Z2Z2Z3IrXZv/wAj/Rec82n7ZRvcX3OvSQfqn/Lj+40E2aB1A1BTNA6gagqVEEL0QH/gHUZVKnjakQRnOzERDaREzO7v4u62KoVD/pofgZBazQOoGoKZoHUDUFSogizQOoGoKZoHUDUFSogizQOoGoKZoHUDUFSogizQOoGoKZoHUDUFSogizQOoGoKZoHUDUFSogizQOoGoKZoHUDUFSogizQOoGoKZoHUDUFSogizQOoGoKZoHUDUFSogizQOoGoKZoHUDUFSogizQOoGoKZoHUDUFSogizQOoGoKZoHUDUFSogizQOoGoKZoHUDUFSogizQOoGoKZoHUDUFSogizQOoGoKZoHUDUFSogizQOoGoKpUyJglo4gzMJkbGLMzMTMDkzE3r0szrZLX079ei/HJ/bdBbzQOoGoKZoHUDUFSogp06AYozKMRYhF3F2FmdibSzs6ypHon8JfRftY/oyfA/0Skeifwl9EHy46I6IO++bT9so3uL7nXpIP1T/lx/ca835tP2yje4vudekg/VP+XH9xoLaIiAqFQ/6aH4GV9UKh/wBND8DIL6IiAiIgIiICIiAiIgIiICIiAiIgIiICIiAiIgIiICIiAiIgLX079ei/HJ/bdbBa+nfr0X45P7boNgiIgrVj+jJ8D/RKR6J/CX0Ssf0ZPgf6JSPRP4S+iD5cdEdEHffNp+2Ub3F9zrez33KZqI4jI8AtGRi5AMlsl0iFna1mex7GdlovNp+2Ub3F9zr0DPZKX8sPuNB5NvLikUkGlghEI6QIRUZzFycKcbRPZIzWXmF55rW0f6V7HtNrJ6J5wHp0LzUeiSsz5M4nkaaMCo0rEQykTx26GB7bgmDWs9+y129GNDiFhEY42EDeUGuDYMzu5PIzep7SJ7f/ACfpVV/J6iEJA9Fo90zypjm8dhS9d9HPpfT4qs6Y+TdcS1wEx0oBBhpMkcTCbE7wDZdcnbRbpse67to0O7K1UhWUeH4P8rOjUWOh3s1AI75XzuAI3pLGG8VnO9gi1vgyhqYrKPD8H+UVsLyXlhfS+iaZ3kvLC+l9DTO8l5YX0voaZ3kvLC+l9DTO8l5YX0voaZ3kvLC+l9DSpXdZlVcLyRszvfjja9oAXlkGLKHZ/COUvP4C601YeVMtQEENLF6ZKV+Qio9HlFwowXLb4C0l0rZWsvOIu1juTL0R2SM4nY7O1js7M7Oz6HZ29aoN5P0QRAGo1HuxHlIxyEdgSdcWs0PobT4Mhppj8tppJKIMNGYRnmK1znZ3eix3xkNmZvwveEXZn52ttuvzSVP5clXBwgFElDLuxRkd+Mc2cb+VfKALlYIloFia1xZie0nHclVFHPJ3oIXyT3ovyQ/LK9ftDR+H8TM+j1pRKno9Ae9Q4IYyvOdoQgL3yawntZvW2hDTYX0vLC+l9DTO8l5YX0voaZ3kvLC+l9DTO8l5YX0voaZ3kvLC+l9DTO8l5YX0voaZ3lSppfnUb45P7bq1fVKml+bRvjP+26K0kvlHSaPSqYUoO9CoZWEQxUVhsaihPYUxyiTPfls0Ru3Np53b8o3l69JZrtFNiGZ4J2I5IxiNmEmZikAXZ3aUGbKDG1trXua3dHUlGklekHR4HmJrCleEHkJnDJ2OVmn8H4fdoWA+TtEC5cotGa4V8LKPE12RmYbzaOe7GDW/+LdCJpFVVYy1rV8c9PEQklgvmIO7hptsdrWZ9LWPZ6rbPFbekeifwl9FSko0dBgOOhgEYMJOwALCLOTuT2M3S7u/+6u0j0T+Evoi4fLjojoorvvm0/bKN7i+51vTeyUv5Yfca0Xm0/bKN7i+51u5iuyv/LD7jVwmUt5LyjyiZRXaSkvKpVD/AJEXwf5U+UVSqTsgi+D/ACmyV+8l5R5RMomyUl5LyjyiZRNkpLyXlHlEyibJSXkvKPKJlE2SkvJeUeUTKJslJeS8o8omUTZKS8l5R5RMomyUl5LyjyiZRNkpLyXlHlEyibJSXkvKPKJlE2SkvJeUeUTKJslJeS8o8omUTZKS8l5R5RMomyUl5LyjyiZRNkpLyp0x/wA2j/Gf9t1YyiqUs/zaP8R/Y6bJX7yXlHlEyibJY00vyz+F1cpHon8JfRUKWdsZ/C6v0j0T+EvoplcPlx0R0UV33zaftlG9xfc63NJ/Vf8Alh9xrTebT9so3uL7nW6plHKc/wDtLt9ga9fcmG5a93m9dt//AJYrhMsLUtWGH0n2GvLuTD6T7DXl3KyzDO1Var/Rj+FT4fSPXkf9jlt/20L8GqpoWYaPkmBmsFilkd2b3sLWpJCS1LVhh9J9hry7kw+k+w15dySQztS1YYfSfYa8u5MPpPsNeXckkM7UtWGH0n2GvLuTD6T7DXl3JJDO1LVhh9J9hry7kw+k+w15dySQztS1YYfSfYa8u5MPpPsNeXckkM7UtWGH0n2GvLuTD6T7DXl3JJDO1LVhh9J9hry7kw+k+w15dySQztS1YYfSfYa8u5MPpPsNeXckkM7UtWGH0n2GvLuTD6T7DXl3JJDO1LVhh9J9hry7kw+k+w15dySQztS1YYfSfYa8u5MPpPsNeXckkM7UtWGH0n2GvLuTD6T7DXl3JJDO1LVhh9J9hry7kw+k+w15dySQztS1YYfSfYa8u5MPpPsNeXckkM7VVpX6kHxH9jqfD6T7DXl3L8eqpjseTJXh0hZLIzM7tY95nHTo9ySQktS1YYfSfYa8u5MPpPsNeXckkMaV6BfC62lI9E/hL6LWHQpQZ3peTybencKRyu+Frf8APVpWyn9E7eqX0Uy1jD5ddEdFFd982n7ZRvcX3OvSQvZKdvZx/ca835tP2yje4vudb2Q7kpfyw+40Gwvsl9lRy/imX8VYSV6+yX2VHL+KZfxSCV6+yX2VHL+KZfxSCV6+yX2VHL+KZfxSCV6+yX2VHL+KZfxSCV6+yX2VHL+KZfxSCV6+yX2VHL+KZfxSCV6+yX2VHL+KZfxSCWdb1i9WwnLFG8pCzWA1rc7s14nZndhG287szuzC9gu9jPqoPLKMIxOsGEXK+dtHkKkwtR47GOd5GEXERcrpXhFxdnayyx3u0oWpYOBEY22fijNwMXZ7WISbodm8H5nZ2d2WpPyXgktyhTER3mnN5vx0iKRhE4pnZrHFxhiH8LM9gNp53dBK1TvLSKjFRBo4SSvSjIRuxyNcALWIz0aLCFm02aHd+ZnVryf8pI6/jE4mIDeKKYoyEmdgmF3Ehd2a8LuMjMVmm461T+StHeQZGKZiAnKNmpBXQEnvPGIvoZncj8Xvvp0DZfoFXRVa7PRrzO0ENG0k7/kUe9k29/5p2v69HQkEt3fZL7Kjl/FMv4pBK9fZL7Kjl/FMv4pBK9fZL7Kjl/FMv4pBK9fZL7Kjl/FMv4pBK9fZL7Kjl/FMv4pBK9fZL7Kjl/FMv4pBK9fZL7Kjl/FMv4pBK9fZL7Kjl/FMv4pBKasSZ4ZPgf6L9pHon8JfRUqZNbGen+F1dpHon8JfRDD5cdEdFFd982n7ZRvcX3OvSTUcZ7Mo1tnNpJn/AKt/t/RfPNW+WVNqQcnV9JMAsawLAIRs6rEz2c783OrfKZWXey2UPCg7th8fVfay70w+PqvtZd64TymVl3stlDwpymVl3stlDwoO7YfH1X2su9MPj6r7WXeuE8plZd7LZQ8KcplZd7LZQ8KDu2Hx9V9rLvTD4+q+1l3rhPKZWXey2UPCnKZWXey2UPCg7th8fVfay70w+PqvtZd64TymVl3stlDwpymVl3stlDwoO7YfH1X2su9MPj6r7WXeuE8plZd7LZQ8KcplZd7LZQ8KDu2Hx9V9rLvTD4+q+1l3rhPKZWXey2UPCnKZWXey2UPCg7th8fVfay70w+PqvtZd64TymVl3stlDwpymVl3stlDwoO7YfH1X2su9MPj6r7WXeuE8plZd7LZQ8KcplZd7LZQ8KDu2Hx9V9rLvTD4+q+1l3rhPKZWXey2UPCnKZWXey2UPCg7th8fVfay70w+PqvtZd64TymVl3stlDwpymVl3stlDwoO7YfH1X2su9MPj6r7WXeuE8plZd7LZQ8KcplZd7LZQ8KDu2Hx9V9rLvTD4+q+1l3rhPKZWXey2UPCnKZWXey2UPCg7th8fVfay70w+PqvtZd64TymVl3stlDwpymVl3stlDwoO7YfH1X2su9MPj6r7WXeuE8plZd7LZQ8KcplZd7LZQ8KDu2Hx9V9rLvTD4+q+1l3rhPKZWXey2UPCnKZWXey2UPCg7th8fVfay70w+PqvtZd64TymVl3stlDwpymVl3stlDwoO7YfH1X2su9MPj6r7WXeuE8plZd7LZQ8KcplZd7LZQ8KDu2Hx9V9rLvTD4+q+1l3rhPKZWXey2UPCnKZWXey2UPCg7wFBAHZxF7W0taZvp6bHdSTeiXwl9FwPlMrLvZbKHhWEvnHrGcXA6WdhM4vZHEz2Poex2bQg846LOxEH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AutoShape 6" descr="data:image/jpeg;base64,/9j/4AAQSkZJRgABAQAAAQABAAD/2wCEAAkGBhIGEBAPBxAQEBAQEBYPDxARDA4SEBAMFBchFRcQEhIYJyYqFyUjGRISHzsgJCguLi44FSAzNTA2NiYrMC4BCQoKDgwOGg8PFywcHBwpKSwvKSk1LikpNSwsLCwsLDY1KSwpKSkpMCksKTUsKTQsKSosKSk1KSksNTU1LDU1Nf/AABEIAJwBQgMBIgACEQEDEQH/xAAcAAEAAgMBAQEAAAAAAAAAAAAAAwQCBQcGCAH/xABGEAABAwAFBwcKBAUDBQEAAAACAAEDBAUREhUTFCGSk9HSFzFRUlNUYQYHMkFjcXKjsbIiIzM1QnORs8E0gfAWJGKDoYL/xAAXAQEBAQEAAAAAAAAAAAAAAAAAAQID/8QAIREBAAIDAQEAAgMBAAAAAAAAABESASFRAhNhkQNB8DH/2gAMAwEAAhEDEQA/APQeQvkNQaxoMdIrQL5neIiI3ZhFnssaz1aFs28kanM2CKjmb22E4tM4ha9jOb+rS7f5VLyWlkwyiR0cXJjsZ7r/AIxbKlaVj6Htaxm8W9drWejOlZIo3osTgwM7O5fgFtFnr0lpdn0M61jy559f9/CDk2qzu/zD3pyb1Z3f5h715zygptaRUsyqRyOjtHDSbhPEwuUN4ZKCF617ZWcCv+qxm0rW1bR6yGePPJJ2GTM86nB4Y5TFqPK8wkY6XuynEPr5tGh1al3teTarO7/MPenJtVnd/mHvXg3Gs6zaitXQzm4SVfKzC8LRCUUpPSTpDM+ktEbs+nwU9HplcRgRk9II44YpJIiOFmpFPGku8kNHf+CMqO7M782htFqlS72vJtVnd/mHvTk2qzu/zD3rQ+Sc1YxTy/8AUczmEcARhY0WTnnkMpTmZh9Fwa7FZ62sfwXqsQVomf5IU+TarO7/ADD3pybVZ3f5h71cxBMQVon0U+TarO7/ADD3pybVZ3f5h71cxBMQSh9FPk2qzu/zD3pybVZ3f5h71cxBMQSh9FPk2qzu/wAw96cm1Wd3+Ye9XMQTEEofRT5Nqs7v8w96cm1Wd3+Ye9XMQTEEofRT5Nqs7v8AMPenJtVnd/mHvVzEExBKH0U+TarO7/MPenJtVnd/mHvVzEExBKH0U+TarO7/ADD3pybVZ3f5h71cxBMQSh9FPk2qzu/zD3pybVZ3f5h71cxBMQSh9FPk2qzu/wAw96cm1Wd3+Ye9XMQTEEofRT5Nqs7v8w96cm1Wd3+Ye9XMQTEEofRT5Nqs7v8AMPenJtVnd/mHvVzEExBKH0U+TarO7/MPenJtVnd/mHvVzEExBKH0U+TarO7/ADD3qMvN5VjO7NRSeznsI3sfns5+h2/qthiCp02tJYNNBiCV3L8THSGisa6zM7PY9vMpRcfyI283tV6b1GcbGt0nJzdLaVR/6YqS27dhttsszyO29zWWXulbWjVicwsVKEYzcXYgGXKM34tH4rGt0WPzetaNwDNsnmf5+Tccpm0FuV6+Utt59NqtS7av5var0XaM5WtbYxSW2dL6Vifm+qyx/wDtiHQ9juZtpZnexnt8H/ovyu7afE4RiJE7tcIjcMibFa07O2m0edrul+bmd1HQhKinOVIuyEZXhpFv5hR3XZoSH+Fgtey7oe23nttxGZiHfGPOfFrb5+vz/v3HDiPS93Q1uhuexvei/C5396/FGXdfN7V4UuraM8zO7sJM1hE2i+7+r3r0WCRdBbQ1pvNp+2Ub3F9zr0bs8xuAk4MIsTuzC7u5OTWfiZ7PQ/8Avhps5Zz5xn+lXBYugtoaYLF0FtDVzMy7WTVg4UzMu1k1YOFLZ6U88U8Fi6C2hpgsXQW0NXMzLtZNWDhTMy7WTVg4UtnpTzxTwWLoLaGmCxdBbQ1czMu1k1YOFMzLtZNWDhS2elPPFPBYugtoaYLF0FtDVzMy7WTVg4UzMu1k1YOFLZ6U88U8Fi6C2hpgsXQW0NXMzLtZNWDhTMy7WTVg4UtnpTzxTwWLoLaGmCxdBbQ1czMu1k1YOFMzLtZNWDhS2elPPFPBYugtoaYLF0FtDVzMy7WTVg4UzMu1k1YOFLZ6U88U8Fi6C2hpgsXQW0NXMzLtZNWDhTMy7WTVg4UtnpTzxTwWLoLaGmCxdBbQ1czMu1k1YOFMzLtZNWDhS2elPPFPBYugtoaYLF0FtDVzMy7WTVg4UzMu1k1YOFLZ6U88U8Fi6C2hpgsXQW0NXMzLtZNWDhTMy7WTVg4UtnpTzxTwWLoLaGmCxdBbQ1czMu1k1YOFMzLtZNWDhS2elPPFPBYugtoaYLF0FtDVzMy7WTVg4UzMu1k1YOFLZ6U88U8Fi6C2hpgsXQW0NXMzLtZNWDhTMy7WTVg4UtnpTzxTwWLoLaGmCxdBbQ1czMu1k1YOFMzLtZNWDhS2elPPFPBYugtoaYLF0FtDVzMy7WTVg4UzMu1k1YOFLZ6U88U8Fi6C2hpgsXQW0NXMzLtZNWDhTMy7WTVg4UtnpTzxTwWLoLaGmCxdBbQ1czMu1k1YOFMzLtZNWDhS2elPPFPBYugtoaxlqaJhJ2YtAu/6h9CtzxlRRI8oRXWvXSGKx2b1WszO3/Pcs59An8JfRLZ6U88fLpc7ojoo0775tP2yje4vudejjO5KdvZh9xrznm0/bKN7i+51uaXM1FO9K7CJAIsTuzM5M5O7W+4m/wCM6DZZZMstRisfaR7UExWPtI9qCsMy2+WTLLUtWkb80ke0BHrSMeeQG/8AYKQS22WTLLUYrH2ke1BMVj7SPagkEtvlkyy1GKx9pHtQTFY+0j2oJBLb5ZMstRisfaR7UExWPtI9qCQS2+WTLLUYrH2ke1BMVj7SPagkEtvlkyy1GKx9pHtQTFY+0j2oJBLb5ZMstRisfaR7UExWPtI9qCQSl8pqyKrqFTJqK92SKizSxk4sTDIEZEJXX57HZtC86HlrO1Jko7hFlAiATjkkKKOOYSneQ710isOOKAhZ7dDs9um194dYwys4yHEQuzsQucbs4vodnZ+dRUiejUy1qU1HkZ7LWkyJs913cbb1vM5E7dF5+l0gl5us/LulTw5xQQigieCmkF6VjlKSjwkYFccbGsJh0W+ovVZb7Gqa3KnPOFKjaOSjz5E2GS+L2xBMLsVjfwTgz6Odns0WOqUlIo8uiTNya0isLIu142diLT63Yitf12vbzqVqyiF3cTiZye0naQLSKxmtd/XoZm/2boSFluMsmWWoxWPtI9qCYrH2ke1BISW3yyZZajFY+0j2oJisfaR7UEglt8smWWoxWPtI9qCYrH2ke1BIJbfLJllqMVj7SPagmKx9pHtQSCW3yyZZajFY+0j2oJisfaR7UEglt8smWWoxWPtI9qCYrH2ke1BIJbfLJllqMVj7SPagv1qzjfmkDaCkEttlkyy1GKx9pHtQTFY+0j2oJBK/WEtsUnwP9FnSPRP4S+i1ctNGlC4QEJETWMImLu7+5ls6RpE/hL6IuHy66I6KK775tP2yje4vudejCNpZSaRmJmjB2Z2Z2Z3IrXZv/wAj/Rec82n7ZRvcX3OvSQfqn/Lj+40E2aB1A1BTNA6gagqVEEL0QH/gHUZVKnjakQRnOzERDaREzO7v4u62KoVD/pofgZBazQOoGoKZoHUDUFSogizQOoGoKZoHUDUFSogizQOoGoKZoHUDUFSogizQOoGoKZoHUDUFSogizQOoGoKZoHUDUFSogizQOoGoKZoHUDUFSogizQOoGoKZoHUDUFSogizQOoGoKZoHUDUFSogizQOoGoKZoHUDUFSogizQOoGoKZoHUDUFSogizQOoGoKZoHUDUFSogizQOoGoKZoHUDUFSogizQOoGoKZoHUDUFSogizQOoGoKZoHUDUFSogizQOoGoKpUyJglo4gzMJkbGLMzMTMDkzE3r0szrZLX079ei/HJ/bdBbzQOoGoKZoHUDUFSogp06AYozKMRYhF3F2FmdibSzs6ypHon8JfRftY/oyfA/0Skeifwl9EHy46I6IO++bT9so3uL7nXpIP1T/lx/ca835tP2yje4vudekg/VP+XH9xoLaIiAqFQ/6aH4GV9UKh/wBND8DIL6IiAiIgIiICIiAiIgIiICIiAiIgIiICIiAiIgIiICIiAiIgLX079ei/HJ/bdbBa+nfr0X45P7boNgiIgrVj+jJ8D/RKR6J/CX0Ssf0ZPgf6JSPRP4S+iD5cdEdEHffNp+2Ub3F9zrez33KZqI4jI8AtGRi5AMlsl0iFna1mex7GdlovNp+2Ub3F9zr0DPZKX8sPuNB5NvLikUkGlghEI6QIRUZzFycKcbRPZIzWXmF55rW0f6V7HtNrJ6J5wHp0LzUeiSsz5M4nkaaMCo0rEQykTx26GB7bgmDWs9+y129GNDiFhEY42EDeUGuDYMzu5PIzep7SJ7f/ACfpVV/J6iEJA9Fo90zypjm8dhS9d9HPpfT4qs6Y+TdcS1wEx0oBBhpMkcTCbE7wDZdcnbRbpse67to0O7K1UhWUeH4P8rOjUWOh3s1AI75XzuAI3pLGG8VnO9gi1vgyhqYrKPD8H+UVsLyXlhfS+iaZ3kvLC+l9DTO8l5YX0voaZ3kvLC+l9DTO8l5YX0voaZ3kvLC+l9DSpXdZlVcLyRszvfjja9oAXlkGLKHZ/COUvP4C601YeVMtQEENLF6ZKV+Qio9HlFwowXLb4C0l0rZWsvOIu1juTL0R2SM4nY7O1js7M7Oz6HZ29aoN5P0QRAGo1HuxHlIxyEdgSdcWs0PobT4Mhppj8tppJKIMNGYRnmK1znZ3eix3xkNmZvwveEXZn52ttuvzSVP5clXBwgFElDLuxRkd+Mc2cb+VfKALlYIloFia1xZie0nHclVFHPJ3oIXyT3ovyQ/LK9ftDR+H8TM+j1pRKno9Ae9Q4IYyvOdoQgL3yawntZvW2hDTYX0vLC+l9DTO8l5YX0voaZ3kvLC+l9DTO8l5YX0voaZ3kvLC+l9DTO8l5YX0voaZ3lSppfnUb45P7bq1fVKml+bRvjP+26K0kvlHSaPSqYUoO9CoZWEQxUVhsaihPYUxyiTPfls0Ru3Np53b8o3l69JZrtFNiGZ4J2I5IxiNmEmZikAXZ3aUGbKDG1trXua3dHUlGklekHR4HmJrCleEHkJnDJ2OVmn8H4fdoWA+TtEC5cotGa4V8LKPE12RmYbzaOe7GDW/+LdCJpFVVYy1rV8c9PEQklgvmIO7hptsdrWZ9LWPZ6rbPFbekeifwl9FSko0dBgOOhgEYMJOwALCLOTuT2M3S7u/+6u0j0T+Evoi4fLjojoorvvm0/bKN7i+51vTeyUv5Yfca0Xm0/bKN7i+51u5iuyv/LD7jVwmUt5LyjyiZRXaSkvKpVD/AJEXwf5U+UVSqTsgi+D/ACmyV+8l5R5RMomyUl5LyjyiZRNkpLyXlHlEyibJSXkvKPKJlE2SkvJeUeUTKJslJeS8o8omUTZKS8l5R5RMomyUl5LyjyiZRNkpLyXlHlEyibJSXkvKPKJlE2SkvJeUeUTKJslJeS8o8omUTZKS8l5R5RMomyUl5LyjyiZRNkpLyp0x/wA2j/Gf9t1YyiqUs/zaP8R/Y6bJX7yXlHlEyibJY00vyz+F1cpHon8JfRUKWdsZ/C6v0j0T+EvoplcPlx0R0UV33zaftlG9xfc63NJ/Vf8Alh9xrTebT9so3uL7nW6plHKc/wDtLt9ga9fcmG5a93m9dt//AJYrhMsLUtWGH0n2GvLuTD6T7DXl3KyzDO1Var/Rj+FT4fSPXkf9jlt/20L8GqpoWYaPkmBmsFilkd2b3sLWpJCS1LVhh9J9hry7kw+k+w15dySQztS1YYfSfYa8u5MPpPsNeXckkM7UtWGH0n2GvLuTD6T7DXl3JJDO1LVhh9J9hry7kw+k+w15dySQztS1YYfSfYa8u5MPpPsNeXckkM7UtWGH0n2GvLuTD6T7DXl3JJDO1LVhh9J9hry7kw+k+w15dySQztS1YYfSfYa8u5MPpPsNeXckkM7UtWGH0n2GvLuTD6T7DXl3JJDO1LVhh9J9hry7kw+k+w15dySQztS1YYfSfYa8u5MPpPsNeXckkM7UtWGH0n2GvLuTD6T7DXl3JJDO1LVhh9J9hry7kw+k+w15dySQztS1YYfSfYa8u5MPpPsNeXckkM7VVpX6kHxH9jqfD6T7DXl3L8eqpjseTJXh0hZLIzM7tY95nHTo9ySQktS1YYfSfYa8u5MPpPsNeXckkMaV6BfC62lI9E/hL6LWHQpQZ3peTybencKRyu+Frf8APVpWyn9E7eqX0Uy1jD5ddEdFFd982n7ZRvcX3OvSQvZKdvZx/ca835tP2yje4vudb2Q7kpfyw+40Gwvsl9lRy/imX8VYSV6+yX2VHL+KZfxSCV6+yX2VHL+KZfxSCV6+yX2VHL+KZfxSCV6+yX2VHL+KZfxSCV6+yX2VHL+KZfxSCV6+yX2VHL+KZfxSCV6+yX2VHL+KZfxSCWdb1i9WwnLFG8pCzWA1rc7s14nZndhG287szuzC9gu9jPqoPLKMIxOsGEXK+dtHkKkwtR47GOd5GEXERcrpXhFxdnayyx3u0oWpYOBEY22fijNwMXZ7WISbodm8H5nZ2d2WpPyXgktyhTER3mnN5vx0iKRhE4pnZrHFxhiH8LM9gNp53dBK1TvLSKjFRBo4SSvSjIRuxyNcALWIz0aLCFm02aHd+ZnVryf8pI6/jE4mIDeKKYoyEmdgmF3Ehd2a8LuMjMVmm461T+StHeQZGKZiAnKNmpBXQEnvPGIvoZncj8Xvvp0DZfoFXRVa7PRrzO0ENG0k7/kUe9k29/5p2v69HQkEt3fZL7Kjl/FMv4pBK9fZL7Kjl/FMv4pBK9fZL7Kjl/FMv4pBK9fZL7Kjl/FMv4pBK9fZL7Kjl/FMv4pBK9fZL7Kjl/FMv4pBK9fZL7Kjl/FMv4pBK9fZL7Kjl/FMv4pBKasSZ4ZPgf6L9pHon8JfRUqZNbGen+F1dpHon8JfRDD5cdEdFFd982n7ZRvcX3OvSTUcZ7Mo1tnNpJn/AKt/t/RfPNW+WVNqQcnV9JMAsawLAIRs6rEz2c783OrfKZWXey2UPCg7th8fVfay70w+PqvtZd64TymVl3stlDwpymVl3stlDwoO7YfH1X2su9MPj6r7WXeuE8plZd7LZQ8KcplZd7LZQ8KDu2Hx9V9rLvTD4+q+1l3rhPKZWXey2UPCnKZWXey2UPCg7th8fVfay70w+PqvtZd64TymVl3stlDwpymVl3stlDwoO7YfH1X2su9MPj6r7WXeuE8plZd7LZQ8KcplZd7LZQ8KDu2Hx9V9rLvTD4+q+1l3rhPKZWXey2UPCnKZWXey2UPCg7th8fVfay70w+PqvtZd64TymVl3stlDwpymVl3stlDwoO7YfH1X2su9MPj6r7WXeuE8plZd7LZQ8KcplZd7LZQ8KDu2Hx9V9rLvTD4+q+1l3rhPKZWXey2UPCnKZWXey2UPCg7th8fVfay70w+PqvtZd64TymVl3stlDwpymVl3stlDwoO7YfH1X2su9MPj6r7WXeuE8plZd7LZQ8KcplZd7LZQ8KDu2Hx9V9rLvTD4+q+1l3rhPKZWXey2UPCnKZWXey2UPCg7th8fVfay70w+PqvtZd64TymVl3stlDwpymVl3stlDwoO7YfH1X2su9MPj6r7WXeuE8plZd7LZQ8KcplZd7LZQ8KDu2Hx9V9rLvTD4+q+1l3rhPKZWXey2UPCnKZWXey2UPCg7th8fVfay70w+PqvtZd64TymVl3stlDwpymVl3stlDwoO7YfH1X2su9MPj6r7WXeuE8plZd7LZQ8KcplZd7LZQ8KDu2Hx9V9rLvTD4+q+1l3rhPKZWXey2UPCnKZWXey2UPCg7wFBAHZxF7W0taZvp6bHdSTeiXwl9FwPlMrLvZbKHhWEvnHrGcXA6WdhM4vZHEz2Poex2bQg846LOxEH/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132" name="Picture 12" descr="http://nsfsecurity.pr.erau.edu/MMBT/Border_Layou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95871" y="4917319"/>
            <a:ext cx="2590800" cy="17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A picture of a GUI that uses FlowLayou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75" y="5938576"/>
            <a:ext cx="4486275" cy="683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4631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Layout Managers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238901"/>
            <a:ext cx="4472327" cy="693135"/>
          </a:xfrm>
        </p:spPr>
        <p:txBody>
          <a:bodyPr/>
          <a:lstStyle/>
          <a:p>
            <a:r>
              <a:rPr lang="en-US" u="sng" dirty="0" smtClean="0"/>
              <a:t>Grid Layout</a:t>
            </a:r>
            <a:endParaRPr lang="en-US" u="sng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9"/>
            <a:ext cx="4698355" cy="2007356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dirty="0" smtClean="0"/>
              <a:t>new </a:t>
            </a:r>
            <a:r>
              <a:rPr lang="en-US" dirty="0" err="1" smtClean="0"/>
              <a:t>GridLayout</a:t>
            </a:r>
            <a:r>
              <a:rPr lang="en-US" dirty="0" smtClean="0"/>
              <a:t>(</a:t>
            </a:r>
            <a:r>
              <a:rPr lang="en-US" dirty="0" err="1" smtClean="0"/>
              <a:t>int</a:t>
            </a:r>
            <a:r>
              <a:rPr lang="en-US" dirty="0" smtClean="0"/>
              <a:t> rows, </a:t>
            </a:r>
            <a:r>
              <a:rPr lang="en-US" dirty="0" err="1" smtClean="0"/>
              <a:t>int</a:t>
            </a:r>
            <a:r>
              <a:rPr lang="en-US" dirty="0" smtClean="0"/>
              <a:t> columns, panel)</a:t>
            </a:r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r>
              <a:rPr lang="en-US" dirty="0" smtClean="0"/>
              <a:t>Components take up all the space on the holder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238901"/>
            <a:ext cx="4474028" cy="692076"/>
          </a:xfrm>
        </p:spPr>
        <p:txBody>
          <a:bodyPr/>
          <a:lstStyle/>
          <a:p>
            <a:r>
              <a:rPr lang="en-US" u="sng" dirty="0" smtClean="0"/>
              <a:t>Box Layout</a:t>
            </a:r>
            <a:endParaRPr lang="en-US" u="sng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1770592"/>
          </a:xfrm>
        </p:spPr>
        <p:txBody>
          <a:bodyPr>
            <a:normAutofit/>
          </a:bodyPr>
          <a:lstStyle/>
          <a:p>
            <a:r>
              <a:rPr lang="en-US" dirty="0" smtClean="0"/>
              <a:t>new </a:t>
            </a:r>
            <a:r>
              <a:rPr lang="en-US" dirty="0" err="1" smtClean="0"/>
              <a:t>BoxLayout</a:t>
            </a:r>
            <a:r>
              <a:rPr lang="en-US" dirty="0" smtClean="0"/>
              <a:t>(panel, axis);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Axis can be horizontal or vertical</a:t>
            </a:r>
          </a:p>
        </p:txBody>
      </p:sp>
      <p:pic>
        <p:nvPicPr>
          <p:cNvPr id="6152" name="Picture 8" descr="http://docs.oracle.com/javase/tutorial/figures/uiswing/layout/BoxLayoutDem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0154" y="4962960"/>
            <a:ext cx="2508023" cy="1749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8409215" y="5233757"/>
            <a:ext cx="304527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BoxLayout.LINE_AXIS</a:t>
            </a:r>
            <a:endParaRPr lang="en-US" dirty="0" smtClean="0"/>
          </a:p>
          <a:p>
            <a:r>
              <a:rPr lang="en-US" dirty="0" err="1" smtClean="0"/>
              <a:t>BoxLayout.PAGE_AXIS</a:t>
            </a:r>
            <a:endParaRPr lang="en-US" dirty="0"/>
          </a:p>
          <a:p>
            <a:r>
              <a:rPr lang="en-US" dirty="0" err="1" smtClean="0"/>
              <a:t>BoxLayout.X_AXIS</a:t>
            </a:r>
            <a:endParaRPr lang="en-US" dirty="0" smtClean="0"/>
          </a:p>
          <a:p>
            <a:r>
              <a:rPr lang="en-US" dirty="0" err="1" smtClean="0"/>
              <a:t>BoxLayout.Y_AXIS</a:t>
            </a:r>
            <a:endParaRPr lang="en-US" dirty="0"/>
          </a:p>
        </p:txBody>
      </p:sp>
      <p:pic>
        <p:nvPicPr>
          <p:cNvPr id="17" name="Picture 4" descr="A picture of a GUI that uses GridLayout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186"/>
          <a:stretch/>
        </p:blipFill>
        <p:spPr bwMode="auto">
          <a:xfrm>
            <a:off x="680319" y="5156050"/>
            <a:ext cx="4406030" cy="13557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1194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878435"/>
            <a:ext cx="9613862" cy="588535"/>
          </a:xfrm>
        </p:spPr>
        <p:txBody>
          <a:bodyPr/>
          <a:lstStyle/>
          <a:p>
            <a:r>
              <a:rPr lang="en-US" dirty="0" smtClean="0"/>
              <a:t>Exploring New </a:t>
            </a:r>
            <a:r>
              <a:rPr lang="en-US" dirty="0" err="1" smtClean="0"/>
              <a:t>JComponents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>
          <a:xfrm>
            <a:off x="680319" y="5491447"/>
            <a:ext cx="9613862" cy="502255"/>
          </a:xfrm>
        </p:spPr>
        <p:txBody>
          <a:bodyPr/>
          <a:lstStyle/>
          <a:p>
            <a:r>
              <a:rPr lang="en-US" dirty="0" err="1" smtClean="0"/>
              <a:t>JTable</a:t>
            </a:r>
            <a:r>
              <a:rPr lang="en-US" dirty="0" smtClean="0"/>
              <a:t>, </a:t>
            </a:r>
            <a:r>
              <a:rPr lang="en-US" dirty="0" err="1" smtClean="0"/>
              <a:t>JRadioButton</a:t>
            </a:r>
            <a:r>
              <a:rPr lang="en-US" dirty="0" smtClean="0"/>
              <a:t>, </a:t>
            </a:r>
            <a:r>
              <a:rPr lang="en-US" dirty="0" err="1" smtClean="0"/>
              <a:t>JSlider</a:t>
            </a:r>
            <a:r>
              <a:rPr lang="en-US" dirty="0" smtClean="0"/>
              <a:t>, </a:t>
            </a:r>
            <a:r>
              <a:rPr lang="en-US" dirty="0" err="1" smtClean="0"/>
              <a:t>Jmenu</a:t>
            </a:r>
            <a:r>
              <a:rPr lang="en-US" dirty="0" smtClean="0"/>
              <a:t>, </a:t>
            </a:r>
            <a:r>
              <a:rPr lang="en-US" dirty="0" err="1" smtClean="0"/>
              <a:t>JScrollPane</a:t>
            </a:r>
            <a:endParaRPr lang="en-US" dirty="0"/>
          </a:p>
        </p:txBody>
      </p:sp>
      <p:pic>
        <p:nvPicPr>
          <p:cNvPr id="3074" name="Picture 2" descr="http://www.java2s.com/Tutorial/JavaImages/JSliderOnJOptionPan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839" y="579522"/>
            <a:ext cx="1905000" cy="13630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://www.computing.northampton.ac.uk/~gary/csy3019/images/JMenuBa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6510" y="579522"/>
            <a:ext cx="5533705" cy="39407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http://www.pembinatrails.ca/fortrichmondcollegiate/compsci/java/unit7/menus/using_1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006" y="2615318"/>
            <a:ext cx="2106667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http://www.java2s.com/Code/JavaImages/JTableDemo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898" y="579522"/>
            <a:ext cx="3713726" cy="21221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2" name="Picture 10" descr="http://www.java2s.com/Code/JavaImages/SwingToolBarSample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9886" y="3091567"/>
            <a:ext cx="333375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571096" y="117856"/>
            <a:ext cx="117371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cap="none" spc="0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JSlider</a:t>
            </a:r>
            <a:endParaRPr lang="en-US" sz="2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41006" y="2165345"/>
            <a:ext cx="210666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cap="none" spc="0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JRadioButton</a:t>
            </a:r>
            <a:endParaRPr lang="en-US" sz="2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696228" y="158744"/>
            <a:ext cx="317426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cap="none" spc="0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JScrollPane</a:t>
            </a:r>
            <a:r>
              <a:rPr lang="en-US" sz="2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&amp; </a:t>
            </a:r>
            <a:r>
              <a:rPr lang="en-US" sz="2400" b="1" cap="none" spc="0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JMenu</a:t>
            </a:r>
            <a:endParaRPr lang="en-US" sz="2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9530584" y="150464"/>
            <a:ext cx="111235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cap="none" spc="0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JTable</a:t>
            </a:r>
            <a:endParaRPr lang="en-US" sz="2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9381086" y="2698383"/>
            <a:ext cx="141134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cap="none" spc="0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JToolbar</a:t>
            </a:r>
            <a:endParaRPr lang="en-US" sz="2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32167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New </a:t>
            </a:r>
            <a:r>
              <a:rPr lang="en-US" dirty="0" err="1" smtClean="0"/>
              <a:t>JComponents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14944" y="4036248"/>
            <a:ext cx="3049705" cy="576262"/>
          </a:xfrm>
        </p:spPr>
        <p:txBody>
          <a:bodyPr/>
          <a:lstStyle/>
          <a:p>
            <a:pPr algn="ctr"/>
            <a:r>
              <a:rPr lang="en-US" dirty="0" err="1" smtClean="0"/>
              <a:t>JSlider</a:t>
            </a:r>
            <a:endParaRPr lang="en-US" dirty="0"/>
          </a:p>
        </p:txBody>
      </p:sp>
      <p:sp>
        <p:nvSpPr>
          <p:cNvPr id="15" name="Picture Placeholder 14"/>
          <p:cNvSpPr>
            <a:spLocks noGrp="1"/>
          </p:cNvSpPr>
          <p:nvPr>
            <p:ph type="pic" idx="15"/>
          </p:nvPr>
        </p:nvSpPr>
        <p:spPr/>
      </p:sp>
      <p:sp>
        <p:nvSpPr>
          <p:cNvPr id="11" name="Text Placeholder 10"/>
          <p:cNvSpPr>
            <a:spLocks noGrp="1"/>
          </p:cNvSpPr>
          <p:nvPr>
            <p:ph type="body" sz="half" idx="18"/>
          </p:nvPr>
        </p:nvSpPr>
        <p:spPr>
          <a:xfrm>
            <a:off x="314944" y="4645479"/>
            <a:ext cx="3409270" cy="1943097"/>
          </a:xfrm>
        </p:spPr>
        <p:txBody>
          <a:bodyPr>
            <a:normAutofit fontScale="77500" lnSpcReduction="20000"/>
          </a:bodyPr>
          <a:lstStyle/>
          <a:p>
            <a:pPr>
              <a:spcBef>
                <a:spcPts val="800"/>
              </a:spcBef>
            </a:pPr>
            <a:r>
              <a:rPr lang="en-US" sz="2400" dirty="0" smtClean="0"/>
              <a:t>Make changes by “sliding” the bar</a:t>
            </a:r>
          </a:p>
          <a:p>
            <a:pPr>
              <a:spcBef>
                <a:spcPts val="800"/>
              </a:spcBef>
            </a:pPr>
            <a:endParaRPr lang="en-US" sz="2400" dirty="0"/>
          </a:p>
          <a:p>
            <a:pPr>
              <a:spcBef>
                <a:spcPts val="800"/>
              </a:spcBef>
            </a:pPr>
            <a:r>
              <a:rPr lang="en-US" sz="2400" dirty="0" smtClean="0"/>
              <a:t>Use </a:t>
            </a:r>
            <a:r>
              <a:rPr lang="en-US" sz="2400" dirty="0" err="1" smtClean="0"/>
              <a:t>ChangeListener</a:t>
            </a:r>
            <a:r>
              <a:rPr lang="en-US" sz="2400" dirty="0" smtClean="0"/>
              <a:t> to detect sliding</a:t>
            </a:r>
          </a:p>
          <a:p>
            <a:pPr>
              <a:spcBef>
                <a:spcPts val="800"/>
              </a:spcBef>
            </a:pPr>
            <a:endParaRPr lang="en-US" sz="2400" dirty="0"/>
          </a:p>
          <a:p>
            <a:pPr>
              <a:spcBef>
                <a:spcPts val="800"/>
              </a:spcBef>
            </a:pPr>
            <a:r>
              <a:rPr lang="en-US" sz="2400" dirty="0" err="1" smtClean="0"/>
              <a:t>Jslider</a:t>
            </a:r>
            <a:r>
              <a:rPr lang="en-US" sz="2400" dirty="0" smtClean="0"/>
              <a:t> slider = new </a:t>
            </a:r>
            <a:r>
              <a:rPr lang="en-US" sz="2400" dirty="0" err="1" smtClean="0"/>
              <a:t>JSlider</a:t>
            </a:r>
            <a:r>
              <a:rPr lang="en-US" sz="2400" dirty="0" smtClean="0"/>
              <a:t>();</a:t>
            </a:r>
          </a:p>
          <a:p>
            <a:pPr>
              <a:spcBef>
                <a:spcPts val="800"/>
              </a:spcBef>
            </a:pPr>
            <a:endParaRPr lang="en-US" sz="2400" dirty="0"/>
          </a:p>
          <a:p>
            <a:pPr>
              <a:spcBef>
                <a:spcPts val="800"/>
              </a:spcBef>
            </a:pPr>
            <a:endParaRPr lang="en-US" sz="2400" dirty="0" smtClean="0"/>
          </a:p>
          <a:p>
            <a:pPr>
              <a:spcBef>
                <a:spcPts val="800"/>
              </a:spcBef>
            </a:pPr>
            <a:endParaRPr lang="en-US" sz="2400" dirty="0" smtClean="0"/>
          </a:p>
          <a:p>
            <a:pPr>
              <a:spcBef>
                <a:spcPts val="600"/>
              </a:spcBef>
            </a:pPr>
            <a:endParaRPr lang="en-US" sz="2400" dirty="0" smtClean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3"/>
          </p:nvPr>
        </p:nvSpPr>
        <p:spPr>
          <a:xfrm>
            <a:off x="3945470" y="4009372"/>
            <a:ext cx="3063240" cy="576262"/>
          </a:xfrm>
        </p:spPr>
        <p:txBody>
          <a:bodyPr/>
          <a:lstStyle/>
          <a:p>
            <a:pPr algn="ctr"/>
            <a:r>
              <a:rPr lang="en-US" dirty="0" err="1" smtClean="0"/>
              <a:t>JScrollPane</a:t>
            </a:r>
            <a:endParaRPr lang="en-US" dirty="0"/>
          </a:p>
        </p:txBody>
      </p:sp>
      <p:sp>
        <p:nvSpPr>
          <p:cNvPr id="17" name="Picture Placeholder 16"/>
          <p:cNvSpPr>
            <a:spLocks noGrp="1"/>
          </p:cNvSpPr>
          <p:nvPr>
            <p:ph type="pic" idx="21"/>
          </p:nvPr>
        </p:nvSpPr>
        <p:spPr/>
      </p:sp>
      <p:sp>
        <p:nvSpPr>
          <p:cNvPr id="12" name="Text Placeholder 11"/>
          <p:cNvSpPr>
            <a:spLocks noGrp="1"/>
          </p:cNvSpPr>
          <p:nvPr>
            <p:ph type="body" sz="half" idx="19"/>
          </p:nvPr>
        </p:nvSpPr>
        <p:spPr>
          <a:xfrm>
            <a:off x="3944117" y="4645479"/>
            <a:ext cx="3713983" cy="1845128"/>
          </a:xfrm>
        </p:spPr>
        <p:txBody>
          <a:bodyPr>
            <a:noAutofit/>
          </a:bodyPr>
          <a:lstStyle/>
          <a:p>
            <a:r>
              <a:rPr lang="en-US" sz="1600" dirty="0" smtClean="0"/>
              <a:t>Allows for windows larger than screen</a:t>
            </a:r>
          </a:p>
          <a:p>
            <a:endParaRPr lang="en-US" sz="1600" dirty="0"/>
          </a:p>
          <a:p>
            <a:r>
              <a:rPr lang="en-US" sz="1600" dirty="0" smtClean="0"/>
              <a:t>Extends Panel and adds a scroll option</a:t>
            </a:r>
          </a:p>
          <a:p>
            <a:endParaRPr lang="en-US" sz="1600" dirty="0"/>
          </a:p>
          <a:p>
            <a:r>
              <a:rPr lang="en-US" sz="1600" dirty="0" err="1" smtClean="0"/>
              <a:t>JScrollPane</a:t>
            </a:r>
            <a:r>
              <a:rPr lang="en-US" sz="1600" dirty="0" smtClean="0"/>
              <a:t> pane = new </a:t>
            </a:r>
            <a:r>
              <a:rPr lang="en-US" sz="1600" dirty="0" err="1" smtClean="0"/>
              <a:t>JScrollPane</a:t>
            </a:r>
            <a:r>
              <a:rPr lang="en-US" sz="1600" dirty="0" smtClean="0"/>
              <a:t>();</a:t>
            </a:r>
            <a:endParaRPr lang="en-US" sz="1600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7230677" y="4009372"/>
            <a:ext cx="3063505" cy="576262"/>
          </a:xfrm>
        </p:spPr>
        <p:txBody>
          <a:bodyPr/>
          <a:lstStyle/>
          <a:p>
            <a:r>
              <a:rPr lang="en-US" dirty="0" smtClean="0"/>
              <a:t>         </a:t>
            </a:r>
            <a:r>
              <a:rPr lang="en-US" dirty="0" err="1" smtClean="0"/>
              <a:t>JTable</a:t>
            </a:r>
            <a:endParaRPr lang="en-US" dirty="0"/>
          </a:p>
        </p:txBody>
      </p:sp>
      <p:sp>
        <p:nvSpPr>
          <p:cNvPr id="18" name="Picture Placeholder 17"/>
          <p:cNvSpPr>
            <a:spLocks noGrp="1"/>
          </p:cNvSpPr>
          <p:nvPr>
            <p:ph type="pic" idx="22"/>
          </p:nvPr>
        </p:nvSpPr>
        <p:spPr/>
      </p:sp>
      <p:sp>
        <p:nvSpPr>
          <p:cNvPr id="13" name="Text Placeholder 12"/>
          <p:cNvSpPr>
            <a:spLocks noGrp="1"/>
          </p:cNvSpPr>
          <p:nvPr>
            <p:ph type="body" sz="half" idx="20"/>
          </p:nvPr>
        </p:nvSpPr>
        <p:spPr>
          <a:xfrm>
            <a:off x="7859297" y="4645478"/>
            <a:ext cx="3067563" cy="1845127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Easy data organization</a:t>
            </a:r>
          </a:p>
          <a:p>
            <a:endParaRPr lang="en-US" dirty="0"/>
          </a:p>
          <a:p>
            <a:r>
              <a:rPr lang="en-US" dirty="0" smtClean="0"/>
              <a:t>Should be added to a </a:t>
            </a:r>
            <a:r>
              <a:rPr lang="en-US" dirty="0" err="1" smtClean="0"/>
              <a:t>JScrollPane</a:t>
            </a:r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JTable</a:t>
            </a:r>
            <a:r>
              <a:rPr lang="en-US" dirty="0" smtClean="0"/>
              <a:t> table = new </a:t>
            </a:r>
            <a:r>
              <a:rPr lang="en-US" dirty="0" err="1" smtClean="0"/>
              <a:t>JTable</a:t>
            </a:r>
            <a:r>
              <a:rPr lang="en-US" dirty="0" smtClean="0"/>
              <a:t>(); and</a:t>
            </a:r>
            <a:endParaRPr lang="en-US" dirty="0" smtClean="0"/>
          </a:p>
          <a:p>
            <a:r>
              <a:rPr lang="en-US" dirty="0" err="1" smtClean="0"/>
              <a:t>scrollpane.getViewport</a:t>
            </a:r>
            <a:r>
              <a:rPr lang="en-US" dirty="0" smtClean="0"/>
              <a:t>().add(table);</a:t>
            </a:r>
            <a:endParaRPr lang="en-US" dirty="0"/>
          </a:p>
        </p:txBody>
      </p:sp>
      <p:pic>
        <p:nvPicPr>
          <p:cNvPr id="14" name="Picture 2" descr="http://www.java2s.com/Tutorial/JavaImages/JSliderOnJOptionPan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753" y="2234738"/>
            <a:ext cx="3513734" cy="16261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0" name="Picture 2" descr="http://www.java2s.com/Code/JavaImages/ScrollDemo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6014" y="2234738"/>
            <a:ext cx="3289240" cy="16261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8" descr="http://www.java2s.com/Code/JavaImages/JTableDemo.PN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29" b="51749"/>
          <a:stretch/>
        </p:blipFill>
        <p:spPr bwMode="auto">
          <a:xfrm>
            <a:off x="7186781" y="2234737"/>
            <a:ext cx="4160735" cy="16261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Box 18"/>
          <p:cNvSpPr txBox="1"/>
          <p:nvPr/>
        </p:nvSpPr>
        <p:spPr>
          <a:xfrm>
            <a:off x="7462157" y="2336872"/>
            <a:ext cx="8452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JTable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9899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New </a:t>
            </a:r>
            <a:r>
              <a:rPr lang="en-US" dirty="0" err="1" smtClean="0"/>
              <a:t>JComponents</a:t>
            </a:r>
            <a:endParaRPr lang="en-US" dirty="0"/>
          </a:p>
        </p:txBody>
      </p:sp>
      <p:sp>
        <p:nvSpPr>
          <p:cNvPr id="17" name="Text Placeholder 1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JMenu</a:t>
            </a:r>
            <a:endParaRPr lang="en-US" dirty="0"/>
          </a:p>
        </p:txBody>
      </p:sp>
      <p:sp>
        <p:nvSpPr>
          <p:cNvPr id="24" name="Picture Placeholder 23"/>
          <p:cNvSpPr>
            <a:spLocks noGrp="1"/>
          </p:cNvSpPr>
          <p:nvPr>
            <p:ph type="pic" idx="15"/>
          </p:nvPr>
        </p:nvSpPr>
        <p:spPr/>
      </p:sp>
      <p:sp>
        <p:nvSpPr>
          <p:cNvPr id="25" name="Text Placeholder 24"/>
          <p:cNvSpPr>
            <a:spLocks noGrp="1"/>
          </p:cNvSpPr>
          <p:nvPr>
            <p:ph type="body" sz="half" idx="18"/>
          </p:nvPr>
        </p:nvSpPr>
        <p:spPr>
          <a:xfrm>
            <a:off x="0" y="4873764"/>
            <a:ext cx="3796393" cy="1763799"/>
          </a:xfrm>
        </p:spPr>
        <p:txBody>
          <a:bodyPr>
            <a:normAutofit/>
          </a:bodyPr>
          <a:lstStyle/>
          <a:p>
            <a:r>
              <a:rPr lang="en-US" dirty="0" err="1" smtClean="0"/>
              <a:t>Jmenu</a:t>
            </a:r>
            <a:r>
              <a:rPr lang="en-US" dirty="0" smtClean="0"/>
              <a:t> </a:t>
            </a:r>
            <a:r>
              <a:rPr lang="en-US" dirty="0" smtClean="0">
                <a:sym typeface="Wingdings" panose="05000000000000000000" pitchFamily="2" charset="2"/>
              </a:rPr>
              <a:t> </a:t>
            </a:r>
            <a:r>
              <a:rPr lang="en-US" dirty="0" err="1" smtClean="0">
                <a:sym typeface="Wingdings" panose="05000000000000000000" pitchFamily="2" charset="2"/>
              </a:rPr>
              <a:t>JMenuBar</a:t>
            </a:r>
            <a:r>
              <a:rPr lang="en-US" dirty="0" smtClean="0">
                <a:sym typeface="Wingdings" panose="05000000000000000000" pitchFamily="2" charset="2"/>
              </a:rPr>
              <a:t>  </a:t>
            </a:r>
            <a:r>
              <a:rPr lang="en-US" dirty="0" err="1" smtClean="0">
                <a:sym typeface="Wingdings" panose="05000000000000000000" pitchFamily="2" charset="2"/>
              </a:rPr>
              <a:t>Jmenu</a:t>
            </a:r>
            <a:r>
              <a:rPr lang="en-US" dirty="0" smtClean="0">
                <a:sym typeface="Wingdings" panose="05000000000000000000" pitchFamily="2" charset="2"/>
              </a:rPr>
              <a:t>  </a:t>
            </a:r>
            <a:r>
              <a:rPr lang="en-US" dirty="0" err="1" smtClean="0">
                <a:sym typeface="Wingdings" panose="05000000000000000000" pitchFamily="2" charset="2"/>
              </a:rPr>
              <a:t>JMenuItem</a:t>
            </a:r>
            <a:endParaRPr lang="en-US" dirty="0" smtClean="0">
              <a:sym typeface="Wingdings" panose="05000000000000000000" pitchFamily="2" charset="2"/>
            </a:endParaRPr>
          </a:p>
          <a:p>
            <a:endParaRPr lang="en-US" dirty="0" smtClean="0">
              <a:sym typeface="Wingdings" panose="05000000000000000000" pitchFamily="2" charset="2"/>
            </a:endParaRPr>
          </a:p>
          <a:p>
            <a:r>
              <a:rPr lang="en-US" dirty="0" smtClean="0">
                <a:sym typeface="Wingdings" panose="05000000000000000000" pitchFamily="2" charset="2"/>
              </a:rPr>
              <a:t>Useful for holding many options in categories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err="1" smtClean="0"/>
              <a:t>JRadioButton</a:t>
            </a:r>
            <a:endParaRPr lang="en-US" dirty="0"/>
          </a:p>
        </p:txBody>
      </p:sp>
      <p:sp>
        <p:nvSpPr>
          <p:cNvPr id="28" name="Picture Placeholder 27"/>
          <p:cNvSpPr>
            <a:spLocks noGrp="1"/>
          </p:cNvSpPr>
          <p:nvPr>
            <p:ph type="pic" idx="21"/>
          </p:nvPr>
        </p:nvSpPr>
        <p:spPr/>
      </p:sp>
      <p:sp>
        <p:nvSpPr>
          <p:cNvPr id="26" name="Text Placeholder 25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576022"/>
          </a:xfrm>
        </p:spPr>
        <p:txBody>
          <a:bodyPr>
            <a:normAutofit/>
          </a:bodyPr>
          <a:lstStyle/>
          <a:p>
            <a:r>
              <a:rPr lang="en-US" dirty="0" err="1" smtClean="0"/>
              <a:t>ButtonGroup</a:t>
            </a:r>
            <a:r>
              <a:rPr lang="en-US" dirty="0" smtClean="0"/>
              <a:t> </a:t>
            </a:r>
            <a:r>
              <a:rPr lang="en-US" dirty="0" smtClean="0">
                <a:sym typeface="Wingdings" panose="05000000000000000000" pitchFamily="2" charset="2"/>
              </a:rPr>
              <a:t> </a:t>
            </a:r>
            <a:r>
              <a:rPr lang="en-US" dirty="0" err="1" smtClean="0">
                <a:sym typeface="Wingdings" panose="05000000000000000000" pitchFamily="2" charset="2"/>
              </a:rPr>
              <a:t>JRadioButton</a:t>
            </a:r>
            <a:endParaRPr lang="en-US" dirty="0" smtClean="0">
              <a:sym typeface="Wingdings" panose="05000000000000000000" pitchFamily="2" charset="2"/>
            </a:endParaRPr>
          </a:p>
          <a:p>
            <a:endParaRPr lang="en-US" dirty="0">
              <a:sym typeface="Wingdings" panose="05000000000000000000" pitchFamily="2" charset="2"/>
            </a:endParaRPr>
          </a:p>
          <a:p>
            <a:r>
              <a:rPr lang="en-US" dirty="0" smtClean="0">
                <a:sym typeface="Wingdings" panose="05000000000000000000" pitchFamily="2" charset="2"/>
              </a:rPr>
              <a:t>Useful for </a:t>
            </a:r>
            <a:r>
              <a:rPr lang="en-US" dirty="0" err="1" smtClean="0">
                <a:sym typeface="Wingdings" panose="05000000000000000000" pitchFamily="2" charset="2"/>
              </a:rPr>
              <a:t>chosing</a:t>
            </a:r>
            <a:r>
              <a:rPr lang="en-US" dirty="0" smtClean="0">
                <a:sym typeface="Wingdings" panose="05000000000000000000" pitchFamily="2" charset="2"/>
              </a:rPr>
              <a:t> “one” option</a:t>
            </a:r>
          </a:p>
          <a:p>
            <a:endParaRPr lang="en-US" dirty="0">
              <a:sym typeface="Wingdings" panose="05000000000000000000" pitchFamily="2" charset="2"/>
            </a:endParaRPr>
          </a:p>
          <a:p>
            <a:endParaRPr lang="en-US" dirty="0"/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err="1" smtClean="0"/>
              <a:t>JToolBar</a:t>
            </a:r>
            <a:endParaRPr lang="en-US" dirty="0"/>
          </a:p>
        </p:txBody>
      </p:sp>
      <p:sp>
        <p:nvSpPr>
          <p:cNvPr id="29" name="Picture Placeholder 28"/>
          <p:cNvSpPr>
            <a:spLocks noGrp="1"/>
          </p:cNvSpPr>
          <p:nvPr>
            <p:ph type="pic" idx="22"/>
          </p:nvPr>
        </p:nvSpPr>
        <p:spPr/>
      </p:sp>
      <p:sp>
        <p:nvSpPr>
          <p:cNvPr id="27" name="Text Placeholder 26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576024"/>
          </a:xfrm>
        </p:spPr>
        <p:txBody>
          <a:bodyPr>
            <a:normAutofit/>
          </a:bodyPr>
          <a:lstStyle/>
          <a:p>
            <a:r>
              <a:rPr lang="en-US" dirty="0" err="1" smtClean="0"/>
              <a:t>JToolBar</a:t>
            </a:r>
            <a:r>
              <a:rPr lang="en-US" dirty="0" smtClean="0"/>
              <a:t> </a:t>
            </a:r>
            <a:r>
              <a:rPr lang="en-US" dirty="0" smtClean="0">
                <a:sym typeface="Wingdings" panose="05000000000000000000" pitchFamily="2" charset="2"/>
              </a:rPr>
              <a:t> </a:t>
            </a:r>
            <a:r>
              <a:rPr lang="en-US" dirty="0" err="1" smtClean="0">
                <a:sym typeface="Wingdings" panose="05000000000000000000" pitchFamily="2" charset="2"/>
              </a:rPr>
              <a:t>Jcomponents</a:t>
            </a:r>
            <a:r>
              <a:rPr lang="en-US" dirty="0" smtClean="0">
                <a:sym typeface="Wingdings" panose="05000000000000000000" pitchFamily="2" charset="2"/>
              </a:rPr>
              <a:t> . . . .</a:t>
            </a:r>
          </a:p>
          <a:p>
            <a:endParaRPr lang="en-US" dirty="0">
              <a:sym typeface="Wingdings" panose="05000000000000000000" pitchFamily="2" charset="2"/>
            </a:endParaRPr>
          </a:p>
          <a:p>
            <a:r>
              <a:rPr lang="en-US" dirty="0" smtClean="0">
                <a:sym typeface="Wingdings" panose="05000000000000000000" pitchFamily="2" charset="2"/>
              </a:rPr>
              <a:t>Provides easy access to menu options</a:t>
            </a:r>
            <a:endParaRPr lang="en-US" dirty="0"/>
          </a:p>
        </p:txBody>
      </p:sp>
      <p:pic>
        <p:nvPicPr>
          <p:cNvPr id="30" name="Picture 10" descr="http://www.java2s.com/Code/JavaImages/SwingToolBarSampl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0553" y="2309310"/>
            <a:ext cx="3373086" cy="16318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6" descr="http://www.pembinatrails.ca/fortrichmondcollegiate/compsci/java/unit7/menus/using_1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4117" y="2282582"/>
            <a:ext cx="3134319" cy="16852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4" name="Picture 2" descr="http://www.esimplesoft.es/Tutorial/jmenu.pn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9" t="6461" r="29829" b="35570"/>
          <a:stretch/>
        </p:blipFill>
        <p:spPr bwMode="auto">
          <a:xfrm>
            <a:off x="604259" y="2270796"/>
            <a:ext cx="3125764" cy="16970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4211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489</TotalTime>
  <Words>321</Words>
  <Application>Microsoft Office PowerPoint</Application>
  <PresentationFormat>Widescreen</PresentationFormat>
  <Paragraphs>111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Trebuchet MS</vt:lpstr>
      <vt:lpstr>Wingdings</vt:lpstr>
      <vt:lpstr>Berlin</vt:lpstr>
      <vt:lpstr>Advanced GUI Programming</vt:lpstr>
      <vt:lpstr>A Quick Review</vt:lpstr>
      <vt:lpstr>AWT vs Swing</vt:lpstr>
      <vt:lpstr>Layout Managers</vt:lpstr>
      <vt:lpstr>Layout Managers</vt:lpstr>
      <vt:lpstr>Layout Managers</vt:lpstr>
      <vt:lpstr>Exploring New JComponents</vt:lpstr>
      <vt:lpstr>New JComponents</vt:lpstr>
      <vt:lpstr>New JComponents</vt:lpstr>
      <vt:lpstr>Images &amp; Adding Images To JButtons</vt:lpstr>
      <vt:lpstr>http://math.hws.edu/eck/cs124/javanotes6/c13/index.html  http://docs.oracle.com/javase/7/docs/api/  http://docs.oracle.com/javase/tutorial/uiswing/components/toolbar.html  http://www.stackoverflow.com</vt:lpstr>
    </vt:vector>
  </TitlesOfParts>
  <Company>Rose-Hulman Institute of Technology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Advanced GUI Programming</dc:title>
  <dc:creator>Shane Bruggeman</dc:creator>
  <cp:lastModifiedBy>Shane Bruggeman</cp:lastModifiedBy>
  <cp:revision>149</cp:revision>
  <dcterms:created xsi:type="dcterms:W3CDTF">2013-10-27T17:22:32Z</dcterms:created>
  <dcterms:modified xsi:type="dcterms:W3CDTF">2013-10-28T18:43:24Z</dcterms:modified>
</cp:coreProperties>
</file>