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9144000" cy="6858000" type="screen4x3"/>
  <p:notesSz cx="71501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99" autoAdjust="0"/>
    <p:restoredTop sz="87457" autoAdjust="0"/>
  </p:normalViewPr>
  <p:slideViewPr>
    <p:cSldViewPr>
      <p:cViewPr varScale="1">
        <p:scale>
          <a:sx n="112" d="100"/>
          <a:sy n="112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1469C209-183B-4468-B87A-F1327E9B4083}" type="datetimeFigureOut">
              <a:rPr lang="en-US" smtClean="0"/>
              <a:t>11/5/2007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7472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50069" y="897472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0C5AA1D6-CFDE-4F50-A18F-93B2DA21E8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48576A20-03DC-4D48-AA6F-6D3AD7C2D78B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285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5010" y="4488180"/>
            <a:ext cx="5720080" cy="4251960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50069" y="8974720"/>
            <a:ext cx="3098377" cy="47244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9DD4F2B2-BC97-4F78-A138-F09F35DE1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 pointers are</a:t>
            </a:r>
            <a:r>
              <a:rPr lang="en-US" baseline="0" dirty="0" smtClean="0"/>
              <a:t> used in the C standard library for comparison functions passed to sorting functions, much like the Comparator class in Java.  (But less of a pain!)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That syntax is: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return_type</a:t>
            </a:r>
            <a:r>
              <a:rPr lang="en-US" dirty="0" smtClean="0"/>
              <a:t>&gt;</a:t>
            </a:r>
            <a:r>
              <a:rPr lang="en-US" baseline="0" dirty="0" smtClean="0"/>
              <a:t> (*&lt;</a:t>
            </a:r>
            <a:r>
              <a:rPr lang="en-US" baseline="0" dirty="0" err="1" smtClean="0"/>
              <a:t>function_pointer_name</a:t>
            </a:r>
            <a:r>
              <a:rPr lang="en-US" baseline="0" dirty="0" smtClean="0"/>
              <a:t>&gt;)(&lt;</a:t>
            </a:r>
            <a:r>
              <a:rPr lang="en-US" baseline="0" dirty="0" err="1" smtClean="0"/>
              <a:t>argument_list</a:t>
            </a:r>
            <a:r>
              <a:rPr lang="en-US" baseline="0" dirty="0" smtClean="0"/>
              <a:t>&gt;);</a:t>
            </a:r>
          </a:p>
          <a:p>
            <a:r>
              <a:rPr lang="en-US" baseline="0" dirty="0" smtClean="0"/>
              <a:t>&lt;</a:t>
            </a:r>
            <a:r>
              <a:rPr lang="en-US" baseline="0" dirty="0" err="1" smtClean="0"/>
              <a:t>function_pointer_name</a:t>
            </a:r>
            <a:r>
              <a:rPr lang="en-US" baseline="0" dirty="0" smtClean="0"/>
              <a:t>&gt; = &lt;</a:t>
            </a:r>
            <a:r>
              <a:rPr lang="en-US" baseline="0" dirty="0" err="1" smtClean="0"/>
              <a:t>actual_function</a:t>
            </a:r>
            <a:r>
              <a:rPr lang="en-US" baseline="0" dirty="0" smtClean="0"/>
              <a:t>&gt;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don’t need to use the</a:t>
            </a:r>
            <a:r>
              <a:rPr lang="en-US" baseline="0" dirty="0" smtClean="0"/>
              <a:t> &amp; operator when assigning a function to a function pointer—the syntax is like that for an array in this regard.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call a function pointer:</a:t>
            </a:r>
          </a:p>
          <a:p>
            <a:r>
              <a:rPr lang="en-US" dirty="0" smtClean="0"/>
              <a:t>(*</a:t>
            </a:r>
            <a:r>
              <a:rPr lang="en-US" dirty="0" err="1" smtClean="0"/>
              <a:t>foo</a:t>
            </a:r>
            <a:r>
              <a:rPr lang="en-US" dirty="0" smtClean="0"/>
              <a:t>)(1); // or</a:t>
            </a:r>
          </a:p>
          <a:p>
            <a:r>
              <a:rPr lang="en-US" dirty="0" err="1" smtClean="0"/>
              <a:t>foo</a:t>
            </a:r>
            <a:r>
              <a:rPr lang="en-US" dirty="0" smtClean="0"/>
              <a:t>(1);</a:t>
            </a:r>
          </a:p>
          <a:p>
            <a:endParaRPr lang="en-US" dirty="0" smtClean="0"/>
          </a:p>
          <a:p>
            <a:r>
              <a:rPr lang="en-US" dirty="0" smtClean="0"/>
              <a:t>You must cast a void pointer to the</a:t>
            </a:r>
            <a:r>
              <a:rPr lang="en-US" baseline="0" dirty="0" smtClean="0"/>
              <a:t> appropriate pointer type before it can be </a:t>
            </a:r>
            <a:r>
              <a:rPr lang="en-US" baseline="0" dirty="0" err="1" smtClean="0"/>
              <a:t>dereferenced</a:t>
            </a:r>
            <a:r>
              <a:rPr lang="en-US" baseline="0" dirty="0" smtClean="0"/>
              <a:t>.  If you dereference it to the wrong type, you’ll likely get garbage!  (Or </a:t>
            </a:r>
            <a:r>
              <a:rPr lang="en-US" baseline="0" dirty="0" err="1" smtClean="0"/>
              <a:t>segfaults</a:t>
            </a:r>
            <a:r>
              <a:rPr lang="en-US" baseline="0" dirty="0" smtClean="0"/>
              <a:t>.  Those are even more fun than garbage.)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strtok</a:t>
            </a:r>
            <a:r>
              <a:rPr lang="en-US" dirty="0" smtClean="0">
                <a:solidFill>
                  <a:srgbClr val="FFC000"/>
                </a:solidFill>
              </a:rPr>
              <a:t>() returns NULL if no token is found.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The first call to </a:t>
            </a:r>
            <a:r>
              <a:rPr lang="en-US" dirty="0" err="1" smtClean="0">
                <a:solidFill>
                  <a:srgbClr val="FFC000"/>
                </a:solidFill>
              </a:rPr>
              <a:t>strtok</a:t>
            </a:r>
            <a:r>
              <a:rPr lang="en-US" dirty="0" smtClean="0">
                <a:solidFill>
                  <a:srgbClr val="FFC000"/>
                </a:solidFill>
              </a:rPr>
              <a:t>() should have str1 point to the string to be tokenized.  All calls after this should pass NULL for str1.  Each call modifies str1.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A</a:t>
            </a:r>
            <a:r>
              <a:rPr lang="en-US" baseline="0" dirty="0" smtClean="0"/>
              <a:t> pointer to a location within str1 is returned after every call.  This location is the start of the next token.  A null (zero) byte is inserted directly after this token, </a:t>
            </a:r>
            <a:r>
              <a:rPr lang="en-US" i="1" baseline="0" dirty="0" smtClean="0"/>
              <a:t>modifying str1</a:t>
            </a:r>
            <a:r>
              <a:rPr lang="en-US" i="0" baseline="0" dirty="0" smtClean="0"/>
              <a:t>.  Subsequent calls (provided the str1 argument is NULL) will resume the search for tokens directly following this null character.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 the order</a:t>
            </a:r>
            <a:r>
              <a:rPr lang="en-US" baseline="0" dirty="0" smtClean="0"/>
              <a:t> of arguments for many of these functions often does not follow the (source, destination) ordering that you are likely used to.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strcpy</a:t>
            </a:r>
            <a:r>
              <a:rPr lang="en-US" baseline="0" dirty="0" smtClean="0"/>
              <a:t>() is dangerous (so is </a:t>
            </a:r>
            <a:r>
              <a:rPr lang="en-US" baseline="0" dirty="0" err="1" smtClean="0"/>
              <a:t>strcat</a:t>
            </a:r>
            <a:r>
              <a:rPr lang="en-US" baseline="0" dirty="0" smtClean="0"/>
              <a:t>(), et. al.)!  If the destination string is not at least as long as the source string it will blindly overwrite memory past its end, often resulting in a </a:t>
            </a:r>
            <a:r>
              <a:rPr lang="en-US" baseline="0" dirty="0" err="1" smtClean="0"/>
              <a:t>segfault</a:t>
            </a:r>
            <a:r>
              <a:rPr lang="en-US" baseline="0" dirty="0" smtClean="0"/>
              <a:t> or possibly a security breach (e.g., Windows, </a:t>
            </a:r>
            <a:r>
              <a:rPr lang="en-US" baseline="0" dirty="0" err="1" smtClean="0"/>
              <a:t>sendmail</a:t>
            </a:r>
            <a:r>
              <a:rPr lang="en-US" baseline="0" dirty="0" smtClean="0"/>
              <a:t>, Apache </a:t>
            </a:r>
            <a:r>
              <a:rPr lang="en-US" baseline="0" dirty="0" err="1" smtClean="0"/>
              <a:t>httpd</a:t>
            </a:r>
            <a:r>
              <a:rPr lang="en-US" baseline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4F2B2-BC97-4F78-A138-F09F35DE1D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F4C161-F898-4B8C-8836-B821D9C98967}" type="datetimeFigureOut">
              <a:rPr lang="en-US" smtClean="0"/>
              <a:pPr/>
              <a:t>11/5/2007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926D4A-4A45-431E-B716-2BCB488A4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Strings and Pointers in C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Charles Clute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Tom Most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Michael Hein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Pointers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Function Pointers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When </a:t>
            </a:r>
            <a:r>
              <a:rPr lang="en-US" dirty="0" err="1" smtClean="0">
                <a:solidFill>
                  <a:srgbClr val="FFC000"/>
                </a:solidFill>
              </a:rPr>
              <a:t>dereferenced</a:t>
            </a:r>
            <a:r>
              <a:rPr lang="en-US" dirty="0" smtClean="0">
                <a:solidFill>
                  <a:srgbClr val="FFC000"/>
                </a:solidFill>
              </a:rPr>
              <a:t>, a function pointer invokes a function, passing it zero or more arguments just like a normal function.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Syntax: 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void (*</a:t>
            </a:r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foo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)(</a:t>
            </a:r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int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 a);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>		</a:t>
            </a:r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foo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 = </a:t>
            </a:r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my_int_func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; // (no &amp;)</a:t>
            </a: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Void Pointers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A pointer to void is a generic pointer that can be used to hold an address, but cannot be '</a:t>
            </a:r>
            <a:r>
              <a:rPr lang="en-US" dirty="0" err="1" smtClean="0">
                <a:solidFill>
                  <a:srgbClr val="FFC000"/>
                </a:solidFill>
              </a:rPr>
              <a:t>deferenced</a:t>
            </a:r>
            <a:r>
              <a:rPr lang="en-US" dirty="0" smtClean="0">
                <a:solidFill>
                  <a:srgbClr val="FFC000"/>
                </a:solidFill>
              </a:rPr>
              <a:t>': that is to say, you can't use it with an asterisk before it to update a variable.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Strings in C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6857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There is no String . . 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19400" y="23622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But there’s hope!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30480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Strings are character arrays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396240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volume[6];</a:t>
            </a:r>
          </a:p>
          <a:p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char volume[6] = "STRG01";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volume[]  = "STRG01";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Creating New Strings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Creating garbage strings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Creating strings with given characters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Creating strings with given characters and size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Creating a pointer to a string (dynamic allocation)</a:t>
            </a:r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9624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[6];  </a:t>
            </a:r>
            <a:endParaRPr lang="fr-FR" sz="2400" dirty="0" smtClean="0">
              <a:solidFill>
                <a:srgbClr val="FFC000"/>
              </a:solidFill>
              <a:latin typeface="Consolas" pitchFamily="49" charset="0"/>
            </a:endParaRPr>
          </a:p>
          <a:p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fr-FR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[6] = "STRG01";</a:t>
            </a:r>
          </a:p>
          <a:p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fr-FR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[]  = "STRG01";</a:t>
            </a:r>
          </a:p>
          <a:p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char* </a:t>
            </a:r>
            <a:r>
              <a:rPr lang="fr-FR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 = </a:t>
            </a:r>
            <a:r>
              <a:rPr lang="fr-FR" sz="2400" dirty="0" err="1" smtClean="0">
                <a:solidFill>
                  <a:srgbClr val="FFC000"/>
                </a:solidFill>
                <a:latin typeface="Consolas" pitchFamily="49" charset="0"/>
              </a:rPr>
              <a:t>string_name</a:t>
            </a:r>
            <a:r>
              <a:rPr lang="fr-FR" sz="2400" dirty="0" smtClean="0">
                <a:solidFill>
                  <a:srgbClr val="FFC000"/>
                </a:solidFill>
                <a:latin typeface="Consolas" pitchFamily="49" charset="0"/>
              </a:rPr>
              <a:t>; // no &amp; </a:t>
            </a:r>
            <a:r>
              <a:rPr lang="fr-FR" sz="2400" dirty="0" err="1" smtClean="0">
                <a:solidFill>
                  <a:srgbClr val="FFC000"/>
                </a:solidFill>
                <a:latin typeface="Consolas" pitchFamily="49" charset="0"/>
              </a:rPr>
              <a:t>necessary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Characters in strings can be created in two ways: integral values and character literals (surrounded by “'”)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0"/>
            <a:r>
              <a:rPr lang="en-US" sz="2800" dirty="0" smtClean="0">
                <a:solidFill>
                  <a:srgbClr val="FFC000"/>
                </a:solidFill>
              </a:rPr>
              <a:t>Strings in C end at the </a:t>
            </a:r>
            <a:r>
              <a:rPr lang="en-US" sz="2800" b="1" dirty="0" smtClean="0">
                <a:solidFill>
                  <a:srgbClr val="FFC000"/>
                </a:solidFill>
              </a:rPr>
              <a:t>first</a:t>
            </a:r>
            <a:r>
              <a:rPr lang="en-US" sz="2800" dirty="0" smtClean="0">
                <a:solidFill>
                  <a:srgbClr val="FFC000"/>
                </a:solidFill>
              </a:rPr>
              <a:t> null byte (use </a:t>
            </a:r>
            <a:r>
              <a:rPr lang="en-US" sz="2800" dirty="0" err="1" smtClean="0">
                <a:solidFill>
                  <a:srgbClr val="FFC000"/>
                </a:solidFill>
              </a:rPr>
              <a:t>strlen</a:t>
            </a:r>
            <a:r>
              <a:rPr lang="en-US" sz="2800" dirty="0" smtClean="0">
                <a:solidFill>
                  <a:srgbClr val="FFC000"/>
                </a:solidFill>
              </a:rPr>
              <a:t>() to get the length)</a:t>
            </a:r>
          </a:p>
          <a:p>
            <a:r>
              <a:rPr lang="en-US" sz="2800" dirty="0" smtClean="0">
                <a:solidFill>
                  <a:srgbClr val="FFC000"/>
                </a:solidFill>
              </a:rPr>
              <a:t>Null character:</a:t>
            </a:r>
            <a:endParaRPr lang="en-US" sz="2800" dirty="0" smtClean="0"/>
          </a:p>
          <a:p>
            <a:pPr lvl="0"/>
            <a:endParaRPr lang="en-US" sz="2800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057400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[0] = 'S';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[0] = 0xE2; // hex literals are handy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495800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zerobyte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'\0';  // escape character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zerobyte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0;  // or 0x00 hex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24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String variables have an implied pointer which has special properties:</a:t>
            </a:r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It has the string name (no subscripts)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It is a constant (you can't alter its value)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The </a:t>
            </a:r>
            <a:r>
              <a:rPr lang="en-US" b="1" dirty="0" err="1" smtClean="0">
                <a:solidFill>
                  <a:srgbClr val="FFC000"/>
                </a:solidFill>
              </a:rPr>
              <a:t>sizeof</a:t>
            </a:r>
            <a:r>
              <a:rPr lang="en-US" dirty="0" smtClean="0">
                <a:solidFill>
                  <a:srgbClr val="FFC000"/>
                </a:solidFill>
              </a:rPr>
              <a:t> operator returns the size of the array, not that of a pointer.</a:t>
            </a:r>
          </a:p>
          <a:p>
            <a:pPr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Strings can be looped though in two different ways: using </a:t>
            </a:r>
            <a:r>
              <a:rPr lang="en-US" b="1" dirty="0" smtClean="0">
                <a:solidFill>
                  <a:srgbClr val="FFC000"/>
                </a:solidFill>
              </a:rPr>
              <a:t>subscripts </a:t>
            </a:r>
            <a:r>
              <a:rPr lang="en-US" dirty="0" smtClean="0">
                <a:solidFill>
                  <a:srgbClr val="FFC000"/>
                </a:solidFill>
              </a:rPr>
              <a:t>and using </a:t>
            </a:r>
            <a:r>
              <a:rPr lang="en-US" b="1" dirty="0" smtClean="0">
                <a:solidFill>
                  <a:srgbClr val="FFC000"/>
                </a:solidFill>
              </a:rPr>
              <a:t>pointers</a:t>
            </a:r>
            <a:r>
              <a:rPr lang="en-US" dirty="0" smtClean="0">
                <a:solidFill>
                  <a:srgbClr val="FFC000"/>
                </a:solidFill>
              </a:rPr>
              <a:t>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Subscript:</a:t>
            </a:r>
          </a:p>
          <a:p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;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[6];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for (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0;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&lt;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sizeof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(volume);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++)  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	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] = '0';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886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Pointer: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[6];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*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ptr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;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for (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0,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ptr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;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&lt;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sizeof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(volume); 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		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ptr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++,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++)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	*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ptr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 =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i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;</a:t>
            </a:r>
            <a:endParaRPr lang="en-US" sz="2400" dirty="0">
              <a:solidFill>
                <a:srgbClr val="FFC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strtok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()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68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FFC000"/>
                </a:solidFill>
              </a:rPr>
              <a:t>Syntax: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#include &lt;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string.h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&gt;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char* 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strtok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(char *str1,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		   const char *str2);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endParaRPr lang="en-US" dirty="0" smtClean="0">
              <a:solidFill>
                <a:srgbClr val="FFC000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The </a:t>
            </a:r>
            <a:r>
              <a:rPr lang="en-US" dirty="0" err="1" smtClean="0">
                <a:solidFill>
                  <a:srgbClr val="FFC000"/>
                </a:solidFill>
              </a:rPr>
              <a:t>strtok</a:t>
            </a:r>
            <a:r>
              <a:rPr lang="en-US" dirty="0" smtClean="0">
                <a:solidFill>
                  <a:srgbClr val="FFC000"/>
                </a:solidFill>
              </a:rPr>
              <a:t>() function returns a pointer to the next "token" in str1, where str2 contains the delimiters that determine the token.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Consolas" pitchFamily="49" charset="0"/>
              </a:rPr>
              <a:t>strstr</a:t>
            </a:r>
            <a:r>
              <a:rPr lang="en-US" dirty="0" smtClean="0">
                <a:solidFill>
                  <a:srgbClr val="FFC000"/>
                </a:solidFill>
                <a:latin typeface="Consolas" pitchFamily="49" charset="0"/>
              </a:rPr>
              <a:t>()</a:t>
            </a:r>
            <a:endParaRPr lang="en-US" dirty="0">
              <a:solidFill>
                <a:srgbClr val="FFC000"/>
              </a:solidFill>
              <a:latin typeface="Consolas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FFC000"/>
                </a:solidFill>
              </a:rPr>
              <a:t>Syntax: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#include &lt;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string.h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&gt;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char *</a:t>
            </a:r>
            <a:r>
              <a:rPr lang="en-US" sz="2400" dirty="0" err="1" smtClean="0">
                <a:solidFill>
                  <a:srgbClr val="FFC000"/>
                </a:solidFill>
                <a:latin typeface="Consolas" pitchFamily="49" charset="0"/>
              </a:rPr>
              <a:t>strstr</a:t>
            </a: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(const char *haystack, </a:t>
            </a:r>
            <a:b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</a:br>
            <a:r>
              <a:rPr lang="en-US" sz="2400" dirty="0" smtClean="0">
                <a:solidFill>
                  <a:srgbClr val="FFC000"/>
                </a:solidFill>
                <a:latin typeface="Consolas" pitchFamily="49" charset="0"/>
              </a:rPr>
              <a:t>			const char *needle);</a:t>
            </a:r>
            <a:endParaRPr lang="en-US" dirty="0" smtClean="0">
              <a:solidFill>
                <a:srgbClr val="FFC000"/>
              </a:solidFill>
              <a:latin typeface="Consolas" pitchFamily="49" charset="0"/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The function </a:t>
            </a:r>
            <a:r>
              <a:rPr lang="en-US" dirty="0" err="1" smtClean="0">
                <a:solidFill>
                  <a:srgbClr val="FFC000"/>
                </a:solidFill>
              </a:rPr>
              <a:t>strstr</a:t>
            </a:r>
            <a:r>
              <a:rPr lang="en-US" dirty="0" smtClean="0">
                <a:solidFill>
                  <a:srgbClr val="FFC000"/>
                </a:solidFill>
              </a:rPr>
              <a:t>() returns a pointer to the first occurrence of needle in haystack, or NULL if no match is found.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Other String Functions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953000"/>
          </a:xfrm>
        </p:spPr>
        <p:txBody>
          <a:bodyPr>
            <a:normAutofit fontScale="92500"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strcpy</a:t>
            </a:r>
            <a:r>
              <a:rPr lang="en-US" dirty="0" smtClean="0">
                <a:solidFill>
                  <a:srgbClr val="FFC000"/>
                </a:solidFill>
              </a:rPr>
              <a:t>() — copies one string to another (buffer overflow, ahoy!)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strcat</a:t>
            </a:r>
            <a:r>
              <a:rPr lang="en-US" dirty="0" smtClean="0">
                <a:solidFill>
                  <a:srgbClr val="FFC000"/>
                </a:solidFill>
              </a:rPr>
              <a:t>() — appends one string to another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strchr</a:t>
            </a:r>
            <a:r>
              <a:rPr lang="en-US" dirty="0" smtClean="0">
                <a:solidFill>
                  <a:srgbClr val="FFC000"/>
                </a:solidFill>
              </a:rPr>
              <a:t>() — finds a character in a string (there are several others in this vein)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strlen</a:t>
            </a:r>
            <a:r>
              <a:rPr lang="en-US" dirty="0" smtClean="0">
                <a:solidFill>
                  <a:srgbClr val="FFC000"/>
                </a:solidFill>
              </a:rPr>
              <a:t>() — finds the length of the string (</a:t>
            </a:r>
            <a:r>
              <a:rPr lang="en-US" i="1" dirty="0" smtClean="0">
                <a:solidFill>
                  <a:srgbClr val="FFC000"/>
                </a:solidFill>
              </a:rPr>
              <a:t>slow!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memcpy</a:t>
            </a:r>
            <a:r>
              <a:rPr lang="en-US" dirty="0" smtClean="0">
                <a:solidFill>
                  <a:srgbClr val="FFC000"/>
                </a:solidFill>
              </a:rPr>
              <a:t>() — copies blocks of memory.  Fast and safe.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memmove</a:t>
            </a:r>
            <a:r>
              <a:rPr lang="en-US" dirty="0" smtClean="0">
                <a:solidFill>
                  <a:srgbClr val="FFC000"/>
                </a:solidFill>
              </a:rPr>
              <a:t>() — like </a:t>
            </a:r>
            <a:r>
              <a:rPr lang="en-US" dirty="0" err="1" smtClean="0">
                <a:solidFill>
                  <a:srgbClr val="FFC000"/>
                </a:solidFill>
              </a:rPr>
              <a:t>memcpy</a:t>
            </a:r>
            <a:r>
              <a:rPr lang="en-US" dirty="0" smtClean="0">
                <a:solidFill>
                  <a:srgbClr val="FFC000"/>
                </a:solidFill>
              </a:rPr>
              <a:t>(), but works if the blocks overlap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BFBFB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BFBFB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BFBFB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463</TotalTime>
  <Words>716</Words>
  <Application>Microsoft Office PowerPoint</Application>
  <PresentationFormat>On-screen Show (4:3)</PresentationFormat>
  <Paragraphs>95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Strings and Pointers in C</vt:lpstr>
      <vt:lpstr>Strings in C</vt:lpstr>
      <vt:lpstr>Creating New Strings</vt:lpstr>
      <vt:lpstr>Slide 4</vt:lpstr>
      <vt:lpstr>Slide 5</vt:lpstr>
      <vt:lpstr>Slide 6</vt:lpstr>
      <vt:lpstr>strtok()</vt:lpstr>
      <vt:lpstr>strstr()</vt:lpstr>
      <vt:lpstr>Slide 9</vt:lpstr>
      <vt:lpstr>Pointers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 and Pointers in C</dc:title>
  <dc:creator>Charles C Clute</dc:creator>
  <cp:lastModifiedBy>Thomas Most</cp:lastModifiedBy>
  <cp:revision>82</cp:revision>
  <dcterms:created xsi:type="dcterms:W3CDTF">2007-11-04T21:06:15Z</dcterms:created>
  <dcterms:modified xsi:type="dcterms:W3CDTF">2007-11-05T06:20:12Z</dcterms:modified>
</cp:coreProperties>
</file>