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6" r:id="rId5"/>
    <p:sldId id="267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91" autoAdjust="0"/>
    <p:restoredTop sz="94700" autoAdjust="0"/>
  </p:normalViewPr>
  <p:slideViewPr>
    <p:cSldViewPr>
      <p:cViewPr varScale="1">
        <p:scale>
          <a:sx n="107" d="100"/>
          <a:sy n="107" d="100"/>
        </p:scale>
        <p:origin x="-109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7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>
            <a:scene3d>
              <a:camera prst="orthographicFront"/>
              <a:lightRig rig="balanced" dir="t"/>
            </a:scene3d>
            <a:sp3d extrusionH="50800" contourW="12700" prstMaterial="powder">
              <a:bevelT w="25400"/>
              <a:extrusionClr>
                <a:schemeClr val="tx2"/>
              </a:extrusionClr>
              <a:contourClr>
                <a:schemeClr val="bg2"/>
              </a:contourClr>
            </a:sp3d>
          </a:bodyPr>
          <a:lstStyle>
            <a:lvl1pPr algn="r">
              <a:defRPr lang="en-US" b="1" cap="all" baseline="0" dirty="0">
                <a:ln w="5000" cmpd="sng">
                  <a:solidFill>
                    <a:schemeClr val="accent1"/>
                  </a:solidFill>
                  <a:prstDash val="solid"/>
                </a:ln>
                <a:gradFill>
                  <a:gsLst>
                    <a:gs pos="0">
                      <a:schemeClr val="accent1">
                        <a:lumMod val="60000"/>
                        <a:lumOff val="40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1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67600" cy="1143000"/>
          </a:xfrm>
        </p:spPr>
        <p:txBody>
          <a:bodyPr>
            <a:scene3d>
              <a:camera prst="orthographicFront"/>
              <a:lightRig rig="balanced" dir="t"/>
            </a:scene3d>
          </a:bodyPr>
          <a:lstStyle>
            <a:lvl1pPr algn="l"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7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8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1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67600" cy="11430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1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7620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9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5"/>
            <a:ext cx="762000" cy="365125"/>
          </a:xfrm>
        </p:spPr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3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3" y="2998766"/>
            <a:ext cx="3053867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5"/>
            <a:ext cx="2133600" cy="365125"/>
          </a:xfrm>
        </p:spPr>
        <p:txBody>
          <a:bodyPr/>
          <a:lstStyle/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7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228600" y="76200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  <a:scene3d>
              <a:camera prst="orthographicFront"/>
              <a:lightRig rig="balanced" dir="t"/>
            </a:scene3d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5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65B09B7-1B43-44F1-8AC5-9AAC65836D53}" type="datetimeFigureOut">
              <a:rPr lang="en-US" smtClean="0"/>
              <a:t>10/18/2007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5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5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8143A0A-B063-466B-8E56-3042BF4A1ED2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 baseline="0">
          <a:ln w="4953">
            <a:solidFill>
              <a:schemeClr val="accent1"/>
            </a:solidFill>
          </a:ln>
          <a:gradFill>
            <a:gsLst>
              <a:gs pos="0">
                <a:schemeClr val="accent1">
                  <a:lumMod val="60000"/>
                  <a:lumOff val="40000"/>
                </a:schemeClr>
              </a:gs>
              <a:gs pos="9000">
                <a:schemeClr val="accent1">
                  <a:tint val="63000"/>
                  <a:satMod val="255000"/>
                </a:schemeClr>
              </a:gs>
              <a:gs pos="53000">
                <a:schemeClr val="accent1">
                  <a:shade val="60000"/>
                  <a:satMod val="100000"/>
                </a:schemeClr>
              </a:gs>
              <a:gs pos="90000">
                <a:schemeClr val="accent1">
                  <a:tint val="63000"/>
                  <a:satMod val="255000"/>
                </a:schemeClr>
              </a:gs>
              <a:gs pos="100000">
                <a:schemeClr val="accent1">
                  <a:tint val="63000"/>
                  <a:satMod val="255000"/>
                </a:schemeClr>
              </a:gs>
            </a:gsLst>
            <a:lin ang="5400000" scaled="0"/>
          </a:gradFill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mtClean="0"/>
              <a:t>JAVA File I/O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CSSE221 Section 2</a:t>
            </a:r>
            <a:endParaRPr lang="en-US" dirty="0"/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510539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200" dirty="0" smtClean="0"/>
              <a:t>The File class </a:t>
            </a:r>
            <a:r>
              <a:rPr lang="en-US" sz="3200" dirty="0" smtClean="0"/>
              <a:t>creates an object representing a file on the user’s </a:t>
            </a:r>
            <a:r>
              <a:rPr lang="en-US" sz="3200" dirty="0" smtClean="0"/>
              <a:t>system</a:t>
            </a:r>
            <a:endParaRPr lang="en-US" sz="3200" dirty="0" smtClean="0"/>
          </a:p>
          <a:p>
            <a:pPr lvl="0"/>
            <a:r>
              <a:rPr lang="en-US" sz="3200" dirty="0" smtClean="0"/>
              <a:t>Constructors:</a:t>
            </a:r>
          </a:p>
          <a:p>
            <a:pPr lvl="1"/>
            <a:r>
              <a:rPr lang="en-US" sz="2800" dirty="0" smtClean="0"/>
              <a:t>new File(String name);</a:t>
            </a:r>
          </a:p>
          <a:p>
            <a:pPr lvl="1"/>
            <a:r>
              <a:rPr lang="en-US" sz="2800" dirty="0" smtClean="0"/>
              <a:t>new File(File parent, String suffix);</a:t>
            </a:r>
          </a:p>
          <a:p>
            <a:pPr lvl="1"/>
            <a:r>
              <a:rPr lang="en-US" sz="2800" dirty="0" smtClean="0"/>
              <a:t>new File(File parent, File suffix);</a:t>
            </a:r>
          </a:p>
          <a:p>
            <a:pPr lvl="0"/>
            <a:r>
              <a:rPr lang="en-US" sz="3200" dirty="0" smtClean="0"/>
              <a:t> Useful methods:</a:t>
            </a:r>
          </a:p>
          <a:p>
            <a:pPr lvl="1"/>
            <a:r>
              <a:rPr lang="en-US" sz="2800" dirty="0" smtClean="0"/>
              <a:t>exists()</a:t>
            </a:r>
          </a:p>
          <a:p>
            <a:pPr lvl="1"/>
            <a:r>
              <a:rPr lang="en-US" sz="2800" dirty="0" err="1" smtClean="0"/>
              <a:t>createNewFile</a:t>
            </a:r>
            <a:r>
              <a:rPr lang="en-US" sz="2800" dirty="0" smtClean="0"/>
              <a:t>()</a:t>
            </a:r>
          </a:p>
          <a:p>
            <a:pPr lvl="1"/>
            <a:r>
              <a:rPr lang="en-US" sz="2800" dirty="0" err="1" smtClean="0"/>
              <a:t>isDirectory</a:t>
            </a:r>
            <a:r>
              <a:rPr lang="en-US" sz="2800" dirty="0" smtClean="0"/>
              <a:t>()</a:t>
            </a:r>
          </a:p>
          <a:p>
            <a:pPr lvl="1"/>
            <a:r>
              <a:rPr lang="en-US" sz="2800" dirty="0" smtClean="0"/>
              <a:t>length</a:t>
            </a:r>
            <a:r>
              <a:rPr lang="en-US" sz="2800" dirty="0" smtClean="0"/>
              <a:t>()*</a:t>
            </a:r>
            <a:endParaRPr lang="en-US" sz="2800" dirty="0" smtClean="0"/>
          </a:p>
          <a:p>
            <a:pPr lvl="1"/>
            <a:r>
              <a:rPr lang="en-US" sz="2800" dirty="0" err="1" smtClean="0"/>
              <a:t>lastModified</a:t>
            </a:r>
            <a:r>
              <a:rPr lang="en-US" sz="2800" dirty="0" smtClean="0"/>
              <a:t>()*</a:t>
            </a:r>
            <a:endParaRPr lang="en-US" sz="2800" dirty="0" smtClean="0"/>
          </a:p>
          <a:p>
            <a:pPr lvl="1"/>
            <a:r>
              <a:rPr lang="en-US" sz="2800" dirty="0" smtClean="0"/>
              <a:t>list</a:t>
            </a:r>
            <a:r>
              <a:rPr lang="en-US" sz="2800" dirty="0" smtClean="0"/>
              <a:t>()</a:t>
            </a:r>
            <a:endParaRPr lang="en-US" sz="2800" dirty="0" smtClean="0"/>
          </a:p>
          <a:p>
            <a:pPr lvl="1"/>
            <a:r>
              <a:rPr lang="en-US" sz="2800" dirty="0" err="1" smtClean="0"/>
              <a:t>listFiles</a:t>
            </a:r>
            <a:r>
              <a:rPr lang="en-US" sz="2800" dirty="0" smtClean="0"/>
              <a:t>()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text-based file I/O</a:t>
            </a:r>
          </a:p>
          <a:p>
            <a:r>
              <a:rPr lang="en-US" dirty="0" smtClean="0"/>
              <a:t>Using the File class to define and organize files</a:t>
            </a:r>
          </a:p>
          <a:p>
            <a:r>
              <a:rPr lang="en-US" dirty="0" smtClean="0"/>
              <a:t>Using the File class to gather data about and modify files 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7467600" cy="4038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Take </a:t>
            </a:r>
            <a:r>
              <a:rPr lang="en-US" dirty="0" smtClean="0"/>
              <a:t>the text from textFile.txt, and append it to the end of </a:t>
            </a:r>
            <a:r>
              <a:rPr lang="en-US" dirty="0" smtClean="0"/>
              <a:t>data/existingData.txt</a:t>
            </a:r>
            <a:endParaRPr lang="en-US" dirty="0" smtClean="0"/>
          </a:p>
          <a:p>
            <a:r>
              <a:rPr lang="en-US" dirty="0" smtClean="0"/>
              <a:t>Next</a:t>
            </a:r>
            <a:r>
              <a:rPr lang="en-US" dirty="0" smtClean="0"/>
              <a:t>, move the textFile.txt file to the data/</a:t>
            </a:r>
            <a:r>
              <a:rPr lang="en-US" dirty="0" err="1" smtClean="0"/>
              <a:t>newData</a:t>
            </a:r>
            <a:r>
              <a:rPr lang="en-US" dirty="0" smtClean="0"/>
              <a:t> directory as </a:t>
            </a:r>
            <a:r>
              <a:rPr lang="en-US" dirty="0" smtClean="0"/>
              <a:t>newFile.dat (HINT</a:t>
            </a:r>
            <a:r>
              <a:rPr lang="en-US" dirty="0" smtClean="0"/>
              <a:t>: the older textFile.txt may be removed in the </a:t>
            </a:r>
            <a:r>
              <a:rPr lang="en-US" dirty="0" smtClean="0"/>
              <a:t>process)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BONUS: </a:t>
            </a:r>
            <a:r>
              <a:rPr lang="en-US" dirty="0" smtClean="0"/>
              <a:t>within data/</a:t>
            </a:r>
            <a:r>
              <a:rPr lang="en-US" dirty="0" err="1" smtClean="0"/>
              <a:t>newData</a:t>
            </a:r>
            <a:r>
              <a:rPr lang="en-US" dirty="0" smtClean="0"/>
              <a:t>, create a directory named for each line of data/existingData.txt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1134070"/>
            <a:ext cx="640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smtClean="0"/>
              <a:t>This </a:t>
            </a:r>
            <a:r>
              <a:rPr lang="en-US" dirty="0"/>
              <a:t>exercise builds off the file structure already created in the </a:t>
            </a:r>
            <a:r>
              <a:rPr lang="en-US" dirty="0" err="1"/>
              <a:t>fileSystemExample</a:t>
            </a:r>
            <a:r>
              <a:rPr lang="en-US" dirty="0"/>
              <a:t>() and </a:t>
            </a:r>
            <a:r>
              <a:rPr lang="en-US" dirty="0" err="1"/>
              <a:t>textIOExample</a:t>
            </a:r>
            <a:r>
              <a:rPr lang="en-US" dirty="0" smtClean="0"/>
              <a:t>() so </a:t>
            </a:r>
            <a:r>
              <a:rPr lang="en-US" dirty="0"/>
              <a:t>keep in mind the location </a:t>
            </a:r>
            <a:r>
              <a:rPr lang="en-US" dirty="0" smtClean="0"/>
              <a:t>and state </a:t>
            </a:r>
            <a:r>
              <a:rPr lang="en-US" dirty="0"/>
              <a:t>of the files after that code </a:t>
            </a:r>
            <a:r>
              <a:rPr lang="en-US" dirty="0" smtClean="0"/>
              <a:t>is run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041737"/>
            <a:ext cx="22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!</a:t>
            </a:r>
            <a:endParaRPr lang="en-US" sz="6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467600" y="1041737"/>
            <a:ext cx="228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!</a:t>
            </a:r>
            <a:endParaRPr lang="en-US" sz="60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Object-Based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Saving/retrieving data for use in a program can become complicated, using Object I/O can save you from having to convert/organize all your data for text-based I/O</a:t>
            </a:r>
          </a:p>
          <a:p>
            <a:pPr lvl="0"/>
            <a:r>
              <a:rPr lang="en-US" dirty="0" smtClean="0"/>
              <a:t>Uses </a:t>
            </a:r>
            <a:r>
              <a:rPr lang="en-US" dirty="0" err="1" smtClean="0"/>
              <a:t>ObjectOuputStream</a:t>
            </a:r>
            <a:r>
              <a:rPr lang="en-US" dirty="0" smtClean="0"/>
              <a:t> and </a:t>
            </a:r>
            <a:r>
              <a:rPr lang="en-US" dirty="0" err="1" smtClean="0"/>
              <a:t>ObjectInputStream</a:t>
            </a:r>
            <a:r>
              <a:rPr lang="en-US" dirty="0" smtClean="0"/>
              <a:t> classes </a:t>
            </a:r>
          </a:p>
          <a:p>
            <a:pPr lvl="0"/>
            <a:r>
              <a:rPr lang="en-US" dirty="0" smtClean="0"/>
              <a:t>Objects may be written to a file as long as they implement the </a:t>
            </a:r>
            <a:r>
              <a:rPr lang="en-US" dirty="0" err="1" smtClean="0"/>
              <a:t>Serializable</a:t>
            </a:r>
            <a:r>
              <a:rPr lang="en-US" dirty="0" smtClean="0"/>
              <a:t> interface.</a:t>
            </a:r>
          </a:p>
          <a:p>
            <a:pPr lvl="0"/>
            <a:r>
              <a:rPr lang="en-US" dirty="0" smtClean="0"/>
              <a:t>See example code in full version of Demo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Compressed File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Compressed I/O allows you to write data to.zip files which can save space and make archiving easier.</a:t>
            </a:r>
          </a:p>
          <a:p>
            <a:pPr lvl="0"/>
            <a:r>
              <a:rPr lang="en-US" dirty="0" smtClean="0"/>
              <a:t>Uses </a:t>
            </a:r>
            <a:r>
              <a:rPr lang="en-US" dirty="0" err="1" smtClean="0"/>
              <a:t>GZIPOutputStream</a:t>
            </a:r>
            <a:r>
              <a:rPr lang="en-US" dirty="0" smtClean="0"/>
              <a:t> and </a:t>
            </a:r>
            <a:r>
              <a:rPr lang="en-US" dirty="0" err="1" smtClean="0"/>
              <a:t>GZIPInputStream</a:t>
            </a:r>
            <a:r>
              <a:rPr lang="en-US" dirty="0" smtClean="0"/>
              <a:t>, and is implemented after the basic/buffered level, but before the specific level.</a:t>
            </a:r>
          </a:p>
          <a:p>
            <a:pPr lvl="0"/>
            <a:r>
              <a:rPr lang="en-US" dirty="0" smtClean="0"/>
              <a:t>See example code in full version of Demo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Byte-Based I/O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876799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Byte-based I/O allows Java to handle reading/writing of files that are neither text-based nor object based.</a:t>
            </a:r>
          </a:p>
          <a:p>
            <a:pPr lvl="0"/>
            <a:r>
              <a:rPr lang="en-US" dirty="0" smtClean="0"/>
              <a:t>Uses </a:t>
            </a:r>
            <a:r>
              <a:rPr lang="en-US" dirty="0" err="1" smtClean="0"/>
              <a:t>DataInputStream</a:t>
            </a:r>
            <a:r>
              <a:rPr lang="en-US" dirty="0" smtClean="0"/>
              <a:t> and </a:t>
            </a:r>
            <a:r>
              <a:rPr lang="en-US" dirty="0" err="1" smtClean="0"/>
              <a:t>DataOutputStream</a:t>
            </a:r>
            <a:endParaRPr lang="en-US" dirty="0" smtClean="0"/>
          </a:p>
          <a:p>
            <a:pPr lvl="0"/>
            <a:r>
              <a:rPr lang="en-US" dirty="0" smtClean="0"/>
              <a:t>NOTE:  unlike text-based and object-based, information read into the program can only be worked with if the decoding is known.</a:t>
            </a:r>
          </a:p>
          <a:p>
            <a:pPr lvl="0"/>
            <a:r>
              <a:rPr lang="en-US" dirty="0" smtClean="0"/>
              <a:t>Again, see </a:t>
            </a:r>
            <a:r>
              <a:rPr lang="en-US" dirty="0" smtClean="0"/>
              <a:t>example code in full version of Demo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Quick Reference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BufferedInputStream</a:t>
            </a:r>
            <a:endParaRPr lang="en-US" dirty="0" smtClean="0"/>
          </a:p>
          <a:p>
            <a:pPr lvl="1"/>
            <a:r>
              <a:rPr lang="en-US" dirty="0" smtClean="0"/>
              <a:t>read();</a:t>
            </a:r>
          </a:p>
          <a:p>
            <a:pPr lvl="1"/>
            <a:r>
              <a:rPr lang="en-US" dirty="0" smtClean="0"/>
              <a:t>close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BufferedReader</a:t>
            </a:r>
            <a:endParaRPr lang="en-US" dirty="0" smtClean="0"/>
          </a:p>
          <a:p>
            <a:pPr lvl="1"/>
            <a:r>
              <a:rPr lang="en-US" dirty="0" smtClean="0"/>
              <a:t>read</a:t>
            </a:r>
            <a:r>
              <a:rPr lang="en-US" dirty="0" smtClean="0"/>
              <a:t>();</a:t>
            </a:r>
          </a:p>
          <a:p>
            <a:pPr lvl="1"/>
            <a:r>
              <a:rPr lang="en-US" dirty="0" err="1" smtClean="0"/>
              <a:t>readLine</a:t>
            </a:r>
            <a:r>
              <a:rPr lang="en-US" dirty="0" smtClean="0"/>
              <a:t>();</a:t>
            </a:r>
            <a:endParaRPr lang="en-US" dirty="0" smtClean="0"/>
          </a:p>
          <a:p>
            <a:pPr lvl="1"/>
            <a:r>
              <a:rPr lang="en-US" dirty="0" smtClean="0"/>
              <a:t>close</a:t>
            </a:r>
            <a:r>
              <a:rPr lang="en-US" dirty="0" smtClean="0"/>
              <a:t>();</a:t>
            </a:r>
          </a:p>
          <a:p>
            <a:r>
              <a:rPr lang="en-US" dirty="0" err="1" smtClean="0"/>
              <a:t>ObjectInputStream</a:t>
            </a:r>
            <a:endParaRPr lang="en-US" dirty="0" smtClean="0"/>
          </a:p>
          <a:p>
            <a:pPr lvl="1"/>
            <a:r>
              <a:rPr lang="en-US" dirty="0" err="1" smtClean="0"/>
              <a:t>readObject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close();</a:t>
            </a:r>
          </a:p>
          <a:p>
            <a:r>
              <a:rPr lang="en-US" dirty="0" err="1" smtClean="0"/>
              <a:t>DataInputStream</a:t>
            </a:r>
            <a:endParaRPr lang="en-US" dirty="0" smtClean="0"/>
          </a:p>
          <a:p>
            <a:pPr lvl="1"/>
            <a:r>
              <a:rPr lang="en-US" dirty="0" err="1" smtClean="0"/>
              <a:t>readFully</a:t>
            </a:r>
            <a:r>
              <a:rPr lang="en-US" dirty="0" smtClean="0"/>
              <a:t>(byte[] b);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267200" y="1600201"/>
            <a:ext cx="4191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BufferedOutputStream</a:t>
            </a:r>
            <a:endParaRPr lang="en-US" dirty="0" smtClean="0"/>
          </a:p>
          <a:p>
            <a:pPr lvl="1"/>
            <a:r>
              <a:rPr lang="en-US" dirty="0" smtClean="0"/>
              <a:t>write();</a:t>
            </a:r>
          </a:p>
          <a:p>
            <a:r>
              <a:rPr lang="en-US" dirty="0" err="1" smtClean="0"/>
              <a:t>BufferedWriter</a:t>
            </a:r>
            <a:endParaRPr lang="en-US" dirty="0" smtClean="0"/>
          </a:p>
          <a:p>
            <a:pPr lvl="1"/>
            <a:r>
              <a:rPr lang="en-US" dirty="0" smtClean="0"/>
              <a:t>write();</a:t>
            </a:r>
          </a:p>
          <a:p>
            <a:pPr lvl="1"/>
            <a:r>
              <a:rPr lang="en-US" dirty="0" err="1" smtClean="0"/>
              <a:t>newLine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close();</a:t>
            </a:r>
          </a:p>
          <a:p>
            <a:r>
              <a:rPr lang="en-US" dirty="0" err="1" smtClean="0"/>
              <a:t>ObjectOutputStream</a:t>
            </a:r>
            <a:endParaRPr lang="en-US" dirty="0" smtClean="0"/>
          </a:p>
          <a:p>
            <a:pPr lvl="1"/>
            <a:r>
              <a:rPr lang="en-US" dirty="0" err="1" smtClean="0"/>
              <a:t>writeObject</a:t>
            </a:r>
            <a:r>
              <a:rPr lang="en-US" dirty="0" smtClean="0"/>
              <a:t>();</a:t>
            </a:r>
          </a:p>
          <a:p>
            <a:pPr lvl="1"/>
            <a:r>
              <a:rPr lang="en-US" dirty="0" smtClean="0"/>
              <a:t>close();</a:t>
            </a:r>
          </a:p>
          <a:p>
            <a:r>
              <a:rPr lang="en-US" dirty="0" err="1" smtClean="0"/>
              <a:t>DataOutputStream</a:t>
            </a:r>
            <a:endParaRPr lang="en-US" dirty="0" smtClean="0"/>
          </a:p>
          <a:p>
            <a:pPr lvl="1"/>
            <a:r>
              <a:rPr lang="en-US" dirty="0" smtClean="0"/>
              <a:t>write();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/>
              <a:t>JFileChooser</a:t>
            </a:r>
            <a:r>
              <a:rPr lang="en-US" dirty="0" smtClean="0"/>
              <a:t> to ease use of file I/O in GUI programs</a:t>
            </a:r>
          </a:p>
          <a:p>
            <a:r>
              <a:rPr lang="en-US" dirty="0" smtClean="0"/>
              <a:t>Review of text-based file I/O</a:t>
            </a:r>
          </a:p>
          <a:p>
            <a:r>
              <a:rPr lang="en-US" dirty="0" smtClean="0"/>
              <a:t>Streams/Readers/Writers</a:t>
            </a:r>
          </a:p>
          <a:p>
            <a:r>
              <a:rPr lang="en-US" dirty="0" smtClean="0"/>
              <a:t>Using the File class to manage file systems</a:t>
            </a:r>
          </a:p>
          <a:p>
            <a:r>
              <a:rPr lang="en-US" dirty="0" smtClean="0"/>
              <a:t>Object-based, compressed, and byte-based file I/O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JfileChooser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9529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When coding a GUI, JAVA provides a </a:t>
            </a:r>
            <a:r>
              <a:rPr lang="en-US" dirty="0" err="1" smtClean="0"/>
              <a:t>JFileChooser</a:t>
            </a:r>
            <a:r>
              <a:rPr lang="en-US" dirty="0" smtClean="0"/>
              <a:t> in swing. </a:t>
            </a:r>
            <a:r>
              <a:rPr lang="en-US" dirty="0" err="1" smtClean="0"/>
              <a:t>JFileChooser</a:t>
            </a:r>
            <a:r>
              <a:rPr lang="en-US" dirty="0" smtClean="0"/>
              <a:t> is very customizable, with features such as filters for file extensions when opening and </a:t>
            </a:r>
            <a:r>
              <a:rPr lang="en-US" dirty="0" smtClean="0"/>
              <a:t>saving.</a:t>
            </a:r>
            <a:endParaRPr lang="en-US" dirty="0" smtClean="0"/>
          </a:p>
          <a:p>
            <a:r>
              <a:rPr lang="en-US" dirty="0" smtClean="0"/>
              <a:t>Another advantage to </a:t>
            </a:r>
            <a:r>
              <a:rPr lang="en-US" dirty="0" err="1" smtClean="0"/>
              <a:t>JFileChooser</a:t>
            </a:r>
            <a:r>
              <a:rPr lang="en-US" dirty="0" smtClean="0"/>
              <a:t> is the ability to have it filter the list of files to only a few. If you wanted to pass only .txt files into </a:t>
            </a:r>
            <a:r>
              <a:rPr lang="en-US" dirty="0" smtClean="0"/>
              <a:t>a program, </a:t>
            </a:r>
            <a:r>
              <a:rPr lang="en-US" dirty="0" smtClean="0"/>
              <a:t>you would </a:t>
            </a:r>
            <a:r>
              <a:rPr lang="en-US" dirty="0" smtClean="0"/>
              <a:t>use </a:t>
            </a:r>
            <a:r>
              <a:rPr lang="en-US" dirty="0" smtClean="0"/>
              <a:t>a </a:t>
            </a:r>
            <a:r>
              <a:rPr lang="en-US" dirty="0" err="1" smtClean="0"/>
              <a:t>FileFilter</a:t>
            </a:r>
            <a:r>
              <a:rPr lang="en-US" dirty="0" smtClean="0"/>
              <a:t> or </a:t>
            </a:r>
            <a:r>
              <a:rPr lang="en-US" dirty="0" err="1" smtClean="0"/>
              <a:t>FilenameFilter</a:t>
            </a:r>
            <a:r>
              <a:rPr lang="en-US" dirty="0" smtClean="0"/>
              <a:t> with the </a:t>
            </a:r>
            <a:r>
              <a:rPr lang="en-US" dirty="0" err="1" smtClean="0"/>
              <a:t>JFileChooser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76200"/>
            <a:ext cx="8915400" cy="1143000"/>
          </a:xfrm>
        </p:spPr>
        <p:txBody>
          <a:bodyPr/>
          <a:lstStyle/>
          <a:p>
            <a:r>
              <a:rPr lang="en-US" dirty="0" err="1" smtClean="0"/>
              <a:t>JFileChooser</a:t>
            </a:r>
            <a:r>
              <a:rPr lang="en-US" dirty="0" smtClean="0"/>
              <a:t> – Markov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467600" cy="5029199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b="1" dirty="0" smtClean="0"/>
              <a:t>public</a:t>
            </a:r>
            <a:r>
              <a:rPr lang="en-US" dirty="0" smtClean="0"/>
              <a:t> </a:t>
            </a:r>
            <a:r>
              <a:rPr lang="en-US" b="1" dirty="0" smtClean="0"/>
              <a:t>static</a:t>
            </a:r>
            <a:r>
              <a:rPr lang="en-US" dirty="0" smtClean="0"/>
              <a:t> </a:t>
            </a:r>
            <a:r>
              <a:rPr lang="en-US" b="1" dirty="0" smtClean="0"/>
              <a:t>void</a:t>
            </a:r>
            <a:r>
              <a:rPr lang="en-US" dirty="0" smtClean="0"/>
              <a:t> main(String[] </a:t>
            </a:r>
            <a:r>
              <a:rPr lang="en-US" dirty="0" err="1" smtClean="0"/>
              <a:t>args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JFileChooser</a:t>
            </a:r>
            <a:r>
              <a:rPr lang="en-US" dirty="0" smtClean="0"/>
              <a:t> </a:t>
            </a:r>
            <a:r>
              <a:rPr lang="en-US" dirty="0" err="1" smtClean="0"/>
              <a:t>jfc</a:t>
            </a:r>
            <a:r>
              <a:rPr lang="en-US" dirty="0" smtClean="0"/>
              <a:t> = </a:t>
            </a:r>
            <a:r>
              <a:rPr lang="en-US" b="1" dirty="0" smtClean="0"/>
              <a:t>new</a:t>
            </a:r>
            <a:r>
              <a:rPr lang="en-US" dirty="0" smtClean="0"/>
              <a:t> </a:t>
            </a:r>
            <a:r>
              <a:rPr lang="en-US" dirty="0" err="1" smtClean="0"/>
              <a:t>JFileChooser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returnVal</a:t>
            </a:r>
            <a:r>
              <a:rPr lang="en-US" dirty="0" smtClean="0"/>
              <a:t> = </a:t>
            </a:r>
            <a:r>
              <a:rPr lang="en-US" dirty="0" err="1" smtClean="0"/>
              <a:t>jfc.showOpenDialog</a:t>
            </a:r>
            <a:r>
              <a:rPr lang="en-US" dirty="0" smtClean="0"/>
              <a:t>(</a:t>
            </a:r>
            <a:r>
              <a:rPr lang="en-US" dirty="0" err="1" smtClean="0"/>
              <a:t>jfc</a:t>
            </a:r>
            <a:r>
              <a:rPr lang="en-US" dirty="0" smtClean="0"/>
              <a:t>); //Here to make sure a valid file is selected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if</a:t>
            </a:r>
            <a:r>
              <a:rPr lang="en-US" dirty="0" smtClean="0"/>
              <a:t> (</a:t>
            </a:r>
            <a:r>
              <a:rPr lang="en-US" dirty="0" err="1" smtClean="0"/>
              <a:t>returnVal</a:t>
            </a:r>
            <a:r>
              <a:rPr lang="en-US" dirty="0" smtClean="0"/>
              <a:t> == </a:t>
            </a:r>
            <a:r>
              <a:rPr lang="en-US" dirty="0" err="1" smtClean="0"/>
              <a:t>JFileChooser.</a:t>
            </a:r>
            <a:r>
              <a:rPr lang="en-US" i="1" dirty="0" err="1" smtClean="0"/>
              <a:t>APPROVE_OPTION</a:t>
            </a:r>
            <a:r>
              <a:rPr lang="en-US" dirty="0" smtClean="0"/>
              <a:t>) {</a:t>
            </a:r>
          </a:p>
          <a:p>
            <a:pPr>
              <a:buNone/>
            </a:pPr>
            <a:r>
              <a:rPr lang="en-US" dirty="0" smtClean="0"/>
              <a:t>		String </a:t>
            </a:r>
            <a:r>
              <a:rPr lang="en-US" dirty="0" err="1" smtClean="0"/>
              <a:t>inputFile</a:t>
            </a:r>
            <a:r>
              <a:rPr lang="en-US" dirty="0" smtClean="0"/>
              <a:t> = </a:t>
            </a:r>
            <a:r>
              <a:rPr lang="en-US" dirty="0" err="1" smtClean="0"/>
              <a:t>jfc.getSelectedFile</a:t>
            </a:r>
            <a:r>
              <a:rPr lang="en-US" dirty="0" smtClean="0"/>
              <a:t>().</a:t>
            </a:r>
            <a:r>
              <a:rPr lang="en-US" dirty="0" err="1" smtClean="0"/>
              <a:t>toString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err="1" smtClean="0"/>
              <a:t>int</a:t>
            </a:r>
            <a:r>
              <a:rPr lang="en-US" dirty="0" smtClean="0"/>
              <a:t> n = 1; // prefix-length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maxWordsGen</a:t>
            </a:r>
            <a:r>
              <a:rPr lang="en-US" dirty="0" smtClean="0"/>
              <a:t> = 100;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b="1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maxCharsPerLine</a:t>
            </a:r>
            <a:r>
              <a:rPr lang="en-US" dirty="0" smtClean="0"/>
              <a:t> = 20; </a:t>
            </a:r>
          </a:p>
          <a:p>
            <a:pPr>
              <a:buNone/>
            </a:pPr>
            <a:r>
              <a:rPr lang="en-US" dirty="0" smtClean="0"/>
              <a:t>		Markov m = </a:t>
            </a:r>
            <a:r>
              <a:rPr lang="en-US" b="1" dirty="0" smtClean="0"/>
              <a:t>new</a:t>
            </a:r>
            <a:r>
              <a:rPr lang="en-US" dirty="0" smtClean="0"/>
              <a:t> Markov(</a:t>
            </a:r>
            <a:r>
              <a:rPr lang="en-US" dirty="0" err="1" smtClean="0"/>
              <a:t>inputFile</a:t>
            </a:r>
            <a:r>
              <a:rPr lang="en-US" dirty="0" smtClean="0"/>
              <a:t>, n, </a:t>
            </a:r>
            <a:r>
              <a:rPr lang="en-US" dirty="0" err="1" smtClean="0"/>
              <a:t>maxWordsGen</a:t>
            </a:r>
            <a:r>
              <a:rPr lang="en-US" dirty="0" smtClean="0"/>
              <a:t>, </a:t>
            </a:r>
            <a:r>
              <a:rPr lang="en-US" dirty="0" err="1" smtClean="0"/>
              <a:t>maxCharsPerLine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b="1" dirty="0" smtClean="0"/>
              <a:t>else</a:t>
            </a: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dirty="0" err="1" smtClean="0"/>
              <a:t>System.</a:t>
            </a:r>
            <a:r>
              <a:rPr lang="en-US" i="1" dirty="0" err="1" smtClean="0"/>
              <a:t>out</a:t>
            </a:r>
            <a:r>
              <a:rPr lang="en-US" dirty="0" err="1" smtClean="0"/>
              <a:t>.println</a:t>
            </a:r>
            <a:r>
              <a:rPr lang="en-US" dirty="0" smtClean="0"/>
              <a:t>("Failed because no file was selected");</a:t>
            </a:r>
          </a:p>
          <a:p>
            <a:pPr>
              <a:buNone/>
            </a:pPr>
            <a:r>
              <a:rPr lang="en-US" dirty="0" smtClean="0"/>
              <a:t>	}</a:t>
            </a:r>
          </a:p>
          <a:p>
            <a:pPr>
              <a:buNone/>
            </a:pPr>
            <a:r>
              <a:rPr lang="en-US" dirty="0" smtClean="0"/>
              <a:t>}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Markov will not work outright with this, as a few changes will need to be made to how Markov interprets file location, but the correct file will be selected.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JFileChooser</a:t>
            </a:r>
            <a:r>
              <a:rPr lang="en-US" dirty="0" smtClean="0"/>
              <a:t> – </a:t>
            </a:r>
            <a:r>
              <a:rPr lang="en-US" dirty="0" err="1" smtClean="0"/>
              <a:t>FileFilter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FileFilter</a:t>
            </a:r>
            <a:r>
              <a:rPr lang="en-US" dirty="0" smtClean="0"/>
              <a:t> Interface requires the method: public </a:t>
            </a:r>
            <a:r>
              <a:rPr lang="en-US" dirty="0" err="1" smtClean="0"/>
              <a:t>boolean</a:t>
            </a:r>
            <a:r>
              <a:rPr lang="en-US" dirty="0" smtClean="0"/>
              <a:t> accept(File f)</a:t>
            </a:r>
          </a:p>
          <a:p>
            <a:r>
              <a:rPr lang="en-US" dirty="0" smtClean="0"/>
              <a:t>To use a </a:t>
            </a:r>
            <a:r>
              <a:rPr lang="en-US" dirty="0" err="1" smtClean="0"/>
              <a:t>FileFilter</a:t>
            </a:r>
            <a:r>
              <a:rPr lang="en-US" dirty="0" smtClean="0"/>
              <a:t> with the </a:t>
            </a:r>
            <a:r>
              <a:rPr lang="en-US" dirty="0" err="1" smtClean="0"/>
              <a:t>JFileChooser</a:t>
            </a:r>
            <a:r>
              <a:rPr lang="en-US" dirty="0" smtClean="0"/>
              <a:t> from the last example, the following code would be placed after </a:t>
            </a:r>
            <a:r>
              <a:rPr lang="en-US" dirty="0" err="1" smtClean="0"/>
              <a:t>JFileChooser</a:t>
            </a:r>
            <a:r>
              <a:rPr lang="en-US" dirty="0" smtClean="0"/>
              <a:t> </a:t>
            </a:r>
            <a:r>
              <a:rPr lang="en-US" dirty="0" err="1" smtClean="0"/>
              <a:t>jfc</a:t>
            </a:r>
            <a:r>
              <a:rPr lang="en-US" dirty="0" smtClean="0"/>
              <a:t> was initialized: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jfc.addChoosableFileFilter</a:t>
            </a:r>
            <a:r>
              <a:rPr lang="en-US" dirty="0" smtClean="0"/>
              <a:t>(</a:t>
            </a:r>
            <a:r>
              <a:rPr lang="en-US" b="1" dirty="0" smtClean="0"/>
              <a:t>new 	</a:t>
            </a:r>
            <a:r>
              <a:rPr lang="en-US" dirty="0" err="1" smtClean="0"/>
              <a:t>FileFilter</a:t>
            </a:r>
            <a:r>
              <a:rPr lang="en-US" dirty="0" smtClean="0"/>
              <a:t>(){…});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jfc.setAcceptAllFileFilterUsed</a:t>
            </a:r>
            <a:r>
              <a:rPr lang="en-US" dirty="0" smtClean="0"/>
              <a:t>(</a:t>
            </a:r>
            <a:r>
              <a:rPr lang="en-US" b="1" dirty="0" smtClean="0"/>
              <a:t>false</a:t>
            </a:r>
            <a:r>
              <a:rPr lang="en-US" dirty="0" smtClean="0"/>
              <a:t>);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Text-Based File I/O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600" dirty="0" smtClean="0"/>
              <a:t>Basic text-based file I/O review:</a:t>
            </a:r>
          </a:p>
          <a:p>
            <a:pPr>
              <a:buNone/>
            </a:pPr>
            <a:r>
              <a:rPr lang="en-US" sz="2600" dirty="0" smtClean="0"/>
              <a:t>File name=new File(“file.txt”);</a:t>
            </a:r>
          </a:p>
          <a:p>
            <a:pPr>
              <a:buNone/>
            </a:pPr>
            <a:r>
              <a:rPr lang="en-US" sz="2600" dirty="0" err="1" smtClean="0"/>
              <a:t>BufferedReader</a:t>
            </a:r>
            <a:r>
              <a:rPr lang="en-US" sz="2600" dirty="0" smtClean="0"/>
              <a:t> </a:t>
            </a:r>
            <a:r>
              <a:rPr lang="en-US" sz="2600" dirty="0" err="1" smtClean="0"/>
              <a:t>fileIn</a:t>
            </a:r>
            <a:r>
              <a:rPr lang="en-US" sz="2600" dirty="0" smtClean="0"/>
              <a:t>=null;</a:t>
            </a:r>
          </a:p>
          <a:p>
            <a:pPr>
              <a:buNone/>
            </a:pPr>
            <a:r>
              <a:rPr lang="en-US" sz="2600" dirty="0" smtClean="0"/>
              <a:t>try{</a:t>
            </a:r>
          </a:p>
          <a:p>
            <a:pPr>
              <a:buNone/>
            </a:pPr>
            <a:r>
              <a:rPr lang="en-US" sz="2600" dirty="0" smtClean="0"/>
              <a:t>	</a:t>
            </a:r>
            <a:r>
              <a:rPr lang="en-US" sz="2600" dirty="0" err="1" smtClean="0"/>
              <a:t>fileIn</a:t>
            </a:r>
            <a:r>
              <a:rPr lang="en-US" sz="2600" dirty="0" smtClean="0"/>
              <a:t>=new </a:t>
            </a:r>
            <a:r>
              <a:rPr lang="en-US" sz="2600" dirty="0" err="1" smtClean="0"/>
              <a:t>BufferedReader</a:t>
            </a:r>
            <a:r>
              <a:rPr lang="en-US" sz="2600" dirty="0" smtClean="0"/>
              <a:t>(new </a:t>
            </a:r>
            <a:r>
              <a:rPr lang="en-US" sz="2600" dirty="0" err="1" smtClean="0"/>
              <a:t>FileReader</a:t>
            </a:r>
            <a:r>
              <a:rPr lang="en-US" sz="2600" dirty="0" smtClean="0"/>
              <a:t>(name</a:t>
            </a:r>
            <a:r>
              <a:rPr lang="en-US" sz="2600" dirty="0" smtClean="0"/>
              <a:t>));</a:t>
            </a:r>
          </a:p>
          <a:p>
            <a:pPr>
              <a:buNone/>
            </a:pPr>
            <a:r>
              <a:rPr lang="en-US" sz="2600" dirty="0" smtClean="0"/>
              <a:t>	</a:t>
            </a:r>
            <a:r>
              <a:rPr lang="en-US" sz="2600" dirty="0" smtClean="0"/>
              <a:t>//</a:t>
            </a:r>
            <a:r>
              <a:rPr lang="en-US" sz="2600" dirty="0" smtClean="0"/>
              <a:t>read your data in</a:t>
            </a:r>
          </a:p>
          <a:p>
            <a:pPr>
              <a:buNone/>
            </a:pPr>
            <a:r>
              <a:rPr lang="en-US" sz="2600" dirty="0" smtClean="0"/>
              <a:t>}catch(</a:t>
            </a:r>
            <a:r>
              <a:rPr lang="en-US" sz="2600" dirty="0" err="1" smtClean="0"/>
              <a:t>IOException</a:t>
            </a:r>
            <a:r>
              <a:rPr lang="en-US" sz="2600" dirty="0" smtClean="0"/>
              <a:t> e){</a:t>
            </a:r>
          </a:p>
          <a:p>
            <a:pPr>
              <a:buNone/>
            </a:pPr>
            <a:r>
              <a:rPr lang="en-US" sz="2600" dirty="0" smtClean="0"/>
              <a:t>	</a:t>
            </a:r>
            <a:r>
              <a:rPr lang="en-US" sz="2600" dirty="0" smtClean="0"/>
              <a:t>//</a:t>
            </a:r>
            <a:r>
              <a:rPr lang="en-US" sz="2600" dirty="0" smtClean="0"/>
              <a:t>error handling</a:t>
            </a:r>
          </a:p>
          <a:p>
            <a:pPr>
              <a:buNone/>
            </a:pPr>
            <a:r>
              <a:rPr lang="en-US" sz="2600" dirty="0" smtClean="0"/>
              <a:t>}</a:t>
            </a:r>
            <a:r>
              <a:rPr lang="en-US" sz="2600" dirty="0" smtClean="0"/>
              <a:t>finally{</a:t>
            </a:r>
          </a:p>
          <a:p>
            <a:pPr lvl="1">
              <a:buNone/>
            </a:pPr>
            <a:r>
              <a:rPr lang="en-US" dirty="0" err="1" smtClean="0"/>
              <a:t>fileIn.close</a:t>
            </a:r>
            <a:r>
              <a:rPr lang="en-US" dirty="0" smtClean="0"/>
              <a:t>();</a:t>
            </a:r>
          </a:p>
          <a:p>
            <a:pPr>
              <a:buNone/>
            </a:pPr>
            <a:r>
              <a:rPr lang="en-US" sz="2600" dirty="0" smtClean="0"/>
              <a:t>}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I/O Streams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876799"/>
          </a:xfrm>
        </p:spPr>
        <p:txBody>
          <a:bodyPr>
            <a:normAutofit lnSpcReduction="10000"/>
          </a:bodyPr>
          <a:lstStyle/>
          <a:p>
            <a:pPr>
              <a:buFont typeface="Wingdings 2" pitchFamily="18" charset="2"/>
              <a:buChar char=""/>
            </a:pPr>
            <a:r>
              <a:rPr lang="en-US" sz="2600" dirty="0" smtClean="0"/>
              <a:t>Streams are the basis of all I/O in Java (terminal, web sockets, files, etc…).  </a:t>
            </a:r>
          </a:p>
          <a:p>
            <a:pPr lvl="0"/>
            <a:r>
              <a:rPr lang="en-US" sz="2600" dirty="0" smtClean="0"/>
              <a:t>A </a:t>
            </a:r>
            <a:r>
              <a:rPr lang="en-US" sz="2600" dirty="0" smtClean="0"/>
              <a:t>Stream </a:t>
            </a:r>
            <a:r>
              <a:rPr lang="en-US" sz="2600" dirty="0" smtClean="0"/>
              <a:t>is created for EITHER input or output, NOT both</a:t>
            </a:r>
          </a:p>
          <a:p>
            <a:pPr lvl="0"/>
            <a:r>
              <a:rPr lang="en-US" sz="2600" dirty="0" smtClean="0"/>
              <a:t>The Reader and Writer classes we commonly use are extension of the Stream classes</a:t>
            </a:r>
          </a:p>
          <a:p>
            <a:pPr lvl="0"/>
            <a:r>
              <a:rPr lang="en-US" sz="2600" dirty="0" smtClean="0"/>
              <a:t>The Scanner used with Markov is an example of a “simplified” input class, though it does not directly extend a Stream</a:t>
            </a:r>
          </a:p>
          <a:p>
            <a:pPr lvl="0"/>
            <a:r>
              <a:rPr lang="en-US" sz="2600" dirty="0" smtClean="0"/>
              <a:t>The Stream </a:t>
            </a:r>
            <a:r>
              <a:rPr lang="en-US" sz="2600" dirty="0" smtClean="0"/>
              <a:t>concept is important, and we will revisit it </a:t>
            </a:r>
            <a:r>
              <a:rPr lang="en-US" sz="2600" dirty="0" smtClean="0"/>
              <a:t>later when discussing other types of I/O</a:t>
            </a: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Buffered 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4800599"/>
          </a:xfrm>
        </p:spPr>
        <p:txBody>
          <a:bodyPr>
            <a:normAutofit/>
          </a:bodyPr>
          <a:lstStyle/>
          <a:p>
            <a:pPr lvl="0"/>
            <a:r>
              <a:rPr lang="en-US" dirty="0" smtClean="0"/>
              <a:t>Buffered Classes:  a Buffered class extends its lower counterpart </a:t>
            </a:r>
            <a:r>
              <a:rPr lang="en-US" dirty="0" smtClean="0"/>
              <a:t>(i.e. </a:t>
            </a:r>
            <a:r>
              <a:rPr lang="en-US" dirty="0" err="1" smtClean="0"/>
              <a:t>BufferedReader</a:t>
            </a:r>
            <a:r>
              <a:rPr lang="en-US" dirty="0" smtClean="0"/>
              <a:t> extends </a:t>
            </a:r>
            <a:r>
              <a:rPr lang="en-US" dirty="0" err="1" smtClean="0"/>
              <a:t>FileReader</a:t>
            </a:r>
            <a:r>
              <a:rPr lang="en-US" dirty="0" smtClean="0"/>
              <a:t>).</a:t>
            </a:r>
          </a:p>
          <a:p>
            <a:pPr lvl="0"/>
            <a:r>
              <a:rPr lang="en-US" dirty="0" smtClean="0"/>
              <a:t>Buffering allows reading of more than a single </a:t>
            </a:r>
            <a:r>
              <a:rPr lang="en-US" dirty="0" smtClean="0"/>
              <a:t>“piece” </a:t>
            </a:r>
            <a:r>
              <a:rPr lang="en-US" dirty="0" smtClean="0"/>
              <a:t>of data at a time.  </a:t>
            </a:r>
          </a:p>
          <a:p>
            <a:pPr lvl="0"/>
            <a:r>
              <a:rPr lang="en-US" dirty="0" smtClean="0"/>
              <a:t>Whether or not you want to use Buffered </a:t>
            </a:r>
            <a:r>
              <a:rPr lang="en-US" dirty="0" smtClean="0"/>
              <a:t>classes </a:t>
            </a:r>
            <a:r>
              <a:rPr lang="en-US" dirty="0" smtClean="0"/>
              <a:t>is largely a </a:t>
            </a:r>
            <a:r>
              <a:rPr lang="en-US" dirty="0" smtClean="0"/>
              <a:t>design/functionality decision</a:t>
            </a: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7467600" cy="5029199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sz="3200" dirty="0" smtClean="0"/>
              <a:t>Correct order of instantiation must be followed</a:t>
            </a:r>
          </a:p>
          <a:p>
            <a:pPr lvl="0"/>
            <a:r>
              <a:rPr lang="en-US" sz="3200" dirty="0" smtClean="0"/>
              <a:t>A Stream/Reader/Writer </a:t>
            </a:r>
            <a:r>
              <a:rPr lang="en-US" sz="3200" dirty="0" smtClean="0"/>
              <a:t>must be initialized inside a try/catch/finally block that catches an </a:t>
            </a:r>
            <a:r>
              <a:rPr lang="en-US" sz="3200" dirty="0" err="1" smtClean="0"/>
              <a:t>IOException</a:t>
            </a:r>
            <a:r>
              <a:rPr lang="en-US" sz="3200" dirty="0" smtClean="0"/>
              <a:t>.</a:t>
            </a:r>
            <a:endParaRPr lang="en-US" sz="3200" dirty="0" smtClean="0"/>
          </a:p>
          <a:p>
            <a:pPr lvl="0"/>
            <a:r>
              <a:rPr lang="en-US" sz="3200" dirty="0" smtClean="0"/>
              <a:t>The “outermost” </a:t>
            </a:r>
            <a:r>
              <a:rPr lang="en-US" sz="3200" dirty="0" smtClean="0"/>
              <a:t>Stream/Reader/Writer </a:t>
            </a:r>
            <a:r>
              <a:rPr lang="en-US" sz="3200" dirty="0" smtClean="0"/>
              <a:t>needs to be declared and set to null BEFORE the try/catch block</a:t>
            </a:r>
          </a:p>
          <a:p>
            <a:pPr lvl="0"/>
            <a:r>
              <a:rPr lang="en-US" sz="3200" dirty="0" smtClean="0"/>
              <a:t>A </a:t>
            </a:r>
            <a:r>
              <a:rPr lang="en-US" sz="3200" dirty="0" smtClean="0"/>
              <a:t>Stream/Reader/Writer </a:t>
            </a:r>
            <a:r>
              <a:rPr lang="en-US" sz="3200" dirty="0" smtClean="0"/>
              <a:t>needs to be closed (preferably in the finally block), or </a:t>
            </a:r>
            <a:r>
              <a:rPr lang="en-US" sz="3200" dirty="0" smtClean="0"/>
              <a:t>else:</a:t>
            </a:r>
            <a:endParaRPr lang="en-US" sz="3200" dirty="0" smtClean="0"/>
          </a:p>
          <a:p>
            <a:pPr lvl="1"/>
            <a:r>
              <a:rPr lang="en-US" sz="2800" dirty="0" smtClean="0"/>
              <a:t>Files written will not “finalize” and will not appear </a:t>
            </a:r>
            <a:r>
              <a:rPr lang="en-US" sz="2800" dirty="0" smtClean="0"/>
              <a:t>correctly. Files read may be “locked” into the program, and not be available elsewhere.</a:t>
            </a:r>
            <a:endParaRPr lang="en-US" sz="2800" dirty="0" smtClean="0"/>
          </a:p>
          <a:p>
            <a:pPr lvl="1"/>
            <a:r>
              <a:rPr lang="en-US" sz="2800" dirty="0" smtClean="0"/>
              <a:t>Only a limited number of Streams can be open at once.</a:t>
            </a:r>
            <a:endParaRPr lang="en-US" sz="2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104</TotalTime>
  <Words>795</Words>
  <Application>Microsoft Office PowerPoint</Application>
  <PresentationFormat>On-screen Show (4:3)</PresentationFormat>
  <Paragraphs>127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Technic</vt:lpstr>
      <vt:lpstr>JAVA File I/O</vt:lpstr>
      <vt:lpstr>Overview</vt:lpstr>
      <vt:lpstr>JfileChooser</vt:lpstr>
      <vt:lpstr>JFileChooser – Markov Example</vt:lpstr>
      <vt:lpstr>JFileChooser – FileFilter </vt:lpstr>
      <vt:lpstr>Text-Based File I/O Review</vt:lpstr>
      <vt:lpstr>I/O Streams</vt:lpstr>
      <vt:lpstr>Buffered Classes</vt:lpstr>
      <vt:lpstr>Implementation Rules</vt:lpstr>
      <vt:lpstr>File</vt:lpstr>
      <vt:lpstr>Demo</vt:lpstr>
      <vt:lpstr>Activity</vt:lpstr>
      <vt:lpstr>Object-Based I/O</vt:lpstr>
      <vt:lpstr>Compressed File I/O</vt:lpstr>
      <vt:lpstr>Byte-Based I/O</vt:lpstr>
      <vt:lpstr>Code Quick Reference</vt:lpstr>
    </vt:vector>
  </TitlesOfParts>
  <Company>Rose-Hulman Institute of Technology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Jonathan Nibert</dc:creator>
  <cp:lastModifiedBy>Jonathan Nibert</cp:lastModifiedBy>
  <cp:revision>13</cp:revision>
  <dcterms:created xsi:type="dcterms:W3CDTF">2007-10-19T00:48:55Z</dcterms:created>
  <dcterms:modified xsi:type="dcterms:W3CDTF">2007-10-19T02:33:26Z</dcterms:modified>
</cp:coreProperties>
</file>