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99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E420C91-39BC-415D-A1C6-C7B989B2155E}" type="datetimeFigureOut">
              <a:rPr lang="en-US" smtClean="0"/>
              <a:pPr/>
              <a:t>10/21/2007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90ECF2-BDAB-44A0-8C10-9E9FD7B12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perspectiveAbove"/>
              <a:lightRig rig="freezing" dir="t"/>
            </a:scene3d>
            <a:sp3d extrusionH="57150" prstMaterial="dkEdge">
              <a:bevelT w="50800" h="38100" prst="riblet"/>
            </a:sp3d>
          </a:bodyPr>
          <a:lstStyle/>
          <a:p>
            <a:r>
              <a:rPr lang="en-US" sz="5000" dirty="0" smtClean="0"/>
              <a:t>File I/O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 Wentz</a:t>
            </a:r>
          </a:p>
          <a:p>
            <a:r>
              <a:rPr lang="en-US" dirty="0" smtClean="0"/>
              <a:t>Nathaniel </a:t>
            </a:r>
            <a:r>
              <a:rPr lang="en-US" dirty="0" smtClean="0"/>
              <a:t>Smith</a:t>
            </a:r>
          </a:p>
          <a:p>
            <a:r>
              <a:rPr lang="en-US" dirty="0" smtClean="0"/>
              <a:t>Andrew Johnson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Create a new file handle using:</a:t>
            </a:r>
          </a:p>
          <a:p>
            <a:pPr lvl="1"/>
            <a:r>
              <a:rPr lang="en-US" sz="1800" dirty="0" smtClean="0"/>
              <a:t>new File(String pathname);</a:t>
            </a:r>
          </a:p>
          <a:p>
            <a:r>
              <a:rPr lang="en-US" sz="1800" dirty="0" smtClean="0"/>
              <a:t>Pathnames can be either relative or absolute.</a:t>
            </a:r>
          </a:p>
          <a:p>
            <a:r>
              <a:rPr lang="en-US" sz="1800" dirty="0" smtClean="0"/>
              <a:t>Pathnames are system dependant</a:t>
            </a:r>
          </a:p>
          <a:p>
            <a:pPr lvl="1"/>
            <a:r>
              <a:rPr lang="en-US" sz="1800" dirty="0" smtClean="0"/>
              <a:t>Ex. The place where my documents are stored: Unix: /home/user/  </a:t>
            </a:r>
          </a:p>
          <a:p>
            <a:pPr lvl="1"/>
            <a:r>
              <a:rPr lang="en-US" sz="1800" dirty="0" smtClean="0"/>
              <a:t>Windows:  C:\Documents </a:t>
            </a:r>
            <a:r>
              <a:rPr lang="en-US" sz="1800" dirty="0" smtClean="0"/>
              <a:t>and Settings\user\</a:t>
            </a:r>
            <a:endParaRPr lang="en-US" sz="1800" dirty="0" smtClean="0"/>
          </a:p>
          <a:p>
            <a:r>
              <a:rPr lang="en-US" sz="1800" dirty="0" smtClean="0"/>
              <a:t>There isn’t much we can do to the contents of a </a:t>
            </a:r>
            <a:r>
              <a:rPr lang="en-US" sz="1800" i="1" dirty="0" smtClean="0"/>
              <a:t>File</a:t>
            </a:r>
            <a:r>
              <a:rPr lang="en-US" sz="1800" dirty="0" smtClean="0"/>
              <a:t> until we create some type of </a:t>
            </a:r>
            <a:r>
              <a:rPr lang="en-US" sz="1800" dirty="0" smtClean="0"/>
              <a:t>input stream </a:t>
            </a:r>
            <a:r>
              <a:rPr lang="en-US" sz="1800" dirty="0" smtClean="0"/>
              <a:t>object.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I/O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Java input and output methods are contained in the java.io.* package library,  which contains methods to read and write to terminals, files, and internet sockets.</a:t>
            </a:r>
          </a:p>
          <a:p>
            <a:r>
              <a:rPr lang="en-US" sz="1600" dirty="0" smtClean="0"/>
              <a:t>There’s no such thing as a stream open for both input and output.</a:t>
            </a:r>
          </a:p>
          <a:p>
            <a:r>
              <a:rPr lang="en-US" sz="1600" dirty="0" smtClean="0"/>
              <a:t>File handling is a bit susceptible to error so Java returns a syntax error when certain methods are not surrounded by a try/catch clause.</a:t>
            </a:r>
          </a:p>
          <a:p>
            <a:r>
              <a:rPr lang="en-US" sz="1600" dirty="0" smtClean="0"/>
              <a:t>It’s also important to </a:t>
            </a:r>
            <a:r>
              <a:rPr lang="en-US" sz="1600" i="1" dirty="0" smtClean="0"/>
              <a:t>close</a:t>
            </a:r>
            <a:r>
              <a:rPr lang="en-US" sz="1600" dirty="0" smtClean="0"/>
              <a:t> a file after use, otherwise the opened file might not be accessible later.</a:t>
            </a:r>
          </a:p>
          <a:p>
            <a:r>
              <a:rPr lang="en-US" sz="1600" dirty="0" smtClean="0"/>
              <a:t>The following are common classes imported to write or read a file</a:t>
            </a:r>
          </a:p>
          <a:p>
            <a:pPr lvl="1"/>
            <a:r>
              <a:rPr lang="en-US" sz="1600" dirty="0" err="1" smtClean="0"/>
              <a:t>FileReader</a:t>
            </a:r>
            <a:r>
              <a:rPr lang="en-US" sz="1600" dirty="0" smtClean="0"/>
              <a:t> &gt; </a:t>
            </a:r>
            <a:r>
              <a:rPr lang="en-US" sz="1600" dirty="0" err="1" smtClean="0"/>
              <a:t>InputStreamReader</a:t>
            </a:r>
            <a:r>
              <a:rPr lang="en-US" sz="1600" dirty="0" smtClean="0"/>
              <a:t> &gt; Reader</a:t>
            </a:r>
          </a:p>
          <a:p>
            <a:pPr lvl="2">
              <a:buNone/>
            </a:pPr>
            <a:r>
              <a:rPr lang="en-US" sz="1400" dirty="0" smtClean="0"/>
              <a:t>read </a:t>
            </a:r>
            <a:r>
              <a:rPr lang="en-US" sz="1400" dirty="0" smtClean="0"/>
              <a:t>streams of characters</a:t>
            </a:r>
          </a:p>
          <a:p>
            <a:pPr lvl="1"/>
            <a:r>
              <a:rPr lang="en-US" sz="1600" dirty="0" err="1" smtClean="0"/>
              <a:t>BufferedReader</a:t>
            </a:r>
            <a:r>
              <a:rPr lang="en-US" sz="1600" dirty="0" smtClean="0"/>
              <a:t> &gt; </a:t>
            </a:r>
            <a:r>
              <a:rPr lang="en-US" sz="1600" dirty="0" smtClean="0"/>
              <a:t>Reader</a:t>
            </a:r>
          </a:p>
          <a:p>
            <a:pPr lvl="2">
              <a:buNone/>
            </a:pPr>
            <a:r>
              <a:rPr lang="en-US" sz="1400" dirty="0" smtClean="0"/>
              <a:t>reads </a:t>
            </a:r>
            <a:r>
              <a:rPr lang="en-US" sz="1400" dirty="0" smtClean="0"/>
              <a:t>text from a character-input </a:t>
            </a:r>
            <a:r>
              <a:rPr lang="en-US" sz="1400" dirty="0" smtClean="0"/>
              <a:t>stream</a:t>
            </a:r>
            <a:endParaRPr lang="en-US" sz="1400" dirty="0" smtClean="0"/>
          </a:p>
          <a:p>
            <a:pPr lvl="1"/>
            <a:r>
              <a:rPr lang="en-US" sz="1600" dirty="0" err="1" smtClean="0"/>
              <a:t>FileWriter</a:t>
            </a:r>
            <a:r>
              <a:rPr lang="en-US" sz="1600" dirty="0" smtClean="0"/>
              <a:t> &gt; </a:t>
            </a:r>
            <a:r>
              <a:rPr lang="en-US" sz="1600" dirty="0" err="1" smtClean="0"/>
              <a:t>OutputStreamWriter</a:t>
            </a:r>
            <a:r>
              <a:rPr lang="en-US" sz="1600" dirty="0" smtClean="0"/>
              <a:t> &gt; Writer</a:t>
            </a:r>
          </a:p>
          <a:p>
            <a:pPr lvl="2">
              <a:buNone/>
            </a:pPr>
            <a:r>
              <a:rPr lang="en-US" sz="1400" dirty="0" smtClean="0"/>
              <a:t>write </a:t>
            </a:r>
            <a:r>
              <a:rPr lang="en-US" sz="1400" dirty="0" smtClean="0"/>
              <a:t>streams of characters</a:t>
            </a:r>
          </a:p>
          <a:p>
            <a:pPr lvl="1"/>
            <a:r>
              <a:rPr lang="en-US" sz="1600" dirty="0" err="1" smtClean="0"/>
              <a:t>BufferedWriter</a:t>
            </a:r>
            <a:r>
              <a:rPr lang="en-US" sz="1600" dirty="0" smtClean="0"/>
              <a:t> &gt; Writer</a:t>
            </a:r>
          </a:p>
          <a:p>
            <a:pPr lvl="2">
              <a:buNone/>
            </a:pPr>
            <a:r>
              <a:rPr lang="en-US" sz="1400" dirty="0" smtClean="0"/>
              <a:t>writes text from a character-output stream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There are various ways to read a file, all of which require constructing a type of input stream object and calling a type of read method.</a:t>
            </a:r>
          </a:p>
          <a:p>
            <a:pPr lvl="1"/>
            <a:r>
              <a:rPr lang="en-US" sz="1600" dirty="0" smtClean="0"/>
              <a:t>new </a:t>
            </a:r>
            <a:r>
              <a:rPr lang="en-US" sz="1600" dirty="0" smtClean="0"/>
              <a:t>Reader(File a)</a:t>
            </a:r>
          </a:p>
          <a:p>
            <a:pPr lvl="2">
              <a:buNone/>
            </a:pPr>
            <a:r>
              <a:rPr lang="en-US" sz="1400" dirty="0" smtClean="0"/>
              <a:t>reads a character using read()</a:t>
            </a:r>
          </a:p>
          <a:p>
            <a:pPr lvl="1"/>
            <a:r>
              <a:rPr lang="en-US" sz="1600" dirty="0" smtClean="0"/>
              <a:t>new </a:t>
            </a:r>
            <a:r>
              <a:rPr lang="en-US" sz="1600" dirty="0" err="1" smtClean="0"/>
              <a:t>BufferedReader</a:t>
            </a:r>
            <a:r>
              <a:rPr lang="en-US" sz="1600" dirty="0" smtClean="0"/>
              <a:t>(Reader a)</a:t>
            </a:r>
          </a:p>
          <a:p>
            <a:pPr lvl="2">
              <a:buNone/>
            </a:pPr>
            <a:r>
              <a:rPr lang="en-US" sz="1400" dirty="0" smtClean="0"/>
              <a:t>reads a line of characters at a time with the </a:t>
            </a:r>
            <a:r>
              <a:rPr lang="en-US" sz="1400" dirty="0" err="1" smtClean="0"/>
              <a:t>readLine</a:t>
            </a:r>
            <a:r>
              <a:rPr lang="en-US" sz="1400" dirty="0" smtClean="0"/>
              <a:t>() method</a:t>
            </a:r>
            <a:endParaRPr lang="en-US" sz="1400" dirty="0" smtClean="0"/>
          </a:p>
          <a:p>
            <a:pPr lvl="1"/>
            <a:r>
              <a:rPr lang="en-US" sz="1600" dirty="0" smtClean="0"/>
              <a:t>n</a:t>
            </a:r>
            <a:r>
              <a:rPr lang="en-US" sz="1600" dirty="0" smtClean="0"/>
              <a:t>ew </a:t>
            </a:r>
            <a:r>
              <a:rPr lang="en-US" sz="1600" dirty="0" err="1" smtClean="0"/>
              <a:t>FileInputStream</a:t>
            </a:r>
            <a:r>
              <a:rPr lang="en-US" sz="1600" dirty="0" smtClean="0"/>
              <a:t>(String </a:t>
            </a:r>
            <a:r>
              <a:rPr lang="en-US" sz="1600" dirty="0" err="1" smtClean="0"/>
              <a:t>fileName</a:t>
            </a:r>
            <a:r>
              <a:rPr lang="en-US" sz="1600" dirty="0" smtClean="0"/>
              <a:t>)</a:t>
            </a:r>
          </a:p>
          <a:p>
            <a:pPr lvl="2">
              <a:buNone/>
            </a:pPr>
            <a:r>
              <a:rPr lang="en-US" sz="1400" dirty="0" smtClean="0"/>
              <a:t>returns a byte using read()  </a:t>
            </a:r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NOTE:  Java actually returns the byte as an int.</a:t>
            </a:r>
            <a:endParaRPr lang="en-US" sz="12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sz="1600" dirty="0" smtClean="0">
              <a:solidFill>
                <a:srgbClr val="5199A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Writing </a:t>
            </a:r>
            <a:r>
              <a:rPr lang="en-US" sz="1800" dirty="0" smtClean="0"/>
              <a:t>to a file works pretty much the same way as </a:t>
            </a:r>
            <a:r>
              <a:rPr lang="en-US" sz="1800" dirty="0" smtClean="0"/>
              <a:t>reading.</a:t>
            </a:r>
          </a:p>
          <a:p>
            <a:pPr lvl="1"/>
            <a:r>
              <a:rPr lang="en-US" sz="1600" dirty="0" smtClean="0"/>
              <a:t>new Writer(File a)</a:t>
            </a:r>
          </a:p>
          <a:p>
            <a:pPr lvl="2">
              <a:buNone/>
            </a:pPr>
            <a:r>
              <a:rPr lang="en-US" sz="1400" dirty="0" smtClean="0"/>
              <a:t>writes a character with write(char </a:t>
            </a:r>
            <a:r>
              <a:rPr lang="en-US" sz="1400" dirty="0" err="1" smtClean="0"/>
              <a:t>val</a:t>
            </a:r>
            <a:r>
              <a:rPr lang="en-US" sz="1400" dirty="0" smtClean="0"/>
              <a:t>)</a:t>
            </a:r>
          </a:p>
          <a:p>
            <a:pPr lvl="1"/>
            <a:r>
              <a:rPr lang="en-US" sz="1600" dirty="0" smtClean="0"/>
              <a:t>new </a:t>
            </a:r>
            <a:r>
              <a:rPr lang="en-US" sz="1600" dirty="0" err="1" smtClean="0"/>
              <a:t>BufferedWriter</a:t>
            </a:r>
            <a:r>
              <a:rPr lang="en-US" sz="1600" dirty="0" smtClean="0"/>
              <a:t>(Writer a)</a:t>
            </a:r>
          </a:p>
          <a:p>
            <a:pPr lvl="2">
              <a:buNone/>
            </a:pPr>
            <a:r>
              <a:rPr lang="en-US" sz="1400" dirty="0" smtClean="0"/>
              <a:t>writes a String with write(String text).  Also </a:t>
            </a:r>
            <a:r>
              <a:rPr lang="en-US" sz="1400" dirty="0" err="1" smtClean="0"/>
              <a:t>newLine</a:t>
            </a:r>
            <a:r>
              <a:rPr lang="en-US" sz="1400" dirty="0" smtClean="0"/>
              <a:t>() can be called to insert a line in the file.</a:t>
            </a:r>
          </a:p>
          <a:p>
            <a:pPr lvl="1"/>
            <a:r>
              <a:rPr lang="en-US" sz="1600" dirty="0" smtClean="0"/>
              <a:t>new </a:t>
            </a:r>
            <a:r>
              <a:rPr lang="en-US" sz="1600" dirty="0" err="1" smtClean="0"/>
              <a:t>FileOutputStream</a:t>
            </a:r>
            <a:r>
              <a:rPr lang="en-US" sz="1600" dirty="0" smtClean="0"/>
              <a:t>(String </a:t>
            </a:r>
            <a:r>
              <a:rPr lang="en-US" sz="1600" dirty="0" err="1" smtClean="0"/>
              <a:t>fileName</a:t>
            </a:r>
            <a:r>
              <a:rPr lang="en-US" sz="1600" dirty="0" smtClean="0"/>
              <a:t>)</a:t>
            </a:r>
          </a:p>
          <a:p>
            <a:pPr lvl="2">
              <a:buNone/>
            </a:pPr>
            <a:r>
              <a:rPr lang="en-US" sz="1400" dirty="0" smtClean="0"/>
              <a:t>writes a byte using write(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aByte</a:t>
            </a:r>
            <a:r>
              <a:rPr lang="en-US" sz="1400" dirty="0" smtClean="0"/>
              <a:t>)</a:t>
            </a:r>
            <a:endParaRPr lang="en-US" sz="1600" dirty="0" smtClean="0">
              <a:solidFill>
                <a:srgbClr val="5199A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I/O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cs typeface="Courier New" pitchFamily="49" charset="0"/>
              </a:rPr>
              <a:t>The code below is a very basic example of how reading from a file works in practice.</a:t>
            </a:r>
          </a:p>
          <a:p>
            <a:pPr>
              <a:buNone/>
            </a:pPr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{	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required to surround a called file with try/catch clause</a:t>
            </a:r>
          </a:p>
          <a:p>
            <a:pPr>
              <a:buNone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we create the Readable object referencing the file we wish to read from</a:t>
            </a:r>
          </a:p>
          <a:p>
            <a:pPr>
              <a:buNone/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FileInputStream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 =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FileInputStream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filename.elo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");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endParaRPr lang="en-US" sz="12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iterate through the bytes in the file and output them to the console</a:t>
            </a:r>
          </a:p>
          <a:p>
            <a:pPr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input =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file.read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input != -1; input =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file.read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())</a:t>
            </a:r>
            <a:endParaRPr lang="en-US" sz="12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(input +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lvl="1">
              <a:buNone/>
            </a:pPr>
            <a:endParaRPr lang="en-US" sz="12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file.close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always close a file after use</a:t>
            </a:r>
          </a:p>
          <a:p>
            <a:pPr>
              <a:buNone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catch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IOException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e)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2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Err: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 +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e.toString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If a path or file does not exist we’d get a IO exception error, so we need to surround the call file method with a try/catch clause.  The path could cause an error because the program was made with only a certain OS in mind, or the path/file name could have been entered incorrectly by someone.</a:t>
            </a:r>
          </a:p>
          <a:p>
            <a:r>
              <a:rPr lang="en-US" sz="1800" dirty="0" smtClean="0"/>
              <a:t>Some common exceptions</a:t>
            </a:r>
          </a:p>
          <a:p>
            <a:pPr lvl="1"/>
            <a:r>
              <a:rPr lang="en-US" sz="1600" dirty="0" err="1" smtClean="0"/>
              <a:t>IOException</a:t>
            </a:r>
            <a:endParaRPr lang="en-US" sz="1600" dirty="0" smtClean="0"/>
          </a:p>
          <a:p>
            <a:pPr lvl="2">
              <a:buNone/>
            </a:pPr>
            <a:r>
              <a:rPr lang="en-US" sz="1400" dirty="0" smtClean="0"/>
              <a:t>Signals </a:t>
            </a:r>
            <a:r>
              <a:rPr lang="en-US" sz="1400" dirty="0" smtClean="0"/>
              <a:t>that an I/O exception of some sort has occurred.</a:t>
            </a:r>
            <a:endParaRPr lang="en-US" sz="1400" dirty="0" smtClean="0"/>
          </a:p>
          <a:p>
            <a:pPr lvl="1"/>
            <a:r>
              <a:rPr lang="en-US" sz="1600" dirty="0" err="1" smtClean="0"/>
              <a:t>FileNotFoundException</a:t>
            </a:r>
            <a:r>
              <a:rPr lang="en-US" sz="1600" dirty="0" smtClean="0"/>
              <a:t> </a:t>
            </a:r>
          </a:p>
          <a:p>
            <a:pPr lvl="2">
              <a:buNone/>
            </a:pPr>
            <a:r>
              <a:rPr lang="en-US" sz="1400" dirty="0" smtClean="0"/>
              <a:t>Signals </a:t>
            </a:r>
            <a:r>
              <a:rPr lang="en-US" sz="1400" dirty="0" smtClean="0"/>
              <a:t>that an attempt to open the file denoted by a specified pathname has failed.</a:t>
            </a:r>
            <a:endParaRPr lang="en-US" sz="1400" dirty="0" smtClean="0"/>
          </a:p>
          <a:p>
            <a:pPr lvl="1"/>
            <a:r>
              <a:rPr lang="en-US" sz="1600" dirty="0" err="1" smtClean="0"/>
              <a:t>EOFException</a:t>
            </a:r>
            <a:endParaRPr lang="en-US" sz="1600" dirty="0" smtClean="0"/>
          </a:p>
          <a:p>
            <a:pPr lvl="2">
              <a:buNone/>
            </a:pPr>
            <a:r>
              <a:rPr lang="en-US" sz="1400" dirty="0" smtClean="0"/>
              <a:t>Signals </a:t>
            </a:r>
            <a:r>
              <a:rPr lang="en-US" sz="1400" dirty="0" smtClean="0"/>
              <a:t>that an end of file or end of stream has been reached unexpectedly during input.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File I/O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Open </a:t>
            </a:r>
            <a:r>
              <a:rPr lang="en-US" sz="1800" dirty="0" err="1" smtClean="0"/>
              <a:t>FileIODemo</a:t>
            </a:r>
            <a:r>
              <a:rPr lang="en-US" sz="1800" dirty="0" smtClean="0"/>
              <a:t> in the repository</a:t>
            </a:r>
          </a:p>
          <a:p>
            <a:r>
              <a:rPr lang="en-US" sz="1800" dirty="0" smtClean="0"/>
              <a:t>Implement the </a:t>
            </a:r>
            <a:r>
              <a:rPr lang="en-US" sz="1800" dirty="0" err="1" smtClean="0"/>
              <a:t>exportToFile</a:t>
            </a:r>
            <a:r>
              <a:rPr lang="en-US" sz="1800" dirty="0" smtClean="0"/>
              <a:t>(File a) method in the </a:t>
            </a:r>
            <a:r>
              <a:rPr lang="en-US" sz="1800" dirty="0" err="1" smtClean="0"/>
              <a:t>FileIOPanel</a:t>
            </a:r>
            <a:r>
              <a:rPr lang="en-US" sz="1800" dirty="0" smtClean="0"/>
              <a:t> class.</a:t>
            </a:r>
          </a:p>
          <a:p>
            <a:r>
              <a:rPr lang="en-US" sz="1800" dirty="0" smtClean="0"/>
              <a:t>The result should be the actual script of your masterpiece saved when you save.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2549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971800"/>
            <a:ext cx="4698660" cy="3505200"/>
          </a:xfrm>
          <a:prstGeom prst="rect">
            <a:avLst/>
          </a:prstGeom>
          <a:ln w="22225">
            <a:solidFill>
              <a:schemeClr val="accent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9600" b="1" dirty="0" smtClean="0">
                <a:latin typeface="Bradley Hand ITC" pitchFamily="66" charset="0"/>
              </a:rPr>
              <a:t>FIN</a:t>
            </a:r>
            <a:endParaRPr lang="en-US" sz="9600" b="1" dirty="0"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579</TotalTime>
  <Words>527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File I/O</vt:lpstr>
      <vt:lpstr>Files in Java</vt:lpstr>
      <vt:lpstr>Java I/O Package</vt:lpstr>
      <vt:lpstr>Reading</vt:lpstr>
      <vt:lpstr>Writing</vt:lpstr>
      <vt:lpstr>File I/O Template</vt:lpstr>
      <vt:lpstr>IO Exceptions</vt:lpstr>
      <vt:lpstr>File I/O Demo</vt:lpstr>
      <vt:lpstr>Slide 9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I/O</dc:title>
  <dc:creator>Timothy James Wentz</dc:creator>
  <cp:lastModifiedBy>Nathaniel Smith</cp:lastModifiedBy>
  <cp:revision>64</cp:revision>
  <dcterms:created xsi:type="dcterms:W3CDTF">2007-10-21T23:58:31Z</dcterms:created>
  <dcterms:modified xsi:type="dcterms:W3CDTF">2007-10-22T09:40:22Z</dcterms:modified>
</cp:coreProperties>
</file>