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722" autoAdjust="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3943-787C-4F2A-87EB-149EB030B6B1}" type="datetimeFigureOut">
              <a:rPr lang="en-US" smtClean="0"/>
              <a:pPr/>
              <a:t>10/17/2007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EB969-5185-463E-A356-D1A1148C2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3943-787C-4F2A-87EB-149EB030B6B1}" type="datetimeFigureOut">
              <a:rPr lang="en-US" smtClean="0"/>
              <a:pPr/>
              <a:t>10/17/2007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EB969-5185-463E-A356-D1A1148C2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3943-787C-4F2A-87EB-149EB030B6B1}" type="datetimeFigureOut">
              <a:rPr lang="en-US" smtClean="0"/>
              <a:pPr/>
              <a:t>10/17/2007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EB969-5185-463E-A356-D1A1148C2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3943-787C-4F2A-87EB-149EB030B6B1}" type="datetimeFigureOut">
              <a:rPr lang="en-US" smtClean="0"/>
              <a:pPr/>
              <a:t>10/17/2007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EB969-5185-463E-A356-D1A1148C2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3943-787C-4F2A-87EB-149EB030B6B1}" type="datetimeFigureOut">
              <a:rPr lang="en-US" smtClean="0"/>
              <a:pPr/>
              <a:t>10/17/2007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EB969-5185-463E-A356-D1A1148C2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3943-787C-4F2A-87EB-149EB030B6B1}" type="datetimeFigureOut">
              <a:rPr lang="en-US" smtClean="0"/>
              <a:pPr/>
              <a:t>10/17/2007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EB969-5185-463E-A356-D1A1148C2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3943-787C-4F2A-87EB-149EB030B6B1}" type="datetimeFigureOut">
              <a:rPr lang="en-US" smtClean="0"/>
              <a:pPr/>
              <a:t>10/17/2007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EB969-5185-463E-A356-D1A1148C2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3943-787C-4F2A-87EB-149EB030B6B1}" type="datetimeFigureOut">
              <a:rPr lang="en-US" smtClean="0"/>
              <a:pPr/>
              <a:t>10/17/2007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CEEB969-5185-463E-A356-D1A1148C2C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3943-787C-4F2A-87EB-149EB030B6B1}" type="datetimeFigureOut">
              <a:rPr lang="en-US" smtClean="0"/>
              <a:pPr/>
              <a:t>10/17/2007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EB969-5185-463E-A356-D1A1148C2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3943-787C-4F2A-87EB-149EB030B6B1}" type="datetimeFigureOut">
              <a:rPr lang="en-US" smtClean="0"/>
              <a:pPr/>
              <a:t>10/17/2007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DCEEB969-5185-463E-A356-D1A1148C2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AEA3943-787C-4F2A-87EB-149EB030B6B1}" type="datetimeFigureOut">
              <a:rPr lang="en-US" smtClean="0"/>
              <a:pPr/>
              <a:t>10/17/2007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EB969-5185-463E-A356-D1A1148C2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AEA3943-787C-4F2A-87EB-149EB030B6B1}" type="datetimeFigureOut">
              <a:rPr lang="en-US" smtClean="0"/>
              <a:pPr/>
              <a:t>10/17/2007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CEEB969-5185-463E-A356-D1A1148C2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/>
              <a:t>Animation in java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Jim Priest, Peter Lundgren, Russell Bennett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sequence of fames</a:t>
            </a:r>
          </a:p>
          <a:p>
            <a:r>
              <a:rPr lang="en-US" dirty="0" smtClean="0"/>
              <a:t>You have some experience already</a:t>
            </a:r>
          </a:p>
          <a:p>
            <a:r>
              <a:rPr lang="en-US" dirty="0" smtClean="0"/>
              <a:t>Used for some GUI’s and Games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3429000"/>
            <a:ext cx="3075813" cy="29154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467600" cy="5486400"/>
          </a:xfrm>
          <a:solidFill>
            <a:schemeClr val="tx1"/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en-US" sz="1100" dirty="0" smtClean="0">
                <a:solidFill>
                  <a:srgbClr val="3F5FBF"/>
                </a:solidFill>
                <a:latin typeface="Courier New"/>
              </a:rPr>
              <a:t>/**</a:t>
            </a:r>
          </a:p>
          <a:p>
            <a:pPr>
              <a:buNone/>
            </a:pPr>
            <a:r>
              <a:rPr lang="en-US" sz="11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dirty="0" smtClean="0">
                <a:solidFill>
                  <a:srgbClr val="3F5FBF"/>
                </a:solidFill>
                <a:latin typeface="Courier New"/>
              </a:rPr>
              <a:t>*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dirty="0" smtClean="0">
                <a:solidFill>
                  <a:srgbClr val="3F5FBF"/>
                </a:solidFill>
                <a:latin typeface="Courier New"/>
              </a:rPr>
              <a:t>Draws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dirty="0" smtClean="0">
                <a:solidFill>
                  <a:srgbClr val="3F5FBF"/>
                </a:solidFill>
                <a:latin typeface="Courier New"/>
              </a:rPr>
              <a:t>the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dirty="0" smtClean="0">
                <a:solidFill>
                  <a:srgbClr val="3F5FBF"/>
                </a:solidFill>
                <a:latin typeface="Courier New"/>
              </a:rPr>
              <a:t>World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dirty="0" smtClean="0">
                <a:solidFill>
                  <a:srgbClr val="3F5FBF"/>
                </a:solidFill>
                <a:latin typeface="Courier New"/>
              </a:rPr>
              <a:t>and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dirty="0" smtClean="0">
                <a:solidFill>
                  <a:srgbClr val="3F5FBF"/>
                </a:solidFill>
                <a:latin typeface="Courier New"/>
              </a:rPr>
              <a:t>its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dirty="0" smtClean="0">
                <a:solidFill>
                  <a:srgbClr val="3F5FBF"/>
                </a:solidFill>
                <a:latin typeface="Courier New"/>
              </a:rPr>
              <a:t>Balls.</a:t>
            </a:r>
          </a:p>
          <a:p>
            <a:pPr>
              <a:buNone/>
            </a:pPr>
            <a:r>
              <a:rPr lang="en-US" sz="11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dirty="0" smtClean="0">
                <a:solidFill>
                  <a:srgbClr val="3F5FBF"/>
                </a:solidFill>
                <a:latin typeface="Courier New"/>
              </a:rPr>
              <a:t>*</a:t>
            </a:r>
          </a:p>
          <a:p>
            <a:pPr>
              <a:buNone/>
            </a:pPr>
            <a:r>
              <a:rPr lang="en-US" sz="11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dirty="0" smtClean="0">
                <a:solidFill>
                  <a:srgbClr val="3F5FBF"/>
                </a:solidFill>
                <a:latin typeface="Courier New"/>
              </a:rPr>
              <a:t>*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b="1" dirty="0" smtClean="0">
                <a:solidFill>
                  <a:srgbClr val="7F9FBF"/>
                </a:solidFill>
                <a:latin typeface="Courier New"/>
              </a:rPr>
              <a:t>@</a:t>
            </a:r>
            <a:r>
              <a:rPr lang="en-US" sz="1100" b="1" dirty="0" err="1" smtClean="0">
                <a:solidFill>
                  <a:srgbClr val="7F9FBF"/>
                </a:solidFill>
                <a:latin typeface="Courier New"/>
              </a:rPr>
              <a:t>param</a:t>
            </a:r>
            <a:r>
              <a:rPr lang="en-US" sz="11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b="1" dirty="0" smtClean="0">
                <a:solidFill>
                  <a:srgbClr val="3F5FBF"/>
                </a:solidFill>
                <a:latin typeface="Courier New"/>
              </a:rPr>
              <a:t>g</a:t>
            </a:r>
            <a:r>
              <a:rPr lang="en-US" sz="11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b="1" dirty="0" smtClean="0">
                <a:solidFill>
                  <a:srgbClr val="3F5FBF"/>
                </a:solidFill>
                <a:latin typeface="Courier New"/>
              </a:rPr>
              <a:t>the</a:t>
            </a:r>
            <a:r>
              <a:rPr lang="en-US" sz="11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b="1" dirty="0" smtClean="0">
                <a:solidFill>
                  <a:srgbClr val="3F5FBF"/>
                </a:solidFill>
                <a:latin typeface="Courier New"/>
              </a:rPr>
              <a:t>Graphics</a:t>
            </a:r>
            <a:r>
              <a:rPr lang="en-US" sz="11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b="1" dirty="0" smtClean="0">
                <a:solidFill>
                  <a:srgbClr val="3F5FBF"/>
                </a:solidFill>
                <a:latin typeface="Courier New"/>
              </a:rPr>
              <a:t>object</a:t>
            </a:r>
            <a:r>
              <a:rPr lang="en-US" sz="11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b="1" dirty="0" smtClean="0">
                <a:solidFill>
                  <a:srgbClr val="3F5FBF"/>
                </a:solidFill>
                <a:latin typeface="Courier New"/>
              </a:rPr>
              <a:t>onto</a:t>
            </a:r>
            <a:r>
              <a:rPr lang="en-US" sz="11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b="1" dirty="0" smtClean="0">
                <a:solidFill>
                  <a:srgbClr val="3F5FBF"/>
                </a:solidFill>
                <a:latin typeface="Courier New"/>
              </a:rPr>
              <a:t>which</a:t>
            </a:r>
            <a:r>
              <a:rPr lang="en-US" sz="11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b="1" dirty="0" smtClean="0">
                <a:solidFill>
                  <a:srgbClr val="3F5FBF"/>
                </a:solidFill>
                <a:latin typeface="Courier New"/>
              </a:rPr>
              <a:t>to</a:t>
            </a:r>
            <a:r>
              <a:rPr lang="en-US" sz="11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b="1" dirty="0" smtClean="0">
                <a:solidFill>
                  <a:srgbClr val="3F5FBF"/>
                </a:solidFill>
                <a:latin typeface="Courier New"/>
              </a:rPr>
              <a:t>draw.</a:t>
            </a:r>
          </a:p>
          <a:p>
            <a:pPr>
              <a:buNone/>
            </a:pPr>
            <a:r>
              <a:rPr lang="en-US" sz="11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dirty="0" smtClean="0">
                <a:solidFill>
                  <a:srgbClr val="3F5FBF"/>
                </a:solidFill>
                <a:latin typeface="Courier New"/>
              </a:rPr>
              <a:t>*/</a:t>
            </a:r>
          </a:p>
          <a:p>
            <a:pPr>
              <a:buNone/>
            </a:pPr>
            <a:r>
              <a:rPr lang="en-US" sz="1100" dirty="0" smtClean="0">
                <a:solidFill>
                  <a:srgbClr val="646464"/>
                </a:solidFill>
                <a:latin typeface="Courier New"/>
              </a:rPr>
              <a:t>@Override</a:t>
            </a:r>
          </a:p>
          <a:p>
            <a:pPr>
              <a:buNone/>
            </a:pPr>
            <a:r>
              <a:rPr lang="en-US" sz="1100" b="1" dirty="0" smtClean="0">
                <a:solidFill>
                  <a:srgbClr val="7F0055"/>
                </a:solidFill>
                <a:latin typeface="Courier New"/>
              </a:rPr>
              <a:t>public</a:t>
            </a:r>
            <a:r>
              <a:rPr lang="en-US" sz="11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b="1" dirty="0" smtClean="0">
                <a:solidFill>
                  <a:srgbClr val="7F0055"/>
                </a:solidFill>
                <a:latin typeface="Courier New"/>
              </a:rPr>
              <a:t>void</a:t>
            </a:r>
            <a:r>
              <a:rPr lang="en-US" sz="1100" b="1" dirty="0" smtClean="0">
                <a:solidFill>
                  <a:srgbClr val="000000"/>
                </a:solidFill>
                <a:latin typeface="Courier New"/>
              </a:rPr>
              <a:t> paintComponent(Graphics g) {</a:t>
            </a:r>
          </a:p>
          <a:p>
            <a:pPr lvl="1">
              <a:buNone/>
            </a:pPr>
            <a:r>
              <a:rPr lang="en-US" sz="1100" b="1" dirty="0" err="1" smtClean="0">
                <a:solidFill>
                  <a:srgbClr val="7F0055"/>
                </a:solidFill>
                <a:latin typeface="Courier New"/>
              </a:rPr>
              <a:t>super</a:t>
            </a:r>
            <a:r>
              <a:rPr lang="en-US" sz="1100" b="1" dirty="0" err="1" smtClean="0">
                <a:solidFill>
                  <a:srgbClr val="000000"/>
                </a:solidFill>
                <a:latin typeface="Courier New"/>
              </a:rPr>
              <a:t>.paintComponent</a:t>
            </a:r>
            <a:r>
              <a:rPr lang="en-US" sz="1100" b="1" dirty="0" smtClean="0">
                <a:solidFill>
                  <a:srgbClr val="000000"/>
                </a:solidFill>
                <a:latin typeface="Courier New"/>
              </a:rPr>
              <a:t>(g);</a:t>
            </a:r>
          </a:p>
          <a:p>
            <a:pPr lvl="1">
              <a:buNone/>
            </a:pPr>
            <a:endParaRPr lang="en-US" sz="1100" dirty="0" smtClean="0">
              <a:latin typeface="Courier New"/>
            </a:endParaRPr>
          </a:p>
          <a:p>
            <a:pPr lvl="1">
              <a:buNone/>
            </a:pPr>
            <a:r>
              <a:rPr lang="en-US" sz="1100" dirty="0" smtClean="0">
                <a:solidFill>
                  <a:srgbClr val="000000"/>
                </a:solidFill>
                <a:latin typeface="Courier New"/>
              </a:rPr>
              <a:t>Graphics2D graphics = (Graphics2D) g;</a:t>
            </a:r>
          </a:p>
          <a:p>
            <a:pPr lvl="1">
              <a:buNone/>
            </a:pPr>
            <a:endParaRPr lang="en-US" sz="1100" dirty="0" smtClean="0">
              <a:latin typeface="Courier New"/>
            </a:endParaRPr>
          </a:p>
          <a:p>
            <a:pPr lvl="1">
              <a:buNone/>
            </a:pPr>
            <a:r>
              <a:rPr lang="en-US" sz="1100" b="1" dirty="0" err="1" smtClean="0">
                <a:solidFill>
                  <a:srgbClr val="7F0055"/>
                </a:solidFill>
                <a:latin typeface="Courier New"/>
              </a:rPr>
              <a:t>this</a:t>
            </a:r>
            <a:r>
              <a:rPr lang="en-US" sz="1100" b="1" dirty="0" err="1" smtClean="0">
                <a:solidFill>
                  <a:srgbClr val="000000"/>
                </a:solidFill>
                <a:latin typeface="Courier New"/>
              </a:rPr>
              <a:t>.drawWorld</a:t>
            </a:r>
            <a:r>
              <a:rPr lang="en-US" sz="1100" b="1" dirty="0" smtClean="0">
                <a:solidFill>
                  <a:srgbClr val="000000"/>
                </a:solidFill>
                <a:latin typeface="Courier New"/>
              </a:rPr>
              <a:t>(graphics);</a:t>
            </a:r>
          </a:p>
          <a:p>
            <a:pPr lvl="1">
              <a:buNone/>
            </a:pPr>
            <a:r>
              <a:rPr lang="en-US" sz="1100" b="1" dirty="0" err="1" smtClean="0">
                <a:solidFill>
                  <a:srgbClr val="7F0055"/>
                </a:solidFill>
                <a:latin typeface="Courier New"/>
              </a:rPr>
              <a:t>this</a:t>
            </a:r>
            <a:r>
              <a:rPr lang="en-US" sz="1100" b="1" dirty="0" err="1" smtClean="0">
                <a:solidFill>
                  <a:srgbClr val="000000"/>
                </a:solidFill>
                <a:latin typeface="Courier New"/>
              </a:rPr>
              <a:t>.drawBalls</a:t>
            </a:r>
            <a:r>
              <a:rPr lang="en-US" sz="1100" b="1" dirty="0" smtClean="0">
                <a:solidFill>
                  <a:srgbClr val="000000"/>
                </a:solidFill>
                <a:latin typeface="Courier New"/>
              </a:rPr>
              <a:t>(graphics);</a:t>
            </a:r>
          </a:p>
          <a:p>
            <a:pPr>
              <a:buNone/>
            </a:pPr>
            <a:r>
              <a:rPr lang="en-US" sz="1100" dirty="0" smtClean="0">
                <a:solidFill>
                  <a:srgbClr val="000000"/>
                </a:solidFill>
                <a:latin typeface="Courier New"/>
              </a:rPr>
              <a:t>}</a:t>
            </a:r>
          </a:p>
          <a:p>
            <a:pPr>
              <a:buNone/>
            </a:pPr>
            <a:r>
              <a:rPr lang="en-US" sz="1100" dirty="0" smtClean="0">
                <a:solidFill>
                  <a:srgbClr val="3F5FBF"/>
                </a:solidFill>
                <a:latin typeface="Courier New"/>
              </a:rPr>
              <a:t>/**</a:t>
            </a:r>
          </a:p>
          <a:p>
            <a:pPr>
              <a:buNone/>
            </a:pPr>
            <a:r>
              <a:rPr lang="en-US" sz="11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dirty="0" smtClean="0">
                <a:solidFill>
                  <a:srgbClr val="3F5FBF"/>
                </a:solidFill>
                <a:latin typeface="Courier New"/>
              </a:rPr>
              <a:t>*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dirty="0" smtClean="0">
                <a:solidFill>
                  <a:srgbClr val="3F5FBF"/>
                </a:solidFill>
                <a:latin typeface="Courier New"/>
              </a:rPr>
              <a:t>Repeatedly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dirty="0" smtClean="0">
                <a:solidFill>
                  <a:srgbClr val="3F5FBF"/>
                </a:solidFill>
                <a:latin typeface="Courier New"/>
              </a:rPr>
              <a:t>repaints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dirty="0" smtClean="0">
                <a:solidFill>
                  <a:srgbClr val="3F5FBF"/>
                </a:solidFill>
                <a:latin typeface="Courier New"/>
              </a:rPr>
              <a:t>this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dirty="0" smtClean="0">
                <a:solidFill>
                  <a:srgbClr val="3F5FBF"/>
                </a:solidFill>
                <a:latin typeface="Courier New"/>
              </a:rPr>
              <a:t>panel.</a:t>
            </a:r>
          </a:p>
          <a:p>
            <a:pPr>
              <a:buNone/>
            </a:pPr>
            <a:r>
              <a:rPr lang="en-US" sz="11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dirty="0" smtClean="0">
                <a:solidFill>
                  <a:srgbClr val="3F5FBF"/>
                </a:solidFill>
                <a:latin typeface="Courier New"/>
              </a:rPr>
              <a:t>*/</a:t>
            </a:r>
          </a:p>
          <a:p>
            <a:pPr>
              <a:buNone/>
            </a:pPr>
            <a:r>
              <a:rPr lang="en-US" sz="1100" b="1" dirty="0" smtClean="0">
                <a:solidFill>
                  <a:srgbClr val="7F0055"/>
                </a:solidFill>
                <a:latin typeface="Courier New"/>
              </a:rPr>
              <a:t>public</a:t>
            </a:r>
            <a:r>
              <a:rPr lang="en-US" sz="11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b="1" dirty="0" smtClean="0">
                <a:solidFill>
                  <a:srgbClr val="7F0055"/>
                </a:solidFill>
                <a:latin typeface="Courier New"/>
              </a:rPr>
              <a:t>void</a:t>
            </a:r>
            <a:r>
              <a:rPr lang="en-US" sz="1100" b="1" dirty="0" smtClean="0">
                <a:solidFill>
                  <a:srgbClr val="000000"/>
                </a:solidFill>
                <a:latin typeface="Courier New"/>
              </a:rPr>
              <a:t> run() {</a:t>
            </a:r>
          </a:p>
          <a:p>
            <a:pPr lvl="1">
              <a:buNone/>
            </a:pPr>
            <a:r>
              <a:rPr lang="en-US" sz="1100" b="1" dirty="0" smtClean="0">
                <a:solidFill>
                  <a:srgbClr val="7F0055"/>
                </a:solidFill>
                <a:latin typeface="Courier New"/>
              </a:rPr>
              <a:t>while</a:t>
            </a:r>
            <a:r>
              <a:rPr lang="en-US" sz="1100" b="1" dirty="0" smtClean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sz="1100" b="1" dirty="0" smtClean="0">
                <a:solidFill>
                  <a:srgbClr val="7F0055"/>
                </a:solidFill>
                <a:latin typeface="Courier New"/>
              </a:rPr>
              <a:t>true</a:t>
            </a:r>
            <a:r>
              <a:rPr lang="en-US" sz="1100" b="1" dirty="0" smtClean="0">
                <a:solidFill>
                  <a:srgbClr val="000000"/>
                </a:solidFill>
                <a:latin typeface="Courier New"/>
              </a:rPr>
              <a:t>) {</a:t>
            </a:r>
          </a:p>
          <a:p>
            <a:pPr lvl="1">
              <a:buNone/>
            </a:pPr>
            <a:r>
              <a:rPr lang="en-US" sz="1100" b="1" dirty="0" smtClean="0">
                <a:solidFill>
                  <a:srgbClr val="7F0055"/>
                </a:solidFill>
                <a:latin typeface="Courier New"/>
              </a:rPr>
              <a:t>try</a:t>
            </a:r>
            <a:r>
              <a:rPr lang="en-US" sz="1100" b="1" dirty="0" smtClean="0">
                <a:solidFill>
                  <a:srgbClr val="000000"/>
                </a:solidFill>
                <a:latin typeface="Courier New"/>
              </a:rPr>
              <a:t> {</a:t>
            </a:r>
          </a:p>
          <a:p>
            <a:pPr lvl="1">
              <a:buNone/>
            </a:pPr>
            <a:r>
              <a:rPr lang="en-US" sz="1100" dirty="0" smtClean="0">
                <a:solidFill>
                  <a:srgbClr val="000000"/>
                </a:solidFill>
                <a:latin typeface="Courier New"/>
              </a:rPr>
              <a:t>	</a:t>
            </a:r>
            <a:r>
              <a:rPr lang="en-US" sz="1100" dirty="0" err="1" smtClean="0">
                <a:solidFill>
                  <a:srgbClr val="000000"/>
                </a:solidFill>
                <a:latin typeface="Courier New"/>
              </a:rPr>
              <a:t>Thread.</a:t>
            </a:r>
            <a:r>
              <a:rPr lang="en-US" sz="1100" i="1" dirty="0" err="1" smtClean="0">
                <a:solidFill>
                  <a:srgbClr val="000000"/>
                </a:solidFill>
                <a:latin typeface="Courier New"/>
              </a:rPr>
              <a:t>sleep</a:t>
            </a:r>
            <a:r>
              <a:rPr lang="en-US" sz="1100" i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100" b="1" i="1" dirty="0" err="1" smtClean="0">
                <a:solidFill>
                  <a:srgbClr val="7F0055"/>
                </a:solidFill>
                <a:latin typeface="Courier New"/>
              </a:rPr>
              <a:t>this</a:t>
            </a:r>
            <a:r>
              <a:rPr lang="en-US" sz="1100" b="1" i="1" dirty="0" err="1" smtClean="0">
                <a:solidFill>
                  <a:srgbClr val="000000"/>
                </a:solidFill>
                <a:latin typeface="Courier New"/>
              </a:rPr>
              <a:t>.</a:t>
            </a:r>
            <a:r>
              <a:rPr lang="en-US" sz="1100" b="1" i="1" dirty="0" err="1" smtClean="0">
                <a:solidFill>
                  <a:srgbClr val="0000C0"/>
                </a:solidFill>
                <a:latin typeface="Courier New"/>
              </a:rPr>
              <a:t>timeToSleep</a:t>
            </a:r>
            <a:r>
              <a:rPr lang="en-US" sz="1100" b="1" i="1" dirty="0" smtClean="0">
                <a:solidFill>
                  <a:srgbClr val="000000"/>
                </a:solidFill>
                <a:latin typeface="Courier New"/>
              </a:rPr>
              <a:t>);</a:t>
            </a:r>
          </a:p>
          <a:p>
            <a:pPr lvl="1">
              <a:buNone/>
            </a:pPr>
            <a:r>
              <a:rPr lang="en-US" sz="1100" b="1" dirty="0" smtClean="0">
                <a:solidFill>
                  <a:srgbClr val="7F0055"/>
                </a:solidFill>
                <a:latin typeface="Courier New"/>
              </a:rPr>
              <a:t>	</a:t>
            </a:r>
            <a:r>
              <a:rPr lang="en-US" sz="1100" b="1" dirty="0" err="1" smtClean="0">
                <a:solidFill>
                  <a:srgbClr val="7F0055"/>
                </a:solidFill>
                <a:latin typeface="Courier New"/>
              </a:rPr>
              <a:t>this</a:t>
            </a:r>
            <a:r>
              <a:rPr lang="en-US" sz="1100" b="1" dirty="0" err="1" smtClean="0">
                <a:solidFill>
                  <a:srgbClr val="000000"/>
                </a:solidFill>
                <a:latin typeface="Courier New"/>
              </a:rPr>
              <a:t>.repaint</a:t>
            </a:r>
            <a:r>
              <a:rPr lang="en-US" sz="1100" b="1" dirty="0" smtClean="0">
                <a:solidFill>
                  <a:srgbClr val="000000"/>
                </a:solidFill>
                <a:latin typeface="Courier New"/>
              </a:rPr>
              <a:t>();</a:t>
            </a:r>
          </a:p>
          <a:p>
            <a:pPr lvl="1">
              <a:buNone/>
            </a:pPr>
            <a:r>
              <a:rPr lang="en-US" sz="1100" dirty="0" smtClean="0">
                <a:solidFill>
                  <a:srgbClr val="000000"/>
                </a:solidFill>
                <a:latin typeface="Courier New"/>
              </a:rPr>
              <a:t>} </a:t>
            </a:r>
            <a:r>
              <a:rPr lang="en-US" sz="1100" b="1" dirty="0" smtClean="0">
                <a:solidFill>
                  <a:srgbClr val="7F0055"/>
                </a:solidFill>
                <a:latin typeface="Courier New"/>
              </a:rPr>
              <a:t>catch</a:t>
            </a:r>
            <a:r>
              <a:rPr lang="en-US" sz="1100" b="1" dirty="0" smtClean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sz="1100" b="1" dirty="0" err="1" smtClean="0">
                <a:solidFill>
                  <a:srgbClr val="000000"/>
                </a:solidFill>
                <a:latin typeface="Courier New"/>
              </a:rPr>
              <a:t>InterruptedException</a:t>
            </a:r>
            <a:r>
              <a:rPr lang="en-US" sz="1100" b="1" dirty="0" smtClean="0">
                <a:solidFill>
                  <a:srgbClr val="000000"/>
                </a:solidFill>
                <a:latin typeface="Courier New"/>
              </a:rPr>
              <a:t> exception) {</a:t>
            </a:r>
          </a:p>
          <a:p>
            <a:pPr lvl="1">
              <a:buNone/>
            </a:pPr>
            <a:r>
              <a:rPr lang="en-US" sz="1100" dirty="0" smtClean="0">
                <a:solidFill>
                  <a:srgbClr val="3F7F5F"/>
                </a:solidFill>
                <a:latin typeface="Courier New"/>
              </a:rPr>
              <a:t>// If you can't sleep, no problem -- just continue.</a:t>
            </a:r>
          </a:p>
          <a:p>
            <a:pPr>
              <a:buNone/>
            </a:pPr>
            <a:r>
              <a:rPr lang="en-US" sz="1100" dirty="0" smtClean="0">
                <a:solidFill>
                  <a:srgbClr val="000000"/>
                </a:solidFill>
                <a:latin typeface="Courier New"/>
              </a:rPr>
              <a:t>	}</a:t>
            </a:r>
          </a:p>
          <a:p>
            <a:pPr>
              <a:buNone/>
            </a:pPr>
            <a:r>
              <a:rPr lang="en-US" sz="1100" dirty="0" smtClean="0">
                <a:solidFill>
                  <a:srgbClr val="000000"/>
                </a:solidFill>
                <a:latin typeface="Courier New"/>
              </a:rPr>
              <a:t>}</a:t>
            </a:r>
          </a:p>
          <a:p>
            <a:pPr>
              <a:buNone/>
            </a:pPr>
            <a:r>
              <a:rPr lang="en-US" sz="1100" dirty="0" smtClean="0">
                <a:solidFill>
                  <a:srgbClr val="000000"/>
                </a:solidFill>
                <a:latin typeface="Courier New"/>
              </a:rPr>
              <a:t>}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 threads to control animation behavior</a:t>
            </a:r>
          </a:p>
          <a:p>
            <a:r>
              <a:rPr lang="en-US" dirty="0" smtClean="0"/>
              <a:t>Controlling the speed and smoothness using .sleep()</a:t>
            </a:r>
          </a:p>
          <a:p>
            <a:pPr lvl="1"/>
            <a:r>
              <a:rPr lang="en-US" dirty="0" smtClean="0"/>
              <a:t>Have a frame rate field.</a:t>
            </a:r>
          </a:p>
          <a:p>
            <a:pPr lvl="1"/>
            <a:r>
              <a:rPr lang="en-US" dirty="0" smtClean="0"/>
              <a:t>Pass 1000/</a:t>
            </a:r>
            <a:r>
              <a:rPr lang="en-US" dirty="0" err="1" smtClean="0"/>
              <a:t>frameRate</a:t>
            </a:r>
            <a:r>
              <a:rPr lang="en-US" dirty="0" smtClean="0"/>
              <a:t> to .sleep()</a:t>
            </a:r>
          </a:p>
          <a:p>
            <a:pPr lvl="1"/>
            <a:r>
              <a:rPr lang="en-US" dirty="0" smtClean="0"/>
              <a:t>Can’t have different frame rates for different animation objects on screen at same time</a:t>
            </a:r>
          </a:p>
          <a:p>
            <a:pPr lvl="1"/>
            <a:r>
              <a:rPr lang="en-US" dirty="0" smtClean="0"/>
              <a:t>After sleep, calls repaint.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the run method</a:t>
            </a:r>
          </a:p>
          <a:p>
            <a:pPr lvl="1"/>
            <a:r>
              <a:rPr lang="en-US" dirty="0" smtClean="0"/>
              <a:t>Contains the animation thread</a:t>
            </a:r>
          </a:p>
          <a:p>
            <a:pPr lvl="1"/>
            <a:r>
              <a:rPr lang="en-US" dirty="0" smtClean="0"/>
              <a:t>Can be used to draw on the Frame</a:t>
            </a:r>
          </a:p>
          <a:p>
            <a:r>
              <a:rPr lang="en-US" dirty="0" smtClean="0"/>
              <a:t>Using the paintComponent method</a:t>
            </a:r>
          </a:p>
          <a:p>
            <a:pPr lvl="1"/>
            <a:r>
              <a:rPr lang="en-US" dirty="0" smtClean="0"/>
              <a:t>Can be used to draw on the frame</a:t>
            </a:r>
          </a:p>
          <a:p>
            <a:pPr lvl="1"/>
            <a:r>
              <a:rPr lang="en-US" dirty="0" smtClean="0"/>
              <a:t>Still needs a thread to handle updating the frame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“Flashing”</a:t>
            </a:r>
          </a:p>
          <a:p>
            <a:r>
              <a:rPr lang="en-US" dirty="0" smtClean="0"/>
              <a:t>Overriding the update() method</a:t>
            </a:r>
          </a:p>
          <a:p>
            <a:r>
              <a:rPr lang="en-US" dirty="0" smtClean="0"/>
              <a:t>Off-screen images</a:t>
            </a:r>
          </a:p>
          <a:p>
            <a:pPr lvl="1"/>
            <a:r>
              <a:rPr lang="en-US" dirty="0" smtClean="0"/>
              <a:t>“Double buffering”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648200"/>
          </a:xfrm>
          <a:solidFill>
            <a:schemeClr val="tx1"/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class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OptimizedDoubleBufferedCanvas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extends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Canvas {</a:t>
            </a:r>
          </a:p>
          <a:p>
            <a:pPr>
              <a:buNone/>
            </a:pP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pPr>
              <a:buNone/>
            </a:pP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public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void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update(Graphics g) {</a:t>
            </a:r>
          </a:p>
          <a:p>
            <a:pPr lvl="1">
              <a:buNone/>
            </a:pP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Graphics </a:t>
            </a: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offgc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;</a:t>
            </a:r>
          </a:p>
          <a:p>
            <a:pPr lvl="1">
              <a:buNone/>
            </a:pP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Image </a:t>
            </a: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offscreen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=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null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;</a:t>
            </a:r>
          </a:p>
          <a:p>
            <a:pPr lvl="1">
              <a:buNone/>
            </a:pP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Rectangle box = </a:t>
            </a: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g.</a:t>
            </a:r>
            <a:r>
              <a:rPr lang="en-US" sz="1200" strike="sngStrike" dirty="0" err="1" smtClean="0">
                <a:solidFill>
                  <a:srgbClr val="000000"/>
                </a:solidFill>
                <a:latin typeface="Courier New"/>
              </a:rPr>
              <a:t>getClipRect</a:t>
            </a:r>
            <a:r>
              <a:rPr lang="en-US" sz="1200" strike="sngStrike" dirty="0" smtClean="0">
                <a:solidFill>
                  <a:srgbClr val="000000"/>
                </a:solidFill>
                <a:latin typeface="Courier New"/>
              </a:rPr>
              <a:t>();</a:t>
            </a:r>
          </a:p>
          <a:p>
            <a:pPr lvl="1">
              <a:buNone/>
            </a:pPr>
            <a:endParaRPr lang="en-US" sz="1200" dirty="0" smtClean="0">
              <a:latin typeface="Courier New"/>
            </a:endParaRPr>
          </a:p>
          <a:p>
            <a:pPr lvl="1">
              <a:buNone/>
            </a:pPr>
            <a:r>
              <a:rPr lang="en-US" sz="1200" dirty="0" smtClean="0">
                <a:solidFill>
                  <a:srgbClr val="3F7F5F"/>
                </a:solidFill>
                <a:latin typeface="Courier New"/>
              </a:rPr>
              <a:t>// create the </a:t>
            </a:r>
            <a:r>
              <a:rPr lang="en-US" sz="1200" dirty="0" err="1" smtClean="0">
                <a:solidFill>
                  <a:srgbClr val="3F7F5F"/>
                </a:solidFill>
                <a:latin typeface="Courier New"/>
              </a:rPr>
              <a:t>offscreen</a:t>
            </a:r>
            <a:r>
              <a:rPr lang="en-US" sz="1200" dirty="0" smtClean="0">
                <a:solidFill>
                  <a:srgbClr val="3F7F5F"/>
                </a:solidFill>
                <a:latin typeface="Courier New"/>
              </a:rPr>
              <a:t> buffer and associated Graphics</a:t>
            </a:r>
          </a:p>
          <a:p>
            <a:pPr lvl="1">
              <a:buNone/>
            </a:pP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offscreen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= </a:t>
            </a: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createImage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box.width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, </a:t>
            </a: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box.height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);</a:t>
            </a:r>
          </a:p>
          <a:p>
            <a:pPr lvl="1">
              <a:buNone/>
            </a:pP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offgc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= </a:t>
            </a: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offscreen.getGraphics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();</a:t>
            </a:r>
          </a:p>
          <a:p>
            <a:pPr lvl="1">
              <a:buNone/>
            </a:pPr>
            <a:r>
              <a:rPr lang="en-US" sz="1200" dirty="0" smtClean="0">
                <a:solidFill>
                  <a:srgbClr val="3F7F5F"/>
                </a:solidFill>
                <a:latin typeface="Courier New"/>
              </a:rPr>
              <a:t>// clear the exposed area</a:t>
            </a:r>
          </a:p>
          <a:p>
            <a:pPr lvl="1">
              <a:buNone/>
            </a:pP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offgc.setColor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getBackground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());</a:t>
            </a:r>
          </a:p>
          <a:p>
            <a:pPr lvl="1">
              <a:buNone/>
            </a:pP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offgc.fillRect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(0, 0, </a:t>
            </a: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box.width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, </a:t>
            </a: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box.height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);</a:t>
            </a:r>
          </a:p>
          <a:p>
            <a:pPr lvl="1">
              <a:buNone/>
            </a:pP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offgc.setColor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getForeground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());</a:t>
            </a:r>
          </a:p>
          <a:p>
            <a:pPr lvl="1">
              <a:buNone/>
            </a:pPr>
            <a:r>
              <a:rPr lang="en-US" sz="1200" dirty="0" smtClean="0">
                <a:solidFill>
                  <a:srgbClr val="3F7F5F"/>
                </a:solidFill>
                <a:latin typeface="Courier New"/>
              </a:rPr>
              <a:t>// do normal redraw</a:t>
            </a:r>
          </a:p>
          <a:p>
            <a:pPr lvl="1">
              <a:buNone/>
            </a:pP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offgc.translate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(-</a:t>
            </a: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box.x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, -</a:t>
            </a: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box.y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);</a:t>
            </a:r>
          </a:p>
          <a:p>
            <a:pPr lvl="1">
              <a:buNone/>
            </a:pP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paint(</a:t>
            </a: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offgc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);</a:t>
            </a:r>
          </a:p>
          <a:p>
            <a:pPr lvl="1">
              <a:buNone/>
            </a:pPr>
            <a:r>
              <a:rPr lang="en-US" sz="1200" dirty="0" smtClean="0">
                <a:solidFill>
                  <a:srgbClr val="3F7F5F"/>
                </a:solidFill>
                <a:latin typeface="Courier New"/>
              </a:rPr>
              <a:t>// transfer </a:t>
            </a:r>
            <a:r>
              <a:rPr lang="en-US" sz="1200" dirty="0" err="1" smtClean="0">
                <a:solidFill>
                  <a:srgbClr val="3F7F5F"/>
                </a:solidFill>
                <a:latin typeface="Courier New"/>
              </a:rPr>
              <a:t>offscreen</a:t>
            </a:r>
            <a:r>
              <a:rPr lang="en-US" sz="1200" dirty="0" smtClean="0">
                <a:solidFill>
                  <a:srgbClr val="3F7F5F"/>
                </a:solidFill>
                <a:latin typeface="Courier New"/>
              </a:rPr>
              <a:t> to window</a:t>
            </a:r>
          </a:p>
          <a:p>
            <a:pPr lvl="1">
              <a:buNone/>
            </a:pP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g.</a:t>
            </a:r>
            <a:r>
              <a:rPr lang="en-US" sz="1200" dirty="0" err="1" smtClean="0">
                <a:solidFill>
                  <a:srgbClr val="000000"/>
                </a:solidFill>
                <a:highlight>
                  <a:srgbClr val="D4D4D4"/>
                </a:highlight>
                <a:latin typeface="Courier New"/>
              </a:rPr>
              <a:t>drawImage</a:t>
            </a:r>
            <a:r>
              <a:rPr lang="en-US" sz="1200" dirty="0" smtClean="0">
                <a:solidFill>
                  <a:srgbClr val="000000"/>
                </a:solidFill>
                <a:highlight>
                  <a:srgbClr val="D4D4D4"/>
                </a:highlight>
                <a:latin typeface="Courier New"/>
              </a:rPr>
              <a:t>(</a:t>
            </a:r>
            <a:r>
              <a:rPr lang="en-US" sz="1200" dirty="0" err="1" smtClean="0">
                <a:solidFill>
                  <a:srgbClr val="000000"/>
                </a:solidFill>
                <a:highlight>
                  <a:srgbClr val="D4D4D4"/>
                </a:highlight>
                <a:latin typeface="Courier New"/>
              </a:rPr>
              <a:t>offscreen</a:t>
            </a:r>
            <a:r>
              <a:rPr lang="en-US" sz="1200" dirty="0" smtClean="0">
                <a:solidFill>
                  <a:srgbClr val="000000"/>
                </a:solidFill>
                <a:highlight>
                  <a:srgbClr val="D4D4D4"/>
                </a:highlight>
                <a:latin typeface="Courier New"/>
              </a:rPr>
              <a:t>, </a:t>
            </a:r>
            <a:r>
              <a:rPr lang="en-US" sz="1200" dirty="0" err="1" smtClean="0">
                <a:solidFill>
                  <a:srgbClr val="000000"/>
                </a:solidFill>
                <a:highlight>
                  <a:srgbClr val="D4D4D4"/>
                </a:highlight>
                <a:latin typeface="Courier New"/>
              </a:rPr>
              <a:t>box.x</a:t>
            </a:r>
            <a:r>
              <a:rPr lang="en-US" sz="1200" dirty="0" smtClean="0">
                <a:solidFill>
                  <a:srgbClr val="000000"/>
                </a:solidFill>
                <a:highlight>
                  <a:srgbClr val="D4D4D4"/>
                </a:highlight>
                <a:latin typeface="Courier New"/>
              </a:rPr>
              <a:t>, </a:t>
            </a:r>
            <a:r>
              <a:rPr lang="en-US" sz="1200" dirty="0" err="1" smtClean="0">
                <a:solidFill>
                  <a:srgbClr val="000000"/>
                </a:solidFill>
                <a:highlight>
                  <a:srgbClr val="D4D4D4"/>
                </a:highlight>
                <a:latin typeface="Courier New"/>
              </a:rPr>
              <a:t>box.y</a:t>
            </a:r>
            <a:r>
              <a:rPr lang="en-US" sz="1200" dirty="0" smtClean="0">
                <a:solidFill>
                  <a:srgbClr val="000000"/>
                </a:solidFill>
                <a:highlight>
                  <a:srgbClr val="D4D4D4"/>
                </a:highlight>
                <a:latin typeface="Courier New"/>
              </a:rPr>
              <a:t>, </a:t>
            </a:r>
            <a:r>
              <a:rPr lang="en-US" sz="1200" b="1" dirty="0" smtClean="0">
                <a:solidFill>
                  <a:srgbClr val="7F0055"/>
                </a:solidFill>
                <a:highlight>
                  <a:srgbClr val="D4D4D4"/>
                </a:highlight>
                <a:latin typeface="Courier New"/>
              </a:rPr>
              <a:t>this</a:t>
            </a:r>
            <a:r>
              <a:rPr lang="en-US" sz="1200" b="1" dirty="0" smtClean="0">
                <a:solidFill>
                  <a:srgbClr val="000000"/>
                </a:solidFill>
                <a:highlight>
                  <a:srgbClr val="D4D4D4"/>
                </a:highlight>
                <a:latin typeface="Courier New"/>
              </a:rPr>
              <a:t>);</a:t>
            </a:r>
          </a:p>
          <a:p>
            <a:pPr>
              <a:buNone/>
            </a:pP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}</a:t>
            </a:r>
          </a:p>
          <a:p>
            <a:pPr>
              <a:buNone/>
            </a:pP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}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Questions?</a:t>
            </a:r>
          </a:p>
          <a:p>
            <a:pPr algn="ctr">
              <a:buNone/>
            </a:pPr>
            <a:r>
              <a:rPr lang="en-US" dirty="0" smtClean="0"/>
              <a:t>Next, Demo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277</TotalTime>
  <Words>300</Words>
  <Application>Microsoft Office PowerPoint</Application>
  <PresentationFormat>On-screen Show (4:3)</PresentationFormat>
  <Paragraphs>79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Technic</vt:lpstr>
      <vt:lpstr>Animation in java</vt:lpstr>
      <vt:lpstr>Background info</vt:lpstr>
      <vt:lpstr>Example</vt:lpstr>
      <vt:lpstr>Important Concepts</vt:lpstr>
      <vt:lpstr>Important Concepts</vt:lpstr>
      <vt:lpstr>Important Concepts</vt:lpstr>
      <vt:lpstr>Example</vt:lpstr>
      <vt:lpstr>Slide 8</vt:lpstr>
    </vt:vector>
  </TitlesOfParts>
  <Company>Rose-Hulman Institute of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Animation in java</dc:title>
  <dc:creator>James Priest</dc:creator>
  <cp:lastModifiedBy>James Priest</cp:lastModifiedBy>
  <cp:revision>27</cp:revision>
  <dcterms:created xsi:type="dcterms:W3CDTF">2007-10-16T20:58:43Z</dcterms:created>
  <dcterms:modified xsi:type="dcterms:W3CDTF">2007-10-18T03:07:27Z</dcterms:modified>
</cp:coreProperties>
</file>