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63" r:id="rId5"/>
    <p:sldId id="265" r:id="rId6"/>
    <p:sldId id="259" r:id="rId7"/>
    <p:sldId id="262" r:id="rId8"/>
    <p:sldId id="261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84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AED7-F7BA-4482-81CC-500DEBF83907}" type="datetimeFigureOut">
              <a:rPr lang="en-US" smtClean="0"/>
              <a:t>10/16/2007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F911-8F75-4E73-8F80-576993F36F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AED7-F7BA-4482-81CC-500DEBF83907}" type="datetimeFigureOut">
              <a:rPr lang="en-US" smtClean="0"/>
              <a:t>10/16/2007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F911-8F75-4E73-8F80-576993F36F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AED7-F7BA-4482-81CC-500DEBF83907}" type="datetimeFigureOut">
              <a:rPr lang="en-US" smtClean="0"/>
              <a:t>10/16/2007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F911-8F75-4E73-8F80-576993F36F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AED7-F7BA-4482-81CC-500DEBF83907}" type="datetimeFigureOut">
              <a:rPr lang="en-US" smtClean="0"/>
              <a:t>10/16/2007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F911-8F75-4E73-8F80-576993F36F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AED7-F7BA-4482-81CC-500DEBF83907}" type="datetimeFigureOut">
              <a:rPr lang="en-US" smtClean="0"/>
              <a:t>10/16/2007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F911-8F75-4E73-8F80-576993F36F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AED7-F7BA-4482-81CC-500DEBF83907}" type="datetimeFigureOut">
              <a:rPr lang="en-US" smtClean="0"/>
              <a:t>10/16/2007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F911-8F75-4E73-8F80-576993F36F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AED7-F7BA-4482-81CC-500DEBF83907}" type="datetimeFigureOut">
              <a:rPr lang="en-US" smtClean="0"/>
              <a:t>10/16/2007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F911-8F75-4E73-8F80-576993F36F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AED7-F7BA-4482-81CC-500DEBF83907}" type="datetimeFigureOut">
              <a:rPr lang="en-US" smtClean="0"/>
              <a:t>10/16/2007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F911-8F75-4E73-8F80-576993F36F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AED7-F7BA-4482-81CC-500DEBF83907}" type="datetimeFigureOut">
              <a:rPr lang="en-US" smtClean="0"/>
              <a:t>10/16/2007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F911-8F75-4E73-8F80-576993F36F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AED7-F7BA-4482-81CC-500DEBF83907}" type="datetimeFigureOut">
              <a:rPr lang="en-US" smtClean="0"/>
              <a:t>10/16/2007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F911-8F75-4E73-8F80-576993F36F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AED7-F7BA-4482-81CC-500DEBF83907}" type="datetimeFigureOut">
              <a:rPr lang="en-US" smtClean="0"/>
              <a:t>10/16/2007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F0EF911-8F75-4E73-8F80-576993F36F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F9AED7-F7BA-4482-81CC-500DEBF83907}" type="datetimeFigureOut">
              <a:rPr lang="en-US" smtClean="0"/>
              <a:t>10/16/2007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0EF911-8F75-4E73-8F80-576993F36FA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Advanced GUI Components in JAVA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Eric Stokes, Matt Behling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GridbagLayout</a:t>
            </a:r>
          </a:p>
          <a:p>
            <a:r>
              <a:rPr lang="en-US" dirty="0" smtClean="0"/>
              <a:t>CardLayout</a:t>
            </a:r>
          </a:p>
          <a:p>
            <a:r>
              <a:rPr lang="en-US" dirty="0" smtClean="0"/>
              <a:t>SpringLayout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8839200" cy="76200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Below"/>
            <a:lightRig rig="freezing" dir="tl"/>
          </a:scene3d>
          <a:sp3d extrusionH="38100" prstMaterial="clear">
            <a:bevelT w="260350" h="50800" prst="softRound"/>
            <a:bevelB prst="softRound"/>
          </a:sp3d>
        </p:spPr>
        <p:style>
          <a:lnRef idx="0">
            <a:schemeClr val="accent2"/>
          </a:lnRef>
          <a:fillRef idx="1003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45720" tIns="45720" rIns="45720" bIns="45720" anchor="b">
            <a:normAutofit fontScale="92500" lnSpcReduction="20000"/>
            <a:sp3d prstMaterial="flat"/>
          </a:bodyPr>
          <a:lstStyle/>
          <a:p>
            <a:pPr algn="ctr">
              <a:spcBef>
                <a:spcPct val="0"/>
              </a:spcBef>
            </a:pPr>
            <a:r>
              <a:rPr lang="en-US" sz="56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Advanced </a:t>
            </a:r>
            <a:r>
              <a:rPr lang="en-US" sz="56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Layout Managers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8839200" cy="76200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Below"/>
            <a:lightRig rig="freezing" dir="tl"/>
          </a:scene3d>
          <a:sp3d extrusionH="38100" prstMaterial="clear">
            <a:bevelT w="260350" h="50800" prst="softRound"/>
            <a:bevelB prst="softRound"/>
          </a:sp3d>
        </p:spPr>
        <p:style>
          <a:lnRef idx="0">
            <a:schemeClr val="accent2"/>
          </a:lnRef>
          <a:fillRef idx="1003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45720" tIns="45720" rIns="45720" bIns="45720" anchor="b">
            <a:normAutofit fontScale="92500" lnSpcReduction="20000"/>
            <a:sp3d prstMaterial="flat"/>
          </a:bodyPr>
          <a:lstStyle/>
          <a:p>
            <a:pPr algn="ctr">
              <a:spcBef>
                <a:spcPct val="0"/>
              </a:spcBef>
            </a:pPr>
            <a:r>
              <a:rPr lang="en-US" sz="56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GridBagLayout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295400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Advanced Layout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Versatile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U</a:t>
            </a:r>
            <a:r>
              <a:rPr lang="en-US" dirty="0" smtClean="0"/>
              <a:t>ses constraints to define positions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3750" t="17969" r="39375" b="23437"/>
          <a:stretch>
            <a:fillRect/>
          </a:stretch>
        </p:blipFill>
        <p:spPr bwMode="auto">
          <a:xfrm>
            <a:off x="3276600" y="1066800"/>
            <a:ext cx="5715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3276600" y="1905000"/>
            <a:ext cx="5715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76600" y="2667000"/>
            <a:ext cx="5715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76600" y="5219700"/>
            <a:ext cx="5715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877094" y="4304506"/>
            <a:ext cx="4800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2143919" y="4304506"/>
            <a:ext cx="4800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3725069" y="4304506"/>
            <a:ext cx="4800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6592094" y="4304506"/>
            <a:ext cx="4800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76600" y="6694487"/>
            <a:ext cx="5715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2500" t="17858" r="30625" b="24219"/>
          <a:stretch>
            <a:fillRect/>
          </a:stretch>
        </p:blipFill>
        <p:spPr bwMode="auto">
          <a:xfrm>
            <a:off x="3276600" y="1055914"/>
            <a:ext cx="5715000" cy="564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8839200" cy="76200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Below"/>
            <a:lightRig rig="freezing" dir="tl"/>
          </a:scene3d>
          <a:sp3d extrusionH="38100" prstMaterial="clear">
            <a:bevelT w="260350" h="50800" prst="softRound"/>
            <a:bevelB prst="softRound"/>
          </a:sp3d>
        </p:spPr>
        <p:style>
          <a:lnRef idx="0">
            <a:schemeClr val="accent2"/>
          </a:lnRef>
          <a:fillRef idx="1003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45720" tIns="45720" rIns="45720" bIns="45720" anchor="b">
            <a:normAutofit fontScale="92500" lnSpcReduction="20000"/>
            <a:sp3d prstMaterial="flat"/>
          </a:bodyPr>
          <a:lstStyle/>
          <a:p>
            <a:pPr algn="ctr">
              <a:spcBef>
                <a:spcPct val="0"/>
              </a:spcBef>
            </a:pPr>
            <a:r>
              <a:rPr lang="en-US" sz="56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CardLayout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295400"/>
            <a:ext cx="2743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Similar to using tabbed panes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Gives the illusion of “hiding” and “showing components”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Keeps the state of components since it simply hides an entire JPanel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Can Use multiple switching components such as JMenu or JComboBox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8839200" cy="76200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Below"/>
            <a:lightRig rig="freezing" dir="tl"/>
          </a:scene3d>
          <a:sp3d extrusionH="38100" prstMaterial="clear">
            <a:bevelT w="260350" h="50800" prst="softRound"/>
            <a:bevelB prst="softRound"/>
          </a:sp3d>
        </p:spPr>
        <p:style>
          <a:lnRef idx="0">
            <a:schemeClr val="accent2"/>
          </a:lnRef>
          <a:fillRef idx="1003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45720" tIns="45720" rIns="45720" bIns="45720" anchor="b">
            <a:normAutofit fontScale="92500" lnSpcReduction="20000"/>
            <a:sp3d prstMaterial="flat"/>
          </a:bodyPr>
          <a:lstStyle/>
          <a:p>
            <a:pPr algn="ctr">
              <a:spcBef>
                <a:spcPct val="0"/>
              </a:spcBef>
            </a:pPr>
            <a:r>
              <a:rPr lang="en-US" sz="56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SpringLayout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295400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Rudimentary layout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Not recommended for hand coding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Components are defined by their relationships to other components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22500" t="17188" r="30625" b="24219"/>
          <a:stretch>
            <a:fillRect/>
          </a:stretch>
        </p:blipFill>
        <p:spPr bwMode="auto">
          <a:xfrm>
            <a:off x="3229428" y="1019628"/>
            <a:ext cx="5715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Tabbed </a:t>
            </a:r>
            <a:r>
              <a:rPr lang="en-US" dirty="0" smtClean="0"/>
              <a:t>Panes</a:t>
            </a:r>
          </a:p>
          <a:p>
            <a:r>
              <a:rPr lang="en-US" dirty="0" smtClean="0"/>
              <a:t>JMenu</a:t>
            </a:r>
          </a:p>
          <a:p>
            <a:r>
              <a:rPr lang="en-US" dirty="0" smtClean="0"/>
              <a:t>Buttons With Icons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8839200" cy="76200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Below"/>
            <a:lightRig rig="freezing" dir="tl"/>
          </a:scene3d>
          <a:sp3d extrusionH="38100" prstMaterial="clear">
            <a:bevelT w="260350" h="50800" prst="softRound"/>
            <a:bevelB prst="softRound"/>
          </a:sp3d>
        </p:spPr>
        <p:style>
          <a:lnRef idx="0">
            <a:schemeClr val="accent2"/>
          </a:lnRef>
          <a:fillRef idx="1003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45720" tIns="45720" rIns="45720" bIns="45720" anchor="b">
            <a:normAutofit fontScale="92500" lnSpcReduction="20000"/>
            <a:sp3d prstMaterial="flat"/>
          </a:bodyPr>
          <a:lstStyle/>
          <a:p>
            <a:pPr algn="ctr">
              <a:spcBef>
                <a:spcPct val="0"/>
              </a:spcBef>
            </a:pPr>
            <a:r>
              <a:rPr lang="en-US" sz="56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Other GUI Components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Behavior to CardLayout with a tab interface</a:t>
            </a:r>
          </a:p>
          <a:p>
            <a:r>
              <a:rPr lang="en-US" dirty="0" smtClean="0"/>
              <a:t>Allows the use of Icons the same as </a:t>
            </a:r>
            <a:r>
              <a:rPr lang="en-US" dirty="0" err="1" smtClean="0"/>
              <a:t>JButtons</a:t>
            </a: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8839200" cy="76200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Below"/>
            <a:lightRig rig="freezing" dir="tl"/>
          </a:scene3d>
          <a:sp3d extrusionH="38100" prstMaterial="clear">
            <a:bevelT w="260350" h="50800" prst="softRound"/>
            <a:bevelB prst="softRound"/>
          </a:sp3d>
        </p:spPr>
        <p:style>
          <a:lnRef idx="0">
            <a:schemeClr val="accent2"/>
          </a:lnRef>
          <a:fillRef idx="1003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45720" tIns="45720" rIns="45720" bIns="45720" anchor="b">
            <a:normAutofit fontScale="92500" lnSpcReduction="20000"/>
            <a:sp3d prstMaterial="flat"/>
          </a:bodyPr>
          <a:lstStyle/>
          <a:p>
            <a:pPr algn="ctr">
              <a:spcBef>
                <a:spcPct val="0"/>
              </a:spcBef>
            </a:pPr>
            <a:r>
              <a:rPr lang="en-US" sz="56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Tabbed Panes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4405" t="22805" r="41785" b="74218"/>
          <a:stretch>
            <a:fillRect/>
          </a:stretch>
        </p:blipFill>
        <p:spPr bwMode="auto">
          <a:xfrm>
            <a:off x="1600200" y="4038600"/>
            <a:ext cx="5341257" cy="290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scene3d>
            <a:camera prst="perspectiveHeroicExtremeRightFacing"/>
            <a:lightRig rig="threePt" dir="t"/>
          </a:scene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389120"/>
          </a:xfrm>
        </p:spPr>
        <p:txBody>
          <a:bodyPr/>
          <a:lstStyle/>
          <a:p>
            <a:r>
              <a:rPr lang="en-US" dirty="0" smtClean="0"/>
              <a:t>Icons can be added to a button</a:t>
            </a:r>
          </a:p>
          <a:p>
            <a:r>
              <a:rPr lang="en-US" dirty="0" smtClean="0"/>
              <a:t>The Icon is defaulted to the Left of text</a:t>
            </a:r>
          </a:p>
          <a:p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8839200" cy="76200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Below"/>
            <a:lightRig rig="freezing" dir="tl"/>
          </a:scene3d>
          <a:sp3d extrusionH="38100" prstMaterial="clear">
            <a:bevelT w="260350" h="50800" prst="softRound"/>
            <a:bevelB prst="softRound"/>
          </a:sp3d>
        </p:spPr>
        <p:style>
          <a:lnRef idx="0">
            <a:schemeClr val="accent2"/>
          </a:lnRef>
          <a:fillRef idx="1003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45720" tIns="45720" rIns="45720" bIns="45720" anchor="b">
            <a:normAutofit fontScale="92500" lnSpcReduction="20000"/>
            <a:sp3d prstMaterial="flat"/>
          </a:bodyPr>
          <a:lstStyle/>
          <a:p>
            <a:pPr algn="ctr">
              <a:spcBef>
                <a:spcPct val="0"/>
              </a:spcBef>
            </a:pPr>
            <a:r>
              <a:rPr lang="en-US" sz="56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Jbuttons and Icons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4018" t="34152" r="40357" b="39806"/>
          <a:stretch>
            <a:fillRect/>
          </a:stretch>
        </p:blipFill>
        <p:spPr bwMode="auto">
          <a:xfrm>
            <a:off x="3581400" y="3124200"/>
            <a:ext cx="4343400" cy="2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rgbClr val="FF0000">
                <a:alpha val="60000"/>
              </a:srgbClr>
            </a:glow>
            <a:reflection blurRad="12700" stA="38000" endPos="28000" dist="50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389120"/>
          </a:xfrm>
        </p:spPr>
        <p:txBody>
          <a:bodyPr/>
          <a:lstStyle/>
          <a:p>
            <a:r>
              <a:rPr lang="en-US" dirty="0" smtClean="0"/>
              <a:t>Creates a menu similar to many applications</a:t>
            </a:r>
          </a:p>
          <a:p>
            <a:r>
              <a:rPr lang="en-US" dirty="0" smtClean="0"/>
              <a:t>Useful for saving, loading, new, functions that would be accessed from many different parts of an application</a:t>
            </a:r>
          </a:p>
          <a:p>
            <a:r>
              <a:rPr lang="en-US" dirty="0" smtClean="0"/>
              <a:t>Menus created from top down, Create MenuBar, then Menu, then MenuItem</a:t>
            </a:r>
          </a:p>
          <a:p>
            <a:r>
              <a:rPr lang="en-US" dirty="0" smtClean="0"/>
              <a:t>Also Allows Icons</a:t>
            </a:r>
          </a:p>
          <a:p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8839200" cy="76200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Below"/>
            <a:lightRig rig="freezing" dir="tl"/>
          </a:scene3d>
          <a:sp3d extrusionH="38100" prstMaterial="clear">
            <a:bevelT w="260350" h="50800" prst="softRound"/>
            <a:bevelB prst="softRound"/>
          </a:sp3d>
        </p:spPr>
        <p:style>
          <a:lnRef idx="0">
            <a:schemeClr val="accent2"/>
          </a:lnRef>
          <a:fillRef idx="1003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45720" tIns="45720" rIns="45720" bIns="45720" anchor="b">
            <a:normAutofit fontScale="92500" lnSpcReduction="20000"/>
            <a:sp3d prstMaterial="flat"/>
          </a:bodyPr>
          <a:lstStyle/>
          <a:p>
            <a:pPr algn="ctr">
              <a:spcBef>
                <a:spcPct val="0"/>
              </a:spcBef>
            </a:pPr>
            <a:r>
              <a:rPr lang="en-US" sz="56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JMenu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2381" t="20089" r="63929" b="68453"/>
          <a:stretch>
            <a:fillRect/>
          </a:stretch>
        </p:blipFill>
        <p:spPr bwMode="auto">
          <a:xfrm>
            <a:off x="4495800" y="4648200"/>
            <a:ext cx="1669143" cy="111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bg2">
                <a:lumMod val="60000"/>
                <a:lumOff val="40000"/>
                <a:alpha val="60000"/>
              </a:schemeClr>
            </a:glow>
            <a:reflection blurRad="12700" stA="38000" endPos="28000" dist="5000" dir="5400000" sy="-100000" algn="bl" rotWithShape="0"/>
          </a:effectLst>
          <a:scene3d>
            <a:camera prst="perspectiveHeroicExtremeRightFacing"/>
            <a:lightRig rig="threePt" dir="t"/>
          </a:scene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2060</TotalTime>
  <Words>174</Words>
  <Application>Microsoft Office PowerPoint</Application>
  <PresentationFormat>On-screen Show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Advanced GUI Components in JAVA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Rose-Hulman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GUI Components in JAVA</dc:title>
  <dc:creator>Eric Jonathan Stokes</dc:creator>
  <cp:lastModifiedBy>Eric Jonathan Stokes</cp:lastModifiedBy>
  <cp:revision>3</cp:revision>
  <dcterms:created xsi:type="dcterms:W3CDTF">2007-10-16T15:09:27Z</dcterms:created>
  <dcterms:modified xsi:type="dcterms:W3CDTF">2007-10-18T01:30:00Z</dcterms:modified>
</cp:coreProperties>
</file>