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33"/>
  </p:notesMasterIdLst>
  <p:handoutMasterIdLst>
    <p:handoutMasterId r:id="rId34"/>
  </p:handoutMasterIdLst>
  <p:sldIdLst>
    <p:sldId id="256" r:id="rId2"/>
    <p:sldId id="314" r:id="rId3"/>
    <p:sldId id="308" r:id="rId4"/>
    <p:sldId id="319" r:id="rId5"/>
    <p:sldId id="337" r:id="rId6"/>
    <p:sldId id="339" r:id="rId7"/>
    <p:sldId id="340" r:id="rId8"/>
    <p:sldId id="345" r:id="rId9"/>
    <p:sldId id="346" r:id="rId10"/>
    <p:sldId id="347" r:id="rId11"/>
    <p:sldId id="341" r:id="rId12"/>
    <p:sldId id="342" r:id="rId13"/>
    <p:sldId id="343" r:id="rId14"/>
    <p:sldId id="349" r:id="rId15"/>
    <p:sldId id="348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50" r:id="rId26"/>
    <p:sldId id="351" r:id="rId27"/>
    <p:sldId id="352" r:id="rId28"/>
    <p:sldId id="353" r:id="rId29"/>
    <p:sldId id="354" r:id="rId30"/>
    <p:sldId id="355" r:id="rId31"/>
    <p:sldId id="366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F28"/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77901" autoAdjust="0"/>
  </p:normalViewPr>
  <p:slideViewPr>
    <p:cSldViewPr snapToObjects="1">
      <p:cViewPr varScale="1">
        <p:scale>
          <a:sx n="57" d="100"/>
          <a:sy n="57" d="100"/>
        </p:scale>
        <p:origin x="-6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2256" y="1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85BAFBDF-F6F3-4443-AD06-75D2626AD943}" type="datetimeFigureOut">
              <a:rPr lang="en-US"/>
              <a:pPr>
                <a:defRPr/>
              </a:pPr>
              <a:t>5/22/2009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2256" y="8829122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1D4E9397-3B60-43BF-84D9-9B3017F01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734" y="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DC5CBD15-DAEC-482A-BF18-31FAD01407AD}" type="datetimeFigureOut">
              <a:rPr lang="en-US"/>
              <a:pPr>
                <a:defRPr/>
              </a:pPr>
              <a:t>5/22/2009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099" tIns="44550" rIns="89099" bIns="4455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346" y="4416099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734" y="882912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23" tIns="46212" rIns="92423" bIns="46212" numCol="1" anchor="b" anchorCtr="0" compatLnSpc="1">
            <a:prstTxWarp prst="textNoShape">
              <a:avLst/>
            </a:prstTxWarp>
          </a:bodyPr>
          <a:lstStyle>
            <a:lvl1pPr algn="r" defTabSz="906322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8E1E7BBF-CE1C-4229-B5DF-FD942BE39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90D108-011A-4443-AB6B-7C2BAF14EBAF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9F75A-8C44-4B4E-8B26-C0F3A0E0048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A6CDDA-1166-426C-82FD-07AAAA4F49C8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E7BBF-CE1C-4229-B5DF-FD942BE39C8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5E9DE5-CD25-4DB5-A117-C750DB72FDA7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Q: Have to move all the other elements up or down to make/use room.  O(n)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02F4BB-D5D0-4625-9778-DB9CB8618C12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- Examples: employee list, music play list</a:t>
            </a:r>
          </a:p>
          <a:p>
            <a:r>
              <a:rPr lang="en-US" smtClean="0"/>
              <a:t>Sketch a linked list on the board.  </a:t>
            </a:r>
          </a:p>
          <a:p>
            <a:r>
              <a:rPr lang="en-US" smtClean="0"/>
              <a:t>Then show insertion and deletion.  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E8C0C7-58D4-40D4-9284-8D573920F887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Hand-out copies of slide UML.</a:t>
            </a:r>
          </a:p>
          <a:p>
            <a:r>
              <a:rPr lang="en-US" smtClean="0"/>
              <a:t>Complete first two TODO items in LinkedListDemo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26BF5-68BC-4C3B-89B9-103DAB33B0F8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Complete last TODO item in LinkedListDemo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0E7234-D0BE-4CCD-BBD5-2CE13B8F4ABD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Review the provided code in lists.MyLinkedList.</a:t>
            </a:r>
          </a:p>
          <a:p>
            <a:r>
              <a:rPr lang="en-US" smtClean="0"/>
              <a:t>Implement the TODO items.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62EC7-AE57-4078-A487-87FCB085078F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When does the base case for the Ackermann function occur?  </a:t>
            </a:r>
          </a:p>
          <a:p>
            <a:r>
              <a:rPr lang="en-US" smtClean="0"/>
              <a:t>Ackermann has two recursive cases.  How do they differ?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75E83B-690A-46E4-A988-372D0F63CCE7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B3609D-DCBE-4215-89BD-B949E212A3DD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A3894-5761-411F-8038-32F99EA789AF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Draw stack on board showing push and pop.</a:t>
            </a:r>
          </a:p>
          <a:p>
            <a:r>
              <a:rPr lang="en-US" smtClean="0"/>
              <a:t>Exercise: print words in reverse order.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A8631-798F-49EB-8A78-164146B6ED9F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Draw queue on board showing enqueue and dequeue.</a:t>
            </a:r>
          </a:p>
          <a:p>
            <a:r>
              <a:rPr lang="en-US" smtClean="0"/>
              <a:t>Exercise: n-words before, i.e. pairs of words: (current word, nth word previous)</a:t>
            </a:r>
          </a:p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3982F0-0A47-41B4-92FB-54EEFF243CA1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Sketch a tree set on the board.  Don’t worry about the details, just convey the gist of it to give the intuition for the log n performance. (Example use of TreeSet for quiz: tracking the cards in a hand where size is small and we might want to display them in sorted order.)</a:t>
            </a:r>
          </a:p>
          <a:p>
            <a:r>
              <a:rPr lang="en-US" smtClean="0"/>
              <a:t>Exercise: print an alphabetical list of all words that appear in the input file.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Exercise, count how many words have each length.  Print the number of words of various lengths.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07255-A082-46E8-897C-B8EB7F46DE2B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E7BBF-CE1C-4229-B5DF-FD942BE39C8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Ask about running time</a:t>
            </a:r>
          </a:p>
          <a:p>
            <a:r>
              <a:rPr lang="en-US" dirty="0" smtClean="0"/>
              <a:t>Best and worst cases?  (They are all the same)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9A24D-AFCD-453E-903C-C7BC41D78704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Ask about running time</a:t>
            </a:r>
          </a:p>
          <a:p>
            <a:r>
              <a:rPr lang="en-US" dirty="0" smtClean="0"/>
              <a:t>Best and worst cases?  (They are all the same)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9A24D-AFCD-453E-903C-C7BC41D78704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Ask about running time</a:t>
            </a:r>
          </a:p>
          <a:p>
            <a:r>
              <a:rPr lang="en-US" dirty="0" smtClean="0"/>
              <a:t>Best and worst cases?  (They are all the same)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9A24D-AFCD-453E-903C-C7BC41D78704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Ask about running time</a:t>
            </a:r>
          </a:p>
          <a:p>
            <a:r>
              <a:rPr lang="en-US" dirty="0" smtClean="0"/>
              <a:t>Best and worst cases?  (They are all the same)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9A24D-AFCD-453E-903C-C7BC41D78704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Best case, worst case?</a:t>
            </a:r>
          </a:p>
          <a:p>
            <a:r>
              <a:rPr lang="en-US" dirty="0" err="1" smtClean="0"/>
              <a:t>Analysys</a:t>
            </a:r>
            <a:r>
              <a:rPr lang="en-US" dirty="0" smtClean="0"/>
              <a:t>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97047-4A95-4D6F-B91B-16565E8EDAF4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43F888A-D80A-42A4-9856-4F0008657659}" type="datetime2">
              <a:rPr lang="en-US"/>
              <a:pPr>
                <a:defRPr/>
              </a:pPr>
              <a:t>Friday, May 22, 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D0F6DB-DDC9-4DE7-AC59-EC5113A488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269-BAB4-4234-8212-5885497BE127}" type="datetime2">
              <a:rPr lang="en-US"/>
              <a:pPr>
                <a:defRPr/>
              </a:pPr>
              <a:t>Friday, May 22,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201AC-9AB3-4C82-85E6-D82687F20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6D1F0-9061-44F9-B21D-BF2DCBE4F48D}" type="datetime2">
              <a:rPr lang="en-US"/>
              <a:pPr>
                <a:defRPr/>
              </a:pPr>
              <a:t>Friday, May 22,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2DCDF-E7A2-4209-A864-121A5845E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37585-ED0B-4967-B06F-F50FDCEF743B}" type="datetime2">
              <a:rPr lang="en-US"/>
              <a:pPr>
                <a:defRPr/>
              </a:pPr>
              <a:t>Friday, May 22,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6637F-7CD1-4C8F-B90D-16BE36FD0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CDB724-4F66-4380-9F23-25FD0A960260}" type="datetime2">
              <a:rPr lang="en-US"/>
              <a:pPr>
                <a:defRPr/>
              </a:pPr>
              <a:t>Friday, May 22, 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20F791-81DD-4B30-BF64-536BEC500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05C624-B071-41F7-8CC3-84A2F5FEDC26}" type="datetime2">
              <a:rPr lang="en-US"/>
              <a:pPr>
                <a:defRPr/>
              </a:pPr>
              <a:t>Friday, May 22,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0B1570-E5BB-44FE-9329-F2788DF11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DDAF2E-DD4E-4268-A666-6BE81B51DECA}" type="datetime2">
              <a:rPr lang="en-US"/>
              <a:pPr>
                <a:defRPr/>
              </a:pPr>
              <a:t>Friday, May 22,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70350E-C628-4DE4-95D4-8C49EAF76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EA07E4-87CC-4497-9C16-6505746E11DE}" type="datetime2">
              <a:rPr lang="en-US"/>
              <a:pPr>
                <a:defRPr/>
              </a:pPr>
              <a:t>Friday, May 22,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A4AB57-55D9-46E1-A081-4662136DC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32C64-7F51-45B0-AFFA-947F36F9AB86}" type="datetime2">
              <a:rPr lang="en-US"/>
              <a:pPr>
                <a:defRPr/>
              </a:pPr>
              <a:t>Friday, May 22, 2009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BE4EC-E2CC-41B5-B19D-917AB70B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E1943B-D9DE-43F7-AA05-12EEC02375BF}" type="datetime2">
              <a:rPr lang="en-US"/>
              <a:pPr>
                <a:defRPr/>
              </a:pPr>
              <a:t>Friday, May 22,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7BF215-EB0B-4BD2-945E-50EB77F47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10184C9-8866-4248-8AEA-DE5B8DA7BD09}" type="datetime2">
              <a:rPr lang="en-US"/>
              <a:pPr>
                <a:defRPr/>
              </a:pPr>
              <a:t>Friday, May 22, 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5CA7E6-C28F-4611-999C-7E706107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B6C81C-F512-405D-B755-F7D44DC6340D}" type="datetime2">
              <a:rPr lang="en-US"/>
              <a:pPr>
                <a:defRPr/>
              </a:pPr>
              <a:t>Friday, May 22, 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D2E09C-0A87-4390-970D-B2B4E9650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8" r:id="rId1"/>
    <p:sldLayoutId id="2147484474" r:id="rId2"/>
    <p:sldLayoutId id="2147484479" r:id="rId3"/>
    <p:sldLayoutId id="2147484480" r:id="rId4"/>
    <p:sldLayoutId id="2147484481" r:id="rId5"/>
    <p:sldLayoutId id="2147484482" r:id="rId6"/>
    <p:sldLayoutId id="2147484475" r:id="rId7"/>
    <p:sldLayoutId id="2147484483" r:id="rId8"/>
    <p:sldLayoutId id="2147484484" r:id="rId9"/>
    <p:sldLayoutId id="2147484476" r:id="rId10"/>
    <p:sldLayoutId id="21474844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CSSE 220 Day 29</a:t>
            </a:r>
            <a:endParaRPr lang="en-US" dirty="0"/>
          </a:p>
        </p:txBody>
      </p:sp>
      <p:sp>
        <p:nvSpPr>
          <p:cNvPr id="9219" name="Rectang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Analysis of Algorithms continued</a:t>
            </a:r>
          </a:p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Recursion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25962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search(Comparable[] a,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stop, Comparable sought)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(start &gt; stop)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return NOT_FOUND;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middle = (left + right) / 2;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comparison = a[middle].</a:t>
            </a:r>
            <a:r>
              <a:rPr lang="en-US" sz="1800" b="1" dirty="0" err="1" smtClean="0">
                <a:latin typeface="Courier New" pitchFamily="49" charset="0"/>
              </a:rPr>
              <a:t>compareTo</a:t>
            </a:r>
            <a:r>
              <a:rPr lang="en-US" sz="1800" b="1" dirty="0" smtClean="0">
                <a:latin typeface="Courier New" pitchFamily="49" charset="0"/>
              </a:rPr>
              <a:t>(sought);</a:t>
            </a:r>
          </a:p>
          <a:p>
            <a:pPr>
              <a:buFont typeface="Wingdings" pitchFamily="2" charset="2"/>
              <a:buNone/>
            </a:pPr>
            <a:endParaRPr lang="en-US" sz="18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if (comparison == 0) {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    return middle;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} else if (comparison &gt; 0) {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    return search(a, 0, middle – 1, sought);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} else {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    return search(a, middle + 1, stop, sought);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Recap:  Search, sorted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772834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smtClean="0"/>
              <a:t>Best-case:  O(1)</a:t>
            </a:r>
          </a:p>
          <a:p>
            <a:pPr lvl="1"/>
            <a:r>
              <a:rPr lang="en-US" dirty="0" smtClean="0"/>
              <a:t>Worst-case: </a:t>
            </a:r>
            <a:r>
              <a:rPr lang="en-US" dirty="0" smtClean="0">
                <a:solidFill>
                  <a:srgbClr val="FF0000"/>
                </a:solidFill>
              </a:rPr>
              <a:t>O(log  n)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Think of the list as having a sorted part (at the beginning) and an unsorted part (the rest)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Find the smallest number </a:t>
            </a:r>
            <a:br>
              <a:rPr lang="en-US" dirty="0" smtClean="0"/>
            </a:br>
            <a:r>
              <a:rPr lang="en-US" dirty="0" smtClean="0"/>
              <a:t>in the unsorted part</a:t>
            </a:r>
          </a:p>
          <a:p>
            <a:pPr lvl="1"/>
            <a:r>
              <a:rPr lang="en-US" dirty="0" smtClean="0"/>
              <a:t>Exchange it with the element</a:t>
            </a:r>
            <a:br>
              <a:rPr lang="en-US" dirty="0" smtClean="0"/>
            </a:br>
            <a:r>
              <a:rPr lang="en-US" dirty="0" smtClean="0"/>
              <a:t>at  </a:t>
            </a:r>
            <a:r>
              <a:rPr lang="en-US" smtClean="0"/>
              <a:t>the beginning </a:t>
            </a:r>
            <a:r>
              <a:rPr lang="en-US" dirty="0" smtClean="0"/>
              <a:t>of the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unsorted </a:t>
            </a:r>
            <a:r>
              <a:rPr lang="en-US" dirty="0" smtClean="0"/>
              <a:t>part (making the </a:t>
            </a:r>
            <a:br>
              <a:rPr lang="en-US" dirty="0" smtClean="0"/>
            </a:br>
            <a:r>
              <a:rPr lang="en-US" dirty="0" smtClean="0"/>
              <a:t>sorted part bigger and the </a:t>
            </a:r>
            <a:br>
              <a:rPr lang="en-US" dirty="0" smtClean="0"/>
            </a:br>
            <a:r>
              <a:rPr lang="en-US" dirty="0" smtClean="0"/>
              <a:t>unsorted part smaller)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Recap: Selection Sort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105400" y="2971800"/>
            <a:ext cx="457200" cy="2743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38800" y="3535740"/>
            <a:ext cx="1981200" cy="1569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Repeat until unsorted part is empty</a:t>
            </a:r>
          </a:p>
        </p:txBody>
      </p:sp>
      <p:sp>
        <p:nvSpPr>
          <p:cNvPr id="6" name="Rectangle 5"/>
          <p:cNvSpPr/>
          <p:nvPr/>
        </p:nvSpPr>
        <p:spPr>
          <a:xfrm>
            <a:off x="5562600" y="5683934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Best-case: 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Worst-case: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Recap: Insertion Sort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Think of the list as having a sorted part (at the beginning) and an unsorted part (the rest)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Get the first number in the</a:t>
            </a:r>
            <a:br>
              <a:rPr lang="en-US" dirty="0" smtClean="0"/>
            </a:br>
            <a:r>
              <a:rPr lang="en-US" dirty="0" smtClean="0"/>
              <a:t>unsorted part</a:t>
            </a:r>
          </a:p>
          <a:p>
            <a:pPr lvl="1"/>
            <a:r>
              <a:rPr lang="en-US" dirty="0" smtClean="0"/>
              <a:t>Insert it into the correct </a:t>
            </a:r>
            <a:br>
              <a:rPr lang="en-US" dirty="0" smtClean="0"/>
            </a:br>
            <a:r>
              <a:rPr lang="en-US" dirty="0" smtClean="0"/>
              <a:t>location in the sorted part, </a:t>
            </a:r>
            <a:br>
              <a:rPr lang="en-US" dirty="0" smtClean="0"/>
            </a:br>
            <a:r>
              <a:rPr lang="en-US" dirty="0" smtClean="0"/>
              <a:t>moving larger values up </a:t>
            </a:r>
            <a:br>
              <a:rPr lang="en-US" dirty="0" smtClean="0"/>
            </a:br>
            <a:r>
              <a:rPr lang="en-US" dirty="0" smtClean="0"/>
              <a:t>in the array to make room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486400" y="2971800"/>
            <a:ext cx="457200" cy="2438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19800" y="3429000"/>
            <a:ext cx="1981200" cy="1569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Repeat until unsorted part is empty</a:t>
            </a:r>
          </a:p>
        </p:txBody>
      </p:sp>
      <p:sp>
        <p:nvSpPr>
          <p:cNvPr id="6" name="Rectangle 5"/>
          <p:cNvSpPr/>
          <p:nvPr/>
        </p:nvSpPr>
        <p:spPr>
          <a:xfrm>
            <a:off x="5562600" y="5683934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Best-case:  O(n)</a:t>
            </a:r>
          </a:p>
          <a:p>
            <a:pPr lvl="1"/>
            <a:r>
              <a:rPr lang="en-US" dirty="0" smtClean="0"/>
              <a:t>Worst-case: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recursive idea:</a:t>
            </a:r>
          </a:p>
          <a:p>
            <a:pPr lvl="1"/>
            <a:r>
              <a:rPr lang="en-US" dirty="0" smtClean="0"/>
              <a:t>If list is length 0 or 1, then it’s already sorted</a:t>
            </a:r>
          </a:p>
          <a:p>
            <a:pPr lvl="1"/>
            <a:r>
              <a:rPr lang="en-US" dirty="0" smtClean="0"/>
              <a:t>Otherwise:</a:t>
            </a:r>
          </a:p>
          <a:p>
            <a:pPr lvl="2"/>
            <a:r>
              <a:rPr lang="en-US" dirty="0" smtClean="0"/>
              <a:t>Divide list into two halves</a:t>
            </a:r>
          </a:p>
          <a:p>
            <a:pPr lvl="2"/>
            <a:r>
              <a:rPr lang="en-US" dirty="0" smtClean="0"/>
              <a:t>Recursively sort the two halves</a:t>
            </a:r>
          </a:p>
          <a:p>
            <a:pPr lvl="2"/>
            <a:r>
              <a:rPr lang="en-US" b="1" dirty="0" smtClean="0"/>
              <a:t>Merge</a:t>
            </a:r>
            <a:r>
              <a:rPr lang="en-US" dirty="0" smtClean="0"/>
              <a:t> the sorted halves back together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Analysis: use tree-based sketch…</a:t>
            </a:r>
          </a:p>
          <a:p>
            <a:pPr lvl="2">
              <a:buNone/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62600" y="48006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Best-case:  </a:t>
            </a:r>
            <a:r>
              <a:rPr lang="en-US" dirty="0" smtClean="0">
                <a:solidFill>
                  <a:srgbClr val="FF0000"/>
                </a:solidFill>
              </a:rPr>
              <a:t>O(n log n)</a:t>
            </a:r>
          </a:p>
          <a:p>
            <a:pPr lvl="1"/>
            <a:r>
              <a:rPr lang="en-US" dirty="0" smtClean="0"/>
              <a:t>Worst-case: </a:t>
            </a:r>
            <a:r>
              <a:rPr lang="en-US" dirty="0" smtClean="0">
                <a:solidFill>
                  <a:srgbClr val="FF0000"/>
                </a:solidFill>
              </a:rPr>
              <a:t>O(n log n)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r>
              <a:rPr lang="en-US" dirty="0" smtClean="0"/>
              <a:t>Algorithm analysis, review</a:t>
            </a:r>
          </a:p>
          <a:p>
            <a:r>
              <a:rPr lang="en-US" dirty="0" smtClean="0"/>
              <a:t>Recursion, review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Recursion, making it efficient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Data structures, how to choose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Implementation of Linked Lists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Work on Capstone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 of today’s session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17638"/>
            <a:ext cx="8229600" cy="3505200"/>
          </a:xfrm>
        </p:spPr>
        <p:txBody>
          <a:bodyPr/>
          <a:lstStyle/>
          <a:p>
            <a:r>
              <a:rPr lang="en-US" sz="2400" dirty="0" smtClean="0"/>
              <a:t>Why does recursive Fibonacci take so long?!?</a:t>
            </a:r>
          </a:p>
          <a:p>
            <a:pPr lvl="1"/>
            <a:r>
              <a:rPr lang="en-US" sz="2000" dirty="0" smtClean="0"/>
              <a:t>Answer:  it </a:t>
            </a:r>
            <a:r>
              <a:rPr lang="en-US" sz="2000" dirty="0" err="1" smtClean="0"/>
              <a:t>recomputes</a:t>
            </a:r>
            <a:r>
              <a:rPr lang="en-US" sz="2000" dirty="0" smtClean="0"/>
              <a:t> </a:t>
            </a:r>
            <a:r>
              <a:rPr lang="en-US" sz="2000" dirty="0" err="1" smtClean="0"/>
              <a:t>subproblems</a:t>
            </a:r>
            <a:r>
              <a:rPr lang="en-US" sz="2000" dirty="0" smtClean="0"/>
              <a:t> repeatedly:  O(2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)</a:t>
            </a:r>
          </a:p>
          <a:p>
            <a:r>
              <a:rPr lang="en-US" sz="2400" dirty="0" smtClean="0"/>
              <a:t>Can we fix it?  Yes!  Just:</a:t>
            </a:r>
          </a:p>
          <a:p>
            <a:pPr>
              <a:buNone/>
            </a:pPr>
            <a:endParaRPr lang="en-US" sz="2000" dirty="0" smtClean="0"/>
          </a:p>
          <a:p>
            <a:pPr marL="849313" lvl="1" indent="-457200">
              <a:buFont typeface="+mj-lt"/>
              <a:buAutoNum type="arabicPeriod"/>
            </a:pPr>
            <a:r>
              <a:rPr lang="en-US" sz="2200" dirty="0" smtClean="0"/>
              <a:t>“Memorize” every solution we find to </a:t>
            </a:r>
            <a:r>
              <a:rPr lang="en-US" sz="2200" dirty="0" err="1" smtClean="0"/>
              <a:t>subproblems</a:t>
            </a:r>
            <a:r>
              <a:rPr lang="en-US" sz="2200" dirty="0" smtClean="0"/>
              <a:t>, and</a:t>
            </a:r>
            <a:br>
              <a:rPr lang="en-US" sz="2200" dirty="0" smtClean="0"/>
            </a:br>
            <a:endParaRPr lang="en-US" sz="2200" dirty="0" smtClean="0"/>
          </a:p>
          <a:p>
            <a:pPr marL="849313" lvl="1" indent="-457200">
              <a:buFont typeface="+mj-lt"/>
              <a:buAutoNum type="arabicPeriod"/>
            </a:pPr>
            <a:r>
              <a:rPr lang="en-US" sz="2200" dirty="0" smtClean="0"/>
              <a:t>Before you recursively compute a solution to a </a:t>
            </a:r>
            <a:r>
              <a:rPr lang="en-US" sz="2200" dirty="0" err="1" smtClean="0"/>
              <a:t>subproblem</a:t>
            </a:r>
            <a:r>
              <a:rPr lang="en-US" sz="2200" dirty="0" smtClean="0"/>
              <a:t>, look it up in the “memory table” to see if you have already computed 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the Fib?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5105162"/>
            <a:ext cx="5867400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classic </a:t>
            </a:r>
            <a:r>
              <a:rPr lang="en-US" b="1" i="1" dirty="0" smtClean="0">
                <a:solidFill>
                  <a:srgbClr val="FF0000"/>
                </a:solidFill>
              </a:rPr>
              <a:t>time-space tradeoff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A deep discovery of computer science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Tune the solution by varying the amount of storage space used and the amount of computation performed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Studied by “Complexity Theorists”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  Used everyday by software engineers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129569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more careful analysis yields a smaller base but it is still exponential.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6965350" y="1402749"/>
            <a:ext cx="775901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r>
              <a:rPr lang="en-US" dirty="0" smtClean="0"/>
              <a:t>Algorithm analysis, review</a:t>
            </a:r>
          </a:p>
          <a:p>
            <a:r>
              <a:rPr lang="en-US" dirty="0" smtClean="0"/>
              <a:t>Recursion, review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Recursion, making it efficient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Data structures, how to choose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Implementation of Linked Lists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Work on Capstone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 of today’s session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11267" name="Text Placeholder 4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en-US" smtClean="0"/>
              <a:t>Understanding the engineering trade-offs when storing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 ways to store data based on how we’ll use </a:t>
            </a:r>
            <a:r>
              <a:rPr lang="en-US" dirty="0" smtClean="0"/>
              <a:t>it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 far we’ve seen </a:t>
            </a:r>
            <a:r>
              <a:rPr lang="en-US" dirty="0" err="1" smtClean="0">
                <a:latin typeface="Lucida Sans Typewriter" charset="0"/>
              </a:rPr>
              <a:t>ArrayList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/>
            <a:r>
              <a:rPr lang="en-US" dirty="0" smtClean="0"/>
              <a:t>Fast addition </a:t>
            </a:r>
            <a:r>
              <a:rPr lang="en-US" b="1" dirty="0" smtClean="0"/>
              <a:t>to end of list</a:t>
            </a:r>
          </a:p>
          <a:p>
            <a:pPr lvl="1"/>
            <a:r>
              <a:rPr lang="en-US" dirty="0" smtClean="0"/>
              <a:t>Fast access to any existing position</a:t>
            </a:r>
          </a:p>
          <a:p>
            <a:pPr lvl="1"/>
            <a:r>
              <a:rPr lang="en-US" dirty="0" smtClean="0"/>
              <a:t>Slow inserts to and deletes from middle of list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Data Structures Recap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if we have to add/remove data from a list frequently?</a:t>
            </a:r>
          </a:p>
          <a:p>
            <a:endParaRPr lang="en-US" smtClean="0"/>
          </a:p>
          <a:p>
            <a:r>
              <a:rPr lang="en-US" smtClean="0">
                <a:latin typeface="Lucida Sans Typewriter" charset="0"/>
              </a:rPr>
              <a:t>LinkedList</a:t>
            </a:r>
            <a:r>
              <a:rPr lang="en-US" smtClean="0"/>
              <a:t>s support this:</a:t>
            </a:r>
          </a:p>
          <a:p>
            <a:pPr lvl="1"/>
            <a:r>
              <a:rPr lang="en-US" smtClean="0"/>
              <a:t>Fast insertion and removal of elements </a:t>
            </a:r>
          </a:p>
          <a:p>
            <a:pPr lvl="2"/>
            <a:r>
              <a:rPr lang="en-US" smtClean="0"/>
              <a:t>Once we know where they go</a:t>
            </a:r>
          </a:p>
          <a:p>
            <a:pPr lvl="1"/>
            <a:r>
              <a:rPr lang="en-US" smtClean="0"/>
              <a:t>Slow access to arbitrary elements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>
              <a:buFont typeface="Verdana" charset="0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Another List Data Structure</a:t>
            </a:r>
            <a:endParaRPr lang="en-US" dirty="0"/>
          </a:p>
        </p:txBody>
      </p:sp>
      <p:sp>
        <p:nvSpPr>
          <p:cNvPr id="5" name="Line Callout 2 4"/>
          <p:cNvSpPr/>
          <p:nvPr/>
        </p:nvSpPr>
        <p:spPr>
          <a:xfrm>
            <a:off x="5715000" y="4876800"/>
            <a:ext cx="2971800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1896"/>
              <a:gd name="adj6" fmla="val -413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“random access”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r>
              <a:rPr lang="en-US" sz="2000" dirty="0" smtClean="0"/>
              <a:t>On Capstone Project?</a:t>
            </a:r>
          </a:p>
          <a:p>
            <a:pPr lvl="1"/>
            <a:r>
              <a:rPr lang="en-US" sz="1800" dirty="0" smtClean="0"/>
              <a:t>Automatic extension to Monday morning</a:t>
            </a:r>
          </a:p>
          <a:p>
            <a:pPr lvl="1"/>
            <a:r>
              <a:rPr lang="en-US" sz="1800" dirty="0" smtClean="0"/>
              <a:t>If a team member does not wish to join the team in its extension-decision, see me to work it out</a:t>
            </a:r>
          </a:p>
          <a:p>
            <a:pPr lvl="1"/>
            <a:r>
              <a:rPr lang="en-US" sz="1800" dirty="0" smtClean="0"/>
              <a:t>Final reflection is open – do it when you are done with project!!!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On Exam 2?</a:t>
            </a:r>
          </a:p>
          <a:p>
            <a:pPr lvl="1"/>
            <a:r>
              <a:rPr lang="en-US" sz="1800" dirty="0" smtClean="0"/>
              <a:t>Complete by now unless you have made/make arrangements with me</a:t>
            </a:r>
            <a:endParaRPr lang="en-US" sz="1400" dirty="0" smtClean="0"/>
          </a:p>
          <a:p>
            <a:pPr lvl="1"/>
            <a:endParaRPr lang="en-US" sz="1800" dirty="0" smtClean="0"/>
          </a:p>
          <a:p>
            <a:r>
              <a:rPr lang="en-US" sz="2000" dirty="0" smtClean="0"/>
              <a:t>On grading of Exam 1:</a:t>
            </a:r>
          </a:p>
          <a:p>
            <a:pPr lvl="1"/>
            <a:r>
              <a:rPr lang="en-US" sz="1800" dirty="0" smtClean="0"/>
              <a:t>Earn back points!</a:t>
            </a:r>
          </a:p>
          <a:p>
            <a:pPr lvl="1"/>
            <a:r>
              <a:rPr lang="en-US" sz="1800" dirty="0" smtClean="0"/>
              <a:t>Fix FIXME’s (but keep FIXME in comment) and recommit.</a:t>
            </a:r>
          </a:p>
          <a:p>
            <a:pPr lvl="1"/>
            <a:r>
              <a:rPr lang="en-US" sz="1800" dirty="0" smtClean="0"/>
              <a:t>Complete before the final exam.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Final exam:</a:t>
            </a:r>
          </a:p>
          <a:p>
            <a:pPr lvl="1"/>
            <a:r>
              <a:rPr lang="en-US" sz="1800" dirty="0" smtClean="0"/>
              <a:t>Take it either (your choice):</a:t>
            </a:r>
          </a:p>
          <a:p>
            <a:pPr lvl="2"/>
            <a:r>
              <a:rPr lang="en-US" sz="1600" dirty="0" smtClean="0"/>
              <a:t>Tuesday 1 p.m. in F-231 (CSSE conference room), or</a:t>
            </a:r>
          </a:p>
          <a:p>
            <a:pPr lvl="2"/>
            <a:r>
              <a:rPr lang="en-US" sz="1600" dirty="0" smtClean="0"/>
              <a:t>Friday 1 p.m. in G-313 or G-315 (your choice)</a:t>
            </a:r>
          </a:p>
          <a:p>
            <a:pPr lvl="1"/>
            <a:r>
              <a:rPr lang="en-US" sz="1800" dirty="0" smtClean="0"/>
              <a:t>Open everything, </a:t>
            </a:r>
            <a:r>
              <a:rPr lang="en-US" sz="1800" dirty="0" smtClean="0"/>
              <a:t>HALF paper </a:t>
            </a:r>
            <a:r>
              <a:rPr lang="en-US" sz="1800" dirty="0" smtClean="0"/>
              <a:t>and </a:t>
            </a:r>
            <a:r>
              <a:rPr lang="en-US" sz="1800" dirty="0" smtClean="0"/>
              <a:t>pencil, about 90 minutes</a:t>
            </a:r>
          </a:p>
          <a:p>
            <a:pPr lvl="1"/>
            <a:r>
              <a:rPr lang="en-US" sz="1800" dirty="0" smtClean="0"/>
              <a:t> </a:t>
            </a:r>
            <a:r>
              <a:rPr lang="en-US" sz="1800" dirty="0" smtClean="0"/>
              <a:t>                         C</a:t>
            </a:r>
            <a:r>
              <a:rPr lang="en-US" sz="1800" dirty="0" smtClean="0"/>
              <a:t>overs </a:t>
            </a:r>
            <a:r>
              <a:rPr lang="en-US" sz="1800" dirty="0" smtClean="0"/>
              <a:t>last few days</a:t>
            </a:r>
          </a:p>
          <a:p>
            <a:r>
              <a:rPr lang="en-US" sz="1800" dirty="0" smtClean="0"/>
              <a:t> 					Questions on anything else?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latin typeface="Lucida Sans Typewriter" pitchFamily="49" charset="0"/>
              </a:rPr>
              <a:t>void </a:t>
            </a:r>
            <a:r>
              <a:rPr lang="en-US" b="1" dirty="0" err="1" smtClean="0">
                <a:latin typeface="Lucida Sans Typewriter" pitchFamily="49" charset="0"/>
              </a:rPr>
              <a:t>addFirst</a:t>
            </a:r>
            <a:r>
              <a:rPr lang="en-US" b="1" dirty="0" smtClean="0">
                <a:latin typeface="Lucida Sans Typewriter" pitchFamily="49" charset="0"/>
              </a:rPr>
              <a:t>(E element)</a:t>
            </a:r>
          </a:p>
          <a:p>
            <a:pPr>
              <a:defRPr/>
            </a:pPr>
            <a:r>
              <a:rPr lang="en-US" b="1" dirty="0" smtClean="0">
                <a:latin typeface="Lucida Sans Typewriter" pitchFamily="49" charset="0"/>
              </a:rPr>
              <a:t>void </a:t>
            </a:r>
            <a:r>
              <a:rPr lang="en-US" b="1" dirty="0" err="1" smtClean="0">
                <a:latin typeface="Lucida Sans Typewriter" pitchFamily="49" charset="0"/>
              </a:rPr>
              <a:t>addLast</a:t>
            </a:r>
            <a:r>
              <a:rPr lang="en-US" b="1" dirty="0" smtClean="0">
                <a:latin typeface="Lucida Sans Typewriter" pitchFamily="49" charset="0"/>
              </a:rPr>
              <a:t>(E element)</a:t>
            </a:r>
          </a:p>
          <a:p>
            <a:pPr>
              <a:defRPr/>
            </a:pPr>
            <a:r>
              <a:rPr lang="en-US" b="1" dirty="0" smtClean="0">
                <a:latin typeface="Lucida Sans Typewriter" pitchFamily="49" charset="0"/>
              </a:rPr>
              <a:t>E </a:t>
            </a:r>
            <a:r>
              <a:rPr lang="en-US" b="1" dirty="0" err="1" smtClean="0">
                <a:latin typeface="Lucida Sans Typewriter" pitchFamily="49" charset="0"/>
              </a:rPr>
              <a:t>getFirst</a:t>
            </a:r>
            <a:r>
              <a:rPr lang="en-US" b="1" dirty="0" smtClean="0">
                <a:latin typeface="Lucida Sans Typewriter" pitchFamily="49" charset="0"/>
              </a:rPr>
              <a:t>()</a:t>
            </a:r>
          </a:p>
          <a:p>
            <a:pPr>
              <a:defRPr/>
            </a:pPr>
            <a:r>
              <a:rPr lang="en-US" b="1" dirty="0" smtClean="0">
                <a:latin typeface="Lucida Sans Typewriter" pitchFamily="49" charset="0"/>
              </a:rPr>
              <a:t>E </a:t>
            </a:r>
            <a:r>
              <a:rPr lang="en-US" b="1" dirty="0" err="1" smtClean="0">
                <a:latin typeface="Lucida Sans Typewriter" pitchFamily="49" charset="0"/>
              </a:rPr>
              <a:t>getLast</a:t>
            </a:r>
            <a:r>
              <a:rPr lang="en-US" b="1" dirty="0" smtClean="0">
                <a:latin typeface="Lucida Sans Typewriter" pitchFamily="49" charset="0"/>
              </a:rPr>
              <a:t>()</a:t>
            </a:r>
          </a:p>
          <a:p>
            <a:pPr>
              <a:defRPr/>
            </a:pPr>
            <a:r>
              <a:rPr lang="en-US" b="1" dirty="0" smtClean="0">
                <a:latin typeface="Lucida Sans Typewriter" pitchFamily="49" charset="0"/>
              </a:rPr>
              <a:t>E </a:t>
            </a:r>
            <a:r>
              <a:rPr lang="en-US" b="1" dirty="0" err="1" smtClean="0">
                <a:latin typeface="Lucida Sans Typewriter" pitchFamily="49" charset="0"/>
              </a:rPr>
              <a:t>removeFirst</a:t>
            </a:r>
            <a:r>
              <a:rPr lang="en-US" b="1" dirty="0" smtClean="0">
                <a:latin typeface="Lucida Sans Typewriter" pitchFamily="49" charset="0"/>
              </a:rPr>
              <a:t>()</a:t>
            </a:r>
          </a:p>
          <a:p>
            <a:pPr>
              <a:defRPr/>
            </a:pPr>
            <a:r>
              <a:rPr lang="en-US" b="1" dirty="0" smtClean="0">
                <a:latin typeface="Lucida Sans Typewriter" pitchFamily="49" charset="0"/>
              </a:rPr>
              <a:t>E </a:t>
            </a:r>
            <a:r>
              <a:rPr lang="en-US" b="1" dirty="0" err="1" smtClean="0">
                <a:latin typeface="Lucida Sans Typewriter" pitchFamily="49" charset="0"/>
              </a:rPr>
              <a:t>removeLast</a:t>
            </a:r>
            <a:r>
              <a:rPr lang="en-US" b="1" dirty="0" smtClean="0">
                <a:latin typeface="Lucida Sans Typewriter" pitchFamily="49" charset="0"/>
              </a:rPr>
              <a:t>()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What about accessing the middle of the list?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LinkedList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&lt;E&gt; implements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Iterable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&lt;E&gt;</a:t>
            </a:r>
            <a:endParaRPr lang="en-US" b="1" dirty="0">
              <a:solidFill>
                <a:schemeClr val="accent3"/>
              </a:solidFill>
              <a:latin typeface="Lucida Sans Typewriter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latin typeface="Lucida Sans Typewriter" pitchFamily="49" charset="0"/>
              </a:rPr>
              <a:t>LinkedList</a:t>
            </a:r>
            <a:r>
              <a:rPr lang="en-US" dirty="0" smtClean="0">
                <a:latin typeface="Lucida Sans Typewriter" pitchFamily="49" charset="0"/>
              </a:rPr>
              <a:t>&lt;E&gt;</a:t>
            </a:r>
            <a:r>
              <a:rPr lang="en-US" dirty="0" smtClean="0"/>
              <a:t>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Accessing the Middle of a </a:t>
            </a:r>
            <a:r>
              <a:rPr lang="en-US" dirty="0" err="1" smtClean="0"/>
              <a:t>LinkedList</a:t>
            </a:r>
            <a:endParaRPr lang="en-US" dirty="0"/>
          </a:p>
        </p:txBody>
      </p:sp>
      <p:pic>
        <p:nvPicPr>
          <p:cNvPr id="15363" name="Picture 3" descr="C:\DOCUME~1\ADMINI~1\LOCALS~1\Temp\VMwareDnD\00002284\Iterab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828800"/>
            <a:ext cx="787082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 Insider’s View</a:t>
            </a:r>
            <a:endParaRPr lang="en-US" dirty="0"/>
          </a:p>
        </p:txBody>
      </p:sp>
      <p:sp>
        <p:nvSpPr>
          <p:cNvPr id="16387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Enhanced For Loop</a:t>
            </a:r>
          </a:p>
        </p:txBody>
      </p:sp>
      <p:sp>
        <p:nvSpPr>
          <p:cNvPr id="16388" name="Text Placeholder 5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762000"/>
          </a:xfrm>
        </p:spPr>
        <p:txBody>
          <a:bodyPr/>
          <a:lstStyle/>
          <a:p>
            <a:r>
              <a:rPr lang="en-US" smtClean="0"/>
              <a:t>What Compiler Generates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</p:spPr>
        <p:txBody>
          <a:bodyPr/>
          <a:lstStyle/>
          <a:p>
            <a:pPr marL="60325" indent="-17463">
              <a:buFont typeface="Wingdings 3" charset="2"/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for (String s : list) {</a:t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</a:t>
            </a: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// do something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</p:spPr>
        <p:txBody>
          <a:bodyPr/>
          <a:lstStyle/>
          <a:p>
            <a:pPr marL="60325" indent="-17463">
              <a:buFont typeface="Wingdings 3" charset="2"/>
              <a:buNone/>
              <a:defRPr/>
            </a:pP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Iterator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&lt;String&gt;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iter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=</a:t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 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list.iterator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();</a:t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while (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iter.hasNext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()) {</a:t>
            </a:r>
          </a:p>
          <a:p>
            <a:pPr marL="60325" indent="-17463">
              <a:buFont typeface="Wingdings 3" charset="2"/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String s =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iter.next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();</a:t>
            </a:r>
          </a:p>
          <a:p>
            <a:pPr marL="60325" indent="-17463">
              <a:buFont typeface="Wingdings 3" charset="2"/>
              <a:buNone/>
              <a:defRPr/>
            </a:pP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  // do something</a:t>
            </a:r>
          </a:p>
          <a:p>
            <a:pPr marL="60325" indent="-17463">
              <a:buFont typeface="Wingdings 3" charset="2"/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simplified version, with just the essentials</a:t>
            </a:r>
          </a:p>
          <a:p>
            <a:endParaRPr lang="en-US" smtClean="0"/>
          </a:p>
          <a:p>
            <a:r>
              <a:rPr lang="en-US" smtClean="0"/>
              <a:t>Won’t implement the java.util.List interface</a:t>
            </a:r>
          </a:p>
          <a:p>
            <a:endParaRPr lang="en-US" smtClean="0"/>
          </a:p>
          <a:p>
            <a:r>
              <a:rPr lang="en-US" smtClean="0"/>
              <a:t>Will have the usual linked list behavior</a:t>
            </a:r>
          </a:p>
          <a:p>
            <a:pPr lvl="1"/>
            <a:r>
              <a:rPr lang="en-US" smtClean="0"/>
              <a:t>Fast insertion and removal of elements </a:t>
            </a:r>
          </a:p>
          <a:p>
            <a:pPr lvl="2"/>
            <a:r>
              <a:rPr lang="en-US" smtClean="0"/>
              <a:t>Once we know where they go</a:t>
            </a:r>
          </a:p>
          <a:p>
            <a:pPr lvl="1"/>
            <a:r>
              <a:rPr lang="en-US" smtClean="0"/>
              <a:t>Slow random access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Implementing </a:t>
            </a:r>
            <a:r>
              <a:rPr lang="en-US" dirty="0" err="1" smtClean="0"/>
              <a:t>LinkedList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Abstract Data Types (ADTs)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Boil down data types (e.g., lists) to their essential operations</a:t>
            </a:r>
          </a:p>
          <a:p>
            <a:endParaRPr lang="en-US" smtClean="0"/>
          </a:p>
          <a:p>
            <a:r>
              <a:rPr lang="en-US" smtClean="0"/>
              <a:t>Choosing a data structure for a project then becomes:</a:t>
            </a:r>
          </a:p>
          <a:p>
            <a:pPr lvl="1"/>
            <a:r>
              <a:rPr lang="en-US" smtClean="0"/>
              <a:t>Identify the operations needed</a:t>
            </a:r>
          </a:p>
          <a:p>
            <a:pPr lvl="1"/>
            <a:r>
              <a:rPr lang="en-US" smtClean="0"/>
              <a:t>Identify the abstract data type that most efficient supports those operations</a:t>
            </a:r>
          </a:p>
          <a:p>
            <a:pPr lvl="1"/>
            <a:endParaRPr lang="en-US" smtClean="0"/>
          </a:p>
          <a:p>
            <a:r>
              <a:rPr lang="en-US" smtClean="0"/>
              <a:t>Goal: that you understand several basic abstract data types and when to use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Array List</a:t>
            </a:r>
          </a:p>
          <a:p>
            <a:r>
              <a:rPr lang="en-US" smtClean="0"/>
              <a:t>Linked List</a:t>
            </a:r>
          </a:p>
          <a:p>
            <a:r>
              <a:rPr lang="en-US" smtClean="0"/>
              <a:t>Stack</a:t>
            </a:r>
          </a:p>
          <a:p>
            <a:r>
              <a:rPr lang="en-US" smtClean="0"/>
              <a:t>Queue</a:t>
            </a:r>
          </a:p>
          <a:p>
            <a:r>
              <a:rPr lang="en-US" smtClean="0"/>
              <a:t>Set</a:t>
            </a:r>
          </a:p>
          <a:p>
            <a:r>
              <a:rPr lang="en-US" smtClean="0"/>
              <a:t>Map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Common ADTs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4343400"/>
            <a:ext cx="4876800" cy="157003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Implementations for all of these are provided by the </a:t>
            </a:r>
            <a:r>
              <a:rPr lang="en-US" sz="2400" dirty="0">
                <a:solidFill>
                  <a:schemeClr val="accent3"/>
                </a:solidFill>
              </a:rPr>
              <a:t>Java Collections Framework </a:t>
            </a:r>
            <a:r>
              <a:rPr lang="en-US" sz="2400" dirty="0"/>
              <a:t>in the  </a:t>
            </a:r>
            <a:r>
              <a:rPr lang="en-US" sz="2400" b="1" dirty="0" err="1">
                <a:solidFill>
                  <a:schemeClr val="accent3"/>
                </a:solidFill>
                <a:latin typeface="Lucida Sans Typewriter" pitchFamily="49" charset="0"/>
              </a:rPr>
              <a:t>java.util</a:t>
            </a:r>
            <a:r>
              <a:rPr lang="en-US" sz="2400" dirty="0"/>
              <a:t> package.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552700"/>
                <a:gridCol w="2552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Operations Provided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Array List Efficiency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Linked List Efficiency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Random access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O(n)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Add/remove 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O(n) (do you see why?)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 if</a:t>
                      </a:r>
                      <a:r>
                        <a:rPr lang="en-US" sz="2400" baseline="0" dirty="0" smtClean="0"/>
                        <a:t> you are “at” the item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Array Lists and Linked Lists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01000" y="6248400"/>
            <a:ext cx="914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Q1,2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last-in, first-out (LIFO) data structure</a:t>
            </a:r>
          </a:p>
          <a:p>
            <a:r>
              <a:rPr lang="en-US" smtClean="0"/>
              <a:t>Real-world stacks</a:t>
            </a:r>
          </a:p>
          <a:p>
            <a:pPr lvl="1"/>
            <a:r>
              <a:rPr lang="en-US" smtClean="0"/>
              <a:t>Plate dispensers in the cafeteria</a:t>
            </a:r>
          </a:p>
          <a:p>
            <a:pPr lvl="1"/>
            <a:r>
              <a:rPr lang="en-US" smtClean="0"/>
              <a:t>Pancakes!</a:t>
            </a:r>
          </a:p>
          <a:p>
            <a:r>
              <a:rPr lang="en-US" smtClean="0"/>
              <a:t>Some uses:</a:t>
            </a:r>
          </a:p>
          <a:p>
            <a:pPr lvl="1"/>
            <a:r>
              <a:rPr lang="en-US" smtClean="0"/>
              <a:t>Tracking paths through a maze</a:t>
            </a:r>
          </a:p>
          <a:p>
            <a:pPr lvl="1"/>
            <a:r>
              <a:rPr lang="en-US" smtClean="0"/>
              <a:t>Providing “unlimited undo” in an application</a:t>
            </a:r>
          </a:p>
          <a:p>
            <a:pPr>
              <a:buFont typeface="Wingdings 3" charset="2"/>
              <a:buNone/>
            </a:pPr>
            <a:endParaRPr lang="en-US" smtClean="0"/>
          </a:p>
          <a:p>
            <a:pPr lvl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Stacks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85800" y="4648200"/>
          <a:ext cx="4572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Operations Provided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Efficiency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Push</a:t>
                      </a:r>
                      <a:r>
                        <a:rPr lang="en-US" sz="2400" baseline="0" dirty="0" smtClean="0"/>
                        <a:t> 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Pop 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0" y="4800600"/>
            <a:ext cx="2819400" cy="132397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Implemented by </a:t>
            </a:r>
            <a:r>
              <a:rPr lang="en-US" sz="2000" b="1" dirty="0">
                <a:solidFill>
                  <a:schemeClr val="accent3"/>
                </a:solidFill>
                <a:latin typeface="Lucida Sans Typewriter" pitchFamily="49" charset="0"/>
              </a:rPr>
              <a:t>Stack</a:t>
            </a:r>
            <a:r>
              <a:rPr lang="en-US" sz="2000" dirty="0"/>
              <a:t>, </a:t>
            </a:r>
            <a:r>
              <a:rPr lang="en-US" sz="2000" b="1" dirty="0" err="1">
                <a:solidFill>
                  <a:schemeClr val="accent3"/>
                </a:solidFill>
                <a:latin typeface="Lucida Sans Typewriter" pitchFamily="49" charset="0"/>
              </a:rPr>
              <a:t>LinkedList</a:t>
            </a:r>
            <a:r>
              <a:rPr lang="en-US" sz="2000" dirty="0"/>
              <a:t>, and </a:t>
            </a:r>
            <a:r>
              <a:rPr lang="en-US" sz="2000" b="1" dirty="0" err="1">
                <a:solidFill>
                  <a:schemeClr val="accent3"/>
                </a:solidFill>
                <a:latin typeface="Lucida Sans Typewriter" pitchFamily="49" charset="0"/>
              </a:rPr>
              <a:t>ArrayDeque</a:t>
            </a:r>
            <a:r>
              <a:rPr lang="en-US" sz="2000" dirty="0"/>
              <a:t> in Java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01000" y="6248400"/>
            <a:ext cx="914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first-in, first-out (FIFO) data structure</a:t>
            </a:r>
          </a:p>
          <a:p>
            <a:r>
              <a:rPr lang="en-US" smtClean="0"/>
              <a:t>Real-world queues</a:t>
            </a:r>
          </a:p>
          <a:p>
            <a:pPr lvl="1"/>
            <a:r>
              <a:rPr lang="en-US" smtClean="0"/>
              <a:t>Waiting line at the BMV</a:t>
            </a:r>
          </a:p>
          <a:p>
            <a:pPr lvl="1"/>
            <a:r>
              <a:rPr lang="en-US" smtClean="0"/>
              <a:t>Character on Star Trek TNG</a:t>
            </a:r>
          </a:p>
          <a:p>
            <a:r>
              <a:rPr lang="en-US" smtClean="0"/>
              <a:t>Some uses:</a:t>
            </a:r>
          </a:p>
          <a:p>
            <a:pPr lvl="1"/>
            <a:r>
              <a:rPr lang="en-US" smtClean="0"/>
              <a:t>Scheduling access to shared resource (e.g., printer)</a:t>
            </a:r>
          </a:p>
          <a:p>
            <a:pPr lvl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Queues</a:t>
            </a:r>
            <a:endParaRPr lang="en-US" dirty="0"/>
          </a:p>
        </p:txBody>
      </p:sp>
      <p:graphicFrame>
        <p:nvGraphicFramePr>
          <p:cNvPr id="23572" name="Group 20"/>
          <p:cNvGraphicFramePr>
            <a:graphicFrameLocks noGrp="1"/>
          </p:cNvGraphicFramePr>
          <p:nvPr/>
        </p:nvGraphicFramePr>
        <p:xfrm>
          <a:off x="685800" y="4648200"/>
          <a:ext cx="4572000" cy="1737360"/>
        </p:xfrm>
        <a:graphic>
          <a:graphicData uri="http://schemas.openxmlformats.org/drawingml/2006/table">
            <a:tbl>
              <a:tblPr/>
              <a:tblGrid>
                <a:gridCol w="25146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Operations Provided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Enqueue 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Dequeue 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0" y="5153025"/>
            <a:ext cx="2819400" cy="1016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cs typeface="+mn-cs"/>
              </a:rPr>
              <a:t>Implemented by </a:t>
            </a:r>
            <a:r>
              <a:rPr lang="en-US" sz="2000" b="1" dirty="0" err="1">
                <a:solidFill>
                  <a:schemeClr val="accent3"/>
                </a:solidFill>
                <a:latin typeface="Lucida Sans Typewriter" pitchFamily="49" charset="0"/>
                <a:cs typeface="+mn-cs"/>
              </a:rPr>
              <a:t>LinkedList</a:t>
            </a:r>
            <a:r>
              <a:rPr lang="en-US" sz="2000" dirty="0">
                <a:solidFill>
                  <a:schemeClr val="lt1"/>
                </a:solidFill>
                <a:latin typeface="+mn-lt"/>
                <a:cs typeface="+mn-cs"/>
              </a:rPr>
              <a:t> and </a:t>
            </a:r>
            <a:r>
              <a:rPr lang="en-US" sz="2000" b="1" dirty="0" err="1">
                <a:solidFill>
                  <a:schemeClr val="accent3"/>
                </a:solidFill>
                <a:latin typeface="Lucida Sans Typewriter" pitchFamily="49" charset="0"/>
                <a:cs typeface="+mn-cs"/>
              </a:rPr>
              <a:t>ArrayDeque</a:t>
            </a:r>
            <a:r>
              <a:rPr lang="en-US" sz="2000" dirty="0">
                <a:solidFill>
                  <a:schemeClr val="lt1"/>
                </a:solidFill>
                <a:latin typeface="+mn-lt"/>
                <a:cs typeface="+mn-cs"/>
              </a:rPr>
              <a:t> in Java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01000" y="6248400"/>
            <a:ext cx="914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Unordered</a:t>
            </a:r>
            <a:r>
              <a:rPr lang="en-US" smtClean="0"/>
              <a:t> collections </a:t>
            </a:r>
            <a:r>
              <a:rPr lang="en-US" b="1" smtClean="0"/>
              <a:t>without duplicates</a:t>
            </a:r>
          </a:p>
          <a:p>
            <a:r>
              <a:rPr lang="en-US" smtClean="0"/>
              <a:t>Real-world sets</a:t>
            </a:r>
          </a:p>
          <a:p>
            <a:pPr lvl="1"/>
            <a:r>
              <a:rPr lang="en-US" smtClean="0"/>
              <a:t>Students</a:t>
            </a:r>
          </a:p>
          <a:p>
            <a:pPr lvl="1"/>
            <a:r>
              <a:rPr lang="en-US" smtClean="0"/>
              <a:t>Collectibles</a:t>
            </a:r>
          </a:p>
          <a:p>
            <a:r>
              <a:rPr lang="en-US" smtClean="0"/>
              <a:t>Some uses:</a:t>
            </a:r>
          </a:p>
          <a:p>
            <a:pPr lvl="1"/>
            <a:r>
              <a:rPr lang="en-US" smtClean="0"/>
              <a:t>Quickly checking if an item is in a collection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Sets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0" y="4724400"/>
          <a:ext cx="8229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552700"/>
                <a:gridCol w="2552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HashSet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TreeSet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Add/remove 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</a:t>
                      </a:r>
                      <a:r>
                        <a:rPr lang="en-US" sz="2400" dirty="0" err="1" smtClean="0"/>
                        <a:t>lg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n)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Contains?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</a:t>
                      </a:r>
                      <a:r>
                        <a:rPr lang="en-US" sz="2400" dirty="0" err="1" smtClean="0"/>
                        <a:t>lg</a:t>
                      </a:r>
                      <a:r>
                        <a:rPr lang="en-US" sz="2400" baseline="0" dirty="0" smtClean="0"/>
                        <a:t> n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ine Callout 2 6"/>
          <p:cNvSpPr>
            <a:spLocks/>
          </p:cNvSpPr>
          <p:nvPr/>
        </p:nvSpPr>
        <p:spPr bwMode="auto">
          <a:xfrm flipH="1">
            <a:off x="1371600" y="6172200"/>
            <a:ext cx="2133600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9148"/>
              <a:gd name="adj6" fmla="val -45019"/>
            </a:avLst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cs typeface="+mn-cs"/>
              </a:rPr>
              <a:t>Can hog space</a:t>
            </a:r>
          </a:p>
        </p:txBody>
      </p:sp>
      <p:sp>
        <p:nvSpPr>
          <p:cNvPr id="8" name="Line Callout 2 7"/>
          <p:cNvSpPr>
            <a:spLocks/>
          </p:cNvSpPr>
          <p:nvPr/>
        </p:nvSpPr>
        <p:spPr bwMode="auto">
          <a:xfrm flipH="1">
            <a:off x="5105400" y="6172200"/>
            <a:ext cx="2085975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9148"/>
              <a:gd name="adj6" fmla="val -17162"/>
            </a:avLst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cs typeface="+mn-cs"/>
              </a:rPr>
              <a:t>Sorts items!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01000" y="6248400"/>
            <a:ext cx="914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r>
              <a:rPr lang="en-US" dirty="0" smtClean="0"/>
              <a:t>Algorithm analysis, review</a:t>
            </a:r>
          </a:p>
          <a:p>
            <a:r>
              <a:rPr lang="en-US" dirty="0" smtClean="0"/>
              <a:t>Recursion, review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Recursion, making it efficient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Data structures, how to choose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Implementation of Linked Lists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Work on Capstone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 of today’s session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Associate </a:t>
            </a:r>
            <a:r>
              <a:rPr lang="en-US" b="1" smtClean="0">
                <a:solidFill>
                  <a:srgbClr val="EB641B"/>
                </a:solidFill>
              </a:rPr>
              <a:t>keys</a:t>
            </a:r>
            <a:r>
              <a:rPr lang="en-US" smtClean="0"/>
              <a:t> with </a:t>
            </a:r>
            <a:r>
              <a:rPr lang="en-US" b="1" smtClean="0">
                <a:solidFill>
                  <a:srgbClr val="EB641B"/>
                </a:solidFill>
              </a:rPr>
              <a:t>values</a:t>
            </a:r>
          </a:p>
          <a:p>
            <a:r>
              <a:rPr lang="en-US" smtClean="0"/>
              <a:t>Real-world “maps”</a:t>
            </a:r>
          </a:p>
          <a:p>
            <a:pPr lvl="1"/>
            <a:r>
              <a:rPr lang="en-US" smtClean="0"/>
              <a:t>Dictionary</a:t>
            </a:r>
          </a:p>
          <a:p>
            <a:pPr lvl="1"/>
            <a:r>
              <a:rPr lang="en-US" smtClean="0"/>
              <a:t>Phone book</a:t>
            </a:r>
          </a:p>
          <a:p>
            <a:r>
              <a:rPr lang="en-US" smtClean="0"/>
              <a:t>Some uses:</a:t>
            </a:r>
          </a:p>
          <a:p>
            <a:pPr lvl="1"/>
            <a:r>
              <a:rPr lang="en-US" smtClean="0"/>
              <a:t>Associating student ID with transcript</a:t>
            </a:r>
          </a:p>
          <a:p>
            <a:pPr lvl="1"/>
            <a:r>
              <a:rPr lang="en-US" smtClean="0"/>
              <a:t>Associating name with high scores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Maps</a:t>
            </a:r>
            <a:endParaRPr lang="en-US" dirty="0"/>
          </a:p>
        </p:txBody>
      </p:sp>
      <p:graphicFrame>
        <p:nvGraphicFramePr>
          <p:cNvPr id="16409" name="Group 25"/>
          <p:cNvGraphicFramePr>
            <a:graphicFrameLocks noGrp="1"/>
          </p:cNvGraphicFramePr>
          <p:nvPr/>
        </p:nvGraphicFramePr>
        <p:xfrm>
          <a:off x="457200" y="4667250"/>
          <a:ext cx="8229600" cy="1371600"/>
        </p:xfrm>
        <a:graphic>
          <a:graphicData uri="http://schemas.openxmlformats.org/drawingml/2006/table">
            <a:tbl>
              <a:tblPr/>
              <a:tblGrid>
                <a:gridCol w="3657600"/>
                <a:gridCol w="2286000"/>
                <a:gridCol w="2286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Operations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HashMap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TreeMap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Insert key-value pair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O(lg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Look up value for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O(lg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7" name="Line Callout 2 6"/>
          <p:cNvSpPr>
            <a:spLocks/>
          </p:cNvSpPr>
          <p:nvPr/>
        </p:nvSpPr>
        <p:spPr bwMode="auto">
          <a:xfrm flipH="1">
            <a:off x="1371600" y="6172200"/>
            <a:ext cx="2133600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9148"/>
              <a:gd name="adj6" fmla="val -45019"/>
            </a:avLst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cs typeface="+mn-cs"/>
              </a:rPr>
              <a:t>Can hog space</a:t>
            </a:r>
          </a:p>
        </p:txBody>
      </p:sp>
      <p:sp>
        <p:nvSpPr>
          <p:cNvPr id="8" name="Line Callout 2 7"/>
          <p:cNvSpPr>
            <a:spLocks/>
          </p:cNvSpPr>
          <p:nvPr/>
        </p:nvSpPr>
        <p:spPr bwMode="auto">
          <a:xfrm flipH="1">
            <a:off x="4314825" y="6248400"/>
            <a:ext cx="2390775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2333"/>
              <a:gd name="adj6" fmla="val -19245"/>
            </a:avLst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cs typeface="+mn-cs"/>
              </a:rPr>
              <a:t>Sorts items by key!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01000" y="6248400"/>
            <a:ext cx="9144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r>
              <a:rPr lang="en-US" dirty="0" smtClean="0"/>
              <a:t>Algorithm analysis, review</a:t>
            </a:r>
          </a:p>
          <a:p>
            <a:r>
              <a:rPr lang="en-US" dirty="0" smtClean="0"/>
              <a:t>Recursion, review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Recursion, making it efficient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Data structures, how to choose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Implementation of Linked </a:t>
            </a:r>
            <a:r>
              <a:rPr lang="en-US" dirty="0" smtClean="0">
                <a:solidFill>
                  <a:srgbClr val="FF0000"/>
                </a:solidFill>
              </a:rPr>
              <a:t>Lists – part of your final exam!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Work on Capstone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 of today’s session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Formal:</a:t>
            </a:r>
          </a:p>
          <a:p>
            <a:pPr lvl="1"/>
            <a:r>
              <a:rPr lang="en-US" dirty="0" smtClean="0"/>
              <a:t>We say that f(n) is O(g(n)) if and only if</a:t>
            </a:r>
          </a:p>
          <a:p>
            <a:pPr lvl="1"/>
            <a:r>
              <a:rPr lang="en-US" dirty="0" smtClean="0"/>
              <a:t>there exist constants   c   and   n</a:t>
            </a:r>
            <a:r>
              <a:rPr lang="en-US" baseline="-25000" dirty="0" smtClean="0"/>
              <a:t>0</a:t>
            </a:r>
            <a:r>
              <a:rPr lang="en-US" dirty="0" smtClean="0"/>
              <a:t>   such that</a:t>
            </a:r>
          </a:p>
          <a:p>
            <a:pPr lvl="1"/>
            <a:r>
              <a:rPr lang="en-US" dirty="0" smtClean="0"/>
              <a:t>for every   n ≥ n</a:t>
            </a:r>
            <a:r>
              <a:rPr lang="en-US" baseline="-25000" dirty="0" smtClean="0"/>
              <a:t>0</a:t>
            </a:r>
            <a:r>
              <a:rPr lang="en-US" dirty="0" smtClean="0"/>
              <a:t>   we have</a:t>
            </a:r>
          </a:p>
          <a:p>
            <a:pPr lvl="1"/>
            <a:r>
              <a:rPr lang="en-US" dirty="0" smtClean="0"/>
              <a:t>f(n) ≤ c × g(n)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Informal:</a:t>
            </a:r>
          </a:p>
          <a:p>
            <a:pPr lvl="1"/>
            <a:r>
              <a:rPr lang="en-US" dirty="0" smtClean="0"/>
              <a:t>f(n) is roughly</a:t>
            </a:r>
            <a:br>
              <a:rPr lang="en-US" dirty="0" smtClean="0"/>
            </a:br>
            <a:r>
              <a:rPr lang="en-US" dirty="0" smtClean="0"/>
              <a:t>proportional to g(n),</a:t>
            </a:r>
            <a:br>
              <a:rPr lang="en-US" dirty="0" smtClean="0"/>
            </a:br>
            <a:r>
              <a:rPr lang="en-US" dirty="0" smtClean="0"/>
              <a:t>for large 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big-Oh</a:t>
            </a: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2607" y="3124200"/>
            <a:ext cx="4742793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Factorial: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Ackermann function: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Recursive Functions</a:t>
            </a:r>
            <a:endParaRPr lang="en-US" dirty="0"/>
          </a:p>
        </p:txBody>
      </p:sp>
      <p:pic>
        <p:nvPicPr>
          <p:cNvPr id="15364" name="Picture 2" descr="C:\DOCUME~1\ADMINI~1\LOCALS~1\Temp\VMwareDnD\0000333c\factori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8788" y="2087563"/>
            <a:ext cx="56864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2 4"/>
          <p:cNvSpPr/>
          <p:nvPr/>
        </p:nvSpPr>
        <p:spPr>
          <a:xfrm>
            <a:off x="5029200" y="1417638"/>
            <a:ext cx="2133600" cy="6699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6701"/>
              <a:gd name="adj6" fmla="val -791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Base Case</a:t>
            </a:r>
          </a:p>
        </p:txBody>
      </p:sp>
      <p:sp>
        <p:nvSpPr>
          <p:cNvPr id="6" name="Line Callout 2 5"/>
          <p:cNvSpPr/>
          <p:nvPr/>
        </p:nvSpPr>
        <p:spPr>
          <a:xfrm>
            <a:off x="6248400" y="3429000"/>
            <a:ext cx="2438400" cy="6699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906"/>
              <a:gd name="adj6" fmla="val -422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Recursive step</a:t>
            </a:r>
          </a:p>
        </p:txBody>
      </p:sp>
      <p:pic>
        <p:nvPicPr>
          <p:cNvPr id="15367" name="Picture 4" descr="C:\DOCUME~1\ADMINI~1\LOCALS~1\Temp\VMwareDnD\00005504\ackerman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495800"/>
            <a:ext cx="8153400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962900" y="6243638"/>
            <a:ext cx="11430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Always have a </a:t>
            </a:r>
            <a:r>
              <a:rPr lang="en-US" b="1" dirty="0" smtClean="0">
                <a:solidFill>
                  <a:schemeClr val="accent3"/>
                </a:solidFill>
              </a:rPr>
              <a:t>base case </a:t>
            </a:r>
            <a:r>
              <a:rPr lang="en-US" dirty="0" smtClean="0"/>
              <a:t>that </a:t>
            </a:r>
            <a:r>
              <a:rPr lang="en-US" b="1" dirty="0" smtClean="0">
                <a:solidFill>
                  <a:schemeClr val="accent3"/>
                </a:solidFill>
              </a:rPr>
              <a:t>doesn’t </a:t>
            </a:r>
            <a:r>
              <a:rPr lang="en-US" b="1" dirty="0" err="1" smtClean="0">
                <a:solidFill>
                  <a:schemeClr val="accent3"/>
                </a:solidFill>
              </a:rPr>
              <a:t>recurse</a:t>
            </a:r>
            <a:endParaRPr lang="en-US" b="1" dirty="0" smtClean="0">
              <a:solidFill>
                <a:schemeClr val="accent3"/>
              </a:solidFill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Make sure recursive case always makes </a:t>
            </a:r>
            <a:r>
              <a:rPr lang="en-US" b="1" dirty="0" smtClean="0">
                <a:solidFill>
                  <a:schemeClr val="accent3"/>
                </a:solidFill>
              </a:rPr>
              <a:t>progress</a:t>
            </a:r>
            <a:r>
              <a:rPr lang="en-US" dirty="0" smtClean="0"/>
              <a:t>, by </a:t>
            </a:r>
            <a:r>
              <a:rPr lang="en-US" b="1" dirty="0" smtClean="0">
                <a:solidFill>
                  <a:schemeClr val="accent3"/>
                </a:solidFill>
              </a:rPr>
              <a:t>solving a smaller problem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You </a:t>
            </a:r>
            <a:r>
              <a:rPr lang="en-US" b="1" dirty="0" err="1" smtClean="0">
                <a:solidFill>
                  <a:schemeClr val="accent3"/>
                </a:solidFill>
              </a:rPr>
              <a:t>gotta</a:t>
            </a:r>
            <a:r>
              <a:rPr lang="en-US" b="1" dirty="0" smtClean="0">
                <a:solidFill>
                  <a:schemeClr val="accent3"/>
                </a:solidFill>
              </a:rPr>
              <a:t> believe</a:t>
            </a:r>
          </a:p>
          <a:p>
            <a:pPr lvl="1">
              <a:defRPr/>
            </a:pPr>
            <a:r>
              <a:rPr lang="en-US" dirty="0" smtClean="0"/>
              <a:t>Trust in the recursive solution</a:t>
            </a:r>
          </a:p>
          <a:p>
            <a:pPr lvl="1">
              <a:defRPr/>
            </a:pPr>
            <a:r>
              <a:rPr lang="en-US" dirty="0" smtClean="0"/>
              <a:t>Just consider one step at a time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Key Rules to Using Recursion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138"/>
            <a:ext cx="84582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accent3"/>
                </a:solidFill>
              </a:rPr>
              <a:t>Describe</a:t>
            </a:r>
            <a:r>
              <a:rPr lang="en-US" sz="2400" dirty="0" smtClean="0"/>
              <a:t> basic searching &amp; sorting algorithms:</a:t>
            </a:r>
          </a:p>
          <a:p>
            <a:pPr lvl="1">
              <a:defRPr/>
            </a:pPr>
            <a:r>
              <a:rPr lang="en-US" sz="2000" dirty="0" smtClean="0"/>
              <a:t>Search</a:t>
            </a:r>
          </a:p>
          <a:p>
            <a:pPr lvl="2">
              <a:defRPr/>
            </a:pPr>
            <a:r>
              <a:rPr lang="en-US" sz="2000" dirty="0" smtClean="0"/>
              <a:t>Linear search of an </a:t>
            </a:r>
            <a:r>
              <a:rPr lang="en-US" sz="2000" dirty="0" err="1" smtClean="0"/>
              <a:t>UNsorted</a:t>
            </a:r>
            <a:r>
              <a:rPr lang="en-US" sz="2000" dirty="0" smtClean="0"/>
              <a:t> array</a:t>
            </a:r>
          </a:p>
          <a:p>
            <a:pPr lvl="2">
              <a:defRPr/>
            </a:pPr>
            <a:r>
              <a:rPr lang="en-US" sz="2000" dirty="0" smtClean="0"/>
              <a:t>Linear </a:t>
            </a:r>
            <a:r>
              <a:rPr lang="en-US" sz="2000" dirty="0" err="1" smtClean="0"/>
              <a:t>seach</a:t>
            </a:r>
            <a:r>
              <a:rPr lang="en-US" sz="2000" dirty="0" smtClean="0"/>
              <a:t> of a sorted array (silly, but good example)</a:t>
            </a:r>
          </a:p>
          <a:p>
            <a:pPr lvl="2">
              <a:defRPr/>
            </a:pPr>
            <a:r>
              <a:rPr lang="en-US" sz="2000" dirty="0" smtClean="0"/>
              <a:t>Binary search of a sorted array</a:t>
            </a:r>
          </a:p>
          <a:p>
            <a:pPr lvl="1">
              <a:defRPr/>
            </a:pPr>
            <a:r>
              <a:rPr lang="en-US" sz="2000" dirty="0" smtClean="0"/>
              <a:t>Sort</a:t>
            </a:r>
          </a:p>
          <a:p>
            <a:pPr lvl="2">
              <a:defRPr/>
            </a:pPr>
            <a:r>
              <a:rPr lang="en-US" sz="2000" dirty="0" smtClean="0"/>
              <a:t>Selection sort</a:t>
            </a:r>
          </a:p>
          <a:p>
            <a:pPr lvl="2">
              <a:defRPr/>
            </a:pPr>
            <a:r>
              <a:rPr lang="en-US" sz="2000" dirty="0" smtClean="0"/>
              <a:t>Insertion sort</a:t>
            </a:r>
          </a:p>
          <a:p>
            <a:pPr lvl="2">
              <a:defRPr/>
            </a:pPr>
            <a:r>
              <a:rPr lang="en-US" sz="2000" dirty="0" smtClean="0"/>
              <a:t>Merge sort</a:t>
            </a:r>
          </a:p>
          <a:p>
            <a:pPr>
              <a:defRPr/>
            </a:pPr>
            <a:r>
              <a:rPr lang="en-US" sz="2400" dirty="0" smtClean="0"/>
              <a:t>Determine the </a:t>
            </a:r>
            <a:r>
              <a:rPr lang="en-US" sz="2400" dirty="0" smtClean="0">
                <a:solidFill>
                  <a:schemeClr val="accent3"/>
                </a:solidFill>
              </a:rPr>
              <a:t>best and worst case</a:t>
            </a:r>
            <a:r>
              <a:rPr lang="en-US" sz="2400" dirty="0" smtClean="0"/>
              <a:t> inputs for each</a:t>
            </a:r>
          </a:p>
          <a:p>
            <a:pPr>
              <a:defRPr/>
            </a:pPr>
            <a:r>
              <a:rPr lang="en-US" sz="2400" dirty="0" smtClean="0"/>
              <a:t>Derive the </a:t>
            </a:r>
            <a:r>
              <a:rPr lang="en-US" sz="2400" dirty="0" smtClean="0">
                <a:solidFill>
                  <a:schemeClr val="accent3"/>
                </a:solidFill>
              </a:rPr>
              <a:t>run-time efficiency </a:t>
            </a:r>
            <a:r>
              <a:rPr lang="en-US" sz="2400" dirty="0" smtClean="0"/>
              <a:t>of each, for best and worst-case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Course Goals for Searching and Sorting:   You should be able to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</a:t>
            </a:r>
            <a:r>
              <a:rPr lang="en-US" b="1" i="1" dirty="0" smtClean="0"/>
              <a:t>unsorted</a:t>
            </a:r>
            <a:r>
              <a:rPr lang="en-US" dirty="0" smtClean="0"/>
              <a:t> / unorganized array:</a:t>
            </a:r>
          </a:p>
          <a:p>
            <a:endParaRPr lang="en-US" dirty="0" smtClean="0"/>
          </a:p>
          <a:p>
            <a:pPr lvl="1"/>
            <a:r>
              <a:rPr lang="en-US" b="1" i="1" dirty="0" smtClean="0"/>
              <a:t>Linear search </a:t>
            </a:r>
            <a:r>
              <a:rPr lang="en-US" dirty="0" smtClean="0"/>
              <a:t>is as good as anything:</a:t>
            </a:r>
          </a:p>
          <a:p>
            <a:pPr lvl="2"/>
            <a:r>
              <a:rPr lang="en-US" dirty="0" smtClean="0"/>
              <a:t>Go through the elements of the array, one by one</a:t>
            </a:r>
          </a:p>
          <a:p>
            <a:pPr lvl="2"/>
            <a:r>
              <a:rPr lang="en-US" dirty="0" smtClean="0"/>
              <a:t>Quit when you find the element (best-case = early) or you get to the end of the array (worst-case)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We’ll see </a:t>
            </a:r>
            <a:r>
              <a:rPr lang="en-US" i="1" dirty="0" smtClean="0"/>
              <a:t>mapping</a:t>
            </a:r>
            <a:r>
              <a:rPr lang="en-US" dirty="0" smtClean="0"/>
              <a:t> techniques for unsorted but </a:t>
            </a:r>
            <a:r>
              <a:rPr lang="en-US" i="1" dirty="0" smtClean="0"/>
              <a:t>organized</a:t>
            </a:r>
            <a:r>
              <a:rPr lang="en-US" dirty="0" smtClean="0"/>
              <a:t>  data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Best-case:  O(1)</a:t>
            </a:r>
          </a:p>
          <a:p>
            <a:pPr lvl="1"/>
            <a:r>
              <a:rPr lang="en-US" dirty="0" smtClean="0"/>
              <a:t>Worst-case: O(n)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Recap:  Search, unorganized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For a </a:t>
            </a:r>
            <a:r>
              <a:rPr lang="en-US" sz="2400" b="1" i="1" dirty="0" smtClean="0"/>
              <a:t>sorted</a:t>
            </a:r>
            <a:r>
              <a:rPr lang="en-US" sz="2400" dirty="0" smtClean="0"/>
              <a:t>  array:</a:t>
            </a:r>
          </a:p>
          <a:p>
            <a:pPr lvl="1"/>
            <a:r>
              <a:rPr lang="en-US" sz="2000" dirty="0" smtClean="0"/>
              <a:t>Linear search of a SORTED array:</a:t>
            </a:r>
          </a:p>
          <a:p>
            <a:pPr lvl="2"/>
            <a:r>
              <a:rPr lang="en-US" sz="2000" dirty="0" smtClean="0"/>
              <a:t>Go through the elements starting at the beginning</a:t>
            </a:r>
          </a:p>
          <a:p>
            <a:pPr lvl="2"/>
            <a:r>
              <a:rPr lang="en-US" sz="2000" dirty="0" smtClean="0"/>
              <a:t>Stop when either:</a:t>
            </a:r>
          </a:p>
          <a:p>
            <a:pPr lvl="3"/>
            <a:r>
              <a:rPr lang="en-US" sz="1800" dirty="0" smtClean="0"/>
              <a:t>You find the sought-for number, or</a:t>
            </a:r>
          </a:p>
          <a:p>
            <a:pPr lvl="3"/>
            <a:r>
              <a:rPr lang="en-US" sz="1800" dirty="0" smtClean="0"/>
              <a:t>You get past where the sought-for number would be</a:t>
            </a:r>
          </a:p>
          <a:p>
            <a:pPr lvl="3"/>
            <a:endParaRPr lang="en-US" sz="1800" dirty="0" smtClean="0"/>
          </a:p>
          <a:p>
            <a:pPr lvl="1"/>
            <a:r>
              <a:rPr lang="en-US" sz="2000" dirty="0" smtClean="0"/>
              <a:t>But binary search (next slide) is MUCH better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Best-case:  O(1)</a:t>
            </a:r>
          </a:p>
          <a:p>
            <a:pPr lvl="1"/>
            <a:r>
              <a:rPr lang="en-US" sz="2000" dirty="0" smtClean="0"/>
              <a:t>Worst-case: O(n)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Recap:  Search, sorted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9685</TotalTime>
  <Words>1798</Words>
  <Application>Microsoft Office PowerPoint</Application>
  <PresentationFormat>On-screen Show (4:3)</PresentationFormat>
  <Paragraphs>384</Paragraphs>
  <Slides>31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Concourse</vt:lpstr>
      <vt:lpstr>CSSE 220 Day 29</vt:lpstr>
      <vt:lpstr>Questions?</vt:lpstr>
      <vt:lpstr>Outline of today’s session</vt:lpstr>
      <vt:lpstr>Definition of big-Oh</vt:lpstr>
      <vt:lpstr>Recursive Functions</vt:lpstr>
      <vt:lpstr>Key Rules to Using Recursion</vt:lpstr>
      <vt:lpstr>Course Goals for Searching and Sorting:   You should be able to …</vt:lpstr>
      <vt:lpstr>Recap:  Search, unorganized data</vt:lpstr>
      <vt:lpstr>Recap:  Search, sorted data</vt:lpstr>
      <vt:lpstr>Recap:  Search, sorted data</vt:lpstr>
      <vt:lpstr>Recap: Selection Sort</vt:lpstr>
      <vt:lpstr>Recap: Insertion Sort</vt:lpstr>
      <vt:lpstr>Merge Sort</vt:lpstr>
      <vt:lpstr>Outline of today’s session</vt:lpstr>
      <vt:lpstr>What the Fib?</vt:lpstr>
      <vt:lpstr>Outline of today’s session</vt:lpstr>
      <vt:lpstr>Data Structures</vt:lpstr>
      <vt:lpstr>Data Structures Recap</vt:lpstr>
      <vt:lpstr>Another List Data Structure</vt:lpstr>
      <vt:lpstr>LinkedList&lt;E&gt; Methods</vt:lpstr>
      <vt:lpstr>Accessing the Middle of a LinkedList</vt:lpstr>
      <vt:lpstr>An Insider’s View</vt:lpstr>
      <vt:lpstr>Implementing LinkedList</vt:lpstr>
      <vt:lpstr>Abstract Data Types (ADTs)</vt:lpstr>
      <vt:lpstr>Common ADTs</vt:lpstr>
      <vt:lpstr>Array Lists and Linked Lists</vt:lpstr>
      <vt:lpstr>Stacks</vt:lpstr>
      <vt:lpstr>Queues</vt:lpstr>
      <vt:lpstr>Sets</vt:lpstr>
      <vt:lpstr>Maps</vt:lpstr>
      <vt:lpstr>Outline of today’s session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829</cp:revision>
  <cp:lastPrinted>2008-10-29T02:15:06Z</cp:lastPrinted>
  <dcterms:created xsi:type="dcterms:W3CDTF">2007-11-19T15:20:41Z</dcterms:created>
  <dcterms:modified xsi:type="dcterms:W3CDTF">2009-05-22T12:29:07Z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