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4" r:id="rId3"/>
    <p:sldId id="308" r:id="rId4"/>
    <p:sldId id="319" r:id="rId5"/>
    <p:sldId id="324" r:id="rId6"/>
    <p:sldId id="327" r:id="rId7"/>
    <p:sldId id="329" r:id="rId8"/>
    <p:sldId id="333" r:id="rId9"/>
    <p:sldId id="330" r:id="rId10"/>
    <p:sldId id="334" r:id="rId11"/>
    <p:sldId id="336" r:id="rId12"/>
    <p:sldId id="337" r:id="rId13"/>
    <p:sldId id="338" r:id="rId14"/>
    <p:sldId id="339" r:id="rId15"/>
    <p:sldId id="340" r:id="rId16"/>
    <p:sldId id="345" r:id="rId17"/>
    <p:sldId id="346" r:id="rId18"/>
    <p:sldId id="347" r:id="rId19"/>
    <p:sldId id="341" r:id="rId20"/>
    <p:sldId id="342" r:id="rId21"/>
    <p:sldId id="343" r:id="rId22"/>
    <p:sldId id="344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F28"/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77901" autoAdjust="0"/>
  </p:normalViewPr>
  <p:slideViewPr>
    <p:cSldViewPr snapToObjects="1">
      <p:cViewPr varScale="1">
        <p:scale>
          <a:sx n="88" d="100"/>
          <a:sy n="88" d="100"/>
        </p:scale>
        <p:origin x="-15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2256" y="1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5BAFBDF-F6F3-4443-AD06-75D2626AD943}" type="datetimeFigureOut">
              <a:rPr lang="en-US"/>
              <a:pPr>
                <a:defRPr/>
              </a:pPr>
              <a:t>5/21/2009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2256" y="8829122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1D4E9397-3B60-43BF-84D9-9B3017F01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734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DC5CBD15-DAEC-482A-BF18-31FAD01407AD}" type="datetimeFigureOut">
              <a:rPr lang="en-US"/>
              <a:pPr>
                <a:defRPr/>
              </a:pPr>
              <a:t>5/21/2009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099" tIns="44550" rIns="89099" bIns="4455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346" y="4416099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734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E1E7BBF-CE1C-4229-B5DF-FD942BE39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90D108-011A-4443-AB6B-7C2BAF14EBA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Ask about running time</a:t>
            </a:r>
          </a:p>
          <a:p>
            <a:r>
              <a:rPr lang="en-US" dirty="0" smtClean="0"/>
              <a:t>Best and worst cases?  (They are all the same)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9A24D-AFCD-453E-903C-C7BC41D78704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Best case, worst case?</a:t>
            </a:r>
          </a:p>
          <a:p>
            <a:r>
              <a:rPr lang="en-US" dirty="0" err="1" smtClean="0"/>
              <a:t>Analysys</a:t>
            </a:r>
            <a:r>
              <a:rPr lang="en-US" dirty="0" smtClean="0"/>
              <a:t>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97047-4A95-4D6F-B91B-16565E8EDAF4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9F75A-8C44-4B4E-8B26-C0F3A0E0048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Note that we’ll return to the Q2 table.</a:t>
            </a:r>
          </a:p>
          <a:p>
            <a:r>
              <a:rPr lang="en-US" dirty="0" smtClean="0"/>
              <a:t>Derive the worst case run-time of merge-sort on the board.</a:t>
            </a:r>
          </a:p>
          <a:p>
            <a:r>
              <a:rPr lang="en-US" dirty="0" smtClean="0"/>
              <a:t>Derive the best case run-time by looking at the (minor) differences.</a:t>
            </a:r>
          </a:p>
          <a:p>
            <a:r>
              <a:rPr lang="en-US" dirty="0" smtClean="0"/>
              <a:t>Sketch tree on board.  Work at each level is O(n), log2(n) levels </a:t>
            </a:r>
            <a:r>
              <a:rPr lang="en-US" dirty="0" smtClean="0">
                <a:sym typeface="Wingdings" charset="2"/>
              </a:rPr>
              <a:t> n log n algorithm</a:t>
            </a:r>
          </a:p>
          <a:p>
            <a:endParaRPr lang="en-US" dirty="0" smtClean="0">
              <a:sym typeface="Wingdings" charset="2"/>
            </a:endParaRPr>
          </a:p>
          <a:p>
            <a:endParaRPr lang="en-US" dirty="0" smtClean="0">
              <a:sym typeface="Wingdings" charset="2"/>
            </a:endParaRPr>
          </a:p>
          <a:p>
            <a:r>
              <a:rPr lang="en-US" dirty="0" smtClean="0"/>
              <a:t>They did this one for homework</a:t>
            </a:r>
          </a:p>
          <a:p>
            <a:r>
              <a:rPr lang="en-US" dirty="0" smtClean="0"/>
              <a:t>How long does it take top merge 2</a:t>
            </a:r>
            <a:r>
              <a:rPr lang="en-US" baseline="0" dirty="0" smtClean="0"/>
              <a:t> k-item lists into a 2*k-item list.</a:t>
            </a:r>
          </a:p>
          <a:p>
            <a:r>
              <a:rPr lang="en-US" baseline="0" dirty="0" smtClean="0"/>
              <a:t>Divide and conquer.</a:t>
            </a:r>
          </a:p>
          <a:p>
            <a:r>
              <a:rPr lang="en-US" baseline="0" dirty="0" smtClean="0"/>
              <a:t>How big are  n^2/2 and n log n if n = 1 million, one billion?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What's the down side?  Extra space for the merges.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8C9975-8E5A-4E3F-BFE8-E0200D11685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Live code the solution.</a:t>
            </a:r>
          </a:p>
          <a:p>
            <a:r>
              <a:rPr lang="en-US" smtClean="0"/>
              <a:t>- What are the simplest cases? These are the base cases.</a:t>
            </a:r>
          </a:p>
          <a:p>
            <a:r>
              <a:rPr lang="en-US" smtClean="0"/>
              <a:t>- If we aren’t in a simplest case, how can we make progress to a smaller problem?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F4C368-99D7-481E-9A48-52C5221F21A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When does the base case for the Ackermann function occur?  </a:t>
            </a:r>
          </a:p>
          <a:p>
            <a:r>
              <a:rPr lang="en-US" smtClean="0"/>
              <a:t>Ackermann has two recursive cases.  How do they differ?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75E83B-690A-46E4-A988-372D0F63CCE7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Implement the recursive helper method together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0394F-F00B-490A-A4A0-A94E437A70AB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Ask about running time</a:t>
            </a:r>
          </a:p>
          <a:p>
            <a:r>
              <a:rPr lang="en-US" dirty="0" smtClean="0"/>
              <a:t>Best and worst cases?  (They are all the same)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9A24D-AFCD-453E-903C-C7BC41D78704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Ask about running time</a:t>
            </a:r>
          </a:p>
          <a:p>
            <a:r>
              <a:rPr lang="en-US" dirty="0" smtClean="0"/>
              <a:t>Best and worst cases?  (They are all the same)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9A24D-AFCD-453E-903C-C7BC41D78704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Ask about running time</a:t>
            </a:r>
          </a:p>
          <a:p>
            <a:r>
              <a:rPr lang="en-US" dirty="0" smtClean="0"/>
              <a:t>Best and worst cases?  (They are all the same)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9A24D-AFCD-453E-903C-C7BC41D78704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43F888A-D80A-42A4-9856-4F0008657659}" type="datetime2">
              <a:rPr lang="en-US"/>
              <a:pPr>
                <a:defRPr/>
              </a:pPr>
              <a:t>Thursday, May 21,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D0F6DB-DDC9-4DE7-AC59-EC5113A48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269-BAB4-4234-8212-5885497BE127}" type="datetime2">
              <a:rPr lang="en-US"/>
              <a:pPr>
                <a:defRPr/>
              </a:pPr>
              <a:t>Thursday, May 21,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201AC-9AB3-4C82-85E6-D82687F20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6D1F0-9061-44F9-B21D-BF2DCBE4F48D}" type="datetime2">
              <a:rPr lang="en-US"/>
              <a:pPr>
                <a:defRPr/>
              </a:pPr>
              <a:t>Thursday, May 21,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DCDF-E7A2-4209-A864-121A5845E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37585-ED0B-4967-B06F-F50FDCEF743B}" type="datetime2">
              <a:rPr lang="en-US"/>
              <a:pPr>
                <a:defRPr/>
              </a:pPr>
              <a:t>Thursday, May 21,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6637F-7CD1-4C8F-B90D-16BE36FD0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CDB724-4F66-4380-9F23-25FD0A960260}" type="datetime2">
              <a:rPr lang="en-US"/>
              <a:pPr>
                <a:defRPr/>
              </a:pPr>
              <a:t>Thursday, May 21,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20F791-81DD-4B30-BF64-536BEC500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05C624-B071-41F7-8CC3-84A2F5FEDC26}" type="datetime2">
              <a:rPr lang="en-US"/>
              <a:pPr>
                <a:defRPr/>
              </a:pPr>
              <a:t>Thursday, May 21,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0B1570-E5BB-44FE-9329-F2788DF11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DDAF2E-DD4E-4268-A666-6BE81B51DECA}" type="datetime2">
              <a:rPr lang="en-US"/>
              <a:pPr>
                <a:defRPr/>
              </a:pPr>
              <a:t>Thursday, May 21,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70350E-C628-4DE4-95D4-8C49EAF76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EA07E4-87CC-4497-9C16-6505746E11DE}" type="datetime2">
              <a:rPr lang="en-US"/>
              <a:pPr>
                <a:defRPr/>
              </a:pPr>
              <a:t>Thursday, May 21,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A4AB57-55D9-46E1-A081-4662136DC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32C64-7F51-45B0-AFFA-947F36F9AB86}" type="datetime2">
              <a:rPr lang="en-US"/>
              <a:pPr>
                <a:defRPr/>
              </a:pPr>
              <a:t>Thursday, May 21, 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E4EC-E2CC-41B5-B19D-917AB70B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E1943B-D9DE-43F7-AA05-12EEC02375BF}" type="datetime2">
              <a:rPr lang="en-US"/>
              <a:pPr>
                <a:defRPr/>
              </a:pPr>
              <a:t>Thursday, May 21,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BF215-EB0B-4BD2-945E-50EB77F47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0184C9-8866-4248-8AEA-DE5B8DA7BD09}" type="datetime2">
              <a:rPr lang="en-US"/>
              <a:pPr>
                <a:defRPr/>
              </a:pPr>
              <a:t>Thursday, May 21,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5CA7E6-C28F-4611-999C-7E706107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B6C81C-F512-405D-B755-F7D44DC6340D}" type="datetime2">
              <a:rPr lang="en-US"/>
              <a:pPr>
                <a:defRPr/>
              </a:pPr>
              <a:t>Thursday, May 21, 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D2E09C-0A87-4390-970D-B2B4E9650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8" r:id="rId1"/>
    <p:sldLayoutId id="2147484474" r:id="rId2"/>
    <p:sldLayoutId id="2147484479" r:id="rId3"/>
    <p:sldLayoutId id="2147484480" r:id="rId4"/>
    <p:sldLayoutId id="2147484481" r:id="rId5"/>
    <p:sldLayoutId id="2147484482" r:id="rId6"/>
    <p:sldLayoutId id="2147484475" r:id="rId7"/>
    <p:sldLayoutId id="2147484483" r:id="rId8"/>
    <p:sldLayoutId id="2147484484" r:id="rId9"/>
    <p:sldLayoutId id="2147484476" r:id="rId10"/>
    <p:sldLayoutId id="21474844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se-hulman.edu/class/csse/csse220/200930/Projects/Exam2/instructions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CSSE 220 Day </a:t>
            </a:r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9219" name="Rectang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Analysis of Algorithms </a:t>
            </a:r>
            <a:r>
              <a:rPr lang="en-US" sz="2500" dirty="0" smtClean="0"/>
              <a:t>continued</a:t>
            </a:r>
          </a:p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Recursion</a:t>
            </a: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72000"/>
          </a:xfrm>
        </p:spPr>
        <p:txBody>
          <a:bodyPr/>
          <a:lstStyle/>
          <a:p>
            <a:r>
              <a:rPr lang="en-US" sz="2800" dirty="0" smtClean="0"/>
              <a:t>Introduction </a:t>
            </a:r>
            <a:r>
              <a:rPr lang="en-US" sz="2800" dirty="0" smtClean="0"/>
              <a:t>to </a:t>
            </a:r>
            <a:r>
              <a:rPr lang="en-US" sz="2800" i="1" dirty="0" smtClean="0"/>
              <a:t>recursion</a:t>
            </a:r>
          </a:p>
          <a:p>
            <a:pPr lvl="1"/>
            <a:r>
              <a:rPr lang="en-US" sz="2400" dirty="0" smtClean="0"/>
              <a:t>Motivational example:  Palindrome</a:t>
            </a:r>
          </a:p>
          <a:p>
            <a:pPr lvl="1"/>
            <a:r>
              <a:rPr lang="en-US" sz="2400" dirty="0" smtClean="0"/>
              <a:t>Basic idea summarized</a:t>
            </a:r>
            <a:endParaRPr lang="en-US" sz="2400" dirty="0" smtClean="0"/>
          </a:p>
          <a:p>
            <a:pPr lvl="1"/>
            <a:r>
              <a:rPr lang="en-US" sz="2400" dirty="0" smtClean="0"/>
              <a:t>Examples:</a:t>
            </a:r>
          </a:p>
          <a:p>
            <a:pPr lvl="2"/>
            <a:r>
              <a:rPr lang="en-US" sz="2400" dirty="0" smtClean="0"/>
              <a:t>Recursive definitions:</a:t>
            </a:r>
          </a:p>
          <a:p>
            <a:pPr lvl="3"/>
            <a:r>
              <a:rPr lang="en-US" sz="2000" dirty="0" smtClean="0"/>
              <a:t>Fibonacci</a:t>
            </a:r>
          </a:p>
          <a:p>
            <a:pPr lvl="3"/>
            <a:r>
              <a:rPr lang="en-US" sz="2000" dirty="0" smtClean="0"/>
              <a:t>Ackermann’s</a:t>
            </a:r>
          </a:p>
          <a:p>
            <a:pPr lvl="2"/>
            <a:r>
              <a:rPr lang="en-US" sz="2400" dirty="0" smtClean="0"/>
              <a:t>Recursion algorithms:</a:t>
            </a:r>
          </a:p>
          <a:p>
            <a:pPr lvl="3"/>
            <a:r>
              <a:rPr lang="en-US" sz="2000" dirty="0" smtClean="0"/>
              <a:t>Binary </a:t>
            </a:r>
            <a:r>
              <a:rPr lang="en-US" sz="2000" dirty="0" smtClean="0"/>
              <a:t>search (recursive implementation)</a:t>
            </a:r>
          </a:p>
          <a:p>
            <a:pPr lvl="3"/>
            <a:r>
              <a:rPr lang="en-US" sz="2000" dirty="0" smtClean="0"/>
              <a:t>Merge sort</a:t>
            </a:r>
          </a:p>
          <a:p>
            <a:pPr lvl="3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 of </a:t>
            </a:r>
            <a:r>
              <a:rPr lang="en-US" dirty="0" smtClean="0"/>
              <a:t>rest of this lecture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152400" y="1481138"/>
            <a:ext cx="4953000" cy="4995862"/>
          </a:xfrm>
        </p:spPr>
        <p:txBody>
          <a:bodyPr/>
          <a:lstStyle/>
          <a:p>
            <a:r>
              <a:rPr lang="en-US" sz="2400" dirty="0" smtClean="0"/>
              <a:t>A palindrome is a phrase that reads </a:t>
            </a:r>
            <a:r>
              <a:rPr lang="en-US" sz="2400" dirty="0" smtClean="0"/>
              <a:t>the same forward or </a:t>
            </a:r>
            <a:r>
              <a:rPr lang="en-US" sz="2400" dirty="0" smtClean="0"/>
              <a:t>backward</a:t>
            </a:r>
          </a:p>
          <a:p>
            <a:pPr lvl="1"/>
            <a:r>
              <a:rPr lang="en-US" sz="2000" dirty="0" smtClean="0"/>
              <a:t>We’ll ignore case</a:t>
            </a:r>
            <a:r>
              <a:rPr lang="en-US" sz="2000" dirty="0" smtClean="0"/>
              <a:t>, punctuation, and </a:t>
            </a:r>
            <a:r>
              <a:rPr lang="en-US" sz="2000" dirty="0" smtClean="0"/>
              <a:t>spaces.</a:t>
            </a:r>
          </a:p>
          <a:p>
            <a:pPr lvl="1"/>
            <a:r>
              <a:rPr lang="en-US" sz="2000" dirty="0" smtClean="0"/>
              <a:t>Examples:</a:t>
            </a:r>
          </a:p>
          <a:p>
            <a:pPr>
              <a:buNone/>
            </a:pPr>
            <a:r>
              <a:rPr lang="es-ES" sz="1800" dirty="0" smtClean="0"/>
              <a:t>A </a:t>
            </a:r>
            <a:r>
              <a:rPr lang="es-ES" sz="1800" dirty="0" err="1" smtClean="0"/>
              <a:t>man</a:t>
            </a:r>
            <a:r>
              <a:rPr lang="es-ES" sz="1800" dirty="0" smtClean="0"/>
              <a:t>, a plan, a canal -- </a:t>
            </a:r>
            <a:r>
              <a:rPr lang="es-ES" sz="1800" dirty="0" err="1" smtClean="0"/>
              <a:t>Panama</a:t>
            </a:r>
            <a:r>
              <a:rPr lang="es-ES" sz="1800" dirty="0" smtClean="0"/>
              <a:t>!</a:t>
            </a:r>
          </a:p>
          <a:p>
            <a:pPr>
              <a:buNone/>
            </a:pPr>
            <a:r>
              <a:rPr lang="en-US" sz="1800" dirty="0" smtClean="0"/>
              <a:t>Go hang a salami, I'm a lasagna </a:t>
            </a:r>
            <a:r>
              <a:rPr lang="en-US" sz="1800" dirty="0" smtClean="0"/>
              <a:t>hog.</a:t>
            </a:r>
            <a:endParaRPr lang="en-US" sz="1800" dirty="0" smtClean="0"/>
          </a:p>
          <a:p>
            <a:endParaRPr lang="en-US" sz="2400" dirty="0" smtClean="0"/>
          </a:p>
          <a:p>
            <a:r>
              <a:rPr lang="en-US" sz="2400" dirty="0" smtClean="0"/>
              <a:t>Add a recursive method to Sentence for computing whether Sentence is a palindrome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Programming Problem</a:t>
            </a:r>
            <a:endParaRPr lang="en-US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105400" y="2366963"/>
            <a:ext cx="3581400" cy="2166937"/>
            <a:chOff x="5334000" y="2505670"/>
            <a:chExt cx="3581400" cy="2166513"/>
          </a:xfrm>
        </p:grpSpPr>
        <p:sp>
          <p:nvSpPr>
            <p:cNvPr id="4" name="TextBox 3"/>
            <p:cNvSpPr txBox="1"/>
            <p:nvPr/>
          </p:nvSpPr>
          <p:spPr>
            <a:xfrm>
              <a:off x="5334000" y="2505670"/>
              <a:ext cx="3581400" cy="5126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cs typeface="Lucida Sans Unicode" pitchFamily="34" charset="0"/>
                </a:rPr>
                <a:t>Sentence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0" y="2967542"/>
              <a:ext cx="3581400" cy="5126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cs typeface="Lucida Sans Unicode" pitchFamily="34" charset="0"/>
                </a:rPr>
                <a:t>String text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34000" y="3429414"/>
              <a:ext cx="3581400" cy="12427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cs typeface="Lucida Sans Unicode" pitchFamily="34" charset="0"/>
                </a:rPr>
                <a:t>String </a:t>
              </a:r>
              <a:r>
                <a:rPr lang="en-US" sz="2400" dirty="0" err="1">
                  <a:cs typeface="Lucida Sans Unicode" pitchFamily="34" charset="0"/>
                </a:rPr>
                <a:t>toString</a:t>
              </a:r>
              <a:r>
                <a:rPr lang="en-US" sz="2400" dirty="0">
                  <a:cs typeface="Lucida Sans Unicode" pitchFamily="34" charset="0"/>
                </a:rPr>
                <a:t>()</a:t>
              </a:r>
            </a:p>
            <a:p>
              <a:pPr>
                <a:defRPr/>
              </a:pPr>
              <a:r>
                <a:rPr lang="en-US" sz="2400" dirty="0" err="1">
                  <a:cs typeface="Lucida Sans Unicode" pitchFamily="34" charset="0"/>
                </a:rPr>
                <a:t>boolean</a:t>
              </a:r>
              <a:r>
                <a:rPr lang="en-US" sz="2400" dirty="0">
                  <a:cs typeface="Lucida Sans Unicode" pitchFamily="34" charset="0"/>
                </a:rPr>
                <a:t> equals()</a:t>
              </a:r>
            </a:p>
            <a:p>
              <a:pPr>
                <a:defRPr/>
              </a:pPr>
              <a:r>
                <a:rPr lang="en-US" sz="2400" dirty="0" err="1">
                  <a:cs typeface="Lucida Sans Unicode" pitchFamily="34" charset="0"/>
                </a:rPr>
                <a:t>boolean</a:t>
              </a:r>
              <a:r>
                <a:rPr lang="en-US" sz="2400" dirty="0">
                  <a:cs typeface="Lucida Sans Unicode" pitchFamily="34" charset="0"/>
                </a:rPr>
                <a:t> </a:t>
              </a:r>
              <a:r>
                <a:rPr lang="en-US" sz="2400" dirty="0" err="1">
                  <a:cs typeface="Lucida Sans Unicode" pitchFamily="34" charset="0"/>
                </a:rPr>
                <a:t>isPalindrome</a:t>
              </a:r>
              <a:endParaRPr lang="en-US" sz="2400" dirty="0">
                <a:cs typeface="Lucida Sans Unicode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Factorial: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Ackermann function: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Recursive Functions</a:t>
            </a:r>
            <a:endParaRPr lang="en-US" dirty="0"/>
          </a:p>
        </p:txBody>
      </p:sp>
      <p:pic>
        <p:nvPicPr>
          <p:cNvPr id="15364" name="Picture 2" descr="C:\DOCUME~1\ADMINI~1\LOCALS~1\Temp\VMwareDnD\0000333c\factori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8788" y="2087563"/>
            <a:ext cx="56864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2 4"/>
          <p:cNvSpPr/>
          <p:nvPr/>
        </p:nvSpPr>
        <p:spPr>
          <a:xfrm>
            <a:off x="5029200" y="1417638"/>
            <a:ext cx="2133600" cy="6699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6701"/>
              <a:gd name="adj6" fmla="val -7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Base Case</a:t>
            </a:r>
          </a:p>
        </p:txBody>
      </p:sp>
      <p:sp>
        <p:nvSpPr>
          <p:cNvPr id="6" name="Line Callout 2 5"/>
          <p:cNvSpPr/>
          <p:nvPr/>
        </p:nvSpPr>
        <p:spPr>
          <a:xfrm>
            <a:off x="6248400" y="3429000"/>
            <a:ext cx="2438400" cy="6699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906"/>
              <a:gd name="adj6" fmla="val -422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Recursive step</a:t>
            </a:r>
          </a:p>
        </p:txBody>
      </p:sp>
      <p:pic>
        <p:nvPicPr>
          <p:cNvPr id="15367" name="Picture 4" descr="C:\DOCUME~1\ADMINI~1\LOCALS~1\Temp\VMwareDnD\00005504\ackerman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495800"/>
            <a:ext cx="8153400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962900" y="6243638"/>
            <a:ext cx="11430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Our </a:t>
            </a:r>
            <a:r>
              <a:rPr lang="en-US" dirty="0" err="1" smtClean="0"/>
              <a:t>isPalindrome</a:t>
            </a:r>
            <a:r>
              <a:rPr lang="en-US" dirty="0" smtClean="0"/>
              <a:t>() makes lots of new Sentence objects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We can make it better with a “recursive helper method”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z="2400" b="1" dirty="0" smtClean="0">
                <a:cs typeface="Lucida Sans Unicode" pitchFamily="34" charset="0"/>
              </a:rPr>
              <a:t>public </a:t>
            </a:r>
            <a:r>
              <a:rPr lang="en-US" sz="2400" b="1" dirty="0" err="1" smtClean="0">
                <a:cs typeface="Lucida Sans Unicode" pitchFamily="34" charset="0"/>
              </a:rPr>
              <a:t>boolean</a:t>
            </a:r>
            <a:r>
              <a:rPr lang="en-US" sz="2400" b="1" dirty="0" smtClean="0">
                <a:cs typeface="Lucida Sans Unicode" pitchFamily="34" charset="0"/>
              </a:rPr>
              <a:t> </a:t>
            </a:r>
            <a:r>
              <a:rPr lang="en-US" sz="2400" b="1" dirty="0" err="1" smtClean="0">
                <a:cs typeface="Lucida Sans Unicode" pitchFamily="34" charset="0"/>
              </a:rPr>
              <a:t>isPalindrome</a:t>
            </a:r>
            <a:r>
              <a:rPr lang="en-US" sz="2400" b="1" dirty="0" smtClean="0">
                <a:cs typeface="Lucida Sans Unicode" pitchFamily="34" charset="0"/>
              </a:rPr>
              <a:t>() {</a:t>
            </a:r>
            <a:br>
              <a:rPr lang="en-US" sz="2400" b="1" dirty="0" smtClean="0">
                <a:cs typeface="Lucida Sans Unicode" pitchFamily="34" charset="0"/>
              </a:rPr>
            </a:br>
            <a:r>
              <a:rPr lang="en-US" sz="2400" b="1" dirty="0" smtClean="0">
                <a:cs typeface="Lucida Sans Unicode" pitchFamily="34" charset="0"/>
              </a:rPr>
              <a:t>    return </a:t>
            </a:r>
            <a:r>
              <a:rPr lang="en-US" sz="2400" b="1" dirty="0" err="1" smtClean="0">
                <a:solidFill>
                  <a:schemeClr val="accent3"/>
                </a:solidFill>
                <a:cs typeface="Lucida Sans Unicode" pitchFamily="34" charset="0"/>
              </a:rPr>
              <a:t>isPalindrome</a:t>
            </a:r>
            <a:r>
              <a:rPr lang="en-US" sz="2400" b="1" dirty="0" smtClean="0">
                <a:solidFill>
                  <a:schemeClr val="accent3"/>
                </a:solidFill>
                <a:cs typeface="Lucida Sans Unicode" pitchFamily="34" charset="0"/>
              </a:rPr>
              <a:t>(0, </a:t>
            </a:r>
            <a:r>
              <a:rPr lang="en-US" sz="2400" b="1" dirty="0" err="1" smtClean="0">
                <a:solidFill>
                  <a:schemeClr val="accent3"/>
                </a:solidFill>
                <a:cs typeface="Lucida Sans Unicode" pitchFamily="34" charset="0"/>
              </a:rPr>
              <a:t>this.text.length</a:t>
            </a:r>
            <a:r>
              <a:rPr lang="en-US" sz="2400" b="1" dirty="0" smtClean="0">
                <a:solidFill>
                  <a:schemeClr val="accent3"/>
                </a:solidFill>
                <a:cs typeface="Lucida Sans Unicode" pitchFamily="34" charset="0"/>
              </a:rPr>
              <a:t>() – 1)</a:t>
            </a:r>
            <a:r>
              <a:rPr lang="en-US" sz="2400" b="1" dirty="0" smtClean="0">
                <a:cs typeface="Lucida Sans Unicode" pitchFamily="34" charset="0"/>
              </a:rPr>
              <a:t>;</a:t>
            </a:r>
            <a:br>
              <a:rPr lang="en-US" sz="2400" b="1" dirty="0" smtClean="0">
                <a:cs typeface="Lucida Sans Unicode" pitchFamily="34" charset="0"/>
              </a:rPr>
            </a:br>
            <a:r>
              <a:rPr lang="en-US" sz="2400" b="1" dirty="0" smtClean="0">
                <a:cs typeface="Lucida Sans Unicode" pitchFamily="34" charset="0"/>
              </a:rPr>
              <a:t>}</a:t>
            </a:r>
            <a:endParaRPr lang="en-US" sz="2400" b="1" dirty="0">
              <a:cs typeface="Lucida Sans Unicod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Recursive Helpers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Always have a </a:t>
            </a:r>
            <a:r>
              <a:rPr lang="en-US" b="1" dirty="0" smtClean="0">
                <a:solidFill>
                  <a:schemeClr val="accent3"/>
                </a:solidFill>
              </a:rPr>
              <a:t>base case </a:t>
            </a:r>
            <a:r>
              <a:rPr lang="en-US" dirty="0" smtClean="0"/>
              <a:t>that </a:t>
            </a:r>
            <a:r>
              <a:rPr lang="en-US" b="1" dirty="0" smtClean="0">
                <a:solidFill>
                  <a:schemeClr val="accent3"/>
                </a:solidFill>
              </a:rPr>
              <a:t>doesn’t </a:t>
            </a:r>
            <a:r>
              <a:rPr lang="en-US" b="1" dirty="0" err="1" smtClean="0">
                <a:solidFill>
                  <a:schemeClr val="accent3"/>
                </a:solidFill>
              </a:rPr>
              <a:t>recurse</a:t>
            </a:r>
            <a:endParaRPr lang="en-US" b="1" dirty="0" smtClean="0">
              <a:solidFill>
                <a:schemeClr val="accent3"/>
              </a:solidFill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Make sure recursive case always makes </a:t>
            </a:r>
            <a:r>
              <a:rPr lang="en-US" b="1" dirty="0" smtClean="0">
                <a:solidFill>
                  <a:schemeClr val="accent3"/>
                </a:solidFill>
              </a:rPr>
              <a:t>progress</a:t>
            </a:r>
            <a:r>
              <a:rPr lang="en-US" dirty="0" smtClean="0"/>
              <a:t>, by </a:t>
            </a:r>
            <a:r>
              <a:rPr lang="en-US" b="1" dirty="0" smtClean="0">
                <a:solidFill>
                  <a:schemeClr val="accent3"/>
                </a:solidFill>
              </a:rPr>
              <a:t>solving a smaller problem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You </a:t>
            </a:r>
            <a:r>
              <a:rPr lang="en-US" b="1" dirty="0" err="1" smtClean="0">
                <a:solidFill>
                  <a:schemeClr val="accent3"/>
                </a:solidFill>
              </a:rPr>
              <a:t>gotta</a:t>
            </a:r>
            <a:r>
              <a:rPr lang="en-US" b="1" dirty="0" smtClean="0">
                <a:solidFill>
                  <a:schemeClr val="accent3"/>
                </a:solidFill>
              </a:rPr>
              <a:t> believe</a:t>
            </a:r>
          </a:p>
          <a:p>
            <a:pPr lvl="1">
              <a:defRPr/>
            </a:pPr>
            <a:r>
              <a:rPr lang="en-US" dirty="0" smtClean="0"/>
              <a:t>Trust in the recursive solution</a:t>
            </a:r>
          </a:p>
          <a:p>
            <a:pPr lvl="1">
              <a:defRPr/>
            </a:pPr>
            <a:r>
              <a:rPr lang="en-US" dirty="0" smtClean="0"/>
              <a:t>Just consider one step at a time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Key Rules to Using Recursion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138"/>
            <a:ext cx="84582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accent3"/>
                </a:solidFill>
              </a:rPr>
              <a:t>D</a:t>
            </a:r>
            <a:r>
              <a:rPr lang="en-US" sz="2400" dirty="0" smtClean="0">
                <a:solidFill>
                  <a:schemeClr val="accent3"/>
                </a:solidFill>
              </a:rPr>
              <a:t>escribe</a:t>
            </a:r>
            <a:r>
              <a:rPr lang="en-US" sz="2400" dirty="0" smtClean="0"/>
              <a:t> </a:t>
            </a:r>
            <a:r>
              <a:rPr lang="en-US" sz="2400" dirty="0" smtClean="0"/>
              <a:t>basic </a:t>
            </a:r>
            <a:r>
              <a:rPr lang="en-US" sz="2400" dirty="0" smtClean="0"/>
              <a:t>searching &amp; sorting </a:t>
            </a:r>
            <a:r>
              <a:rPr lang="en-US" sz="2400" dirty="0" smtClean="0"/>
              <a:t>algorithms:</a:t>
            </a:r>
          </a:p>
          <a:p>
            <a:pPr lvl="1">
              <a:defRPr/>
            </a:pPr>
            <a:r>
              <a:rPr lang="en-US" sz="2000" dirty="0" smtClean="0"/>
              <a:t>Search</a:t>
            </a:r>
          </a:p>
          <a:p>
            <a:pPr lvl="2">
              <a:defRPr/>
            </a:pPr>
            <a:r>
              <a:rPr lang="en-US" sz="2000" dirty="0" smtClean="0"/>
              <a:t>Linear search of an </a:t>
            </a:r>
            <a:r>
              <a:rPr lang="en-US" sz="2000" dirty="0" err="1" smtClean="0"/>
              <a:t>UNsorted</a:t>
            </a:r>
            <a:r>
              <a:rPr lang="en-US" sz="2000" dirty="0" smtClean="0"/>
              <a:t> array</a:t>
            </a:r>
          </a:p>
          <a:p>
            <a:pPr lvl="2">
              <a:defRPr/>
            </a:pPr>
            <a:r>
              <a:rPr lang="en-US" sz="2000" dirty="0" smtClean="0"/>
              <a:t>Linear </a:t>
            </a:r>
            <a:r>
              <a:rPr lang="en-US" sz="2000" dirty="0" err="1" smtClean="0"/>
              <a:t>seach</a:t>
            </a:r>
            <a:r>
              <a:rPr lang="en-US" sz="2000" dirty="0" smtClean="0"/>
              <a:t> of a sorted array (silly, but good example)</a:t>
            </a:r>
          </a:p>
          <a:p>
            <a:pPr lvl="2">
              <a:defRPr/>
            </a:pPr>
            <a:r>
              <a:rPr lang="en-US" sz="2000" dirty="0" smtClean="0"/>
              <a:t>Binary search of a sorted array</a:t>
            </a:r>
          </a:p>
          <a:p>
            <a:pPr lvl="1">
              <a:defRPr/>
            </a:pPr>
            <a:r>
              <a:rPr lang="en-US" sz="2000" dirty="0" smtClean="0"/>
              <a:t>Sort</a:t>
            </a:r>
          </a:p>
          <a:p>
            <a:pPr lvl="2">
              <a:defRPr/>
            </a:pPr>
            <a:r>
              <a:rPr lang="en-US" sz="2000" dirty="0" smtClean="0"/>
              <a:t>Selection </a:t>
            </a:r>
            <a:r>
              <a:rPr lang="en-US" sz="2000" dirty="0" smtClean="0"/>
              <a:t>sort</a:t>
            </a:r>
          </a:p>
          <a:p>
            <a:pPr lvl="2">
              <a:defRPr/>
            </a:pPr>
            <a:r>
              <a:rPr lang="en-US" sz="2000" dirty="0" smtClean="0"/>
              <a:t>Insertion sort</a:t>
            </a:r>
          </a:p>
          <a:p>
            <a:pPr lvl="2">
              <a:defRPr/>
            </a:pPr>
            <a:r>
              <a:rPr lang="en-US" sz="2000" dirty="0" smtClean="0"/>
              <a:t>Merge sort</a:t>
            </a:r>
          </a:p>
          <a:p>
            <a:pPr>
              <a:defRPr/>
            </a:pPr>
            <a:r>
              <a:rPr lang="en-US" sz="2400" dirty="0" smtClean="0"/>
              <a:t>Determine the </a:t>
            </a:r>
            <a:r>
              <a:rPr lang="en-US" sz="2400" dirty="0" smtClean="0">
                <a:solidFill>
                  <a:schemeClr val="accent3"/>
                </a:solidFill>
              </a:rPr>
              <a:t>best and worst case</a:t>
            </a:r>
            <a:r>
              <a:rPr lang="en-US" sz="2400" dirty="0" smtClean="0"/>
              <a:t> inputs for </a:t>
            </a:r>
            <a:r>
              <a:rPr lang="en-US" sz="2400" dirty="0" smtClean="0"/>
              <a:t>each</a:t>
            </a:r>
          </a:p>
          <a:p>
            <a:pPr>
              <a:defRPr/>
            </a:pPr>
            <a:r>
              <a:rPr lang="en-US" sz="2400" dirty="0" smtClean="0"/>
              <a:t>D</a:t>
            </a:r>
            <a:r>
              <a:rPr lang="en-US" sz="2400" dirty="0" smtClean="0"/>
              <a:t>erive </a:t>
            </a:r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accent3"/>
                </a:solidFill>
              </a:rPr>
              <a:t>run-time efficiency </a:t>
            </a:r>
            <a:r>
              <a:rPr lang="en-US" sz="2400" dirty="0" smtClean="0"/>
              <a:t>of </a:t>
            </a:r>
            <a:r>
              <a:rPr lang="en-US" sz="2400" dirty="0" smtClean="0"/>
              <a:t>each, for best and worst-case</a:t>
            </a:r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Course Goals for </a:t>
            </a:r>
            <a:r>
              <a:rPr lang="en-US" dirty="0" smtClean="0"/>
              <a:t>Searching and Sorting</a:t>
            </a:r>
            <a:r>
              <a:rPr lang="en-US" dirty="0" smtClean="0"/>
              <a:t>: </a:t>
            </a:r>
            <a:r>
              <a:rPr lang="en-US" dirty="0" smtClean="0"/>
              <a:t>  You should be able to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</a:t>
            </a:r>
            <a:r>
              <a:rPr lang="en-US" b="1" i="1" dirty="0" smtClean="0"/>
              <a:t>unsorted</a:t>
            </a:r>
            <a:r>
              <a:rPr lang="en-US" dirty="0" smtClean="0"/>
              <a:t> / </a:t>
            </a:r>
            <a:r>
              <a:rPr lang="en-US" dirty="0" smtClean="0"/>
              <a:t>u</a:t>
            </a:r>
            <a:r>
              <a:rPr lang="en-US" dirty="0" smtClean="0"/>
              <a:t>norganized array:</a:t>
            </a:r>
          </a:p>
          <a:p>
            <a:endParaRPr lang="en-US" dirty="0" smtClean="0"/>
          </a:p>
          <a:p>
            <a:pPr lvl="1"/>
            <a:r>
              <a:rPr lang="en-US" b="1" i="1" dirty="0" smtClean="0"/>
              <a:t>Linear search </a:t>
            </a:r>
            <a:r>
              <a:rPr lang="en-US" dirty="0" smtClean="0"/>
              <a:t>is as good as anything:</a:t>
            </a:r>
          </a:p>
          <a:p>
            <a:pPr lvl="2"/>
            <a:r>
              <a:rPr lang="en-US" dirty="0" smtClean="0"/>
              <a:t>G</a:t>
            </a:r>
            <a:r>
              <a:rPr lang="en-US" dirty="0" smtClean="0"/>
              <a:t>o through the elements of the array, one by one</a:t>
            </a:r>
          </a:p>
          <a:p>
            <a:pPr lvl="2"/>
            <a:r>
              <a:rPr lang="en-US" dirty="0" smtClean="0"/>
              <a:t>Quit when you find the element (best-case = early) or you get to the end of the array (worst-case)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We’ll see </a:t>
            </a:r>
            <a:r>
              <a:rPr lang="en-US" i="1" dirty="0" smtClean="0"/>
              <a:t>mapping</a:t>
            </a:r>
            <a:r>
              <a:rPr lang="en-US" dirty="0" smtClean="0"/>
              <a:t> techniques for unsorted but </a:t>
            </a:r>
            <a:r>
              <a:rPr lang="en-US" i="1" dirty="0" smtClean="0"/>
              <a:t>organized</a:t>
            </a:r>
            <a:r>
              <a:rPr lang="en-US" dirty="0" smtClean="0"/>
              <a:t> 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Recap: </a:t>
            </a:r>
            <a:r>
              <a:rPr lang="en-US" dirty="0" smtClean="0"/>
              <a:t> Search, unorganized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a </a:t>
            </a:r>
            <a:r>
              <a:rPr lang="en-US" sz="2400" b="1" i="1" dirty="0" smtClean="0"/>
              <a:t>sorted</a:t>
            </a:r>
            <a:r>
              <a:rPr lang="en-US" sz="2400" dirty="0" smtClean="0"/>
              <a:t>  array:</a:t>
            </a:r>
          </a:p>
          <a:p>
            <a:pPr lvl="1"/>
            <a:r>
              <a:rPr lang="en-US" sz="2000" dirty="0" smtClean="0"/>
              <a:t>Linear search of a SORTED array:</a:t>
            </a:r>
          </a:p>
          <a:p>
            <a:pPr lvl="2"/>
            <a:r>
              <a:rPr lang="en-US" sz="2000" dirty="0" smtClean="0"/>
              <a:t>Go through the elements starting at the beginning</a:t>
            </a:r>
          </a:p>
          <a:p>
            <a:pPr lvl="2"/>
            <a:r>
              <a:rPr lang="en-US" sz="2000" dirty="0" smtClean="0"/>
              <a:t>Stop when either:</a:t>
            </a:r>
          </a:p>
          <a:p>
            <a:pPr lvl="3"/>
            <a:r>
              <a:rPr lang="en-US" sz="1800" dirty="0" smtClean="0"/>
              <a:t>You find the sought-for number, or</a:t>
            </a:r>
          </a:p>
          <a:p>
            <a:pPr lvl="3"/>
            <a:r>
              <a:rPr lang="en-US" sz="1800" dirty="0" smtClean="0"/>
              <a:t>You get past where the sought-for number would be</a:t>
            </a:r>
          </a:p>
          <a:p>
            <a:pPr lvl="3"/>
            <a:endParaRPr lang="en-US" sz="1800" dirty="0" smtClean="0"/>
          </a:p>
          <a:p>
            <a:pPr lvl="1"/>
            <a:r>
              <a:rPr lang="en-US" sz="2000" dirty="0" smtClean="0"/>
              <a:t>But binary search (next slide) is MUCH better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Recap: </a:t>
            </a:r>
            <a:r>
              <a:rPr lang="en-US" dirty="0" smtClean="0"/>
              <a:t> Search, sorted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25962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search(Comparable[] a,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stop,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Comparable sought)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(start &gt; stop)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return NOT_FOUND;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middle </a:t>
            </a:r>
            <a:r>
              <a:rPr lang="en-US" sz="1800" b="1" dirty="0" smtClean="0">
                <a:latin typeface="Courier New" pitchFamily="49" charset="0"/>
              </a:rPr>
              <a:t>= (left + right) / 2;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comparison </a:t>
            </a:r>
            <a:r>
              <a:rPr lang="en-US" sz="1800" b="1" dirty="0" smtClean="0">
                <a:latin typeface="Courier New" pitchFamily="49" charset="0"/>
              </a:rPr>
              <a:t>= a[middle</a:t>
            </a:r>
            <a:r>
              <a:rPr lang="en-US" sz="1800" b="1" dirty="0" smtClean="0">
                <a:latin typeface="Courier New" pitchFamily="49" charset="0"/>
              </a:rPr>
              <a:t>].</a:t>
            </a:r>
            <a:r>
              <a:rPr lang="en-US" sz="1800" b="1" dirty="0" err="1" smtClean="0">
                <a:latin typeface="Courier New" pitchFamily="49" charset="0"/>
              </a:rPr>
              <a:t>compareTo</a:t>
            </a:r>
            <a:r>
              <a:rPr lang="en-US" sz="1800" b="1" dirty="0" smtClean="0">
                <a:latin typeface="Courier New" pitchFamily="49" charset="0"/>
              </a:rPr>
              <a:t>(sought);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8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if (comparison == 0) {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    return middle;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} else if (comparison &gt; 0) {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    </a:t>
            </a:r>
            <a:r>
              <a:rPr lang="en-US" sz="1800" b="1" dirty="0" smtClean="0">
                <a:latin typeface="Courier New" pitchFamily="49" charset="0"/>
              </a:rPr>
              <a:t>return search(a, 0, middle – 1, sought);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} else </a:t>
            </a: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       return </a:t>
            </a:r>
            <a:r>
              <a:rPr lang="en-US" sz="1800" b="1" dirty="0" smtClean="0">
                <a:latin typeface="Courier New" pitchFamily="49" charset="0"/>
              </a:rPr>
              <a:t>search(a, </a:t>
            </a:r>
            <a:r>
              <a:rPr lang="en-US" sz="1800" b="1" dirty="0" smtClean="0">
                <a:latin typeface="Courier New" pitchFamily="49" charset="0"/>
              </a:rPr>
              <a:t>middle + 1, stop, sought);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Recap: </a:t>
            </a:r>
            <a:r>
              <a:rPr lang="en-US" dirty="0" smtClean="0"/>
              <a:t> Search, sorted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Think of the list as having a sorted part (at the beginning) and an unsorted part (the rest)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Find the smallest number </a:t>
            </a:r>
            <a:br>
              <a:rPr lang="en-US" dirty="0" smtClean="0"/>
            </a:br>
            <a:r>
              <a:rPr lang="en-US" dirty="0" smtClean="0"/>
              <a:t>in the unsorted part</a:t>
            </a:r>
          </a:p>
          <a:p>
            <a:pPr lvl="1"/>
            <a:r>
              <a:rPr lang="en-US" dirty="0" smtClean="0"/>
              <a:t>Exchange it with the element</a:t>
            </a:r>
            <a:br>
              <a:rPr lang="en-US" dirty="0" smtClean="0"/>
            </a:br>
            <a:r>
              <a:rPr lang="en-US" dirty="0" smtClean="0"/>
              <a:t>at  </a:t>
            </a:r>
            <a:r>
              <a:rPr lang="en-US" smtClean="0"/>
              <a:t>the beginning </a:t>
            </a:r>
            <a:r>
              <a:rPr lang="en-US" dirty="0" smtClean="0"/>
              <a:t>of the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unsorted </a:t>
            </a:r>
            <a:r>
              <a:rPr lang="en-US" dirty="0" smtClean="0"/>
              <a:t>part (making the </a:t>
            </a:r>
            <a:br>
              <a:rPr lang="en-US" dirty="0" smtClean="0"/>
            </a:br>
            <a:r>
              <a:rPr lang="en-US" dirty="0" smtClean="0"/>
              <a:t>sorted part bigger and the </a:t>
            </a:r>
            <a:br>
              <a:rPr lang="en-US" dirty="0" smtClean="0"/>
            </a:br>
            <a:r>
              <a:rPr lang="en-US" dirty="0" smtClean="0"/>
              <a:t>unsorted part smaller)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Recap: Selection Sort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105400" y="2971800"/>
            <a:ext cx="457200" cy="2743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38800" y="3535740"/>
            <a:ext cx="1981200" cy="156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Repeat until unsorted part is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486400"/>
          </a:xfrm>
        </p:spPr>
        <p:txBody>
          <a:bodyPr/>
          <a:lstStyle/>
          <a:p>
            <a:r>
              <a:rPr lang="en-US" sz="2400" dirty="0" smtClean="0"/>
              <a:t>On Capstone Project?</a:t>
            </a:r>
          </a:p>
          <a:p>
            <a:pPr lvl="1"/>
            <a:r>
              <a:rPr lang="en-US" sz="2000" dirty="0" smtClean="0"/>
              <a:t>Have your  </a:t>
            </a:r>
            <a:r>
              <a:rPr lang="en-US" sz="2000" b="1" i="1" dirty="0" smtClean="0">
                <a:solidFill>
                  <a:srgbClr val="FF0000"/>
                </a:solidFill>
              </a:rPr>
              <a:t>networking spike solution   </a:t>
            </a:r>
            <a:r>
              <a:rPr lang="en-US" sz="2000" dirty="0" smtClean="0"/>
              <a:t>completed by </a:t>
            </a:r>
            <a:r>
              <a:rPr lang="en-US" sz="2000" i="1" dirty="0" smtClean="0">
                <a:solidFill>
                  <a:srgbClr val="FF0000"/>
                </a:solidFill>
              </a:rPr>
              <a:t>yesterday</a:t>
            </a:r>
            <a:r>
              <a:rPr lang="en-US" sz="2000" dirty="0" smtClean="0"/>
              <a:t>!</a:t>
            </a:r>
          </a:p>
          <a:p>
            <a:pPr lvl="2"/>
            <a:r>
              <a:rPr lang="en-US" sz="1800" dirty="0" smtClean="0"/>
              <a:t>Get my help (outside of class, make an appointment) as needed</a:t>
            </a:r>
          </a:p>
          <a:p>
            <a:pPr lvl="1"/>
            <a:r>
              <a:rPr lang="en-US" sz="2000" dirty="0" smtClean="0"/>
              <a:t>Cycle </a:t>
            </a:r>
            <a:r>
              <a:rPr lang="en-US" sz="2000" dirty="0" smtClean="0"/>
              <a:t>3 </a:t>
            </a:r>
            <a:r>
              <a:rPr lang="en-US" sz="2000" dirty="0" smtClean="0"/>
              <a:t>ends </a:t>
            </a:r>
            <a:r>
              <a:rPr lang="en-US" sz="2000" dirty="0" smtClean="0"/>
              <a:t>tomorrow!  Ask in class if you want an extension.</a:t>
            </a:r>
            <a:endParaRPr lang="en-US" sz="2000" dirty="0" smtClean="0"/>
          </a:p>
          <a:p>
            <a:pPr lvl="1"/>
            <a:r>
              <a:rPr lang="en-US" sz="2000" dirty="0" smtClean="0"/>
              <a:t>About </a:t>
            </a:r>
            <a:r>
              <a:rPr lang="en-US" sz="2000" dirty="0" smtClean="0"/>
              <a:t>30 </a:t>
            </a:r>
            <a:r>
              <a:rPr lang="en-US" sz="2000" dirty="0" smtClean="0"/>
              <a:t>minutes today to work on Capstone.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On Exam 2?</a:t>
            </a:r>
          </a:p>
          <a:p>
            <a:pPr lvl="1"/>
            <a:r>
              <a:rPr lang="en-US" sz="1400" dirty="0" smtClean="0">
                <a:hlinkClick r:id="rId2"/>
              </a:rPr>
              <a:t>www.rose-hulman.edu/class/csse/csse220/200930/Projects/Exam2/instructions.htm</a:t>
            </a:r>
            <a:endParaRPr lang="en-US" sz="3200" dirty="0" smtClean="0"/>
          </a:p>
          <a:p>
            <a:pPr lvl="1"/>
            <a:r>
              <a:rPr lang="en-US" sz="2000" dirty="0" smtClean="0"/>
              <a:t>Take-home.</a:t>
            </a:r>
          </a:p>
          <a:p>
            <a:pPr lvl="1"/>
            <a:r>
              <a:rPr lang="en-US" sz="2000" dirty="0" smtClean="0"/>
              <a:t>Open everything </a:t>
            </a:r>
            <a:r>
              <a:rPr lang="en-US" sz="2000" i="1" dirty="0" smtClean="0"/>
              <a:t>except</a:t>
            </a:r>
            <a:r>
              <a:rPr lang="en-US" sz="2000" dirty="0" smtClean="0"/>
              <a:t> human resources.</a:t>
            </a:r>
          </a:p>
          <a:p>
            <a:pPr lvl="1"/>
            <a:r>
              <a:rPr lang="en-US" sz="2000" dirty="0" smtClean="0"/>
              <a:t>Released Wednesday 6 a.m.  Complete by </a:t>
            </a:r>
            <a:r>
              <a:rPr lang="en-US" sz="2000" b="1" dirty="0" smtClean="0">
                <a:solidFill>
                  <a:srgbClr val="FF0000"/>
                </a:solidFill>
              </a:rPr>
              <a:t>Friday</a:t>
            </a:r>
            <a:r>
              <a:rPr lang="en-US" sz="2000" dirty="0" smtClean="0"/>
              <a:t> </a:t>
            </a:r>
            <a:r>
              <a:rPr lang="en-US" sz="2000" dirty="0" smtClean="0"/>
              <a:t>6 a.m.</a:t>
            </a:r>
          </a:p>
          <a:p>
            <a:pPr lvl="1"/>
            <a:r>
              <a:rPr lang="en-US" sz="2000" dirty="0" smtClean="0"/>
              <a:t>Designed to take about 90 minutes, you may take up to 3 hours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dirty="0" smtClean="0"/>
              <a:t>on-the-computer.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On anything?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1853" y="5257800"/>
            <a:ext cx="609974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 Exam 1: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Bad news:  I have not graded all of yours.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Good news:  I will add 10 points (of 100) to your score.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    50 points </a:t>
            </a:r>
            <a:r>
              <a:rPr lang="en-US" dirty="0" smtClean="0"/>
              <a:t>if I don’t have it graded by Thursday!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Recap: Insertion Sort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Think of the list as having a sorted part (at the beginning) and an unsorted part (the rest)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Get the first number in the</a:t>
            </a:r>
            <a:br>
              <a:rPr lang="en-US" dirty="0" smtClean="0"/>
            </a:br>
            <a:r>
              <a:rPr lang="en-US" dirty="0" smtClean="0"/>
              <a:t>unsorted part</a:t>
            </a:r>
          </a:p>
          <a:p>
            <a:pPr lvl="1"/>
            <a:r>
              <a:rPr lang="en-US" dirty="0" smtClean="0"/>
              <a:t>Insert it into the correct </a:t>
            </a:r>
            <a:br>
              <a:rPr lang="en-US" dirty="0" smtClean="0"/>
            </a:br>
            <a:r>
              <a:rPr lang="en-US" dirty="0" smtClean="0"/>
              <a:t>location in the sorted part, </a:t>
            </a:r>
            <a:br>
              <a:rPr lang="en-US" dirty="0" smtClean="0"/>
            </a:br>
            <a:r>
              <a:rPr lang="en-US" dirty="0" smtClean="0"/>
              <a:t>moving larger values up </a:t>
            </a:r>
            <a:br>
              <a:rPr lang="en-US" dirty="0" smtClean="0"/>
            </a:br>
            <a:r>
              <a:rPr lang="en-US" dirty="0" smtClean="0"/>
              <a:t>in the array to make room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486400" y="2971800"/>
            <a:ext cx="457200" cy="2438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3429000"/>
            <a:ext cx="1981200" cy="156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Repeat until unsorted part is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recursive idea:</a:t>
            </a:r>
          </a:p>
          <a:p>
            <a:pPr lvl="1"/>
            <a:r>
              <a:rPr lang="en-US" dirty="0" smtClean="0"/>
              <a:t>If list is length 0 or 1, then it’s already sorted</a:t>
            </a:r>
          </a:p>
          <a:p>
            <a:pPr lvl="1"/>
            <a:r>
              <a:rPr lang="en-US" dirty="0" smtClean="0"/>
              <a:t>Otherwise:</a:t>
            </a:r>
          </a:p>
          <a:p>
            <a:pPr lvl="2"/>
            <a:r>
              <a:rPr lang="en-US" dirty="0" smtClean="0"/>
              <a:t>Divide list into two halves</a:t>
            </a:r>
          </a:p>
          <a:p>
            <a:pPr lvl="2"/>
            <a:r>
              <a:rPr lang="en-US" dirty="0" smtClean="0"/>
              <a:t>Recursively sort the two halves</a:t>
            </a:r>
          </a:p>
          <a:p>
            <a:pPr lvl="2"/>
            <a:r>
              <a:rPr lang="en-US" b="1" dirty="0" smtClean="0"/>
              <a:t>Merge</a:t>
            </a:r>
            <a:r>
              <a:rPr lang="en-US" dirty="0" smtClean="0"/>
              <a:t> the sorted halves back together</a:t>
            </a:r>
          </a:p>
          <a:p>
            <a:pPr lvl="2">
              <a:buNone/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Merge Sort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recurrence relation again:</a:t>
            </a:r>
          </a:p>
          <a:p>
            <a:pPr lvl="1"/>
            <a:r>
              <a:rPr lang="en-US" dirty="0" smtClean="0"/>
              <a:t>Let T(</a:t>
            </a:r>
            <a:r>
              <a:rPr lang="en-US" i="1" dirty="0" smtClean="0"/>
              <a:t>n</a:t>
            </a:r>
            <a:r>
              <a:rPr lang="en-US" dirty="0" smtClean="0"/>
              <a:t>) denote the worst-case number of </a:t>
            </a:r>
            <a:r>
              <a:rPr lang="en-US" b="1" dirty="0" smtClean="0"/>
              <a:t>array access</a:t>
            </a:r>
            <a:r>
              <a:rPr lang="en-US" dirty="0" smtClean="0"/>
              <a:t> to sort an array of length 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Assume </a:t>
            </a:r>
            <a:r>
              <a:rPr lang="en-US" i="1" dirty="0" smtClean="0"/>
              <a:t>n</a:t>
            </a:r>
            <a:r>
              <a:rPr lang="en-US" dirty="0" smtClean="0"/>
              <a:t> is a power of 2 again, </a:t>
            </a:r>
            <a:r>
              <a:rPr lang="en-US" i="1" dirty="0" smtClean="0"/>
              <a:t>n</a:t>
            </a:r>
            <a:r>
              <a:rPr lang="en-US" dirty="0" smtClean="0"/>
              <a:t> = 2</a:t>
            </a:r>
            <a:r>
              <a:rPr lang="en-US" i="1" baseline="30000" dirty="0" smtClean="0"/>
              <a:t>m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for some </a:t>
            </a:r>
            <a:r>
              <a:rPr lang="en-US" i="1" dirty="0" smtClean="0"/>
              <a:t>m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r>
              <a:rPr lang="en-US" dirty="0" smtClean="0"/>
              <a:t>Or use tree-based sketch…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Analyzing Merge Sort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r>
              <a:rPr lang="en-US" dirty="0" smtClean="0"/>
              <a:t>Algorithm analysis, </a:t>
            </a:r>
            <a:r>
              <a:rPr lang="en-US" dirty="0" smtClean="0"/>
              <a:t>continued</a:t>
            </a:r>
          </a:p>
          <a:p>
            <a:pPr lvl="1"/>
            <a:r>
              <a:rPr lang="en-US" dirty="0" smtClean="0"/>
              <a:t>Review:  Definition of big-Oh</a:t>
            </a:r>
          </a:p>
          <a:p>
            <a:pPr lvl="1"/>
            <a:r>
              <a:rPr lang="en-US" dirty="0" smtClean="0"/>
              <a:t>Applications of big-Oh:</a:t>
            </a:r>
          </a:p>
          <a:p>
            <a:pPr lvl="2"/>
            <a:r>
              <a:rPr lang="en-US" dirty="0" smtClean="0"/>
              <a:t>Loops</a:t>
            </a:r>
          </a:p>
          <a:p>
            <a:pPr lvl="2"/>
            <a:r>
              <a:rPr lang="en-US" dirty="0" smtClean="0"/>
              <a:t>Search</a:t>
            </a:r>
          </a:p>
          <a:p>
            <a:pPr lvl="3"/>
            <a:r>
              <a:rPr lang="en-US" dirty="0" smtClean="0"/>
              <a:t>Binary search (iterative implementation)</a:t>
            </a:r>
            <a:endParaRPr lang="en-US" dirty="0" smtClean="0"/>
          </a:p>
          <a:p>
            <a:pPr lvl="2"/>
            <a:r>
              <a:rPr lang="en-US" dirty="0" smtClean="0"/>
              <a:t>Sort</a:t>
            </a:r>
            <a:endParaRPr lang="en-US" dirty="0" smtClean="0"/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Insertion </a:t>
            </a:r>
            <a:r>
              <a:rPr lang="en-US" dirty="0" smtClean="0">
                <a:solidFill>
                  <a:srgbClr val="FF0000"/>
                </a:solidFill>
              </a:rPr>
              <a:t>Sort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Recursion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Work </a:t>
            </a:r>
            <a:r>
              <a:rPr lang="en-US" dirty="0" smtClean="0">
                <a:solidFill>
                  <a:srgbClr val="FF0000"/>
                </a:solidFill>
              </a:rPr>
              <a:t>on Capstone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of today’s session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Formal:</a:t>
            </a:r>
          </a:p>
          <a:p>
            <a:pPr lvl="1"/>
            <a:r>
              <a:rPr lang="en-US" dirty="0" smtClean="0"/>
              <a:t>We say that f(n) is O(g(n)) if and only if</a:t>
            </a:r>
          </a:p>
          <a:p>
            <a:pPr lvl="1"/>
            <a:r>
              <a:rPr lang="en-US" dirty="0" smtClean="0"/>
              <a:t>there exist constants   c   and   n</a:t>
            </a:r>
            <a:r>
              <a:rPr lang="en-US" baseline="-25000" dirty="0" smtClean="0"/>
              <a:t>0</a:t>
            </a:r>
            <a:r>
              <a:rPr lang="en-US" dirty="0" smtClean="0"/>
              <a:t>   such that</a:t>
            </a:r>
          </a:p>
          <a:p>
            <a:pPr lvl="1"/>
            <a:r>
              <a:rPr lang="en-US" dirty="0" smtClean="0"/>
              <a:t>for every   n ≥ n</a:t>
            </a:r>
            <a:r>
              <a:rPr lang="en-US" baseline="-25000" dirty="0" smtClean="0"/>
              <a:t>0</a:t>
            </a:r>
            <a:r>
              <a:rPr lang="en-US" dirty="0" smtClean="0"/>
              <a:t>   we have</a:t>
            </a:r>
          </a:p>
          <a:p>
            <a:pPr lvl="1"/>
            <a:r>
              <a:rPr lang="en-US" dirty="0" smtClean="0"/>
              <a:t>f(n) ≤ c × g(n)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Informal:</a:t>
            </a:r>
          </a:p>
          <a:p>
            <a:pPr lvl="1"/>
            <a:r>
              <a:rPr lang="en-US" dirty="0" smtClean="0"/>
              <a:t>f(n) is roughly</a:t>
            </a:r>
            <a:br>
              <a:rPr lang="en-US" dirty="0" smtClean="0"/>
            </a:br>
            <a:r>
              <a:rPr lang="en-US" dirty="0" smtClean="0"/>
              <a:t>proportional to g(n),</a:t>
            </a:r>
            <a:br>
              <a:rPr lang="en-US" dirty="0" smtClean="0"/>
            </a:br>
            <a:r>
              <a:rPr lang="en-US" dirty="0" smtClean="0"/>
              <a:t>for large 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big-Oh</a:t>
            </a: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2607" y="3124200"/>
            <a:ext cx="4742793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691062"/>
          </a:xfrm>
          <a:noFill/>
        </p:spPr>
        <p:txBody>
          <a:bodyPr/>
          <a:lstStyle/>
          <a:p>
            <a:r>
              <a:rPr lang="en-US" dirty="0" smtClean="0"/>
              <a:t>Loop 5:  </a:t>
            </a:r>
            <a:r>
              <a:rPr lang="en-US" i="1" dirty="0" smtClean="0"/>
              <a:t>n</a:t>
            </a:r>
            <a:r>
              <a:rPr lang="en-US" dirty="0" smtClean="0"/>
              <a:t>   is size of input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pPr lvl="1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 = 0; k &lt; n; ++k) {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sum += k * k * k * k;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 = 0; k &lt; n; ++k) {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sum += k * k * k * k;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 Loops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2286000"/>
            <a:ext cx="1790700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Run-time is</a:t>
            </a:r>
            <a:br>
              <a:rPr lang="en-US" sz="2000" dirty="0" smtClean="0"/>
            </a:br>
            <a:r>
              <a:rPr lang="en-US" sz="2000" dirty="0" smtClean="0"/>
              <a:t>    O(_____)?</a:t>
            </a:r>
          </a:p>
          <a:p>
            <a:endParaRPr lang="en-US" sz="2000" dirty="0" smtClean="0"/>
          </a:p>
          <a:p>
            <a:r>
              <a:rPr lang="en-US" sz="2000" dirty="0" smtClean="0"/>
              <a:t>Answer:</a:t>
            </a:r>
          </a:p>
          <a:p>
            <a:endParaRPr lang="en-US" sz="2000" dirty="0" smtClean="0"/>
          </a:p>
          <a:p>
            <a:r>
              <a:rPr lang="en-US" sz="2000" dirty="0" smtClean="0"/>
              <a:t>    O(n)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947862"/>
            <a:ext cx="5791200" cy="3886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18773" y="5834062"/>
            <a:ext cx="49680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two principles:</a:t>
            </a:r>
          </a:p>
          <a:p>
            <a:pPr marL="457200" indent="-457200">
              <a:buAutoNum type="arabicPeriod"/>
            </a:pPr>
            <a:r>
              <a:rPr lang="en-US" dirty="0" smtClean="0"/>
              <a:t>Loop followed by loop:  take bigger big-Oh</a:t>
            </a:r>
          </a:p>
          <a:p>
            <a:pPr marL="457200" indent="-457200">
              <a:buAutoNum type="arabicPeriod"/>
            </a:pPr>
            <a:r>
              <a:rPr lang="en-US" dirty="0" smtClean="0"/>
              <a:t>Loop inside loop:  multiply big-Oh’s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7258050" cy="45720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left = 0;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right = </a:t>
            </a:r>
            <a:r>
              <a:rPr lang="en-US" sz="1600" b="1" dirty="0" err="1" smtClean="0">
                <a:latin typeface="Courier New" pitchFamily="49" charset="0"/>
              </a:rPr>
              <a:t>a.length</a:t>
            </a:r>
            <a:r>
              <a:rPr lang="en-US" sz="1600" b="1" dirty="0" smtClean="0">
                <a:latin typeface="Courier New" pitchFamily="49" charset="0"/>
              </a:rPr>
              <a:t>;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middle;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while (left &lt;= right)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middle = (left + right) / 2;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comparison = a[middle].</a:t>
            </a:r>
            <a:r>
              <a:rPr lang="en-US" sz="1600" b="1" dirty="0" err="1" smtClean="0">
                <a:latin typeface="Courier New" pitchFamily="49" charset="0"/>
              </a:rPr>
              <a:t>compareTo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soughtItem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if (comparison == 0)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return middle;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 else if (comparison &gt; 0) {</a:t>
            </a:r>
            <a:endParaRPr lang="en-US" sz="16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</a:rPr>
              <a:t>    right = middle – 1;</a:t>
            </a:r>
            <a:endParaRPr lang="en-US" sz="16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 else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left = middle + 1;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</a:rPr>
              <a:t>return NOT_FOUND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5458361"/>
            <a:ext cx="4572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size is n, which is:</a:t>
            </a:r>
          </a:p>
          <a:p>
            <a:r>
              <a:rPr lang="en-US" sz="2000" dirty="0" smtClean="0"/>
              <a:t>Worst-case run-time is O(_____)?</a:t>
            </a:r>
          </a:p>
          <a:p>
            <a:r>
              <a:rPr lang="en-US" sz="2000" dirty="0" smtClean="0"/>
              <a:t>Best-case run-time is O(_____)?</a:t>
            </a:r>
          </a:p>
          <a:p>
            <a:r>
              <a:rPr lang="en-US" sz="2000" dirty="0" smtClean="0"/>
              <a:t>Average-case run-time is O(_____)?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5458361"/>
            <a:ext cx="30480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Answer:  length of array</a:t>
            </a:r>
          </a:p>
          <a:p>
            <a:r>
              <a:rPr lang="en-US" sz="2000" dirty="0" smtClean="0"/>
              <a:t>Answer:       O(log n)</a:t>
            </a:r>
          </a:p>
          <a:p>
            <a:r>
              <a:rPr lang="en-US" sz="2000" dirty="0" smtClean="0"/>
              <a:t>Answer:       O(1)</a:t>
            </a:r>
          </a:p>
          <a:p>
            <a:r>
              <a:rPr lang="en-US" sz="2000" dirty="0" smtClean="0"/>
              <a:t>Answer:       O(log n)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0" y="1583591"/>
            <a:ext cx="152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worst &amp; average-case, how big a gain is this over linear search?  Try some numbers!</a:t>
            </a:r>
          </a:p>
          <a:p>
            <a:endParaRPr lang="en-US" sz="1600" dirty="0" smtClean="0"/>
          </a:p>
          <a:p>
            <a:r>
              <a:rPr lang="en-US" sz="1600" dirty="0" smtClean="0"/>
              <a:t>Average case is not obvious and depends on the input distribution.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7901582" y="5130343"/>
            <a:ext cx="503636" cy="1524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Binary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Search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of a sorted array of Comparable’s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8553450" cy="56388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for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 = 1; k &lt; </a:t>
            </a:r>
            <a:r>
              <a:rPr lang="en-US" sz="1600" b="1" dirty="0" err="1" smtClean="0">
                <a:latin typeface="Courier New" pitchFamily="49" charset="0"/>
              </a:rPr>
              <a:t>a.length</a:t>
            </a:r>
            <a:r>
              <a:rPr lang="en-US" sz="1600" b="1" dirty="0" smtClean="0">
                <a:latin typeface="Courier New" pitchFamily="49" charset="0"/>
              </a:rPr>
              <a:t>; ++k)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insert(a, k);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Inserts a[k] into its correct place in the given array.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Precondition:  The given array is SORTED from indices 0 to k–1, inclusive.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</a:t>
            </a:r>
            <a:r>
              <a:rPr lang="en-US" sz="1400" b="1" dirty="0" err="1" smtClean="0">
                <a:latin typeface="Courier New" pitchFamily="49" charset="0"/>
              </a:rPr>
              <a:t>Postcondition</a:t>
            </a:r>
            <a:r>
              <a:rPr lang="en-US" sz="1400" b="1" dirty="0" smtClean="0">
                <a:latin typeface="Courier New" pitchFamily="49" charset="0"/>
              </a:rPr>
              <a:t>:  The given array is SORTED from indices 0 to k, inclusive.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insert(Comparable&lt;T</a:t>
            </a:r>
            <a:r>
              <a:rPr lang="en-US" sz="1600" b="1" dirty="0" smtClean="0">
                <a:latin typeface="Courier New" pitchFamily="49" charset="0"/>
              </a:rPr>
              <a:t>&gt;[] a,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Comparable&lt;T&gt; x = a[k];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while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 = k – 1; j &gt;= 0; --j)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if (a[k].</a:t>
            </a:r>
            <a:r>
              <a:rPr lang="en-US" sz="1600" b="1" dirty="0" err="1" smtClean="0">
                <a:latin typeface="Courier New" pitchFamily="49" charset="0"/>
              </a:rPr>
              <a:t>compareTo</a:t>
            </a:r>
            <a:r>
              <a:rPr lang="en-US" sz="1600" b="1" dirty="0" smtClean="0">
                <a:latin typeface="Courier New" pitchFamily="49" charset="0"/>
              </a:rPr>
              <a:t>(a[j]) &lt; 0)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a[j + 1] = a[j];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} else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break;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a[j + 1] = x;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Insertion Sort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of an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array of Comparable’s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4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47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47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47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47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47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47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8553450" cy="56388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for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 = 1; k &lt; </a:t>
            </a:r>
            <a:r>
              <a:rPr lang="en-US" sz="1600" b="1" dirty="0" err="1" smtClean="0">
                <a:latin typeface="Courier New" pitchFamily="49" charset="0"/>
              </a:rPr>
              <a:t>a.length</a:t>
            </a:r>
            <a:r>
              <a:rPr lang="en-US" sz="1600" b="1" dirty="0" smtClean="0">
                <a:latin typeface="Courier New" pitchFamily="49" charset="0"/>
              </a:rPr>
              <a:t>; ++k)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insert(a, k);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Inserts a[k] into its correct place in the given array.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Precondition:  The given array is SORTED from indices 0 to k–1, inclusive.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</a:rPr>
              <a:t>// </a:t>
            </a:r>
            <a:r>
              <a:rPr lang="en-US" sz="1400" b="1" dirty="0" err="1" smtClean="0">
                <a:latin typeface="Courier New" pitchFamily="49" charset="0"/>
              </a:rPr>
              <a:t>Postcondition</a:t>
            </a:r>
            <a:r>
              <a:rPr lang="en-US" sz="1400" b="1" dirty="0" smtClean="0">
                <a:latin typeface="Courier New" pitchFamily="49" charset="0"/>
              </a:rPr>
              <a:t>:  The given array is SORTED from indices 0 to k, inclusive.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smallest(Comparable&lt;T&gt;[] a,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k)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Comparable&lt;T&gt; x = a[k];</a:t>
            </a:r>
          </a:p>
          <a:p>
            <a:pPr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while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j = k – 1; j &gt;= 0; --j)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if (a[k].</a:t>
            </a:r>
            <a:r>
              <a:rPr lang="en-US" sz="1600" b="1" dirty="0" err="1" smtClean="0">
                <a:latin typeface="Courier New" pitchFamily="49" charset="0"/>
              </a:rPr>
              <a:t>compareTo</a:t>
            </a:r>
            <a:r>
              <a:rPr lang="en-US" sz="1600" b="1" dirty="0" smtClean="0">
                <a:latin typeface="Courier New" pitchFamily="49" charset="0"/>
              </a:rPr>
              <a:t>(a[j]) &lt; 0)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a[j + 1] = a[j];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} else {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break;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a[j + 1] = x;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Insertion Sort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of an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array of Comparable’s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1066800"/>
            <a:ext cx="3200400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Worst-case is ?  Its run-time is ?</a:t>
            </a:r>
          </a:p>
          <a:p>
            <a:r>
              <a:rPr lang="en-US" sz="1600" dirty="0" smtClean="0"/>
              <a:t>Best-case is ?  Its run-time is ?</a:t>
            </a:r>
          </a:p>
          <a:p>
            <a:r>
              <a:rPr lang="en-US" sz="1600" dirty="0" smtClean="0"/>
              <a:t>Average-case is ? [Nonsense!]</a:t>
            </a:r>
          </a:p>
          <a:p>
            <a:r>
              <a:rPr lang="en-US" sz="1600" dirty="0" smtClean="0"/>
              <a:t>Average-case run-time is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2600" y="3429000"/>
            <a:ext cx="3200400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Worst-case is backwards sorted array.  Its run-time is O(n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).</a:t>
            </a:r>
          </a:p>
          <a:p>
            <a:endParaRPr lang="en-US" sz="1600" dirty="0" smtClean="0"/>
          </a:p>
          <a:p>
            <a:r>
              <a:rPr lang="en-US" sz="1600" dirty="0" smtClean="0"/>
              <a:t>Best-case is sorted array.  Its run-time is O(n).</a:t>
            </a:r>
          </a:p>
          <a:p>
            <a:endParaRPr lang="en-US" sz="1600" dirty="0" smtClean="0"/>
          </a:p>
          <a:p>
            <a:r>
              <a:rPr lang="en-US" sz="1600" dirty="0" smtClean="0"/>
              <a:t>Average-case run-time, under most reasonable input distributions, is O(n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7258050" cy="2667000"/>
          </a:xfrm>
          <a:ln w="31750">
            <a:solidFill>
              <a:schemeClr val="accent6"/>
            </a:solidFill>
          </a:ln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public static String </a:t>
            </a:r>
            <a:r>
              <a:rPr lang="en-US" sz="2000" b="1" dirty="0" err="1" smtClean="0">
                <a:latin typeface="Courier New" pitchFamily="49" charset="0"/>
              </a:rPr>
              <a:t>stringCopy</a:t>
            </a:r>
            <a:r>
              <a:rPr lang="en-US" sz="2000" b="1" dirty="0" smtClean="0">
                <a:latin typeface="Courier New" pitchFamily="49" charset="0"/>
              </a:rPr>
              <a:t>(String s)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String result = "";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for (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= 0; I &lt; </a:t>
            </a:r>
            <a:r>
              <a:rPr lang="en-US" sz="2000" b="1" dirty="0" err="1" smtClean="0">
                <a:latin typeface="Courier New" pitchFamily="49" charset="0"/>
              </a:rPr>
              <a:t>s.length</a:t>
            </a:r>
            <a:r>
              <a:rPr lang="en-US" sz="2000" b="1" dirty="0" smtClean="0">
                <a:latin typeface="Courier New" pitchFamily="49" charset="0"/>
              </a:rPr>
              <a:t>(); 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   result += </a:t>
            </a:r>
            <a:r>
              <a:rPr lang="en-US" sz="2000" b="1" dirty="0" err="1" smtClean="0">
                <a:latin typeface="Courier New" pitchFamily="49" charset="0"/>
              </a:rPr>
              <a:t>s.charAt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  return result;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50" y="4543961"/>
            <a:ext cx="5581650" cy="16312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 size is n, which is:</a:t>
            </a:r>
          </a:p>
          <a:p>
            <a:r>
              <a:rPr lang="en-US" sz="2000" dirty="0" smtClean="0"/>
              <a:t>Run-time of EACH iteration of loop is:</a:t>
            </a:r>
          </a:p>
          <a:p>
            <a:r>
              <a:rPr lang="en-US" sz="2000" dirty="0" smtClean="0"/>
              <a:t>Run-time of string copy is O(_____)?</a:t>
            </a:r>
          </a:p>
          <a:p>
            <a:r>
              <a:rPr lang="en-US" sz="2000" dirty="0" smtClean="0"/>
              <a:t>Would your answer change if we used character arrays instead of immutable strings?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4543961"/>
            <a:ext cx="3048000" cy="16312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Answer:  length of string</a:t>
            </a:r>
          </a:p>
          <a:p>
            <a:r>
              <a:rPr lang="en-US" sz="2000" dirty="0" smtClean="0"/>
              <a:t>Answer:       O(n)</a:t>
            </a:r>
          </a:p>
          <a:p>
            <a:r>
              <a:rPr lang="en-US" sz="2000" dirty="0" smtClean="0"/>
              <a:t>Answer:       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Yes, it would be O(n)</a:t>
            </a:r>
          </a:p>
          <a:p>
            <a:endParaRPr lang="en-US" sz="2000" dirty="0" smtClean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152400"/>
            <a:ext cx="8610600" cy="762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String copy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7735" y="3853934"/>
            <a:ext cx="4071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Reminder:  Strings are immutable.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9564</TotalTime>
  <Words>1832</Words>
  <Application>Microsoft Office PowerPoint</Application>
  <PresentationFormat>On-screen Show (4:3)</PresentationFormat>
  <Paragraphs>317</Paragraphs>
  <Slides>22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CSSE 220 Day 29</vt:lpstr>
      <vt:lpstr>Questions?</vt:lpstr>
      <vt:lpstr>Outline of today’s session</vt:lpstr>
      <vt:lpstr>Definition of big-Oh</vt:lpstr>
      <vt:lpstr>Examples:  Loops</vt:lpstr>
      <vt:lpstr>Slide 6</vt:lpstr>
      <vt:lpstr>Slide 7</vt:lpstr>
      <vt:lpstr>Slide 8</vt:lpstr>
      <vt:lpstr>Slide 9</vt:lpstr>
      <vt:lpstr>Outline of rest of this lecture</vt:lpstr>
      <vt:lpstr>Programming Problem</vt:lpstr>
      <vt:lpstr>Recursive Functions</vt:lpstr>
      <vt:lpstr>Recursive Helpers</vt:lpstr>
      <vt:lpstr>Key Rules to Using Recursion</vt:lpstr>
      <vt:lpstr>Course Goals for Searching and Sorting:   You should be able to …</vt:lpstr>
      <vt:lpstr>Recap:  Search, unorganized data</vt:lpstr>
      <vt:lpstr>Recap:  Search, sorted data</vt:lpstr>
      <vt:lpstr>Recap:  Search, sorted data</vt:lpstr>
      <vt:lpstr>Recap: Selection Sort</vt:lpstr>
      <vt:lpstr>Recap: Insertion Sort</vt:lpstr>
      <vt:lpstr>Merge Sort</vt:lpstr>
      <vt:lpstr>Analyzing Merge Sort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815</cp:revision>
  <cp:lastPrinted>2008-10-29T02:15:06Z</cp:lastPrinted>
  <dcterms:created xsi:type="dcterms:W3CDTF">2007-11-19T15:20:41Z</dcterms:created>
  <dcterms:modified xsi:type="dcterms:W3CDTF">2009-05-21T11:02:21Z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