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27"/>
  </p:notesMasterIdLst>
  <p:handoutMasterIdLst>
    <p:handoutMasterId r:id="rId28"/>
  </p:handoutMasterIdLst>
  <p:sldIdLst>
    <p:sldId id="445" r:id="rId2"/>
    <p:sldId id="420" r:id="rId3"/>
    <p:sldId id="464" r:id="rId4"/>
    <p:sldId id="422" r:id="rId5"/>
    <p:sldId id="423" r:id="rId6"/>
    <p:sldId id="442" r:id="rId7"/>
    <p:sldId id="429" r:id="rId8"/>
    <p:sldId id="425" r:id="rId9"/>
    <p:sldId id="428" r:id="rId10"/>
    <p:sldId id="426" r:id="rId11"/>
    <p:sldId id="427" r:id="rId12"/>
    <p:sldId id="430" r:id="rId13"/>
    <p:sldId id="431" r:id="rId14"/>
    <p:sldId id="436" r:id="rId15"/>
    <p:sldId id="434" r:id="rId16"/>
    <p:sldId id="435" r:id="rId17"/>
    <p:sldId id="438" r:id="rId18"/>
    <p:sldId id="439" r:id="rId19"/>
    <p:sldId id="440" r:id="rId20"/>
    <p:sldId id="433" r:id="rId21"/>
    <p:sldId id="437" r:id="rId22"/>
    <p:sldId id="443" r:id="rId23"/>
    <p:sldId id="465" r:id="rId24"/>
    <p:sldId id="466" r:id="rId25"/>
    <p:sldId id="467" r:id="rId26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91" autoAdjust="0"/>
    <p:restoredTop sz="85809" autoAdjust="0"/>
  </p:normalViewPr>
  <p:slideViewPr>
    <p:cSldViewPr snapToObjects="1">
      <p:cViewPr varScale="1">
        <p:scale>
          <a:sx n="97" d="100"/>
          <a:sy n="97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011" y="1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BE898A-D16E-42F8-A562-CCEB8CEF7455}" type="datetimeFigureOut">
              <a:rPr lang="en-US"/>
              <a:pPr>
                <a:defRPr/>
              </a:pPr>
              <a:t>5/4/2009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658259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011" y="6658259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B871CB-16B9-42FE-AC96-CDEB6233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011" y="1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1991E0-4845-4EAD-B18E-F4D9724CE593}" type="datetimeFigureOut">
              <a:rPr lang="en-US"/>
              <a:pPr>
                <a:defRPr/>
              </a:pPr>
              <a:t>5/4/2009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7050"/>
            <a:ext cx="3502025" cy="2627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4" tIns="46207" rIns="92414" bIns="4620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966" y="3329940"/>
            <a:ext cx="7436470" cy="3154680"/>
          </a:xfrm>
          <a:prstGeom prst="rect">
            <a:avLst/>
          </a:prstGeom>
        </p:spPr>
        <p:txBody>
          <a:bodyPr vert="horz" lIns="92414" tIns="46207" rIns="92414" bIns="4620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259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011" y="6658259"/>
            <a:ext cx="4028765" cy="350520"/>
          </a:xfrm>
          <a:prstGeom prst="rect">
            <a:avLst/>
          </a:prstGeom>
        </p:spPr>
        <p:txBody>
          <a:bodyPr vert="horz" lIns="92414" tIns="46207" rIns="92414" bIns="4620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F7B5DD-EAD6-4D19-823E-56A8650B9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WATCH YOUR TIMES.  MUST PROVIDE ADEQUATE WORK TIME FOR </a:t>
            </a:r>
            <a:r>
              <a:rPr lang="en-US" dirty="0" err="1" smtClean="0"/>
              <a:t>FixedLengthQueue</a:t>
            </a:r>
            <a:r>
              <a:rPr lang="en-US" dirty="0" smtClean="0"/>
              <a:t> and starting Markov.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Bring hardcopy of </a:t>
            </a:r>
            <a:r>
              <a:rPr lang="en-US" dirty="0" err="1" smtClean="0"/>
              <a:t>DataStructuresSolution</a:t>
            </a:r>
            <a:r>
              <a:rPr lang="en-US" dirty="0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ANGEL PIN: </a:t>
            </a: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7E6F6-B9E3-4A13-8191-706EBB50F40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Point out that they do not strictly alternate, partly because of different sleep times.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971B6-AA0C-46B3-97F5-6507DC3599F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Calling start initiates the execution thread and calls the Runnable object's run() method.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2CD321-7A05-447A-8030-C8FDAC7590B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F7B5DD-EAD6-4D19-823E-56A8650B939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Answer to the last question:  return from the run()</a:t>
            </a:r>
            <a:r>
              <a:rPr lang="en-US" baseline="0" dirty="0" smtClean="0"/>
              <a:t>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F7B5DD-EAD6-4D19-823E-56A8650B939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A921FC-85EB-49C9-A361-6CF86177F582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8DF1A23-70F6-47E5-B051-312A57B56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5CF26-FB9E-4E96-A833-0C461AA88EB4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3C6AD-0C09-4C36-9F26-CDE3BECC3363}" type="slidenum">
              <a:rPr lang="en-US"/>
              <a:pPr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5FBD38-32F3-44E5-8EF0-47B0CB1C6690}" type="datetime2">
              <a:rPr lang="en-US"/>
              <a:pPr>
                <a:defRPr/>
              </a:pPr>
              <a:t>Monday, May 04,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2F15465-24FC-47B4-8F22-0F9BF5CC78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ACC821-AF54-4B37-88EE-66FC4672A4B0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5EA92DA-B057-4258-80AF-B0CB33894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4ECC44-D2BC-4DA6-B1E9-ED253BADDD3C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2B6BF2A-228B-43F4-83DF-1B55EABA4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6C20A9-0839-4A04-82C4-97C0E69961F9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6E925B5-C036-467E-92A1-A016537DD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4D69DC-12B4-493A-BB01-EFB853BC8C20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683D7B-8EDE-4FF3-B5AD-5596B7112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D2B0C6-81A5-44CC-9F5C-ABE06A64B85C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189EE5F-3226-4E91-B731-76CEF1C2F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63382B-5119-4117-8B20-82D8590B6E0A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A79F442-BB66-4015-8033-F2443523A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hape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B8A75AC-E456-43FC-B80E-42D017907BFB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720294-D95C-4665-BC19-E04615993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DF667-C145-4168-B9CC-B695D4C392A1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78DF-431F-4129-82DD-915AC7B40258}" type="slidenum">
              <a:rPr lang="en-US"/>
              <a:pPr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918C1F6-EE46-4796-A451-C42889AE9711}" type="datetime2">
              <a:rPr lang="en-US"/>
              <a:pPr>
                <a:defRPr/>
              </a:pPr>
              <a:t>Monday, May 04, 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0823D99-320F-4B0E-94C0-432869374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5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CSSE 220 Day </a:t>
            </a:r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Threads and </a:t>
            </a:r>
            <a:r>
              <a:rPr lang="en-US" sz="2500" dirty="0" smtClean="0"/>
              <a:t>Animation</a:t>
            </a: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85750" y="6242050"/>
            <a:ext cx="7562850" cy="46166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Check out </a:t>
            </a:r>
            <a:r>
              <a:rPr lang="en-US" sz="2400" b="1" i="1" dirty="0" err="1" smtClean="0">
                <a:solidFill>
                  <a:schemeClr val="bg1"/>
                </a:solidFill>
              </a:rPr>
              <a:t>ThreadsIntro</a:t>
            </a:r>
            <a:r>
              <a:rPr lang="en-US" sz="2400" b="1" i="1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project </a:t>
            </a:r>
            <a:r>
              <a:rPr lang="en-US" sz="2400" b="1" dirty="0">
                <a:solidFill>
                  <a:schemeClr val="bg1"/>
                </a:solidFill>
              </a:rPr>
              <a:t>from SVN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 simplified version of the way BallWorlds does animation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When balls are created, they are given position, velocity, and color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Our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run()</a:t>
            </a:r>
            <a:r>
              <a:rPr lang="en-US" dirty="0" smtClean="0"/>
              <a:t> method tells each of the balls to move, then redraws them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Clicking the mouse turns movement off/on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Demonstrate the program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Ball Animation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639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Set up the frame</a:t>
            </a:r>
            <a:endParaRPr lang="en-US" dirty="0"/>
          </a:p>
        </p:txBody>
      </p:sp>
      <p:sp>
        <p:nvSpPr>
          <p:cNvPr id="31746" name="TextBox 3"/>
          <p:cNvSpPr txBox="1">
            <a:spLocks noChangeArrowheads="1"/>
          </p:cNvSpPr>
          <p:nvPr/>
        </p:nvSpPr>
        <p:spPr bwMode="auto">
          <a:xfrm>
            <a:off x="0" y="685800"/>
            <a:ext cx="91440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AnimatedBallViewer {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i="1">
                <a:solidFill>
                  <a:srgbClr val="0000C0"/>
                </a:solidFill>
                <a:latin typeface="Courier New" pitchFamily="49" charset="0"/>
              </a:rPr>
              <a:t>FRAME_WIDTH</a:t>
            </a:r>
            <a:r>
              <a:rPr lang="en-US" sz="1700" b="1" i="1">
                <a:solidFill>
                  <a:srgbClr val="000000"/>
                </a:solidFill>
                <a:latin typeface="Courier New" pitchFamily="49" charset="0"/>
              </a:rPr>
              <a:t> = 600;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i="1">
                <a:solidFill>
                  <a:srgbClr val="0000C0"/>
                </a:solidFill>
                <a:latin typeface="Courier New" pitchFamily="49" charset="0"/>
              </a:rPr>
              <a:t>FRAME_HEIGHT</a:t>
            </a:r>
            <a:r>
              <a:rPr lang="en-US" sz="1700" b="1" i="1">
                <a:solidFill>
                  <a:srgbClr val="000000"/>
                </a:solidFill>
                <a:latin typeface="Courier New" pitchFamily="49" charset="0"/>
              </a:rPr>
              <a:t> = 500;</a:t>
            </a:r>
          </a:p>
          <a:p>
            <a:endParaRPr lang="en-US" sz="1700" b="1">
              <a:latin typeface="Courier New" pitchFamily="49" charset="0"/>
            </a:endParaRP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main(String[] args){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JFrame frame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JFrame();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frame.setSize(</a:t>
            </a:r>
            <a:r>
              <a:rPr lang="en-US" sz="1700" b="1" i="1">
                <a:solidFill>
                  <a:srgbClr val="0000C0"/>
                </a:solidFill>
                <a:latin typeface="Courier New" pitchFamily="49" charset="0"/>
              </a:rPr>
              <a:t>FRAME_WIDTH</a:t>
            </a:r>
            <a:r>
              <a:rPr lang="en-US" sz="17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700" b="1" i="1">
                <a:solidFill>
                  <a:srgbClr val="0000C0"/>
                </a:solidFill>
                <a:latin typeface="Courier New" pitchFamily="49" charset="0"/>
              </a:rPr>
              <a:t>FRAME_HEIGHT</a:t>
            </a:r>
            <a:r>
              <a:rPr lang="en-US" sz="17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frame.setTitle(</a:t>
            </a:r>
            <a:r>
              <a:rPr lang="en-US" sz="1700" b="1">
                <a:solidFill>
                  <a:srgbClr val="2A00FF"/>
                </a:solidFill>
                <a:latin typeface="Courier New" pitchFamily="49" charset="0"/>
              </a:rPr>
              <a:t>"BallAnimation"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frame.setDefaultCloseOperation(JFrame.</a:t>
            </a:r>
            <a:r>
              <a:rPr lang="en-US" sz="1700" b="1" i="1">
                <a:solidFill>
                  <a:srgbClr val="0000C0"/>
                </a:solidFill>
                <a:latin typeface="Courier New" pitchFamily="49" charset="0"/>
              </a:rPr>
              <a:t>EXIT_ON_CLOSE</a:t>
            </a:r>
            <a:r>
              <a:rPr lang="en-US" sz="17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endParaRPr lang="en-US" sz="1700" b="1">
              <a:latin typeface="Courier New" pitchFamily="49" charset="0"/>
            </a:endParaRP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AnimatedBallComponent component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AnimatedBallComponent();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frame.add(component);</a:t>
            </a:r>
          </a:p>
          <a:p>
            <a:endParaRPr lang="en-US" sz="1700" b="1">
              <a:latin typeface="Courier New" pitchFamily="49" charset="0"/>
            </a:endParaRP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frame.setVisible(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);         </a:t>
            </a:r>
            <a:endParaRPr lang="en-US" sz="1700" b="1">
              <a:solidFill>
                <a:srgbClr val="3F7F5F"/>
              </a:solidFill>
              <a:latin typeface="Courier New" pitchFamily="49" charset="0"/>
            </a:endParaRP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Thread(component).start();   </a:t>
            </a:r>
            <a:endParaRPr lang="en-US" sz="1700" b="1">
              <a:solidFill>
                <a:srgbClr val="3F7F5F"/>
              </a:solidFill>
              <a:latin typeface="Courier New" pitchFamily="49" charset="0"/>
            </a:endParaRP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7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2100" y="4808538"/>
            <a:ext cx="3486150" cy="1477962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6"/>
                </a:solidFill>
                <a:latin typeface="Courier New"/>
                <a:cs typeface="+mn-cs"/>
              </a:rPr>
              <a:t>This class has all of  the usual stuff, plus this last line of code that starts the animation.</a:t>
            </a:r>
            <a:endParaRPr lang="en-US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3"/>
          <p:cNvSpPr txBox="1">
            <a:spLocks noChangeArrowheads="1"/>
          </p:cNvSpPr>
          <p:nvPr/>
        </p:nvSpPr>
        <p:spPr bwMode="auto">
          <a:xfrm>
            <a:off x="285750" y="114300"/>
            <a:ext cx="8686800" cy="6740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Ball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centerX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centerY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Ellipse2D.Double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ellipse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Color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color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radius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 = 15;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Ball(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cx,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cy,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vx,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double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vy, Color c){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centerX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cx;   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centerY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cy;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vx;     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vy;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color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c;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ellipse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Ellipse2D.Double (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centerX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-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radius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600" b="1" i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centerY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-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radius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2*</a:t>
            </a:r>
            <a:r>
              <a:rPr lang="en-US" sz="1600" i="1">
                <a:solidFill>
                  <a:srgbClr val="0000C0"/>
                </a:solidFill>
                <a:latin typeface="Courier New" pitchFamily="49" charset="0"/>
              </a:rPr>
              <a:t>radius</a:t>
            </a:r>
            <a:r>
              <a:rPr lang="en-US" sz="1600" i="1">
                <a:solidFill>
                  <a:srgbClr val="000000"/>
                </a:solidFill>
                <a:latin typeface="Courier New" pitchFamily="49" charset="0"/>
              </a:rPr>
              <a:t>, 2*</a:t>
            </a:r>
            <a:r>
              <a:rPr lang="en-US" sz="1600" i="1">
                <a:solidFill>
                  <a:srgbClr val="0000C0"/>
                </a:solidFill>
                <a:latin typeface="Courier New" pitchFamily="49" charset="0"/>
              </a:rPr>
              <a:t>radius</a:t>
            </a:r>
            <a:r>
              <a:rPr lang="en-US" sz="1600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fill (Graphics2D g2)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g2.setColor(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color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g2.fill(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ellipse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move (){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ellipse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+=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velX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ellipse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+=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velY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0" y="228600"/>
            <a:ext cx="2114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Ball class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4000500"/>
            <a:ext cx="3714750" cy="1570038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Everything here should look familiar, similar to code that you wrote for BallWorlds.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AnimatedBallComponent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Instance Variables and Constructor</a:t>
            </a:r>
            <a:endParaRPr lang="en-US" dirty="0"/>
          </a:p>
        </p:txBody>
      </p:sp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0" y="1728788"/>
            <a:ext cx="9144000" cy="39703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AnimatedBallComponent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extends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JComponent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implements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Runnable, MouseListener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ArrayList&lt;Ball&gt;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ArrayList&lt;Ball&gt;();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moving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long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 = 30;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ITERATIONS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 = 300;</a:t>
            </a:r>
          </a:p>
          <a:p>
            <a:endParaRPr lang="en-US" sz="1600">
              <a:latin typeface="Courier New" pitchFamily="49" charset="0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AnimatedBallComponent()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super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.add(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Ball(40, 50, 8, 5, Color.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BLUE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.add(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Ball(500, 400, -3, -6, Color.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RED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.add(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Ball(30, 300, 4, -3, Color.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GREEN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.addMouseListener(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endParaRPr lang="en-US" sz="120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43650" y="2914650"/>
            <a:ext cx="2571750" cy="1200150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Again, there should be no surprises here!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1450" y="114300"/>
            <a:ext cx="8972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AnimatedBallComponent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run, paintComponent, </a:t>
            </a:r>
            <a:r>
              <a:rPr lang="en-US" dirty="0" err="1" smtClean="0"/>
              <a:t>mousePressed</a:t>
            </a:r>
            <a:endParaRPr lang="en-US" dirty="0"/>
          </a:p>
        </p:txBody>
      </p:sp>
      <p:sp>
        <p:nvSpPr>
          <p:cNvPr id="34818" name="TextBox 3"/>
          <p:cNvSpPr txBox="1">
            <a:spLocks noChangeArrowheads="1"/>
          </p:cNvSpPr>
          <p:nvPr/>
        </p:nvSpPr>
        <p:spPr bwMode="auto">
          <a:xfrm>
            <a:off x="-57150" y="1406525"/>
            <a:ext cx="9144000" cy="5508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run()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i=0; i&lt;</a:t>
            </a:r>
            <a:r>
              <a:rPr lang="en-US" sz="1600" b="1" i="1">
                <a:solidFill>
                  <a:srgbClr val="0000C0"/>
                </a:solidFill>
                <a:latin typeface="Courier New" pitchFamily="49" charset="0"/>
              </a:rPr>
              <a:t>ITERATIONS</a:t>
            </a:r>
            <a:r>
              <a:rPr lang="en-US" sz="1600" b="1" i="1">
                <a:solidFill>
                  <a:srgbClr val="000000"/>
                </a:solidFill>
                <a:latin typeface="Courier New" pitchFamily="49" charset="0"/>
              </a:rPr>
              <a:t>; i++)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if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moving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(Ball b: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     b.move();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.repaint();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try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   Thread.</a:t>
            </a:r>
            <a:r>
              <a:rPr lang="en-US" sz="1600" i="1">
                <a:solidFill>
                  <a:srgbClr val="000000"/>
                </a:solidFill>
                <a:latin typeface="Courier New" pitchFamily="49" charset="0"/>
              </a:rPr>
              <a:t>sleep(</a:t>
            </a:r>
            <a:r>
              <a:rPr lang="en-US" sz="1600" i="1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sz="1600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}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catch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(InterruptedException e) {}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paintComponent(Graphics g){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Graphics2D g2 = (Graphics2D)g;</a:t>
            </a:r>
          </a:p>
          <a:p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(Ball b:</a:t>
            </a:r>
            <a:r>
              <a:rPr lang="en-US" sz="1600" b="1">
                <a:solidFill>
                  <a:srgbClr val="0000C0"/>
                </a:solidFill>
                <a:latin typeface="Courier New" pitchFamily="49" charset="0"/>
              </a:rPr>
              <a:t>balls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)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   b.fill(g2);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 mousePressed (MouseEvent arg0) {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moving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= !</a:t>
            </a:r>
            <a:r>
              <a:rPr lang="en-US" sz="1600">
                <a:solidFill>
                  <a:srgbClr val="0000C0"/>
                </a:solidFill>
                <a:latin typeface="Courier New" pitchFamily="49" charset="0"/>
              </a:rPr>
              <a:t>moving</a:t>
            </a:r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20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9250" y="1516063"/>
            <a:ext cx="3314700" cy="1570037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Each time through the loop (if moving), tell each ball to move, then repaint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1650" y="3314700"/>
            <a:ext cx="2705100" cy="461963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Sleep for a while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29250" y="4343400"/>
            <a:ext cx="2705100" cy="461963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Draw each ball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29300" y="5143500"/>
            <a:ext cx="2705100" cy="1200150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Toggle "moving" when the mouse is pressed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2400" y="6396335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Q7</a:t>
            </a:r>
            <a:endParaRPr lang="en-US" sz="2400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48568" y="1129526"/>
            <a:ext cx="6872394" cy="27699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</a:rPr>
              <a:t>One could let this loop run forever [ </a:t>
            </a:r>
            <a:r>
              <a:rPr lang="en-US" sz="1200" dirty="0" smtClean="0">
                <a:solidFill>
                  <a:schemeClr val="accent1"/>
                </a:solidFill>
              </a:rPr>
              <a:t>while (true) { … } </a:t>
            </a:r>
            <a:r>
              <a:rPr lang="en-US" sz="1200" dirty="0" smtClean="0">
                <a:solidFill>
                  <a:schemeClr val="accent6"/>
                </a:solidFill>
              </a:rPr>
              <a:t>] but we chose here to make sure that it ends</a:t>
            </a:r>
            <a:endParaRPr lang="en-US" sz="1200" dirty="0">
              <a:solidFill>
                <a:schemeClr val="accent6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3189288" y="1531937"/>
            <a:ext cx="307975" cy="57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ontent Placeholder 1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5035550"/>
          </a:xfrm>
        </p:spPr>
        <p:txBody>
          <a:bodyPr/>
          <a:lstStyle/>
          <a:p>
            <a:pPr eaLnBrk="1" hangingPunct="1"/>
            <a:r>
              <a:rPr lang="en-US" smtClean="0"/>
              <a:t>With regular buttons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With radio buttons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67750" cy="6969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Another animation: </a:t>
            </a:r>
            <a:r>
              <a:rPr lang="en-US" dirty="0" err="1" smtClean="0"/>
              <a:t>CounterThreads</a:t>
            </a:r>
            <a:endParaRPr lang="en-US" dirty="0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286250"/>
            <a:ext cx="57435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428750"/>
            <a:ext cx="57245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915150" y="3314700"/>
            <a:ext cx="2038350" cy="3046988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6"/>
                </a:solidFill>
                <a:latin typeface="+mn-lt"/>
                <a:cs typeface="+mn-cs"/>
              </a:rPr>
              <a:t>Run it.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 smtClean="0">
              <a:solidFill>
                <a:schemeClr val="accent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6"/>
                </a:solidFill>
                <a:latin typeface="+mn-lt"/>
                <a:cs typeface="+mn-cs"/>
              </a:rPr>
              <a:t>How </a:t>
            </a:r>
            <a:r>
              <a:rPr lang="en-US" sz="2400" b="1" dirty="0">
                <a:solidFill>
                  <a:schemeClr val="accent6"/>
                </a:solidFill>
                <a:latin typeface="+mn-lt"/>
                <a:cs typeface="+mn-cs"/>
              </a:rPr>
              <a:t>many threads does this application appear to have?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CounterThreads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7890" name="TextBox 3"/>
          <p:cNvSpPr txBox="1">
            <a:spLocks noChangeArrowheads="1"/>
          </p:cNvSpPr>
          <p:nvPr/>
        </p:nvSpPr>
        <p:spPr bwMode="auto">
          <a:xfrm>
            <a:off x="0" y="1543050"/>
            <a:ext cx="9144000" cy="4708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CounterThreads {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main (String []args) {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JFrame win =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JFrame();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Container c = win.getContentPane();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win.setSize(600, 250);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c.setLayout(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GridLayout(2, 2, 10, 0));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c.add(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CounterPane(200));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c.add(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CounterPane(500));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c.add(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CounterPane(50)); </a:t>
            </a:r>
            <a:r>
              <a:rPr lang="en-US" b="1">
                <a:solidFill>
                  <a:srgbClr val="3F7F5F"/>
                </a:solidFill>
                <a:latin typeface="Courier New" pitchFamily="49" charset="0"/>
              </a:rPr>
              <a:t>// this one will count fast!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c.add(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CounterPane(1000));</a:t>
            </a:r>
          </a:p>
          <a:p>
            <a:endParaRPr lang="en-US" b="1">
              <a:latin typeface="Courier New" pitchFamily="49" charset="0"/>
            </a:endParaRP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win.setDefaultCloseOperation(JFrame.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EXIT_ON_CLOSE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win.setVisible(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); 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b="1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120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050" y="2514600"/>
            <a:ext cx="2571750" cy="461963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Same old stuff!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CounterPane</a:t>
            </a:r>
            <a:r>
              <a:rPr lang="en-US" dirty="0" smtClean="0"/>
              <a:t> Basics</a:t>
            </a:r>
            <a:endParaRPr lang="en-US" dirty="0"/>
          </a:p>
        </p:txBody>
      </p:sp>
      <p:sp>
        <p:nvSpPr>
          <p:cNvPr id="38914" name="TextBox 3"/>
          <p:cNvSpPr txBox="1">
            <a:spLocks noChangeArrowheads="1"/>
          </p:cNvSpPr>
          <p:nvPr/>
        </p:nvSpPr>
        <p:spPr bwMode="auto">
          <a:xfrm>
            <a:off x="0" y="1543050"/>
            <a:ext cx="9144000" cy="4186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CounterPane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extends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JComponent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implements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Runnable {</a:t>
            </a:r>
          </a:p>
          <a:p>
            <a:endParaRPr lang="en-US" b="1">
              <a:latin typeface="Courier New" pitchFamily="49" charset="0"/>
            </a:endParaRP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;    </a:t>
            </a:r>
            <a:r>
              <a:rPr lang="en-US" b="1">
                <a:solidFill>
                  <a:srgbClr val="3F7F5F"/>
                </a:solidFill>
                <a:latin typeface="Courier New" pitchFamily="49" charset="0"/>
              </a:rPr>
              <a:t>// sleep time before changing counter</a:t>
            </a:r>
          </a:p>
          <a:p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  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C0"/>
                </a:solidFill>
                <a:latin typeface="Courier New" pitchFamily="49" charset="0"/>
              </a:rPr>
              <a:t>direction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b="1">
                <a:solidFill>
                  <a:srgbClr val="3F7F5F"/>
                </a:solidFill>
                <a:latin typeface="Courier New" pitchFamily="49" charset="0"/>
              </a:rPr>
              <a:t>//  current increment of counter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JLabel </a:t>
            </a:r>
            <a:r>
              <a:rPr lang="en-US" b="1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JLabel(</a:t>
            </a:r>
            <a:r>
              <a:rPr lang="en-US" b="1">
                <a:solidFill>
                  <a:srgbClr val="2A00FF"/>
                </a:solidFill>
                <a:latin typeface="Courier New" pitchFamily="49" charset="0"/>
              </a:rPr>
              <a:t>"0"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3F7F5F"/>
                </a:solidFill>
                <a:latin typeface="Courier New" pitchFamily="49" charset="0"/>
              </a:rPr>
              <a:t>// Constants to define counting directions: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COUNT_UP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   =   1; </a:t>
            </a:r>
            <a:r>
              <a:rPr lang="en-US" b="1" i="1">
                <a:solidFill>
                  <a:srgbClr val="3F7F5F"/>
                </a:solidFill>
                <a:latin typeface="Courier New" pitchFamily="49" charset="0"/>
              </a:rPr>
              <a:t>// Declaring these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COUNT_DOWN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  = -1; </a:t>
            </a:r>
            <a:r>
              <a:rPr lang="en-US" b="1" i="1">
                <a:solidFill>
                  <a:srgbClr val="3F7F5F"/>
                </a:solidFill>
                <a:latin typeface="Courier New" pitchFamily="49" charset="0"/>
              </a:rPr>
              <a:t>// constants avoids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COUNT_STILL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 =  0; </a:t>
            </a:r>
            <a:r>
              <a:rPr lang="en-US" b="1" i="1">
                <a:solidFill>
                  <a:srgbClr val="3F7F5F"/>
                </a:solidFill>
                <a:latin typeface="Courier New" pitchFamily="49" charset="0"/>
              </a:rPr>
              <a:t>// "magic numbers"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BORDER_WIDTH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=  3;  </a:t>
            </a:r>
          </a:p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i="1">
                <a:solidFill>
                  <a:srgbClr val="0000C0"/>
                </a:solidFill>
                <a:latin typeface="Courier New" pitchFamily="49" charset="0"/>
              </a:rPr>
              <a:t>FONT_SIZE</a:t>
            </a:r>
            <a:r>
              <a:rPr lang="en-US" b="1" i="1">
                <a:solidFill>
                  <a:srgbClr val="000000"/>
                </a:solidFill>
                <a:latin typeface="Courier New" pitchFamily="49" charset="0"/>
              </a:rPr>
              <a:t>    = 60;</a:t>
            </a:r>
          </a:p>
          <a:p>
            <a:endParaRPr lang="en-US" b="1">
              <a:latin typeface="Courier New" pitchFamily="49" charset="0"/>
            </a:endParaRPr>
          </a:p>
          <a:p>
            <a:endParaRPr lang="en-US" sz="14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112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CounterPane</a:t>
            </a:r>
            <a:r>
              <a:rPr lang="en-US" dirty="0" smtClean="0"/>
              <a:t> Constructor</a:t>
            </a:r>
            <a:endParaRPr lang="en-US" dirty="0"/>
          </a:p>
        </p:txBody>
      </p:sp>
      <p:sp>
        <p:nvSpPr>
          <p:cNvPr id="39938" name="TextBox 3"/>
          <p:cNvSpPr txBox="1">
            <a:spLocks noChangeArrowheads="1"/>
          </p:cNvSpPr>
          <p:nvPr/>
        </p:nvSpPr>
        <p:spPr bwMode="auto">
          <a:xfrm>
            <a:off x="0" y="868363"/>
            <a:ext cx="9144000" cy="63896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CounterPane(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delay) {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en-US" sz="1200" b="1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JButton upButton   =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JButton(</a:t>
            </a:r>
            <a:r>
              <a:rPr lang="en-US" sz="1400" b="1">
                <a:solidFill>
                  <a:srgbClr val="2A00FF"/>
                </a:solidFill>
                <a:latin typeface="Courier New" pitchFamily="49" charset="0"/>
              </a:rPr>
              <a:t>"Up"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);  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Note that these do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JButton downButton =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JButton(</a:t>
            </a:r>
            <a:r>
              <a:rPr lang="en-US" sz="1400" b="1">
                <a:solidFill>
                  <a:srgbClr val="2A00FF"/>
                </a:solidFill>
                <a:latin typeface="Courier New" pitchFamily="49" charset="0"/>
              </a:rPr>
              <a:t>"Down"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);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NOT have to be fields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JButton stopButton =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JButton(</a:t>
            </a:r>
            <a:r>
              <a:rPr lang="en-US" sz="1400" b="1">
                <a:solidFill>
                  <a:srgbClr val="2A00FF"/>
                </a:solidFill>
                <a:latin typeface="Courier New" pitchFamily="49" charset="0"/>
              </a:rPr>
              <a:t>"Stop"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);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of this class.</a:t>
            </a:r>
          </a:p>
          <a:p>
            <a:endParaRPr lang="en-US" sz="1200" b="1"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1400" b="1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= delay;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milliseconds to sleep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en-US" sz="1200" b="1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.setLayout(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GridLayout(2, 1, 5, 5)); 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top row for display, bottom for buttons.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</a:t>
            </a:r>
            <a:endParaRPr lang="en-US" sz="1200" b="1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JPanel buttonPanel =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JPanel();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buttonPanel.setLayout(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GridLayout(1, 3, 8, 1));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.setHorizontalAlignment(SwingConstants.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CENTER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.setFont(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Font(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, Font.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BOLD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FONT_SIZE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make the number display big!  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en-US" sz="1200" b="1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.add(</a:t>
            </a:r>
            <a:r>
              <a:rPr lang="en-US" sz="1400" b="1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.add(buttonPanel);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.setBorder(BorderFactory.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createLineBorder(Color.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blue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                         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BORDER_WIDTH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3F7F5F"/>
                </a:solidFill>
                <a:latin typeface="Courier New" pitchFamily="49" charset="0"/>
              </a:rPr>
              <a:t>// Any Swing component can have a border.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.addButton(buttonPanel, upButton,   Color.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orange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COUNT_UP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.addButton(buttonPanel, downButton, Color.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cyan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,   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COUNT_DOWN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.addButton(buttonPanel, stopButton, Color.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pink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,   </a:t>
            </a:r>
            <a:r>
              <a:rPr lang="en-US" sz="1400" b="1" i="1">
                <a:solidFill>
                  <a:srgbClr val="0000C0"/>
                </a:solidFill>
                <a:latin typeface="Courier New" pitchFamily="49" charset="0"/>
              </a:rPr>
              <a:t>COUNT_STILL</a:t>
            </a:r>
            <a:r>
              <a:rPr lang="en-US" sz="1400" b="1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endParaRPr lang="en-US" sz="1200" b="1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Thread t = 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Thread(</a:t>
            </a:r>
            <a:r>
              <a:rPr lang="en-US" sz="1400" b="1">
                <a:solidFill>
                  <a:srgbClr val="7F0055"/>
                </a:solidFill>
                <a:latin typeface="Courier New" pitchFamily="49" charset="0"/>
              </a:rPr>
              <a:t>this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t.start();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}</a:t>
            </a:r>
            <a:endParaRPr lang="en-US" sz="1400" b="1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9150" y="4116388"/>
            <a:ext cx="4286250" cy="741362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tIns="18288" bIns="18288">
            <a:spAutoFit/>
          </a:bodyPr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Put a simple border around the panel.  There are also more complex border styles that you can use.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57650" y="6343650"/>
            <a:ext cx="4286250" cy="646113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tIns="91440" bIns="91440">
            <a:spAutoFit/>
          </a:bodyPr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A lot of the repetitive work is done by the calls to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addButton()</a:t>
            </a: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097338"/>
            <a:ext cx="8229600" cy="1789112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action listener added here is an anonymous inner class that implements ActionListener.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Because </a:t>
            </a:r>
            <a:r>
              <a:rPr lang="en-US" dirty="0" smtClean="0"/>
              <a:t>it </a:t>
            </a:r>
            <a:r>
              <a:rPr lang="en-US" dirty="0" smtClean="0"/>
              <a:t>is an inner class, its method can access this </a:t>
            </a:r>
            <a:r>
              <a:rPr lang="en-US" dirty="0" err="1" smtClean="0"/>
              <a:t>CounterPane's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direction </a:t>
            </a:r>
            <a:r>
              <a:rPr lang="en-US" dirty="0" smtClean="0"/>
              <a:t>instance variable and the </a:t>
            </a:r>
            <a:r>
              <a:rPr lang="en-US" dirty="0" err="1" smtClean="0"/>
              <a:t>addButton’s</a:t>
            </a:r>
            <a:r>
              <a:rPr lang="en-US" dirty="0" smtClean="0"/>
              <a:t> </a:t>
            </a:r>
            <a:r>
              <a:rPr lang="en-US" i="1" dirty="0" smtClean="0"/>
              <a:t>final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dir </a:t>
            </a:r>
            <a:r>
              <a:rPr lang="en-US" dirty="0" smtClean="0"/>
              <a:t>local variable.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6969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CounterPane's addButton method</a:t>
            </a:r>
            <a:endParaRPr lang="en-US" dirty="0"/>
          </a:p>
        </p:txBody>
      </p:sp>
      <p:sp>
        <p:nvSpPr>
          <p:cNvPr id="40963" name="TextBox 3"/>
          <p:cNvSpPr txBox="1">
            <a:spLocks noChangeArrowheads="1"/>
          </p:cNvSpPr>
          <p:nvPr/>
        </p:nvSpPr>
        <p:spPr bwMode="auto">
          <a:xfrm>
            <a:off x="0" y="685800"/>
            <a:ext cx="9144000" cy="377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3F7F5F"/>
                </a:solidFill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3F7F5F"/>
                </a:solidFill>
                <a:latin typeface="Courier New" pitchFamily="49" charset="0"/>
              </a:rPr>
              <a:t> // Adds a control button to the panel, and creates an</a:t>
            </a:r>
          </a:p>
          <a:p>
            <a:r>
              <a:rPr lang="en-US" sz="1700" b="1" dirty="0">
                <a:solidFill>
                  <a:srgbClr val="3F7F5F"/>
                </a:solidFill>
                <a:latin typeface="Courier New" pitchFamily="49" charset="0"/>
              </a:rPr>
              <a:t>  // </a:t>
            </a:r>
            <a:r>
              <a:rPr lang="en-US" sz="1700" b="1" dirty="0" err="1">
                <a:solidFill>
                  <a:srgbClr val="3F7F5F"/>
                </a:solidFill>
                <a:latin typeface="Courier New" pitchFamily="49" charset="0"/>
              </a:rPr>
              <a:t>ActionListener</a:t>
            </a:r>
            <a:r>
              <a:rPr lang="en-US" sz="1700" b="1" dirty="0">
                <a:solidFill>
                  <a:srgbClr val="3F7F5F"/>
                </a:solidFill>
                <a:latin typeface="Courier New" pitchFamily="49" charset="0"/>
              </a:rPr>
              <a:t> that sets the count direction.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addButton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(Container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container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                 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JButton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button,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                  Color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color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,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                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dir) {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container.add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(button);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button.setBackground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(color);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button.addActionListener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ActionListener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() {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actionPerformed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700" b="1" dirty="0" err="1">
                <a:solidFill>
                  <a:srgbClr val="000000"/>
                </a:solidFill>
                <a:latin typeface="Courier New" pitchFamily="49" charset="0"/>
              </a:rPr>
              <a:t>ActionEvent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e) {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US" sz="1700" b="1" dirty="0" err="1" smtClean="0">
                <a:solidFill>
                  <a:srgbClr val="0000C0"/>
                </a:solidFill>
                <a:latin typeface="Courier New" pitchFamily="49" charset="0"/>
              </a:rPr>
              <a:t>this.direction</a:t>
            </a:r>
            <a:r>
              <a:rPr lang="en-US" sz="17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= dir; 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    }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  });</a:t>
            </a:r>
          </a:p>
          <a:p>
            <a:r>
              <a:rPr lang="en-US" sz="1700" b="1" dirty="0">
                <a:solidFill>
                  <a:srgbClr val="000000"/>
                </a:solidFill>
                <a:latin typeface="Courier New" pitchFamily="49" charset="0"/>
              </a:rPr>
              <a:t>  }</a:t>
            </a:r>
            <a:endParaRPr lang="en-US" sz="17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50" y="5751513"/>
            <a:ext cx="5943600" cy="877887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tIns="91440" bIns="91440">
            <a:spAutoFit/>
          </a:bodyPr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Note that each button gets its own ActionListener class, created at runtime.  This is Swing's "preferred way"  of providing ActionListeners.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052638"/>
            <a:ext cx="3429000" cy="747712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tIns="27432" bIns="27432">
            <a:spAutoFit/>
          </a:bodyPr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The value of 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 will be 1, </a:t>
            </a:r>
            <a:r>
              <a:rPr lang="en-US" dirty="0" smtClean="0">
                <a:solidFill>
                  <a:schemeClr val="accent6"/>
                </a:solidFill>
                <a:latin typeface="+mn-lt"/>
                <a:cs typeface="+mn-cs"/>
              </a:rPr>
              <a:t/>
            </a:r>
            <a:br>
              <a:rPr lang="en-US" dirty="0" smtClean="0">
                <a:solidFill>
                  <a:schemeClr val="accent6"/>
                </a:solidFill>
                <a:latin typeface="+mn-lt"/>
                <a:cs typeface="+mn-cs"/>
              </a:rPr>
            </a:br>
            <a:r>
              <a:rPr lang="en-US" dirty="0" smtClean="0">
                <a:solidFill>
                  <a:schemeClr val="accent6"/>
                </a:solidFill>
                <a:latin typeface="+mn-lt"/>
                <a:cs typeface="+mn-cs"/>
              </a:rPr>
              <a:t>-</a:t>
            </a: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1, or 0, to indicate counting up, down, or neither.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050" y="1276350"/>
            <a:ext cx="2343150" cy="609600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tIns="27432" bIns="2743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JPanel is a subclass of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>
          <a:xfrm>
            <a:off x="457200" y="971550"/>
            <a:ext cx="8686800" cy="5035550"/>
          </a:xfrm>
        </p:spPr>
        <p:txBody>
          <a:bodyPr/>
          <a:lstStyle/>
          <a:p>
            <a:pPr eaLnBrk="1" hangingPunct="1"/>
            <a:r>
              <a:rPr lang="en-US" dirty="0" smtClean="0"/>
              <a:t>Often we want our program to do multiple (semi) independent tasks at the same time</a:t>
            </a:r>
          </a:p>
          <a:p>
            <a:pPr eaLnBrk="1" hangingPunct="1"/>
            <a:r>
              <a:rPr lang="en-US" dirty="0" smtClean="0"/>
              <a:t>Each thread of execution can be assigned to a different processor, or one processor can simulate simultaneous execution through "time slices" (each typically a large fraction of a millisecond)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69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Multithreaded programs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1263" y="4019550"/>
          <a:ext cx="7589520" cy="19812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8872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r>
                        <a:rPr lang="en-US" dirty="0" smtClean="0">
                          <a:sym typeface="Wingdings" pitchFamily="2" charset="2"/>
                        </a:rPr>
                        <a:t>Slices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</a:t>
                      </a:r>
                      <a:endParaRPr lang="en-US" sz="20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running thread 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running thread 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15250" y="6248400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Q1-2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45259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This method is short and simple, because </a:t>
            </a:r>
            <a:r>
              <a:rPr lang="en-US" b="1" dirty="0" smtClean="0">
                <a:solidFill>
                  <a:schemeClr val="accent6"/>
                </a:solidFill>
              </a:rPr>
              <a:t>direction</a:t>
            </a:r>
            <a:r>
              <a:rPr lang="en-US" dirty="0" smtClean="0"/>
              <a:t> is always the amount to be added to the counter (1, -1, or 0).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CounterPane's run method</a:t>
            </a:r>
            <a:endParaRPr lang="en-US" dirty="0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0" y="2795588"/>
            <a:ext cx="9144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run() {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try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{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do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{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Thread.</a:t>
            </a:r>
            <a:r>
              <a:rPr lang="en-US" i="1">
                <a:solidFill>
                  <a:srgbClr val="000000"/>
                </a:solidFill>
                <a:latin typeface="Courier New" pitchFamily="49" charset="0"/>
              </a:rPr>
              <a:t>sleep(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i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.setText(Integer.</a:t>
            </a:r>
            <a:r>
              <a:rPr lang="en-US" i="1">
                <a:solidFill>
                  <a:srgbClr val="000000"/>
                </a:solidFill>
                <a:latin typeface="Courier New" pitchFamily="49" charset="0"/>
              </a:rPr>
              <a:t>parseInt(</a:t>
            </a:r>
            <a:r>
              <a:rPr lang="en-US" i="1">
                <a:solidFill>
                  <a:srgbClr val="0000C0"/>
                </a:solidFill>
                <a:latin typeface="Courier New" pitchFamily="49" charset="0"/>
              </a:rPr>
              <a:t>display</a:t>
            </a:r>
            <a:r>
              <a:rPr lang="en-US" i="1">
                <a:solidFill>
                  <a:srgbClr val="000000"/>
                </a:solidFill>
                <a:latin typeface="Courier New" pitchFamily="49" charset="0"/>
              </a:rPr>
              <a:t>.getText()) 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                  + </a:t>
            </a:r>
            <a:r>
              <a:rPr lang="en-US">
                <a:solidFill>
                  <a:srgbClr val="0000C0"/>
                </a:solidFill>
                <a:latin typeface="Courier New" pitchFamily="49" charset="0"/>
              </a:rPr>
              <a:t>direction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+ </a:t>
            </a:r>
            <a:r>
              <a:rPr lang="en-US">
                <a:solidFill>
                  <a:srgbClr val="2A00FF"/>
                </a:solidFill>
                <a:latin typeface="Courier New" pitchFamily="49" charset="0"/>
              </a:rPr>
              <a:t>""</a:t>
            </a:r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  }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while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  } </a:t>
            </a:r>
            <a:r>
              <a:rPr lang="en-US" b="1">
                <a:solidFill>
                  <a:srgbClr val="7F0055"/>
                </a:solidFill>
                <a:latin typeface="Courier New" pitchFamily="49" charset="0"/>
              </a:rPr>
              <a:t>catch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(InterruptedException e) { }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  }</a:t>
            </a:r>
          </a:p>
          <a:p>
            <a:r>
              <a:rPr lang="en-US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Look through the code, discussing it with your partner and/or lab assistants until you think you understand it all.  Answer the following questions: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smtClean="0"/>
              <a:t>How does a </a:t>
            </a:r>
            <a:r>
              <a:rPr lang="en-US" sz="2800" dirty="0" err="1" smtClean="0"/>
              <a:t>CounterPane</a:t>
            </a:r>
            <a:r>
              <a:rPr lang="en-US" sz="2800" dirty="0" smtClean="0"/>
              <a:t> know whether to count up or down or stay the same?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smtClean="0"/>
              <a:t>When a counter is not changing, does its thread use less CPU time than one that is changing?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smtClean="0"/>
              <a:t>Would it be easy to add code to the </a:t>
            </a:r>
            <a:r>
              <a:rPr lang="en-US" sz="2800" i="1" dirty="0" smtClean="0"/>
              <a:t>main</a:t>
            </a:r>
            <a:r>
              <a:rPr lang="en-US" sz="2800" dirty="0" smtClean="0"/>
              <a:t> method that creates a </a:t>
            </a:r>
            <a:r>
              <a:rPr lang="en-US" sz="2800" dirty="0" err="1" smtClean="0"/>
              <a:t>SuperStop</a:t>
            </a:r>
            <a:r>
              <a:rPr lang="en-US" sz="2800" dirty="0" smtClean="0"/>
              <a:t> button, so that clicking this button stops all counters?  Explain.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CounterThreads</a:t>
            </a:r>
            <a:r>
              <a:rPr lang="en-US" dirty="0"/>
              <a:t> </a:t>
            </a:r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6396335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Q8-10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1651" y="5416034"/>
            <a:ext cx="6400800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Answer:  Yes.  Have </a:t>
            </a:r>
            <a:r>
              <a:rPr lang="en-US" dirty="0" err="1" smtClean="0"/>
              <a:t>CounterPane</a:t>
            </a:r>
            <a:r>
              <a:rPr lang="en-US" dirty="0" smtClean="0"/>
              <a:t> respond to the </a:t>
            </a:r>
            <a:r>
              <a:rPr lang="en-US" dirty="0" err="1" smtClean="0"/>
              <a:t>SuperStop</a:t>
            </a:r>
            <a:r>
              <a:rPr lang="en-US" dirty="0" smtClean="0"/>
              <a:t> button; hence all instances of </a:t>
            </a:r>
            <a:r>
              <a:rPr lang="en-US" dirty="0" err="1" smtClean="0"/>
              <a:t>CounterPane</a:t>
            </a:r>
            <a:r>
              <a:rPr lang="en-US" dirty="0" smtClean="0"/>
              <a:t> would respond.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RadioButton</a:t>
            </a:r>
            <a:r>
              <a:rPr lang="en-US" dirty="0" smtClean="0"/>
              <a:t> version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43050"/>
            <a:ext cx="788670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+mn-cs"/>
              </a:rPr>
              <a:t>CounterPaneRadio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delay)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upButton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= 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b="1" dirty="0">
                <a:solidFill>
                  <a:srgbClr val="2A00FF"/>
                </a:solidFill>
                <a:latin typeface="Courier New"/>
                <a:cs typeface="+mn-cs"/>
              </a:rPr>
              <a:t>"Up"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downButton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b="1" dirty="0">
                <a:solidFill>
                  <a:srgbClr val="2A00FF"/>
                </a:solidFill>
                <a:latin typeface="Courier New"/>
                <a:cs typeface="+mn-cs"/>
              </a:rPr>
              <a:t>"Down"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stopButton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+mn-cs"/>
              </a:rPr>
              <a:t>JRadioButton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b="1" dirty="0">
                <a:solidFill>
                  <a:srgbClr val="2A00FF"/>
                </a:solidFill>
                <a:latin typeface="Courier New"/>
                <a:cs typeface="+mn-cs"/>
              </a:rPr>
              <a:t>"Stop"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ButtonGroup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group = 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+mn-cs"/>
              </a:rPr>
              <a:t>ButtonGroup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group.add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upButton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group.add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downButton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group.add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stopButton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/>
                <a:cs typeface="+mn-cs"/>
              </a:rPr>
              <a:t>stopButton.setSelected</a:t>
            </a:r>
            <a:r>
              <a:rPr lang="en-US" dirty="0">
                <a:solidFill>
                  <a:srgbClr val="000000"/>
                </a:solidFill>
                <a:latin typeface="Courier New"/>
                <a:cs typeface="+mn-cs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urier New"/>
                <a:cs typeface="+mn-cs"/>
              </a:rPr>
              <a:t>true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+mn-cs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Times New Roman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  <a:cs typeface="+mn-cs"/>
              </a:rPr>
              <a:t>. . 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Times New Roman"/>
                <a:cs typeface="+mn-cs"/>
              </a:rPr>
              <a:t>And we remove the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Color</a:t>
            </a:r>
            <a:r>
              <a:rPr lang="en-US" sz="2000" dirty="0">
                <a:latin typeface="Times New Roman"/>
                <a:cs typeface="+mn-cs"/>
              </a:rPr>
              <a:t> parameter from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addButton()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97681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 thread </a:t>
            </a:r>
            <a:r>
              <a:rPr lang="en-US" dirty="0" smtClean="0"/>
              <a:t>ends </a:t>
            </a:r>
            <a:r>
              <a:rPr lang="en-US" dirty="0" smtClean="0"/>
              <a:t>when its </a:t>
            </a:r>
            <a:r>
              <a:rPr lang="en-US" b="1" dirty="0" smtClean="0">
                <a:solidFill>
                  <a:schemeClr val="accent6"/>
                </a:solidFill>
              </a:rPr>
              <a:t>run</a:t>
            </a:r>
            <a:r>
              <a:rPr lang="en-US" dirty="0" smtClean="0"/>
              <a:t> method terminates.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You can cause its </a:t>
            </a:r>
            <a:r>
              <a:rPr lang="en-US" b="1" dirty="0" smtClean="0">
                <a:solidFill>
                  <a:schemeClr val="accent6"/>
                </a:solidFill>
              </a:rPr>
              <a:t>run</a:t>
            </a:r>
            <a:r>
              <a:rPr lang="en-US" dirty="0" smtClean="0"/>
              <a:t> method </a:t>
            </a:r>
            <a:r>
              <a:rPr lang="en-US" dirty="0" smtClean="0"/>
              <a:t>to terminate in either of two ways:</a:t>
            </a:r>
          </a:p>
          <a:p>
            <a:pPr marL="822516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Via the </a:t>
            </a:r>
            <a:r>
              <a:rPr lang="en-US" dirty="0" err="1" smtClean="0"/>
              <a:t>Runnable</a:t>
            </a:r>
            <a:endParaRPr lang="en-US" dirty="0" smtClean="0"/>
          </a:p>
          <a:p>
            <a:pPr marL="822516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Via the Thread itself</a:t>
            </a:r>
          </a:p>
          <a:p>
            <a:pPr marL="859473" lvl="2" indent="-256032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859473" lvl="2" indent="-256032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The next slides show the details of these.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Ending a thread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6396335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Q11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ublic class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stopNow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>
              <a:buNone/>
            </a:pPr>
            <a:endParaRPr lang="en-US" sz="20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public void run() {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while (!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stopNow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// do your tasks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20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stopRunning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this.stopNow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Ending a </a:t>
            </a:r>
            <a:r>
              <a:rPr lang="en-US" dirty="0" smtClean="0"/>
              <a:t>thread via the </a:t>
            </a:r>
            <a:r>
              <a:rPr lang="en-US" dirty="0" err="1" smtClean="0"/>
              <a:t>Runnable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57550" y="5683935"/>
            <a:ext cx="5029200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If an object calls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stopRunning</a:t>
            </a:r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the thread </a:t>
            </a:r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stops soon thereafter.  (How soon?)</a:t>
            </a:r>
            <a:endParaRPr lang="en-US" b="1" dirty="0" smtClean="0">
              <a:solidFill>
                <a:schemeClr val="accent1"/>
              </a:solidFill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199" y="273050"/>
            <a:ext cx="851534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Ending a thread via the Thread itself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71450" y="1472430"/>
            <a:ext cx="4000500" cy="3941763"/>
          </a:xfrm>
          <a:ln>
            <a:solidFill>
              <a:schemeClr val="accent6"/>
            </a:solidFill>
          </a:ln>
        </p:spPr>
        <p:txBody>
          <a:bodyPr/>
          <a:lstStyle/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FooBar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private Thread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thread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FooBar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this.thread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new Thread(new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this.thread.start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stopRunning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this.thread.interrupt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00550" y="1472430"/>
            <a:ext cx="4571999" cy="3941763"/>
          </a:xfrm>
          <a:ln>
            <a:solidFill>
              <a:schemeClr val="accent6"/>
            </a:solidFill>
          </a:ln>
        </p:spPr>
        <p:txBody>
          <a:bodyPr/>
          <a:lstStyle/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public void run()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while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(true)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try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    // do your tasks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} catch (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InterruptException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     return;</a:t>
            </a: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1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57350" y="5683935"/>
            <a:ext cx="5029200" cy="646331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If an object calls </a:t>
            </a:r>
            <a:r>
              <a:rPr lang="en-US" b="1" dirty="0" err="1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stopRunning</a:t>
            </a:r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, the thread </a:t>
            </a:r>
            <a:r>
              <a:rPr lang="en-US" b="1" dirty="0" smtClean="0">
                <a:solidFill>
                  <a:schemeClr val="accent1"/>
                </a:solidFill>
                <a:latin typeface="+mj-lt"/>
                <a:cs typeface="Courier New" pitchFamily="49" charset="0"/>
              </a:rPr>
              <a:t>stops soon thereafter.  (How soon?)</a:t>
            </a:r>
            <a:endParaRPr lang="en-US" b="1" dirty="0" smtClean="0">
              <a:solidFill>
                <a:schemeClr val="accent1"/>
              </a:solidFill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28600" y="1481138"/>
            <a:ext cx="8686800" cy="4525962"/>
          </a:xfrm>
        </p:spPr>
        <p:txBody>
          <a:bodyPr/>
          <a:lstStyle/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/>
              <a:t>Animation:  runs </a:t>
            </a:r>
            <a:r>
              <a:rPr lang="en-US" sz="2400" dirty="0" smtClean="0"/>
              <a:t>while still allowing user interaction</a:t>
            </a:r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/>
              <a:t>A server (such as a web server) communicates with multiple clients</a:t>
            </a:r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/>
              <a:t>Allow a slow activity to occur in the background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000" dirty="0" smtClean="0"/>
              <a:t>Example:  While a game is loading its (large) data files, another thread might display an interesting animation to the player or ask the user for relevant information</a:t>
            </a:r>
            <a:endParaRPr lang="en-US" sz="2000" dirty="0" smtClean="0"/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/>
              <a:t>Animate multiple objects, e.g.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000" dirty="0" smtClean="0"/>
              <a:t>Each Ball in </a:t>
            </a:r>
            <a:r>
              <a:rPr lang="en-US" sz="2000" dirty="0" err="1" smtClean="0"/>
              <a:t>BallWorlds</a:t>
            </a:r>
            <a:endParaRPr lang="en-US" sz="2000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000" dirty="0" smtClean="0"/>
              <a:t>The timers in the soon-to-be-seen </a:t>
            </a:r>
            <a:r>
              <a:rPr lang="en-US" sz="2000" b="1" dirty="0" err="1" smtClean="0"/>
              <a:t>CounterThreads</a:t>
            </a:r>
            <a:r>
              <a:rPr lang="en-US" sz="2000" dirty="0" smtClean="0"/>
              <a:t> </a:t>
            </a:r>
            <a:r>
              <a:rPr lang="en-US" sz="2000" dirty="0" smtClean="0"/>
              <a:t>example</a:t>
            </a:r>
            <a:endParaRPr lang="en-US" dirty="0" smtClean="0"/>
          </a:p>
          <a:p>
            <a:pPr marL="366204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400" dirty="0" smtClean="0"/>
              <a:t>In general, allow separate objects to “do their thing” separately</a:t>
            </a:r>
            <a:endParaRPr lang="en-US" sz="2400" dirty="0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Threads?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There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always </a:t>
            </a:r>
            <a:r>
              <a:rPr lang="en-US" dirty="0" smtClean="0"/>
              <a:t>two default threads: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one that starts in </a:t>
            </a:r>
            <a:r>
              <a:rPr lang="en-US" i="1" dirty="0" smtClean="0"/>
              <a:t>main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one that handles events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	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Y</a:t>
            </a:r>
            <a:r>
              <a:rPr lang="en-US" b="1" i="1" dirty="0" smtClean="0">
                <a:solidFill>
                  <a:srgbClr val="FF0000"/>
                </a:solidFill>
              </a:rPr>
              <a:t>ou </a:t>
            </a:r>
            <a:r>
              <a:rPr lang="en-US" b="1" i="1" dirty="0" smtClean="0">
                <a:solidFill>
                  <a:srgbClr val="FF0000"/>
                </a:solidFill>
              </a:rPr>
              <a:t>can create </a:t>
            </a:r>
            <a:r>
              <a:rPr lang="en-US" b="1" i="1" dirty="0" smtClean="0">
                <a:solidFill>
                  <a:srgbClr val="FF0000"/>
                </a:solidFill>
              </a:rPr>
              <a:t>others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What can you do with </a:t>
            </a:r>
            <a:r>
              <a:rPr lang="en-US" dirty="0" smtClean="0"/>
              <a:t>a Thread?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Construct it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Start it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Suspend 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Thread.sleep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numberOfMilliseconds</a:t>
            </a:r>
            <a:r>
              <a:rPr lang="en-US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Interrupt it, perhaps to cause it to halt</a:t>
            </a:r>
            <a:endParaRPr lang="en-US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 Java Program's Threads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15250" y="6248400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Q3-4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399"/>
            <a:ext cx="8915400" cy="5795665"/>
          </a:xfrm>
        </p:spPr>
        <p:txBody>
          <a:bodyPr>
            <a:normAutofit fontScale="77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How to </a:t>
            </a:r>
            <a:r>
              <a:rPr lang="en-US" dirty="0" smtClean="0"/>
              <a:t>construct and </a:t>
            </a:r>
            <a:r>
              <a:rPr lang="en-US" dirty="0" smtClean="0"/>
              <a:t>run a new thread</a:t>
            </a:r>
          </a:p>
          <a:p>
            <a:pPr marL="850392" lvl="1" indent="-457200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Define a new class that implements the </a:t>
            </a:r>
            <a:r>
              <a:rPr lang="en-US" b="1" dirty="0" err="1" smtClean="0"/>
              <a:t>Runnable</a:t>
            </a:r>
            <a:r>
              <a:rPr lang="en-US" dirty="0" smtClean="0"/>
              <a:t> </a:t>
            </a:r>
            <a:r>
              <a:rPr lang="en-US" dirty="0" smtClean="0"/>
              <a:t>interface</a:t>
            </a:r>
          </a:p>
          <a:p>
            <a:pPr marL="1088517" lvl="2" indent="-457200" eaLnBrk="1" fontAlgn="auto" hangingPunct="1">
              <a:spcBef>
                <a:spcPts val="324"/>
              </a:spcBef>
              <a:spcAft>
                <a:spcPts val="0"/>
              </a:spcAft>
              <a:defRPr/>
            </a:pPr>
            <a:r>
              <a:rPr lang="en-US" dirty="0" err="1" smtClean="0"/>
              <a:t>Runnable</a:t>
            </a:r>
            <a:r>
              <a:rPr lang="en-US" dirty="0" smtClean="0"/>
              <a:t> has one </a:t>
            </a:r>
            <a:r>
              <a:rPr lang="en-US" dirty="0" smtClean="0"/>
              <a:t>method: 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public void run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1088517" lvl="2" indent="-457200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850392" lvl="1" indent="-457200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Place the code for the threaded task in the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dirty="0" smtClean="0"/>
              <a:t> method: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	class </a:t>
            </a:r>
            <a:r>
              <a:rPr lang="en-US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MyRunnable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implements </a:t>
            </a:r>
            <a:r>
              <a:rPr lang="en-US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  public void run () {</a:t>
            </a:r>
            <a:b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     // task statements go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here; presumably a loop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pPr marL="850392" lvl="1" indent="-457200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Create an object of this class: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Runnable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r = new </a:t>
            </a:r>
            <a:r>
              <a:rPr lang="en-US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MyRunnable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  <a:p>
            <a:pPr marL="850392" lvl="1" indent="-457200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cs typeface="Courier New" pitchFamily="49" charset="0"/>
              </a:rPr>
              <a:t>Construct a Thread object from this </a:t>
            </a:r>
            <a:r>
              <a:rPr lang="en-US" dirty="0" err="1" smtClean="0">
                <a:cs typeface="Courier New" pitchFamily="49" charset="0"/>
              </a:rPr>
              <a:t>Runnable</a:t>
            </a:r>
            <a:r>
              <a:rPr lang="en-US" dirty="0" smtClean="0">
                <a:cs typeface="Courier New" pitchFamily="49" charset="0"/>
              </a:rPr>
              <a:t> object: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			Thread 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t = new Thread(r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850392" lvl="1" indent="-457200" eaLnBrk="1" fontAlgn="auto" hangingPunct="1">
              <a:spcBef>
                <a:spcPts val="324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cs typeface="Courier New" pitchFamily="49" charset="0"/>
              </a:rPr>
              <a:t>Call the </a:t>
            </a:r>
            <a:r>
              <a:rPr lang="en-US" b="1" dirty="0" smtClean="0">
                <a:cs typeface="Courier New" pitchFamily="49" charset="0"/>
              </a:rPr>
              <a:t>start</a:t>
            </a:r>
            <a:r>
              <a:rPr lang="en-US" dirty="0" smtClean="0">
                <a:cs typeface="Courier New" pitchFamily="49" charset="0"/>
              </a:rPr>
              <a:t> method to start the thread: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t.start</a:t>
            </a:r>
            <a:r>
              <a:rPr lang="en-US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859536" lvl="2" eaLnBrk="1" fontAlgn="auto" hangingPunct="1">
              <a:spcAft>
                <a:spcPts val="0"/>
              </a:spcAft>
              <a:buNone/>
              <a:defRPr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Note:  a </a:t>
            </a:r>
            <a:r>
              <a:rPr lang="en-US" dirty="0" smtClean="0"/>
              <a:t>common pattern is to have the </a:t>
            </a:r>
            <a:r>
              <a:rPr lang="en-US" dirty="0" err="1" smtClean="0"/>
              <a:t>Runnable</a:t>
            </a:r>
            <a:r>
              <a:rPr lang="en-US" dirty="0" smtClean="0"/>
              <a:t> construct and start its own Thread in its constructor: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n-US" dirty="0" smtClean="0"/>
              <a:t>				</a:t>
            </a:r>
            <a:r>
              <a:rPr lang="en-US" sz="2100" b="1" dirty="0" smtClean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new Thread(this).start();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754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Emperor's New Threads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15250" y="6248400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Q5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Open Eclipse and enter the SVN repository perspective.  Then: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</a:t>
            </a:r>
            <a:r>
              <a:rPr lang="en-US" dirty="0" smtClean="0"/>
              <a:t>efresh your individual repository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Checkout the </a:t>
            </a:r>
            <a:r>
              <a:rPr lang="en-US" i="1" dirty="0" err="1" smtClean="0">
                <a:solidFill>
                  <a:srgbClr val="FF0000"/>
                </a:solidFill>
              </a:rPr>
              <a:t>ThreadsIntro</a:t>
            </a:r>
            <a:r>
              <a:rPr lang="en-US" dirty="0" smtClean="0"/>
              <a:t>  project you see there</a:t>
            </a:r>
          </a:p>
          <a:p>
            <a:pPr marL="624078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 smtClean="0"/>
          </a:p>
          <a:p>
            <a:pPr marL="624078" indent="-514350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We will run and study some of its subprojects:</a:t>
            </a:r>
          </a:p>
          <a:p>
            <a:pPr marL="624078" indent="-51435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/>
              <a:t>Greetings</a:t>
            </a:r>
            <a:r>
              <a:rPr lang="en-US" dirty="0" smtClean="0"/>
              <a:t> </a:t>
            </a:r>
            <a:r>
              <a:rPr lang="en-US" dirty="0" smtClean="0"/>
              <a:t>–simple threads, different wait </a:t>
            </a:r>
            <a:r>
              <a:rPr lang="en-US" dirty="0" smtClean="0"/>
              <a:t>times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err="1" smtClean="0"/>
              <a:t>AnimatedBall</a:t>
            </a:r>
            <a:r>
              <a:rPr lang="en-US" dirty="0" smtClean="0"/>
              <a:t> – move balls, stop with </a:t>
            </a:r>
            <a:r>
              <a:rPr lang="en-US" dirty="0" smtClean="0"/>
              <a:t>click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err="1" smtClean="0"/>
              <a:t>CounterThreads</a:t>
            </a:r>
            <a:r>
              <a:rPr lang="en-US" dirty="0" smtClean="0"/>
              <a:t> – multiple independent </a:t>
            </a:r>
            <a:r>
              <a:rPr lang="en-US" dirty="0" smtClean="0"/>
              <a:t>counters</a:t>
            </a:r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621348" lvl="1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err="1" smtClean="0"/>
              <a:t>CounterThreadsRadioButtons</a:t>
            </a:r>
            <a:r>
              <a:rPr lang="en-US" dirty="0" smtClean="0"/>
              <a:t> – same as above, but with radio </a:t>
            </a:r>
            <a:r>
              <a:rPr lang="en-US" dirty="0" smtClean="0"/>
              <a:t>buttons</a:t>
            </a:r>
          </a:p>
          <a:p>
            <a:pPr marL="621348" lvl="1" indent="-256032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621348" lvl="1" indent="-256032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The remaining </a:t>
            </a:r>
            <a:r>
              <a:rPr lang="en-US" dirty="0" smtClean="0"/>
              <a:t>are </a:t>
            </a:r>
            <a:r>
              <a:rPr lang="en-US" dirty="0" smtClean="0"/>
              <a:t>more advanced than we will use in this course, dealing with race conditions and synchronization.  Detailed descriptions are in </a:t>
            </a:r>
            <a:r>
              <a:rPr lang="en-US" i="1" dirty="0" smtClean="0"/>
              <a:t>Big Java</a:t>
            </a:r>
            <a:r>
              <a:rPr lang="en-US" dirty="0" smtClean="0"/>
              <a:t> Chapter 20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err="1" smtClean="0"/>
              <a:t>BankAccount</a:t>
            </a:r>
            <a:endParaRPr lang="en-US" b="1" dirty="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err="1" smtClean="0"/>
              <a:t>SelectionSorter</a:t>
            </a:r>
            <a:endParaRPr lang="en-US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540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Threads examples (in your SVN repos.)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6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Simple example (1)  – greetings Output</a:t>
            </a:r>
            <a:endParaRPr lang="en-US" sz="3500" dirty="0"/>
          </a:p>
        </p:txBody>
      </p:sp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3314700" y="873125"/>
            <a:ext cx="5715000" cy="5264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Thu Jan 03 16:09:36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16:09:36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16:09:36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16:09:36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16:09:36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16:09:36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16:09:37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16:09:37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16:09:38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16:09:38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16:09:38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16:09:38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16:09:39 EST 2008 Goodbye, World!</a:t>
            </a:r>
          </a:p>
          <a:p>
            <a:r>
              <a:rPr lang="en-US" sz="1600" b="1">
                <a:latin typeface="Courier New" pitchFamily="49" charset="0"/>
              </a:rPr>
              <a:t>Thu Jan 03 16:09:40 EST 2008 Hello, World!</a:t>
            </a:r>
          </a:p>
          <a:p>
            <a:r>
              <a:rPr lang="en-US" sz="1600" b="1">
                <a:latin typeface="Courier New" pitchFamily="49" charset="0"/>
              </a:rPr>
              <a:t>Thu Jan 03 16:09:40 EST 2008 Goodbye, World!</a:t>
            </a:r>
          </a:p>
          <a:p>
            <a:r>
              <a:rPr lang="en-US" sz="1600" b="1">
                <a:latin typeface="Courier New" pitchFamily="49" charset="0"/>
              </a:rPr>
              <a:t>. . 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11250"/>
            <a:ext cx="3314700" cy="5693866"/>
          </a:xfrm>
          <a:prstGeom prst="rect">
            <a:avLst/>
          </a:prstGeom>
          <a:solidFill>
            <a:schemeClr val="accent4">
              <a:alpha val="19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chemeClr val="accent6"/>
                </a:solidFill>
                <a:latin typeface="+mn-lt"/>
                <a:cs typeface="+mn-cs"/>
              </a:rPr>
              <a:t>One thread prints the </a:t>
            </a:r>
            <a: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  <a:t>Hello</a:t>
            </a:r>
            <a:r>
              <a:rPr lang="en-US" sz="2600" dirty="0">
                <a:solidFill>
                  <a:schemeClr val="accent6"/>
                </a:solidFill>
                <a:latin typeface="+mn-lt"/>
                <a:cs typeface="+mn-cs"/>
              </a:rPr>
              <a:t> messages; the other Thread prints the  </a:t>
            </a:r>
            <a: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  <a:t>Goodbye </a:t>
            </a:r>
            <a:r>
              <a:rPr lang="en-US" sz="2600" dirty="0">
                <a:solidFill>
                  <a:schemeClr val="accent6"/>
                </a:solidFill>
                <a:latin typeface="+mn-lt"/>
                <a:cs typeface="+mn-cs"/>
              </a:rPr>
              <a:t>messages</a:t>
            </a:r>
            <a: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  <a:t>.</a:t>
            </a:r>
            <a:b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</a:br>
            <a: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  <a:t/>
            </a:r>
            <a:br>
              <a:rPr lang="en-US" sz="2600" b="1" dirty="0">
                <a:solidFill>
                  <a:schemeClr val="accent6"/>
                </a:solidFill>
                <a:latin typeface="+mn-lt"/>
                <a:cs typeface="+mn-cs"/>
              </a:rPr>
            </a:br>
            <a:r>
              <a:rPr lang="en-US" sz="2600" dirty="0">
                <a:solidFill>
                  <a:schemeClr val="accent6"/>
                </a:solidFill>
                <a:latin typeface="+mn-lt"/>
                <a:cs typeface="+mn-cs"/>
              </a:rPr>
              <a:t>Each thread sleeps for a random amount of time after printing each line</a:t>
            </a:r>
            <a:r>
              <a:rPr lang="en-US" sz="2600" dirty="0" smtClean="0">
                <a:solidFill>
                  <a:schemeClr val="accent6"/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chemeClr val="accent6"/>
                </a:solidFill>
                <a:latin typeface="+mn-lt"/>
                <a:cs typeface="+mn-cs"/>
              </a:rPr>
              <a:t/>
            </a:r>
            <a:br>
              <a:rPr lang="en-US" sz="2600" dirty="0" smtClean="0">
                <a:solidFill>
                  <a:schemeClr val="accent6"/>
                </a:solidFill>
                <a:latin typeface="+mn-lt"/>
                <a:cs typeface="+mn-cs"/>
              </a:rPr>
            </a:br>
            <a:r>
              <a:rPr lang="en-US" sz="2600" dirty="0" smtClean="0">
                <a:solidFill>
                  <a:schemeClr val="accent6"/>
                </a:solidFill>
                <a:latin typeface="+mn-lt"/>
                <a:cs typeface="+mn-cs"/>
              </a:rPr>
              <a:t>Try it yourself!</a:t>
            </a:r>
            <a:endParaRPr lang="en-US" sz="26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6050" y="6005513"/>
            <a:ext cx="4857750" cy="708025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6"/>
                </a:solidFill>
                <a:latin typeface="+mn-lt"/>
                <a:cs typeface="+mn-cs"/>
              </a:rPr>
              <a:t>This example was adapted from Cay Horstmann's </a:t>
            </a:r>
            <a:r>
              <a:rPr lang="en-US" sz="2000" i="1" dirty="0">
                <a:solidFill>
                  <a:schemeClr val="accent6"/>
                </a:solidFill>
                <a:latin typeface="+mn-lt"/>
                <a:cs typeface="+mn-cs"/>
              </a:rPr>
              <a:t>Big </a:t>
            </a:r>
            <a:r>
              <a:rPr lang="en-US" sz="2000" i="1" dirty="0" smtClean="0">
                <a:solidFill>
                  <a:schemeClr val="accent6"/>
                </a:solidFill>
                <a:latin typeface="+mn-lt"/>
                <a:cs typeface="+mn-cs"/>
              </a:rPr>
              <a:t>Java 3ed</a:t>
            </a:r>
            <a:r>
              <a:rPr lang="en-US" sz="2000" dirty="0" smtClean="0">
                <a:solidFill>
                  <a:schemeClr val="accent6"/>
                </a:solidFill>
                <a:latin typeface="+mn-lt"/>
                <a:cs typeface="+mn-cs"/>
              </a:rPr>
              <a:t>, </a:t>
            </a:r>
            <a:r>
              <a:rPr lang="en-US" sz="2000" dirty="0">
                <a:solidFill>
                  <a:schemeClr val="accent6"/>
                </a:solidFill>
                <a:latin typeface="+mn-lt"/>
                <a:cs typeface="+mn-cs"/>
              </a:rPr>
              <a:t>Chapter </a:t>
            </a:r>
            <a:r>
              <a:rPr lang="en-US" sz="2000" dirty="0" smtClean="0">
                <a:solidFill>
                  <a:schemeClr val="accent6"/>
                </a:solidFill>
                <a:latin typeface="+mn-lt"/>
                <a:cs typeface="+mn-cs"/>
              </a:rPr>
              <a:t>20</a:t>
            </a:r>
            <a:endParaRPr lang="en-US" sz="2000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6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300" dirty="0" smtClean="0"/>
              <a:t>Simple example(2) – </a:t>
            </a:r>
            <a:r>
              <a:rPr lang="en-US" sz="3300" dirty="0" err="1" smtClean="0"/>
              <a:t>GreetingThreadTester</a:t>
            </a:r>
            <a:endParaRPr lang="en-US" sz="3300" dirty="0"/>
          </a:p>
        </p:txBody>
      </p:sp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0" y="1143000"/>
            <a:ext cx="9029700" cy="541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GreetingThreadTester{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main(String[] args){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>
                <a:solidFill>
                  <a:srgbClr val="3F7F5F"/>
                </a:solidFill>
                <a:latin typeface="Courier New" pitchFamily="49" charset="0"/>
              </a:rPr>
              <a:t>// Create the two Runnable objects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GreetingRunnable r1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GreetingRunnable(</a:t>
            </a:r>
            <a:r>
              <a:rPr lang="en-US" sz="1700" b="1">
                <a:solidFill>
                  <a:srgbClr val="2A00FF"/>
                </a:solidFill>
                <a:latin typeface="Courier New" pitchFamily="49" charset="0"/>
              </a:rPr>
              <a:t>"Hello, World!"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GreetingRunnable r2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GreetingRunnable(</a:t>
            </a:r>
            <a:r>
              <a:rPr lang="en-US" sz="1700" b="1">
                <a:solidFill>
                  <a:srgbClr val="2A00FF"/>
                </a:solidFill>
                <a:latin typeface="Courier New" pitchFamily="49" charset="0"/>
              </a:rPr>
              <a:t>"Goodbye, World!"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>
                <a:solidFill>
                  <a:srgbClr val="3F7F5F"/>
                </a:solidFill>
                <a:latin typeface="Courier New" pitchFamily="49" charset="0"/>
              </a:rPr>
              <a:t>// Create the threads from the Runnable objects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Thread t1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Thread(r1);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Thread t2 = </a:t>
            </a:r>
            <a:r>
              <a:rPr lang="en-US" sz="1700" b="1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Thread(r2);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  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1700" b="1">
                <a:solidFill>
                  <a:srgbClr val="3F7F5F"/>
                </a:solidFill>
                <a:latin typeface="Courier New" pitchFamily="49" charset="0"/>
              </a:rPr>
              <a:t>// Start the threads running.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t1.start();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 t2.start();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7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</a:endParaRPr>
          </a:p>
          <a:p>
            <a:endParaRPr lang="en-US" sz="1100" b="1">
              <a:latin typeface="Times New Roman" pitchFamily="18" charset="0"/>
            </a:endParaRPr>
          </a:p>
          <a:p>
            <a:endParaRPr lang="en-US" sz="1600" b="1">
              <a:latin typeface="Courier New" pitchFamily="49" charset="0"/>
            </a:endParaRPr>
          </a:p>
          <a:p>
            <a:endParaRPr lang="en-US" sz="1200" b="1"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6350" y="3714750"/>
            <a:ext cx="3943350" cy="2308324"/>
          </a:xfrm>
          <a:prstGeom prst="rect">
            <a:avLst/>
          </a:prstGeom>
          <a:noFill/>
          <a:ln w="2222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We do not call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run()</a:t>
            </a: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 directly. </a:t>
            </a:r>
            <a:b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</a:b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Instead we call 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start()</a:t>
            </a: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, which sets up the thread </a:t>
            </a:r>
            <a:r>
              <a:rPr lang="en-US" sz="2400" dirty="0" smtClean="0">
                <a:solidFill>
                  <a:schemeClr val="accent6"/>
                </a:solidFill>
                <a:latin typeface="+mn-lt"/>
                <a:cs typeface="+mn-cs"/>
              </a:rPr>
              <a:t>environment and then </a:t>
            </a: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calls </a:t>
            </a:r>
            <a:r>
              <a:rPr lang="en-US" sz="2400" b="1" dirty="0">
                <a:solidFill>
                  <a:schemeClr val="accent6"/>
                </a:solidFill>
                <a:latin typeface="+mn-lt"/>
                <a:cs typeface="+mn-cs"/>
              </a:rPr>
              <a:t>run()</a:t>
            </a:r>
            <a:r>
              <a:rPr lang="en-US" sz="2400" dirty="0">
                <a:solidFill>
                  <a:schemeClr val="accent6"/>
                </a:solidFill>
                <a:latin typeface="+mn-lt"/>
                <a:cs typeface="+mn-cs"/>
              </a:rPr>
              <a:t> for 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7150"/>
            <a:ext cx="9144000" cy="5826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Simple example(3)  - a Runnable class</a:t>
            </a:r>
            <a:endParaRPr lang="en-US" sz="3500" dirty="0"/>
          </a:p>
        </p:txBody>
      </p:sp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171450" y="628650"/>
            <a:ext cx="8458200" cy="60631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import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java.util.Date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GreetingRunnable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Runnable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endParaRPr lang="en-US" sz="1200" b="1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Courier New" pitchFamily="49" charset="0"/>
              </a:rPr>
              <a:t>greeting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urier New" pitchFamily="49" charset="0"/>
              </a:rPr>
              <a:t>REPETITIONS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 = 15;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final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urier New" pitchFamily="49" charset="0"/>
              </a:rPr>
              <a:t>DELAY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 = 1000;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GreetingRunnable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(String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aGreeting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 dirty="0" err="1" smtClean="0">
                <a:solidFill>
                  <a:srgbClr val="0000C0"/>
                </a:solidFill>
                <a:latin typeface="Courier New" pitchFamily="49" charset="0"/>
              </a:rPr>
              <a:t>this.greeting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aGreeting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endParaRPr lang="en-US" sz="1200" b="1" dirty="0">
              <a:latin typeface="Courier New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run() 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try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{</a:t>
            </a:r>
          </a:p>
          <a:p>
            <a:r>
              <a:rPr lang="nn-NO" sz="1600" b="1" dirty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nn-NO" sz="1600" b="1" dirty="0">
                <a:solidFill>
                  <a:srgbClr val="7F0055"/>
                </a:solidFill>
                <a:latin typeface="Courier New" pitchFamily="49" charset="0"/>
              </a:rPr>
              <a:t>for</a:t>
            </a:r>
            <a:r>
              <a:rPr lang="nn-NO" sz="1600" b="1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nn-NO" sz="1600" b="1" dirty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nn-NO" sz="1600" b="1" dirty="0">
                <a:solidFill>
                  <a:srgbClr val="000000"/>
                </a:solidFill>
                <a:latin typeface="Courier New" pitchFamily="49" charset="0"/>
              </a:rPr>
              <a:t> i = 1; i &lt;= </a:t>
            </a:r>
            <a:r>
              <a:rPr lang="nn-NO" sz="1600" b="1" i="1" dirty="0" smtClean="0">
                <a:solidFill>
                  <a:srgbClr val="0000C0"/>
                </a:solidFill>
                <a:latin typeface="Courier New" pitchFamily="49" charset="0"/>
              </a:rPr>
              <a:t>GreetingRunnable.REPETITIONS</a:t>
            </a:r>
            <a:r>
              <a:rPr lang="nn-NO" sz="1600" b="1" i="1" dirty="0">
                <a:solidFill>
                  <a:srgbClr val="000000"/>
                </a:solidFill>
                <a:latin typeface="Courier New" pitchFamily="49" charset="0"/>
              </a:rPr>
              <a:t>; i++){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      Date now =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Date();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urier New" pitchFamily="49" charset="0"/>
              </a:rPr>
              <a:t>out</a:t>
            </a:r>
            <a:r>
              <a:rPr lang="en-US" sz="1600" b="1" i="1" dirty="0" err="1">
                <a:solidFill>
                  <a:srgbClr val="000000"/>
                </a:solidFill>
                <a:latin typeface="Courier New" pitchFamily="49" charset="0"/>
              </a:rPr>
              <a:t>.println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(now + </a:t>
            </a:r>
            <a:r>
              <a:rPr lang="en-US" sz="1600" b="1" i="1" dirty="0">
                <a:solidFill>
                  <a:srgbClr val="2A00FF"/>
                </a:solidFill>
                <a:latin typeface="Courier New" pitchFamily="49" charset="0"/>
              </a:rPr>
              <a:t>" "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 + </a:t>
            </a:r>
            <a:r>
              <a:rPr lang="en-US" sz="1600" b="1" i="1" dirty="0" err="1" smtClean="0">
                <a:solidFill>
                  <a:srgbClr val="0000C0"/>
                </a:solidFill>
                <a:latin typeface="Courier New" pitchFamily="49" charset="0"/>
              </a:rPr>
              <a:t>this.greeting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Thread.</a:t>
            </a:r>
            <a:r>
              <a:rPr lang="en-US" sz="1600" b="1" i="1" dirty="0" err="1">
                <a:solidFill>
                  <a:srgbClr val="000000"/>
                </a:solidFill>
                <a:latin typeface="Courier New" pitchFamily="49" charset="0"/>
              </a:rPr>
              <a:t>sleep</a:t>
            </a:r>
            <a:r>
              <a:rPr lang="en-US" sz="1600" b="1" i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br>
              <a:rPr lang="en-US" sz="1600" b="1" i="1" dirty="0" smtClean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600" b="1" i="1" dirty="0" smtClean="0">
                <a:solidFill>
                  <a:srgbClr val="000000"/>
                </a:solidFill>
                <a:latin typeface="Courier New" pitchFamily="49" charset="0"/>
              </a:rPr>
              <a:t> 		(</a:t>
            </a:r>
            <a:r>
              <a:rPr lang="en-US" sz="1600" b="1" i="1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600" b="1" i="1" dirty="0" smtClean="0">
                <a:solidFill>
                  <a:srgbClr val="000000"/>
                </a:solidFill>
                <a:latin typeface="Courier New" pitchFamily="49" charset="0"/>
              </a:rPr>
              <a:t>) (</a:t>
            </a:r>
            <a:r>
              <a:rPr lang="en-US" sz="1600" b="1" i="1" dirty="0" err="1" smtClean="0">
                <a:solidFill>
                  <a:srgbClr val="0000C0"/>
                </a:solidFill>
                <a:latin typeface="Courier New" pitchFamily="49" charset="0"/>
              </a:rPr>
              <a:t>GreetingRunnable.DELAY</a:t>
            </a:r>
            <a:r>
              <a:rPr lang="en-US" sz="1600" b="1" i="1" dirty="0" smtClean="0">
                <a:solidFill>
                  <a:srgbClr val="0000C0"/>
                </a:solidFill>
                <a:latin typeface="Courier New" pitchFamily="49" charset="0"/>
              </a:rPr>
              <a:t> </a:t>
            </a:r>
            <a:r>
              <a:rPr lang="en-US" sz="1600" b="1" i="1" dirty="0" smtClean="0">
                <a:solidFill>
                  <a:srgbClr val="000000"/>
                </a:solidFill>
                <a:latin typeface="Courier New" pitchFamily="49" charset="0"/>
              </a:rPr>
              <a:t>* </a:t>
            </a:r>
            <a:r>
              <a:rPr lang="en-US" sz="1600" b="1" i="1" dirty="0" err="1" smtClean="0">
                <a:solidFill>
                  <a:srgbClr val="000000"/>
                </a:solidFill>
                <a:latin typeface="Courier New" pitchFamily="49" charset="0"/>
              </a:rPr>
              <a:t>Math.random</a:t>
            </a:r>
            <a:r>
              <a:rPr lang="en-US" sz="1600" b="1" i="1" dirty="0">
                <a:solidFill>
                  <a:srgbClr val="000000"/>
                </a:solidFill>
                <a:latin typeface="Courier New" pitchFamily="49" charset="0"/>
              </a:rPr>
              <a:t>()));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} </a:t>
            </a:r>
            <a:r>
              <a:rPr lang="en-US" sz="1600" b="1" dirty="0">
                <a:solidFill>
                  <a:srgbClr val="7F0055"/>
                </a:solidFill>
                <a:latin typeface="Courier New" pitchFamily="49" charset="0"/>
              </a:rPr>
              <a:t>catch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</a:rPr>
              <a:t>InterruptedException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exception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</a:rPr>
              <a:t>	; </a:t>
            </a:r>
            <a:r>
              <a:rPr lang="en-US" sz="1600" b="1" dirty="0" smtClean="0">
                <a:solidFill>
                  <a:srgbClr val="00B050"/>
                </a:solidFill>
                <a:latin typeface="Courier New" pitchFamily="49" charset="0"/>
              </a:rPr>
              <a:t>// Do nothing, just continue running</a:t>
            </a:r>
            <a:endParaRPr lang="en-US" sz="1600" b="1" dirty="0">
              <a:solidFill>
                <a:srgbClr val="00B050"/>
              </a:solidFill>
              <a:latin typeface="Courier New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  }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600" b="1" dirty="0">
              <a:latin typeface="Lucida Sans Unicode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700" y="6172200"/>
            <a:ext cx="7200900" cy="307777"/>
          </a:xfrm>
          <a:prstGeom prst="rect">
            <a:avLst/>
          </a:prstGeom>
          <a:noFill/>
          <a:ln w="15875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accent6"/>
                </a:solidFill>
                <a:latin typeface="+mn-lt"/>
                <a:cs typeface="+mn-cs"/>
              </a:rPr>
              <a:t>If a thread is interrupted while it is sleeping, an </a:t>
            </a:r>
            <a:r>
              <a:rPr lang="en-US" sz="1400" b="1" dirty="0">
                <a:solidFill>
                  <a:schemeClr val="accent6"/>
                </a:solidFill>
                <a:latin typeface="+mn-lt"/>
                <a:cs typeface="+mn-cs"/>
              </a:rPr>
              <a:t>InterruptedException</a:t>
            </a:r>
            <a:r>
              <a:rPr lang="en-US" sz="1400" dirty="0">
                <a:solidFill>
                  <a:schemeClr val="accent6"/>
                </a:solidFill>
                <a:latin typeface="+mn-lt"/>
                <a:cs typeface="+mn-cs"/>
              </a:rPr>
              <a:t> is thrown.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86700" y="6172200"/>
            <a:ext cx="12001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Q6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2481</Words>
  <Application>Microsoft Office PowerPoint</Application>
  <PresentationFormat>On-screen Show (4:3)</PresentationFormat>
  <Paragraphs>447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Presentation on brainstorming</vt:lpstr>
      <vt:lpstr>CSSE 220 Day 22</vt:lpstr>
      <vt:lpstr>Multithreaded programs</vt:lpstr>
      <vt:lpstr>Why use Threads?</vt:lpstr>
      <vt:lpstr>A Java Program's Threads</vt:lpstr>
      <vt:lpstr>The Emperor's New Threads</vt:lpstr>
      <vt:lpstr>Threads examples (in your SVN repos.)</vt:lpstr>
      <vt:lpstr>Simple example (1)  – greetings Output</vt:lpstr>
      <vt:lpstr>Simple example(2) – GreetingThreadTester</vt:lpstr>
      <vt:lpstr>Simple example(3)  - a Runnable class</vt:lpstr>
      <vt:lpstr>Ball Animation</vt:lpstr>
      <vt:lpstr>Set up the frame</vt:lpstr>
      <vt:lpstr>The Ball class</vt:lpstr>
      <vt:lpstr>AnimatedBallComponent: Instance Variables and Constructor</vt:lpstr>
      <vt:lpstr>AnimatedBallComponent: run, paintComponent, mousePressed</vt:lpstr>
      <vt:lpstr>Another animation: CounterThreads</vt:lpstr>
      <vt:lpstr>CounterThreads setup</vt:lpstr>
      <vt:lpstr>CounterPane Basics</vt:lpstr>
      <vt:lpstr>CounterPane Constructor</vt:lpstr>
      <vt:lpstr>CounterPane's addButton method</vt:lpstr>
      <vt:lpstr>CounterPane's run method</vt:lpstr>
      <vt:lpstr>CounterThreads questions</vt:lpstr>
      <vt:lpstr>RadioButton version</vt:lpstr>
      <vt:lpstr>Ending a thread</vt:lpstr>
      <vt:lpstr>Ending a thread via the Runnable</vt:lpstr>
      <vt:lpstr>Ending a thread via the Thread itself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6</cp:revision>
  <dcterms:created xsi:type="dcterms:W3CDTF">2007-11-19T15:20:41Z</dcterms:created>
  <dcterms:modified xsi:type="dcterms:W3CDTF">2009-05-05T03:02:40Z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