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35A4-EEA9-4BAC-8BD4-7319F4D0A6F0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52769-0F95-45FB-BAED-F56992529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cool ideas: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Anonymous classes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Polymorphism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Anonymous classes –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probably have many buttons and/or menu items in your </a:t>
            </a:r>
            <a:r>
              <a:rPr lang="en-US" dirty="0" err="1" smtClean="0"/>
              <a:t>VectorGraphics</a:t>
            </a:r>
            <a:r>
              <a:rPr lang="en-US" dirty="0" smtClean="0"/>
              <a:t> project</a:t>
            </a:r>
          </a:p>
          <a:p>
            <a:r>
              <a:rPr lang="en-US" dirty="0" smtClean="0"/>
              <a:t>Three approaches for responding to the events from selecting those buttons / menu items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Classic:  Each button is a class that implements </a:t>
            </a:r>
            <a:r>
              <a:rPr lang="en-US" dirty="0" err="1" smtClean="0"/>
              <a:t>ActionListener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Least code:  Panel responds to ALL buttons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i="1" dirty="0" smtClean="0">
                <a:solidFill>
                  <a:srgbClr val="FF0000"/>
                </a:solidFill>
              </a:rPr>
              <a:t>Anonymous class </a:t>
            </a:r>
            <a:r>
              <a:rPr lang="en-US" dirty="0" smtClean="0"/>
              <a:t>for each button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Anonymous classes –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Classic:  Each button (likewise for menu-item) is a class that implements </a:t>
            </a:r>
            <a:r>
              <a:rPr lang="en-US" dirty="0" err="1" smtClean="0"/>
              <a:t>ActionListener</a:t>
            </a:r>
            <a:endParaRPr lang="en-US" dirty="0" smtClean="0"/>
          </a:p>
          <a:p>
            <a:pPr marL="1371600" lvl="2" indent="-514350"/>
            <a:r>
              <a:rPr lang="en-US" dirty="0" smtClean="0"/>
              <a:t>Obeys Quality Tip:  Buttons should respond to themselves</a:t>
            </a:r>
          </a:p>
          <a:p>
            <a:pPr marL="1371600" lvl="2" indent="-514350">
              <a:buNone/>
            </a:pP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  <a:p>
            <a:pPr marL="1371600" lvl="2" indent="-514350">
              <a:buNone/>
            </a:pP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XXXButton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marL="1371600" lvl="2" indent="-51435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               implements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1371600" lvl="2" indent="-51435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1371600" lvl="2" indent="-51435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XXXButton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XXPanel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panel) {</a:t>
            </a:r>
          </a:p>
          <a:p>
            <a:pPr marL="1371600" lvl="2" indent="-51435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// store panel in field</a:t>
            </a:r>
          </a:p>
          <a:p>
            <a:pPr marL="1371600" lvl="2" indent="-51435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1371600" lvl="2" indent="-514350"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marL="1371600" lvl="2" indent="-51435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event) {</a:t>
            </a:r>
          </a:p>
          <a:p>
            <a:pPr marL="1371600" lvl="2" indent="-51435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    // Ask panel to ...</a:t>
            </a:r>
          </a:p>
          <a:p>
            <a:pPr marL="1371600" lvl="2" indent="-514350"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1371600" lvl="2" indent="-514350">
              <a:buNone/>
            </a:pPr>
            <a:r>
              <a:rPr lang="en-US" sz="19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400" y="2819400"/>
            <a:ext cx="73914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Anonymous classes –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1295399"/>
          </a:xfrm>
        </p:spPr>
        <p:txBody>
          <a:bodyPr>
            <a:normAutofit fontScale="92500" lnSpcReduction="20000"/>
          </a:bodyPr>
          <a:lstStyle/>
          <a:p>
            <a:pPr marL="971550" lvl="1" indent="-514350">
              <a:buFont typeface="+mj-lt"/>
              <a:buAutoNum type="arabicPeriod" startAt="2"/>
            </a:pPr>
            <a:r>
              <a:rPr lang="en-US" dirty="0" smtClean="0"/>
              <a:t>Panel responds to ALL the buttons and menu-items</a:t>
            </a:r>
          </a:p>
          <a:p>
            <a:pPr marL="1371600" lvl="2" indent="-514350"/>
            <a:r>
              <a:rPr lang="en-US" dirty="0" smtClean="0"/>
              <a:t>Not very OO, but easy to code</a:t>
            </a:r>
          </a:p>
          <a:p>
            <a:pPr marL="1371600" lvl="2" indent="-514350">
              <a:buNone/>
            </a:pP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  <a:p>
            <a:pPr marL="1371600" lvl="2" indent="-514350">
              <a:buNone/>
            </a:pPr>
            <a:r>
              <a:rPr lang="en-US" sz="1900" dirty="0" smtClean="0">
                <a:latin typeface="Courier New" pitchFamily="49" charset="0"/>
                <a:cs typeface="Courier New" pitchFamily="49" charset="0"/>
              </a:rPr>
              <a:t>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" y="2895600"/>
            <a:ext cx="89154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tlCol="0" anchor="ctr"/>
          <a:lstStyle/>
          <a:p>
            <a:pPr marL="457200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XXXPanel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JPanel</a:t>
            </a:r>
            <a:endParaRPr lang="en-US" sz="19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1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              implements 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914400" lvl="1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457200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event)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button = (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 (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event.getSource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457200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button.getText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().equals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Make rectangle”) {</a:t>
            </a:r>
          </a:p>
          <a:p>
            <a:pPr marL="914400" lvl="1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       // construct and draw a rectangle</a:t>
            </a:r>
          </a:p>
          <a:p>
            <a:pPr marL="914400" lvl="1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else if (...) {</a:t>
            </a:r>
          </a:p>
          <a:p>
            <a:pPr marL="914400" lvl="1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       // etc</a:t>
            </a:r>
          </a:p>
          <a:p>
            <a:pPr marL="914400" lvl="1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} 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// etc</a:t>
            </a:r>
          </a:p>
          <a:p>
            <a:pPr marL="914400" lvl="1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914400" lvl="1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1" indent="-514350"/>
            <a:endParaRPr lang="en-US" sz="19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981200"/>
            <a:ext cx="83820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lvl="2" indent="-514350">
              <a:buNone/>
            </a:pP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Wherever buttons are constructed:</a:t>
            </a:r>
          </a:p>
          <a:p>
            <a:pPr marL="1371600" lvl="2" indent="-514350">
              <a:buNone/>
            </a:pPr>
            <a:r>
              <a:rPr lang="en-US" sz="19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button.addActionListener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(panel);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98119" y="1676400"/>
            <a:ext cx="2445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dirty="0" smtClean="0"/>
              <a:t> if this code is in the Panel class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 flipV="1">
            <a:off x="6172201" y="1999566"/>
            <a:ext cx="525919" cy="36263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Anonymous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1523999"/>
          </a:xfrm>
        </p:spPr>
        <p:txBody>
          <a:bodyPr>
            <a:normAutofit fontScale="92500"/>
          </a:bodyPr>
          <a:lstStyle/>
          <a:p>
            <a:pPr marL="971550" lvl="1" indent="-514350">
              <a:buFont typeface="+mj-lt"/>
              <a:buAutoNum type="arabicPeriod" startAt="3"/>
            </a:pPr>
            <a:r>
              <a:rPr lang="en-US" dirty="0" smtClean="0"/>
              <a:t>Button responds via an </a:t>
            </a:r>
            <a:r>
              <a:rPr lang="en-US" b="1" i="1" dirty="0" smtClean="0"/>
              <a:t>anonymous class</a:t>
            </a:r>
          </a:p>
          <a:p>
            <a:pPr marL="1371600" lvl="2" indent="-514350"/>
            <a:r>
              <a:rPr lang="en-US" dirty="0" smtClean="0"/>
              <a:t>Responding code is physically close to constructing code</a:t>
            </a:r>
          </a:p>
          <a:p>
            <a:pPr marL="1371600" lvl="2" indent="-514350"/>
            <a:r>
              <a:rPr lang="en-US" dirty="0" smtClean="0"/>
              <a:t>Code in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below is the anonymous class</a:t>
            </a: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  <a:p>
            <a:pPr marL="1371600" lvl="2" indent="-514350">
              <a:buNone/>
            </a:pPr>
            <a:endParaRPr lang="en-US" sz="19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2819400"/>
            <a:ext cx="8382000" cy="2819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514350"/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Wherever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buttons are constructed:</a:t>
            </a:r>
          </a:p>
          <a:p>
            <a:pPr marL="457200" indent="-514350"/>
            <a:endParaRPr lang="en-US" sz="19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514350"/>
            <a:r>
              <a:rPr lang="en-US" sz="19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button.addActionListener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900" b="1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ActionListener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0" indent="-514350"/>
            <a:endParaRPr lang="en-US" sz="19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514350"/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ActionEvent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event) {</a:t>
            </a:r>
          </a:p>
          <a:p>
            <a:pPr marL="457200" indent="-514350"/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// Ask panel to ...</a:t>
            </a:r>
          </a:p>
          <a:p>
            <a:pPr marL="457200" indent="-514350"/>
            <a:r>
              <a:rPr lang="en-US" sz="19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9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514350"/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9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9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5791200"/>
            <a:ext cx="73914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anonymous class is an </a:t>
            </a:r>
            <a:r>
              <a:rPr lang="en-US" b="1" i="1" dirty="0" smtClean="0"/>
              <a:t>inner class </a:t>
            </a:r>
            <a:r>
              <a:rPr lang="en-US" dirty="0" smtClean="0"/>
              <a:t>and hence can refer to: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 Any field of the enclosing class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 Any local variable in the enclosing method if the variable is </a:t>
            </a:r>
            <a:r>
              <a:rPr lang="en-US" i="1" dirty="0" smtClean="0"/>
              <a:t>final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You probably have a list of objects that </a:t>
            </a:r>
            <a:r>
              <a:rPr lang="en-US" dirty="0" err="1" smtClean="0"/>
              <a:t>paintComponent</a:t>
            </a:r>
            <a:r>
              <a:rPr lang="en-US" dirty="0" smtClean="0"/>
              <a:t> draws:</a:t>
            </a:r>
          </a:p>
          <a:p>
            <a:pPr lvl="1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MyShape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objectsToDraw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/>
              <a:t>Suppose </a:t>
            </a:r>
            <a:r>
              <a:rPr lang="en-US" dirty="0" err="1" smtClean="0"/>
              <a:t>MyShape</a:t>
            </a:r>
            <a:r>
              <a:rPr lang="en-US" dirty="0" smtClean="0"/>
              <a:t> is an interface that specifies a draw method that takes a Graphics object.  Then </a:t>
            </a:r>
            <a:r>
              <a:rPr lang="en-US" i="1" dirty="0" err="1" smtClean="0"/>
              <a:t>paintComponent</a:t>
            </a:r>
            <a:r>
              <a:rPr lang="en-US" i="1" dirty="0" smtClean="0"/>
              <a:t>(Graphics g)</a:t>
            </a:r>
            <a:r>
              <a:rPr lang="en-US" dirty="0" smtClean="0"/>
              <a:t> can be: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MyShape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objectToDraw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objectsToDraw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objectToDraw.draw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(g);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>
              <a:buNone/>
            </a:pP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At run time, each </a:t>
            </a:r>
            <a:r>
              <a:rPr lang="en-US" i="1" dirty="0" err="1" smtClean="0"/>
              <a:t>objectToDraw</a:t>
            </a:r>
            <a:r>
              <a:rPr lang="en-US" dirty="0" smtClean="0"/>
              <a:t> </a:t>
            </a:r>
            <a:r>
              <a:rPr lang="en-US" b="1" i="1" dirty="0" smtClean="0"/>
              <a:t>morphs</a:t>
            </a:r>
            <a:r>
              <a:rPr lang="en-US" dirty="0" smtClean="0"/>
              <a:t> into the particular type it </a:t>
            </a:r>
            <a:r>
              <a:rPr lang="en-US" b="1" i="1" dirty="0" smtClean="0"/>
              <a:t>actually</a:t>
            </a:r>
            <a:r>
              <a:rPr lang="en-US" dirty="0" smtClean="0"/>
              <a:t> is, and uses its </a:t>
            </a:r>
            <a:r>
              <a:rPr lang="en-US" b="1" i="1" dirty="0" smtClean="0"/>
              <a:t>actual</a:t>
            </a:r>
            <a:r>
              <a:rPr lang="en-US" dirty="0" smtClean="0"/>
              <a:t> </a:t>
            </a:r>
            <a:r>
              <a:rPr lang="en-US" i="1" dirty="0" smtClean="0"/>
              <a:t>draw</a:t>
            </a:r>
            <a:r>
              <a:rPr lang="en-US" dirty="0" smtClean="0"/>
              <a:t> method.</a:t>
            </a:r>
          </a:p>
          <a:p>
            <a:r>
              <a:rPr lang="en-US" dirty="0" smtClean="0"/>
              <a:t>Bottom-line:  for any statement like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 x.foo(…);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the </a:t>
            </a:r>
            <a:r>
              <a:rPr lang="en-US" b="1" i="1" dirty="0" smtClean="0">
                <a:solidFill>
                  <a:srgbClr val="FF0000"/>
                </a:solidFill>
              </a:rPr>
              <a:t>actual</a:t>
            </a:r>
            <a:r>
              <a:rPr lang="en-US" dirty="0" smtClean="0"/>
              <a:t> type of </a:t>
            </a:r>
            <a:r>
              <a:rPr lang="en-US" i="1" dirty="0" smtClean="0"/>
              <a:t>x</a:t>
            </a:r>
            <a:r>
              <a:rPr lang="en-US" dirty="0" smtClean="0"/>
              <a:t> (not the declared type) is what determines which </a:t>
            </a:r>
            <a:r>
              <a:rPr lang="en-US" i="1" dirty="0" err="1" smtClean="0"/>
              <a:t>foo</a:t>
            </a:r>
            <a:r>
              <a:rPr lang="en-US" dirty="0" smtClean="0"/>
              <a:t> function to run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414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Two cool ideas: Anonymous classes Polymorphism</vt:lpstr>
      <vt:lpstr>Anonymous classes – motivation</vt:lpstr>
      <vt:lpstr>Anonymous classes – motivation</vt:lpstr>
      <vt:lpstr>Anonymous classes – motivation</vt:lpstr>
      <vt:lpstr>Anonymous classes</vt:lpstr>
      <vt:lpstr>Polymorphism</vt:lpstr>
    </vt:vector>
  </TitlesOfParts>
  <Company>Rose-Hulman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C. Mutchler</dc:creator>
  <cp:lastModifiedBy>David C. Mutchler</cp:lastModifiedBy>
  <cp:revision>17</cp:revision>
  <dcterms:created xsi:type="dcterms:W3CDTF">2009-05-01T11:25:58Z</dcterms:created>
  <dcterms:modified xsi:type="dcterms:W3CDTF">2009-05-05T03:12:47Z</dcterms:modified>
</cp:coreProperties>
</file>