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4"/>
  </p:notesMasterIdLst>
  <p:handoutMasterIdLst>
    <p:handoutMasterId r:id="rId5"/>
  </p:handoutMasterIdLst>
  <p:sldIdLst>
    <p:sldId id="369" r:id="rId2"/>
    <p:sldId id="370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47" autoAdjust="0"/>
    <p:restoredTop sz="80840" autoAdjust="0"/>
  </p:normalViewPr>
  <p:slideViewPr>
    <p:cSldViewPr snapToObjects="1">
      <p:cViewPr varScale="1">
        <p:scale>
          <a:sx n="91" d="100"/>
          <a:sy n="91" d="100"/>
        </p:scale>
        <p:origin x="-15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2629" y="2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8AC0408-3F78-4C66-BAC4-B8448C12BF70}" type="datetimeFigureOut">
              <a:rPr lang="en-US"/>
              <a:pPr>
                <a:defRPr/>
              </a:pPr>
              <a:t>4/2/2009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2629" y="9720177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8E60F34-9B96-443A-831F-C093AF99A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2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74CA882-BF0A-4440-BD8A-BC2E13605C45}" type="datetimeFigureOut">
              <a:rPr lang="en-US"/>
              <a:pPr>
                <a:defRPr/>
              </a:pPr>
              <a:t>4/2/2009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3" tIns="47352" rIns="94703" bIns="4735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41" y="4861782"/>
            <a:ext cx="5678823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0177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6" tIns="49119" rIns="98236" bIns="49119" numCol="1" anchor="b" anchorCtr="0" compatLnSpc="1">
            <a:prstTxWarp prst="textNoShape">
              <a:avLst/>
            </a:prstTxWarp>
          </a:bodyPr>
          <a:lstStyle>
            <a:lvl1pPr algn="r" defTabSz="96333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C836F68-8A8B-4F3C-8549-1455E3D51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F441F-E55D-4592-B467-96734E6AE85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02CB85-1A7A-469F-BCF9-56972CCAB71D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B104E44-F64F-4B8E-A9FD-194F68915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4BF9-85FA-4240-9AC2-490F7D352086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949D-7965-4A1A-9C40-B982BFC9C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9C61-AFE2-4B1B-BBA1-D1F9C5BF482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C206-9540-4B64-BBBA-22E798D90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63512-2EDA-4437-A7AF-D0DBC335E5E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BF9E1-7AEE-4CDE-A17D-92C2DA722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7C130C-374C-4F15-B336-E2C77AAE3AFD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2EB048-60DD-4FE4-8406-E973A79F7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048F9-526C-41FF-979A-04A8BF7C189A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9B9BE2-4F84-4AC9-A990-16806B5C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15ED04-A417-4688-8CA4-92AE2F067A10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431046-69B9-435E-8375-4397E0631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25F041-A746-485A-9629-5CAE161EABCB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5D196A-BE2C-418B-8348-00B41BA2B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BAF9-2DF9-4FF5-B9C8-1C45800599F3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2EB8-1944-41DB-AE46-188B232A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22BB0C-9F1A-4B92-AC1E-E02838CB50B4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827EB6-9E65-43A9-BCF2-E73D5242D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E561AE-B089-4C8B-9AD3-035A6A78A075}" type="datetime2">
              <a:rPr lang="en-US"/>
              <a:pPr>
                <a:defRPr/>
              </a:pPr>
              <a:t>Thursday, April 02,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418B88-DD52-47FC-AB14-496C6B5A3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2E71C5-9024-492D-B891-59D09471AE9F}" type="datetime2">
              <a:rPr lang="en-US"/>
              <a:pPr>
                <a:defRPr/>
              </a:pPr>
              <a:t>Thursday, April 02,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571168-B5EE-446C-892C-A2A26ED33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0" r:id="rId1"/>
    <p:sldLayoutId id="2147484276" r:id="rId2"/>
    <p:sldLayoutId id="2147484281" r:id="rId3"/>
    <p:sldLayoutId id="2147484282" r:id="rId4"/>
    <p:sldLayoutId id="2147484283" r:id="rId5"/>
    <p:sldLayoutId id="2147484284" r:id="rId6"/>
    <p:sldLayoutId id="2147484277" r:id="rId7"/>
    <p:sldLayoutId id="2147484285" r:id="rId8"/>
    <p:sldLayoutId id="2147484286" r:id="rId9"/>
    <p:sldLayoutId id="2147484278" r:id="rId10"/>
    <p:sldLayoutId id="21474842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138"/>
            <a:ext cx="8991600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  </a:t>
            </a:r>
            <a:r>
              <a:rPr lang="en-US" b="1" dirty="0" err="1" smtClean="0">
                <a:solidFill>
                  <a:schemeClr val="accent3"/>
                </a:solidFill>
              </a:rPr>
              <a:t>instanceof</a:t>
            </a:r>
            <a:r>
              <a:rPr lang="en-US" dirty="0" smtClean="0"/>
              <a:t>  Y</a:t>
            </a:r>
          </a:p>
          <a:p>
            <a:pPr>
              <a:defRPr/>
            </a:pPr>
            <a:r>
              <a:rPr lang="en-US" dirty="0" smtClean="0"/>
              <a:t>returns true if object x is an instance of class Y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Example (but better example on next panel)</a:t>
            </a:r>
          </a:p>
          <a:p>
            <a:pPr lvl="1">
              <a:buNone/>
              <a:defRPr/>
            </a:pP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public void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moveTo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(Point2D point) {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if (point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instanceof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Point2D.Double) {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   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// do stuff that relies on double-precision accuracy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} else {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   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// only rely on single-precision accuracy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}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i</a:t>
            </a:r>
            <a:r>
              <a:rPr lang="en-US" dirty="0" err="1" smtClean="0"/>
              <a:t>nstanceof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endParaRPr lang="en-US" dirty="0" smtClean="0"/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public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Dud(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BallEnvironment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be)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{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if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(be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instanceof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World)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{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   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((World) (</a:t>
            </a:r>
            <a:r>
              <a:rPr lang="en-US" sz="1800" b="1" dirty="0" smtClean="0">
                <a:solidFill>
                  <a:schemeClr val="accent3"/>
                </a:solidFill>
                <a:latin typeface="Lucida Sans Typewriter" pitchFamily="49" charset="0"/>
              </a:rPr>
              <a:t>be)).STUFF_THAT_WORLDS_CAN_DO...</a:t>
            </a:r>
            <a:endParaRPr lang="en-US" sz="18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  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  <a:p>
            <a:pPr lvl="1">
              <a:buNone/>
              <a:defRPr/>
            </a:pP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Note weird notation:  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(Class) (thing-to-cast)</a:t>
            </a:r>
          </a:p>
          <a:p>
            <a:r>
              <a:rPr lang="en-US" dirty="0" smtClean="0"/>
              <a:t>You will </a:t>
            </a:r>
            <a:r>
              <a:rPr lang="en-US" dirty="0" smtClean="0"/>
              <a:t>need this notation for implementing </a:t>
            </a:r>
            <a:r>
              <a:rPr lang="en-US" i="1" dirty="0" smtClean="0"/>
              <a:t>equals</a:t>
            </a:r>
            <a:r>
              <a:rPr lang="en-US" dirty="0" smtClean="0"/>
              <a:t> in </a:t>
            </a:r>
            <a:r>
              <a:rPr lang="en-US" dirty="0" err="1" smtClean="0"/>
              <a:t>BigRational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</TotalTime>
  <Words>110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instanceof</vt:lpstr>
      <vt:lpstr>Casting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504</cp:revision>
  <dcterms:created xsi:type="dcterms:W3CDTF">2007-11-19T15:20:41Z</dcterms:created>
  <dcterms:modified xsi:type="dcterms:W3CDTF">2009-04-02T17:04:57Z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