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9"/>
  </p:notesMasterIdLst>
  <p:handoutMasterIdLst>
    <p:handoutMasterId r:id="rId10"/>
  </p:handoutMasterIdLst>
  <p:sldIdLst>
    <p:sldId id="369" r:id="rId2"/>
    <p:sldId id="370" r:id="rId3"/>
    <p:sldId id="374" r:id="rId4"/>
    <p:sldId id="371" r:id="rId5"/>
    <p:sldId id="372" r:id="rId6"/>
    <p:sldId id="375" r:id="rId7"/>
    <p:sldId id="376" r:id="rId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F28"/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347" autoAdjust="0"/>
    <p:restoredTop sz="80840" autoAdjust="0"/>
  </p:normalViewPr>
  <p:slideViewPr>
    <p:cSldViewPr snapToObjects="1">
      <p:cViewPr varScale="1">
        <p:scale>
          <a:sx n="91" d="100"/>
          <a:sy n="91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2629" y="2"/>
            <a:ext cx="3075131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8AC0408-3F78-4C66-BAC4-B8448C12BF70}" type="datetimeFigureOut">
              <a:rPr lang="en-US"/>
              <a:pPr>
                <a:defRPr/>
              </a:pPr>
              <a:t>4/2/2009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720177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2629" y="9720177"/>
            <a:ext cx="3075131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8E60F34-9B96-443A-831F-C093AF99A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088" y="2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74CA882-BF0A-4440-BD8A-BC2E13605C45}" type="datetimeFigureOut">
              <a:rPr lang="en-US"/>
              <a:pPr>
                <a:defRPr/>
              </a:pPr>
              <a:t>4/2/2009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03" tIns="47352" rIns="94703" bIns="4735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241" y="4861782"/>
            <a:ext cx="5678823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720177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088" y="9720177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C836F68-8A8B-4F3C-8549-1455E3D51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nextInt</a:t>
            </a:r>
            <a:r>
              <a:rPr lang="en-US" dirty="0" smtClean="0"/>
              <a:t>() check and exception throwing to </a:t>
            </a:r>
            <a:r>
              <a:rPr lang="en-US" dirty="0" err="1" smtClean="0"/>
              <a:t>LoadSaveHandler.loadGameState</a:t>
            </a:r>
            <a:r>
              <a:rPr lang="en-US" dirty="0" smtClean="0"/>
              <a:t>() before reading column:</a:t>
            </a:r>
          </a:p>
          <a:p>
            <a:endParaRPr lang="en-US" dirty="0" smtClean="0"/>
          </a:p>
          <a:p>
            <a:r>
              <a:rPr lang="en-US" dirty="0" smtClean="0"/>
              <a:t>if (!</a:t>
            </a:r>
            <a:r>
              <a:rPr lang="en-US" dirty="0" err="1" smtClean="0"/>
              <a:t>inScanner.hasNextInt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  throw new </a:t>
            </a:r>
            <a:r>
              <a:rPr lang="en-US" dirty="0" err="1" smtClean="0"/>
              <a:t>EOFException</a:t>
            </a:r>
            <a:r>
              <a:rPr lang="en-US" dirty="0" smtClean="0"/>
              <a:t>("Uneven number of </a:t>
            </a:r>
            <a:r>
              <a:rPr lang="en-US" dirty="0" err="1" smtClean="0"/>
              <a:t>ints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}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column = </a:t>
            </a:r>
            <a:r>
              <a:rPr lang="en-US" dirty="0" err="1" smtClean="0"/>
              <a:t>inScanner.nextInt</a:t>
            </a:r>
            <a:r>
              <a:rPr lang="en-US" dirty="0" smtClean="0"/>
              <a:t>();</a:t>
            </a:r>
          </a:p>
          <a:p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F441F-E55D-4592-B467-96734E6AE85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GameoFLifeMain</a:t>
            </a:r>
            <a:endParaRPr lang="en-US" dirty="0" smtClean="0"/>
          </a:p>
          <a:p>
            <a:r>
              <a:rPr lang="en-US" dirty="0" smtClean="0"/>
              <a:t>First time Cancel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FileChooser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Let it run.  Pause it.   Add some cells.  Let it run.</a:t>
            </a:r>
          </a:p>
          <a:p>
            <a:r>
              <a:rPr lang="en-US" baseline="0" dirty="0" smtClean="0"/>
              <a:t>Quit and save the file.</a:t>
            </a:r>
          </a:p>
          <a:p>
            <a:r>
              <a:rPr lang="en-US" baseline="0" dirty="0" smtClean="0"/>
              <a:t>Start the program again and open the file.</a:t>
            </a:r>
          </a:p>
          <a:p>
            <a:endParaRPr lang="en-US" baseline="0" dirty="0" smtClean="0"/>
          </a:p>
          <a:p>
            <a:r>
              <a:rPr lang="en-US" dirty="0" smtClean="0"/>
              <a:t>Then type in a non-existent filename.  CRASH!</a:t>
            </a:r>
          </a:p>
          <a:p>
            <a:r>
              <a:rPr lang="en-US" dirty="0" smtClean="0"/>
              <a:t>Fix it with exception-handling, as in the solution.</a:t>
            </a:r>
          </a:p>
          <a:p>
            <a:endParaRPr lang="en-US" dirty="0" smtClean="0"/>
          </a:p>
          <a:p>
            <a:r>
              <a:rPr lang="en-US" dirty="0" smtClean="0"/>
              <a:t>Add exception handling code to </a:t>
            </a:r>
            <a:r>
              <a:rPr lang="en-US" dirty="0" err="1" smtClean="0"/>
              <a:t>GameOfLifeMain</a:t>
            </a:r>
            <a:r>
              <a:rPr lang="en-US" dirty="0" smtClean="0"/>
              <a:t> around call to load.  Demonstrate crasher first.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8FB704-78E3-405E-AFC0-5CB1A216085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836F68-8A8B-4F3C-8549-1455E3D5162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02CB85-1A7A-469F-BCF9-56972CCAB71D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B104E44-F64F-4B8E-A9FD-194F68915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A4BF9-85FA-4240-9AC2-490F7D352086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949D-7965-4A1A-9C40-B982BFC9C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9C61-AFE2-4B1B-BBA1-D1F9C5BF4823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C206-9540-4B64-BBBA-22E798D90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63512-2EDA-4437-A7AF-D0DBC335E5E3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BF9E1-7AEE-4CDE-A17D-92C2DA722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7C130C-374C-4F15-B336-E2C77AAE3AFD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2EB048-60DD-4FE4-8406-E973A79F7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7048F9-526C-41FF-979A-04A8BF7C189A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9B9BE2-4F84-4AC9-A990-16806B5C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15ED04-A417-4688-8CA4-92AE2F067A10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431046-69B9-435E-8375-4397E0631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25F041-A746-485A-9629-5CAE161EABCB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5D196A-BE2C-418B-8348-00B41BA2B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8BAF9-2DF9-4FF5-B9C8-1C45800599F3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02EB8-1944-41DB-AE46-188B232AD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22BB0C-9F1A-4B92-AC1E-E02838CB50B4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827EB6-9E65-43A9-BCF2-E73D5242D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E561AE-B089-4C8B-9AD3-035A6A78A075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418B88-DD52-47FC-AB14-496C6B5A3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2E71C5-9024-492D-B891-59D09471AE9F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571168-B5EE-446C-892C-A2A26ED33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0" r:id="rId1"/>
    <p:sldLayoutId id="2147484276" r:id="rId2"/>
    <p:sldLayoutId id="2147484281" r:id="rId3"/>
    <p:sldLayoutId id="2147484282" r:id="rId4"/>
    <p:sldLayoutId id="2147484283" r:id="rId5"/>
    <p:sldLayoutId id="2147484284" r:id="rId6"/>
    <p:sldLayoutId id="2147484277" r:id="rId7"/>
    <p:sldLayoutId id="2147484285" r:id="rId8"/>
    <p:sldLayoutId id="2147484286" r:id="rId9"/>
    <p:sldLayoutId id="2147484278" r:id="rId10"/>
    <p:sldLayoutId id="21474842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Used to signal that something went wrong:</a:t>
            </a:r>
          </a:p>
          <a:p>
            <a:pPr lvl="1"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throw new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EOFException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(“Uneven number of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ints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”);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Can be </a:t>
            </a:r>
            <a:r>
              <a:rPr lang="en-US" b="1" dirty="0" smtClean="0">
                <a:solidFill>
                  <a:schemeClr val="accent3"/>
                </a:solidFill>
              </a:rPr>
              <a:t>caught</a:t>
            </a:r>
            <a:r>
              <a:rPr lang="en-US" dirty="0" smtClean="0"/>
              <a:t> by </a:t>
            </a:r>
            <a:r>
              <a:rPr lang="en-US" b="1" dirty="0" smtClean="0">
                <a:solidFill>
                  <a:schemeClr val="accent3"/>
                </a:solidFill>
              </a:rPr>
              <a:t>exception handler</a:t>
            </a:r>
          </a:p>
          <a:p>
            <a:pPr lvl="1">
              <a:defRPr/>
            </a:pPr>
            <a:r>
              <a:rPr lang="en-US" dirty="0" smtClean="0"/>
              <a:t>Recovers from error</a:t>
            </a:r>
          </a:p>
          <a:p>
            <a:pPr lvl="1">
              <a:defRPr/>
            </a:pPr>
            <a:r>
              <a:rPr lang="en-US" dirty="0" smtClean="0"/>
              <a:t>Or exits gracefully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Exceptions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Java has two sorts of exceptions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Checked exceptions</a:t>
            </a:r>
            <a:r>
              <a:rPr lang="en-US" dirty="0" smtClean="0"/>
              <a:t>: compiler makes sure that calling code doesn’t ignore the problem if it occurs.</a:t>
            </a:r>
          </a:p>
          <a:p>
            <a:pPr lvl="1">
              <a:defRPr/>
            </a:pPr>
            <a:r>
              <a:rPr lang="en-US" dirty="0" smtClean="0"/>
              <a:t>Used for </a:t>
            </a:r>
            <a:r>
              <a:rPr lang="en-US" b="1" dirty="0" smtClean="0">
                <a:solidFill>
                  <a:schemeClr val="accent3"/>
                </a:solidFill>
              </a:rPr>
              <a:t>expected</a:t>
            </a:r>
            <a:r>
              <a:rPr lang="en-US" dirty="0" smtClean="0"/>
              <a:t> problems</a:t>
            </a:r>
          </a:p>
          <a:p>
            <a:pPr>
              <a:defRPr/>
            </a:pPr>
            <a:endParaRPr lang="en-US" b="1" dirty="0" smtClean="0">
              <a:solidFill>
                <a:schemeClr val="accent3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Unchecked exceptions</a:t>
            </a:r>
            <a:r>
              <a:rPr lang="en-US" dirty="0" smtClean="0"/>
              <a:t>: compiler lets us ignore these if we want</a:t>
            </a:r>
          </a:p>
          <a:p>
            <a:pPr lvl="1">
              <a:defRPr/>
            </a:pPr>
            <a:r>
              <a:rPr lang="en-US" dirty="0" smtClean="0"/>
              <a:t>Used for </a:t>
            </a:r>
            <a:r>
              <a:rPr lang="en-US" b="1" dirty="0" smtClean="0">
                <a:solidFill>
                  <a:schemeClr val="accent3"/>
                </a:solidFill>
              </a:rPr>
              <a:t>fatal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chemeClr val="accent3"/>
                </a:solidFill>
              </a:rPr>
              <a:t>avoidable</a:t>
            </a:r>
            <a:r>
              <a:rPr lang="en-US" dirty="0" smtClean="0"/>
              <a:t> problems</a:t>
            </a:r>
          </a:p>
          <a:p>
            <a:pPr lvl="1">
              <a:defRPr/>
            </a:pPr>
            <a:r>
              <a:rPr lang="en-US" dirty="0" smtClean="0"/>
              <a:t>Are subclasses of </a:t>
            </a:r>
            <a:r>
              <a:rPr lang="en-US" dirty="0" err="1" smtClean="0">
                <a:latin typeface="Lucida Sans Typewriter" pitchFamily="49" charset="0"/>
              </a:rPr>
              <a:t>RunTimeException</a:t>
            </a:r>
            <a:r>
              <a:rPr lang="en-US" dirty="0" smtClean="0"/>
              <a:t> or </a:t>
            </a:r>
            <a:r>
              <a:rPr lang="en-US" dirty="0" smtClean="0">
                <a:latin typeface="Lucida Sans Typewriter" pitchFamily="49" charset="0"/>
              </a:rPr>
              <a:t>Error</a:t>
            </a:r>
            <a:endParaRPr lang="en-US" dirty="0">
              <a:latin typeface="Lucida Sans Typewriter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Checkered Past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Big Java</a:t>
            </a:r>
            <a:r>
              <a:rPr lang="en-US"/>
              <a:t> by Cay Horstmann</a:t>
            </a:r>
          </a:p>
          <a:p>
            <a:r>
              <a:rPr lang="en-US"/>
              <a:t>Copyright © 2008 by John Wiley &amp; Sons.  All rights reserved.</a:t>
            </a:r>
          </a:p>
        </p:txBody>
      </p:sp>
      <p:sp>
        <p:nvSpPr>
          <p:cNvPr id="103426" name="Line 2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0" y="3048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CC"/>
                </a:solidFill>
              </a:rPr>
              <a:t>Hierarchy of Exception Classes</a:t>
            </a:r>
          </a:p>
        </p:txBody>
      </p:sp>
      <p:pic>
        <p:nvPicPr>
          <p:cNvPr id="103431" name="Picture 7" descr="hierarc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04799"/>
            <a:ext cx="4495800" cy="6437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Dealing with checked exceptions	</a:t>
            </a:r>
          </a:p>
          <a:p>
            <a:pPr lvl="1">
              <a:defRPr/>
            </a:pPr>
            <a:r>
              <a:rPr lang="en-US" dirty="0" smtClean="0"/>
              <a:t>Can </a:t>
            </a:r>
            <a:r>
              <a:rPr lang="en-US" b="1" dirty="0" smtClean="0">
                <a:solidFill>
                  <a:schemeClr val="accent3"/>
                </a:solidFill>
              </a:rPr>
              <a:t>propagate</a:t>
            </a:r>
            <a:r>
              <a:rPr lang="en-US" dirty="0" smtClean="0"/>
              <a:t> the exception</a:t>
            </a:r>
          </a:p>
          <a:p>
            <a:pPr lvl="2">
              <a:defRPr/>
            </a:pPr>
            <a:r>
              <a:rPr lang="en-US" dirty="0" smtClean="0"/>
              <a:t>Just declare that our method will pass any exceptions along</a:t>
            </a:r>
          </a:p>
          <a:p>
            <a:pPr lvl="2"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public void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loadGameState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() throws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IOException</a:t>
            </a:r>
            <a:endParaRPr lang="en-US" sz="20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lvl="2">
              <a:defRPr/>
            </a:pPr>
            <a:r>
              <a:rPr lang="en-US" dirty="0" smtClean="0"/>
              <a:t>Used when our code isn’t able to rectify the problem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Can </a:t>
            </a:r>
            <a:r>
              <a:rPr lang="en-US" b="1" dirty="0" smtClean="0">
                <a:solidFill>
                  <a:schemeClr val="accent3"/>
                </a:solidFill>
              </a:rPr>
              <a:t>handle</a:t>
            </a:r>
            <a:r>
              <a:rPr lang="en-US" dirty="0" smtClean="0"/>
              <a:t> the exception</a:t>
            </a:r>
          </a:p>
          <a:p>
            <a:pPr lvl="2">
              <a:defRPr/>
            </a:pPr>
            <a:r>
              <a:rPr lang="en-US" dirty="0" smtClean="0"/>
              <a:t>Used when our code can rectify the problem</a:t>
            </a:r>
            <a:br>
              <a:rPr lang="en-US" dirty="0" smtClean="0"/>
            </a:br>
            <a:endParaRPr lang="en-US" dirty="0" smtClean="0"/>
          </a:p>
          <a:p>
            <a:pPr lvl="1">
              <a:defRPr/>
            </a:pPr>
            <a:r>
              <a:rPr lang="en-US" dirty="0" smtClean="0"/>
              <a:t>Can </a:t>
            </a:r>
            <a:r>
              <a:rPr lang="en-US" b="1" dirty="0" smtClean="0">
                <a:solidFill>
                  <a:schemeClr val="accent3"/>
                </a:solidFill>
              </a:rPr>
              <a:t>do both</a:t>
            </a:r>
          </a:p>
          <a:p>
            <a:pPr lvl="2">
              <a:defRPr/>
            </a:pPr>
            <a:r>
              <a:rPr lang="en-US" dirty="0" smtClean="0"/>
              <a:t>Do what we can to handle the exception, and then throw the same (or a different) exception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 Tale of Two (and a half) Choices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Use try-catch statement: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try {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    // potentially “exceptional” code</a:t>
            </a:r>
            <a:b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} catch (</a:t>
            </a:r>
            <a:r>
              <a:rPr lang="en-US" b="1" i="1" dirty="0" err="1" smtClean="0">
                <a:solidFill>
                  <a:schemeClr val="accent3"/>
                </a:solidFill>
                <a:latin typeface="Lucida Sans Typewriter" pitchFamily="49" charset="0"/>
              </a:rPr>
              <a:t>ExceptionType</a:t>
            </a:r>
            <a:r>
              <a:rPr lang="en-US" b="1" i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b="1" i="1" dirty="0" err="1" smtClean="0">
                <a:solidFill>
                  <a:schemeClr val="accent3"/>
                </a:solidFill>
                <a:latin typeface="Lucida Sans Typewriter" pitchFamily="49" charset="0"/>
              </a:rPr>
              <a:t>var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) {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    // handle exception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  <a:p>
            <a:pPr>
              <a:defRPr/>
            </a:pPr>
            <a:r>
              <a:rPr lang="en-US" dirty="0" smtClean="0"/>
              <a:t>Related, try-finally for clean up: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try {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    // code that requires “clean up”</a:t>
            </a:r>
            <a:b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} finally {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    // runs even if exception occurred</a:t>
            </a:r>
            <a:b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Handling Exceptions</a:t>
            </a:r>
            <a:endParaRPr lang="en-US" dirty="0"/>
          </a:p>
        </p:txBody>
      </p:sp>
      <p:sp>
        <p:nvSpPr>
          <p:cNvPr id="4" name="Right Brace 3"/>
          <p:cNvSpPr>
            <a:spLocks/>
          </p:cNvSpPr>
          <p:nvPr/>
        </p:nvSpPr>
        <p:spPr bwMode="auto">
          <a:xfrm>
            <a:off x="6324600" y="2667000"/>
            <a:ext cx="228600" cy="1066800"/>
          </a:xfrm>
          <a:prstGeom prst="rightBrace">
            <a:avLst>
              <a:gd name="adj1" fmla="val 8340"/>
              <a:gd name="adj2" fmla="val 50000"/>
            </a:avLst>
          </a:prstGeom>
          <a:noFill/>
          <a:ln w="55000" cmpd="thickThin" algn="ctr">
            <a:solidFill>
              <a:srgbClr val="39639D"/>
            </a:solidFill>
            <a:round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629400" y="2667000"/>
            <a:ext cx="2286000" cy="1200150"/>
          </a:xfrm>
          <a:prstGeom prst="rect">
            <a:avLst/>
          </a:prstGeom>
          <a:gradFill rotWithShape="1">
            <a:gsLst>
              <a:gs pos="0">
                <a:srgbClr val="9EAFD6"/>
              </a:gs>
              <a:gs pos="64999">
                <a:srgbClr val="CFD9EF"/>
              </a:gs>
              <a:gs pos="100000">
                <a:srgbClr val="DCE3F6"/>
              </a:gs>
            </a:gsLst>
            <a:lin ang="16200000"/>
          </a:gradFill>
          <a:ln w="9525" algn="ctr">
            <a:solidFill>
              <a:srgbClr val="39639D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cs typeface="+mn-cs"/>
              </a:rPr>
              <a:t>Can repeat this part for as many different exception types as you need.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 example of try/catch</a:t>
            </a:r>
            <a:endParaRPr lang="en-US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835" y="914400"/>
            <a:ext cx="8445956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Can be </a:t>
            </a:r>
            <a:r>
              <a:rPr lang="en-US" sz="2400" b="1" dirty="0" smtClean="0">
                <a:solidFill>
                  <a:schemeClr val="accent3"/>
                </a:solidFill>
              </a:rPr>
              <a:t>thrown</a:t>
            </a:r>
            <a:r>
              <a:rPr lang="en-US" sz="2400" dirty="0" smtClean="0"/>
              <a:t> to </a:t>
            </a:r>
            <a:r>
              <a:rPr lang="en-US" sz="2400" dirty="0" smtClean="0"/>
              <a:t>signal that something went wrong: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throw new </a:t>
            </a:r>
            <a:r>
              <a:rPr lang="en-US" sz="18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EOFException</a:t>
            </a: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(“Uneven number of </a:t>
            </a:r>
            <a:r>
              <a:rPr lang="en-US" sz="18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ints</a:t>
            </a: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”);</a:t>
            </a:r>
          </a:p>
          <a:p>
            <a:pPr lvl="1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400" dirty="0" smtClean="0"/>
              <a:t>Can be </a:t>
            </a:r>
            <a:r>
              <a:rPr lang="en-US" sz="2400" b="1" dirty="0" smtClean="0">
                <a:solidFill>
                  <a:schemeClr val="accent3"/>
                </a:solidFill>
              </a:rPr>
              <a:t>propagated</a:t>
            </a:r>
            <a:r>
              <a:rPr lang="en-US" sz="2400" dirty="0" smtClean="0"/>
              <a:t> to the calling method: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public void </a:t>
            </a:r>
            <a:r>
              <a:rPr lang="en-US" sz="18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loadGameState</a:t>
            </a: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() throws </a:t>
            </a:r>
            <a:r>
              <a:rPr lang="en-US" sz="18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IOException</a:t>
            </a:r>
            <a:endParaRPr lang="en-US" sz="18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lvl="1">
              <a:defRPr/>
            </a:pPr>
            <a:endParaRPr lang="en-US" sz="18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>
              <a:defRPr/>
            </a:pPr>
            <a:r>
              <a:rPr lang="en-US" sz="2400" dirty="0" smtClean="0"/>
              <a:t>Can </a:t>
            </a:r>
            <a:r>
              <a:rPr lang="en-US" sz="2400" dirty="0" smtClean="0"/>
              <a:t>be </a:t>
            </a:r>
            <a:r>
              <a:rPr lang="en-US" sz="2400" b="1" dirty="0" smtClean="0">
                <a:solidFill>
                  <a:schemeClr val="accent3"/>
                </a:solidFill>
              </a:rPr>
              <a:t>caught</a:t>
            </a:r>
            <a:r>
              <a:rPr lang="en-US" sz="2400" dirty="0" smtClean="0"/>
              <a:t> by </a:t>
            </a:r>
            <a:r>
              <a:rPr lang="en-US" sz="2400" b="1" dirty="0" smtClean="0">
                <a:solidFill>
                  <a:schemeClr val="accent3"/>
                </a:solidFill>
              </a:rPr>
              <a:t>exception handler</a:t>
            </a:r>
          </a:p>
          <a:p>
            <a:pPr lvl="1">
              <a:defRPr/>
            </a:pPr>
            <a:r>
              <a:rPr lang="en-US" sz="2000" dirty="0" smtClean="0"/>
              <a:t>Recovers from error</a:t>
            </a:r>
          </a:p>
          <a:p>
            <a:pPr lvl="1">
              <a:defRPr/>
            </a:pPr>
            <a:r>
              <a:rPr lang="en-US" sz="2000" dirty="0" smtClean="0"/>
              <a:t>Or exits </a:t>
            </a:r>
            <a:r>
              <a:rPr lang="en-US" sz="2000" dirty="0" smtClean="0"/>
              <a:t>gracefully</a:t>
            </a:r>
            <a:endParaRPr lang="en-US" sz="2000" dirty="0" smtClean="0"/>
          </a:p>
          <a:p>
            <a:pPr lvl="2"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try {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    // potentially “exceptional” code</a:t>
            </a:r>
            <a:b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 catch (</a:t>
            </a:r>
            <a:r>
              <a:rPr lang="en-US" sz="2000" b="1" i="1" dirty="0" err="1" smtClean="0">
                <a:solidFill>
                  <a:schemeClr val="accent3"/>
                </a:solidFill>
                <a:latin typeface="Lucida Sans Typewriter" pitchFamily="49" charset="0"/>
              </a:rPr>
              <a:t>ExceptionType</a:t>
            </a:r>
            <a:r>
              <a:rPr lang="en-US" sz="2000" b="1" i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sz="2000" b="1" i="1" dirty="0" err="1" smtClean="0">
                <a:solidFill>
                  <a:schemeClr val="accent3"/>
                </a:solidFill>
                <a:latin typeface="Lucida Sans Typewriter" pitchFamily="49" charset="0"/>
              </a:rPr>
              <a:t>var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) {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    // handle exception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  <a:endParaRPr lang="en-US" sz="2000" b="1" dirty="0" smtClean="0">
              <a:solidFill>
                <a:schemeClr val="accent3"/>
              </a:solidFill>
              <a:latin typeface="Lucida Sans Typewriter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– Summary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4800</TotalTime>
  <Words>305</Words>
  <Application>Microsoft Office PowerPoint</Application>
  <PresentationFormat>On-screen Show (4:3)</PresentationFormat>
  <Paragraphs>67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Exceptions</vt:lpstr>
      <vt:lpstr>A Checkered Past</vt:lpstr>
      <vt:lpstr>Slide 3</vt:lpstr>
      <vt:lpstr>A Tale of Two (and a half) Choices</vt:lpstr>
      <vt:lpstr>Handling Exceptions</vt:lpstr>
      <vt:lpstr>An example of try/catch</vt:lpstr>
      <vt:lpstr>Exceptions – Summary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500</cp:revision>
  <dcterms:created xsi:type="dcterms:W3CDTF">2007-11-19T15:20:41Z</dcterms:created>
  <dcterms:modified xsi:type="dcterms:W3CDTF">2009-04-02T14:52:53Z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