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6"/>
  </p:notesMasterIdLst>
  <p:handoutMasterIdLst>
    <p:handoutMasterId r:id="rId7"/>
  </p:handoutMasterIdLst>
  <p:sldIdLst>
    <p:sldId id="402" r:id="rId2"/>
    <p:sldId id="422" r:id="rId3"/>
    <p:sldId id="425" r:id="rId4"/>
    <p:sldId id="424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EE7D3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80846" autoAdjust="0"/>
  </p:normalViewPr>
  <p:slideViewPr>
    <p:cSldViewPr snapToObjects="1">
      <p:cViewPr varScale="1">
        <p:scale>
          <a:sx n="91" d="100"/>
          <a:sy n="91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476"/>
    </p:cViewPr>
  </p:sorterViewPr>
  <p:gridSpacing cx="58989913" cy="589899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706" y="3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/>
          <a:lstStyle>
            <a:lvl1pPr algn="r">
              <a:defRPr sz="1300"/>
            </a:lvl1pPr>
          </a:lstStyle>
          <a:p>
            <a:fld id="{4CBA82AE-9117-4CD7-853B-77372F56FEFF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720516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706" y="9720516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 anchor="b"/>
          <a:lstStyle>
            <a:lvl1pPr algn="r">
              <a:defRPr sz="1300"/>
            </a:lvl1pPr>
          </a:lstStyle>
          <a:p>
            <a:fld id="{1E81AD3F-07D5-4C03-870B-A99B0C58B0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6" y="3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/>
          <a:lstStyle>
            <a:lvl1pPr algn="r">
              <a:defRPr sz="1300"/>
            </a:lvl1pPr>
          </a:lstStyle>
          <a:p>
            <a:fld id="{3842907C-D0AA-4C58-9F94-58B40AD65B29}" type="datetimeFigureOut">
              <a:rPr lang="en-US" smtClean="0"/>
              <a:pPr/>
              <a:t>3/26/2009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27" tIns="49513" rIns="99027" bIns="495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6"/>
          </a:xfrm>
          <a:prstGeom prst="rect">
            <a:avLst/>
          </a:prstGeom>
        </p:spPr>
        <p:txBody>
          <a:bodyPr vert="horz" lIns="99027" tIns="49513" rIns="99027" bIns="4951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721107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</p:spPr>
        <p:txBody>
          <a:bodyPr vert="horz" lIns="99027" tIns="49513" rIns="99027" bIns="49513" rtlCol="0" anchor="b"/>
          <a:lstStyle>
            <a:lvl1pPr algn="r">
              <a:defRPr sz="13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81E0E2-8ECD-4ACC-A6D0-F705086E668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E13C79-1C97-4B32-B2AE-1A69C169643E}" type="datetime2">
              <a:rPr lang="en-US" smtClean="0"/>
              <a:pPr/>
              <a:t>Thursday, March 26, 2009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FEF5B-F2CC-4EC5-8F1F-29A8BF9EFFA9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709C1-563D-4D9C-B702-B64C84A5A174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303D9-A6EB-41FB-BF22-3F49E470997E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B0534-5698-4F62-9CFE-5DE61A073E78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827A3-B249-4F87-AB1A-1E06AC1AA2A4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546142-29B2-49CC-BCC6-A3AD70B4960E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6C4691-4882-40A8-AF62-8CF6A18D40B2}" type="datetime2">
              <a:rPr lang="en-US" smtClean="0"/>
              <a:pPr/>
              <a:t>Thursday, March 26,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C6776A-4DEC-47EE-8A49-2C150ECB5465}" type="datetime2">
              <a:rPr lang="en-US" smtClean="0"/>
              <a:pPr/>
              <a:t>Thursday, March 26, 2009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fld id="{D10E14BF-C004-4398-9186-5EE680724D95}" type="datetime2">
              <a:rPr lang="en-US" smtClean="0"/>
              <a:pPr/>
              <a:t>Thursday, March 26, 2009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085850"/>
            <a:ext cx="8229600" cy="4921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 smtClean="0"/>
              <a:t>Sometimes a new class is </a:t>
            </a:r>
            <a:r>
              <a:rPr lang="en-US" sz="2400" b="1" dirty="0" smtClean="0">
                <a:solidFill>
                  <a:schemeClr val="accent3"/>
                </a:solidFill>
              </a:rPr>
              <a:t>a special case </a:t>
            </a:r>
            <a:r>
              <a:rPr lang="en-US" sz="2400" dirty="0" smtClean="0"/>
              <a:t>of the</a:t>
            </a:r>
            <a:br>
              <a:rPr lang="en-US" sz="2400" dirty="0" smtClean="0"/>
            </a:br>
            <a:r>
              <a:rPr lang="en-US" sz="2400" dirty="0" smtClean="0"/>
              <a:t>concept represented by another</a:t>
            </a:r>
          </a:p>
          <a:p>
            <a:pPr lvl="1">
              <a:defRPr/>
            </a:pPr>
            <a:r>
              <a:rPr lang="en-US" sz="2000" dirty="0" smtClean="0"/>
              <a:t>A </a:t>
            </a:r>
            <a:r>
              <a:rPr lang="en-US" sz="2000" dirty="0" err="1" smtClean="0"/>
              <a:t>SavingsAccount</a:t>
            </a:r>
            <a:r>
              <a:rPr lang="en-US" sz="2000" dirty="0" smtClean="0"/>
              <a:t>   </a:t>
            </a:r>
            <a:r>
              <a:rPr lang="en-US" sz="2000" b="1" i="1" dirty="0" smtClean="0">
                <a:solidFill>
                  <a:srgbClr val="EE7D3E"/>
                </a:solidFill>
              </a:rPr>
              <a:t>is-a</a:t>
            </a:r>
            <a:r>
              <a:rPr lang="en-US" sz="2000" dirty="0" smtClean="0"/>
              <a:t>   </a:t>
            </a:r>
            <a:r>
              <a:rPr lang="en-US" sz="2000" dirty="0" err="1" smtClean="0"/>
              <a:t>BankAccount</a:t>
            </a:r>
            <a:endParaRPr lang="en-US" sz="2000" dirty="0" smtClean="0"/>
          </a:p>
          <a:p>
            <a:pPr lvl="1">
              <a:defRPr/>
            </a:pPr>
            <a:r>
              <a:rPr lang="en-US" sz="2000" dirty="0" smtClean="0"/>
              <a:t>An Employee   </a:t>
            </a:r>
            <a:r>
              <a:rPr lang="en-US" sz="2000" b="1" i="1" dirty="0" smtClean="0">
                <a:solidFill>
                  <a:srgbClr val="EE7D3E"/>
                </a:solidFill>
              </a:rPr>
              <a:t>is-a</a:t>
            </a:r>
            <a:r>
              <a:rPr lang="en-US" sz="2000" dirty="0" smtClean="0"/>
              <a:t>    Person</a:t>
            </a:r>
          </a:p>
          <a:p>
            <a:pPr>
              <a:defRPr/>
            </a:pPr>
            <a:r>
              <a:rPr lang="en-US" sz="2400" dirty="0" smtClean="0"/>
              <a:t>Can </a:t>
            </a:r>
            <a:r>
              <a:rPr lang="en-US" sz="2400" b="1" dirty="0" smtClean="0">
                <a:solidFill>
                  <a:schemeClr val="accent3"/>
                </a:solidFill>
              </a:rPr>
              <a:t>extend</a:t>
            </a:r>
            <a:r>
              <a:rPr lang="en-US" sz="2400" dirty="0" smtClean="0"/>
              <a:t> existing class, changing just what we need</a:t>
            </a:r>
          </a:p>
          <a:p>
            <a:pPr>
              <a:defRPr/>
            </a:pPr>
            <a:r>
              <a:rPr lang="en-US" sz="2400" dirty="0" smtClean="0"/>
              <a:t>The new class </a:t>
            </a:r>
            <a:r>
              <a:rPr lang="en-US" sz="2400" b="1" dirty="0" smtClean="0">
                <a:solidFill>
                  <a:schemeClr val="accent3"/>
                </a:solidFill>
              </a:rPr>
              <a:t>inherits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from the existing one:</a:t>
            </a:r>
          </a:p>
          <a:p>
            <a:pPr lvl="1">
              <a:defRPr/>
            </a:pPr>
            <a:r>
              <a:rPr lang="en-US" sz="2000" dirty="0" smtClean="0"/>
              <a:t>all methods</a:t>
            </a:r>
          </a:p>
          <a:p>
            <a:pPr lvl="1">
              <a:defRPr/>
            </a:pPr>
            <a:r>
              <a:rPr lang="en-US" sz="2000" dirty="0" smtClean="0"/>
              <a:t>all fields</a:t>
            </a:r>
          </a:p>
          <a:p>
            <a:pPr>
              <a:defRPr/>
            </a:pPr>
            <a:r>
              <a:rPr lang="en-US" sz="2400" dirty="0" smtClean="0"/>
              <a:t>Can add new fields/methods</a:t>
            </a:r>
          </a:p>
          <a:p>
            <a:pPr>
              <a:defRPr/>
            </a:pPr>
            <a:r>
              <a:rPr lang="en-US" sz="2400" dirty="0" smtClean="0"/>
              <a:t>Or override existing methods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3"/>
                </a:solidFill>
              </a:rPr>
              <a:t>Inheritance – what is it?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3362326"/>
            <a:ext cx="2457450" cy="576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Arial Black" pitchFamily="34" charset="0"/>
              </a:rPr>
              <a:t>Object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6400" y="4624388"/>
            <a:ext cx="2457450" cy="576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rial Black" pitchFamily="34" charset="0"/>
              </a:rPr>
              <a:t>BankAccount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00400" y="5995988"/>
            <a:ext cx="2457450" cy="576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rial Black" pitchFamily="34" charset="0"/>
              </a:rPr>
              <a:t>SavingsAccount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43600" y="5995988"/>
            <a:ext cx="2971800" cy="576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Arial Black" pitchFamily="34" charset="0"/>
              </a:rPr>
              <a:t>CheckingAccount</a:t>
            </a:r>
            <a:endParaRPr lang="en-US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6343650" y="4281488"/>
            <a:ext cx="685800" cy="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6740526" y="5318126"/>
            <a:ext cx="806450" cy="57149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657850" y="5200650"/>
            <a:ext cx="800100" cy="79533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1450"/>
            <a:ext cx="8229600" cy="65151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private double balance;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this(0.00);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initialBalance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initialBalance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void deposit(double amount)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+= amount;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void withdraw(double amount)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-= amount;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protected final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this.balance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57750" y="171450"/>
            <a:ext cx="4057650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Subclasses will inherit this field even though they cannot directly access it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Subclasses inherit </a:t>
            </a:r>
            <a:r>
              <a:rPr lang="en-US" sz="1600" i="1" dirty="0" smtClean="0">
                <a:solidFill>
                  <a:schemeClr val="bg1"/>
                </a:solidFill>
              </a:rPr>
              <a:t>all</a:t>
            </a:r>
            <a:r>
              <a:rPr lang="en-US" sz="1600" dirty="0" smtClean="0">
                <a:solidFill>
                  <a:schemeClr val="bg1"/>
                </a:solidFill>
              </a:rPr>
              <a:t>  fields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4343400" y="571499"/>
            <a:ext cx="400050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10150" y="1154847"/>
            <a:ext cx="4057650" cy="33855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Calls the one-parameter constructor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3543300" y="1314450"/>
            <a:ext cx="1352550" cy="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29350" y="4572000"/>
            <a:ext cx="2686050" cy="169277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bg1"/>
                </a:solidFill>
              </a:rPr>
              <a:t>protected</a:t>
            </a:r>
            <a:r>
              <a:rPr lang="en-US" sz="1600" dirty="0" smtClean="0">
                <a:solidFill>
                  <a:schemeClr val="bg1"/>
                </a:solidFill>
              </a:rPr>
              <a:t>  means that </a:t>
            </a:r>
            <a:r>
              <a:rPr lang="en-US" sz="1600" i="1" dirty="0" smtClean="0">
                <a:solidFill>
                  <a:schemeClr val="bg1"/>
                </a:solidFill>
              </a:rPr>
              <a:t>subclasses</a:t>
            </a:r>
            <a:r>
              <a:rPr lang="en-US" sz="1600" dirty="0" smtClean="0">
                <a:solidFill>
                  <a:schemeClr val="bg1"/>
                </a:solidFill>
              </a:rPr>
              <a:t>  and classes in the same </a:t>
            </a:r>
            <a:r>
              <a:rPr lang="en-US" sz="1600" i="1" dirty="0" smtClean="0">
                <a:solidFill>
                  <a:schemeClr val="bg1"/>
                </a:solidFill>
              </a:rPr>
              <a:t>package</a:t>
            </a:r>
            <a:r>
              <a:rPr lang="en-US" sz="1600" dirty="0" smtClean="0">
                <a:solidFill>
                  <a:schemeClr val="bg1"/>
                </a:solidFill>
              </a:rPr>
              <a:t> can access it.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n-US" sz="1200" i="1" dirty="0" smtClean="0">
                <a:solidFill>
                  <a:schemeClr val="bg1"/>
                </a:solidFill>
              </a:rPr>
              <a:t>public</a:t>
            </a:r>
            <a:r>
              <a:rPr lang="en-US" sz="1200" dirty="0" smtClean="0">
                <a:solidFill>
                  <a:schemeClr val="bg1"/>
                </a:solidFill>
              </a:rPr>
              <a:t> makes more sense here, but I have made it protected just so that you can see an example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0200" y="5855553"/>
            <a:ext cx="3886200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bg1"/>
                </a:solidFill>
              </a:rPr>
              <a:t>final  </a:t>
            </a:r>
            <a:r>
              <a:rPr lang="en-US" sz="1600" dirty="0" smtClean="0">
                <a:solidFill>
                  <a:schemeClr val="bg1"/>
                </a:solidFill>
              </a:rPr>
              <a:t>means that subclasses are not permitted to override this method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n-US" sz="1200" dirty="0" smtClean="0">
                <a:solidFill>
                  <a:schemeClr val="bg1"/>
                </a:solidFill>
              </a:rPr>
              <a:t>We want to count on it working just like this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1450" y="57150"/>
            <a:ext cx="874395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SavingsAccount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interestRate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SavingsAccount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(double rate)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this.interestRate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rate;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SavingsAccount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(double rate, double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initBalance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super(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initBalance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this.interestRate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rate;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  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addInterest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double interest;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interest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this.getBalance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          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this.interestRate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/ 100;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this.deposit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(interest);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50" y="571500"/>
            <a:ext cx="2914650" cy="132343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Fields: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Inherits </a:t>
            </a:r>
            <a:r>
              <a:rPr lang="en-US" sz="1600" i="1" dirty="0" smtClean="0">
                <a:solidFill>
                  <a:schemeClr val="bg1"/>
                </a:solidFill>
              </a:rPr>
              <a:t>balance</a:t>
            </a:r>
            <a:r>
              <a:rPr lang="en-US" sz="1600" dirty="0" smtClean="0">
                <a:solidFill>
                  <a:schemeClr val="bg1"/>
                </a:solidFill>
              </a:rPr>
              <a:t> field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DON’T put your own </a:t>
            </a:r>
            <a:r>
              <a:rPr lang="en-US" sz="1600" i="1" dirty="0" smtClean="0">
                <a:solidFill>
                  <a:schemeClr val="bg1"/>
                </a:solidFill>
              </a:rPr>
              <a:t>balance</a:t>
            </a:r>
            <a:r>
              <a:rPr lang="en-US" sz="1600" dirty="0" smtClean="0">
                <a:solidFill>
                  <a:schemeClr val="bg1"/>
                </a:solidFill>
              </a:rPr>
              <a:t> field here!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Adds </a:t>
            </a:r>
            <a:r>
              <a:rPr lang="en-US" sz="1600" i="1" dirty="0" err="1" smtClean="0">
                <a:solidFill>
                  <a:schemeClr val="bg1"/>
                </a:solidFill>
              </a:rPr>
              <a:t>interestRate</a:t>
            </a:r>
            <a:r>
              <a:rPr lang="en-US" sz="1600" dirty="0" smtClean="0">
                <a:solidFill>
                  <a:schemeClr val="bg1"/>
                </a:solidFill>
              </a:rPr>
              <a:t>  field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2024" y="2277013"/>
            <a:ext cx="4143375" cy="5847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Implicit     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super();   </a:t>
            </a:r>
            <a:r>
              <a:rPr lang="en-US" sz="1600" dirty="0" smtClean="0">
                <a:solidFill>
                  <a:schemeClr val="bg1"/>
                </a:solidFill>
              </a:rPr>
              <a:t>that calls superclass’ no-parameter constructor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00700" y="3429000"/>
            <a:ext cx="3314700" cy="83099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Calls superclass’ constructor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Must be first statement in constructor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15062" y="6042453"/>
            <a:ext cx="2814638" cy="5847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Calls inherited </a:t>
            </a:r>
            <a:r>
              <a:rPr lang="en-US" sz="1600" i="1" dirty="0" err="1" smtClean="0">
                <a:solidFill>
                  <a:schemeClr val="bg1"/>
                </a:solidFill>
              </a:rPr>
              <a:t>getBalance</a:t>
            </a:r>
            <a:r>
              <a:rPr lang="en-US" sz="1600" i="1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and </a:t>
            </a:r>
            <a:r>
              <a:rPr lang="en-US" sz="1600" i="1" dirty="0" smtClean="0">
                <a:solidFill>
                  <a:schemeClr val="bg1"/>
                </a:solidFill>
              </a:rPr>
              <a:t>deposit </a:t>
            </a:r>
            <a:r>
              <a:rPr lang="en-US" sz="1600" dirty="0" smtClean="0">
                <a:solidFill>
                  <a:schemeClr val="bg1"/>
                </a:solidFill>
              </a:rPr>
              <a:t>methods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0848" y="4508211"/>
            <a:ext cx="2114551" cy="5847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Adds this method to those inherited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029200" y="866238"/>
            <a:ext cx="800100" cy="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4972050" y="1828801"/>
            <a:ext cx="1028700" cy="3926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5600700" y="5977900"/>
            <a:ext cx="500062" cy="2514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4772024" y="6229352"/>
            <a:ext cx="1328738" cy="22859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>
            <a:off x="4514850" y="3486150"/>
            <a:ext cx="1028701" cy="15911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5600701" y="4800599"/>
            <a:ext cx="1000127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1450" y="57150"/>
            <a:ext cx="8743950" cy="6800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CheckingAccount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BankAccount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transactionCount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CheckingAccount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initialBalance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super(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initialBalance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this.transactionCount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@Override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void withdraw()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super.withdraw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++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this.transactionCount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runThisOnFirstDayOfMonth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this.transactionCount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&gt; 100) 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super.withdraw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(10.00);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this.transactionCount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00648" y="2743200"/>
            <a:ext cx="3714752" cy="126188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Overrides inherited </a:t>
            </a:r>
            <a:r>
              <a:rPr lang="en-US" sz="1600" i="1" dirty="0" smtClean="0">
                <a:solidFill>
                  <a:schemeClr val="bg1"/>
                </a:solidFill>
              </a:rPr>
              <a:t>withdraw</a:t>
            </a:r>
            <a:r>
              <a:rPr lang="en-US" sz="1600" dirty="0" smtClean="0">
                <a:solidFill>
                  <a:schemeClr val="bg1"/>
                </a:solidFill>
              </a:rPr>
              <a:t> method and also calls inherited </a:t>
            </a:r>
            <a:r>
              <a:rPr lang="en-US" sz="1600" i="1" dirty="0" smtClean="0">
                <a:solidFill>
                  <a:schemeClr val="bg1"/>
                </a:solidFill>
              </a:rPr>
              <a:t>withdraw </a:t>
            </a:r>
            <a:r>
              <a:rPr lang="en-US" sz="1600" dirty="0" smtClean="0">
                <a:solidFill>
                  <a:schemeClr val="bg1"/>
                </a:solidFill>
              </a:rPr>
              <a:t>method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</a:t>
            </a:r>
            <a:r>
              <a:rPr lang="en-US" sz="1200" dirty="0" smtClean="0">
                <a:solidFill>
                  <a:schemeClr val="bg1"/>
                </a:solidFill>
              </a:rPr>
              <a:t>The class would have, but I have not shown, a similar </a:t>
            </a:r>
            <a:r>
              <a:rPr lang="en-US" sz="1200" i="1" dirty="0" smtClean="0">
                <a:solidFill>
                  <a:schemeClr val="bg1"/>
                </a:solidFill>
              </a:rPr>
              <a:t>deposit</a:t>
            </a:r>
            <a:r>
              <a:rPr lang="en-US" sz="1200" dirty="0" smtClean="0">
                <a:solidFill>
                  <a:schemeClr val="bg1"/>
                </a:solidFill>
              </a:rPr>
              <a:t> method.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0648" y="5429250"/>
            <a:ext cx="3714752" cy="107721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This (rather silly) checking account charges a $10 fee if you do more than 100 transactions in a month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  Note call to superclass’ </a:t>
            </a:r>
            <a:r>
              <a:rPr lang="en-US" sz="1600" i="1" dirty="0" smtClean="0">
                <a:solidFill>
                  <a:schemeClr val="bg1"/>
                </a:solidFill>
              </a:rPr>
              <a:t>withdraw</a:t>
            </a:r>
            <a:endParaRPr lang="en-US" sz="16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353</Words>
  <Application>Microsoft Office PowerPoint</Application>
  <PresentationFormat>On-screen Show (4:3)</PresentationFormat>
  <Paragraphs>102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Presentation on brainstorming</vt:lpstr>
      <vt:lpstr>Inheritance – what is it?</vt:lpstr>
      <vt:lpstr>Slide 2</vt:lpstr>
      <vt:lpstr>Slide 3</vt:lpstr>
      <vt:lpstr>Slide 4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2007-11-19T15:20:41Z</dcterms:created>
  <dcterms:modified xsi:type="dcterms:W3CDTF">2009-03-26T15:48:44Z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