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01" r:id="rId3"/>
    <p:sldId id="402" r:id="rId4"/>
    <p:sldId id="403" r:id="rId5"/>
    <p:sldId id="404" r:id="rId6"/>
    <p:sldId id="350" r:id="rId7"/>
    <p:sldId id="351" r:id="rId8"/>
    <p:sldId id="405" r:id="rId9"/>
    <p:sldId id="412" r:id="rId10"/>
    <p:sldId id="413" r:id="rId11"/>
    <p:sldId id="414" r:id="rId12"/>
    <p:sldId id="415" r:id="rId13"/>
    <p:sldId id="416" r:id="rId14"/>
    <p:sldId id="419" r:id="rId15"/>
    <p:sldId id="42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EE7D3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80846" autoAdjust="0"/>
  </p:normalViewPr>
  <p:slideViewPr>
    <p:cSldViewPr snapToObjects="1">
      <p:cViewPr varScale="1">
        <p:scale>
          <a:sx n="91" d="100"/>
          <a:sy n="9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476"/>
    </p:cViewPr>
  </p:sorterViewPr>
  <p:gridSpacing cx="58989913" cy="589899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3037840" cy="464820"/>
          </a:xfrm>
          <a:prstGeom prst="rect">
            <a:avLst/>
          </a:prstGeom>
        </p:spPr>
        <p:txBody>
          <a:bodyPr vert="horz" lIns="93167" tIns="46583" rIns="93167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345" y="3"/>
            <a:ext cx="3037840" cy="464820"/>
          </a:xfrm>
          <a:prstGeom prst="rect">
            <a:avLst/>
          </a:prstGeom>
        </p:spPr>
        <p:txBody>
          <a:bodyPr vert="horz" lIns="93167" tIns="46583" rIns="93167" bIns="46583" rtlCol="0"/>
          <a:lstStyle>
            <a:lvl1pPr algn="r">
              <a:defRPr sz="1200"/>
            </a:lvl1pPr>
          </a:lstStyle>
          <a:p>
            <a:fld id="{4CBA82AE-9117-4CD7-853B-77372F56FEFF}" type="datetimeFigureOut">
              <a:rPr lang="en-US" smtClean="0"/>
              <a:pPr/>
              <a:t>3/19/2009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431"/>
            <a:ext cx="3037840" cy="464820"/>
          </a:xfrm>
          <a:prstGeom prst="rect">
            <a:avLst/>
          </a:prstGeom>
        </p:spPr>
        <p:txBody>
          <a:bodyPr vert="horz" lIns="93167" tIns="46583" rIns="93167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345" y="8829431"/>
            <a:ext cx="3037840" cy="464820"/>
          </a:xfrm>
          <a:prstGeom prst="rect">
            <a:avLst/>
          </a:prstGeom>
        </p:spPr>
        <p:txBody>
          <a:bodyPr vert="horz" lIns="93167" tIns="46583" rIns="93167" bIns="46583" rtlCol="0" anchor="b"/>
          <a:lstStyle>
            <a:lvl1pPr algn="r">
              <a:defRPr sz="1200"/>
            </a:lvl1pPr>
          </a:lstStyle>
          <a:p>
            <a:fld id="{1E81AD3F-07D5-4C03-870B-A99B0C58B0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3037840" cy="464820"/>
          </a:xfrm>
          <a:prstGeom prst="rect">
            <a:avLst/>
          </a:prstGeom>
        </p:spPr>
        <p:txBody>
          <a:bodyPr vert="horz" lIns="93167" tIns="46583" rIns="93167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3"/>
            <a:ext cx="3037840" cy="464820"/>
          </a:xfrm>
          <a:prstGeom prst="rect">
            <a:avLst/>
          </a:prstGeom>
        </p:spPr>
        <p:txBody>
          <a:bodyPr vert="horz" lIns="93167" tIns="46583" rIns="93167" bIns="46583" rtlCol="0"/>
          <a:lstStyle>
            <a:lvl1pPr algn="r">
              <a:defRPr sz="1200"/>
            </a:lvl1pPr>
          </a:lstStyle>
          <a:p>
            <a:fld id="{3842907C-D0AA-4C58-9F94-58B40AD65B29}" type="datetimeFigureOut">
              <a:rPr lang="en-US" smtClean="0"/>
              <a:pPr/>
              <a:t>3/19/2009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3" rIns="93167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0"/>
          </a:xfrm>
          <a:prstGeom prst="rect">
            <a:avLst/>
          </a:prstGeom>
        </p:spPr>
        <p:txBody>
          <a:bodyPr vert="horz" lIns="93167" tIns="46583" rIns="93167" bIns="4658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968"/>
            <a:ext cx="3037840" cy="464820"/>
          </a:xfrm>
          <a:prstGeom prst="rect">
            <a:avLst/>
          </a:prstGeom>
        </p:spPr>
        <p:txBody>
          <a:bodyPr vert="horz" lIns="93167" tIns="46583" rIns="93167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8"/>
            <a:ext cx="3037840" cy="464820"/>
          </a:xfrm>
          <a:prstGeom prst="rect">
            <a:avLst/>
          </a:prstGeom>
        </p:spPr>
        <p:txBody>
          <a:bodyPr vert="horz" lIns="93167" tIns="46583" rIns="93167" bIns="46583" rtlCol="0" anchor="b"/>
          <a:lstStyle>
            <a:lvl1pPr algn="r">
              <a:defRPr sz="1200"/>
            </a:lvl1pPr>
          </a:lstStyle>
          <a:p>
            <a:fld id="{1D76769E-C829-4283-B80E-CB90D995C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7A6610-650C-429A-91ED-0BD7444BA296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81E0E2-8ECD-4ACC-A6D0-F705086E6688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- animated bullets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60C52E-8E95-44DA-AE31-AC121168738C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Draw a Venn diagram here showing the set of all SavingsAccounts is a subset of the set of all BankAccounts.  Subclass is like subset.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C1256D-2AD0-457E-8E10-39446DBBC959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[[[Show code example here, just looking at code for BankAccount and SavingsAccount (not writing it live)]]]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C2269C-22F1-449A-8A05-5F06CE0CA4B9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Advanced code sometimes has deep inheritance hierarchies</a:t>
            </a:r>
          </a:p>
          <a:p>
            <a:r>
              <a:rPr lang="en-US" smtClean="0"/>
              <a:t>Trace through a few paths asking students what might be inherited and what might be added at each level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D74218-54AF-4E9E-BD04-6769CEF95C12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92E7C-C82F-4A65-989E-9488FE886183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  <a:p>
            <a:r>
              <a:rPr lang="en-US" smtClean="0"/>
              <a:t>Implement CheckingAccount.  Draw UML diagram with details on board first [keep this, you’ll need it later]  Discuss super method calls.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F1AA3D-1AAC-486E-BBF5-303D64641992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Add CheckingAccount(double) constructor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BFA057-926E-4443-8CEF-02D936AB4294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E13C79-1C97-4B32-B2AE-1A69C169643E}" type="datetime2">
              <a:rPr lang="en-US" smtClean="0"/>
              <a:pPr/>
              <a:t>Thursday, March 19, 2009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92C34-3E5E-4BA5-AF54-F1601B144FB0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en-US" smtClean="0"/>
              <a:pPr/>
              <a:t>Thursday, March 19,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en-US" smtClean="0"/>
              <a:pPr/>
              <a:t>Thursday, March 19,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FEF5B-F2CC-4EC5-8F1F-29A8BF9EFFA9}" type="datetime2">
              <a:rPr lang="en-US" smtClean="0"/>
              <a:pPr/>
              <a:t>Thursday, March 19,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709C1-563D-4D9C-B702-B64C84A5A174}" type="datetime2">
              <a:rPr lang="en-US" smtClean="0"/>
              <a:pPr/>
              <a:t>Thursday, March 19,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303D9-A6EB-41FB-BF22-3F49E470997E}" type="datetime2">
              <a:rPr lang="en-US" smtClean="0"/>
              <a:pPr/>
              <a:t>Thursday, March 19,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7243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7243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BB0534-5698-4F62-9CFE-5DE61A073E78}" type="datetime2">
              <a:rPr lang="en-US" smtClean="0"/>
              <a:pPr/>
              <a:t>Thursday, March 19, 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827A3-B249-4F87-AB1A-1E06AC1AA2A4}" type="datetime2">
              <a:rPr lang="en-US" smtClean="0"/>
              <a:pPr/>
              <a:t>Thursday, March 19, 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546142-29B2-49CC-BCC6-A3AD70B4960E}" type="datetime2">
              <a:rPr lang="en-US" smtClean="0"/>
              <a:pPr/>
              <a:t>Thursday, March 19, 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6C4691-4882-40A8-AF62-8CF6A18D40B2}" type="datetime2">
              <a:rPr lang="en-US" smtClean="0"/>
              <a:pPr/>
              <a:t>Thursday, March 19,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648232"/>
          </a:xfrm>
          <a:noFill/>
        </p:spPr>
        <p:txBody>
          <a:bodyPr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C6776A-4DEC-47EE-8A49-2C150ECB5465}" type="datetime2">
              <a:rPr lang="en-US" smtClean="0"/>
              <a:pPr/>
              <a:t>Thursday, March 19, 2009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  <a:extLst/>
          </a:lstStyle>
          <a:p>
            <a:fld id="{D10E14BF-C004-4398-9186-5EE680724D95}" type="datetime2">
              <a:rPr lang="en-US" smtClean="0"/>
              <a:pPr/>
              <a:t>Thursday, March 19, 2009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  <a:extLst/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1" latinLnBrk="0" hangingPunct="1">
        <a:spcBef>
          <a:spcPct val="0"/>
        </a:spcBef>
        <a:buNone/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CSSE 220 Day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Inheritance</a:t>
            </a:r>
          </a:p>
          <a:p>
            <a:r>
              <a:rPr lang="en-US" dirty="0" smtClean="0"/>
              <a:t>Abstract </a:t>
            </a:r>
            <a:r>
              <a:rPr lang="en-US" dirty="0" smtClean="0"/>
              <a:t>Classes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1450" y="6200805"/>
            <a:ext cx="5314950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/>
              <a:t>Check out </a:t>
            </a:r>
            <a:r>
              <a:rPr lang="en-US" sz="2400" i="1" dirty="0" smtClean="0"/>
              <a:t>Inheritance </a:t>
            </a:r>
            <a:r>
              <a:rPr lang="en-US" sz="2400" dirty="0"/>
              <a:t>from SVN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5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Inheritance Run Amok?</a:t>
            </a:r>
            <a:endParaRPr lang="en-US" dirty="0"/>
          </a:p>
        </p:txBody>
      </p:sp>
      <p:pic>
        <p:nvPicPr>
          <p:cNvPr id="16387" name="Picture 3" descr="C:\DOCUME~1\ADMINI~1\LOCALS~1\Temp\VMwareDnD\00003a70\InheritanceAmok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27100"/>
            <a:ext cx="8648700" cy="593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743700" y="114300"/>
            <a:ext cx="226695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3"/>
                </a:solidFill>
                <a:latin typeface="Arial Black" pitchFamily="34" charset="0"/>
              </a:rPr>
              <a:t>Still more subclasses of </a:t>
            </a:r>
            <a:r>
              <a:rPr lang="en-US" sz="2000" b="1" dirty="0" err="1" smtClean="0">
                <a:solidFill>
                  <a:schemeClr val="accent3"/>
                </a:solidFill>
                <a:latin typeface="Arial Black" pitchFamily="34" charset="0"/>
              </a:rPr>
              <a:t>JComponent</a:t>
            </a:r>
            <a:r>
              <a:rPr lang="en-US" sz="2000" b="1" dirty="0" smtClean="0">
                <a:solidFill>
                  <a:schemeClr val="accent3"/>
                </a:solidFill>
                <a:latin typeface="Arial Black" pitchFamily="34" charset="0"/>
              </a:rPr>
              <a:t>:</a:t>
            </a:r>
          </a:p>
          <a:p>
            <a:pPr algn="r"/>
            <a:r>
              <a:rPr lang="en-US" sz="1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JColorChooser</a:t>
            </a:r>
            <a:endParaRPr lang="en-US" sz="1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 algn="r"/>
            <a:r>
              <a:rPr lang="en-US" sz="1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JComboBox</a:t>
            </a:r>
            <a:endParaRPr lang="en-US" sz="1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 algn="r"/>
            <a:r>
              <a:rPr lang="en-US" sz="1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JFileChooser</a:t>
            </a:r>
            <a:endParaRPr lang="en-US" sz="1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 algn="r"/>
            <a:r>
              <a:rPr lang="en-US" sz="1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JList</a:t>
            </a:r>
            <a:endParaRPr lang="en-US" sz="1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 algn="r"/>
            <a:r>
              <a:rPr lang="en-US" sz="1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JMenuBar</a:t>
            </a:r>
            <a:endParaRPr lang="en-US" sz="1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 algn="r"/>
            <a:r>
              <a:rPr lang="en-US" sz="1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JProgressBar</a:t>
            </a:r>
            <a:endParaRPr lang="en-US" sz="1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 algn="r"/>
            <a:r>
              <a:rPr lang="en-US" sz="1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JSrollBar</a:t>
            </a:r>
            <a:endParaRPr lang="en-US" sz="1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 algn="r"/>
            <a:r>
              <a:rPr lang="en-US" sz="1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JScrollPane</a:t>
            </a:r>
            <a:endParaRPr lang="en-US" sz="1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 algn="r"/>
            <a:r>
              <a:rPr lang="en-US" sz="1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JSLider</a:t>
            </a:r>
            <a:endParaRPr lang="en-US" sz="1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 algn="r"/>
            <a:r>
              <a:rPr lang="en-US" sz="1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JSplitPAne</a:t>
            </a:r>
            <a:r>
              <a:rPr lang="en-US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/>
            </a:r>
            <a:br>
              <a:rPr lang="en-US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</a:br>
            <a:r>
              <a:rPr lang="en-US" sz="1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JTabbedPane</a:t>
            </a:r>
            <a:endParaRPr lang="en-US" sz="1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 algn="r"/>
            <a:r>
              <a:rPr lang="en-US" sz="1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JTable</a:t>
            </a:r>
            <a:endParaRPr lang="en-US" sz="1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 algn="r"/>
            <a:r>
              <a:rPr lang="en-US" sz="1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JTree</a:t>
            </a:r>
            <a:endParaRPr lang="en-US" sz="16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200650"/>
            <a:ext cx="4114800" cy="1523494"/>
          </a:xfrm>
          <a:prstGeom prst="rect">
            <a:avLst/>
          </a:prstGeom>
          <a:solidFill>
            <a:schemeClr val="bg1"/>
          </a:solidFill>
          <a:ln w="34925" cmpd="sng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3"/>
                </a:solidFill>
                <a:latin typeface="Arial Black" pitchFamily="34" charset="0"/>
              </a:rPr>
              <a:t>Going up (in the hierarchy)!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17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JComponent</a:t>
            </a:r>
            <a:r>
              <a:rPr lang="en-US" sz="17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 </a:t>
            </a:r>
            <a:r>
              <a:rPr lang="en-US" sz="1700" b="1" dirty="0" smtClean="0">
                <a:solidFill>
                  <a:schemeClr val="accent3"/>
                </a:solidFill>
                <a:latin typeface="Arial Black" pitchFamily="34" charset="0"/>
              </a:rPr>
              <a:t>extends </a:t>
            </a:r>
            <a:r>
              <a:rPr lang="en-US" sz="17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Container</a:t>
            </a:r>
            <a:endParaRPr lang="en-US" sz="1700" b="1" dirty="0" smtClean="0">
              <a:solidFill>
                <a:schemeClr val="accent3"/>
              </a:solidFill>
              <a:latin typeface="Arial Black" pitchFamily="34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Container</a:t>
            </a:r>
            <a:r>
              <a:rPr lang="en-US" b="1" dirty="0" smtClean="0">
                <a:solidFill>
                  <a:schemeClr val="accent3"/>
                </a:solidFill>
                <a:latin typeface="Arial Black" pitchFamily="34" charset="0"/>
              </a:rPr>
              <a:t> extends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Component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Component</a:t>
            </a:r>
            <a:r>
              <a:rPr lang="en-US" b="1" dirty="0" smtClean="0">
                <a:solidFill>
                  <a:schemeClr val="accent3"/>
                </a:solidFill>
                <a:latin typeface="Arial Black" pitchFamily="34" charset="0"/>
              </a:rPr>
              <a:t> extends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Inherit</a:t>
            </a:r>
            <a:r>
              <a:rPr lang="en-US" dirty="0" smtClean="0"/>
              <a:t> methods </a:t>
            </a:r>
            <a:r>
              <a:rPr lang="en-US" dirty="0" smtClean="0">
                <a:solidFill>
                  <a:schemeClr val="accent3"/>
                </a:solidFill>
              </a:rPr>
              <a:t>unchanged</a:t>
            </a:r>
          </a:p>
          <a:p>
            <a:pPr marL="603504" lvl="2" indent="-256032">
              <a:spcBef>
                <a:spcPts val="400"/>
              </a:spcBef>
              <a:buSzPct val="65000"/>
              <a:buFont typeface="Wingdings 3"/>
              <a:buChar char=""/>
              <a:defRPr/>
            </a:pPr>
            <a:r>
              <a:rPr lang="en-US" dirty="0" smtClean="0"/>
              <a:t>No additional code needed in subclass</a:t>
            </a:r>
            <a:endParaRPr lang="en-US" dirty="0" smtClean="0">
              <a:solidFill>
                <a:schemeClr val="accent3"/>
              </a:solidFill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Override</a:t>
            </a:r>
            <a:r>
              <a:rPr lang="en-US" dirty="0" smtClean="0"/>
              <a:t> methods</a:t>
            </a:r>
          </a:p>
          <a:p>
            <a:pPr lvl="1">
              <a:defRPr/>
            </a:pPr>
            <a:r>
              <a:rPr lang="en-US" dirty="0" smtClean="0"/>
              <a:t>Declare a new method </a:t>
            </a:r>
            <a:r>
              <a:rPr lang="en-US" dirty="0" smtClean="0">
                <a:solidFill>
                  <a:schemeClr val="accent3"/>
                </a:solidFill>
              </a:rPr>
              <a:t>with same signature </a:t>
            </a:r>
            <a:r>
              <a:rPr lang="en-US" dirty="0" smtClean="0"/>
              <a:t>to use </a:t>
            </a:r>
            <a:r>
              <a:rPr lang="en-US" dirty="0" smtClean="0">
                <a:solidFill>
                  <a:schemeClr val="accent3"/>
                </a:solidFill>
              </a:rPr>
              <a:t>instead of </a:t>
            </a:r>
            <a:r>
              <a:rPr lang="en-US" dirty="0" err="1" smtClean="0">
                <a:solidFill>
                  <a:schemeClr val="accent3"/>
                </a:solidFill>
              </a:rPr>
              <a:t>superclass</a:t>
            </a:r>
            <a:r>
              <a:rPr lang="en-US" dirty="0" smtClean="0">
                <a:solidFill>
                  <a:schemeClr val="accent3"/>
                </a:solidFill>
              </a:rPr>
              <a:t> method</a:t>
            </a:r>
          </a:p>
          <a:p>
            <a:pPr lvl="1">
              <a:defRPr/>
            </a:pPr>
            <a:endParaRPr lang="en-US" dirty="0" smtClean="0">
              <a:solidFill>
                <a:schemeClr val="accent3"/>
              </a:solidFill>
            </a:endParaRPr>
          </a:p>
          <a:p>
            <a:pPr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Partially Override</a:t>
            </a:r>
            <a:r>
              <a:rPr lang="en-US" dirty="0" smtClean="0"/>
              <a:t> methods</a:t>
            </a:r>
          </a:p>
          <a:p>
            <a:pPr lvl="1">
              <a:defRPr/>
            </a:pPr>
            <a:r>
              <a:rPr lang="en-US" dirty="0" smtClean="0"/>
              <a:t>call </a:t>
            </a:r>
            <a:r>
              <a:rPr lang="en-US" dirty="0" err="1" smtClean="0">
                <a:solidFill>
                  <a:schemeClr val="accent3"/>
                </a:solidFill>
              </a:rPr>
              <a:t>super.sameMethod</a:t>
            </a:r>
            <a:r>
              <a:rPr lang="en-US" dirty="0" smtClean="0">
                <a:solidFill>
                  <a:schemeClr val="accent3"/>
                </a:solidFill>
              </a:rPr>
              <a:t>( )</a:t>
            </a:r>
            <a:r>
              <a:rPr lang="en-US" dirty="0" smtClean="0"/>
              <a:t>, and also add some other code. </a:t>
            </a:r>
            <a:endParaRPr lang="en-US" dirty="0" smtClean="0">
              <a:solidFill>
                <a:schemeClr val="accent3"/>
              </a:solidFill>
            </a:endParaRPr>
          </a:p>
          <a:p>
            <a:pPr lvl="1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Add</a:t>
            </a:r>
            <a:r>
              <a:rPr lang="en-US" dirty="0" smtClean="0"/>
              <a:t> entirely new methods not in </a:t>
            </a:r>
            <a:r>
              <a:rPr lang="en-US" dirty="0" err="1" smtClean="0"/>
              <a:t>superclass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With Methods, Subclasses can: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81800" y="6299200"/>
            <a:ext cx="190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 smtClean="0">
                <a:latin typeface="+mn-lt"/>
              </a:rPr>
              <a:t>Q5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ALWAYS inherit</a:t>
            </a:r>
            <a:r>
              <a:rPr lang="en-US" dirty="0" smtClean="0"/>
              <a:t> all fields </a:t>
            </a:r>
            <a:r>
              <a:rPr lang="en-US" dirty="0" smtClean="0">
                <a:solidFill>
                  <a:schemeClr val="accent3"/>
                </a:solidFill>
              </a:rPr>
              <a:t>unchanged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Can add</a:t>
            </a:r>
            <a:r>
              <a:rPr lang="en-US" dirty="0" smtClean="0"/>
              <a:t> entirely new fields not in </a:t>
            </a:r>
            <a:r>
              <a:rPr lang="en-US" dirty="0" err="1" smtClean="0"/>
              <a:t>superclass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With Fields, Subclasses:</a:t>
            </a:r>
            <a:endParaRPr lang="en-US" dirty="0"/>
          </a:p>
        </p:txBody>
      </p:sp>
      <p:sp>
        <p:nvSpPr>
          <p:cNvPr id="4" name="Line Callout 2 3"/>
          <p:cNvSpPr/>
          <p:nvPr/>
        </p:nvSpPr>
        <p:spPr>
          <a:xfrm>
            <a:off x="3429000" y="4267200"/>
            <a:ext cx="4267200" cy="14478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2719"/>
              <a:gd name="adj6" fmla="val -598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DANGER!  Don’t use the same name as a </a:t>
            </a:r>
            <a:r>
              <a:rPr lang="en-US" sz="2800" dirty="0" err="1"/>
              <a:t>superclass</a:t>
            </a:r>
            <a:r>
              <a:rPr lang="en-US" sz="2800" dirty="0"/>
              <a:t> field!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81800" y="6299200"/>
            <a:ext cx="190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 smtClean="0">
                <a:latin typeface="+mn-lt"/>
              </a:rPr>
              <a:t>Q6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Calling </a:t>
            </a:r>
            <a:r>
              <a:rPr lang="en-US" dirty="0" err="1" smtClean="0"/>
              <a:t>superclass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3"/>
                </a:solidFill>
              </a:rPr>
              <a:t>method</a:t>
            </a:r>
            <a:r>
              <a:rPr lang="en-US" dirty="0" smtClean="0"/>
              <a:t>:</a:t>
            </a:r>
          </a:p>
          <a:p>
            <a:pPr lvl="1">
              <a:defRPr/>
            </a:pP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super.methodName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(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args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);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Calling </a:t>
            </a:r>
            <a:r>
              <a:rPr lang="en-US" dirty="0" err="1" smtClean="0"/>
              <a:t>superclass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3"/>
                </a:solidFill>
              </a:rPr>
              <a:t>constructor</a:t>
            </a:r>
            <a:r>
              <a:rPr lang="en-US" dirty="0" smtClean="0"/>
              <a:t>: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super(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args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);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 Calls</a:t>
            </a:r>
            <a:endParaRPr lang="en-US" dirty="0"/>
          </a:p>
        </p:txBody>
      </p:sp>
      <p:sp>
        <p:nvSpPr>
          <p:cNvPr id="4" name="Line Callout 2 3"/>
          <p:cNvSpPr/>
          <p:nvPr/>
        </p:nvSpPr>
        <p:spPr>
          <a:xfrm>
            <a:off x="4648200" y="4681538"/>
            <a:ext cx="4038600" cy="16176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0439"/>
              <a:gd name="adj6" fmla="val -51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Must be the first line of the subclass </a:t>
            </a:r>
            <a:r>
              <a:rPr lang="en-US" sz="2400" dirty="0" smtClean="0"/>
              <a:t>constructor.  If not present, then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super()</a:t>
            </a:r>
            <a:r>
              <a:rPr lang="en-US" sz="2400" dirty="0" smtClean="0"/>
              <a:t> is called.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781800" y="6299200"/>
            <a:ext cx="190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 smtClean="0">
                <a:latin typeface="+mn-lt"/>
              </a:rPr>
              <a:t>Q7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Halfway between </a:t>
            </a:r>
            <a:r>
              <a:rPr lang="en-US" dirty="0" err="1" smtClean="0"/>
              <a:t>superclasses</a:t>
            </a:r>
            <a:r>
              <a:rPr lang="en-US" dirty="0" smtClean="0"/>
              <a:t> and interfaces</a:t>
            </a:r>
          </a:p>
          <a:p>
            <a:pPr lvl="1">
              <a:defRPr/>
            </a:pPr>
            <a:r>
              <a:rPr lang="en-US" dirty="0" smtClean="0"/>
              <a:t>Like regular </a:t>
            </a:r>
            <a:r>
              <a:rPr lang="en-US" dirty="0" err="1" smtClean="0"/>
              <a:t>superclass</a:t>
            </a:r>
            <a:r>
              <a:rPr lang="en-US" dirty="0" smtClean="0"/>
              <a:t>:</a:t>
            </a:r>
          </a:p>
          <a:p>
            <a:pPr lvl="2">
              <a:defRPr/>
            </a:pPr>
            <a:r>
              <a:rPr lang="en-US" dirty="0" smtClean="0"/>
              <a:t>Provide implementation of some methods</a:t>
            </a:r>
          </a:p>
          <a:p>
            <a:pPr lvl="1">
              <a:defRPr/>
            </a:pPr>
            <a:r>
              <a:rPr lang="en-US" dirty="0" smtClean="0"/>
              <a:t>Like interfaces</a:t>
            </a:r>
          </a:p>
          <a:p>
            <a:pPr lvl="2">
              <a:defRPr/>
            </a:pPr>
            <a:r>
              <a:rPr lang="en-US" dirty="0" smtClean="0"/>
              <a:t>Just provide signatures and docs of other methods</a:t>
            </a:r>
          </a:p>
          <a:p>
            <a:pPr lvl="2">
              <a:defRPr/>
            </a:pPr>
            <a:r>
              <a:rPr lang="en-US" dirty="0" smtClean="0"/>
              <a:t>Can’t be instantiated</a:t>
            </a:r>
          </a:p>
          <a:p>
            <a:pPr>
              <a:defRPr/>
            </a:pPr>
            <a:r>
              <a:rPr lang="en-US" dirty="0" smtClean="0"/>
              <a:t>Example:</a:t>
            </a:r>
          </a:p>
          <a:p>
            <a:pPr lvl="1">
              <a:defRPr/>
            </a:pPr>
            <a:r>
              <a:rPr lang="en-US" b="1" dirty="0" smtClean="0">
                <a:latin typeface="Lucida Sans Typewriter" pitchFamily="49" charset="0"/>
              </a:rPr>
              <a:t>public 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abstract</a:t>
            </a:r>
            <a:r>
              <a:rPr lang="en-US" b="1" dirty="0" smtClean="0">
                <a:latin typeface="Lucida Sans Typewriter" pitchFamily="49" charset="0"/>
              </a:rPr>
              <a:t> class </a:t>
            </a:r>
            <a:r>
              <a:rPr lang="en-US" b="1" dirty="0" err="1" smtClean="0">
                <a:latin typeface="Lucida Sans Typewriter" pitchFamily="49" charset="0"/>
              </a:rPr>
              <a:t>BankAccount</a:t>
            </a:r>
            <a:r>
              <a:rPr lang="en-US" b="1" dirty="0" smtClean="0">
                <a:latin typeface="Lucida Sans Typewriter" pitchFamily="49" charset="0"/>
              </a:rPr>
              <a:t> {</a:t>
            </a:r>
            <a:br>
              <a:rPr lang="en-US" b="1" dirty="0" smtClean="0">
                <a:latin typeface="Lucida Sans Typewriter" pitchFamily="49" charset="0"/>
              </a:rPr>
            </a:br>
            <a:r>
              <a:rPr lang="en-US" b="1" dirty="0" smtClean="0">
                <a:latin typeface="Lucida Sans Typewriter" pitchFamily="49" charset="0"/>
              </a:rPr>
              <a:t>    /** documentation here */</a:t>
            </a:r>
            <a:br>
              <a:rPr lang="en-US" b="1" dirty="0" smtClean="0">
                <a:latin typeface="Lucida Sans Typewriter" pitchFamily="49" charset="0"/>
              </a:rPr>
            </a:br>
            <a:r>
              <a:rPr lang="en-US" b="1" dirty="0" smtClean="0">
                <a:latin typeface="Lucida Sans Typewriter" pitchFamily="49" charset="0"/>
              </a:rPr>
              <a:t>    public 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abstract</a:t>
            </a:r>
            <a:r>
              <a:rPr lang="en-US" b="1" dirty="0" smtClean="0">
                <a:latin typeface="Lucida Sans Typewriter" pitchFamily="49" charset="0"/>
              </a:rPr>
              <a:t> void </a:t>
            </a:r>
            <a:r>
              <a:rPr lang="en-US" b="1" dirty="0" err="1" smtClean="0">
                <a:latin typeface="Lucida Sans Typewriter" pitchFamily="49" charset="0"/>
              </a:rPr>
              <a:t>deductFees</a:t>
            </a:r>
            <a:r>
              <a:rPr lang="en-US" b="1" dirty="0" smtClean="0">
                <a:latin typeface="Lucida Sans Typewriter" pitchFamily="49" charset="0"/>
              </a:rPr>
              <a:t>()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;</a:t>
            </a:r>
            <a:r>
              <a:rPr lang="en-US" b="1" dirty="0" smtClean="0">
                <a:latin typeface="Lucida Sans Typewriter" pitchFamily="49" charset="0"/>
              </a:rPr>
              <a:t/>
            </a:r>
            <a:br>
              <a:rPr lang="en-US" b="1" dirty="0" smtClean="0">
                <a:latin typeface="Lucida Sans Typewriter" pitchFamily="49" charset="0"/>
              </a:rPr>
            </a:br>
            <a:r>
              <a:rPr lang="en-US" b="1" dirty="0" smtClean="0">
                <a:latin typeface="Lucida Sans Typewriter" pitchFamily="49" charset="0"/>
              </a:rPr>
              <a:t>    …</a:t>
            </a:r>
            <a:br>
              <a:rPr lang="en-US" b="1" dirty="0" smtClean="0">
                <a:latin typeface="Lucida Sans Typewriter" pitchFamily="49" charset="0"/>
              </a:rPr>
            </a:br>
            <a:r>
              <a:rPr lang="en-US" b="1" dirty="0" smtClean="0">
                <a:latin typeface="Lucida Sans Typewriter" pitchFamily="49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3"/>
                </a:solidFill>
              </a:rPr>
              <a:t>Abstract</a:t>
            </a:r>
            <a:r>
              <a:rPr lang="en-US" dirty="0" smtClean="0"/>
              <a:t> Classes</a:t>
            </a:r>
            <a:endParaRPr lang="en-US" dirty="0"/>
          </a:p>
        </p:txBody>
      </p:sp>
      <p:sp>
        <p:nvSpPr>
          <p:cNvPr id="4" name="Line Callout 2 3"/>
          <p:cNvSpPr/>
          <p:nvPr/>
        </p:nvSpPr>
        <p:spPr>
          <a:xfrm>
            <a:off x="3581400" y="6007100"/>
            <a:ext cx="3429000" cy="6223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1872"/>
              <a:gd name="adj6" fmla="val -444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Elided methods as before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Review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public</a:t>
            </a:r>
            <a:r>
              <a:rPr lang="en-US" dirty="0" smtClean="0"/>
              <a:t>—any code can see it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private</a:t>
            </a:r>
            <a:r>
              <a:rPr lang="en-US" dirty="0" smtClean="0"/>
              <a:t>—only the class itself can see it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Others</a:t>
            </a:r>
          </a:p>
          <a:p>
            <a:pPr lvl="1">
              <a:defRPr/>
            </a:pPr>
            <a:r>
              <a:rPr lang="en-US" b="1" dirty="0" smtClean="0"/>
              <a:t>default</a:t>
            </a:r>
            <a:r>
              <a:rPr lang="en-US" dirty="0" smtClean="0"/>
              <a:t> (i.e., no modifier)—only code </a:t>
            </a:r>
            <a:br>
              <a:rPr lang="en-US" dirty="0" smtClean="0"/>
            </a:br>
            <a:r>
              <a:rPr lang="en-US" dirty="0" smtClean="0"/>
              <a:t>in the same </a:t>
            </a:r>
            <a:r>
              <a:rPr lang="en-US" b="1" dirty="0" smtClean="0">
                <a:solidFill>
                  <a:schemeClr val="accent3"/>
                </a:solidFill>
              </a:rPr>
              <a:t>package</a:t>
            </a:r>
            <a:r>
              <a:rPr lang="en-US" dirty="0" smtClean="0"/>
              <a:t> can see it</a:t>
            </a:r>
          </a:p>
          <a:p>
            <a:pPr lvl="2">
              <a:defRPr/>
            </a:pPr>
            <a:r>
              <a:rPr lang="en-US" dirty="0" smtClean="0"/>
              <a:t>good choice for classes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protected</a:t>
            </a:r>
            <a:r>
              <a:rPr lang="en-US" dirty="0" smtClean="0"/>
              <a:t>—like default, but </a:t>
            </a:r>
            <a:br>
              <a:rPr lang="en-US" dirty="0" smtClean="0"/>
            </a:br>
            <a:r>
              <a:rPr lang="en-US" dirty="0" smtClean="0"/>
              <a:t>subclasses also have access</a:t>
            </a:r>
          </a:p>
          <a:p>
            <a:pPr lvl="2">
              <a:defRPr/>
            </a:pPr>
            <a:r>
              <a:rPr lang="en-US" dirty="0" smtClean="0"/>
              <a:t>sometimes useful for helper methods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Access Modifiers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953250" y="742950"/>
            <a:ext cx="2190750" cy="504825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/>
              <a:t>Fields should always be private, except possibly for </a:t>
            </a:r>
            <a:r>
              <a:rPr lang="en-US" sz="2000" i="1" dirty="0" smtClean="0"/>
              <a:t>final</a:t>
            </a:r>
            <a:r>
              <a:rPr lang="en-US" sz="2000" dirty="0" smtClean="0"/>
              <a:t> fields.  </a:t>
            </a:r>
            <a:r>
              <a:rPr lang="en-US" sz="2000" dirty="0" smtClean="0"/>
              <a:t>Use a </a:t>
            </a:r>
            <a:r>
              <a:rPr lang="en-US" sz="2000" i="1" dirty="0" smtClean="0"/>
              <a:t>protected</a:t>
            </a:r>
            <a:r>
              <a:rPr lang="en-US" sz="2000" dirty="0" smtClean="0"/>
              <a:t> </a:t>
            </a:r>
            <a:r>
              <a:rPr lang="en-US" sz="2000" dirty="0" err="1" smtClean="0"/>
              <a:t>accessor</a:t>
            </a:r>
            <a:r>
              <a:rPr lang="en-US" sz="2000" dirty="0" smtClean="0"/>
              <a:t> if your subclass needs access to a field in a superclass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781800" y="6299200"/>
            <a:ext cx="190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 smtClean="0">
                <a:latin typeface="+mn-lt"/>
              </a:rPr>
              <a:t>Q9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1138"/>
            <a:ext cx="4787900" cy="4525962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sz="2400" dirty="0" smtClean="0"/>
              <a:t>Sometimes a new class is </a:t>
            </a:r>
            <a:r>
              <a:rPr lang="en-US" sz="2400" b="1" dirty="0" smtClean="0">
                <a:solidFill>
                  <a:schemeClr val="accent3"/>
                </a:solidFill>
              </a:rPr>
              <a:t>a special case </a:t>
            </a:r>
            <a:r>
              <a:rPr lang="en-US" sz="2400" dirty="0" smtClean="0"/>
              <a:t>of the concept represented by another </a:t>
            </a:r>
          </a:p>
          <a:p>
            <a:pPr>
              <a:defRPr/>
            </a:pPr>
            <a:r>
              <a:rPr lang="en-US" sz="2400" dirty="0" smtClean="0"/>
              <a:t>Can “borrow” from an existing class, changing just what we need</a:t>
            </a:r>
          </a:p>
          <a:p>
            <a:pPr>
              <a:defRPr/>
            </a:pPr>
            <a:r>
              <a:rPr lang="en-US" sz="2400" dirty="0" smtClean="0"/>
              <a:t>The new class </a:t>
            </a:r>
            <a:r>
              <a:rPr lang="en-US" sz="2400" b="1" dirty="0" smtClean="0">
                <a:solidFill>
                  <a:schemeClr val="accent3"/>
                </a:solidFill>
              </a:rPr>
              <a:t>inherits</a:t>
            </a:r>
            <a:r>
              <a:rPr lang="en-US" sz="2400" dirty="0" smtClean="0"/>
              <a:t> from the existing one:</a:t>
            </a:r>
          </a:p>
          <a:p>
            <a:pPr lvl="1">
              <a:defRPr/>
            </a:pPr>
            <a:r>
              <a:rPr lang="en-US" sz="2000" dirty="0" smtClean="0"/>
              <a:t>all methods</a:t>
            </a:r>
          </a:p>
          <a:p>
            <a:pPr lvl="1">
              <a:defRPr/>
            </a:pPr>
            <a:r>
              <a:rPr lang="en-US" sz="2000" smtClean="0"/>
              <a:t>all fields</a:t>
            </a:r>
            <a:endParaRPr lang="en-US" sz="2000" dirty="0" smtClean="0"/>
          </a:p>
          <a:p>
            <a:pPr>
              <a:defRPr/>
            </a:pPr>
            <a:r>
              <a:rPr lang="en-US" sz="2400" dirty="0" smtClean="0"/>
              <a:t>Can add new fields/methods</a:t>
            </a:r>
          </a:p>
          <a:p>
            <a:pPr>
              <a:defRPr/>
            </a:pPr>
            <a:r>
              <a:rPr lang="en-US" sz="2400" dirty="0" smtClean="0"/>
              <a:t>Or override existing methods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3"/>
                </a:solidFill>
              </a:rPr>
              <a:t>Inheritance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11268" name="Picture 2" descr="C:\DOCUME~1\ADMINI~1\LOCALS~1\Temp\VMwareDnD\00006daf\pigg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45100" y="1295400"/>
            <a:ext cx="3746500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781800" y="6299200"/>
            <a:ext cx="190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b="1" dirty="0" smtClean="0">
                <a:solidFill>
                  <a:schemeClr val="accent3"/>
                </a:solidFill>
                <a:latin typeface="Lucida Sans Typewriter" pitchFamily="49" charset="0"/>
              </a:rPr>
              <a:t>class </a:t>
            </a:r>
            <a:r>
              <a:rPr lang="en-US" sz="24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SavingsAccount</a:t>
            </a:r>
            <a:r>
              <a:rPr lang="en-US" sz="2400" b="1" dirty="0" smtClean="0">
                <a:solidFill>
                  <a:schemeClr val="accent3"/>
                </a:solidFill>
                <a:latin typeface="Lucida Sans Typewriter" pitchFamily="49" charset="0"/>
              </a:rPr>
              <a:t> extends </a:t>
            </a:r>
            <a:r>
              <a:rPr lang="en-US" sz="24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BankAccount</a:t>
            </a:r>
            <a:endParaRPr lang="en-US" sz="2400" b="1" dirty="0" smtClean="0">
              <a:solidFill>
                <a:schemeClr val="accent3"/>
              </a:solidFill>
              <a:latin typeface="Lucida Sans Typewriter" pitchFamily="49" charset="0"/>
            </a:endParaRPr>
          </a:p>
          <a:p>
            <a:pPr lvl="1">
              <a:defRPr/>
            </a:pPr>
            <a:r>
              <a:rPr lang="en-US" dirty="0" smtClean="0"/>
              <a:t>adds interest earning, while keeping other traits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sz="2400" b="1" dirty="0" smtClean="0">
                <a:solidFill>
                  <a:schemeClr val="accent3"/>
                </a:solidFill>
                <a:latin typeface="Lucida Sans Typewriter" pitchFamily="49" charset="0"/>
              </a:rPr>
              <a:t>class Employee extends Person</a:t>
            </a:r>
          </a:p>
          <a:p>
            <a:pPr lvl="1">
              <a:defRPr/>
            </a:pPr>
            <a:r>
              <a:rPr lang="en-US" dirty="0" smtClean="0"/>
              <a:t>adds pay info. and methods, keeps other traits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sz="2400" b="1" dirty="0" smtClean="0">
                <a:solidFill>
                  <a:schemeClr val="accent3"/>
                </a:solidFill>
                <a:latin typeface="Lucida Sans Typewriter" pitchFamily="49" charset="0"/>
              </a:rPr>
              <a:t>class Manager extends Employee</a:t>
            </a:r>
          </a:p>
          <a:p>
            <a:pPr lvl="1">
              <a:defRPr/>
            </a:pPr>
            <a:r>
              <a:rPr lang="en-US" dirty="0" smtClean="0"/>
              <a:t>adds info. about employees managed, changes pay mechanism, keeps other traits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Code 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001000" cy="4525962"/>
          </a:xfrm>
        </p:spPr>
        <p:txBody>
          <a:bodyPr/>
          <a:lstStyle/>
          <a:p>
            <a:pPr>
              <a:defRPr/>
            </a:pPr>
            <a:r>
              <a:rPr lang="en-US" sz="2200" b="1" dirty="0" smtClean="0">
                <a:latin typeface="Lucida Sans Typewriter" pitchFamily="49" charset="0"/>
              </a:rPr>
              <a:t>class </a:t>
            </a:r>
            <a:r>
              <a:rPr lang="en-US" sz="2200" b="1" dirty="0" err="1" smtClean="0">
                <a:latin typeface="Lucida Sans Typewriter" pitchFamily="49" charset="0"/>
              </a:rPr>
              <a:t>SavingsAccount</a:t>
            </a:r>
            <a:r>
              <a:rPr lang="en-US" sz="2200" b="1" dirty="0" smtClean="0">
                <a:latin typeface="Lucida Sans Typewriter" pitchFamily="49" charset="0"/>
              </a:rPr>
              <a:t> </a:t>
            </a:r>
            <a:r>
              <a:rPr lang="en-US" sz="2200" b="1" dirty="0" smtClean="0">
                <a:solidFill>
                  <a:schemeClr val="accent3"/>
                </a:solidFill>
                <a:latin typeface="Lucida Sans Typewriter" pitchFamily="49" charset="0"/>
              </a:rPr>
              <a:t>extends</a:t>
            </a:r>
            <a:r>
              <a:rPr lang="en-US" sz="2200" b="1" dirty="0" smtClean="0">
                <a:latin typeface="Lucida Sans Typewriter" pitchFamily="49" charset="0"/>
              </a:rPr>
              <a:t> </a:t>
            </a:r>
            <a:r>
              <a:rPr lang="en-US" sz="2200" b="1" dirty="0" err="1" smtClean="0">
                <a:latin typeface="Lucida Sans Typewriter" pitchFamily="49" charset="0"/>
              </a:rPr>
              <a:t>BankAccount</a:t>
            </a:r>
            <a:r>
              <a:rPr lang="en-US" sz="2200" b="1" dirty="0" smtClean="0">
                <a:latin typeface="Lucida Sans Typewriter" pitchFamily="49" charset="0"/>
              </a:rPr>
              <a:t> {</a:t>
            </a:r>
            <a:br>
              <a:rPr lang="en-US" sz="2200" b="1" dirty="0" smtClean="0">
                <a:latin typeface="Lucida Sans Typewriter" pitchFamily="49" charset="0"/>
              </a:rPr>
            </a:br>
            <a:r>
              <a:rPr lang="en-US" sz="2200" b="1" dirty="0" smtClean="0">
                <a:latin typeface="Lucida Sans Typewriter" pitchFamily="49" charset="0"/>
              </a:rPr>
              <a:t>	// </a:t>
            </a:r>
            <a:r>
              <a:rPr lang="en-US" sz="2200" dirty="0" smtClean="0">
                <a:latin typeface="Lucida Sans Typewriter" pitchFamily="49" charset="0"/>
              </a:rPr>
              <a:t>added fields</a:t>
            </a:r>
            <a:r>
              <a:rPr lang="en-US" sz="2200" b="1" dirty="0" smtClean="0">
                <a:latin typeface="Lucida Sans Typewriter" pitchFamily="49" charset="0"/>
              </a:rPr>
              <a:t/>
            </a:r>
            <a:br>
              <a:rPr lang="en-US" sz="2200" b="1" dirty="0" smtClean="0">
                <a:latin typeface="Lucida Sans Typewriter" pitchFamily="49" charset="0"/>
              </a:rPr>
            </a:br>
            <a:r>
              <a:rPr lang="en-US" sz="2200" b="1" dirty="0" smtClean="0">
                <a:latin typeface="Lucida Sans Typewriter" pitchFamily="49" charset="0"/>
              </a:rPr>
              <a:t>	// </a:t>
            </a:r>
            <a:r>
              <a:rPr lang="en-US" sz="2200" dirty="0" smtClean="0">
                <a:latin typeface="Lucida Sans Typewriter" pitchFamily="49" charset="0"/>
              </a:rPr>
              <a:t>added methods</a:t>
            </a:r>
            <a:r>
              <a:rPr lang="en-US" sz="2200" b="1" dirty="0" smtClean="0">
                <a:latin typeface="Lucida Sans Typewriter" pitchFamily="49" charset="0"/>
              </a:rPr>
              <a:t/>
            </a:r>
            <a:br>
              <a:rPr lang="en-US" sz="2200" b="1" dirty="0" smtClean="0">
                <a:latin typeface="Lucida Sans Typewriter" pitchFamily="49" charset="0"/>
              </a:rPr>
            </a:br>
            <a:r>
              <a:rPr lang="en-US" sz="2200" b="1" dirty="0" smtClean="0">
                <a:latin typeface="Lucida Sans Typewriter" pitchFamily="49" charset="0"/>
              </a:rPr>
              <a:t>}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Say “</a:t>
            </a:r>
            <a:r>
              <a:rPr lang="en-US" sz="2400" dirty="0" err="1" smtClean="0">
                <a:latin typeface="Lucida Sans Typewriter" pitchFamily="49" charset="0"/>
              </a:rPr>
              <a:t>SavingsAccount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chemeClr val="accent3"/>
                </a:solidFill>
              </a:rPr>
              <a:t>is a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Lucida Sans Typewriter" pitchFamily="49" charset="0"/>
              </a:rPr>
              <a:t>BankAccount</a:t>
            </a:r>
            <a:r>
              <a:rPr lang="en-US" sz="2400" dirty="0" smtClean="0"/>
              <a:t>”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b="1" dirty="0" err="1" smtClean="0">
                <a:solidFill>
                  <a:schemeClr val="accent3"/>
                </a:solidFill>
              </a:rPr>
              <a:t>Superclass</a:t>
            </a:r>
            <a:r>
              <a:rPr lang="en-US" sz="2400" dirty="0" smtClean="0"/>
              <a:t>: </a:t>
            </a:r>
            <a:r>
              <a:rPr lang="en-US" sz="2400" dirty="0" err="1" smtClean="0">
                <a:latin typeface="Lucida Sans Typewriter" pitchFamily="49" charset="0"/>
              </a:rPr>
              <a:t>BankAccount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b="1" dirty="0" smtClean="0">
                <a:solidFill>
                  <a:schemeClr val="accent3"/>
                </a:solidFill>
              </a:rPr>
              <a:t>Subclass</a:t>
            </a:r>
            <a:r>
              <a:rPr lang="en-US" sz="2400" dirty="0" smtClean="0"/>
              <a:t>: </a:t>
            </a:r>
            <a:r>
              <a:rPr lang="en-US" sz="2400" dirty="0" err="1" smtClean="0">
                <a:latin typeface="Lucida Sans Typewriter" pitchFamily="49" charset="0"/>
              </a:rPr>
              <a:t>SavingsAccount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Notation and Terminology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81800" y="6299200"/>
            <a:ext cx="190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897255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chemeClr val="accent3"/>
                </a:solidFill>
              </a:rPr>
              <a:t>Sophomore</a:t>
            </a:r>
            <a:r>
              <a:rPr lang="en-US" dirty="0" smtClean="0"/>
              <a:t>   IS-A   </a:t>
            </a:r>
            <a:r>
              <a:rPr lang="en-US" b="1" dirty="0" smtClean="0">
                <a:solidFill>
                  <a:schemeClr val="accent3"/>
                </a:solidFill>
              </a:rPr>
              <a:t>Student</a:t>
            </a:r>
            <a:r>
              <a:rPr lang="en-US" dirty="0" smtClean="0"/>
              <a:t>   IS-A   </a:t>
            </a:r>
            <a:r>
              <a:rPr lang="en-US" b="1" dirty="0" smtClean="0"/>
              <a:t>Person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b="1" dirty="0" smtClean="0">
                <a:solidFill>
                  <a:schemeClr val="accent3"/>
                </a:solidFill>
              </a:rPr>
              <a:t>Continent</a:t>
            </a:r>
            <a:r>
              <a:rPr lang="en-US" b="1" dirty="0" smtClean="0"/>
              <a:t>  </a:t>
            </a:r>
            <a:r>
              <a:rPr lang="en-US" dirty="0" smtClean="0"/>
              <a:t> IS-A   </a:t>
            </a:r>
            <a:r>
              <a:rPr lang="en-US" b="1" dirty="0" err="1" smtClean="0">
                <a:solidFill>
                  <a:schemeClr val="accent3"/>
                </a:solidFill>
              </a:rPr>
              <a:t>LandMass</a:t>
            </a:r>
            <a:endParaRPr lang="en-US" b="1" dirty="0" smtClean="0">
              <a:solidFill>
                <a:schemeClr val="accent3"/>
              </a:solidFill>
            </a:endParaRPr>
          </a:p>
          <a:p>
            <a:r>
              <a:rPr lang="en-US" dirty="0" smtClean="0"/>
              <a:t>An   </a:t>
            </a:r>
            <a:r>
              <a:rPr lang="en-US" b="1" dirty="0" smtClean="0">
                <a:solidFill>
                  <a:schemeClr val="accent3"/>
                </a:solidFill>
              </a:rPr>
              <a:t>HPCompaqNW8440</a:t>
            </a:r>
            <a:r>
              <a:rPr lang="en-US" b="1" dirty="0" smtClean="0"/>
              <a:t>  </a:t>
            </a:r>
            <a:r>
              <a:rPr lang="en-US" dirty="0" smtClean="0"/>
              <a:t> IS-A   </a:t>
            </a:r>
            <a:r>
              <a:rPr lang="en-US" b="1" dirty="0" smtClean="0">
                <a:solidFill>
                  <a:schemeClr val="accent3"/>
                </a:solidFill>
              </a:rPr>
              <a:t>Laptop Computer</a:t>
            </a:r>
          </a:p>
          <a:p>
            <a:r>
              <a:rPr lang="en-US" dirty="0" smtClean="0"/>
              <a:t>An   </a:t>
            </a:r>
            <a:r>
              <a:rPr lang="en-US" b="1" dirty="0" smtClean="0">
                <a:solidFill>
                  <a:schemeClr val="accent3"/>
                </a:solidFill>
              </a:rPr>
              <a:t>iPod</a:t>
            </a:r>
            <a:r>
              <a:rPr lang="en-US" dirty="0" smtClean="0"/>
              <a:t>   IS-A  </a:t>
            </a:r>
            <a:r>
              <a:rPr lang="en-US" b="1" dirty="0" smtClean="0">
                <a:solidFill>
                  <a:schemeClr val="accent3"/>
                </a:solidFill>
              </a:rPr>
              <a:t>MP3Player</a:t>
            </a:r>
          </a:p>
          <a:p>
            <a:r>
              <a:rPr lang="en-US" dirty="0" smtClean="0"/>
              <a:t>A </a:t>
            </a:r>
            <a:r>
              <a:rPr lang="en-US" b="1" dirty="0" smtClean="0">
                <a:solidFill>
                  <a:schemeClr val="accent3"/>
                </a:solidFill>
              </a:rPr>
              <a:t>Square</a:t>
            </a:r>
            <a:r>
              <a:rPr lang="en-US" b="1" dirty="0" smtClean="0"/>
              <a:t>  </a:t>
            </a:r>
            <a:r>
              <a:rPr lang="en-US" dirty="0" smtClean="0"/>
              <a:t>IS-A   </a:t>
            </a:r>
            <a:r>
              <a:rPr lang="en-US" b="1" dirty="0" smtClean="0">
                <a:solidFill>
                  <a:schemeClr val="accent3"/>
                </a:solidFill>
              </a:rPr>
              <a:t>Rectangle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 smtClean="0"/>
              <a:t>It is </a:t>
            </a:r>
            <a:r>
              <a:rPr lang="en-US" b="1" dirty="0" smtClean="0">
                <a:solidFill>
                  <a:schemeClr val="accent6"/>
                </a:solidFill>
              </a:rPr>
              <a:t>not</a:t>
            </a:r>
            <a:r>
              <a:rPr lang="en-US" dirty="0" smtClean="0"/>
              <a:t> true that a </a:t>
            </a:r>
            <a:r>
              <a:rPr lang="en-US" b="1" dirty="0" smtClean="0"/>
              <a:t>Continent</a:t>
            </a:r>
            <a:r>
              <a:rPr lang="en-US" dirty="0" smtClean="0"/>
              <a:t> IS-A </a:t>
            </a:r>
            <a:r>
              <a:rPr lang="en-US" b="1" dirty="0" smtClean="0"/>
              <a:t>Country</a:t>
            </a:r>
            <a:r>
              <a:rPr lang="en-US" dirty="0" smtClean="0"/>
              <a:t> or vice-versa.</a:t>
            </a:r>
          </a:p>
          <a:p>
            <a:r>
              <a:rPr lang="en-US" dirty="0" smtClean="0"/>
              <a:t>Instead, we say that a </a:t>
            </a:r>
            <a:r>
              <a:rPr lang="en-US" b="1" dirty="0" smtClean="0"/>
              <a:t>Continent</a:t>
            </a:r>
            <a:r>
              <a:rPr lang="en-US" dirty="0" smtClean="0"/>
              <a:t> HAS-A </a:t>
            </a:r>
            <a:r>
              <a:rPr lang="en-US" b="1" dirty="0" smtClean="0"/>
              <a:t>Country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natural examples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81800" y="6299200"/>
            <a:ext cx="190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 smtClean="0">
                <a:latin typeface="+mn-lt"/>
              </a:rPr>
              <a:t>Q3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915400" cy="4525963"/>
          </a:xfrm>
        </p:spPr>
        <p:txBody>
          <a:bodyPr/>
          <a:lstStyle/>
          <a:p>
            <a:r>
              <a:rPr lang="en-US" dirty="0" smtClean="0"/>
              <a:t>String 			extends 	Object</a:t>
            </a:r>
          </a:p>
          <a:p>
            <a:r>
              <a:rPr lang="en-US" dirty="0" err="1" smtClean="0"/>
              <a:t>ArrayList</a:t>
            </a:r>
            <a:r>
              <a:rPr lang="en-US" dirty="0" smtClean="0"/>
              <a:t> 		extends	</a:t>
            </a:r>
            <a:r>
              <a:rPr lang="en-US" dirty="0" err="1" smtClean="0"/>
              <a:t>AbstractCollection</a:t>
            </a:r>
            <a:endParaRPr lang="en-US" dirty="0" smtClean="0"/>
          </a:p>
          <a:p>
            <a:r>
              <a:rPr lang="en-US" dirty="0" err="1" smtClean="0"/>
              <a:t>IOException</a:t>
            </a:r>
            <a:r>
              <a:rPr lang="en-US" dirty="0" smtClean="0"/>
              <a:t> 		extends 	Exception</a:t>
            </a:r>
          </a:p>
          <a:p>
            <a:r>
              <a:rPr lang="en-US" dirty="0" err="1" smtClean="0"/>
              <a:t>BigInteger</a:t>
            </a:r>
            <a:r>
              <a:rPr lang="en-US" dirty="0" smtClean="0"/>
              <a:t> 		extends 	Number</a:t>
            </a:r>
          </a:p>
          <a:p>
            <a:r>
              <a:rPr lang="en-US" dirty="0" err="1" smtClean="0"/>
              <a:t>BufferedReader</a:t>
            </a:r>
            <a:r>
              <a:rPr lang="en-US" dirty="0" smtClean="0"/>
              <a:t> 	extends 	Reader</a:t>
            </a:r>
          </a:p>
          <a:p>
            <a:r>
              <a:rPr lang="en-US" dirty="0" err="1" smtClean="0"/>
              <a:t>JButton</a:t>
            </a:r>
            <a:r>
              <a:rPr lang="en-US" dirty="0" smtClean="0"/>
              <a:t> 			extends 	</a:t>
            </a:r>
            <a:r>
              <a:rPr lang="en-US" dirty="0" err="1" smtClean="0"/>
              <a:t>JComponent</a:t>
            </a:r>
            <a:endParaRPr lang="en-US" dirty="0" smtClean="0"/>
          </a:p>
          <a:p>
            <a:r>
              <a:rPr lang="en-US" dirty="0" err="1" smtClean="0"/>
              <a:t>MouseListener</a:t>
            </a:r>
            <a:r>
              <a:rPr lang="en-US" dirty="0" smtClean="0"/>
              <a:t>  	extends	</a:t>
            </a:r>
            <a:r>
              <a:rPr lang="en-US" dirty="0" err="1" smtClean="0"/>
              <a:t>EventListener</a:t>
            </a:r>
            <a:endParaRPr lang="en-US" dirty="0" smtClean="0"/>
          </a:p>
          <a:p>
            <a:r>
              <a:rPr lang="en-US" dirty="0" err="1" smtClean="0"/>
              <a:t>JFrame</a:t>
            </a:r>
            <a:r>
              <a:rPr lang="en-US" dirty="0" smtClean="0"/>
              <a:t> 			extends 	Window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 From the Java API Classes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Inheritance in UML</a:t>
            </a:r>
            <a:endParaRPr lang="en-US" dirty="0"/>
          </a:p>
        </p:txBody>
      </p:sp>
      <p:pic>
        <p:nvPicPr>
          <p:cNvPr id="14339" name="Picture 2" descr="C:\DOCUME~1\ADMINI~1\LOCALS~1\Temp\VMwareDnD\00002d81\Inheritanc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1600200"/>
            <a:ext cx="32004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2 4"/>
          <p:cNvSpPr/>
          <p:nvPr/>
        </p:nvSpPr>
        <p:spPr>
          <a:xfrm>
            <a:off x="6172200" y="984250"/>
            <a:ext cx="2817813" cy="86836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3944"/>
              <a:gd name="adj6" fmla="val -345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The “</a:t>
            </a:r>
            <a:r>
              <a:rPr lang="en-US" sz="2400" dirty="0" err="1"/>
              <a:t>superest</a:t>
            </a:r>
            <a:r>
              <a:rPr lang="en-US" sz="2400" dirty="0"/>
              <a:t>” class in Java</a:t>
            </a:r>
          </a:p>
        </p:txBody>
      </p:sp>
      <p:sp>
        <p:nvSpPr>
          <p:cNvPr id="6" name="Line Callout 2 5"/>
          <p:cNvSpPr/>
          <p:nvPr/>
        </p:nvSpPr>
        <p:spPr>
          <a:xfrm>
            <a:off x="6629400" y="4319588"/>
            <a:ext cx="2057400" cy="838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0628"/>
              <a:gd name="adj6" fmla="val -933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Still means “is a”</a:t>
            </a:r>
          </a:p>
        </p:txBody>
      </p:sp>
      <p:sp>
        <p:nvSpPr>
          <p:cNvPr id="7" name="Line Callout 2 6"/>
          <p:cNvSpPr/>
          <p:nvPr/>
        </p:nvSpPr>
        <p:spPr>
          <a:xfrm flipH="1">
            <a:off x="457200" y="3670300"/>
            <a:ext cx="2133600" cy="130016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2684"/>
              <a:gd name="adj6" fmla="val -902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Solid line shows inheritance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81800" y="6299200"/>
            <a:ext cx="190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 smtClean="0">
                <a:latin typeface="+mn-lt"/>
              </a:rPr>
              <a:t>Q4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300" b="1" dirty="0" smtClean="0">
                <a:latin typeface="Lucida Sans Typewriter" pitchFamily="49" charset="0"/>
              </a:rPr>
              <a:t>class </a:t>
            </a:r>
            <a:r>
              <a:rPr lang="en-US" sz="2300" b="1" dirty="0" err="1" smtClean="0">
                <a:latin typeface="Lucida Sans Typewriter" pitchFamily="49" charset="0"/>
              </a:rPr>
              <a:t>ClickHandler</a:t>
            </a:r>
            <a:r>
              <a:rPr lang="en-US" sz="2300" b="1" dirty="0" smtClean="0">
                <a:latin typeface="Lucida Sans Typewriter" pitchFamily="49" charset="0"/>
              </a:rPr>
              <a:t> </a:t>
            </a:r>
            <a:r>
              <a:rPr lang="en-US" sz="2300" b="1" dirty="0" smtClean="0">
                <a:solidFill>
                  <a:schemeClr val="accent3"/>
                </a:solidFill>
                <a:latin typeface="Lucida Sans Typewriter" pitchFamily="49" charset="0"/>
              </a:rPr>
              <a:t>implements</a:t>
            </a:r>
            <a:r>
              <a:rPr lang="en-US" sz="2300" b="1" dirty="0" smtClean="0">
                <a:latin typeface="Lucida Sans Typewriter" pitchFamily="49" charset="0"/>
              </a:rPr>
              <a:t> </a:t>
            </a:r>
            <a:r>
              <a:rPr lang="en-US" sz="2300" b="1" dirty="0" err="1" smtClean="0">
                <a:latin typeface="Lucida Sans Typewriter" pitchFamily="49" charset="0"/>
              </a:rPr>
              <a:t>MouseListener</a:t>
            </a:r>
            <a:endParaRPr lang="en-US" sz="2300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err="1" smtClean="0"/>
              <a:t>ClickHandler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3"/>
                </a:solidFill>
              </a:rPr>
              <a:t>promises</a:t>
            </a:r>
            <a:r>
              <a:rPr lang="en-US" dirty="0" smtClean="0"/>
              <a:t> to implement all the methods of </a:t>
            </a:r>
            <a:r>
              <a:rPr lang="en-US" dirty="0" err="1" smtClean="0"/>
              <a:t>MouseListener</a:t>
            </a: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sz="2300" b="1" dirty="0" smtClean="0">
                <a:latin typeface="Lucida Sans Typewriter" pitchFamily="49" charset="0"/>
              </a:rPr>
              <a:t>class </a:t>
            </a:r>
            <a:r>
              <a:rPr lang="en-US" sz="2300" b="1" dirty="0" err="1" smtClean="0">
                <a:latin typeface="Lucida Sans Typewriter" pitchFamily="49" charset="0"/>
              </a:rPr>
              <a:t>CheckingAccount</a:t>
            </a:r>
            <a:r>
              <a:rPr lang="en-US" sz="2300" b="1" dirty="0" smtClean="0">
                <a:latin typeface="Lucida Sans Typewriter" pitchFamily="49" charset="0"/>
              </a:rPr>
              <a:t> </a:t>
            </a:r>
            <a:r>
              <a:rPr lang="en-US" sz="2300" b="1" dirty="0" smtClean="0">
                <a:solidFill>
                  <a:schemeClr val="accent3"/>
                </a:solidFill>
                <a:latin typeface="Lucida Sans Typewriter" pitchFamily="49" charset="0"/>
              </a:rPr>
              <a:t>extends</a:t>
            </a:r>
            <a:r>
              <a:rPr lang="en-US" sz="2300" b="1" dirty="0" smtClean="0">
                <a:latin typeface="Lucida Sans Typewriter" pitchFamily="49" charset="0"/>
              </a:rPr>
              <a:t> </a:t>
            </a:r>
            <a:r>
              <a:rPr lang="en-US" sz="2300" b="1" dirty="0" err="1" smtClean="0">
                <a:latin typeface="Lucida Sans Typewriter" pitchFamily="49" charset="0"/>
              </a:rPr>
              <a:t>BankAccount</a:t>
            </a: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err="1" smtClean="0"/>
              <a:t>CheckingAccount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3"/>
                </a:solidFill>
              </a:rPr>
              <a:t>inherits</a:t>
            </a:r>
            <a:r>
              <a:rPr lang="en-US" dirty="0" smtClean="0"/>
              <a:t> (or overrides) all the methods of </a:t>
            </a:r>
            <a:r>
              <a:rPr lang="en-US" dirty="0" err="1" smtClean="0"/>
              <a:t>BankAccount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Interfaces vs. Inheritance</a:t>
            </a:r>
            <a:endParaRPr lang="en-US" dirty="0"/>
          </a:p>
        </p:txBody>
      </p:sp>
      <p:sp>
        <p:nvSpPr>
          <p:cNvPr id="4" name="Line Callout 2 3"/>
          <p:cNvSpPr/>
          <p:nvPr/>
        </p:nvSpPr>
        <p:spPr>
          <a:xfrm>
            <a:off x="5715000" y="2819400"/>
            <a:ext cx="2971800" cy="838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4326"/>
              <a:gd name="adj6" fmla="val -242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For </a:t>
            </a:r>
            <a:r>
              <a:rPr lang="en-US" sz="2400" b="1" u="sng" dirty="0"/>
              <a:t>client</a:t>
            </a:r>
            <a:r>
              <a:rPr lang="en-US" sz="2400" dirty="0"/>
              <a:t> code reuse</a:t>
            </a:r>
          </a:p>
        </p:txBody>
      </p:sp>
      <p:sp>
        <p:nvSpPr>
          <p:cNvPr id="5" name="Line Callout 2 4"/>
          <p:cNvSpPr/>
          <p:nvPr/>
        </p:nvSpPr>
        <p:spPr>
          <a:xfrm>
            <a:off x="5715000" y="5410200"/>
            <a:ext cx="2971800" cy="1219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4326"/>
              <a:gd name="adj6" fmla="val -242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For </a:t>
            </a:r>
            <a:r>
              <a:rPr lang="en-US" sz="2400" b="1" u="sng" dirty="0"/>
              <a:t>implementation </a:t>
            </a:r>
            <a:r>
              <a:rPr lang="en-US" sz="2400" dirty="0"/>
              <a:t>code reuse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brainstorming</Template>
  <TotalTime>0</TotalTime>
  <Words>577</Words>
  <Application>Microsoft Office PowerPoint</Application>
  <PresentationFormat>On-screen Show (4:3)</PresentationFormat>
  <Paragraphs>153</Paragraphs>
  <Slides>15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Presentation on brainstorming</vt:lpstr>
      <vt:lpstr>CSSE 220 Day 6</vt:lpstr>
      <vt:lpstr>Questions?</vt:lpstr>
      <vt:lpstr>Inheritance</vt:lpstr>
      <vt:lpstr>Code Examples</vt:lpstr>
      <vt:lpstr>Notation and Terminology</vt:lpstr>
      <vt:lpstr>Other natural examples</vt:lpstr>
      <vt:lpstr>Examples From the Java API Classes</vt:lpstr>
      <vt:lpstr>Inheritance in UML</vt:lpstr>
      <vt:lpstr>Interfaces vs. Inheritance</vt:lpstr>
      <vt:lpstr>Inheritance Run Amok?</vt:lpstr>
      <vt:lpstr>With Methods, Subclasses can:</vt:lpstr>
      <vt:lpstr>With Fields, Subclasses:</vt:lpstr>
      <vt:lpstr>Super Calls</vt:lpstr>
      <vt:lpstr>Abstract Classes</vt:lpstr>
      <vt:lpstr>Access Modifiers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2007-11-19T15:20:41Z</dcterms:created>
  <dcterms:modified xsi:type="dcterms:W3CDTF">2009-03-20T01:30:03Z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