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47DDA-B0CB-4687-A323-4DB849E34133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A2E15-E5EF-4726-8D58-866A231D6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Note that we do not call a constructor here.  That comes in a later slide.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6B33A-D7E8-46DF-9E4B-63D5972882F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D0106-E250-4815-9A38-9BDE255B307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After second main bullet:</a:t>
            </a:r>
          </a:p>
          <a:p>
            <a:r>
              <a:rPr lang="en-US" smtClean="0"/>
              <a:t>Ask why we wouldn’t necessarily want to test 50℃ == 122℉ if we have the other three tests.</a:t>
            </a:r>
          </a:p>
          <a:p>
            <a:r>
              <a:rPr lang="en-US" smtClean="0"/>
              <a:t>Already have three test points.  Probably unlikely to be right about all three of those, but miss a midpoint.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2FE1E-A20A-4391-87D8-9E298EE725B8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Unlike in Python, there is a special keyword (new) for constructing objects.</a:t>
            </a:r>
          </a:p>
          <a:p>
            <a:endParaRPr lang="en-US" dirty="0" smtClean="0"/>
          </a:p>
          <a:p>
            <a:r>
              <a:rPr lang="en-US" dirty="0" smtClean="0"/>
              <a:t>Draw object and slots on board.  Use post-it to show box variable.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F94DE-5F9B-4422-BA61-1FE96A8215D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Draw box and pointer diagrams on board showing:</a:t>
            </a:r>
          </a:p>
          <a:p>
            <a:r>
              <a:rPr lang="en-US" dirty="0" smtClean="0"/>
              <a:t>x : 10</a:t>
            </a:r>
          </a:p>
          <a:p>
            <a:r>
              <a:rPr lang="en-US" dirty="0" smtClean="0"/>
              <a:t>y : 20</a:t>
            </a:r>
          </a:p>
          <a:p>
            <a:r>
              <a:rPr lang="en-US" dirty="0" smtClean="0"/>
              <a:t>Rectangle object with values 10, 20, 5, 5</a:t>
            </a:r>
          </a:p>
          <a:p>
            <a:r>
              <a:rPr lang="en-US" dirty="0" smtClean="0"/>
              <a:t>box : arrow pointing to Rectangle object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05F2B-3C64-4D1F-8FB3-B1DA521FFCC2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Draw step-by-step on the board. 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959FD-4B92-43BB-9ABA-6A2FDFCB774F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Describe the parts of the String API documentation:</a:t>
            </a:r>
          </a:p>
          <a:p>
            <a:r>
              <a:rPr lang="en-US" dirty="0" smtClean="0"/>
              <a:t>- description of the class</a:t>
            </a:r>
          </a:p>
          <a:p>
            <a:r>
              <a:rPr lang="en-US" dirty="0" smtClean="0"/>
              <a:t>- summaries of all the fields, constructors, and method</a:t>
            </a:r>
          </a:p>
          <a:p>
            <a:r>
              <a:rPr lang="en-US" dirty="0" smtClean="0"/>
              <a:t>- detailed descriptions of everything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B2940C-D04D-4AAF-8E14-89EFACEB659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Make sure everyone has the docs setup.</a:t>
            </a:r>
          </a:p>
          <a:p>
            <a:r>
              <a:rPr lang="en-US" smtClean="0"/>
              <a:t>Demo hover text, F2 to focus on hover text, icon to open in web browser.</a:t>
            </a:r>
          </a:p>
          <a:p>
            <a:r>
              <a:rPr lang="en-US" smtClean="0"/>
              <a:t>Shift-F2 to open external browser immediately.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D0CCA7-30C6-497C-812E-8EBC0DDA70D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21D43-8BE7-4475-8E1F-CD4EB83DFBE4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 didn’t show these example Javadoc slides beyond pointing out that they were there as a reference.  We walked through this information live in Eclipse as I entered the comments.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34309-482A-44F0-BF6E-6490BFB3D9D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Think-pair-share on reasons for testing: Q4</a:t>
            </a:r>
          </a:p>
          <a:p>
            <a:r>
              <a:rPr lang="en-US" smtClean="0"/>
              <a:t>Some reasons for unit testing (on board, hopefully students will come up with most):</a:t>
            </a:r>
          </a:p>
          <a:p>
            <a:r>
              <a:rPr lang="en-US" smtClean="0"/>
              <a:t>- Get code right</a:t>
            </a:r>
          </a:p>
          <a:p>
            <a:r>
              <a:rPr lang="en-US" smtClean="0"/>
              <a:t>- Keep code right as changes are made</a:t>
            </a:r>
          </a:p>
          <a:p>
            <a:r>
              <a:rPr lang="en-US" smtClean="0"/>
              <a:t>- Confirm our understanding of the method specification before implementing it</a:t>
            </a:r>
          </a:p>
          <a:p>
            <a:r>
              <a:rPr lang="en-US" smtClean="0"/>
              <a:t>- Provide documentation</a:t>
            </a:r>
          </a:p>
          <a:p>
            <a:r>
              <a:rPr lang="en-US" smtClean="0"/>
              <a:t>- Confirm pieces in isolation so we don’t have to worry about them during integration (when we put code together)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F9E2D0-8C34-4E7D-B29B-269FD03169D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Program%20Files\Java\jdk1.6.0_12\docs\api\index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/>
          <a:lstStyle/>
          <a:p>
            <a:r>
              <a:rPr lang="en-US" dirty="0" smtClean="0"/>
              <a:t>What you already know about Java</a:t>
            </a:r>
          </a:p>
          <a:p>
            <a:pPr lvl="1"/>
            <a:r>
              <a:rPr lang="en-US" dirty="0" smtClean="0"/>
              <a:t>From your background in C and Python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Reading and using an </a:t>
            </a:r>
            <a:r>
              <a:rPr lang="en-US" b="1" dirty="0" smtClean="0">
                <a:solidFill>
                  <a:srgbClr val="FF0000"/>
                </a:solidFill>
              </a:rPr>
              <a:t>API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Javadoc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String class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Implementing a class</a:t>
            </a:r>
          </a:p>
          <a:p>
            <a:pPr lvl="1"/>
            <a:r>
              <a:rPr lang="en-US" dirty="0" smtClean="0"/>
              <a:t>Implementing an </a:t>
            </a:r>
            <a:r>
              <a:rPr lang="en-US" b="1" dirty="0" smtClean="0">
                <a:solidFill>
                  <a:srgbClr val="FF0000"/>
                </a:solidFill>
              </a:rPr>
              <a:t>interface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smtClean="0">
                <a:solidFill>
                  <a:srgbClr val="FF0000"/>
                </a:solidFill>
              </a:rPr>
              <a:t>documented stubs </a:t>
            </a:r>
            <a:r>
              <a:rPr lang="en-US" dirty="0" smtClean="0"/>
              <a:t>before coding</a:t>
            </a:r>
          </a:p>
          <a:p>
            <a:pPr lvl="1"/>
            <a:r>
              <a:rPr lang="en-US" dirty="0" smtClean="0"/>
              <a:t>Writing </a:t>
            </a:r>
            <a:r>
              <a:rPr lang="en-US" b="1" dirty="0" smtClean="0">
                <a:solidFill>
                  <a:srgbClr val="FF0000"/>
                </a:solidFill>
              </a:rPr>
              <a:t>JUnit tests </a:t>
            </a:r>
            <a:r>
              <a:rPr lang="en-US" dirty="0" smtClean="0"/>
              <a:t>before coding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2286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CSSE 220 Object-Oriented Software Development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3429000"/>
            <a:ext cx="3733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Questions on </a:t>
            </a:r>
            <a:r>
              <a:rPr lang="en-US" dirty="0" err="1" smtClean="0">
                <a:solidFill>
                  <a:schemeClr val="accent1"/>
                </a:solidFill>
              </a:rPr>
              <a:t>HelloWorldAgain</a:t>
            </a:r>
            <a:r>
              <a:rPr lang="en-US" dirty="0" smtClean="0">
                <a:solidFill>
                  <a:schemeClr val="accent1"/>
                </a:solidFill>
              </a:rPr>
              <a:t>?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On anything?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k = 0; k &lt; 100; ++k)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== y)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(...)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structures – similar to 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1524000"/>
            <a:ext cx="35814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++k;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k++;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k = k + 1;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Three ways to do the same thing, in this context.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Java Documentation</a:t>
            </a:r>
            <a:endParaRPr lang="en-US" dirty="0"/>
          </a:p>
        </p:txBody>
      </p:sp>
      <p:sp>
        <p:nvSpPr>
          <p:cNvPr id="11267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dirty="0" smtClean="0"/>
              <a:t>API Documentation, </a:t>
            </a:r>
            <a:br>
              <a:rPr lang="en-US" dirty="0" smtClean="0"/>
            </a:br>
            <a:r>
              <a:rPr lang="en-US" dirty="0" smtClean="0"/>
              <a:t>Docs in Eclipse, </a:t>
            </a:r>
            <a:br>
              <a:rPr lang="en-US" dirty="0" smtClean="0"/>
            </a:br>
            <a:r>
              <a:rPr lang="en-US" dirty="0" smtClean="0"/>
              <a:t>Writing your own Docs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 lnSpcReduction="10000"/>
          </a:bodyPr>
          <a:lstStyle/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What’s an API?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Application Programming Interface</a:t>
            </a:r>
          </a:p>
          <a:p>
            <a:pPr lvl="1">
              <a:buFont typeface="Verdana" pitchFamily="34" charset="0"/>
              <a:buChar char="◦"/>
              <a:defRPr/>
            </a:pPr>
            <a:endParaRPr lang="en-US" dirty="0" smtClean="0"/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The Java API </a:t>
            </a:r>
            <a:r>
              <a:rPr lang="en-US" dirty="0" smtClean="0"/>
              <a:t>on-line and on your computer</a:t>
            </a:r>
            <a:endParaRPr lang="en-US" dirty="0" smtClean="0"/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Google for: </a:t>
            </a:r>
            <a:r>
              <a:rPr lang="en-US" dirty="0" smtClean="0">
                <a:solidFill>
                  <a:schemeClr val="accent3"/>
                </a:solidFill>
              </a:rPr>
              <a:t>java </a:t>
            </a:r>
            <a:r>
              <a:rPr lang="en-US" dirty="0" err="1" smtClean="0">
                <a:solidFill>
                  <a:schemeClr val="accent3"/>
                </a:solidFill>
              </a:rPr>
              <a:t>api</a:t>
            </a:r>
            <a:r>
              <a:rPr lang="en-US" dirty="0" smtClean="0">
                <a:solidFill>
                  <a:schemeClr val="accent3"/>
                </a:solidFill>
              </a:rPr>
              <a:t> documentation 6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Or go to: </a:t>
            </a:r>
            <a:r>
              <a:rPr lang="en-US" dirty="0" smtClean="0">
                <a:solidFill>
                  <a:schemeClr val="accent3"/>
                </a:solidFill>
                <a:hlinkClick r:id="rId3"/>
              </a:rPr>
              <a:t>http://java.sun.com/javase/6/docs/api/</a:t>
            </a:r>
            <a:endParaRPr lang="en-US" dirty="0" smtClean="0">
              <a:solidFill>
                <a:schemeClr val="accent3"/>
              </a:solidFill>
            </a:endParaRP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>
                <a:hlinkClick r:id="rId4" action="ppaction://hlinkfile"/>
              </a:rPr>
              <a:t>C</a:t>
            </a:r>
            <a:r>
              <a:rPr lang="en-US" dirty="0" smtClean="0">
                <a:hlinkClick r:id="rId4" action="ppaction://hlinkfile"/>
              </a:rPr>
              <a:t>:\</a:t>
            </a:r>
            <a:r>
              <a:rPr lang="en-US" dirty="0" smtClean="0">
                <a:hlinkClick r:id="rId4" action="ppaction://hlinkfile"/>
              </a:rPr>
              <a:t>Program Files\Java\jdk1.6.0_12\docs\</a:t>
            </a:r>
            <a:r>
              <a:rPr lang="en-US" dirty="0" err="1" smtClean="0">
                <a:hlinkClick r:id="rId4" action="ppaction://hlinkfile"/>
              </a:rPr>
              <a:t>api</a:t>
            </a:r>
            <a:r>
              <a:rPr lang="en-US" dirty="0" smtClean="0">
                <a:hlinkClick r:id="rId4" action="ppaction://hlinkfile"/>
              </a:rPr>
              <a:t>\index.html</a:t>
            </a:r>
            <a:endParaRPr lang="en-US" dirty="0" smtClean="0"/>
          </a:p>
          <a:p>
            <a:pPr lvl="1">
              <a:buFont typeface="Verdana" pitchFamily="34" charset="0"/>
              <a:buChar char="◦"/>
              <a:defRPr/>
            </a:pPr>
            <a:endParaRPr lang="en-US" dirty="0" smtClean="0"/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Find the String class documentation: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chemeClr val="accent3"/>
                </a:solidFill>
              </a:rPr>
              <a:t>java.lang</a:t>
            </a:r>
            <a:r>
              <a:rPr lang="en-US" dirty="0" smtClean="0"/>
              <a:t> in the top-left pane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Then click </a:t>
            </a:r>
            <a:r>
              <a:rPr lang="en-US" dirty="0" smtClean="0">
                <a:solidFill>
                  <a:schemeClr val="accent3"/>
                </a:solidFill>
              </a:rPr>
              <a:t>String</a:t>
            </a:r>
            <a:r>
              <a:rPr lang="en-US" dirty="0" smtClean="0"/>
              <a:t> in the bottom-left pane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Recap: Java API Documentation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43850" y="6237288"/>
            <a:ext cx="9715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Q1,2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Setting up Java API documentation in Eclipse</a:t>
            </a:r>
          </a:p>
          <a:p>
            <a:pPr lvl="1" eaLnBrk="1" hangingPunct="1"/>
            <a:r>
              <a:rPr lang="en-US" dirty="0" smtClean="0"/>
              <a:t>Should be done already, but if the next steps don’t work for you, we’ll fix that</a:t>
            </a:r>
          </a:p>
          <a:p>
            <a:pPr eaLnBrk="1" hangingPunct="1"/>
            <a:r>
              <a:rPr lang="en-US" dirty="0" smtClean="0"/>
              <a:t>Using the API documentation in Eclipse</a:t>
            </a:r>
          </a:p>
          <a:p>
            <a:pPr lvl="1" eaLnBrk="1" hangingPunct="1"/>
            <a:r>
              <a:rPr lang="en-US" dirty="0" smtClean="0"/>
              <a:t>Hover text</a:t>
            </a:r>
          </a:p>
          <a:p>
            <a:pPr lvl="1" eaLnBrk="1" hangingPunct="1"/>
            <a:r>
              <a:rPr lang="en-US" dirty="0" smtClean="0"/>
              <a:t>Open external documentation (Shift-F2)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Java Documentation in Eclipse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in special comments: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/** … */</a:t>
            </a:r>
          </a:p>
          <a:p>
            <a:r>
              <a:rPr lang="en-US" dirty="0" smtClean="0"/>
              <a:t>Can come before:</a:t>
            </a:r>
          </a:p>
          <a:p>
            <a:pPr lvl="1"/>
            <a:r>
              <a:rPr lang="en-US" dirty="0" smtClean="0"/>
              <a:t>Class declarations</a:t>
            </a:r>
          </a:p>
          <a:p>
            <a:pPr lvl="1"/>
            <a:r>
              <a:rPr lang="en-US" dirty="0" smtClean="0"/>
              <a:t>Field declarations</a:t>
            </a:r>
          </a:p>
          <a:p>
            <a:pPr lvl="1"/>
            <a:r>
              <a:rPr lang="en-US" dirty="0" smtClean="0"/>
              <a:t>Method declarations</a:t>
            </a:r>
          </a:p>
          <a:p>
            <a:r>
              <a:rPr lang="en-US" dirty="0" smtClean="0"/>
              <a:t>Eclipse is your friend!</a:t>
            </a:r>
          </a:p>
          <a:p>
            <a:pPr lvl="1"/>
            <a:r>
              <a:rPr lang="en-US" dirty="0" smtClean="0"/>
              <a:t>It will generate </a:t>
            </a:r>
            <a:r>
              <a:rPr lang="en-US" dirty="0" err="1" smtClean="0"/>
              <a:t>javadoc</a:t>
            </a:r>
            <a:r>
              <a:rPr lang="en-US" dirty="0" smtClean="0"/>
              <a:t> comments automatically</a:t>
            </a:r>
          </a:p>
          <a:p>
            <a:pPr lvl="1"/>
            <a:r>
              <a:rPr lang="en-US" dirty="0" smtClean="0"/>
              <a:t>It will notice when you start typing a </a:t>
            </a:r>
            <a:r>
              <a:rPr lang="en-US" dirty="0" err="1" smtClean="0"/>
              <a:t>javadoc</a:t>
            </a:r>
            <a:r>
              <a:rPr lang="en-US" dirty="0" smtClean="0"/>
              <a:t> comment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Writing </a:t>
            </a:r>
            <a:r>
              <a:rPr lang="en-US" dirty="0" err="1" smtClean="0"/>
              <a:t>Javadocs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 </a:t>
            </a:r>
            <a:r>
              <a:rPr lang="en-US" dirty="0" err="1" smtClean="0"/>
              <a:t>Javadoc</a:t>
            </a:r>
            <a:r>
              <a:rPr lang="en-US" dirty="0" smtClean="0"/>
              <a:t> for a 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17638"/>
            <a:ext cx="8001000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/**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This class demonstrates unit testing 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and asks you to use the Java API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documentation to find methods to solve  </a:t>
            </a:r>
            <a:b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</a:b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problems using Strings.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</a:t>
            </a:r>
            <a:r>
              <a:rPr lang="en-US" sz="2400" b="1" dirty="0">
                <a:solidFill>
                  <a:schemeClr val="accent3"/>
                </a:solidFill>
                <a:latin typeface="Lucida Sans Typewriter" pitchFamily="49" charset="0"/>
              </a:rPr>
              <a:t>@author</a:t>
            </a:r>
            <a:r>
              <a:rPr lang="en-US" sz="2400" b="1" dirty="0">
                <a:solidFill>
                  <a:schemeClr val="accent4"/>
                </a:solidFill>
                <a:latin typeface="Lucida Sans Typewriter" pitchFamily="49" charset="0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Curt Clifton. </a:t>
            </a:r>
            <a:b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</a:b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Created Sep 9, 2008.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*/</a:t>
            </a:r>
          </a:p>
          <a:p>
            <a:pPr>
              <a:defRPr/>
            </a:pPr>
            <a:r>
              <a:rPr lang="en-US" sz="2400" dirty="0">
                <a:latin typeface="Lucida Sans Typewriter" pitchFamily="49" charset="0"/>
              </a:rPr>
              <a:t>public class </a:t>
            </a:r>
            <a:r>
              <a:rPr lang="en-US" sz="2400" dirty="0" err="1">
                <a:latin typeface="Lucida Sans Typewriter" pitchFamily="49" charset="0"/>
              </a:rPr>
              <a:t>MoreWordGames</a:t>
            </a:r>
            <a:r>
              <a:rPr lang="en-US" sz="2400" dirty="0">
                <a:latin typeface="Lucida Sans Typewriter" pitchFamily="49" charset="0"/>
              </a:rPr>
              <a:t> { … }</a:t>
            </a:r>
          </a:p>
          <a:p>
            <a:pPr>
              <a:defRPr/>
            </a:pPr>
            <a:endParaRPr lang="en-US" sz="2400" dirty="0">
              <a:latin typeface="Lucida Sans Typewriter" pitchFamily="49" charset="0"/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6686550" y="1143000"/>
            <a:ext cx="2000250" cy="628650"/>
          </a:xfrm>
          <a:prstGeom prst="border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Description of class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6172200" y="3314700"/>
            <a:ext cx="2514600" cy="10287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8581"/>
              <a:gd name="adj6" fmla="val -522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@author </a:t>
            </a:r>
            <a:r>
              <a:rPr lang="en-US" i="1" dirty="0">
                <a:solidFill>
                  <a:schemeClr val="bg2"/>
                </a:solidFill>
              </a:rPr>
              <a:t>Tag</a:t>
            </a:r>
            <a:r>
              <a:rPr lang="en-US" dirty="0"/>
              <a:t> followed by author name and 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 </a:t>
            </a:r>
            <a:r>
              <a:rPr lang="en-US" dirty="0" err="1" smtClean="0"/>
              <a:t>Javadoc</a:t>
            </a:r>
            <a:r>
              <a:rPr lang="en-US" dirty="0" smtClean="0"/>
              <a:t> for a Method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17638"/>
            <a:ext cx="8001000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/**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Converts the original string to a 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string representing shouting.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</a:t>
            </a:r>
            <a:r>
              <a:rPr lang="en-US" sz="2400" b="1" dirty="0">
                <a:solidFill>
                  <a:schemeClr val="accent3"/>
                </a:solidFill>
                <a:latin typeface="Lucida Sans Typewriter" pitchFamily="49" charset="0"/>
              </a:rPr>
              <a:t>@</a:t>
            </a:r>
            <a:r>
              <a:rPr lang="en-US" sz="2400" b="1" dirty="0" err="1">
                <a:solidFill>
                  <a:schemeClr val="accent3"/>
                </a:solidFill>
                <a:latin typeface="Lucida Sans Typewriter" pitchFamily="49" charset="0"/>
              </a:rPr>
              <a:t>param</a:t>
            </a:r>
            <a:r>
              <a:rPr lang="en-US" sz="2400" b="1" dirty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input the original string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 </a:t>
            </a:r>
            <a:r>
              <a:rPr lang="en-US" sz="2400" b="1" dirty="0">
                <a:solidFill>
                  <a:schemeClr val="accent3"/>
                </a:solidFill>
                <a:latin typeface="Lucida Sans Typewriter" pitchFamily="49" charset="0"/>
              </a:rPr>
              <a:t>@return </a:t>
            </a: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input in ALL UPPER CASE</a:t>
            </a: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Lucida Sans Typewriter" pitchFamily="49" charset="0"/>
              </a:rPr>
              <a:t> */</a:t>
            </a:r>
          </a:p>
          <a:p>
            <a:pPr>
              <a:defRPr/>
            </a:pPr>
            <a:r>
              <a:rPr lang="en-US" sz="2400" dirty="0">
                <a:latin typeface="Lucida Sans Typewriter" pitchFamily="49" charset="0"/>
              </a:rPr>
              <a:t>static String shout(String input) {</a:t>
            </a:r>
          </a:p>
          <a:p>
            <a:pPr>
              <a:defRPr/>
            </a:pPr>
            <a:r>
              <a:rPr lang="en-US" sz="2400" dirty="0">
                <a:latin typeface="Lucida Sans Typewriter" pitchFamily="49" charset="0"/>
              </a:rPr>
              <a:t>	return </a:t>
            </a:r>
            <a:r>
              <a:rPr lang="en-US" sz="2400" dirty="0" err="1">
                <a:latin typeface="Lucida Sans Typewriter" pitchFamily="49" charset="0"/>
              </a:rPr>
              <a:t>input.toUpperCase</a:t>
            </a:r>
            <a:r>
              <a:rPr lang="en-US" sz="2400" dirty="0">
                <a:latin typeface="Lucida Sans Typewriter" pitchFamily="49" charset="0"/>
              </a:rPr>
              <a:t>();</a:t>
            </a:r>
          </a:p>
          <a:p>
            <a:pPr>
              <a:defRPr/>
            </a:pPr>
            <a:r>
              <a:rPr lang="en-US" sz="2400" dirty="0">
                <a:latin typeface="Lucida Sans Typewriter" pitchFamily="49" charset="0"/>
              </a:rPr>
              <a:t>}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5486400" y="1143000"/>
            <a:ext cx="3200400" cy="628650"/>
          </a:xfrm>
          <a:prstGeom prst="border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Description of method,  usually starts with a verb.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7143750" y="2171700"/>
            <a:ext cx="2000250" cy="2286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4401"/>
              <a:gd name="adj6" fmla="val -62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@</a:t>
            </a:r>
            <a:r>
              <a:rPr lang="en-US" dirty="0" err="1"/>
              <a:t>param</a:t>
            </a:r>
            <a:r>
              <a:rPr lang="en-US" dirty="0"/>
              <a:t> t</a:t>
            </a:r>
            <a:r>
              <a:rPr lang="en-US" dirty="0">
                <a:solidFill>
                  <a:schemeClr val="bg2"/>
                </a:solidFill>
              </a:rPr>
              <a:t>ag</a:t>
            </a:r>
            <a:r>
              <a:rPr lang="en-US" dirty="0"/>
              <a:t> followed by parameter name and (optional) description.</a:t>
            </a:r>
          </a:p>
          <a:p>
            <a:pPr algn="ctr">
              <a:defRPr/>
            </a:pPr>
            <a:r>
              <a:rPr lang="en-US" dirty="0"/>
              <a:t>Repeat for each parameter.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4800600" y="5203825"/>
            <a:ext cx="3200400" cy="9112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68311"/>
              <a:gd name="adj6" fmla="val -76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@result t</a:t>
            </a:r>
            <a:r>
              <a:rPr lang="en-US" dirty="0">
                <a:solidFill>
                  <a:schemeClr val="bg2"/>
                </a:solidFill>
              </a:rPr>
              <a:t>ag</a:t>
            </a:r>
            <a:r>
              <a:rPr lang="en-US" dirty="0"/>
              <a:t> followed by description of result. Omit for void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Don’t try to memorize the Java libraries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Nearly 9000 classes and packages!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You’ll learn them over time</a:t>
            </a:r>
          </a:p>
          <a:p>
            <a:pPr>
              <a:buFont typeface="Wingdings 3" pitchFamily="18" charset="2"/>
              <a:buChar char=""/>
              <a:defRPr/>
            </a:pPr>
            <a:endParaRPr lang="en-US" dirty="0" smtClean="0"/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Get in the habit of writing the </a:t>
            </a:r>
            <a:r>
              <a:rPr lang="en-US" dirty="0" err="1" smtClean="0"/>
              <a:t>javadocs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before</a:t>
            </a:r>
            <a:r>
              <a:rPr lang="en-US" dirty="0" smtClean="0"/>
              <a:t> implementing the methods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It will help you </a:t>
            </a:r>
            <a:r>
              <a:rPr lang="en-US" dirty="0" smtClean="0">
                <a:solidFill>
                  <a:schemeClr val="accent3"/>
                </a:solidFill>
              </a:rPr>
              <a:t>think before doing</a:t>
            </a:r>
            <a:r>
              <a:rPr lang="en-US" dirty="0" smtClean="0"/>
              <a:t>, a vital software development skill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This is called programming with </a:t>
            </a:r>
            <a:r>
              <a:rPr lang="en-US" i="1" dirty="0" smtClean="0"/>
              <a:t>documented stubs</a:t>
            </a:r>
            <a:endParaRPr lang="en-US" dirty="0" smtClean="0"/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I’ll try to model this.  If I don’t, call me on it!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Javadocs</a:t>
            </a:r>
            <a:r>
              <a:rPr lang="en-US" dirty="0" smtClean="0"/>
              <a:t>: Key 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Writing Code to </a:t>
            </a:r>
            <a:br>
              <a:rPr lang="en-US" dirty="0" smtClean="0"/>
            </a:br>
            <a:r>
              <a:rPr lang="en-US" dirty="0" smtClean="0"/>
              <a:t>Test Your Code</a:t>
            </a:r>
            <a:endParaRPr lang="en-US" dirty="0"/>
          </a:p>
        </p:txBody>
      </p:sp>
      <p:sp>
        <p:nvSpPr>
          <p:cNvPr id="19459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/>
              <a:t>Test-driven Development, </a:t>
            </a:r>
            <a:br>
              <a:rPr lang="en-US" smtClean="0"/>
            </a:br>
            <a:r>
              <a:rPr lang="en-US" smtClean="0"/>
              <a:t>unit testing and JUnit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4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5410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b="1" dirty="0" smtClean="0"/>
              <a:t>Writing code to test other code</a:t>
            </a:r>
          </a:p>
          <a:p>
            <a:pPr eaLnBrk="1" hangingPunct="1"/>
            <a:r>
              <a:rPr lang="en-US" b="1" dirty="0" smtClean="0"/>
              <a:t>Focused on testing individual pieces of code (units) in isolation</a:t>
            </a:r>
          </a:p>
          <a:p>
            <a:pPr lvl="1" eaLnBrk="1" hangingPunct="1"/>
            <a:r>
              <a:rPr lang="en-US" b="1" dirty="0" smtClean="0"/>
              <a:t>Individual methods</a:t>
            </a:r>
          </a:p>
          <a:p>
            <a:pPr lvl="1" eaLnBrk="1" hangingPunct="1"/>
            <a:r>
              <a:rPr lang="en-US" b="1" dirty="0" smtClean="0"/>
              <a:t>Individual objects</a:t>
            </a:r>
          </a:p>
          <a:p>
            <a:pPr eaLnBrk="1" hangingPunct="1">
              <a:buNone/>
            </a:pPr>
            <a:endParaRPr lang="en-US" b="1" dirty="0" smtClean="0"/>
          </a:p>
          <a:p>
            <a:pPr eaLnBrk="1" hangingPunct="1"/>
            <a:r>
              <a:rPr lang="en-US" b="1" dirty="0" smtClean="0"/>
              <a:t>Why would software engineers do unit testing?</a:t>
            </a:r>
          </a:p>
          <a:p>
            <a:pPr lvl="1"/>
            <a:r>
              <a:rPr lang="en-US" b="1" dirty="0" smtClean="0"/>
              <a:t>Get code right</a:t>
            </a:r>
          </a:p>
          <a:p>
            <a:pPr lvl="1"/>
            <a:r>
              <a:rPr lang="en-US" b="1" dirty="0" smtClean="0"/>
              <a:t>Keep code right as changes are made</a:t>
            </a:r>
          </a:p>
          <a:p>
            <a:pPr lvl="1"/>
            <a:r>
              <a:rPr lang="en-US" b="1" dirty="0" smtClean="0"/>
              <a:t>Confirm our understanding of the method specification before implementing it</a:t>
            </a:r>
          </a:p>
          <a:p>
            <a:pPr lvl="1"/>
            <a:r>
              <a:rPr lang="en-US" b="1" dirty="0" smtClean="0"/>
              <a:t>Provide documentation</a:t>
            </a:r>
          </a:p>
          <a:p>
            <a:pPr lvl="1"/>
            <a:r>
              <a:rPr lang="en-US" b="1" dirty="0" smtClean="0"/>
              <a:t>Confirm pieces in isolation so we don’t have to worry about them during integration (when we put code together)</a:t>
            </a:r>
          </a:p>
          <a:p>
            <a:pPr eaLnBrk="1" hangingPunct="1"/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01000" y="6396038"/>
            <a:ext cx="9715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Q3,4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Object-oriented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en-US" dirty="0" smtClean="0"/>
              <a:t>Concepts:  Inheritance, Interfaces, …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en-US" dirty="0" smtClean="0"/>
              <a:t>Design:  CRC cards, UML class diagrams, …</a:t>
            </a:r>
          </a:p>
          <a:p>
            <a:pPr lvl="1" indent="-256032">
              <a:buFont typeface="Wingdings 3"/>
              <a:buChar char=""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Extreme Programming Processes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en-US" dirty="0" smtClean="0"/>
              <a:t>Documented stubs, Test-first, Pair programming, …</a:t>
            </a:r>
          </a:p>
          <a:p>
            <a:pPr lvl="1" indent="-256032"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Data Structures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Introduce algorithm efficiency analysis (big O)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Reading and using APIs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en-US" dirty="0" smtClean="0"/>
              <a:t>Graphical User Interfaces (GUIs) and lots more!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in a Nutshell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JUnit is a unit testing </a:t>
            </a:r>
            <a:r>
              <a:rPr lang="en-US" i="1" smtClean="0"/>
              <a:t>framework</a:t>
            </a:r>
            <a:endParaRPr lang="en-US" smtClean="0"/>
          </a:p>
          <a:p>
            <a:pPr lvl="1" eaLnBrk="1" hangingPunct="1"/>
            <a:r>
              <a:rPr lang="en-US" smtClean="0"/>
              <a:t>A framework is a collection of classes to be used in another program</a:t>
            </a:r>
          </a:p>
          <a:p>
            <a:pPr lvl="1" eaLnBrk="1" hangingPunct="1"/>
            <a:r>
              <a:rPr lang="en-US" smtClean="0"/>
              <a:t>Does much of the work for us!</a:t>
            </a:r>
          </a:p>
          <a:p>
            <a:pPr eaLnBrk="1" hangingPunct="1"/>
            <a:r>
              <a:rPr lang="en-US" smtClean="0"/>
              <a:t>JUnit was written by</a:t>
            </a:r>
          </a:p>
          <a:p>
            <a:pPr lvl="1" eaLnBrk="1" hangingPunct="1"/>
            <a:r>
              <a:rPr lang="en-US" smtClean="0"/>
              <a:t>Erich Gamma</a:t>
            </a:r>
          </a:p>
          <a:p>
            <a:pPr lvl="1" eaLnBrk="1" hangingPunct="1"/>
            <a:r>
              <a:rPr lang="en-US" smtClean="0"/>
              <a:t>Kent Beck</a:t>
            </a:r>
          </a:p>
          <a:p>
            <a:pPr eaLnBrk="1" hangingPunct="1"/>
            <a:r>
              <a:rPr lang="en-US" smtClean="0"/>
              <a:t>Open-source software</a:t>
            </a:r>
          </a:p>
          <a:p>
            <a:pPr eaLnBrk="1" hangingPunct="1"/>
            <a:r>
              <a:rPr lang="en-US" smtClean="0"/>
              <a:t>Now used by </a:t>
            </a:r>
            <a:r>
              <a:rPr lang="en-US" b="1" smtClean="0"/>
              <a:t>millions</a:t>
            </a:r>
            <a:r>
              <a:rPr lang="en-US" smtClean="0"/>
              <a:t> of Java developers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Unit Testing With JUnit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43850" y="6237288"/>
            <a:ext cx="9715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Q5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Char char=""/>
              <a:defRPr/>
            </a:pPr>
            <a:r>
              <a:rPr lang="en-US" dirty="0" smtClean="0"/>
              <a:t>Test “boundary conditions”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Intersection points: </a:t>
            </a:r>
            <a:r>
              <a:rPr lang="en-US" dirty="0" smtClean="0">
                <a:solidFill>
                  <a:schemeClr val="accent3"/>
                </a:solidFill>
              </a:rPr>
              <a:t>-40℃ == -40℉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Zero values: </a:t>
            </a:r>
            <a:r>
              <a:rPr lang="en-US" dirty="0" smtClean="0">
                <a:solidFill>
                  <a:schemeClr val="accent3"/>
                </a:solidFill>
              </a:rPr>
              <a:t>0℃ == 32℉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Empty strings</a:t>
            </a:r>
          </a:p>
          <a:p>
            <a:pPr eaLnBrk="1" hangingPunct="1">
              <a:buFont typeface="Wingdings 3" pitchFamily="18" charset="2"/>
              <a:buChar char=""/>
              <a:defRPr/>
            </a:pPr>
            <a:r>
              <a:rPr lang="en-US" dirty="0" smtClean="0"/>
              <a:t>Test known values: </a:t>
            </a:r>
            <a:r>
              <a:rPr lang="en-US" dirty="0" smtClean="0">
                <a:solidFill>
                  <a:schemeClr val="accent3"/>
                </a:solidFill>
              </a:rPr>
              <a:t>100℃ == 212℉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But not too many</a:t>
            </a:r>
          </a:p>
          <a:p>
            <a:pPr eaLnBrk="1" hangingPunct="1">
              <a:buFont typeface="Wingdings 3" pitchFamily="18" charset="2"/>
              <a:buChar char=""/>
              <a:defRPr/>
            </a:pPr>
            <a:r>
              <a:rPr lang="en-US" dirty="0" smtClean="0"/>
              <a:t>Tests things that might go wrong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Unexpected user input: </a:t>
            </a:r>
            <a:r>
              <a:rPr lang="en-US" dirty="0" smtClean="0">
                <a:solidFill>
                  <a:schemeClr val="accent3"/>
                </a:solidFill>
              </a:rPr>
              <a:t>“zero” when 0 is expected</a:t>
            </a:r>
          </a:p>
          <a:p>
            <a:pPr eaLnBrk="1" hangingPunct="1">
              <a:buFont typeface="Wingdings 3" pitchFamily="18" charset="2"/>
              <a:buChar char=""/>
              <a:defRPr/>
            </a:pPr>
            <a:r>
              <a:rPr lang="en-US" dirty="0" smtClean="0"/>
              <a:t>Vary things that are “important” to the code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String length if method depends on it</a:t>
            </a:r>
          </a:p>
          <a:p>
            <a:pPr lvl="1" eaLnBrk="1" hangingPunct="1">
              <a:buFont typeface="Verdana" pitchFamily="34" charset="0"/>
              <a:buChar char="◦"/>
              <a:defRPr/>
            </a:pPr>
            <a:r>
              <a:rPr lang="en-US" dirty="0" smtClean="0"/>
              <a:t>String case if method manipulates that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Interesting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10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 * A </a:t>
            </a:r>
            <a:r>
              <a:rPr lang="en-US" dirty="0" err="1" smtClean="0"/>
              <a:t>StringTransformable</a:t>
            </a:r>
            <a:r>
              <a:rPr lang="en-US" dirty="0" smtClean="0"/>
              <a:t> object can transform one String into another String.</a:t>
            </a:r>
          </a:p>
          <a:p>
            <a:pPr>
              <a:buNone/>
            </a:pPr>
            <a:r>
              <a:rPr lang="en-US" dirty="0" smtClean="0"/>
              <a:t> *</a:t>
            </a:r>
          </a:p>
          <a:p>
            <a:pPr>
              <a:buNone/>
            </a:pPr>
            <a:r>
              <a:rPr lang="en-US" dirty="0" smtClean="0"/>
              <a:t> * @author David Mutchler, based on an idea from Lynn Stein</a:t>
            </a:r>
          </a:p>
          <a:p>
            <a:pPr>
              <a:buNone/>
            </a:pPr>
            <a:r>
              <a:rPr lang="en-US" dirty="0" smtClean="0"/>
              <a:t> *         in her Rethinking CS 101 project.</a:t>
            </a:r>
          </a:p>
          <a:p>
            <a:pPr>
              <a:buNone/>
            </a:pPr>
            <a:r>
              <a:rPr lang="en-US" dirty="0" smtClean="0"/>
              <a:t> *         Created Mar 12, 2009.</a:t>
            </a:r>
          </a:p>
          <a:p>
            <a:pPr>
              <a:buNone/>
            </a:pPr>
            <a:r>
              <a:rPr lang="en-US" dirty="0" smtClean="0"/>
              <a:t> */</a:t>
            </a:r>
          </a:p>
          <a:p>
            <a:pPr>
              <a:buNone/>
            </a:pPr>
            <a:r>
              <a:rPr lang="en-US" dirty="0" smtClean="0"/>
              <a:t>public interface </a:t>
            </a:r>
            <a:r>
              <a:rPr lang="en-US" dirty="0" err="1" smtClean="0"/>
              <a:t>StringTransformable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/**</a:t>
            </a:r>
          </a:p>
          <a:p>
            <a:pPr>
              <a:buNone/>
            </a:pPr>
            <a:r>
              <a:rPr lang="en-US" dirty="0" smtClean="0"/>
              <a:t>	 * Transform the given String into another String.</a:t>
            </a:r>
          </a:p>
          <a:p>
            <a:pPr>
              <a:buNone/>
            </a:pPr>
            <a:r>
              <a:rPr lang="en-US" dirty="0" smtClean="0"/>
              <a:t>	 *</a:t>
            </a:r>
          </a:p>
          <a:p>
            <a:pPr>
              <a:buNone/>
            </a:pPr>
            <a:r>
              <a:rPr lang="en-US" dirty="0" smtClean="0"/>
              <a:t>	 * @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stringToTransform</a:t>
            </a:r>
            <a:r>
              <a:rPr lang="en-US" dirty="0" smtClean="0"/>
              <a:t> The String to transform</a:t>
            </a:r>
          </a:p>
          <a:p>
            <a:pPr>
              <a:buNone/>
            </a:pPr>
            <a:r>
              <a:rPr lang="en-US" dirty="0" smtClean="0"/>
              <a:t>	 * @return The transformed String</a:t>
            </a:r>
          </a:p>
          <a:p>
            <a:pPr>
              <a:buNone/>
            </a:pPr>
            <a:r>
              <a:rPr lang="en-US" dirty="0" smtClean="0"/>
              <a:t>	 */</a:t>
            </a:r>
          </a:p>
          <a:p>
            <a:pPr>
              <a:buNone/>
            </a:pPr>
            <a:r>
              <a:rPr lang="en-US" dirty="0" smtClean="0"/>
              <a:t>	public String transform(String </a:t>
            </a:r>
            <a:r>
              <a:rPr lang="en-US" dirty="0" err="1" smtClean="0"/>
              <a:t>stringToTransform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an interface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715000"/>
            <a:ext cx="2590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Someone else’s code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5715000"/>
            <a:ext cx="12954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 code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76800" y="5486400"/>
            <a:ext cx="1600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553200" y="5943600"/>
            <a:ext cx="838200" cy="1588"/>
          </a:xfrm>
          <a:prstGeom prst="straightConnector1">
            <a:avLst/>
          </a:prstGeom>
          <a:ln w="381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38600" y="5943600"/>
            <a:ext cx="838200" cy="1588"/>
          </a:xfrm>
          <a:prstGeom prst="straightConnector1">
            <a:avLst/>
          </a:prstGeom>
          <a:ln w="381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Declaring, assigning</a:t>
            </a:r>
          </a:p>
          <a:p>
            <a:pPr lvl="1"/>
            <a:r>
              <a:rPr lang="en-US" dirty="0" smtClean="0"/>
              <a:t>Primitive types</a:t>
            </a:r>
          </a:p>
          <a:p>
            <a:pPr lvl="1"/>
            <a:r>
              <a:rPr lang="en-US" dirty="0" smtClean="0"/>
              <a:t>Printing, reading from the console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Dot notation</a:t>
            </a:r>
          </a:p>
          <a:p>
            <a:pPr lvl="1"/>
            <a:r>
              <a:rPr lang="en-US" dirty="0" smtClean="0"/>
              <a:t>Constructing with </a:t>
            </a:r>
            <a:r>
              <a:rPr lang="en-US" i="1" dirty="0" smtClean="0"/>
              <a:t>new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Control structures</a:t>
            </a:r>
          </a:p>
          <a:p>
            <a:pPr lvl="1"/>
            <a:r>
              <a:rPr lang="en-US" dirty="0" smtClean="0"/>
              <a:t>for, while, if,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Defining</a:t>
            </a:r>
          </a:p>
          <a:p>
            <a:pPr lvl="1"/>
            <a:r>
              <a:rPr lang="en-US" dirty="0" smtClean="0"/>
              <a:t>Parameters/arguments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Methods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Details on each of the above in the next set of slides.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you already know about Java</a:t>
            </a:r>
            <a:br>
              <a:rPr lang="en-US" dirty="0" smtClean="0"/>
            </a:br>
            <a:r>
              <a:rPr lang="en-US" sz="2700" dirty="0" smtClean="0"/>
              <a:t>(from your background in C and Python)  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Declaring, assigning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40;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r, s;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 = s;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Primitive types: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byte    short   long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   float 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    false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</a:t>
            </a:r>
            <a:r>
              <a:rPr lang="en-US" dirty="0" smtClean="0">
                <a:sym typeface="Symbol"/>
              </a:rPr>
              <a:t> similar to 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1905000"/>
            <a:ext cx="2667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Type</a:t>
            </a:r>
            <a:r>
              <a:rPr lang="en-US" dirty="0" smtClean="0"/>
              <a:t> / </a:t>
            </a:r>
            <a:r>
              <a:rPr lang="en-US" i="1" dirty="0" smtClean="0"/>
              <a:t>Name</a:t>
            </a:r>
            <a:r>
              <a:rPr lang="en-US" dirty="0" smtClean="0"/>
              <a:t> pattern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00400" y="2057400"/>
            <a:ext cx="3810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3352800"/>
            <a:ext cx="5334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Java compiler flags this mistake (C doesn’t!)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981200" y="3505200"/>
            <a:ext cx="12954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4876800"/>
            <a:ext cx="4419600" cy="92333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Sizes are specified in Java</a:t>
            </a:r>
            <a:br>
              <a:rPr lang="en-US" dirty="0" smtClean="0"/>
            </a:br>
            <a:r>
              <a:rPr lang="en-US" dirty="0" smtClean="0"/>
              <a:t>(C is generally platform-specific).</a:t>
            </a:r>
          </a:p>
          <a:p>
            <a:r>
              <a:rPr lang="en-US" dirty="0" smtClean="0"/>
              <a:t>Details on p. 135 of Big 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value is ” + x);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value is %d”, x);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input = new Scanner(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(“Enter an integer: “);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quantity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Printing values on the console</a:t>
            </a:r>
            <a:br>
              <a:rPr lang="en-US" dirty="0" smtClean="0"/>
            </a:br>
            <a:r>
              <a:rPr lang="en-US" dirty="0" smtClean="0"/>
              <a:t>Reading values from the console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1447800"/>
            <a:ext cx="2743200" cy="6463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String </a:t>
            </a:r>
            <a:r>
              <a:rPr lang="en-US" i="1" dirty="0" smtClean="0"/>
              <a:t>concatenation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Very handy!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7048500" y="2171700"/>
            <a:ext cx="2286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5181600"/>
            <a:ext cx="5257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Using the Scanner class requires that you </a:t>
            </a:r>
            <a:r>
              <a:rPr lang="en-US" i="1" dirty="0" smtClean="0"/>
              <a:t>import</a:t>
            </a:r>
            <a:r>
              <a:rPr lang="en-US" dirty="0" smtClean="0"/>
              <a:t> it.  Eclipse offers a Quick Fix for imports that is almost always right, so I will say no more about imports.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Works just like Python: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err="1" smtClean="0">
                <a:solidFill>
                  <a:schemeClr val="accent4"/>
                </a:solidFill>
                <a:latin typeface="Lucida Sans Typewriter" pitchFamily="49" charset="0"/>
              </a:rPr>
              <a:t>object</a:t>
            </a:r>
            <a:r>
              <a:rPr lang="en-US" dirty="0" err="1" smtClean="0">
                <a:solidFill>
                  <a:schemeClr val="accent4"/>
                </a:solidFill>
                <a:latin typeface="Lucida Sans Typewriter" pitchFamily="49" charset="0"/>
              </a:rPr>
              <a:t>.</a:t>
            </a:r>
            <a:r>
              <a:rPr lang="en-US" i="1" dirty="0" err="1" smtClean="0">
                <a:solidFill>
                  <a:schemeClr val="accent4"/>
                </a:solidFill>
                <a:latin typeface="Lucida Sans Typewriter" pitchFamily="49" charset="0"/>
              </a:rPr>
              <a:t>method</a:t>
            </a:r>
            <a:r>
              <a:rPr lang="en-US" dirty="0" smtClean="0">
                <a:solidFill>
                  <a:schemeClr val="accent4"/>
                </a:solidFill>
                <a:latin typeface="Lucida Sans Typewriter" pitchFamily="49" charset="0"/>
              </a:rPr>
              <a:t>(</a:t>
            </a:r>
            <a:r>
              <a:rPr lang="en-US" i="1" dirty="0" smtClean="0">
                <a:solidFill>
                  <a:schemeClr val="accent4"/>
                </a:solidFill>
                <a:latin typeface="Lucida Sans Typewriter" pitchFamily="49" charset="0"/>
              </a:rPr>
              <a:t>argument</a:t>
            </a:r>
            <a:r>
              <a:rPr lang="en-US" dirty="0" smtClean="0">
                <a:solidFill>
                  <a:schemeClr val="accent4"/>
                </a:solidFill>
                <a:latin typeface="Lucida Sans Typewriter" pitchFamily="49" charset="0"/>
              </a:rPr>
              <a:t>, …)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Java Example: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Using Objects and Methods</a:t>
            </a:r>
            <a:endParaRPr lang="en-US" dirty="0"/>
          </a:p>
        </p:txBody>
      </p:sp>
      <p:cxnSp>
        <p:nvCxnSpPr>
          <p:cNvPr id="4" name="Straight Arrow Connector 3"/>
          <p:cNvCxnSpPr>
            <a:endCxn id="5" idx="0"/>
          </p:cNvCxnSpPr>
          <p:nvPr/>
        </p:nvCxnSpPr>
        <p:spPr>
          <a:xfrm rot="5400000">
            <a:off x="1343025" y="2543175"/>
            <a:ext cx="628650" cy="22860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85825" y="2971800"/>
            <a:ext cx="1314450" cy="6461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i="1" dirty="0"/>
              <a:t>Implicit</a:t>
            </a:r>
            <a:r>
              <a:rPr lang="en-US" dirty="0"/>
              <a:t> argument</a:t>
            </a:r>
          </a:p>
        </p:txBody>
      </p:sp>
      <p:cxnSp>
        <p:nvCxnSpPr>
          <p:cNvPr id="10" name="Straight Arrow Connector 9"/>
          <p:cNvCxnSpPr>
            <a:endCxn id="11" idx="0"/>
          </p:cNvCxnSpPr>
          <p:nvPr/>
        </p:nvCxnSpPr>
        <p:spPr>
          <a:xfrm rot="16200000" flipH="1">
            <a:off x="4386263" y="2528887"/>
            <a:ext cx="628650" cy="257175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57650" y="2971800"/>
            <a:ext cx="1543050" cy="6461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i="1" dirty="0"/>
              <a:t>Explicit </a:t>
            </a:r>
            <a:r>
              <a:rPr lang="en-US" dirty="0"/>
              <a:t>arguments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885825" y="4171950"/>
            <a:ext cx="80295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Typewriter" pitchFamily="49" charset="0"/>
              </a:rPr>
              <a:t>String name = "Bob Forapples";</a:t>
            </a:r>
          </a:p>
          <a:p>
            <a:r>
              <a:rPr lang="en-US">
                <a:latin typeface="Lucida Sans Typewriter" pitchFamily="49" charset="0"/>
              </a:rPr>
              <a:t>PrintStream printer = System.out;</a:t>
            </a:r>
          </a:p>
          <a:p>
            <a:endParaRPr lang="en-US">
              <a:latin typeface="Lucida Sans Typewriter" pitchFamily="49" charset="0"/>
            </a:endParaRPr>
          </a:p>
          <a:p>
            <a:r>
              <a:rPr lang="en-US">
                <a:latin typeface="Lucida Sans Typewriter" pitchFamily="49" charset="0"/>
              </a:rPr>
              <a:t>int nameLen = name.length();</a:t>
            </a:r>
          </a:p>
          <a:p>
            <a:r>
              <a:rPr lang="en-US">
                <a:latin typeface="Lucida Sans Typewriter" pitchFamily="49" charset="0"/>
              </a:rPr>
              <a:t>printer.printf("'%s' has %d characters", name, nameLen);</a:t>
            </a:r>
          </a:p>
          <a:p>
            <a:endParaRPr lang="en-US">
              <a:latin typeface="Lucida Sans Typewriter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8100" y="6343650"/>
            <a:ext cx="1314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dirty="0">
                <a:latin typeface="+mn-lt"/>
                <a:cs typeface="Arial" pitchFamily="34" charset="0"/>
              </a:rPr>
              <a:t>Q4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400" dirty="0" smtClean="0">
                <a:latin typeface="Lucida Sans Typewriter" pitchFamily="49" charset="0"/>
              </a:rPr>
              <a:t>Rectangle box = new Rectangle(5,10,20,30)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Several steps are happening here:</a:t>
            </a:r>
          </a:p>
          <a:p>
            <a:pPr marL="849313" lvl="1" indent="-45720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Java reserves space for a </a:t>
            </a:r>
            <a:r>
              <a:rPr lang="en-US" sz="2400" dirty="0" smtClean="0">
                <a:latin typeface="Lucida Sans Typewriter" pitchFamily="49" charset="0"/>
              </a:rPr>
              <a:t>Rectangle</a:t>
            </a:r>
            <a:r>
              <a:rPr lang="en-US" dirty="0" smtClean="0"/>
              <a:t> object</a:t>
            </a:r>
          </a:p>
          <a:p>
            <a:pPr marL="849313" lvl="1" indent="-457200" eaLnBrk="1" hangingPunct="1">
              <a:buFont typeface="Lucida Sans Unicode" pitchFamily="34" charset="0"/>
              <a:buAutoNum type="arabicPeriod"/>
            </a:pPr>
            <a:r>
              <a:rPr lang="en-US" sz="2400" dirty="0" smtClean="0">
                <a:latin typeface="Lucida Sans Typewriter" pitchFamily="49" charset="0"/>
              </a:rPr>
              <a:t>Rectangle</a:t>
            </a:r>
            <a:r>
              <a:rPr lang="en-US" dirty="0" smtClean="0"/>
              <a:t>’s </a:t>
            </a:r>
            <a:r>
              <a:rPr lang="en-US" i="1" dirty="0" smtClean="0"/>
              <a:t>constructor</a:t>
            </a:r>
            <a:r>
              <a:rPr lang="en-US" dirty="0" smtClean="0"/>
              <a:t>  runs, filling in slots in object</a:t>
            </a:r>
          </a:p>
          <a:p>
            <a:pPr marL="849313" lvl="1" indent="-45720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Java reserves a variable named </a:t>
            </a:r>
            <a:r>
              <a:rPr lang="en-US" sz="2400" dirty="0" smtClean="0">
                <a:latin typeface="Lucida Sans Typewriter" pitchFamily="49" charset="0"/>
              </a:rPr>
              <a:t>box</a:t>
            </a:r>
          </a:p>
          <a:p>
            <a:pPr marL="849313" lvl="1" indent="-457200" eaLnBrk="1" hangingPunct="1">
              <a:buFont typeface="Lucida Sans Unicode" pitchFamily="34" charset="0"/>
              <a:buAutoNum type="arabicPeriod"/>
            </a:pPr>
            <a:r>
              <a:rPr lang="en-US" sz="2400" dirty="0" smtClean="0">
                <a:latin typeface="Lucida Sans Typewriter" pitchFamily="49" charset="0"/>
              </a:rPr>
              <a:t>box</a:t>
            </a:r>
            <a:r>
              <a:rPr lang="en-US" dirty="0" smtClean="0"/>
              <a:t> is set to refer to the object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Constructing Objects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29300" y="1233488"/>
            <a:ext cx="3143250" cy="3683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left,  top, width, height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rot="16200000" flipH="1">
            <a:off x="7273132" y="1729581"/>
            <a:ext cx="341312" cy="857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58100" y="6343650"/>
            <a:ext cx="13144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 b="1" dirty="0" smtClean="0">
                <a:latin typeface="+mn-lt"/>
                <a:cs typeface="Arial" pitchFamily="34" charset="0"/>
              </a:rPr>
              <a:t>Q7</a:t>
            </a:r>
            <a:endParaRPr lang="en-US" sz="2000" b="1" dirty="0">
              <a:latin typeface="+mn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1219200"/>
            <a:ext cx="2514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 keyword </a:t>
            </a:r>
            <a:r>
              <a:rPr lang="en-US" i="1" dirty="0" smtClean="0"/>
              <a:t>new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4114800" y="1752600"/>
            <a:ext cx="3048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Variables of number type store </a:t>
            </a:r>
            <a:r>
              <a:rPr lang="en-US" i="1" dirty="0" smtClean="0"/>
              <a:t>values</a:t>
            </a:r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Variables of class type store </a:t>
            </a:r>
            <a:r>
              <a:rPr lang="en-US" i="1" dirty="0" smtClean="0"/>
              <a:t>references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A reference is like a pointer in C, except</a:t>
            </a:r>
          </a:p>
          <a:p>
            <a:pPr lvl="2">
              <a:buFont typeface="Wingdings 2" pitchFamily="18" charset="2"/>
              <a:buChar char=""/>
              <a:defRPr/>
            </a:pPr>
            <a:r>
              <a:rPr lang="en-US" dirty="0" smtClean="0"/>
              <a:t>Java keeps us from screwing up</a:t>
            </a:r>
          </a:p>
          <a:p>
            <a:pPr lvl="2">
              <a:buFont typeface="Wingdings 2" pitchFamily="18" charset="2"/>
              <a:buChar char=""/>
              <a:defRPr/>
            </a:pPr>
            <a:r>
              <a:rPr lang="en-US" dirty="0" smtClean="0"/>
              <a:t>No </a:t>
            </a:r>
            <a:r>
              <a:rPr lang="en-US" dirty="0" smtClean="0">
                <a:solidFill>
                  <a:schemeClr val="accent3"/>
                </a:solidFill>
              </a:rPr>
              <a:t>&amp;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3"/>
                </a:solidFill>
              </a:rPr>
              <a:t>*</a:t>
            </a:r>
            <a:r>
              <a:rPr lang="en-US" dirty="0" smtClean="0"/>
              <a:t> to worry about </a:t>
            </a:r>
            <a:br>
              <a:rPr lang="en-US" dirty="0" smtClean="0"/>
            </a:br>
            <a:r>
              <a:rPr lang="en-US" dirty="0" smtClean="0"/>
              <a:t>(and the people say, “Amen”)</a:t>
            </a:r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Consider:</a:t>
            </a:r>
            <a:endParaRPr lang="en-US" sz="2400" dirty="0" smtClean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Do Variables Really Store?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8700" y="4343400"/>
            <a:ext cx="78295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 x = 10;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 y = 20;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Rectangle box = new Rectangle(x,y,5,5);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3850" y="6237288"/>
            <a:ext cx="9715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</a:rPr>
              <a:t>Q6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Actual value for number types</a:t>
            </a:r>
          </a:p>
          <a:p>
            <a:pPr>
              <a:buFont typeface="Wingdings 3" pitchFamily="18" charset="2"/>
              <a:buChar char=""/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Reference</a:t>
            </a:r>
            <a:r>
              <a:rPr lang="en-US" dirty="0" smtClean="0"/>
              <a:t> value for object types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The actual </a:t>
            </a:r>
            <a:r>
              <a:rPr lang="en-US" b="1" dirty="0" smtClean="0">
                <a:solidFill>
                  <a:schemeClr val="accent3"/>
                </a:solidFill>
              </a:rPr>
              <a:t>object is not copied</a:t>
            </a:r>
          </a:p>
          <a:p>
            <a:pPr lvl="1">
              <a:buFont typeface="Verdana" pitchFamily="34" charset="0"/>
              <a:buChar char="◦"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3"/>
                </a:solidFill>
              </a:rPr>
              <a:t>reference value </a:t>
            </a:r>
            <a:r>
              <a:rPr lang="en-US" dirty="0" smtClean="0"/>
              <a:t>(“the pointer”) </a:t>
            </a:r>
            <a:r>
              <a:rPr lang="en-US" b="1" dirty="0" smtClean="0">
                <a:solidFill>
                  <a:schemeClr val="accent3"/>
                </a:solidFill>
              </a:rPr>
              <a:t>is copied</a:t>
            </a:r>
          </a:p>
          <a:p>
            <a:pPr>
              <a:buFont typeface="Wingdings 3" pitchFamily="18" charset="2"/>
              <a:buChar char=""/>
              <a:defRPr/>
            </a:pPr>
            <a:r>
              <a:rPr lang="en-US" dirty="0" smtClean="0"/>
              <a:t>Consider:</a:t>
            </a:r>
          </a:p>
          <a:p>
            <a:pPr lvl="1">
              <a:buFont typeface="Verdana" pitchFamily="34" charset="0"/>
              <a:buChar char="◦"/>
              <a:defRPr/>
            </a:pP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Assignment Copies </a:t>
            </a:r>
            <a:r>
              <a:rPr lang="en-US" dirty="0" smtClean="0">
                <a:solidFill>
                  <a:schemeClr val="accent3"/>
                </a:solidFill>
              </a:rPr>
              <a:t>Values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3543300"/>
            <a:ext cx="78295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 x = 10;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 y = x;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y = 20;</a:t>
            </a:r>
            <a:b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</a:br>
            <a:endParaRPr lang="en-US" sz="2400" dirty="0">
              <a:solidFill>
                <a:schemeClr val="accent3"/>
              </a:solidFill>
              <a:latin typeface="Lucida Sans Typewriter" pitchFamily="49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Rectangle box = new Rectangle(5,6,7,8);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Rectangle box2 = box;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3"/>
                </a:solidFill>
                <a:latin typeface="Lucida Sans Typewriter" pitchFamily="49" charset="0"/>
              </a:rPr>
              <a:t>box2.translate(4,4);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200" y="6237288"/>
            <a:ext cx="1600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+mn-lt"/>
              </a:rPr>
              <a:t>Q7-10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</TotalTime>
  <Words>1484</Words>
  <Application>Microsoft Office PowerPoint</Application>
  <PresentationFormat>On-screen Show (4:3)</PresentationFormat>
  <Paragraphs>314</Paragraphs>
  <Slides>22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Session 2</vt:lpstr>
      <vt:lpstr>CSSE 220 in a Nutshell</vt:lpstr>
      <vt:lpstr>What you already know about Java (from your background in C and Python)  </vt:lpstr>
      <vt:lpstr>Variables  similar to C</vt:lpstr>
      <vt:lpstr>Printing values on the console Reading values from the console</vt:lpstr>
      <vt:lpstr>Using Objects and Methods</vt:lpstr>
      <vt:lpstr>Constructing Objects</vt:lpstr>
      <vt:lpstr>What Do Variables Really Store?</vt:lpstr>
      <vt:lpstr>Assignment Copies Values</vt:lpstr>
      <vt:lpstr>Control structures – similar to C</vt:lpstr>
      <vt:lpstr>Java Documentation</vt:lpstr>
      <vt:lpstr>Recap: Java API Documentation</vt:lpstr>
      <vt:lpstr>Java Documentation in Eclipse</vt:lpstr>
      <vt:lpstr>Writing Javadocs</vt:lpstr>
      <vt:lpstr>Example Javadoc for a Class</vt:lpstr>
      <vt:lpstr>Example Javadoc for a Method</vt:lpstr>
      <vt:lpstr>Javadocs: Key Points</vt:lpstr>
      <vt:lpstr>Writing Code to  Test Your Code</vt:lpstr>
      <vt:lpstr>Unit Testing</vt:lpstr>
      <vt:lpstr>Unit Testing With JUnit</vt:lpstr>
      <vt:lpstr>Interesting Tests</vt:lpstr>
      <vt:lpstr>Implementing an interface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17</cp:revision>
  <dcterms:created xsi:type="dcterms:W3CDTF">2006-08-16T00:00:00Z</dcterms:created>
  <dcterms:modified xsi:type="dcterms:W3CDTF">2009-03-12T17:33:21Z</dcterms:modified>
</cp:coreProperties>
</file>