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78" r:id="rId2"/>
    <p:sldMasterId id="2147483690" r:id="rId3"/>
  </p:sldMasterIdLst>
  <p:notesMasterIdLst>
    <p:notesMasterId r:id="rId30"/>
  </p:notesMasterIdLst>
  <p:handoutMasterIdLst>
    <p:handoutMasterId r:id="rId31"/>
  </p:handoutMasterIdLst>
  <p:sldIdLst>
    <p:sldId id="356" r:id="rId4"/>
    <p:sldId id="355" r:id="rId5"/>
    <p:sldId id="357" r:id="rId6"/>
    <p:sldId id="358" r:id="rId7"/>
    <p:sldId id="300" r:id="rId8"/>
    <p:sldId id="301" r:id="rId9"/>
    <p:sldId id="354" r:id="rId10"/>
    <p:sldId id="353" r:id="rId11"/>
    <p:sldId id="346" r:id="rId12"/>
    <p:sldId id="348" r:id="rId13"/>
    <p:sldId id="349" r:id="rId14"/>
    <p:sldId id="351" r:id="rId15"/>
    <p:sldId id="352" r:id="rId16"/>
    <p:sldId id="345" r:id="rId17"/>
    <p:sldId id="304" r:id="rId18"/>
    <p:sldId id="306" r:id="rId19"/>
    <p:sldId id="336" r:id="rId20"/>
    <p:sldId id="335" r:id="rId21"/>
    <p:sldId id="332" r:id="rId22"/>
    <p:sldId id="338" r:id="rId23"/>
    <p:sldId id="370" r:id="rId24"/>
    <p:sldId id="373" r:id="rId25"/>
    <p:sldId id="371" r:id="rId26"/>
    <p:sldId id="372" r:id="rId27"/>
    <p:sldId id="375" r:id="rId28"/>
    <p:sldId id="377" r:id="rId29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htmlPubPr showSpeakerNotes="0" pubBrowser="v4" r:id="rId1">
    <p:sldAll/>
  </p:htmlPubPr>
  <p:webPr showAnimation="1" imgSz="1024x768" encoding="windows-1252"/>
  <p:clrMru>
    <a:srgbClr val="00FF00"/>
    <a:srgbClr val="6699FF"/>
    <a:srgbClr val="FF00FF"/>
    <a:srgbClr val="FF9933"/>
    <a:srgbClr val="000000"/>
    <a:srgbClr val="FF66FF"/>
    <a:srgbClr val="FFFF00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1" autoAdjust="0"/>
    <p:restoredTop sz="94718" autoAdjust="0"/>
  </p:normalViewPr>
  <p:slideViewPr>
    <p:cSldViewPr>
      <p:cViewPr varScale="1">
        <p:scale>
          <a:sx n="108" d="100"/>
          <a:sy n="108" d="100"/>
        </p:scale>
        <p:origin x="-106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04" y="-60"/>
      </p:cViewPr>
      <p:guideLst>
        <p:guide orient="horz" pos="2927"/>
        <p:guide pos="2168"/>
      </p:guideLst>
    </p:cSldViewPr>
  </p:notesViewPr>
  <p:gridSpacing cx="78028800" cy="78028800"/>
</p:viewPr>
</file>

<file path=ppt/_rels/presProps.xml.rels><?xml version="1.0" encoding="UTF-8" standalone="yes"?>
<Relationships xmlns="http://schemas.openxmlformats.org/package/2006/relationships"><Relationship Id="rId1" Type="http://schemas.openxmlformats.org/officeDocument/2006/relationships/htmlPubSaveAs" Target="Object-oriented%20concepts%20and%20UML%20class%20diagrams.htm" TargetMode="External"/></Relationships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6.xml"/><Relationship Id="rId1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/>
              <a:t>Fundamentals of Software Development 1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900" y="0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</a:defRPr>
            </a:lvl1pPr>
          </a:lstStyle>
          <a:p>
            <a:fld id="{DF37F710-08C0-4799-80B1-DBA21BBEA1EA}" type="datetime1">
              <a:rPr lang="en-US"/>
              <a:pPr/>
              <a:t>3/10/2009</a:t>
            </a:fld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/>
              <a:t>Rose-Hulman Institute of Technology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900" y="8832850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</a:defRPr>
            </a:lvl1pPr>
          </a:lstStyle>
          <a:p>
            <a:fld id="{63E370A2-5014-486C-BD8F-82B70EBBBA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/>
              <a:t>Fundamentals of Software Development 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900" y="0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</a:defRPr>
            </a:lvl1pPr>
          </a:lstStyle>
          <a:p>
            <a:fld id="{7FD1D3BD-AA6E-4899-9FD9-4FB1E2F536AE}" type="datetime1">
              <a:rPr lang="en-US"/>
              <a:pPr/>
              <a:t>3/10/2009</a:t>
            </a:fld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9188" y="698500"/>
            <a:ext cx="4646612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4838"/>
            <a:ext cx="5046663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/>
              <a:t>Rose-Hulman Institute of Technology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900" y="8832850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/>
              <a:t>Slide </a:t>
            </a:r>
            <a:fld id="{6FDE216E-1B96-4430-A2A5-D6F60ED3E64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2D3462-6BEF-4DDD-9880-5AA2368D703A}" type="slidenum">
              <a:rPr lang="en-US"/>
              <a:pPr/>
              <a:t>1</a:t>
            </a:fld>
            <a:endParaRPr lang="en-US"/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noFill/>
          <a:ln w="9525"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00"/>
                </a:solidFill>
                <a:latin typeface="Lucida Sans" charset="0"/>
                <a:cs typeface="Lucida Sans" charset="0"/>
                <a:sym typeface="Lucida Sans" charset="0"/>
              </a:rPr>
              <a:t>Bring text book to show to the class.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44C153-97D1-4775-9027-839BC8419B54}" type="slidenum">
              <a:rPr lang="en-US"/>
              <a:pPr/>
              <a:t>2</a:t>
            </a:fld>
            <a:endParaRPr lang="en-US"/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noFill/>
          <a:ln w="9525"/>
        </p:spPr>
        <p:txBody>
          <a:bodyPr/>
          <a:lstStyle/>
          <a:p>
            <a:pPr eaLnBrk="1" hangingPunct="1"/>
            <a:r>
              <a:rPr lang="en-US" smtClean="0">
                <a:latin typeface="Helvetica" charset="0"/>
                <a:cs typeface="Helvetica" charset="0"/>
                <a:sym typeface="Helvetica" charset="0"/>
              </a:rPr>
              <a:t>We will have them most days.Help you interact with the lecture material.Answers should be in the PowerPoint slides and class discussion.When I return them, they should be notes for you.A way for you to give me feedback, ask questions, or let me discover that we need more class time on a topic.</a:t>
            </a:r>
          </a:p>
          <a:p>
            <a:pPr eaLnBrk="1" hangingPunct="1"/>
            <a:r>
              <a:rPr lang="en-US" smtClean="0">
                <a:latin typeface="Helvetica" charset="0"/>
                <a:cs typeface="Helvetica" charset="0"/>
                <a:sym typeface="Helvetica" charset="0"/>
              </a:rPr>
              <a:t>Hand out quiz.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78EB34-2E4B-4BE0-91DE-BB2D931DDA6F}" type="slidenum">
              <a:rPr lang="en-US"/>
              <a:pPr/>
              <a:t>3</a:t>
            </a:fld>
            <a:endParaRPr lang="en-US"/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noFill/>
          <a:ln w="9525"/>
        </p:spPr>
        <p:txBody>
          <a:bodyPr/>
          <a:lstStyle/>
          <a:p>
            <a:pPr>
              <a:spcBef>
                <a:spcPts val="430"/>
              </a:spcBef>
            </a:pPr>
            <a:r>
              <a:rPr lang="en-US" dirty="0" smtClean="0">
                <a:solidFill>
                  <a:srgbClr val="000000"/>
                </a:solidFill>
                <a:latin typeface="Lucida Sans" charset="0"/>
                <a:cs typeface="Lucida Sans" charset="0"/>
                <a:sym typeface="Lucida Sans" charset="0"/>
              </a:rPr>
              <a:t>While I am calling the roll, register your attendance on ANGEL.</a:t>
            </a:r>
          </a:p>
          <a:p>
            <a:pPr>
              <a:spcBef>
                <a:spcPts val="430"/>
              </a:spcBef>
            </a:pPr>
            <a:r>
              <a:rPr lang="en-US" dirty="0" smtClean="0">
                <a:solidFill>
                  <a:srgbClr val="000000"/>
                </a:solidFill>
                <a:latin typeface="Lucida Sans" charset="0"/>
                <a:cs typeface="Lucida Sans" charset="0"/>
                <a:sym typeface="Lucida Sans" charset="0"/>
              </a:rPr>
              <a:t>I'll write the PIN on the board.</a:t>
            </a:r>
          </a:p>
          <a:p>
            <a:pPr>
              <a:spcBef>
                <a:spcPts val="430"/>
              </a:spcBef>
            </a:pPr>
            <a:r>
              <a:rPr lang="en-US" dirty="0" smtClean="0">
                <a:solidFill>
                  <a:srgbClr val="000000"/>
                </a:solidFill>
                <a:latin typeface="Lucida Sans" charset="0"/>
                <a:cs typeface="Lucida Sans" charset="0"/>
                <a:sym typeface="Lucida Sans" charset="0"/>
              </a:rPr>
              <a:t>Do this every class day.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Fundamentals of Software Development 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B3320B8-64F9-4916-84F8-3661EED9FAEC}" type="datetime1">
              <a:rPr lang="en-US"/>
              <a:pPr/>
              <a:t>3/10/2009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Rose-Hulman Institute of Technology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Slide </a:t>
            </a:r>
            <a:fld id="{76194382-0D41-42C4-8B7D-F328CF7D3767}" type="slidenum">
              <a:rPr lang="en-US"/>
              <a:pPr/>
              <a:t>5</a:t>
            </a:fld>
            <a:endParaRPr lang="en-US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Fundamentals of Software Development 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FD1D3BD-AA6E-4899-9FD9-4FB1E2F536AE}" type="datetime1">
              <a:rPr lang="en-US" smtClean="0"/>
              <a:pPr/>
              <a:t>3/10/2009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Rose-Hulman Institute of Technology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FDE216E-1B96-4430-A2A5-D6F60ED3E64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902FAB-095E-43C9-8CCA-D5A18AA9F182}" type="slidenum">
              <a:rPr lang="en-US"/>
              <a:pPr/>
              <a:t>22</a:t>
            </a:fld>
            <a:endParaRPr lang="en-US"/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noFill/>
          <a:ln w="9525"/>
        </p:spPr>
        <p:txBody>
          <a:bodyPr/>
          <a:lstStyle/>
          <a:p>
            <a:pPr>
              <a:spcBef>
                <a:spcPts val="430"/>
              </a:spcBef>
            </a:pPr>
            <a:r>
              <a:rPr lang="en-US" dirty="0" smtClean="0">
                <a:solidFill>
                  <a:srgbClr val="000000"/>
                </a:solidFill>
                <a:latin typeface="Lucida Sans" charset="0"/>
                <a:cs typeface="Lucida Sans" charset="0"/>
                <a:sym typeface="Lucida Sans" charset="0"/>
              </a:rPr>
              <a:t>Once you know Java and C, you could learn C++ (or Objective-C) on your own.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00AE76-AEC2-4622-B2D9-D561A7C5D8E4}" type="slidenum">
              <a:rPr lang="en-US"/>
              <a:pPr/>
              <a:t>26</a:t>
            </a:fld>
            <a:endParaRPr lang="en-US"/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noFill/>
          <a:ln w="9525"/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00"/>
                </a:solidFill>
                <a:latin typeface="Lucida Sans" charset="0"/>
                <a:cs typeface="Lucida Sans" charset="0"/>
                <a:sym typeface="Lucida Sans" charset="0"/>
              </a:rPr>
              <a:t>Argument for main </a:t>
            </a:r>
            <a:r>
              <a:rPr lang="en-US" smtClean="0">
                <a:solidFill>
                  <a:srgbClr val="000000"/>
                </a:solidFill>
                <a:latin typeface="Lucida Sans" charset="0"/>
                <a:cs typeface="Lucida Sans" charset="0"/>
                <a:sym typeface="Lucida Sans" charset="0"/>
              </a:rPr>
              <a:t>is not optional like in C.  Must be there.</a:t>
            </a:r>
          </a:p>
          <a:p>
            <a:pPr eaLnBrk="1" hangingPunct="1"/>
            <a:endParaRPr lang="en-US" smtClean="0">
              <a:solidFill>
                <a:srgbClr val="000000"/>
              </a:solidFill>
              <a:latin typeface="Lucida Sans" charset="0"/>
              <a:cs typeface="Lucida Sans" charset="0"/>
              <a:sym typeface="Lucida Sans" charset="0"/>
            </a:endParaRPr>
          </a:p>
          <a:p>
            <a:pPr eaLnBrk="1" hangingPunct="1"/>
            <a:endParaRPr lang="en-US" smtClean="0">
              <a:solidFill>
                <a:srgbClr val="000000"/>
              </a:solidFill>
              <a:latin typeface="Lucida Sans" charset="0"/>
              <a:cs typeface="Lucida Sans" charset="0"/>
              <a:sym typeface="Lucida San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Object Oriented Software Development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968FFA2-6703-43EC-B6C3-9C863E62A7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Lucida Grand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</a:t>
            </a:r>
            <a:fld id="{91BAB3A6-2B89-4A6E-A573-BDB34C2C0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</a:t>
            </a:r>
            <a:fld id="{91BAB3A6-2B89-4A6E-A573-BDB34C2C0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752600"/>
            <a:ext cx="1943100" cy="4743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752600"/>
            <a:ext cx="5676900" cy="4743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</a:t>
            </a:r>
            <a:fld id="{91BAB3A6-2B89-4A6E-A573-BDB34C2C0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</a:t>
            </a:r>
            <a:fld id="{91BAB3A6-2B89-4A6E-A573-BDB34C2C0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</a:t>
            </a:r>
            <a:fld id="{3968FFA2-6703-43EC-B6C3-9C863E62A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</a:t>
            </a:r>
            <a:fld id="{91BAB3A6-2B89-4A6E-A573-BDB34C2C0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hf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5376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138"/>
            <a:ext cx="4038600" cy="5376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</a:t>
            </a:r>
            <a:fld id="{91BAB3A6-2B89-4A6E-A573-BDB34C2C0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hf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</a:t>
            </a:r>
            <a:fld id="{91BAB3A6-2B89-4A6E-A573-BDB34C2C0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hf hdr="0" ft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</a:t>
            </a:r>
            <a:fld id="{91BAB3A6-2B89-4A6E-A573-BDB34C2C0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hf hdr="0" ft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</a:t>
            </a:r>
            <a:fld id="{91BAB3A6-2B89-4A6E-A573-BDB34C2C0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</a:t>
            </a:r>
            <a:fld id="{91BAB3A6-2B89-4A6E-A573-BDB34C2C0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hf hdr="0" ft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</a:t>
            </a:r>
            <a:fld id="{91BAB3A6-2B89-4A6E-A573-BDB34C2C0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hf hdr="0" ft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Lucida Grand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</a:t>
            </a:r>
            <a:fld id="{91BAB3A6-2B89-4A6E-A573-BDB34C2C0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hf hdr="0" ft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</a:t>
            </a:r>
            <a:fld id="{91BAB3A6-2B89-4A6E-A573-BDB34C2C0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hf hdr="0" ft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583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</a:t>
            </a:r>
            <a:fld id="{91BAB3A6-2B89-4A6E-A573-BDB34C2C0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</a:t>
            </a:r>
            <a:fld id="{3968FFA2-6703-43EC-B6C3-9C863E62A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</a:t>
            </a:r>
            <a:fld id="{91BAB3A6-2B89-4A6E-A573-BDB34C2C0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3581400"/>
            <a:ext cx="3810000" cy="2914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581400"/>
            <a:ext cx="3810000" cy="2914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</a:t>
            </a:r>
            <a:fld id="{91BAB3A6-2B89-4A6E-A573-BDB34C2C0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</a:t>
            </a:r>
            <a:fld id="{91BAB3A6-2B89-4A6E-A573-BDB34C2C0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</a:t>
            </a:r>
            <a:fld id="{91BAB3A6-2B89-4A6E-A573-BDB34C2C0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</a:t>
            </a:r>
            <a:fld id="{91BAB3A6-2B89-4A6E-A573-BDB34C2C0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</a:t>
            </a:r>
            <a:fld id="{91BAB3A6-2B89-4A6E-A573-BDB34C2C0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hf hdr="0" ftr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59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11059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59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59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59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59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0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0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0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0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0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0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0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0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0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0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061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061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smtClean="0"/>
              <a:t>Object Oriented Software Development</a:t>
            </a:r>
            <a:endParaRPr lang="en-US" dirty="0"/>
          </a:p>
        </p:txBody>
      </p:sp>
      <p:sp>
        <p:nvSpPr>
          <p:cNvPr id="11061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061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/>
              <a:t>Slide </a:t>
            </a:r>
            <a:fld id="{91BAB3A6-2B89-4A6E-A573-BDB34C2C025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061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7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752600"/>
            <a:ext cx="7772400" cy="1828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Lucida Grande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581400"/>
            <a:ext cx="7772400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Lucida Grande" charset="0"/>
              </a:rPr>
              <a:t>Click to edit Master text styles</a:t>
            </a:r>
          </a:p>
          <a:p>
            <a:pPr lvl="1"/>
            <a:r>
              <a:rPr lang="en-US" smtClean="0">
                <a:sym typeface="Lucida Grande" charset="0"/>
              </a:rPr>
              <a:t>Second level</a:t>
            </a:r>
          </a:p>
          <a:p>
            <a:pPr lvl="2"/>
            <a:r>
              <a:rPr lang="en-US" smtClean="0">
                <a:sym typeface="Lucida Grande" charset="0"/>
              </a:rPr>
              <a:t>Third level</a:t>
            </a:r>
          </a:p>
          <a:p>
            <a:pPr lvl="3"/>
            <a:r>
              <a:rPr lang="en-US" smtClean="0">
                <a:sym typeface="Lucida Grande" charset="0"/>
              </a:rPr>
              <a:t>Fourth level</a:t>
            </a:r>
          </a:p>
          <a:p>
            <a:pPr lvl="4"/>
            <a:r>
              <a:rPr lang="en-US" smtClean="0">
                <a:sym typeface="Lucida Grande" charset="0"/>
              </a:rPr>
              <a:t>Fifth level</a:t>
            </a:r>
          </a:p>
        </p:txBody>
      </p:sp>
      <p:sp>
        <p:nvSpPr>
          <p:cNvPr id="2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63000" y="6545263"/>
            <a:ext cx="250825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rgbClr val="FFFFFF"/>
                </a:solidFill>
                <a:latin typeface="+mn-lt"/>
                <a:ea typeface="Lucida Grande" charset="0"/>
                <a:cs typeface="Lucida Grande" charset="0"/>
                <a:sym typeface="Lucida Grande" charset="0"/>
              </a:defRPr>
            </a:lvl1pPr>
          </a:lstStyle>
          <a:p>
            <a:r>
              <a:rPr lang="en-US" smtClean="0"/>
              <a:t>Slide </a:t>
            </a:r>
            <a:fld id="{91BAB3A6-2B89-4A6E-A573-BDB34C2C0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46464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  <a:sym typeface="Lucida Grande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464646"/>
          </a:solidFill>
          <a:effectLst>
            <a:outerShdw blurRad="38100" dist="38100" dir="2700000" algn="tl">
              <a:srgbClr val="C0C0C0"/>
            </a:outerShdw>
          </a:effectLst>
          <a:latin typeface="Lucida Grande" charset="0"/>
          <a:ea typeface="ヒラギノ角ゴ ProN W6" charset="-128"/>
          <a:sym typeface="Lucida Grande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464646"/>
          </a:solidFill>
          <a:effectLst>
            <a:outerShdw blurRad="38100" dist="38100" dir="2700000" algn="tl">
              <a:srgbClr val="C0C0C0"/>
            </a:outerShdw>
          </a:effectLst>
          <a:latin typeface="Lucida Grande" charset="0"/>
          <a:ea typeface="ヒラギノ角ゴ ProN W6" charset="-128"/>
          <a:sym typeface="Lucida Grande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464646"/>
          </a:solidFill>
          <a:effectLst>
            <a:outerShdw blurRad="38100" dist="38100" dir="2700000" algn="tl">
              <a:srgbClr val="C0C0C0"/>
            </a:outerShdw>
          </a:effectLst>
          <a:latin typeface="Lucida Grande" charset="0"/>
          <a:ea typeface="ヒラギノ角ゴ ProN W6" charset="-128"/>
          <a:sym typeface="Lucida Grande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464646"/>
          </a:solidFill>
          <a:effectLst>
            <a:outerShdw blurRad="38100" dist="38100" dir="2700000" algn="tl">
              <a:srgbClr val="C0C0C0"/>
            </a:outerShdw>
          </a:effectLst>
          <a:latin typeface="Lucida Grande" charset="0"/>
          <a:ea typeface="ヒラギノ角ゴ ProN W6" charset="-128"/>
          <a:sym typeface="Lucida Grande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800" b="1">
          <a:solidFill>
            <a:srgbClr val="464646"/>
          </a:solidFill>
          <a:effectLst>
            <a:outerShdw blurRad="38100" dist="38100" dir="2700000" algn="tl">
              <a:srgbClr val="C0C0C0"/>
            </a:outerShdw>
          </a:effectLst>
          <a:latin typeface="Lucida Grande" charset="0"/>
          <a:ea typeface="ヒラギノ角ゴ ProN W6" charset="-128"/>
          <a:sym typeface="Lucida Grande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800" b="1">
          <a:solidFill>
            <a:srgbClr val="464646"/>
          </a:solidFill>
          <a:effectLst>
            <a:outerShdw blurRad="38100" dist="38100" dir="2700000" algn="tl">
              <a:srgbClr val="C0C0C0"/>
            </a:outerShdw>
          </a:effectLst>
          <a:latin typeface="Lucida Grande" charset="0"/>
          <a:ea typeface="ヒラギノ角ゴ ProN W6" charset="-128"/>
          <a:sym typeface="Lucida Grande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800" b="1">
          <a:solidFill>
            <a:srgbClr val="464646"/>
          </a:solidFill>
          <a:effectLst>
            <a:outerShdw blurRad="38100" dist="38100" dir="2700000" algn="tl">
              <a:srgbClr val="C0C0C0"/>
            </a:outerShdw>
          </a:effectLst>
          <a:latin typeface="Lucida Grande" charset="0"/>
          <a:ea typeface="ヒラギノ角ゴ ProN W6" charset="-128"/>
          <a:sym typeface="Lucida Grande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800" b="1">
          <a:solidFill>
            <a:srgbClr val="464646"/>
          </a:solidFill>
          <a:effectLst>
            <a:outerShdw blurRad="38100" dist="38100" dir="2700000" algn="tl">
              <a:srgbClr val="C0C0C0"/>
            </a:outerShdw>
          </a:effectLst>
          <a:latin typeface="Lucida Grande" charset="0"/>
          <a:ea typeface="ヒラギノ角ゴ ProN W6" charset="-128"/>
          <a:sym typeface="Lucida Grande" charset="0"/>
        </a:defRPr>
      </a:lvl9pPr>
    </p:titleStyle>
    <p:bodyStyle>
      <a:lvl1pPr marL="342900" indent="-342900" algn="r" rtl="0" eaLnBrk="0" fontAlgn="base" hangingPunct="0">
        <a:spcBef>
          <a:spcPts val="400"/>
        </a:spcBef>
        <a:spcAft>
          <a:spcPct val="0"/>
        </a:spcAft>
        <a:defRPr sz="2700">
          <a:solidFill>
            <a:srgbClr val="464646"/>
          </a:solidFill>
          <a:latin typeface="+mn-lt"/>
          <a:ea typeface="+mn-ea"/>
          <a:cs typeface="+mn-cs"/>
          <a:sym typeface="Lucida Grande" charset="0"/>
        </a:defRPr>
      </a:lvl1pPr>
      <a:lvl2pPr marL="419100" indent="38100" algn="ctr" rtl="0" eaLnBrk="0" fontAlgn="base" hangingPunct="0">
        <a:spcBef>
          <a:spcPts val="300"/>
        </a:spcBef>
        <a:spcAft>
          <a:spcPct val="0"/>
        </a:spcAft>
        <a:defRPr sz="2300">
          <a:solidFill>
            <a:schemeClr val="tx1"/>
          </a:solidFill>
          <a:latin typeface="+mn-lt"/>
          <a:ea typeface="+mn-ea"/>
          <a:sym typeface="Lucida Grande" charset="0"/>
        </a:defRPr>
      </a:lvl2pPr>
      <a:lvl3pPr marL="876300" indent="38100" algn="ctr" rtl="0" eaLnBrk="0" fontAlgn="base" hangingPunct="0">
        <a:spcBef>
          <a:spcPts val="300"/>
        </a:spcBef>
        <a:spcAft>
          <a:spcPct val="0"/>
        </a:spcAft>
        <a:defRPr sz="2100">
          <a:solidFill>
            <a:schemeClr val="tx1"/>
          </a:solidFill>
          <a:latin typeface="+mn-lt"/>
          <a:ea typeface="+mn-ea"/>
          <a:sym typeface="Lucida Grande" charset="0"/>
        </a:defRPr>
      </a:lvl3pPr>
      <a:lvl4pPr marL="1333500" indent="38100" algn="ctr" rtl="0" eaLnBrk="0" fontAlgn="base" hangingPunct="0">
        <a:spcBef>
          <a:spcPts val="300"/>
        </a:spcBef>
        <a:spcAft>
          <a:spcPct val="0"/>
        </a:spcAft>
        <a:defRPr sz="1900">
          <a:solidFill>
            <a:schemeClr val="tx1"/>
          </a:solidFill>
          <a:latin typeface="+mn-lt"/>
          <a:ea typeface="+mn-ea"/>
          <a:sym typeface="Lucida Grande" charset="0"/>
        </a:defRPr>
      </a:lvl4pPr>
      <a:lvl5pPr marL="1790700" indent="38100" algn="ctr" rtl="0" eaLnBrk="0" fontAlgn="base" hangingPunct="0">
        <a:spcBef>
          <a:spcPts val="3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sym typeface="Lucida Grande" charset="0"/>
        </a:defRPr>
      </a:lvl5pPr>
      <a:lvl6pPr marL="2247900" algn="ctr" rtl="0" fontAlgn="base">
        <a:spcBef>
          <a:spcPts val="3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sym typeface="Lucida Grande" charset="0"/>
        </a:defRPr>
      </a:lvl6pPr>
      <a:lvl7pPr marL="2705100" algn="ctr" rtl="0" fontAlgn="base">
        <a:spcBef>
          <a:spcPts val="3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sym typeface="Lucida Grande" charset="0"/>
        </a:defRPr>
      </a:lvl7pPr>
      <a:lvl8pPr marL="3162300" algn="ctr" rtl="0" fontAlgn="base">
        <a:spcBef>
          <a:spcPts val="3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sym typeface="Lucida Grande" charset="0"/>
        </a:defRPr>
      </a:lvl8pPr>
      <a:lvl9pPr marL="3619500" algn="ctr" rtl="0" fontAlgn="base">
        <a:spcBef>
          <a:spcPts val="3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sym typeface="Lucida Grand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1138"/>
            <a:ext cx="8229600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Lucida Grande" charset="0"/>
              </a:rPr>
              <a:t>Click to edit Master text styles</a:t>
            </a:r>
          </a:p>
          <a:p>
            <a:pPr lvl="1"/>
            <a:r>
              <a:rPr lang="en-US" smtClean="0">
                <a:sym typeface="Lucida Grande" charset="0"/>
              </a:rPr>
              <a:t>Second level</a:t>
            </a:r>
          </a:p>
          <a:p>
            <a:pPr lvl="2"/>
            <a:r>
              <a:rPr lang="en-US" smtClean="0">
                <a:sym typeface="Lucida Grande" charset="0"/>
              </a:rPr>
              <a:t>Third level</a:t>
            </a:r>
          </a:p>
          <a:p>
            <a:pPr lvl="3"/>
            <a:r>
              <a:rPr lang="en-US" smtClean="0">
                <a:sym typeface="Lucida Grande" charset="0"/>
              </a:rPr>
              <a:t>Fourth level</a:t>
            </a:r>
          </a:p>
          <a:p>
            <a:pPr lvl="4"/>
            <a:r>
              <a:rPr lang="en-US" smtClean="0">
                <a:sym typeface="Lucida Grande" charset="0"/>
              </a:rPr>
              <a:t>Fifth level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Lucida Grande" charset="0"/>
              </a:rPr>
              <a:t>Click to edit Master title style</a:t>
            </a:r>
          </a:p>
        </p:txBody>
      </p:sp>
      <p:sp>
        <p:nvSpPr>
          <p:cNvPr id="2051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63000" y="6545263"/>
            <a:ext cx="250825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tx1"/>
                </a:solidFill>
                <a:latin typeface="+mn-lt"/>
                <a:ea typeface="Lucida Grande" charset="0"/>
                <a:cs typeface="Lucida Grande" charset="0"/>
                <a:sym typeface="Lucida Grande" charset="0"/>
              </a:defRPr>
            </a:lvl1pPr>
          </a:lstStyle>
          <a:p>
            <a:r>
              <a:rPr lang="en-US" smtClean="0"/>
              <a:t>Slide </a:t>
            </a:r>
            <a:fld id="{91BAB3A6-2B89-4A6E-A573-BDB34C2C0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ransition/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46464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  <a:sym typeface="Lucida Grande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464646"/>
          </a:solidFill>
          <a:effectLst>
            <a:outerShdw blurRad="38100" dist="38100" dir="2700000" algn="tl">
              <a:srgbClr val="C0C0C0"/>
            </a:outerShdw>
          </a:effectLst>
          <a:latin typeface="Lucida Grande" charset="0"/>
          <a:ea typeface="ヒラギノ角ゴ ProN W6" charset="-128"/>
          <a:sym typeface="Lucida Grande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464646"/>
          </a:solidFill>
          <a:effectLst>
            <a:outerShdw blurRad="38100" dist="38100" dir="2700000" algn="tl">
              <a:srgbClr val="C0C0C0"/>
            </a:outerShdw>
          </a:effectLst>
          <a:latin typeface="Lucida Grande" charset="0"/>
          <a:ea typeface="ヒラギノ角ゴ ProN W6" charset="-128"/>
          <a:sym typeface="Lucida Grande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464646"/>
          </a:solidFill>
          <a:effectLst>
            <a:outerShdw blurRad="38100" dist="38100" dir="2700000" algn="tl">
              <a:srgbClr val="C0C0C0"/>
            </a:outerShdw>
          </a:effectLst>
          <a:latin typeface="Lucida Grande" charset="0"/>
          <a:ea typeface="ヒラギノ角ゴ ProN W6" charset="-128"/>
          <a:sym typeface="Lucida Grande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464646"/>
          </a:solidFill>
          <a:effectLst>
            <a:outerShdw blurRad="38100" dist="38100" dir="2700000" algn="tl">
              <a:srgbClr val="C0C0C0"/>
            </a:outerShdw>
          </a:effectLst>
          <a:latin typeface="Lucida Grande" charset="0"/>
          <a:ea typeface="ヒラギノ角ゴ ProN W6" charset="-128"/>
          <a:sym typeface="Lucida Grande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rgbClr val="464646"/>
          </a:solidFill>
          <a:effectLst>
            <a:outerShdw blurRad="38100" dist="38100" dir="2700000" algn="tl">
              <a:srgbClr val="C0C0C0"/>
            </a:outerShdw>
          </a:effectLst>
          <a:latin typeface="Lucida Grande" charset="0"/>
          <a:ea typeface="ヒラギノ角ゴ ProN W6" charset="-128"/>
          <a:sym typeface="Lucida Grande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rgbClr val="464646"/>
          </a:solidFill>
          <a:effectLst>
            <a:outerShdw blurRad="38100" dist="38100" dir="2700000" algn="tl">
              <a:srgbClr val="C0C0C0"/>
            </a:outerShdw>
          </a:effectLst>
          <a:latin typeface="Lucida Grande" charset="0"/>
          <a:ea typeface="ヒラギノ角ゴ ProN W6" charset="-128"/>
          <a:sym typeface="Lucida Grande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rgbClr val="464646"/>
          </a:solidFill>
          <a:effectLst>
            <a:outerShdw blurRad="38100" dist="38100" dir="2700000" algn="tl">
              <a:srgbClr val="C0C0C0"/>
            </a:outerShdw>
          </a:effectLst>
          <a:latin typeface="Lucida Grande" charset="0"/>
          <a:ea typeface="ヒラギノ角ゴ ProN W6" charset="-128"/>
          <a:sym typeface="Lucida Grande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rgbClr val="464646"/>
          </a:solidFill>
          <a:effectLst>
            <a:outerShdw blurRad="38100" dist="38100" dir="2700000" algn="tl">
              <a:srgbClr val="C0C0C0"/>
            </a:outerShdw>
          </a:effectLst>
          <a:latin typeface="Lucida Grande" charset="0"/>
          <a:ea typeface="ヒラギノ角ゴ ProN W6" charset="-128"/>
          <a:sym typeface="Lucida Grande" charset="0"/>
        </a:defRPr>
      </a:lvl9pPr>
    </p:titleStyle>
    <p:bodyStyle>
      <a:lvl1pPr marL="327025" indent="-257175" algn="l" rtl="0" eaLnBrk="0" fontAlgn="base" hangingPunct="0">
        <a:spcBef>
          <a:spcPts val="400"/>
        </a:spcBef>
        <a:spcAft>
          <a:spcPct val="0"/>
        </a:spcAft>
        <a:buClr>
          <a:srgbClr val="2DA2BF"/>
        </a:buClr>
        <a:buSzPct val="64000"/>
        <a:buFont typeface="Wingdings 3" charset="2"/>
        <a:buChar char="}"/>
        <a:defRPr sz="27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1pPr>
      <a:lvl2pPr marL="582613" indent="-228600" algn="l" rtl="0" eaLnBrk="0" fontAlgn="base" hangingPunct="0">
        <a:spcBef>
          <a:spcPts val="300"/>
        </a:spcBef>
        <a:spcAft>
          <a:spcPct val="0"/>
        </a:spcAft>
        <a:buClr>
          <a:srgbClr val="2DA2BF"/>
        </a:buClr>
        <a:buSzPct val="100000"/>
        <a:buFont typeface="Verdana" charset="0"/>
        <a:buChar char="◦"/>
        <a:defRPr sz="2300">
          <a:solidFill>
            <a:schemeClr val="tx1"/>
          </a:solidFill>
          <a:latin typeface="+mn-lt"/>
          <a:ea typeface="+mn-ea"/>
          <a:sym typeface="Lucida Grande" charset="0"/>
        </a:defRPr>
      </a:lvl2pPr>
      <a:lvl3pPr marL="820738" indent="-228600" algn="l" rtl="0" eaLnBrk="0" fontAlgn="base" hangingPunct="0">
        <a:spcBef>
          <a:spcPts val="300"/>
        </a:spcBef>
        <a:spcAft>
          <a:spcPct val="0"/>
        </a:spcAft>
        <a:buClr>
          <a:srgbClr val="DA1F28"/>
        </a:buClr>
        <a:buSzPct val="100000"/>
        <a:buFont typeface="Wingdings 2" charset="2"/>
        <a:buChar char=""/>
        <a:defRPr sz="2100">
          <a:solidFill>
            <a:schemeClr val="tx1"/>
          </a:solidFill>
          <a:latin typeface="+mn-lt"/>
          <a:ea typeface="+mn-ea"/>
          <a:sym typeface="Lucida Grande" charset="0"/>
        </a:defRPr>
      </a:lvl3pPr>
      <a:lvl4pPr marL="1104900" indent="-228600" algn="l" rtl="0" eaLnBrk="0" fontAlgn="base" hangingPunct="0">
        <a:spcBef>
          <a:spcPts val="300"/>
        </a:spcBef>
        <a:spcAft>
          <a:spcPct val="0"/>
        </a:spcAft>
        <a:buClr>
          <a:srgbClr val="DA1F28"/>
        </a:buClr>
        <a:buSzPct val="100000"/>
        <a:buFont typeface="Wingdings 2" charset="2"/>
        <a:buChar char=""/>
        <a:defRPr sz="1900">
          <a:solidFill>
            <a:schemeClr val="tx1"/>
          </a:solidFill>
          <a:latin typeface="+mn-lt"/>
          <a:ea typeface="+mn-ea"/>
          <a:sym typeface="Lucida Grande" charset="0"/>
        </a:defRPr>
      </a:lvl4pPr>
      <a:lvl5pPr marL="1333500" indent="-228600" algn="l" rtl="0" eaLnBrk="0" fontAlgn="base" hangingPunct="0">
        <a:spcBef>
          <a:spcPts val="300"/>
        </a:spcBef>
        <a:spcAft>
          <a:spcPct val="0"/>
        </a:spcAft>
        <a:buClr>
          <a:srgbClr val="DA1F28"/>
        </a:buClr>
        <a:buSzPct val="100000"/>
        <a:buFont typeface="Wingdings 2" charset="2"/>
        <a:buChar char=""/>
        <a:defRPr>
          <a:solidFill>
            <a:schemeClr val="tx1"/>
          </a:solidFill>
          <a:latin typeface="+mn-lt"/>
          <a:ea typeface="+mn-ea"/>
          <a:sym typeface="Lucida Grande" charset="0"/>
        </a:defRPr>
      </a:lvl5pPr>
      <a:lvl6pPr marL="1790700" indent="-228600" algn="l" rtl="0" fontAlgn="base">
        <a:spcBef>
          <a:spcPts val="300"/>
        </a:spcBef>
        <a:spcAft>
          <a:spcPct val="0"/>
        </a:spcAft>
        <a:buClr>
          <a:srgbClr val="DA1F28"/>
        </a:buClr>
        <a:buSzPct val="100000"/>
        <a:buFont typeface="Wingdings 2" charset="2"/>
        <a:buChar char=""/>
        <a:defRPr>
          <a:solidFill>
            <a:schemeClr val="tx1"/>
          </a:solidFill>
          <a:latin typeface="+mn-lt"/>
          <a:ea typeface="+mn-ea"/>
          <a:sym typeface="Lucida Grande" charset="0"/>
        </a:defRPr>
      </a:lvl6pPr>
      <a:lvl7pPr marL="2247900" indent="-228600" algn="l" rtl="0" fontAlgn="base">
        <a:spcBef>
          <a:spcPts val="300"/>
        </a:spcBef>
        <a:spcAft>
          <a:spcPct val="0"/>
        </a:spcAft>
        <a:buClr>
          <a:srgbClr val="DA1F28"/>
        </a:buClr>
        <a:buSzPct val="100000"/>
        <a:buFont typeface="Wingdings 2" charset="2"/>
        <a:buChar char=""/>
        <a:defRPr>
          <a:solidFill>
            <a:schemeClr val="tx1"/>
          </a:solidFill>
          <a:latin typeface="+mn-lt"/>
          <a:ea typeface="+mn-ea"/>
          <a:sym typeface="Lucida Grande" charset="0"/>
        </a:defRPr>
      </a:lvl7pPr>
      <a:lvl8pPr marL="2705100" indent="-228600" algn="l" rtl="0" fontAlgn="base">
        <a:spcBef>
          <a:spcPts val="300"/>
        </a:spcBef>
        <a:spcAft>
          <a:spcPct val="0"/>
        </a:spcAft>
        <a:buClr>
          <a:srgbClr val="DA1F28"/>
        </a:buClr>
        <a:buSzPct val="100000"/>
        <a:buFont typeface="Wingdings 2" charset="2"/>
        <a:buChar char=""/>
        <a:defRPr>
          <a:solidFill>
            <a:schemeClr val="tx1"/>
          </a:solidFill>
          <a:latin typeface="+mn-lt"/>
          <a:ea typeface="+mn-ea"/>
          <a:sym typeface="Lucida Grande" charset="0"/>
        </a:defRPr>
      </a:lvl8pPr>
      <a:lvl9pPr marL="3162300" indent="-228600" algn="l" rtl="0" fontAlgn="base">
        <a:spcBef>
          <a:spcPts val="300"/>
        </a:spcBef>
        <a:spcAft>
          <a:spcPct val="0"/>
        </a:spcAft>
        <a:buClr>
          <a:srgbClr val="DA1F28"/>
        </a:buClr>
        <a:buSzPct val="100000"/>
        <a:buFont typeface="Wingdings 2" charset="2"/>
        <a:buChar char=""/>
        <a:defRPr>
          <a:solidFill>
            <a:schemeClr val="tx1"/>
          </a:solidFill>
          <a:latin typeface="+mn-lt"/>
          <a:ea typeface="+mn-ea"/>
          <a:sym typeface="Lucida Grand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is.pace.edu/~bergin/Java/RolePlay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1"/>
          <p:cNvSpPr>
            <a:spLocks noChangeShapeType="1"/>
          </p:cNvSpPr>
          <p:nvPr/>
        </p:nvSpPr>
        <p:spPr bwMode="auto">
          <a:xfrm>
            <a:off x="0" y="4664075"/>
            <a:ext cx="9150350" cy="0"/>
          </a:xfrm>
          <a:prstGeom prst="line">
            <a:avLst/>
          </a:prstGeom>
          <a:noFill/>
          <a:ln w="127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0" y="0"/>
            <a:chExt cx="5762" cy="1203"/>
          </a:xfrm>
        </p:grpSpPr>
        <p:sp>
          <p:nvSpPr>
            <p:cNvPr id="4103" name="AutoShape 3"/>
            <p:cNvSpPr>
              <a:spLocks/>
            </p:cNvSpPr>
            <p:nvPr/>
          </p:nvSpPr>
          <p:spPr bwMode="auto">
            <a:xfrm>
              <a:off x="1065" y="0"/>
              <a:ext cx="4697" cy="307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/>
              <a:rect l="T0" t="T1" r="T2" b="T3"/>
              <a:pathLst>
                <a:path w="21600" h="21600">
                  <a:moveTo>
                    <a:pt x="21600" y="0"/>
                  </a:moveTo>
                  <a:lnTo>
                    <a:pt x="21600" y="21600"/>
                  </a:lnTo>
                  <a:lnTo>
                    <a:pt x="0" y="12831"/>
                  </a:lnTo>
                  <a:lnTo>
                    <a:pt x="21600" y="0"/>
                  </a:lnTo>
                  <a:close/>
                  <a:moveTo>
                    <a:pt x="21600" y="0"/>
                  </a:moveTo>
                </a:path>
              </a:pathLst>
            </a:custGeom>
            <a:solidFill>
              <a:schemeClr val="accent1">
                <a:alpha val="39999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" name="AutoShape 4"/>
            <p:cNvSpPr>
              <a:spLocks/>
            </p:cNvSpPr>
            <p:nvPr/>
          </p:nvSpPr>
          <p:spPr bwMode="auto">
            <a:xfrm>
              <a:off x="25" y="179"/>
              <a:ext cx="5737" cy="496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/>
              <a:rect l="T0" t="T1" r="T2" b="T3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0" y="0"/>
                  </a:lnTo>
                </a:path>
              </a:pathLst>
            </a:cu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05" name="AutoShape 5"/>
            <p:cNvSpPr>
              <a:spLocks/>
            </p:cNvSpPr>
            <p:nvPr/>
          </p:nvSpPr>
          <p:spPr bwMode="auto">
            <a:xfrm>
              <a:off x="2" y="30"/>
              <a:ext cx="5760" cy="117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/>
              <a:rect l="T0" t="T1" r="T2" b="T3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9138"/>
                  </a:lnTo>
                  <a:lnTo>
                    <a:pt x="0" y="0"/>
                  </a:lnTo>
                  <a:close/>
                  <a:moveTo>
                    <a:pt x="0" y="0"/>
                  </a:moveTo>
                </a:path>
              </a:pathLst>
            </a:custGeom>
            <a:blipFill dpi="0" rotWithShape="0">
              <a:blip r:embed="rId4"/>
              <a:srcRect/>
              <a:stretch>
                <a:fillRect/>
              </a:stretch>
            </a:blipFill>
            <a:ln w="127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06" name="Line 6"/>
            <p:cNvSpPr>
              <a:spLocks noChangeShapeType="1"/>
            </p:cNvSpPr>
            <p:nvPr/>
          </p:nvSpPr>
          <p:spPr bwMode="auto">
            <a:xfrm>
              <a:off x="0" y="28"/>
              <a:ext cx="5762" cy="497"/>
            </a:xfrm>
            <a:prstGeom prst="line">
              <a:avLst/>
            </a:prstGeom>
            <a:noFill/>
            <a:ln w="12065">
              <a:solidFill>
                <a:srgbClr val="5EA3B4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8763000" y="6545263"/>
            <a:ext cx="250825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b"/>
          <a:lstStyle/>
          <a:p>
            <a:pPr algn="r"/>
            <a:fld id="{1886C983-D36F-4597-A6AD-F21464584AF8}" type="slidenum">
              <a:rPr lang="en-US" sz="1000">
                <a:solidFill>
                  <a:srgbClr val="FFFFFF"/>
                </a:solidFill>
                <a:latin typeface="Lucida Grande" charset="0"/>
                <a:sym typeface="Lucida Grande" charset="0"/>
              </a:rPr>
              <a:pPr algn="r"/>
              <a:t>1</a:t>
            </a:fld>
            <a:endParaRPr lang="en-US" sz="1000">
              <a:solidFill>
                <a:srgbClr val="FFFFFF"/>
              </a:solidFill>
              <a:latin typeface="Lucida Grande" charset="0"/>
              <a:sym typeface="Lucida Grande" charset="0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z="4000" dirty="0" smtClean="0">
                <a:latin typeface="Lucida Sans" charset="0"/>
                <a:sym typeface="Lucida Sans" charset="0"/>
              </a:rPr>
              <a:t>Introductions to:</a:t>
            </a:r>
            <a:br>
              <a:rPr lang="en-US" sz="4000" dirty="0" smtClean="0">
                <a:latin typeface="Lucida Sans" charset="0"/>
                <a:sym typeface="Lucida Sans" charset="0"/>
              </a:rPr>
            </a:br>
            <a:r>
              <a:rPr lang="en-US" sz="4000" dirty="0" smtClean="0">
                <a:latin typeface="Lucida Sans" charset="0"/>
                <a:sym typeface="Lucida Sans" charset="0"/>
              </a:rPr>
              <a:t>- </a:t>
            </a:r>
            <a:r>
              <a:rPr lang="en-US" sz="3600" dirty="0" smtClean="0">
                <a:latin typeface="Lucida Sans" charset="0"/>
                <a:sym typeface="Lucida Sans" charset="0"/>
              </a:rPr>
              <a:t>Each other</a:t>
            </a:r>
            <a:br>
              <a:rPr lang="en-US" sz="3600" dirty="0" smtClean="0">
                <a:latin typeface="Lucida Sans" charset="0"/>
                <a:sym typeface="Lucida Sans" charset="0"/>
              </a:rPr>
            </a:br>
            <a:r>
              <a:rPr lang="en-US" sz="3600" dirty="0" smtClean="0">
                <a:latin typeface="Lucida Sans" charset="0"/>
                <a:sym typeface="Lucida Sans" charset="0"/>
              </a:rPr>
              <a:t>- Object-Oriented Programming</a:t>
            </a:r>
            <a:br>
              <a:rPr lang="en-US" sz="3600" dirty="0" smtClean="0">
                <a:latin typeface="Lucida Sans" charset="0"/>
                <a:sym typeface="Lucida Sans" charset="0"/>
              </a:rPr>
            </a:br>
            <a:r>
              <a:rPr lang="en-US" sz="3600" dirty="0" smtClean="0">
                <a:latin typeface="Lucida Sans" charset="0"/>
                <a:sym typeface="Lucida Sans" charset="0"/>
              </a:rPr>
              <a:t>    (OOP)</a:t>
            </a:r>
            <a:br>
              <a:rPr lang="en-US" sz="3600" dirty="0" smtClean="0">
                <a:latin typeface="Lucida Sans" charset="0"/>
                <a:sym typeface="Lucida Sans" charset="0"/>
              </a:rPr>
            </a:br>
            <a:r>
              <a:rPr lang="en-US" sz="3600" dirty="0" smtClean="0">
                <a:latin typeface="Lucida Sans" charset="0"/>
                <a:sym typeface="Lucida Sans" charset="0"/>
              </a:rPr>
              <a:t>- Java</a:t>
            </a:r>
            <a:br>
              <a:rPr lang="en-US" sz="3600" dirty="0" smtClean="0">
                <a:latin typeface="Lucida Sans" charset="0"/>
                <a:sym typeface="Lucida Sans" charset="0"/>
              </a:rPr>
            </a:br>
            <a:endParaRPr lang="en-US" sz="3600" dirty="0" smtClean="0">
              <a:latin typeface="Lucida Sans" charset="0"/>
              <a:sym typeface="Lucida Sans" charset="0"/>
            </a:endParaRPr>
          </a:p>
        </p:txBody>
      </p:sp>
      <p:sp>
        <p:nvSpPr>
          <p:cNvPr id="4102" name="Rectangle 9"/>
          <p:cNvSpPr>
            <a:spLocks noGrp="1" noChangeArrowheads="1"/>
          </p:cNvSpPr>
          <p:nvPr>
            <p:ph idx="1"/>
          </p:nvPr>
        </p:nvSpPr>
        <p:spPr>
          <a:xfrm>
            <a:off x="685800" y="3582988"/>
            <a:ext cx="7772400" cy="29146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en-US" sz="2500" dirty="0" smtClean="0">
                <a:latin typeface="Lucida Sans" charset="0"/>
                <a:sym typeface="Lucida Sans" charset="0"/>
              </a:rPr>
              <a:t>CSSE 220—Object-Oriented Software Development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sz="2500" dirty="0" smtClean="0">
                <a:latin typeface="Lucida Sans" charset="0"/>
                <a:sym typeface="Lucida Sans" charset="0"/>
              </a:rPr>
              <a:t>Rose-Hulman Institute of Technology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152400"/>
            <a:ext cx="6172200" cy="990600"/>
          </a:xfrm>
        </p:spPr>
        <p:txBody>
          <a:bodyPr/>
          <a:lstStyle/>
          <a:p>
            <a:pPr algn="r"/>
            <a:r>
              <a:rPr lang="en-US"/>
              <a:t>You are a ProudAcrobat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0" y="609600"/>
            <a:ext cx="9144000" cy="55626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400">
                <a:effectLst/>
              </a:rPr>
              <a:t>When you are asked to: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1" i="1">
                <a:solidFill>
                  <a:srgbClr val="FFFF00"/>
                </a:solidFill>
                <a:effectLst/>
              </a:rPr>
              <a:t>clap</a:t>
            </a:r>
            <a:r>
              <a:rPr lang="en-US" sz="2400">
                <a:effectLst/>
              </a:rPr>
              <a:t>, you will be given a number.  Clap your hands that many times.  Say “Thank you.”  Then take a bow (as dramatically as you like).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1" i="1">
                <a:solidFill>
                  <a:srgbClr val="FFFF00"/>
                </a:solidFill>
                <a:effectLst/>
              </a:rPr>
              <a:t>twirl</a:t>
            </a:r>
            <a:r>
              <a:rPr lang="en-US" sz="2400">
                <a:effectLst/>
              </a:rPr>
              <a:t>, you will be given a number.  Turn completely around that many times.  Say “Thank you.”  Then take a bow (as dramatically as you like).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1" i="1">
                <a:solidFill>
                  <a:srgbClr val="FFFF00"/>
                </a:solidFill>
                <a:effectLst/>
              </a:rPr>
              <a:t>count</a:t>
            </a:r>
            <a:r>
              <a:rPr lang="en-US" sz="2400">
                <a:effectLst/>
              </a:rPr>
              <a:t>, write on a piece of paper how many actions (claps and twirls)  you have performed so far.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000">
                <a:effectLst/>
              </a:rPr>
              <a:t>For example, after     </a:t>
            </a:r>
            <a:r>
              <a:rPr lang="en-US" sz="2000" b="1">
                <a:effectLst/>
              </a:rPr>
              <a:t>clap 2</a:t>
            </a:r>
            <a:r>
              <a:rPr lang="en-US" sz="2000">
                <a:effectLst/>
              </a:rPr>
              <a:t>    and     </a:t>
            </a:r>
            <a:r>
              <a:rPr lang="en-US" sz="2000" b="1">
                <a:effectLst/>
              </a:rPr>
              <a:t>twirl 1</a:t>
            </a:r>
            <a:r>
              <a:rPr lang="en-US" sz="2000">
                <a:effectLst/>
              </a:rPr>
              <a:t>      you would write 3 on the paper.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400">
                <a:effectLst/>
              </a:rPr>
              <a:t>	Give that paper to the person who asked you to count.  Say “Thank you.”  Then take a bow (as dramatically as you like).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1" i="1">
                <a:solidFill>
                  <a:srgbClr val="FFFF00"/>
                </a:solidFill>
                <a:effectLst/>
              </a:rPr>
              <a:t>bow</a:t>
            </a:r>
            <a:r>
              <a:rPr lang="en-US" sz="2400">
                <a:effectLst/>
              </a:rPr>
              <a:t>, say “Thank you.”  Then take a bow (as dramatically as you like).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Object Oriented Software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11BDFD7-1CB3-43C4-A083-067D6E500632}" type="slidenum">
              <a:rPr lang="en-US"/>
              <a:pPr/>
              <a:t>10</a:t>
            </a:fld>
            <a:endParaRPr lang="en-US"/>
          </a:p>
        </p:txBody>
      </p:sp>
      <p:sp>
        <p:nvSpPr>
          <p:cNvPr id="194564" name="Text Box 4"/>
          <p:cNvSpPr txBox="1">
            <a:spLocks noChangeArrowheads="1"/>
          </p:cNvSpPr>
          <p:nvPr/>
        </p:nvSpPr>
        <p:spPr bwMode="auto">
          <a:xfrm>
            <a:off x="2743200" y="5949950"/>
            <a:ext cx="5105400" cy="83185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If you are asked to do anything else, say (as dramatically as you can) “I refuse”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 are a DoublingAcrobat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229600" cy="5486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effectLst/>
              </a:rPr>
              <a:t>When you are asked to:</a:t>
            </a:r>
          </a:p>
          <a:p>
            <a:pPr>
              <a:lnSpc>
                <a:spcPct val="90000"/>
              </a:lnSpc>
            </a:pPr>
            <a:r>
              <a:rPr lang="en-US" b="1" i="1">
                <a:solidFill>
                  <a:srgbClr val="FFFF00"/>
                </a:solidFill>
                <a:effectLst/>
              </a:rPr>
              <a:t>clap</a:t>
            </a:r>
            <a:r>
              <a:rPr lang="en-US" sz="2400">
                <a:effectLst/>
              </a:rPr>
              <a:t>, you will be given a number.</a:t>
            </a:r>
            <a:br>
              <a:rPr lang="en-US" sz="2400">
                <a:effectLst/>
              </a:rPr>
            </a:br>
            <a:r>
              <a:rPr lang="en-US" sz="2400">
                <a:effectLst/>
              </a:rPr>
              <a:t>Clap your hands </a:t>
            </a:r>
            <a:r>
              <a:rPr lang="en-US" sz="2400" b="1" i="1">
                <a:effectLst/>
              </a:rPr>
              <a:t>twice</a:t>
            </a:r>
            <a:r>
              <a:rPr lang="en-US" sz="2400">
                <a:effectLst/>
              </a:rPr>
              <a:t> that many times.</a:t>
            </a:r>
          </a:p>
          <a:p>
            <a:pPr lvl="1">
              <a:lnSpc>
                <a:spcPct val="90000"/>
              </a:lnSpc>
            </a:pPr>
            <a:r>
              <a:rPr lang="en-US" sz="2000">
                <a:effectLst/>
              </a:rPr>
              <a:t>For example, if you are told to    </a:t>
            </a:r>
            <a:r>
              <a:rPr lang="en-US" sz="2000" b="1">
                <a:effectLst/>
              </a:rPr>
              <a:t>clap 3</a:t>
            </a:r>
            <a:r>
              <a:rPr lang="en-US" sz="2000">
                <a:effectLst/>
              </a:rPr>
              <a:t>     then you should clap 6 times</a:t>
            </a:r>
          </a:p>
          <a:p>
            <a:pPr>
              <a:lnSpc>
                <a:spcPct val="90000"/>
              </a:lnSpc>
            </a:pPr>
            <a:r>
              <a:rPr lang="en-US" b="1" i="1">
                <a:solidFill>
                  <a:srgbClr val="FFFF00"/>
                </a:solidFill>
                <a:effectLst/>
              </a:rPr>
              <a:t>twirl</a:t>
            </a:r>
            <a:r>
              <a:rPr lang="en-US" sz="2400">
                <a:effectLst/>
              </a:rPr>
              <a:t>, you will be given a number.</a:t>
            </a:r>
            <a:br>
              <a:rPr lang="en-US" sz="2400">
                <a:effectLst/>
              </a:rPr>
            </a:br>
            <a:r>
              <a:rPr lang="en-US" sz="2400">
                <a:effectLst/>
              </a:rPr>
              <a:t>Turn completely around </a:t>
            </a:r>
            <a:r>
              <a:rPr lang="en-US" sz="2400" b="1" i="1">
                <a:effectLst/>
              </a:rPr>
              <a:t>twice</a:t>
            </a:r>
            <a:r>
              <a:rPr lang="en-US" sz="2400">
                <a:effectLst/>
              </a:rPr>
              <a:t> that many times.</a:t>
            </a:r>
          </a:p>
          <a:p>
            <a:pPr lvl="1">
              <a:lnSpc>
                <a:spcPct val="90000"/>
              </a:lnSpc>
            </a:pPr>
            <a:r>
              <a:rPr lang="en-US" sz="2000">
                <a:effectLst/>
              </a:rPr>
              <a:t>For example, if you are told to    </a:t>
            </a:r>
            <a:r>
              <a:rPr lang="en-US" sz="2000" b="1">
                <a:effectLst/>
              </a:rPr>
              <a:t>twirl 2</a:t>
            </a:r>
            <a:r>
              <a:rPr lang="en-US" sz="2000">
                <a:effectLst/>
              </a:rPr>
              <a:t>     then you should twirl 4 times</a:t>
            </a:r>
          </a:p>
          <a:p>
            <a:pPr>
              <a:lnSpc>
                <a:spcPct val="90000"/>
              </a:lnSpc>
            </a:pPr>
            <a:r>
              <a:rPr lang="en-US" b="1" i="1">
                <a:solidFill>
                  <a:srgbClr val="FFFF00"/>
                </a:solidFill>
                <a:effectLst/>
              </a:rPr>
              <a:t>count</a:t>
            </a:r>
            <a:r>
              <a:rPr lang="en-US" sz="2400">
                <a:effectLst/>
              </a:rPr>
              <a:t>, write on a piece of paper how many actions (claps and twirls)  you have performed so far.</a:t>
            </a:r>
          </a:p>
          <a:p>
            <a:pPr lvl="1">
              <a:lnSpc>
                <a:spcPct val="90000"/>
              </a:lnSpc>
            </a:pPr>
            <a:r>
              <a:rPr lang="en-US" sz="2000">
                <a:effectLst/>
              </a:rPr>
              <a:t>For example, after    </a:t>
            </a:r>
            <a:r>
              <a:rPr lang="en-US" sz="2000" b="1">
                <a:effectLst/>
              </a:rPr>
              <a:t>twirl 2</a:t>
            </a:r>
            <a:r>
              <a:rPr lang="en-US" sz="2000">
                <a:effectLst/>
              </a:rPr>
              <a:t>     and     </a:t>
            </a:r>
            <a:r>
              <a:rPr lang="en-US" sz="2000" b="1">
                <a:effectLst/>
              </a:rPr>
              <a:t>clap 3</a:t>
            </a:r>
            <a:r>
              <a:rPr lang="en-US" sz="2000">
                <a:effectLst/>
              </a:rPr>
              <a:t>     you would have twirled 4 times and clapped 6 times, so you would write 10 on the paper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effectLst/>
              </a:rPr>
              <a:t>	Give that paper to the person who asked you to count.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Object Oriented Software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0798FFF-B202-48EB-8E88-9833209F2137}" type="slidenum">
              <a:rPr lang="en-US"/>
              <a:pPr/>
              <a:t>11</a:t>
            </a:fld>
            <a:endParaRPr lang="en-US"/>
          </a:p>
        </p:txBody>
      </p:sp>
      <p:sp>
        <p:nvSpPr>
          <p:cNvPr id="195588" name="Text Box 4"/>
          <p:cNvSpPr txBox="1">
            <a:spLocks noChangeArrowheads="1"/>
          </p:cNvSpPr>
          <p:nvPr/>
        </p:nvSpPr>
        <p:spPr bwMode="auto">
          <a:xfrm>
            <a:off x="2743200" y="5867400"/>
            <a:ext cx="5105400" cy="83185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If you are asked to do anything else, say (as dramatically as you can) “I refuse”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/>
              <a:t>You are an AcrobatWithBuddy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305800" cy="4648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>
                <a:effectLst/>
              </a:rPr>
              <a:t>When you are asked to:</a:t>
            </a:r>
          </a:p>
          <a:p>
            <a:pPr>
              <a:lnSpc>
                <a:spcPct val="80000"/>
              </a:lnSpc>
            </a:pPr>
            <a:r>
              <a:rPr lang="en-US" sz="2800" b="1" i="1">
                <a:solidFill>
                  <a:srgbClr val="FFFF00"/>
                </a:solidFill>
                <a:effectLst/>
              </a:rPr>
              <a:t>clap</a:t>
            </a:r>
            <a:r>
              <a:rPr lang="en-US" sz="2000">
                <a:effectLst/>
              </a:rPr>
              <a:t>, you will be given a number.  Clap your hands that many times.  Then pass that same instruction to your Buddy.</a:t>
            </a:r>
          </a:p>
          <a:p>
            <a:pPr>
              <a:lnSpc>
                <a:spcPct val="80000"/>
              </a:lnSpc>
            </a:pPr>
            <a:r>
              <a:rPr lang="en-US" sz="2800" b="1" i="1">
                <a:solidFill>
                  <a:srgbClr val="FFFF00"/>
                </a:solidFill>
                <a:effectLst/>
              </a:rPr>
              <a:t>twirl</a:t>
            </a:r>
            <a:r>
              <a:rPr lang="en-US" sz="2000">
                <a:effectLst/>
              </a:rPr>
              <a:t>, you will be given a number.  Turn completely around that many times.  Then pass that same instruction to your Buddy.</a:t>
            </a:r>
          </a:p>
          <a:p>
            <a:pPr>
              <a:lnSpc>
                <a:spcPct val="80000"/>
              </a:lnSpc>
            </a:pPr>
            <a:r>
              <a:rPr lang="en-US" sz="2800" b="1" i="1">
                <a:solidFill>
                  <a:srgbClr val="FFFF00"/>
                </a:solidFill>
                <a:effectLst/>
              </a:rPr>
              <a:t>count</a:t>
            </a:r>
            <a:r>
              <a:rPr lang="en-US" sz="2000">
                <a:effectLst/>
              </a:rPr>
              <a:t>, first ask your Buddy to count.  Your Buddy should then give you a piece of paper with a number written on it.  Add that number to the number of actions (claps and twirls) you have performed so far, and write that sum on your own piece of paper.</a:t>
            </a:r>
          </a:p>
          <a:p>
            <a:pPr lvl="1">
              <a:lnSpc>
                <a:spcPct val="80000"/>
              </a:lnSpc>
            </a:pPr>
            <a:r>
              <a:rPr lang="en-US" sz="1800">
                <a:effectLst/>
              </a:rPr>
              <a:t>For example, after     </a:t>
            </a:r>
            <a:r>
              <a:rPr lang="en-US" sz="1800" b="1">
                <a:effectLst/>
              </a:rPr>
              <a:t>clap 2</a:t>
            </a:r>
            <a:r>
              <a:rPr lang="en-US" sz="1800">
                <a:effectLst/>
              </a:rPr>
              <a:t>     and     </a:t>
            </a:r>
            <a:r>
              <a:rPr lang="en-US" sz="1800" b="1">
                <a:effectLst/>
              </a:rPr>
              <a:t>twirl 1</a:t>
            </a:r>
            <a:r>
              <a:rPr lang="en-US" sz="1800">
                <a:effectLst/>
              </a:rPr>
              <a:t>     your own count would be 3.  So if your Buddy gives you a piece of paper with (say) 7 written on it, write 10 on your own piece of paper.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>
                <a:effectLst/>
              </a:rPr>
              <a:t>	Then give your own piece of paper to the person who asked you to count.</a:t>
            </a:r>
          </a:p>
          <a:p>
            <a:pPr>
              <a:lnSpc>
                <a:spcPct val="80000"/>
              </a:lnSpc>
            </a:pPr>
            <a:r>
              <a:rPr lang="en-US" sz="2800" b="1" i="1">
                <a:solidFill>
                  <a:srgbClr val="FFFF00"/>
                </a:solidFill>
                <a:effectLst/>
              </a:rPr>
              <a:t>nameYourBuddy</a:t>
            </a:r>
            <a:r>
              <a:rPr lang="en-US" sz="2000">
                <a:effectLst/>
              </a:rPr>
              <a:t>, say (loudly) the name of your Buddy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Object Oriented Software Development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BCA6065-833C-4398-B342-D16A57BDC8E1}" type="slidenum">
              <a:rPr lang="en-US"/>
              <a:pPr/>
              <a:t>12</a:t>
            </a:fld>
            <a:endParaRPr lang="en-US"/>
          </a:p>
        </p:txBody>
      </p:sp>
      <p:sp>
        <p:nvSpPr>
          <p:cNvPr id="197636" name="Text Box 4"/>
          <p:cNvSpPr txBox="1">
            <a:spLocks noChangeArrowheads="1"/>
          </p:cNvSpPr>
          <p:nvPr/>
        </p:nvSpPr>
        <p:spPr bwMode="auto">
          <a:xfrm>
            <a:off x="0" y="6324600"/>
            <a:ext cx="8077200" cy="406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If you are asked to do anything else, say (as dramatically as you can) “I refuse”</a:t>
            </a:r>
          </a:p>
        </p:txBody>
      </p:sp>
      <p:sp>
        <p:nvSpPr>
          <p:cNvPr id="197637" name="Text Box 5"/>
          <p:cNvSpPr txBox="1">
            <a:spLocks noChangeArrowheads="1"/>
          </p:cNvSpPr>
          <p:nvPr/>
        </p:nvSpPr>
        <p:spPr bwMode="auto">
          <a:xfrm>
            <a:off x="381000" y="1066800"/>
            <a:ext cx="7848600" cy="835025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en-US" sz="2000"/>
              <a:t>When you are given this card, before we start the role play, you should (mentally) choose another actor (anyone except a Curmudgeon) to be your Buddy.  That person will be your Buddy for the rest of the exercise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/>
              <a:t>You are a Choreographer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82296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effectLst/>
              </a:rPr>
              <a:t>When you are given any instruction (such as </a:t>
            </a:r>
            <a:r>
              <a:rPr lang="en-US" sz="2400" b="1" i="1">
                <a:effectLst/>
              </a:rPr>
              <a:t>twirl</a:t>
            </a:r>
            <a:r>
              <a:rPr lang="en-US" sz="2400">
                <a:effectLst/>
              </a:rPr>
              <a:t>, </a:t>
            </a:r>
            <a:r>
              <a:rPr lang="en-US" sz="2400" b="1" i="1">
                <a:effectLst/>
              </a:rPr>
              <a:t>clap</a:t>
            </a:r>
            <a:r>
              <a:rPr lang="en-US" sz="2400">
                <a:effectLst/>
              </a:rPr>
              <a:t>, or </a:t>
            </a:r>
            <a:r>
              <a:rPr lang="en-US" sz="2400" b="1" i="1">
                <a:effectLst/>
              </a:rPr>
              <a:t>count</a:t>
            </a:r>
            <a:r>
              <a:rPr lang="en-US" sz="2400">
                <a:effectLst/>
              </a:rPr>
              <a:t>), pass it on to two other actors.</a:t>
            </a:r>
          </a:p>
          <a:p>
            <a:pPr lvl="1">
              <a:lnSpc>
                <a:spcPct val="90000"/>
              </a:lnSpc>
            </a:pPr>
            <a:r>
              <a:rPr lang="en-US" sz="2000">
                <a:effectLst/>
              </a:rPr>
              <a:t>For example, if you are told to   </a:t>
            </a:r>
            <a:r>
              <a:rPr lang="en-US" sz="2000" b="1">
                <a:effectLst/>
              </a:rPr>
              <a:t>clap 3</a:t>
            </a:r>
            <a:br>
              <a:rPr lang="en-US" sz="2000" b="1">
                <a:effectLst/>
              </a:rPr>
            </a:br>
            <a:r>
              <a:rPr lang="en-US" sz="2000">
                <a:effectLst/>
              </a:rPr>
              <a:t>then you might respond by saying</a:t>
            </a:r>
            <a:br>
              <a:rPr lang="en-US" sz="2000">
                <a:effectLst/>
              </a:rPr>
            </a:br>
            <a:r>
              <a:rPr lang="en-US" sz="2000">
                <a:effectLst/>
              </a:rPr>
              <a:t>    </a:t>
            </a:r>
            <a:r>
              <a:rPr lang="en-US" sz="2000" b="1">
                <a:effectLst/>
              </a:rPr>
              <a:t>John, clap 3</a:t>
            </a:r>
            <a:br>
              <a:rPr lang="en-US" sz="2000" b="1">
                <a:effectLst/>
              </a:rPr>
            </a:br>
            <a:r>
              <a:rPr lang="en-US" sz="2000">
                <a:effectLst/>
              </a:rPr>
              <a:t>and when John has finished, saying</a:t>
            </a:r>
            <a:br>
              <a:rPr lang="en-US" sz="2000">
                <a:effectLst/>
              </a:rPr>
            </a:br>
            <a:r>
              <a:rPr lang="en-US" sz="2000">
                <a:effectLst/>
              </a:rPr>
              <a:t>    </a:t>
            </a:r>
            <a:r>
              <a:rPr lang="en-US" sz="2000" b="1">
                <a:effectLst/>
              </a:rPr>
              <a:t>Mary, clap 3</a:t>
            </a:r>
            <a:br>
              <a:rPr lang="en-US" sz="2000" b="1">
                <a:effectLst/>
              </a:rPr>
            </a:br>
            <a:r>
              <a:rPr lang="en-US" sz="2000">
                <a:effectLst/>
              </a:rPr>
              <a:t>assuming that John and Mary are names</a:t>
            </a:r>
            <a:br>
              <a:rPr lang="en-US" sz="2000">
                <a:effectLst/>
              </a:rPr>
            </a:br>
            <a:r>
              <a:rPr lang="en-US" sz="2000">
                <a:effectLst/>
              </a:rPr>
              <a:t>of two of the actors.  You should </a:t>
            </a:r>
            <a:r>
              <a:rPr lang="en-US" sz="2000" b="1" u="sng">
                <a:effectLst/>
              </a:rPr>
              <a:t>not</a:t>
            </a:r>
            <a:r>
              <a:rPr lang="en-US" sz="2000">
                <a:effectLst/>
              </a:rPr>
              <a:t> clap.</a:t>
            </a:r>
          </a:p>
          <a:p>
            <a:pPr lvl="1">
              <a:lnSpc>
                <a:spcPct val="90000"/>
              </a:lnSpc>
            </a:pPr>
            <a:r>
              <a:rPr lang="en-US" sz="2000">
                <a:effectLst/>
              </a:rPr>
              <a:t>Do not directly refuse any command.</a:t>
            </a:r>
            <a:br>
              <a:rPr lang="en-US" sz="2000">
                <a:effectLst/>
              </a:rPr>
            </a:br>
            <a:r>
              <a:rPr lang="en-US" sz="2000">
                <a:effectLst/>
              </a:rPr>
              <a:t>However, if either of your two actors says</a:t>
            </a:r>
            <a:br>
              <a:rPr lang="en-US" sz="2000">
                <a:effectLst/>
              </a:rPr>
            </a:br>
            <a:r>
              <a:rPr lang="en-US" sz="2000">
                <a:effectLst/>
              </a:rPr>
              <a:t>“I refuse,” then you say “</a:t>
            </a:r>
            <a:r>
              <a:rPr lang="en-US" sz="2000" b="1">
                <a:effectLst/>
              </a:rPr>
              <a:t>I refuse.</a:t>
            </a:r>
            <a:r>
              <a:rPr lang="en-US" sz="2000">
                <a:effectLst/>
              </a:rPr>
              <a:t>”</a:t>
            </a:r>
          </a:p>
          <a:p>
            <a:pPr lvl="1">
              <a:lnSpc>
                <a:spcPct val="90000"/>
              </a:lnSpc>
            </a:pPr>
            <a:r>
              <a:rPr lang="en-US" sz="2000">
                <a:effectLst/>
              </a:rPr>
              <a:t>If the command is </a:t>
            </a:r>
            <a:r>
              <a:rPr lang="en-US" sz="2000" b="1" i="1">
                <a:effectLst/>
              </a:rPr>
              <a:t>count:</a:t>
            </a:r>
          </a:p>
          <a:p>
            <a:pPr lvl="2">
              <a:lnSpc>
                <a:spcPct val="90000"/>
              </a:lnSpc>
            </a:pPr>
            <a:r>
              <a:rPr lang="en-US" sz="1800">
                <a:effectLst/>
              </a:rPr>
              <a:t>Both of your actors will eventually hand you a piece of paper (unless they refuse, in which case you refuse)</a:t>
            </a:r>
          </a:p>
          <a:p>
            <a:pPr lvl="2">
              <a:lnSpc>
                <a:spcPct val="90000"/>
              </a:lnSpc>
            </a:pPr>
            <a:r>
              <a:rPr lang="en-US" sz="1800">
                <a:effectLst/>
              </a:rPr>
              <a:t>Add the two numbers from their papers and write the sum on your own paper</a:t>
            </a:r>
          </a:p>
          <a:p>
            <a:pPr lvl="2">
              <a:lnSpc>
                <a:spcPct val="90000"/>
              </a:lnSpc>
            </a:pPr>
            <a:r>
              <a:rPr lang="en-US" sz="1800">
                <a:effectLst/>
              </a:rPr>
              <a:t>Then give your own paper to the person who asked you to count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Object Oriented Software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4269395-AD93-4C74-9182-FAABBAC445DB}" type="slidenum">
              <a:rPr lang="en-US"/>
              <a:pPr/>
              <a:t>13</a:t>
            </a:fld>
            <a:endParaRPr lang="en-US"/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5486400" y="1524000"/>
            <a:ext cx="3657600" cy="3122613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Pick your two actors at random each time (but never pick a Curmudgeon).</a:t>
            </a:r>
          </a:p>
          <a:p>
            <a:endParaRPr lang="en-US"/>
          </a:p>
          <a:p>
            <a:r>
              <a:rPr lang="en-US"/>
              <a:t>You can pick the same actor twice (instead of two different actors) or you can even pick yourself as one (or both) of the actors.  Try these!</a:t>
            </a:r>
          </a:p>
          <a:p>
            <a:endParaRPr lang="en-US"/>
          </a:p>
          <a:p>
            <a:r>
              <a:rPr lang="en-US"/>
              <a:t>But don't do these fancy tricks the first time a Choreographer is given an instruction.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 are a Curmudgeon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ffectLst/>
              </a:rPr>
              <a:t>When given any instruction (such as </a:t>
            </a:r>
            <a:r>
              <a:rPr lang="en-US" b="1">
                <a:effectLst/>
              </a:rPr>
              <a:t>twirl</a:t>
            </a:r>
            <a:r>
              <a:rPr lang="en-US">
                <a:effectLst/>
              </a:rPr>
              <a:t>, </a:t>
            </a:r>
            <a:r>
              <a:rPr lang="en-US" b="1">
                <a:effectLst/>
              </a:rPr>
              <a:t>clap</a:t>
            </a:r>
            <a:r>
              <a:rPr lang="en-US">
                <a:effectLst/>
              </a:rPr>
              <a:t>, or </a:t>
            </a:r>
            <a:r>
              <a:rPr lang="en-US" b="1">
                <a:effectLst/>
              </a:rPr>
              <a:t>count</a:t>
            </a:r>
            <a:r>
              <a:rPr lang="en-US">
                <a:effectLst/>
              </a:rPr>
              <a:t>), ignore it.  Stand up, cross your arms over your chest, smirk, and say (as smugly and dramatically as you can) “</a:t>
            </a:r>
            <a:r>
              <a:rPr lang="en-US" b="1">
                <a:effectLst/>
              </a:rPr>
              <a:t>I refuse</a:t>
            </a:r>
            <a:r>
              <a:rPr lang="en-US">
                <a:effectLst/>
              </a:rPr>
              <a:t>.”</a:t>
            </a:r>
          </a:p>
          <a:p>
            <a:pPr>
              <a:buFontTx/>
              <a:buNone/>
            </a:pPr>
            <a:endParaRPr lang="en-US">
              <a:effectLst/>
            </a:endParaRPr>
          </a:p>
          <a:p>
            <a:pPr>
              <a:buFontTx/>
              <a:buNone/>
            </a:pPr>
            <a:r>
              <a:rPr lang="en-US">
                <a:effectLst/>
              </a:rPr>
              <a:t>	Then sit down again if you were originally sitting.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Object Oriented Software Development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25CEEF4-2E8E-48C0-B727-1817654B674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Acrobat Games – Debriefing:  </a:t>
            </a:r>
            <a:r>
              <a:rPr lang="en-US" sz="4000" i="1"/>
              <a:t>Classes</a:t>
            </a:r>
            <a:r>
              <a:rPr lang="en-US" sz="4000"/>
              <a:t> and </a:t>
            </a:r>
            <a:r>
              <a:rPr lang="en-US" sz="4000" i="1"/>
              <a:t>Objects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3810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What are the names of some </a:t>
            </a:r>
            <a:r>
              <a:rPr lang="en-US" sz="2800" b="1" i="1"/>
              <a:t>classes</a:t>
            </a:r>
            <a:r>
              <a:rPr lang="en-US" sz="2800"/>
              <a:t> represented in Acrobat Games?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See below</a:t>
            </a:r>
          </a:p>
          <a:p>
            <a:pPr>
              <a:lnSpc>
                <a:spcPct val="80000"/>
              </a:lnSpc>
            </a:pPr>
            <a:r>
              <a:rPr lang="en-US" sz="2800"/>
              <a:t>What are the names of some </a:t>
            </a:r>
            <a:r>
              <a:rPr lang="en-US" sz="2800" b="1" i="1"/>
              <a:t>objects</a:t>
            </a:r>
            <a:r>
              <a:rPr lang="en-US" sz="2800"/>
              <a:t>?</a:t>
            </a:r>
          </a:p>
          <a:p>
            <a:pPr lvl="1">
              <a:lnSpc>
                <a:spcPct val="80000"/>
              </a:lnSpc>
            </a:pPr>
            <a:r>
              <a:rPr lang="en-US" sz="2400" b="1" i="1"/>
              <a:t>john</a:t>
            </a:r>
            <a:r>
              <a:rPr lang="en-US" sz="2400"/>
              <a:t>, </a:t>
            </a:r>
            <a:r>
              <a:rPr lang="en-US" sz="2400" b="1" i="1"/>
              <a:t>mary</a:t>
            </a:r>
            <a:r>
              <a:rPr lang="en-US" sz="2400"/>
              <a:t>, … (names of the actors in your classroom)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Or perhaps you think of them as named by numbers:</a:t>
            </a:r>
          </a:p>
          <a:p>
            <a:pPr lvl="2">
              <a:lnSpc>
                <a:spcPct val="80000"/>
              </a:lnSpc>
            </a:pPr>
            <a:r>
              <a:rPr lang="en-US" sz="2000" b="1" i="1"/>
              <a:t>basicAcrobat1</a:t>
            </a:r>
            <a:r>
              <a:rPr lang="en-US" sz="2000"/>
              <a:t>, </a:t>
            </a:r>
            <a:r>
              <a:rPr lang="en-US" sz="2000" b="1" i="1"/>
              <a:t>basicAcrobat2</a:t>
            </a:r>
            <a:r>
              <a:rPr lang="en-US" sz="2000"/>
              <a:t>, </a:t>
            </a:r>
            <a:r>
              <a:rPr lang="en-US" sz="2000" b="1" i="1"/>
              <a:t>basicAcrobat3</a:t>
            </a:r>
            <a:r>
              <a:rPr lang="en-US" sz="2000"/>
              <a:t>     </a:t>
            </a:r>
            <a:r>
              <a:rPr lang="en-US" sz="2000" b="1" i="1"/>
              <a:t>proudAcrobat1</a:t>
            </a:r>
            <a:r>
              <a:rPr lang="en-US" sz="2000"/>
              <a:t>, </a:t>
            </a:r>
            <a:r>
              <a:rPr lang="en-US" sz="2000" b="1" i="1"/>
              <a:t>proudAcrobat2</a:t>
            </a:r>
            <a:r>
              <a:rPr lang="en-US" sz="2000"/>
              <a:t>    etc.</a:t>
            </a:r>
          </a:p>
          <a:p>
            <a:pPr>
              <a:lnSpc>
                <a:spcPct val="80000"/>
              </a:lnSpc>
            </a:pPr>
            <a:r>
              <a:rPr lang="en-US" sz="2800"/>
              <a:t>Can there be more than one object from the same class?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Yes!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Object Oriented Software Development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C1308E5-1498-47CA-B72A-AD313A610953}" type="slidenum">
              <a:rPr lang="en-US"/>
              <a:pPr/>
              <a:t>15</a:t>
            </a:fld>
            <a:endParaRPr lang="en-US"/>
          </a:p>
        </p:txBody>
      </p:sp>
      <p:grpSp>
        <p:nvGrpSpPr>
          <p:cNvPr id="143373" name="Group 13"/>
          <p:cNvGrpSpPr>
            <a:grpSpLocks/>
          </p:cNvGrpSpPr>
          <p:nvPr/>
        </p:nvGrpSpPr>
        <p:grpSpPr bwMode="auto">
          <a:xfrm>
            <a:off x="304800" y="4927600"/>
            <a:ext cx="8610600" cy="1473200"/>
            <a:chOff x="144" y="2976"/>
            <a:chExt cx="5424" cy="928"/>
          </a:xfrm>
        </p:grpSpPr>
        <p:sp>
          <p:nvSpPr>
            <p:cNvPr id="143364" name="Text Box 4"/>
            <p:cNvSpPr txBox="1">
              <a:spLocks noChangeArrowheads="1"/>
            </p:cNvSpPr>
            <p:nvPr/>
          </p:nvSpPr>
          <p:spPr bwMode="auto">
            <a:xfrm>
              <a:off x="1248" y="3168"/>
              <a:ext cx="1296" cy="25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BasicAcrobat</a:t>
              </a:r>
            </a:p>
          </p:txBody>
        </p:sp>
        <p:sp>
          <p:nvSpPr>
            <p:cNvPr id="143365" name="Text Box 5"/>
            <p:cNvSpPr txBox="1">
              <a:spLocks noChangeArrowheads="1"/>
            </p:cNvSpPr>
            <p:nvPr/>
          </p:nvSpPr>
          <p:spPr bwMode="auto">
            <a:xfrm>
              <a:off x="3600" y="3648"/>
              <a:ext cx="1632" cy="25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AcrobatWithBuddy</a:t>
              </a:r>
            </a:p>
          </p:txBody>
        </p:sp>
        <p:sp>
          <p:nvSpPr>
            <p:cNvPr id="143367" name="Text Box 7"/>
            <p:cNvSpPr txBox="1">
              <a:spLocks noChangeArrowheads="1"/>
            </p:cNvSpPr>
            <p:nvPr/>
          </p:nvSpPr>
          <p:spPr bwMode="auto">
            <a:xfrm>
              <a:off x="144" y="3632"/>
              <a:ext cx="1248" cy="25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ProudAcrobat</a:t>
              </a:r>
            </a:p>
          </p:txBody>
        </p:sp>
        <p:sp>
          <p:nvSpPr>
            <p:cNvPr id="143368" name="Text Box 8"/>
            <p:cNvSpPr txBox="1">
              <a:spLocks noChangeArrowheads="1"/>
            </p:cNvSpPr>
            <p:nvPr/>
          </p:nvSpPr>
          <p:spPr bwMode="auto">
            <a:xfrm>
              <a:off x="1824" y="3648"/>
              <a:ext cx="1440" cy="25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DoublingAcrobat</a:t>
              </a:r>
            </a:p>
          </p:txBody>
        </p:sp>
        <p:sp>
          <p:nvSpPr>
            <p:cNvPr id="143369" name="Text Box 9"/>
            <p:cNvSpPr txBox="1">
              <a:spLocks noChangeArrowheads="1"/>
            </p:cNvSpPr>
            <p:nvPr/>
          </p:nvSpPr>
          <p:spPr bwMode="auto">
            <a:xfrm>
              <a:off x="2880" y="2976"/>
              <a:ext cx="1344" cy="25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Choreographer</a:t>
              </a:r>
            </a:p>
          </p:txBody>
        </p:sp>
        <p:sp>
          <p:nvSpPr>
            <p:cNvPr id="143370" name="Text Box 10"/>
            <p:cNvSpPr txBox="1">
              <a:spLocks noChangeArrowheads="1"/>
            </p:cNvSpPr>
            <p:nvPr/>
          </p:nvSpPr>
          <p:spPr bwMode="auto">
            <a:xfrm>
              <a:off x="4416" y="3120"/>
              <a:ext cx="1152" cy="25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Curmudgeon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Acrobat Games – Debriefing:  </a:t>
            </a:r>
            <a:r>
              <a:rPr lang="en-US" sz="4000" i="1"/>
              <a:t>Operations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What are the names of some </a:t>
            </a:r>
            <a:r>
              <a:rPr lang="en-US" sz="2800" b="1" i="1"/>
              <a:t>operations</a:t>
            </a:r>
            <a:r>
              <a:rPr lang="en-US" sz="2800"/>
              <a:t> that the objects in Acrobat Games can do?</a:t>
            </a:r>
          </a:p>
          <a:p>
            <a:pPr lvl="1">
              <a:lnSpc>
                <a:spcPct val="90000"/>
              </a:lnSpc>
            </a:pPr>
            <a:r>
              <a:rPr lang="en-US" sz="2400" b="1" i="1"/>
              <a:t>clap</a:t>
            </a:r>
            <a:r>
              <a:rPr lang="en-US" sz="2400"/>
              <a:t>, </a:t>
            </a:r>
            <a:r>
              <a:rPr lang="en-US" sz="2400" b="1" i="1"/>
              <a:t>twirl</a:t>
            </a:r>
            <a:r>
              <a:rPr lang="en-US" sz="2400"/>
              <a:t>, </a:t>
            </a:r>
            <a:r>
              <a:rPr lang="en-US" sz="2400" b="1" i="1"/>
              <a:t>count</a:t>
            </a:r>
            <a:r>
              <a:rPr lang="en-US" sz="2400"/>
              <a:t>, </a:t>
            </a:r>
            <a:r>
              <a:rPr lang="en-US" sz="2400" b="1" i="1"/>
              <a:t>bow</a:t>
            </a:r>
            <a:r>
              <a:rPr lang="en-US" sz="2400"/>
              <a:t>, </a:t>
            </a:r>
            <a:r>
              <a:rPr lang="en-US" sz="2400" b="1" i="1"/>
              <a:t>nameBuddy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Later we will call these operations </a:t>
            </a:r>
            <a:r>
              <a:rPr lang="en-US" sz="2400" b="1" i="1"/>
              <a:t>methods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Are all objects able to do the same operations?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No.  For example, only an </a:t>
            </a:r>
            <a:r>
              <a:rPr lang="en-US" sz="2400" b="1" i="1"/>
              <a:t>AcrobatWithBuddy</a:t>
            </a:r>
            <a:r>
              <a:rPr lang="en-US" sz="2400"/>
              <a:t> can </a:t>
            </a:r>
            <a:r>
              <a:rPr lang="en-US" sz="2400" b="1" i="1"/>
              <a:t>nameBuddy</a:t>
            </a:r>
          </a:p>
          <a:p>
            <a:pPr>
              <a:lnSpc>
                <a:spcPct val="90000"/>
              </a:lnSpc>
            </a:pPr>
            <a:r>
              <a:rPr lang="en-US" sz="2800"/>
              <a:t>Are all objects of the same class able to do the same operations?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Yes.  For example, all</a:t>
            </a:r>
            <a:r>
              <a:rPr lang="en-US" sz="2400" i="1"/>
              <a:t> </a:t>
            </a:r>
            <a:r>
              <a:rPr lang="en-US" sz="2400" b="1" i="1"/>
              <a:t>ProudAcrobats</a:t>
            </a:r>
            <a:r>
              <a:rPr lang="en-US" sz="2400"/>
              <a:t> can </a:t>
            </a:r>
            <a:r>
              <a:rPr lang="en-US" sz="2400" b="1" i="1"/>
              <a:t>bow</a:t>
            </a:r>
          </a:p>
          <a:p>
            <a:pPr lvl="1">
              <a:lnSpc>
                <a:spcPct val="90000"/>
              </a:lnSpc>
            </a:pPr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Object Oriented Software Development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B77845F-1A80-4AED-BDBB-3EF717D46C88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Acrobat Games – Debriefing:  </a:t>
            </a:r>
            <a:r>
              <a:rPr lang="en-US" sz="4000" i="1"/>
              <a:t>Interfaces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305800" cy="60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For each type of object, what operations can that object do?</a:t>
            </a:r>
          </a:p>
        </p:txBody>
      </p:sp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Object Oriented Software Development</a:t>
            </a:r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38DF665-97DD-4642-9A9E-ADDE5484633A}" type="slidenum">
              <a:rPr lang="en-US"/>
              <a:pPr/>
              <a:t>17</a:t>
            </a:fld>
            <a:endParaRPr lang="en-US"/>
          </a:p>
        </p:txBody>
      </p:sp>
      <p:sp>
        <p:nvSpPr>
          <p:cNvPr id="182278" name="Text Box 6"/>
          <p:cNvSpPr txBox="1">
            <a:spLocks noChangeArrowheads="1"/>
          </p:cNvSpPr>
          <p:nvPr/>
        </p:nvSpPr>
        <p:spPr bwMode="auto">
          <a:xfrm>
            <a:off x="6400800" y="5130800"/>
            <a:ext cx="2590800" cy="406400"/>
          </a:xfrm>
          <a:prstGeom prst="rect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ProudAcrobat</a:t>
            </a:r>
          </a:p>
        </p:txBody>
      </p:sp>
      <p:sp>
        <p:nvSpPr>
          <p:cNvPr id="182279" name="Text Box 7"/>
          <p:cNvSpPr txBox="1">
            <a:spLocks noChangeArrowheads="1"/>
          </p:cNvSpPr>
          <p:nvPr/>
        </p:nvSpPr>
        <p:spPr bwMode="auto">
          <a:xfrm>
            <a:off x="6400800" y="5537200"/>
            <a:ext cx="2590800" cy="711200"/>
          </a:xfrm>
          <a:prstGeom prst="rect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>
                <a:latin typeface="Arial" charset="0"/>
              </a:rPr>
              <a:t>clap    twirl    count</a:t>
            </a:r>
            <a:br>
              <a:rPr lang="en-US" sz="2000" b="1" i="1">
                <a:latin typeface="Arial" charset="0"/>
              </a:rPr>
            </a:br>
            <a:r>
              <a:rPr lang="en-US" sz="2000" b="1" i="1">
                <a:latin typeface="Arial" charset="0"/>
              </a:rPr>
              <a:t>bow</a:t>
            </a:r>
          </a:p>
        </p:txBody>
      </p:sp>
      <p:sp>
        <p:nvSpPr>
          <p:cNvPr id="182286" name="Text Box 14"/>
          <p:cNvSpPr txBox="1">
            <a:spLocks noChangeArrowheads="1"/>
          </p:cNvSpPr>
          <p:nvPr/>
        </p:nvSpPr>
        <p:spPr bwMode="auto">
          <a:xfrm>
            <a:off x="304800" y="5130800"/>
            <a:ext cx="2590800" cy="406400"/>
          </a:xfrm>
          <a:prstGeom prst="rect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AcrobatWithBuddy</a:t>
            </a:r>
          </a:p>
        </p:txBody>
      </p:sp>
      <p:sp>
        <p:nvSpPr>
          <p:cNvPr id="182287" name="Text Box 15"/>
          <p:cNvSpPr txBox="1">
            <a:spLocks noChangeArrowheads="1"/>
          </p:cNvSpPr>
          <p:nvPr/>
        </p:nvSpPr>
        <p:spPr bwMode="auto">
          <a:xfrm>
            <a:off x="304800" y="5537200"/>
            <a:ext cx="2590800" cy="711200"/>
          </a:xfrm>
          <a:prstGeom prst="rect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>
                <a:latin typeface="Arial" charset="0"/>
              </a:rPr>
              <a:t>clap    twirl    count nameBuddy</a:t>
            </a:r>
          </a:p>
        </p:txBody>
      </p:sp>
      <p:sp>
        <p:nvSpPr>
          <p:cNvPr id="182289" name="Text Box 17"/>
          <p:cNvSpPr txBox="1">
            <a:spLocks noChangeArrowheads="1"/>
          </p:cNvSpPr>
          <p:nvPr/>
        </p:nvSpPr>
        <p:spPr bwMode="auto">
          <a:xfrm>
            <a:off x="3352800" y="5435600"/>
            <a:ext cx="2590800" cy="406400"/>
          </a:xfrm>
          <a:prstGeom prst="rect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DoublingAcrobat</a:t>
            </a:r>
          </a:p>
        </p:txBody>
      </p:sp>
      <p:sp>
        <p:nvSpPr>
          <p:cNvPr id="182290" name="Text Box 18"/>
          <p:cNvSpPr txBox="1">
            <a:spLocks noChangeArrowheads="1"/>
          </p:cNvSpPr>
          <p:nvPr/>
        </p:nvSpPr>
        <p:spPr bwMode="auto">
          <a:xfrm>
            <a:off x="3352800" y="5842000"/>
            <a:ext cx="2590800" cy="406400"/>
          </a:xfrm>
          <a:prstGeom prst="rect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>
                <a:latin typeface="Arial" charset="0"/>
              </a:rPr>
              <a:t>clap    twirl    count</a:t>
            </a:r>
          </a:p>
        </p:txBody>
      </p:sp>
      <p:sp>
        <p:nvSpPr>
          <p:cNvPr id="182292" name="Text Box 20"/>
          <p:cNvSpPr txBox="1">
            <a:spLocks noChangeArrowheads="1"/>
          </p:cNvSpPr>
          <p:nvPr/>
        </p:nvSpPr>
        <p:spPr bwMode="auto">
          <a:xfrm>
            <a:off x="152400" y="2286000"/>
            <a:ext cx="2590800" cy="406400"/>
          </a:xfrm>
          <a:prstGeom prst="rect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Choreographer</a:t>
            </a:r>
          </a:p>
        </p:txBody>
      </p:sp>
      <p:sp>
        <p:nvSpPr>
          <p:cNvPr id="182293" name="Text Box 21"/>
          <p:cNvSpPr txBox="1">
            <a:spLocks noChangeArrowheads="1"/>
          </p:cNvSpPr>
          <p:nvPr/>
        </p:nvSpPr>
        <p:spPr bwMode="auto">
          <a:xfrm>
            <a:off x="152400" y="2692400"/>
            <a:ext cx="2590800" cy="406400"/>
          </a:xfrm>
          <a:prstGeom prst="rect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>
                <a:latin typeface="Arial" charset="0"/>
              </a:rPr>
              <a:t>clap    twirl    count</a:t>
            </a:r>
          </a:p>
        </p:txBody>
      </p:sp>
      <p:sp>
        <p:nvSpPr>
          <p:cNvPr id="182295" name="Text Box 23"/>
          <p:cNvSpPr txBox="1">
            <a:spLocks noChangeArrowheads="1"/>
          </p:cNvSpPr>
          <p:nvPr/>
        </p:nvSpPr>
        <p:spPr bwMode="auto">
          <a:xfrm>
            <a:off x="4419600" y="3759200"/>
            <a:ext cx="2590800" cy="406400"/>
          </a:xfrm>
          <a:prstGeom prst="rect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BasicAcrobat</a:t>
            </a:r>
          </a:p>
        </p:txBody>
      </p:sp>
      <p:sp>
        <p:nvSpPr>
          <p:cNvPr id="182296" name="Text Box 24"/>
          <p:cNvSpPr txBox="1">
            <a:spLocks noChangeArrowheads="1"/>
          </p:cNvSpPr>
          <p:nvPr/>
        </p:nvSpPr>
        <p:spPr bwMode="auto">
          <a:xfrm>
            <a:off x="4419600" y="4165600"/>
            <a:ext cx="2590800" cy="406400"/>
          </a:xfrm>
          <a:prstGeom prst="rect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>
                <a:latin typeface="Arial" charset="0"/>
              </a:rPr>
              <a:t>clap    twirl    count</a:t>
            </a:r>
          </a:p>
        </p:txBody>
      </p:sp>
      <p:sp>
        <p:nvSpPr>
          <p:cNvPr id="182302" name="Text Box 30"/>
          <p:cNvSpPr txBox="1">
            <a:spLocks noChangeArrowheads="1"/>
          </p:cNvSpPr>
          <p:nvPr/>
        </p:nvSpPr>
        <p:spPr bwMode="auto">
          <a:xfrm>
            <a:off x="7162800" y="3911600"/>
            <a:ext cx="1828800" cy="406400"/>
          </a:xfrm>
          <a:prstGeom prst="rect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Curmudgeon</a:t>
            </a:r>
          </a:p>
        </p:txBody>
      </p:sp>
      <p:sp>
        <p:nvSpPr>
          <p:cNvPr id="182303" name="Text Box 31"/>
          <p:cNvSpPr txBox="1">
            <a:spLocks noChangeArrowheads="1"/>
          </p:cNvSpPr>
          <p:nvPr/>
        </p:nvSpPr>
        <p:spPr bwMode="auto">
          <a:xfrm>
            <a:off x="7162800" y="4318000"/>
            <a:ext cx="1828800" cy="711200"/>
          </a:xfrm>
          <a:prstGeom prst="rect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>
                <a:latin typeface="Arial" charset="0"/>
              </a:rPr>
              <a:t>throws an Exception</a:t>
            </a:r>
          </a:p>
        </p:txBody>
      </p:sp>
      <p:grpSp>
        <p:nvGrpSpPr>
          <p:cNvPr id="182313" name="Group 41"/>
          <p:cNvGrpSpPr>
            <a:grpSpLocks/>
          </p:cNvGrpSpPr>
          <p:nvPr/>
        </p:nvGrpSpPr>
        <p:grpSpPr bwMode="auto">
          <a:xfrm>
            <a:off x="457200" y="3124200"/>
            <a:ext cx="5943600" cy="2286000"/>
            <a:chOff x="288" y="1968"/>
            <a:chExt cx="3744" cy="1440"/>
          </a:xfrm>
        </p:grpSpPr>
        <p:sp>
          <p:nvSpPr>
            <p:cNvPr id="182276" name="Line 4"/>
            <p:cNvSpPr>
              <a:spLocks noChangeShapeType="1"/>
            </p:cNvSpPr>
            <p:nvPr/>
          </p:nvSpPr>
          <p:spPr bwMode="auto">
            <a:xfrm flipV="1">
              <a:off x="1104" y="2784"/>
              <a:ext cx="0" cy="432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prstDash val="dash"/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2282" name="Group 10"/>
            <p:cNvGrpSpPr>
              <a:grpSpLocks/>
            </p:cNvGrpSpPr>
            <p:nvPr/>
          </p:nvGrpSpPr>
          <p:grpSpPr bwMode="auto">
            <a:xfrm>
              <a:off x="288" y="2304"/>
              <a:ext cx="1920" cy="496"/>
              <a:chOff x="240" y="1056"/>
              <a:chExt cx="1920" cy="496"/>
            </a:xfrm>
          </p:grpSpPr>
          <p:sp>
            <p:nvSpPr>
              <p:cNvPr id="182283" name="Text Box 11"/>
              <p:cNvSpPr txBox="1">
                <a:spLocks noChangeArrowheads="1"/>
              </p:cNvSpPr>
              <p:nvPr/>
            </p:nvSpPr>
            <p:spPr bwMode="auto">
              <a:xfrm>
                <a:off x="240" y="1056"/>
                <a:ext cx="1920" cy="256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b="1">
                    <a:solidFill>
                      <a:srgbClr val="FFFF00"/>
                    </a:solidFill>
                    <a:latin typeface="Times New Roman" pitchFamily="18" charset="0"/>
                  </a:rPr>
                  <a:t>&lt;&lt;interface&gt;&gt;</a:t>
                </a:r>
                <a:r>
                  <a:rPr lang="en-US" sz="2000" b="1">
                    <a:latin typeface="Arial" charset="0"/>
                  </a:rPr>
                  <a:t>  Acrobat</a:t>
                </a:r>
              </a:p>
            </p:txBody>
          </p:sp>
          <p:sp>
            <p:nvSpPr>
              <p:cNvPr id="182284" name="Text Box 12"/>
              <p:cNvSpPr txBox="1">
                <a:spLocks noChangeArrowheads="1"/>
              </p:cNvSpPr>
              <p:nvPr/>
            </p:nvSpPr>
            <p:spPr bwMode="auto">
              <a:xfrm>
                <a:off x="240" y="1296"/>
                <a:ext cx="1920" cy="256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b="1" i="1">
                    <a:latin typeface="Arial" charset="0"/>
                  </a:rPr>
                  <a:t>clap</a:t>
                </a:r>
                <a:r>
                  <a:rPr lang="en-US" sz="2000" b="1">
                    <a:latin typeface="Arial" charset="0"/>
                  </a:rPr>
                  <a:t>    </a:t>
                </a:r>
                <a:r>
                  <a:rPr lang="en-US" sz="2000" b="1" i="1">
                    <a:latin typeface="Arial" charset="0"/>
                  </a:rPr>
                  <a:t>twirl</a:t>
                </a:r>
                <a:r>
                  <a:rPr lang="en-US" sz="2000" b="1">
                    <a:latin typeface="Arial" charset="0"/>
                  </a:rPr>
                  <a:t>    </a:t>
                </a:r>
                <a:r>
                  <a:rPr lang="en-US" sz="2000" b="1" i="1">
                    <a:latin typeface="Arial" charset="0"/>
                  </a:rPr>
                  <a:t>count</a:t>
                </a:r>
              </a:p>
            </p:txBody>
          </p:sp>
        </p:grpSp>
        <p:sp>
          <p:nvSpPr>
            <p:cNvPr id="182297" name="Line 25"/>
            <p:cNvSpPr>
              <a:spLocks noChangeShapeType="1"/>
            </p:cNvSpPr>
            <p:nvPr/>
          </p:nvSpPr>
          <p:spPr bwMode="auto">
            <a:xfrm flipH="1" flipV="1">
              <a:off x="1440" y="2784"/>
              <a:ext cx="1008" cy="624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prstDash val="dash"/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2298" name="Line 26"/>
            <p:cNvSpPr>
              <a:spLocks noChangeShapeType="1"/>
            </p:cNvSpPr>
            <p:nvPr/>
          </p:nvSpPr>
          <p:spPr bwMode="auto">
            <a:xfrm flipH="1" flipV="1">
              <a:off x="2208" y="2784"/>
              <a:ext cx="1824" cy="576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prstDash val="dash"/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2299" name="Line 27"/>
            <p:cNvSpPr>
              <a:spLocks noChangeShapeType="1"/>
            </p:cNvSpPr>
            <p:nvPr/>
          </p:nvSpPr>
          <p:spPr bwMode="auto">
            <a:xfrm>
              <a:off x="816" y="1968"/>
              <a:ext cx="384" cy="336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prstDash val="dash"/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2300" name="Line 28"/>
            <p:cNvSpPr>
              <a:spLocks noChangeShapeType="1"/>
            </p:cNvSpPr>
            <p:nvPr/>
          </p:nvSpPr>
          <p:spPr bwMode="auto">
            <a:xfrm flipH="1" flipV="1">
              <a:off x="2208" y="2448"/>
              <a:ext cx="576" cy="96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prstDash val="dash"/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2309" name="Text Box 37"/>
            <p:cNvSpPr txBox="1">
              <a:spLocks noChangeArrowheads="1"/>
            </p:cNvSpPr>
            <p:nvPr/>
          </p:nvSpPr>
          <p:spPr bwMode="auto">
            <a:xfrm>
              <a:off x="288" y="1977"/>
              <a:ext cx="7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>
                  <a:solidFill>
                    <a:srgbClr val="FFFF00"/>
                  </a:solidFill>
                </a:rPr>
                <a:t>implements</a:t>
              </a:r>
            </a:p>
          </p:txBody>
        </p:sp>
      </p:grpSp>
      <p:sp>
        <p:nvSpPr>
          <p:cNvPr id="182312" name="Rectangle 40"/>
          <p:cNvSpPr>
            <a:spLocks noChangeArrowheads="1"/>
          </p:cNvSpPr>
          <p:nvPr/>
        </p:nvSpPr>
        <p:spPr bwMode="auto">
          <a:xfrm>
            <a:off x="2819400" y="2133600"/>
            <a:ext cx="6096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Is there any commonality?  Any operations that all the classes (except Curmudgeon) must implement?  Any </a:t>
            </a:r>
            <a:r>
              <a:rPr lang="en-US" sz="24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protocol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that all must obey?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Yes!  The Acrobat </a:t>
            </a:r>
            <a:r>
              <a:rPr lang="en-US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2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2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82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2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4000"/>
              <a:t>Acrobat Games – Debriefing:</a:t>
            </a:r>
            <a:br>
              <a:rPr lang="en-US" sz="4000"/>
            </a:br>
            <a:r>
              <a:rPr lang="en-US" sz="4000" i="1">
                <a:solidFill>
                  <a:srgbClr val="FFFF00"/>
                </a:solidFill>
              </a:rPr>
              <a:t>is-a</a:t>
            </a:r>
            <a:r>
              <a:rPr lang="en-US" sz="4000" i="1"/>
              <a:t>  </a:t>
            </a:r>
            <a:r>
              <a:rPr lang="en-US" sz="4000" b="0"/>
              <a:t>and </a:t>
            </a:r>
            <a:r>
              <a:rPr lang="en-US" sz="4000" i="1"/>
              <a:t> </a:t>
            </a:r>
            <a:r>
              <a:rPr lang="en-US" sz="4000" i="1">
                <a:solidFill>
                  <a:srgbClr val="66FF33"/>
                </a:solidFill>
              </a:rPr>
              <a:t>has-a</a:t>
            </a:r>
          </a:p>
        </p:txBody>
      </p:sp>
      <p:sp>
        <p:nvSpPr>
          <p:cNvPr id="3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Object Oriented Software Development</a:t>
            </a:r>
            <a:endParaRPr lang="en-US"/>
          </a:p>
        </p:txBody>
      </p:sp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A069F68-5E41-4A60-901B-F5E2C5AB0EBD}" type="slidenum">
              <a:rPr lang="en-US"/>
              <a:pPr/>
              <a:t>18</a:t>
            </a:fld>
            <a:endParaRPr lang="en-US"/>
          </a:p>
        </p:txBody>
      </p:sp>
      <p:grpSp>
        <p:nvGrpSpPr>
          <p:cNvPr id="181252" name="Group 4"/>
          <p:cNvGrpSpPr>
            <a:grpSpLocks/>
          </p:cNvGrpSpPr>
          <p:nvPr/>
        </p:nvGrpSpPr>
        <p:grpSpPr bwMode="auto">
          <a:xfrm>
            <a:off x="6400800" y="4902200"/>
            <a:ext cx="2590800" cy="1117600"/>
            <a:chOff x="4032" y="2192"/>
            <a:chExt cx="1632" cy="704"/>
          </a:xfrm>
        </p:grpSpPr>
        <p:sp>
          <p:nvSpPr>
            <p:cNvPr id="181253" name="Text Box 5"/>
            <p:cNvSpPr txBox="1">
              <a:spLocks noChangeArrowheads="1"/>
            </p:cNvSpPr>
            <p:nvPr/>
          </p:nvSpPr>
          <p:spPr bwMode="auto">
            <a:xfrm>
              <a:off x="4032" y="2192"/>
              <a:ext cx="1632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ProudAcrobat</a:t>
              </a:r>
            </a:p>
          </p:txBody>
        </p:sp>
        <p:sp>
          <p:nvSpPr>
            <p:cNvPr id="181254" name="Text Box 6"/>
            <p:cNvSpPr txBox="1">
              <a:spLocks noChangeArrowheads="1"/>
            </p:cNvSpPr>
            <p:nvPr/>
          </p:nvSpPr>
          <p:spPr bwMode="auto">
            <a:xfrm>
              <a:off x="4032" y="2448"/>
              <a:ext cx="1632" cy="4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>
                  <a:latin typeface="Arial" charset="0"/>
                </a:rPr>
                <a:t>clap</a:t>
              </a:r>
              <a:r>
                <a:rPr lang="en-US" sz="2000" b="1">
                  <a:latin typeface="Arial" charset="0"/>
                </a:rPr>
                <a:t>    </a:t>
              </a:r>
              <a:r>
                <a:rPr lang="en-US" sz="2000" b="1" i="1">
                  <a:latin typeface="Arial" charset="0"/>
                </a:rPr>
                <a:t>twirl    count</a:t>
              </a:r>
              <a:br>
                <a:rPr lang="en-US" sz="2000" b="1" i="1">
                  <a:latin typeface="Arial" charset="0"/>
                </a:rPr>
              </a:br>
              <a:r>
                <a:rPr lang="en-US" sz="2000" b="1" i="1">
                  <a:latin typeface="Arial" charset="0"/>
                </a:rPr>
                <a:t>bow</a:t>
              </a:r>
            </a:p>
          </p:txBody>
        </p:sp>
      </p:grpSp>
      <p:sp>
        <p:nvSpPr>
          <p:cNvPr id="181255" name="Text Box 7"/>
          <p:cNvSpPr txBox="1">
            <a:spLocks noChangeArrowheads="1"/>
          </p:cNvSpPr>
          <p:nvPr/>
        </p:nvSpPr>
        <p:spPr bwMode="auto">
          <a:xfrm>
            <a:off x="1295400" y="41910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66FF33"/>
                </a:solidFill>
                <a:latin typeface="Arial" charset="0"/>
              </a:rPr>
              <a:t>1</a:t>
            </a:r>
          </a:p>
        </p:txBody>
      </p:sp>
      <p:sp>
        <p:nvSpPr>
          <p:cNvPr id="181256" name="Text Box 8"/>
          <p:cNvSpPr txBox="1">
            <a:spLocks noChangeArrowheads="1"/>
          </p:cNvSpPr>
          <p:nvPr/>
        </p:nvSpPr>
        <p:spPr bwMode="auto">
          <a:xfrm>
            <a:off x="2667000" y="3124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66FF33"/>
                </a:solidFill>
                <a:latin typeface="Arial" charset="0"/>
              </a:rPr>
              <a:t>2</a:t>
            </a:r>
          </a:p>
        </p:txBody>
      </p:sp>
      <p:grpSp>
        <p:nvGrpSpPr>
          <p:cNvPr id="181257" name="Group 9"/>
          <p:cNvGrpSpPr>
            <a:grpSpLocks/>
          </p:cNvGrpSpPr>
          <p:nvPr/>
        </p:nvGrpSpPr>
        <p:grpSpPr bwMode="auto">
          <a:xfrm>
            <a:off x="457200" y="3429000"/>
            <a:ext cx="3048000" cy="787400"/>
            <a:chOff x="240" y="1056"/>
            <a:chExt cx="1920" cy="496"/>
          </a:xfrm>
        </p:grpSpPr>
        <p:sp>
          <p:nvSpPr>
            <p:cNvPr id="181258" name="Text Box 10"/>
            <p:cNvSpPr txBox="1">
              <a:spLocks noChangeArrowheads="1"/>
            </p:cNvSpPr>
            <p:nvPr/>
          </p:nvSpPr>
          <p:spPr bwMode="auto">
            <a:xfrm>
              <a:off x="240" y="1056"/>
              <a:ext cx="1920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latin typeface="Times New Roman" pitchFamily="18" charset="0"/>
                </a:rPr>
                <a:t>&lt;&lt;interface&gt;&gt;</a:t>
              </a:r>
              <a:r>
                <a:rPr lang="en-US" sz="2000" b="1">
                  <a:latin typeface="Arial" charset="0"/>
                </a:rPr>
                <a:t>  Acrobat</a:t>
              </a:r>
            </a:p>
          </p:txBody>
        </p:sp>
        <p:sp>
          <p:nvSpPr>
            <p:cNvPr id="181259" name="Text Box 11"/>
            <p:cNvSpPr txBox="1">
              <a:spLocks noChangeArrowheads="1"/>
            </p:cNvSpPr>
            <p:nvPr/>
          </p:nvSpPr>
          <p:spPr bwMode="auto">
            <a:xfrm>
              <a:off x="240" y="1296"/>
              <a:ext cx="1920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>
                  <a:latin typeface="Arial" charset="0"/>
                </a:rPr>
                <a:t>clap</a:t>
              </a:r>
              <a:r>
                <a:rPr lang="en-US" sz="2000" b="1">
                  <a:latin typeface="Arial" charset="0"/>
                </a:rPr>
                <a:t>    </a:t>
              </a:r>
              <a:r>
                <a:rPr lang="en-US" sz="2000" b="1" i="1">
                  <a:latin typeface="Arial" charset="0"/>
                </a:rPr>
                <a:t>twirl</a:t>
              </a:r>
              <a:r>
                <a:rPr lang="en-US" sz="2000" b="1">
                  <a:latin typeface="Arial" charset="0"/>
                </a:rPr>
                <a:t>    </a:t>
              </a:r>
              <a:r>
                <a:rPr lang="en-US" sz="2000" b="1" i="1">
                  <a:latin typeface="Arial" charset="0"/>
                </a:rPr>
                <a:t>count</a:t>
              </a:r>
            </a:p>
          </p:txBody>
        </p:sp>
      </p:grpSp>
      <p:grpSp>
        <p:nvGrpSpPr>
          <p:cNvPr id="181260" name="Group 12"/>
          <p:cNvGrpSpPr>
            <a:grpSpLocks/>
          </p:cNvGrpSpPr>
          <p:nvPr/>
        </p:nvGrpSpPr>
        <p:grpSpPr bwMode="auto">
          <a:xfrm>
            <a:off x="304800" y="4902200"/>
            <a:ext cx="2590800" cy="1117600"/>
            <a:chOff x="4032" y="2192"/>
            <a:chExt cx="1632" cy="704"/>
          </a:xfrm>
        </p:grpSpPr>
        <p:sp>
          <p:nvSpPr>
            <p:cNvPr id="181261" name="Text Box 13"/>
            <p:cNvSpPr txBox="1">
              <a:spLocks noChangeArrowheads="1"/>
            </p:cNvSpPr>
            <p:nvPr/>
          </p:nvSpPr>
          <p:spPr bwMode="auto">
            <a:xfrm>
              <a:off x="4032" y="2192"/>
              <a:ext cx="1632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AcrobatWithBuddy</a:t>
              </a:r>
            </a:p>
          </p:txBody>
        </p:sp>
        <p:sp>
          <p:nvSpPr>
            <p:cNvPr id="181262" name="Text Box 14"/>
            <p:cNvSpPr txBox="1">
              <a:spLocks noChangeArrowheads="1"/>
            </p:cNvSpPr>
            <p:nvPr/>
          </p:nvSpPr>
          <p:spPr bwMode="auto">
            <a:xfrm>
              <a:off x="4032" y="2448"/>
              <a:ext cx="1632" cy="4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>
                  <a:latin typeface="Arial" charset="0"/>
                </a:rPr>
                <a:t>clap</a:t>
              </a:r>
              <a:r>
                <a:rPr lang="en-US" sz="2000" b="1">
                  <a:latin typeface="Arial" charset="0"/>
                </a:rPr>
                <a:t>    </a:t>
              </a:r>
              <a:r>
                <a:rPr lang="en-US" sz="2000" b="1" i="1">
                  <a:latin typeface="Arial" charset="0"/>
                </a:rPr>
                <a:t>twirl    count nameBuddy</a:t>
              </a:r>
            </a:p>
          </p:txBody>
        </p:sp>
      </p:grpSp>
      <p:grpSp>
        <p:nvGrpSpPr>
          <p:cNvPr id="181263" name="Group 15"/>
          <p:cNvGrpSpPr>
            <a:grpSpLocks/>
          </p:cNvGrpSpPr>
          <p:nvPr/>
        </p:nvGrpSpPr>
        <p:grpSpPr bwMode="auto">
          <a:xfrm>
            <a:off x="3352800" y="5207000"/>
            <a:ext cx="2590800" cy="812800"/>
            <a:chOff x="4032" y="2192"/>
            <a:chExt cx="1632" cy="512"/>
          </a:xfrm>
        </p:grpSpPr>
        <p:sp>
          <p:nvSpPr>
            <p:cNvPr id="181264" name="Text Box 16"/>
            <p:cNvSpPr txBox="1">
              <a:spLocks noChangeArrowheads="1"/>
            </p:cNvSpPr>
            <p:nvPr/>
          </p:nvSpPr>
          <p:spPr bwMode="auto">
            <a:xfrm>
              <a:off x="4032" y="2192"/>
              <a:ext cx="1632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DoublingAcrobat</a:t>
              </a:r>
            </a:p>
          </p:txBody>
        </p:sp>
        <p:sp>
          <p:nvSpPr>
            <p:cNvPr id="181265" name="Text Box 17"/>
            <p:cNvSpPr txBox="1">
              <a:spLocks noChangeArrowheads="1"/>
            </p:cNvSpPr>
            <p:nvPr/>
          </p:nvSpPr>
          <p:spPr bwMode="auto">
            <a:xfrm>
              <a:off x="4032" y="2448"/>
              <a:ext cx="1632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>
                  <a:latin typeface="Arial" charset="0"/>
                </a:rPr>
                <a:t>clap</a:t>
              </a:r>
              <a:r>
                <a:rPr lang="en-US" sz="2000" b="1">
                  <a:latin typeface="Arial" charset="0"/>
                </a:rPr>
                <a:t>    </a:t>
              </a:r>
              <a:r>
                <a:rPr lang="en-US" sz="2000" b="1" i="1">
                  <a:latin typeface="Arial" charset="0"/>
                </a:rPr>
                <a:t>twirl    count</a:t>
              </a:r>
            </a:p>
          </p:txBody>
        </p:sp>
      </p:grpSp>
      <p:grpSp>
        <p:nvGrpSpPr>
          <p:cNvPr id="181266" name="Group 18"/>
          <p:cNvGrpSpPr>
            <a:grpSpLocks/>
          </p:cNvGrpSpPr>
          <p:nvPr/>
        </p:nvGrpSpPr>
        <p:grpSpPr bwMode="auto">
          <a:xfrm>
            <a:off x="152400" y="2057400"/>
            <a:ext cx="2590800" cy="812800"/>
            <a:chOff x="4032" y="2192"/>
            <a:chExt cx="1632" cy="512"/>
          </a:xfrm>
        </p:grpSpPr>
        <p:sp>
          <p:nvSpPr>
            <p:cNvPr id="181267" name="Text Box 19"/>
            <p:cNvSpPr txBox="1">
              <a:spLocks noChangeArrowheads="1"/>
            </p:cNvSpPr>
            <p:nvPr/>
          </p:nvSpPr>
          <p:spPr bwMode="auto">
            <a:xfrm>
              <a:off x="4032" y="2192"/>
              <a:ext cx="1632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Choreographer</a:t>
              </a:r>
            </a:p>
          </p:txBody>
        </p:sp>
        <p:sp>
          <p:nvSpPr>
            <p:cNvPr id="181268" name="Text Box 20"/>
            <p:cNvSpPr txBox="1">
              <a:spLocks noChangeArrowheads="1"/>
            </p:cNvSpPr>
            <p:nvPr/>
          </p:nvSpPr>
          <p:spPr bwMode="auto">
            <a:xfrm>
              <a:off x="4032" y="2448"/>
              <a:ext cx="1632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>
                  <a:latin typeface="Arial" charset="0"/>
                </a:rPr>
                <a:t>clap</a:t>
              </a:r>
              <a:r>
                <a:rPr lang="en-US" sz="2000" b="1">
                  <a:latin typeface="Arial" charset="0"/>
                </a:rPr>
                <a:t>    </a:t>
              </a:r>
              <a:r>
                <a:rPr lang="en-US" sz="2000" b="1" i="1">
                  <a:latin typeface="Arial" charset="0"/>
                </a:rPr>
                <a:t>twirl    count</a:t>
              </a:r>
            </a:p>
          </p:txBody>
        </p:sp>
      </p:grpSp>
      <p:grpSp>
        <p:nvGrpSpPr>
          <p:cNvPr id="181269" name="Group 21"/>
          <p:cNvGrpSpPr>
            <a:grpSpLocks/>
          </p:cNvGrpSpPr>
          <p:nvPr/>
        </p:nvGrpSpPr>
        <p:grpSpPr bwMode="auto">
          <a:xfrm>
            <a:off x="4419600" y="3530600"/>
            <a:ext cx="2590800" cy="812800"/>
            <a:chOff x="4032" y="2192"/>
            <a:chExt cx="1632" cy="512"/>
          </a:xfrm>
        </p:grpSpPr>
        <p:sp>
          <p:nvSpPr>
            <p:cNvPr id="181270" name="Text Box 22"/>
            <p:cNvSpPr txBox="1">
              <a:spLocks noChangeArrowheads="1"/>
            </p:cNvSpPr>
            <p:nvPr/>
          </p:nvSpPr>
          <p:spPr bwMode="auto">
            <a:xfrm>
              <a:off x="4032" y="2192"/>
              <a:ext cx="1632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BasicAcrobat</a:t>
              </a:r>
            </a:p>
          </p:txBody>
        </p:sp>
        <p:sp>
          <p:nvSpPr>
            <p:cNvPr id="181271" name="Text Box 23"/>
            <p:cNvSpPr txBox="1">
              <a:spLocks noChangeArrowheads="1"/>
            </p:cNvSpPr>
            <p:nvPr/>
          </p:nvSpPr>
          <p:spPr bwMode="auto">
            <a:xfrm>
              <a:off x="4032" y="2448"/>
              <a:ext cx="1632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>
                  <a:latin typeface="Arial" charset="0"/>
                </a:rPr>
                <a:t>clap</a:t>
              </a:r>
              <a:r>
                <a:rPr lang="en-US" sz="2000" b="1">
                  <a:latin typeface="Arial" charset="0"/>
                </a:rPr>
                <a:t>    </a:t>
              </a:r>
              <a:r>
                <a:rPr lang="en-US" sz="2000" b="1" i="1">
                  <a:latin typeface="Arial" charset="0"/>
                </a:rPr>
                <a:t>twirl    count</a:t>
              </a:r>
            </a:p>
          </p:txBody>
        </p:sp>
      </p:grpSp>
      <p:grpSp>
        <p:nvGrpSpPr>
          <p:cNvPr id="181276" name="Group 28"/>
          <p:cNvGrpSpPr>
            <a:grpSpLocks/>
          </p:cNvGrpSpPr>
          <p:nvPr/>
        </p:nvGrpSpPr>
        <p:grpSpPr bwMode="auto">
          <a:xfrm>
            <a:off x="7162800" y="3683000"/>
            <a:ext cx="1828800" cy="812800"/>
            <a:chOff x="4032" y="2192"/>
            <a:chExt cx="1632" cy="512"/>
          </a:xfrm>
        </p:grpSpPr>
        <p:sp>
          <p:nvSpPr>
            <p:cNvPr id="181277" name="Text Box 29"/>
            <p:cNvSpPr txBox="1">
              <a:spLocks noChangeArrowheads="1"/>
            </p:cNvSpPr>
            <p:nvPr/>
          </p:nvSpPr>
          <p:spPr bwMode="auto">
            <a:xfrm>
              <a:off x="4032" y="2192"/>
              <a:ext cx="1632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Curmudgeon</a:t>
              </a:r>
            </a:p>
          </p:txBody>
        </p:sp>
        <p:sp>
          <p:nvSpPr>
            <p:cNvPr id="181278" name="Text Box 30"/>
            <p:cNvSpPr txBox="1">
              <a:spLocks noChangeArrowheads="1"/>
            </p:cNvSpPr>
            <p:nvPr/>
          </p:nvSpPr>
          <p:spPr bwMode="auto">
            <a:xfrm>
              <a:off x="4032" y="2448"/>
              <a:ext cx="1632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000" b="1" i="1">
                <a:latin typeface="Arial" charset="0"/>
              </a:endParaRPr>
            </a:p>
          </p:txBody>
        </p:sp>
      </p:grpSp>
      <p:sp>
        <p:nvSpPr>
          <p:cNvPr id="181279" name="Line 31"/>
          <p:cNvSpPr>
            <a:spLocks noChangeShapeType="1"/>
          </p:cNvSpPr>
          <p:nvPr/>
        </p:nvSpPr>
        <p:spPr bwMode="auto">
          <a:xfrm flipV="1">
            <a:off x="2895600" y="4343400"/>
            <a:ext cx="2057400" cy="762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80" name="Line 32"/>
          <p:cNvSpPr>
            <a:spLocks noChangeShapeType="1"/>
          </p:cNvSpPr>
          <p:nvPr/>
        </p:nvSpPr>
        <p:spPr bwMode="auto">
          <a:xfrm flipV="1">
            <a:off x="4648200" y="4343400"/>
            <a:ext cx="990600" cy="838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81" name="Line 33"/>
          <p:cNvSpPr>
            <a:spLocks noChangeShapeType="1"/>
          </p:cNvSpPr>
          <p:nvPr/>
        </p:nvSpPr>
        <p:spPr bwMode="auto">
          <a:xfrm flipH="1" flipV="1">
            <a:off x="6096000" y="4343400"/>
            <a:ext cx="762000" cy="533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82" name="Line 34"/>
          <p:cNvSpPr>
            <a:spLocks noChangeShapeType="1"/>
          </p:cNvSpPr>
          <p:nvPr/>
        </p:nvSpPr>
        <p:spPr bwMode="auto">
          <a:xfrm>
            <a:off x="2438400" y="2895600"/>
            <a:ext cx="304800" cy="533400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83" name="Line 35"/>
          <p:cNvSpPr>
            <a:spLocks noChangeShapeType="1"/>
          </p:cNvSpPr>
          <p:nvPr/>
        </p:nvSpPr>
        <p:spPr bwMode="auto">
          <a:xfrm flipV="1">
            <a:off x="990600" y="4191000"/>
            <a:ext cx="381000" cy="685800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85" name="Text Box 37"/>
          <p:cNvSpPr txBox="1">
            <a:spLocks noChangeArrowheads="1"/>
          </p:cNvSpPr>
          <p:nvPr/>
        </p:nvSpPr>
        <p:spPr bwMode="auto">
          <a:xfrm>
            <a:off x="381000" y="4343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66FF33"/>
                </a:solidFill>
              </a:rPr>
              <a:t>has-a</a:t>
            </a:r>
          </a:p>
        </p:txBody>
      </p:sp>
      <p:sp>
        <p:nvSpPr>
          <p:cNvPr id="181286" name="Text Box 38"/>
          <p:cNvSpPr txBox="1">
            <a:spLocks noChangeArrowheads="1"/>
          </p:cNvSpPr>
          <p:nvPr/>
        </p:nvSpPr>
        <p:spPr bwMode="auto">
          <a:xfrm>
            <a:off x="6629400" y="44338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FF00"/>
                </a:solidFill>
              </a:rPr>
              <a:t>is-a</a:t>
            </a:r>
          </a:p>
        </p:txBody>
      </p:sp>
      <p:sp>
        <p:nvSpPr>
          <p:cNvPr id="181287" name="Text Box 39"/>
          <p:cNvSpPr txBox="1">
            <a:spLocks noChangeArrowheads="1"/>
          </p:cNvSpPr>
          <p:nvPr/>
        </p:nvSpPr>
        <p:spPr bwMode="auto">
          <a:xfrm>
            <a:off x="4191000" y="1981200"/>
            <a:ext cx="4648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 ProudAcrobat </a:t>
            </a:r>
            <a:r>
              <a:rPr lang="en-US" sz="2400" b="1" i="1">
                <a:solidFill>
                  <a:srgbClr val="FFFF00"/>
                </a:solidFill>
              </a:rPr>
              <a:t>is-a</a:t>
            </a:r>
            <a:r>
              <a:rPr lang="en-US" sz="2400"/>
              <a:t> BasicAcrobat</a:t>
            </a:r>
            <a:br>
              <a:rPr lang="en-US" sz="2400"/>
            </a:br>
            <a:r>
              <a:rPr lang="en-US" sz="2400"/>
              <a:t>  – It </a:t>
            </a:r>
            <a:r>
              <a:rPr lang="en-US" sz="2400" b="1" i="1">
                <a:solidFill>
                  <a:srgbClr val="FFFF00"/>
                </a:solidFill>
              </a:rPr>
              <a:t>inherits</a:t>
            </a:r>
            <a:r>
              <a:rPr lang="en-US" sz="2400"/>
              <a:t> all the attributes and operations of a BasicAcrobat</a:t>
            </a:r>
          </a:p>
        </p:txBody>
      </p:sp>
      <p:sp>
        <p:nvSpPr>
          <p:cNvPr id="181288" name="Text Box 40"/>
          <p:cNvSpPr txBox="1">
            <a:spLocks noChangeArrowheads="1"/>
          </p:cNvSpPr>
          <p:nvPr/>
        </p:nvSpPr>
        <p:spPr bwMode="auto">
          <a:xfrm>
            <a:off x="0" y="1006475"/>
            <a:ext cx="5638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An AcrobatWithBuddy </a:t>
            </a:r>
            <a:r>
              <a:rPr lang="en-US" sz="2400" b="1" i="1">
                <a:solidFill>
                  <a:srgbClr val="66FF33"/>
                </a:solidFill>
              </a:rPr>
              <a:t>has-a</a:t>
            </a:r>
            <a:r>
              <a:rPr lang="en-US" sz="2400">
                <a:solidFill>
                  <a:srgbClr val="6699FF"/>
                </a:solidFill>
              </a:rPr>
              <a:t> </a:t>
            </a:r>
            <a:r>
              <a:rPr lang="en-US" sz="2400"/>
              <a:t>Acrobat</a:t>
            </a:r>
            <a:br>
              <a:rPr lang="en-US" sz="2400"/>
            </a:br>
            <a:r>
              <a:rPr lang="en-US" sz="2400"/>
              <a:t>  – It can ask its Acrobat buddy to do things</a:t>
            </a:r>
          </a:p>
        </p:txBody>
      </p:sp>
      <p:sp>
        <p:nvSpPr>
          <p:cNvPr id="181289" name="Text Box 41"/>
          <p:cNvSpPr txBox="1">
            <a:spLocks noChangeArrowheads="1"/>
          </p:cNvSpPr>
          <p:nvPr/>
        </p:nvSpPr>
        <p:spPr bwMode="auto">
          <a:xfrm>
            <a:off x="2362200" y="6096000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What other </a:t>
            </a:r>
            <a:r>
              <a:rPr lang="en-US" sz="2400" b="1" i="1">
                <a:solidFill>
                  <a:srgbClr val="FFFF00"/>
                </a:solidFill>
              </a:rPr>
              <a:t>is-a</a:t>
            </a:r>
            <a:r>
              <a:rPr lang="en-US" sz="2400"/>
              <a:t> relationships exist above?  </a:t>
            </a:r>
            <a:r>
              <a:rPr lang="en-US" sz="2400" b="1" i="1">
                <a:solidFill>
                  <a:srgbClr val="66FF33"/>
                </a:solidFill>
              </a:rPr>
              <a:t>has-a</a:t>
            </a:r>
            <a:r>
              <a:rPr lang="en-US" sz="2400"/>
              <a:t>? </a:t>
            </a:r>
          </a:p>
        </p:txBody>
      </p:sp>
      <p:sp>
        <p:nvSpPr>
          <p:cNvPr id="181290" name="Line 42"/>
          <p:cNvSpPr>
            <a:spLocks noChangeShapeType="1"/>
          </p:cNvSpPr>
          <p:nvPr/>
        </p:nvSpPr>
        <p:spPr bwMode="auto">
          <a:xfrm>
            <a:off x="2743200" y="2819400"/>
            <a:ext cx="1676400" cy="685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500"/>
                                        <p:tgtEl>
                                          <p:spTgt spid="18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8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81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8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8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8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8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8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81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8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5" grpId="0"/>
      <p:bldP spid="181256" grpId="0"/>
      <p:bldP spid="181279" grpId="0" animBg="1"/>
      <p:bldP spid="181280" grpId="0" animBg="1"/>
      <p:bldP spid="181281" grpId="0" animBg="1"/>
      <p:bldP spid="181282" grpId="0" animBg="1"/>
      <p:bldP spid="181283" grpId="0" animBg="1"/>
      <p:bldP spid="181285" grpId="0"/>
      <p:bldP spid="181286" grpId="0"/>
      <p:bldP spid="181287" grpId="0"/>
      <p:bldP spid="181288" grpId="0"/>
      <p:bldP spid="181289" grpId="0"/>
      <p:bldP spid="18129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Acrobat Games – Debriefing: </a:t>
            </a:r>
            <a:r>
              <a:rPr lang="en-US" sz="4000" i="1"/>
              <a:t>arguments </a:t>
            </a:r>
            <a:r>
              <a:rPr lang="en-US" sz="4000"/>
              <a:t> and  </a:t>
            </a:r>
            <a:r>
              <a:rPr lang="en-US" sz="4000" i="1"/>
              <a:t>returned values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68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When asking an object to perform an operation, we say three things.  What are they?</a:t>
            </a:r>
          </a:p>
          <a:p>
            <a:pPr>
              <a:lnSpc>
                <a:spcPct val="80000"/>
              </a:lnSpc>
            </a:pPr>
            <a:endParaRPr lang="en-US" sz="240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Object Oriented Software Development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A2128E1-0996-4FC0-BA77-2298565EBC16}" type="slidenum">
              <a:rPr lang="en-US"/>
              <a:pPr/>
              <a:t>19</a:t>
            </a:fld>
            <a:endParaRPr lang="en-US"/>
          </a:p>
        </p:txBody>
      </p:sp>
      <p:grpSp>
        <p:nvGrpSpPr>
          <p:cNvPr id="176132" name="Group 4"/>
          <p:cNvGrpSpPr>
            <a:grpSpLocks/>
          </p:cNvGrpSpPr>
          <p:nvPr/>
        </p:nvGrpSpPr>
        <p:grpSpPr bwMode="auto">
          <a:xfrm>
            <a:off x="1219200" y="2117725"/>
            <a:ext cx="4495800" cy="1387475"/>
            <a:chOff x="720" y="1056"/>
            <a:chExt cx="2832" cy="874"/>
          </a:xfrm>
        </p:grpSpPr>
        <p:sp>
          <p:nvSpPr>
            <p:cNvPr id="176133" name="Text Box 5"/>
            <p:cNvSpPr txBox="1">
              <a:spLocks noChangeArrowheads="1"/>
            </p:cNvSpPr>
            <p:nvPr/>
          </p:nvSpPr>
          <p:spPr bwMode="auto">
            <a:xfrm>
              <a:off x="720" y="1296"/>
              <a:ext cx="105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FF00"/>
                  </a:solidFill>
                </a:rPr>
                <a:t>object that is to perform the operation</a:t>
              </a:r>
            </a:p>
          </p:txBody>
        </p:sp>
        <p:sp>
          <p:nvSpPr>
            <p:cNvPr id="176134" name="Line 6"/>
            <p:cNvSpPr>
              <a:spLocks noChangeShapeType="1"/>
            </p:cNvSpPr>
            <p:nvPr/>
          </p:nvSpPr>
          <p:spPr bwMode="auto">
            <a:xfrm flipV="1">
              <a:off x="1824" y="1296"/>
              <a:ext cx="1296" cy="144"/>
            </a:xfrm>
            <a:prstGeom prst="line">
              <a:avLst/>
            </a:prstGeom>
            <a:noFill/>
            <a:ln w="34925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6135" name="Oval 7"/>
            <p:cNvSpPr>
              <a:spLocks noChangeArrowheads="1"/>
            </p:cNvSpPr>
            <p:nvPr/>
          </p:nvSpPr>
          <p:spPr bwMode="auto">
            <a:xfrm>
              <a:off x="3072" y="1056"/>
              <a:ext cx="480" cy="384"/>
            </a:xfrm>
            <a:prstGeom prst="ellips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6136" name="Group 8"/>
          <p:cNvGrpSpPr>
            <a:grpSpLocks/>
          </p:cNvGrpSpPr>
          <p:nvPr/>
        </p:nvGrpSpPr>
        <p:grpSpPr bwMode="auto">
          <a:xfrm>
            <a:off x="4800600" y="2651125"/>
            <a:ext cx="1600200" cy="1235075"/>
            <a:chOff x="2928" y="1344"/>
            <a:chExt cx="1008" cy="778"/>
          </a:xfrm>
        </p:grpSpPr>
        <p:sp>
          <p:nvSpPr>
            <p:cNvPr id="176137" name="Text Box 9"/>
            <p:cNvSpPr txBox="1">
              <a:spLocks noChangeArrowheads="1"/>
            </p:cNvSpPr>
            <p:nvPr/>
          </p:nvSpPr>
          <p:spPr bwMode="auto">
            <a:xfrm>
              <a:off x="2928" y="1680"/>
              <a:ext cx="81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CCFF"/>
                  </a:solidFill>
                </a:rPr>
                <a:t>Name of operation</a:t>
              </a:r>
            </a:p>
          </p:txBody>
        </p:sp>
        <p:sp>
          <p:nvSpPr>
            <p:cNvPr id="176138" name="Line 10"/>
            <p:cNvSpPr>
              <a:spLocks noChangeShapeType="1"/>
            </p:cNvSpPr>
            <p:nvPr/>
          </p:nvSpPr>
          <p:spPr bwMode="auto">
            <a:xfrm>
              <a:off x="3600" y="1344"/>
              <a:ext cx="336" cy="0"/>
            </a:xfrm>
            <a:prstGeom prst="line">
              <a:avLst/>
            </a:prstGeom>
            <a:noFill/>
            <a:ln w="9525">
              <a:solidFill>
                <a:srgbClr val="00CC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6139" name="Line 11"/>
            <p:cNvSpPr>
              <a:spLocks noChangeShapeType="1"/>
            </p:cNvSpPr>
            <p:nvPr/>
          </p:nvSpPr>
          <p:spPr bwMode="auto">
            <a:xfrm flipV="1">
              <a:off x="3216" y="1392"/>
              <a:ext cx="528" cy="336"/>
            </a:xfrm>
            <a:prstGeom prst="line">
              <a:avLst/>
            </a:prstGeom>
            <a:noFill/>
            <a:ln w="31750">
              <a:solidFill>
                <a:srgbClr val="00CC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6140" name="Group 12"/>
          <p:cNvGrpSpPr>
            <a:grpSpLocks/>
          </p:cNvGrpSpPr>
          <p:nvPr/>
        </p:nvGrpSpPr>
        <p:grpSpPr bwMode="auto">
          <a:xfrm>
            <a:off x="6553200" y="2193925"/>
            <a:ext cx="2286000" cy="1524000"/>
            <a:chOff x="3984" y="1056"/>
            <a:chExt cx="1440" cy="960"/>
          </a:xfrm>
        </p:grpSpPr>
        <p:sp>
          <p:nvSpPr>
            <p:cNvPr id="176141" name="Text Box 13"/>
            <p:cNvSpPr txBox="1">
              <a:spLocks noChangeArrowheads="1"/>
            </p:cNvSpPr>
            <p:nvPr/>
          </p:nvSpPr>
          <p:spPr bwMode="auto">
            <a:xfrm>
              <a:off x="4272" y="1728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FF00"/>
                  </a:solidFill>
                </a:rPr>
                <a:t>Argument</a:t>
              </a:r>
            </a:p>
          </p:txBody>
        </p:sp>
        <p:sp>
          <p:nvSpPr>
            <p:cNvPr id="176142" name="Line 14"/>
            <p:cNvSpPr>
              <a:spLocks noChangeShapeType="1"/>
            </p:cNvSpPr>
            <p:nvPr/>
          </p:nvSpPr>
          <p:spPr bwMode="auto">
            <a:xfrm flipH="1" flipV="1">
              <a:off x="4080" y="1344"/>
              <a:ext cx="576" cy="432"/>
            </a:xfrm>
            <a:prstGeom prst="line">
              <a:avLst/>
            </a:prstGeom>
            <a:noFill/>
            <a:ln w="3175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6143" name="Oval 15"/>
            <p:cNvSpPr>
              <a:spLocks noChangeArrowheads="1"/>
            </p:cNvSpPr>
            <p:nvPr/>
          </p:nvSpPr>
          <p:spPr bwMode="auto">
            <a:xfrm>
              <a:off x="3984" y="1056"/>
              <a:ext cx="144" cy="288"/>
            </a:xfrm>
            <a:prstGeom prst="ellipse">
              <a:avLst/>
            </a:prstGeom>
            <a:noFill/>
            <a:ln w="1587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6145" name="Text Box 17"/>
          <p:cNvSpPr txBox="1">
            <a:spLocks noChangeArrowheads="1"/>
          </p:cNvSpPr>
          <p:nvPr/>
        </p:nvSpPr>
        <p:spPr bwMode="auto">
          <a:xfrm>
            <a:off x="4953000" y="2132013"/>
            <a:ext cx="2667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66FF33"/>
                </a:solidFill>
              </a:rPr>
              <a:t>sally.clap(2)</a:t>
            </a:r>
          </a:p>
        </p:txBody>
      </p:sp>
      <p:sp>
        <p:nvSpPr>
          <p:cNvPr id="176146" name="Rectangle 18"/>
          <p:cNvSpPr>
            <a:spLocks noChangeArrowheads="1"/>
          </p:cNvSpPr>
          <p:nvPr/>
        </p:nvSpPr>
        <p:spPr bwMode="auto">
          <a:xfrm>
            <a:off x="152400" y="3886200"/>
            <a:ext cx="8839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What determines how a particular object performs the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clap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operation?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Answer:  What class it is an instance of.  For example, a BasicAcrobat claps one way, while a ProudAcrobat claps another way.  Also, what argument it is given.  sally.clap(2) claps twice, while sally.clap(6) claps six times.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Do objects have to act alone when performing?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No.  For example, a Choreographer asks others to act on its behalf.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How are the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clap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count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operations fundamentally different?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Answer:  </a:t>
            </a:r>
            <a:r>
              <a:rPr lang="en-US" sz="2000" i="1">
                <a:effectLst>
                  <a:outerShdw blurRad="38100" dist="38100" dir="2700000" algn="tl">
                    <a:srgbClr val="000000"/>
                  </a:outerShdw>
                </a:effectLst>
              </a:rPr>
              <a:t>clap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does something, while </a:t>
            </a:r>
            <a:r>
              <a:rPr lang="en-US" sz="2000" i="1">
                <a:effectLst>
                  <a:outerShdw blurRad="38100" dist="38100" dir="2700000" algn="tl">
                    <a:srgbClr val="000000"/>
                  </a:outerShdw>
                </a:effectLst>
              </a:rPr>
              <a:t>count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returns a value.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6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7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7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7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7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1"/>
          <p:cNvSpPr>
            <a:spLocks/>
          </p:cNvSpPr>
          <p:nvPr/>
        </p:nvSpPr>
        <p:spPr bwMode="auto">
          <a:xfrm>
            <a:off x="498475" y="5943600"/>
            <a:ext cx="4940300" cy="92233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/>
            <a:rect l="T0" t="T1" r="T2" b="T3"/>
            <a:pathLst>
              <a:path w="21600" h="2160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chemeClr val="accent1">
              <a:alpha val="39999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7" name="AutoShape 2"/>
          <p:cNvSpPr>
            <a:spLocks/>
          </p:cNvSpPr>
          <p:nvPr/>
        </p:nvSpPr>
        <p:spPr bwMode="auto">
          <a:xfrm>
            <a:off x="484188" y="5938838"/>
            <a:ext cx="3690937" cy="933450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/>
            <a:rect l="T0" t="T1" r="T2" b="T3"/>
            <a:pathLst>
              <a:path w="21600" h="2160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8" name="AutoShape 3"/>
          <p:cNvSpPr>
            <a:spLocks/>
          </p:cNvSpPr>
          <p:nvPr/>
        </p:nvSpPr>
        <p:spPr bwMode="auto">
          <a:xfrm>
            <a:off x="-4763" y="5791200"/>
            <a:ext cx="3400426" cy="1079500"/>
          </a:xfrm>
          <a:prstGeom prst="rtTriangle">
            <a:avLst/>
          </a:prstGeom>
          <a:blipFill dpi="0" rotWithShape="0">
            <a:blip r:embed="rId4"/>
            <a:srcRect/>
            <a:stretch>
              <a:fillRect/>
            </a:stretch>
          </a:blipFill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9" name="Line 4"/>
          <p:cNvSpPr>
            <a:spLocks noChangeShapeType="1"/>
          </p:cNvSpPr>
          <p:nvPr/>
        </p:nvSpPr>
        <p:spPr bwMode="auto">
          <a:xfrm>
            <a:off x="-7938" y="5786438"/>
            <a:ext cx="3403601" cy="1084262"/>
          </a:xfrm>
          <a:prstGeom prst="line">
            <a:avLst/>
          </a:prstGeom>
          <a:noFill/>
          <a:ln w="12065">
            <a:solidFill>
              <a:srgbClr val="5EA3B4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Lucida Sans" charset="0"/>
                <a:sym typeface="Lucida Sans" charset="0"/>
              </a:rPr>
              <a:t>Daily Quizzes</a:t>
            </a:r>
          </a:p>
        </p:txBody>
      </p:sp>
      <p:sp>
        <p:nvSpPr>
          <p:cNvPr id="6150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Lucida Sans" charset="0"/>
                <a:sym typeface="Lucida Sans" charset="0"/>
              </a:rPr>
              <a:t>I expect you can answer every question.</a:t>
            </a:r>
          </a:p>
          <a:p>
            <a:pPr eaLnBrk="1" hangingPunct="1"/>
            <a:r>
              <a:rPr lang="en-US" dirty="0" smtClean="0">
                <a:latin typeface="Lucida Sans" charset="0"/>
                <a:sym typeface="Lucida Sans" charset="0"/>
              </a:rPr>
              <a:t>Stop me if I don’t cover a question!</a:t>
            </a:r>
          </a:p>
        </p:txBody>
      </p:sp>
      <p:sp>
        <p:nvSpPr>
          <p:cNvPr id="6152" name="Rectangle 7"/>
          <p:cNvSpPr>
            <a:spLocks/>
          </p:cNvSpPr>
          <p:nvPr/>
        </p:nvSpPr>
        <p:spPr bwMode="auto">
          <a:xfrm>
            <a:off x="8204200" y="6438900"/>
            <a:ext cx="8255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Q1, Q2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Acrobat Games – Summary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4582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In Acrobat Games, we saw many of the ideas of Object-Oriented Programming (OOP), including:</a:t>
            </a:r>
          </a:p>
          <a:p>
            <a:pPr lvl="1">
              <a:lnSpc>
                <a:spcPct val="90000"/>
              </a:lnSpc>
            </a:pPr>
            <a:r>
              <a:rPr lang="en-US" sz="2000" b="1" i="1">
                <a:solidFill>
                  <a:srgbClr val="FFFF00"/>
                </a:solidFill>
              </a:rPr>
              <a:t>Classes</a:t>
            </a:r>
            <a:r>
              <a:rPr lang="en-US" sz="2000"/>
              <a:t> (BasicAcrobat, ProudAcrobat, …)</a:t>
            </a:r>
          </a:p>
          <a:p>
            <a:pPr lvl="1">
              <a:lnSpc>
                <a:spcPct val="90000"/>
              </a:lnSpc>
            </a:pPr>
            <a:r>
              <a:rPr lang="en-US" sz="2000" b="1" i="1">
                <a:solidFill>
                  <a:srgbClr val="FFFF00"/>
                </a:solidFill>
              </a:rPr>
              <a:t>Objects</a:t>
            </a:r>
            <a:r>
              <a:rPr lang="en-US" sz="2000"/>
              <a:t> (</a:t>
            </a:r>
            <a:r>
              <a:rPr lang="en-US" sz="2000" b="1" i="1"/>
              <a:t>proudAcrobat1</a:t>
            </a:r>
            <a:r>
              <a:rPr lang="en-US" sz="2000"/>
              <a:t>, </a:t>
            </a:r>
            <a:r>
              <a:rPr lang="en-US" sz="2000" b="1" i="1"/>
              <a:t>proudAcrobat2</a:t>
            </a:r>
            <a:r>
              <a:rPr lang="en-US" sz="2000"/>
              <a:t>, … – </a:t>
            </a:r>
            <a:r>
              <a:rPr lang="en-US" sz="2000" b="1" i="1">
                <a:solidFill>
                  <a:srgbClr val="FFFF00"/>
                </a:solidFill>
              </a:rPr>
              <a:t>instances</a:t>
            </a:r>
            <a:r>
              <a:rPr lang="en-US" sz="2000"/>
              <a:t> of the classes)</a:t>
            </a:r>
          </a:p>
          <a:p>
            <a:pPr lvl="1">
              <a:lnSpc>
                <a:spcPct val="90000"/>
              </a:lnSpc>
            </a:pPr>
            <a:r>
              <a:rPr lang="en-US" sz="2000" b="1" i="1">
                <a:solidFill>
                  <a:srgbClr val="FFFF00"/>
                </a:solidFill>
              </a:rPr>
              <a:t>Methods</a:t>
            </a:r>
            <a:r>
              <a:rPr lang="en-US" sz="2000" b="1" i="1"/>
              <a:t> </a:t>
            </a:r>
            <a:r>
              <a:rPr lang="en-US" sz="2000"/>
              <a:t>(the operations </a:t>
            </a:r>
            <a:r>
              <a:rPr lang="en-US" sz="2000" b="1" i="1"/>
              <a:t>clap</a:t>
            </a:r>
            <a:r>
              <a:rPr lang="en-US" sz="2000"/>
              <a:t>, </a:t>
            </a:r>
            <a:r>
              <a:rPr lang="en-US" sz="2000" b="1" i="1"/>
              <a:t>twirl</a:t>
            </a:r>
            <a:r>
              <a:rPr lang="en-US" sz="2000"/>
              <a:t>, </a:t>
            </a:r>
            <a:r>
              <a:rPr lang="en-US" sz="2000" b="1" i="1"/>
              <a:t>count</a:t>
            </a:r>
            <a:r>
              <a:rPr lang="en-US" sz="2000"/>
              <a:t>, …)</a:t>
            </a:r>
          </a:p>
          <a:p>
            <a:pPr lvl="2">
              <a:lnSpc>
                <a:spcPct val="90000"/>
              </a:lnSpc>
            </a:pPr>
            <a:r>
              <a:rPr lang="en-US" sz="1800" b="1" i="1">
                <a:solidFill>
                  <a:srgbClr val="FFFF00"/>
                </a:solidFill>
              </a:rPr>
              <a:t>Arguments</a:t>
            </a:r>
            <a:r>
              <a:rPr lang="en-US" sz="1800"/>
              <a:t>:  </a:t>
            </a:r>
            <a:r>
              <a:rPr lang="en-US" sz="1800" b="1" i="1"/>
              <a:t>clap</a:t>
            </a:r>
            <a:r>
              <a:rPr lang="en-US" sz="1800" b="1"/>
              <a:t>(2)</a:t>
            </a:r>
          </a:p>
          <a:p>
            <a:pPr lvl="2">
              <a:lnSpc>
                <a:spcPct val="90000"/>
              </a:lnSpc>
            </a:pPr>
            <a:r>
              <a:rPr lang="en-US" sz="1800" b="1" i="1">
                <a:solidFill>
                  <a:srgbClr val="FFFF00"/>
                </a:solidFill>
              </a:rPr>
              <a:t>Returned values</a:t>
            </a:r>
            <a:r>
              <a:rPr lang="en-US" sz="1800"/>
              <a:t>: from </a:t>
            </a:r>
            <a:r>
              <a:rPr lang="en-US" sz="1800" b="1" i="1"/>
              <a:t>count</a:t>
            </a:r>
          </a:p>
          <a:p>
            <a:pPr lvl="1">
              <a:lnSpc>
                <a:spcPct val="90000"/>
              </a:lnSpc>
            </a:pPr>
            <a:r>
              <a:rPr lang="en-US" sz="2000" b="1" i="1">
                <a:solidFill>
                  <a:srgbClr val="FFFF00"/>
                </a:solidFill>
              </a:rPr>
              <a:t>Encapsulation</a:t>
            </a:r>
            <a:r>
              <a:rPr lang="en-US" sz="2000"/>
              <a:t> in classes and in methods</a:t>
            </a:r>
            <a:endParaRPr lang="en-US" sz="2000" b="1" i="1"/>
          </a:p>
          <a:p>
            <a:pPr lvl="1">
              <a:lnSpc>
                <a:spcPct val="90000"/>
              </a:lnSpc>
            </a:pPr>
            <a:r>
              <a:rPr lang="en-US" sz="2000"/>
              <a:t>Internal </a:t>
            </a:r>
            <a:r>
              <a:rPr lang="en-US" sz="2000" b="1" i="1">
                <a:solidFill>
                  <a:srgbClr val="FFFF00"/>
                </a:solidFill>
              </a:rPr>
              <a:t>state</a:t>
            </a:r>
            <a:r>
              <a:rPr lang="en-US" sz="2000"/>
              <a:t> (each object keeps track of its count)</a:t>
            </a:r>
          </a:p>
          <a:p>
            <a:pPr lvl="1">
              <a:lnSpc>
                <a:spcPct val="90000"/>
              </a:lnSpc>
            </a:pPr>
            <a:r>
              <a:rPr lang="en-US" sz="2000" b="1" i="1">
                <a:solidFill>
                  <a:srgbClr val="FFFF00"/>
                </a:solidFill>
              </a:rPr>
              <a:t>Inheritance</a:t>
            </a:r>
            <a:r>
              <a:rPr lang="en-US" sz="2000"/>
              <a:t> (e.g., ProudAcrobat </a:t>
            </a:r>
            <a:r>
              <a:rPr lang="en-US" sz="2000" b="1" i="1">
                <a:solidFill>
                  <a:srgbClr val="FFFF00"/>
                </a:solidFill>
              </a:rPr>
              <a:t>is-a</a:t>
            </a:r>
            <a:r>
              <a:rPr lang="en-US" sz="2000"/>
              <a:t> BasicAcrobat)</a:t>
            </a:r>
          </a:p>
          <a:p>
            <a:pPr lvl="1">
              <a:lnSpc>
                <a:spcPct val="90000"/>
              </a:lnSpc>
            </a:pPr>
            <a:r>
              <a:rPr lang="en-US" sz="2000" b="1" i="1">
                <a:solidFill>
                  <a:srgbClr val="FFFF00"/>
                </a:solidFill>
              </a:rPr>
              <a:t>Associations</a:t>
            </a:r>
            <a:r>
              <a:rPr lang="en-US" sz="2000"/>
              <a:t> (e.g., an AcrobatWithBuddy </a:t>
            </a:r>
            <a:r>
              <a:rPr lang="en-US" sz="2000" b="1" i="1">
                <a:solidFill>
                  <a:srgbClr val="FFFF00"/>
                </a:solidFill>
              </a:rPr>
              <a:t>has-a</a:t>
            </a:r>
            <a:r>
              <a:rPr lang="en-US" sz="2000"/>
              <a:t> Acrobat)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Implementing to an </a:t>
            </a:r>
            <a:r>
              <a:rPr lang="en-US" sz="2000" b="1" i="1">
                <a:solidFill>
                  <a:srgbClr val="FFFF00"/>
                </a:solidFill>
              </a:rPr>
              <a:t>interface </a:t>
            </a:r>
            <a:r>
              <a:rPr lang="en-US" sz="2000"/>
              <a:t>(… implements the Acrobat interface)</a:t>
            </a:r>
            <a:endParaRPr lang="en-US" sz="2000" b="1" i="1"/>
          </a:p>
          <a:p>
            <a:pPr lvl="1">
              <a:lnSpc>
                <a:spcPct val="90000"/>
              </a:lnSpc>
            </a:pPr>
            <a:r>
              <a:rPr lang="en-US" sz="2000" b="1" i="1">
                <a:solidFill>
                  <a:srgbClr val="FFFF00"/>
                </a:solidFill>
              </a:rPr>
              <a:t>Exceptions</a:t>
            </a:r>
            <a:r>
              <a:rPr lang="en-US" sz="2000"/>
              <a:t> (e.g., from Curmudgeons)</a:t>
            </a:r>
          </a:p>
          <a:p>
            <a:pPr lvl="1">
              <a:lnSpc>
                <a:spcPct val="90000"/>
              </a:lnSpc>
            </a:pPr>
            <a:r>
              <a:rPr lang="en-US" sz="2000" b="1" i="1">
                <a:solidFill>
                  <a:srgbClr val="FFFF00"/>
                </a:solidFill>
              </a:rPr>
              <a:t>UML class diagrams</a:t>
            </a:r>
            <a:r>
              <a:rPr lang="en-US" sz="2000"/>
              <a:t> (that show relationships between classes)</a:t>
            </a:r>
          </a:p>
          <a:p>
            <a:pPr lvl="1">
              <a:lnSpc>
                <a:spcPct val="90000"/>
              </a:lnSpc>
            </a:pPr>
            <a:endParaRPr lang="en-US" sz="20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Object Oriented Software Development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653F5F-7F72-407C-81A6-DB1ACE4A4E11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 to: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other </a:t>
            </a:r>
            <a:r>
              <a:rPr lang="en-US" sz="4400" dirty="0" smtClean="0">
                <a:sym typeface="Wingdings"/>
              </a:rPr>
              <a:t></a:t>
            </a:r>
          </a:p>
          <a:p>
            <a:r>
              <a:rPr lang="en-US" dirty="0" smtClean="0">
                <a:sym typeface="Wingdings"/>
              </a:rPr>
              <a:t>Object-Oriented Programming (OOP) </a:t>
            </a:r>
            <a:r>
              <a:rPr lang="en-US" sz="4400" dirty="0" smtClean="0">
                <a:sym typeface="Wingdings"/>
              </a:rPr>
              <a:t></a:t>
            </a: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Java</a:t>
            </a:r>
          </a:p>
          <a:p>
            <a:pPr lvl="1"/>
            <a:r>
              <a:rPr lang="en-US" dirty="0" smtClean="0">
                <a:sym typeface="Wingdings"/>
              </a:rPr>
              <a:t>Why Java?</a:t>
            </a:r>
          </a:p>
          <a:p>
            <a:pPr lvl="1"/>
            <a:r>
              <a:rPr lang="en-US" dirty="0" smtClean="0">
                <a:sym typeface="Wingdings"/>
              </a:rPr>
              <a:t>Similarities to C and Python</a:t>
            </a:r>
          </a:p>
          <a:p>
            <a:pPr lvl="1"/>
            <a:r>
              <a:rPr lang="en-US" dirty="0" smtClean="0"/>
              <a:t>Check out your first Java program and modify it</a:t>
            </a:r>
          </a:p>
          <a:p>
            <a:pPr lvl="1"/>
            <a:r>
              <a:rPr lang="en-US" dirty="0" smtClean="0"/>
              <a:t>Write your own first Java program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968FFA2-6703-43EC-B6C3-9C863E62A79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/>
          <p:cNvSpPr>
            <a:spLocks/>
          </p:cNvSpPr>
          <p:nvPr/>
        </p:nvSpPr>
        <p:spPr bwMode="auto">
          <a:xfrm>
            <a:off x="498475" y="5943600"/>
            <a:ext cx="4940300" cy="92233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/>
            <a:rect l="T0" t="T1" r="T2" b="T3"/>
            <a:pathLst>
              <a:path w="21600" h="2160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chemeClr val="accent1">
              <a:alpha val="39999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39" name="AutoShape 2"/>
          <p:cNvSpPr>
            <a:spLocks/>
          </p:cNvSpPr>
          <p:nvPr/>
        </p:nvSpPr>
        <p:spPr bwMode="auto">
          <a:xfrm>
            <a:off x="484188" y="5938838"/>
            <a:ext cx="3690937" cy="933450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/>
            <a:rect l="T0" t="T1" r="T2" b="T3"/>
            <a:pathLst>
              <a:path w="21600" h="2160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0" name="AutoShape 3"/>
          <p:cNvSpPr>
            <a:spLocks/>
          </p:cNvSpPr>
          <p:nvPr/>
        </p:nvSpPr>
        <p:spPr bwMode="auto">
          <a:xfrm>
            <a:off x="-4763" y="5791200"/>
            <a:ext cx="3400426" cy="1079500"/>
          </a:xfrm>
          <a:prstGeom prst="rtTriangle">
            <a:avLst/>
          </a:prstGeom>
          <a:blipFill dpi="0" rotWithShape="0">
            <a:blip r:embed="rId3"/>
            <a:srcRect/>
            <a:stretch>
              <a:fillRect/>
            </a:stretch>
          </a:blipFill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1" name="Line 4"/>
          <p:cNvSpPr>
            <a:spLocks noChangeShapeType="1"/>
          </p:cNvSpPr>
          <p:nvPr/>
        </p:nvSpPr>
        <p:spPr bwMode="auto">
          <a:xfrm>
            <a:off x="-7938" y="5786438"/>
            <a:ext cx="3403601" cy="1084262"/>
          </a:xfrm>
          <a:prstGeom prst="line">
            <a:avLst/>
          </a:prstGeom>
          <a:noFill/>
          <a:ln w="12065">
            <a:solidFill>
              <a:srgbClr val="5EA3B4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Lucida Sans" charset="0"/>
                <a:sym typeface="Lucida Sans" charset="0"/>
              </a:rPr>
              <a:t>Why Java?</a:t>
            </a:r>
          </a:p>
        </p:txBody>
      </p:sp>
      <p:sp>
        <p:nvSpPr>
          <p:cNvPr id="14343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65125" eaLnBrk="1" hangingPunct="1"/>
            <a:r>
              <a:rPr lang="en-US" dirty="0" smtClean="0">
                <a:latin typeface="Lucida Sans" charset="0"/>
                <a:sym typeface="Lucida Sans" charset="0"/>
              </a:rPr>
              <a:t>Widely used in industry for large projects</a:t>
            </a:r>
          </a:p>
          <a:p>
            <a:pPr marL="620713" lvl="1" eaLnBrk="1" hangingPunct="1"/>
            <a:r>
              <a:rPr lang="en-US" dirty="0" smtClean="0">
                <a:latin typeface="Lucida Sans" charset="0"/>
                <a:sym typeface="Lucida Sans" charset="0"/>
              </a:rPr>
              <a:t>From cell phones</a:t>
            </a:r>
          </a:p>
          <a:p>
            <a:pPr marL="620713" lvl="1" eaLnBrk="1" hangingPunct="1"/>
            <a:r>
              <a:rPr lang="en-US" dirty="0" smtClean="0">
                <a:latin typeface="Lucida Sans" charset="0"/>
                <a:sym typeface="Lucida Sans" charset="0"/>
              </a:rPr>
              <a:t>To global medical records</a:t>
            </a:r>
          </a:p>
          <a:p>
            <a:pPr marL="365125" eaLnBrk="1" hangingPunct="1"/>
            <a:r>
              <a:rPr lang="en-US" dirty="0" smtClean="0">
                <a:latin typeface="Lucida Sans" charset="0"/>
                <a:sym typeface="Lucida Sans" charset="0"/>
              </a:rPr>
              <a:t>Object-oriented (unlike C)</a:t>
            </a:r>
          </a:p>
          <a:p>
            <a:pPr marL="365125" eaLnBrk="1" hangingPunct="1"/>
            <a:r>
              <a:rPr lang="en-US" dirty="0" smtClean="0">
                <a:latin typeface="Lucida Sans" charset="0"/>
                <a:sym typeface="Lucida Sans" charset="0"/>
              </a:rPr>
              <a:t>“Statically type safe” (unlike Python, C, C++)</a:t>
            </a:r>
          </a:p>
          <a:p>
            <a:pPr marL="365125" eaLnBrk="1" hangingPunct="1"/>
            <a:r>
              <a:rPr lang="en-US" dirty="0" smtClean="0">
                <a:latin typeface="Lucida Sans" charset="0"/>
                <a:sym typeface="Lucida Sans" charset="0"/>
              </a:rPr>
              <a:t>Less complex than C++</a:t>
            </a:r>
          </a:p>
          <a:p>
            <a:pPr marL="365125" eaLnBrk="1" hangingPunct="1"/>
            <a:r>
              <a:rPr lang="en-US" dirty="0" smtClean="0">
                <a:latin typeface="Lucida Sans" charset="0"/>
                <a:sym typeface="Lucida Sans" charset="0"/>
              </a:rPr>
              <a:t>Part of a strong foundation</a:t>
            </a:r>
          </a:p>
        </p:txBody>
      </p:sp>
      <p:sp>
        <p:nvSpPr>
          <p:cNvPr id="14344" name="Rectangle 7"/>
          <p:cNvSpPr>
            <a:spLocks/>
          </p:cNvSpPr>
          <p:nvPr/>
        </p:nvSpPr>
        <p:spPr bwMode="auto">
          <a:xfrm>
            <a:off x="8496300" y="6451600"/>
            <a:ext cx="52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Q10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1"/>
          <p:cNvSpPr>
            <a:spLocks/>
          </p:cNvSpPr>
          <p:nvPr/>
        </p:nvSpPr>
        <p:spPr bwMode="auto">
          <a:xfrm>
            <a:off x="498475" y="5943600"/>
            <a:ext cx="4940300" cy="92233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/>
            <a:rect l="T0" t="T1" r="T2" b="T3"/>
            <a:pathLst>
              <a:path w="21600" h="2160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chemeClr val="accent1">
              <a:alpha val="39999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1" name="AutoShape 2"/>
          <p:cNvSpPr>
            <a:spLocks/>
          </p:cNvSpPr>
          <p:nvPr/>
        </p:nvSpPr>
        <p:spPr bwMode="auto">
          <a:xfrm>
            <a:off x="484188" y="5938838"/>
            <a:ext cx="3690937" cy="933450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/>
            <a:rect l="T0" t="T1" r="T2" b="T3"/>
            <a:pathLst>
              <a:path w="21600" h="2160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2" name="AutoShape 3"/>
          <p:cNvSpPr>
            <a:spLocks/>
          </p:cNvSpPr>
          <p:nvPr/>
        </p:nvSpPr>
        <p:spPr bwMode="auto">
          <a:xfrm>
            <a:off x="-4763" y="5791200"/>
            <a:ext cx="3400426" cy="1079500"/>
          </a:xfrm>
          <a:prstGeom prst="rtTriangle">
            <a:avLst/>
          </a:prstGeom>
          <a:blipFill dpi="0" rotWithShape="0">
            <a:blip r:embed="rId2"/>
            <a:srcRect/>
            <a:stretch>
              <a:fillRect/>
            </a:stretch>
          </a:blipFill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3" name="Line 4"/>
          <p:cNvSpPr>
            <a:spLocks noChangeShapeType="1"/>
          </p:cNvSpPr>
          <p:nvPr/>
        </p:nvSpPr>
        <p:spPr bwMode="auto">
          <a:xfrm>
            <a:off x="-7938" y="5786438"/>
            <a:ext cx="3403601" cy="1084262"/>
          </a:xfrm>
          <a:prstGeom prst="line">
            <a:avLst/>
          </a:prstGeom>
          <a:noFill/>
          <a:ln w="12065">
            <a:solidFill>
              <a:srgbClr val="5EA3B4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400" smtClean="0">
                <a:latin typeface="Lucida Sans" charset="0"/>
                <a:sym typeface="Lucida Sans" charset="0"/>
              </a:rPr>
              <a:t>Things Java Has in Common with Python</a:t>
            </a:r>
          </a:p>
        </p:txBody>
      </p:sp>
      <p:sp>
        <p:nvSpPr>
          <p:cNvPr id="12295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Lucida Sans" charset="0"/>
                <a:sym typeface="Lucida Sans" charset="0"/>
              </a:rPr>
              <a:t>Classes and objects</a:t>
            </a:r>
          </a:p>
          <a:p>
            <a:pPr eaLnBrk="1" hangingPunct="1"/>
            <a:r>
              <a:rPr lang="en-US" dirty="0" smtClean="0">
                <a:latin typeface="Lucida Sans" charset="0"/>
                <a:sym typeface="Lucida Sans" charset="0"/>
              </a:rPr>
              <a:t>Lists (but no special language syntax for them like Python)</a:t>
            </a:r>
          </a:p>
          <a:p>
            <a:pPr eaLnBrk="1" hangingPunct="1"/>
            <a:r>
              <a:rPr lang="en-US" dirty="0" smtClean="0">
                <a:latin typeface="Lucida Sans" charset="0"/>
                <a:sym typeface="Lucida Sans" charset="0"/>
              </a:rPr>
              <a:t>Standard ways of doing graphics, GUIs.</a:t>
            </a:r>
          </a:p>
          <a:p>
            <a:pPr eaLnBrk="1" hangingPunct="1"/>
            <a:r>
              <a:rPr lang="en-US" dirty="0" smtClean="0">
                <a:latin typeface="Lucida Sans" charset="0"/>
                <a:sym typeface="Lucida Sans" charset="0"/>
              </a:rPr>
              <a:t>A huge library of classes/functions that make many tasks easier.</a:t>
            </a:r>
          </a:p>
          <a:p>
            <a:pPr eaLnBrk="1" hangingPunct="1"/>
            <a:r>
              <a:rPr lang="en-US" dirty="0" smtClean="0">
                <a:latin typeface="Lucida Sans" charset="0"/>
                <a:sym typeface="Lucida Sans" charset="0"/>
              </a:rPr>
              <a:t>A nicer Eclipse interface than C has.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1"/>
          <p:cNvSpPr>
            <a:spLocks/>
          </p:cNvSpPr>
          <p:nvPr/>
        </p:nvSpPr>
        <p:spPr bwMode="auto">
          <a:xfrm>
            <a:off x="498475" y="5943600"/>
            <a:ext cx="4940300" cy="92233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/>
            <a:rect l="T0" t="T1" r="T2" b="T3"/>
            <a:pathLst>
              <a:path w="21600" h="2160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chemeClr val="accent1">
              <a:alpha val="39999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5" name="AutoShape 2"/>
          <p:cNvSpPr>
            <a:spLocks/>
          </p:cNvSpPr>
          <p:nvPr/>
        </p:nvSpPr>
        <p:spPr bwMode="auto">
          <a:xfrm>
            <a:off x="484188" y="5938838"/>
            <a:ext cx="3690937" cy="933450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/>
            <a:rect l="T0" t="T1" r="T2" b="T3"/>
            <a:pathLst>
              <a:path w="21600" h="2160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6" name="AutoShape 3"/>
          <p:cNvSpPr>
            <a:spLocks/>
          </p:cNvSpPr>
          <p:nvPr/>
        </p:nvSpPr>
        <p:spPr bwMode="auto">
          <a:xfrm>
            <a:off x="-4763" y="5791200"/>
            <a:ext cx="3400426" cy="1079500"/>
          </a:xfrm>
          <a:prstGeom prst="rtTriangle">
            <a:avLst/>
          </a:prstGeom>
          <a:blipFill dpi="0" rotWithShape="0">
            <a:blip r:embed="rId2"/>
            <a:srcRect/>
            <a:stretch>
              <a:fillRect/>
            </a:stretch>
          </a:blipFill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7" name="Line 4"/>
          <p:cNvSpPr>
            <a:spLocks noChangeShapeType="1"/>
          </p:cNvSpPr>
          <p:nvPr/>
        </p:nvSpPr>
        <p:spPr bwMode="auto">
          <a:xfrm>
            <a:off x="-7938" y="5786438"/>
            <a:ext cx="3403601" cy="1084262"/>
          </a:xfrm>
          <a:prstGeom prst="line">
            <a:avLst/>
          </a:prstGeom>
          <a:noFill/>
          <a:ln w="12065">
            <a:solidFill>
              <a:srgbClr val="5EA3B4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>
                <a:latin typeface="Lucida Sans" charset="0"/>
                <a:sym typeface="Lucida Sans" charset="0"/>
              </a:rPr>
              <a:t>Things Java Has in Common with C</a:t>
            </a:r>
          </a:p>
        </p:txBody>
      </p:sp>
      <p:sp>
        <p:nvSpPr>
          <p:cNvPr id="13318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81138"/>
            <a:ext cx="8229600" cy="4525962"/>
          </a:xfrm>
        </p:spPr>
        <p:txBody>
          <a:bodyPr/>
          <a:lstStyle/>
          <a:p>
            <a:pPr indent="-255588" eaLnBrk="1" hangingPunct="1">
              <a:lnSpc>
                <a:spcPct val="90000"/>
              </a:lnSpc>
            </a:pPr>
            <a:r>
              <a:rPr lang="en-US" sz="2400" smtClean="0">
                <a:latin typeface="Lucida Sans" charset="0"/>
                <a:sym typeface="Lucida Sans" charset="0"/>
              </a:rPr>
              <a:t>Many similar primitive types: int, char, long, float, double, ….</a:t>
            </a:r>
          </a:p>
          <a:p>
            <a:pPr indent="-255588" eaLnBrk="1" hangingPunct="1">
              <a:lnSpc>
                <a:spcPct val="90000"/>
              </a:lnSpc>
            </a:pPr>
            <a:r>
              <a:rPr lang="en-US" sz="2400" smtClean="0">
                <a:latin typeface="Lucida Sans" charset="0"/>
                <a:sym typeface="Lucida Sans" charset="0"/>
              </a:rPr>
              <a:t>Static typing.  Types of all variables must be declared.</a:t>
            </a:r>
          </a:p>
          <a:p>
            <a:pPr indent="-255588" eaLnBrk="1" hangingPunct="1">
              <a:lnSpc>
                <a:spcPct val="90000"/>
              </a:lnSpc>
            </a:pPr>
            <a:r>
              <a:rPr lang="en-US" sz="2400" smtClean="0">
                <a:latin typeface="Lucida Sans" charset="0"/>
                <a:sym typeface="Lucida Sans" charset="0"/>
              </a:rPr>
              <a:t>Similar syntax and semantics for </a:t>
            </a:r>
            <a:r>
              <a:rPr lang="en-US" sz="2400" b="1" smtClean="0">
                <a:latin typeface="Lucida Sans" charset="0"/>
                <a:sym typeface="Lucida Sans" charset="0"/>
              </a:rPr>
              <a:t>if</a:t>
            </a:r>
            <a:r>
              <a:rPr lang="en-US" sz="2400" smtClean="0">
                <a:latin typeface="Lucida Sans" charset="0"/>
                <a:sym typeface="Lucida Sans" charset="0"/>
              </a:rPr>
              <a:t>, </a:t>
            </a:r>
            <a:r>
              <a:rPr lang="en-US" sz="2400" b="1" smtClean="0">
                <a:latin typeface="Lucida Sans" charset="0"/>
                <a:sym typeface="Lucida Sans" charset="0"/>
              </a:rPr>
              <a:t>for</a:t>
            </a:r>
            <a:r>
              <a:rPr lang="en-US" sz="2400" smtClean="0">
                <a:latin typeface="Lucida Sans" charset="0"/>
                <a:sym typeface="Lucida Sans" charset="0"/>
              </a:rPr>
              <a:t>, </a:t>
            </a:r>
            <a:r>
              <a:rPr lang="en-US" sz="2400" b="1" smtClean="0">
                <a:latin typeface="Lucida Sans" charset="0"/>
                <a:sym typeface="Lucida Sans" charset="0"/>
              </a:rPr>
              <a:t>while</a:t>
            </a:r>
            <a:r>
              <a:rPr lang="en-US" sz="2400" smtClean="0">
                <a:latin typeface="Lucida Sans" charset="0"/>
                <a:sym typeface="Lucida Sans" charset="0"/>
              </a:rPr>
              <a:t>, </a:t>
            </a:r>
            <a:r>
              <a:rPr lang="en-US" sz="2400" b="1" smtClean="0">
                <a:latin typeface="Lucida Sans" charset="0"/>
                <a:sym typeface="Lucida Sans" charset="0"/>
              </a:rPr>
              <a:t>break</a:t>
            </a:r>
            <a:r>
              <a:rPr lang="en-US" sz="2400" smtClean="0">
                <a:latin typeface="Lucida Sans" charset="0"/>
                <a:sym typeface="Lucida Sans" charset="0"/>
              </a:rPr>
              <a:t>, </a:t>
            </a:r>
            <a:r>
              <a:rPr lang="en-US" sz="2400" b="1" smtClean="0">
                <a:latin typeface="Lucida Sans" charset="0"/>
                <a:sym typeface="Lucida Sans" charset="0"/>
              </a:rPr>
              <a:t>continue</a:t>
            </a:r>
            <a:r>
              <a:rPr lang="en-US" sz="2400" smtClean="0">
                <a:latin typeface="Lucida Sans" charset="0"/>
                <a:sym typeface="Lucida Sans" charset="0"/>
              </a:rPr>
              <a:t>, function definitions.</a:t>
            </a:r>
          </a:p>
          <a:p>
            <a:pPr indent="-255588" eaLnBrk="1" hangingPunct="1">
              <a:lnSpc>
                <a:spcPct val="90000"/>
              </a:lnSpc>
            </a:pPr>
            <a:r>
              <a:rPr lang="en-US" sz="2400" smtClean="0">
                <a:latin typeface="Lucida Sans" charset="0"/>
                <a:sym typeface="Lucida Sans" charset="0"/>
              </a:rPr>
              <a:t>Semicolons required mostly in the same places.</a:t>
            </a:r>
          </a:p>
          <a:p>
            <a:pPr indent="-255588" eaLnBrk="1" hangingPunct="1">
              <a:lnSpc>
                <a:spcPct val="90000"/>
              </a:lnSpc>
            </a:pPr>
            <a:r>
              <a:rPr lang="en-US" sz="2400" smtClean="0">
                <a:latin typeface="Lucida Sans" charset="0"/>
                <a:sym typeface="Lucida Sans" charset="0"/>
              </a:rPr>
              <a:t>Execution begins with the main() function.</a:t>
            </a:r>
          </a:p>
          <a:p>
            <a:pPr indent="-255588" eaLnBrk="1" hangingPunct="1">
              <a:lnSpc>
                <a:spcPct val="90000"/>
              </a:lnSpc>
            </a:pPr>
            <a:r>
              <a:rPr lang="en-US" sz="2400" smtClean="0">
                <a:latin typeface="Lucida Sans" charset="0"/>
                <a:sym typeface="Lucida Sans" charset="0"/>
              </a:rPr>
              <a:t>Comments:  </a:t>
            </a:r>
            <a:r>
              <a:rPr lang="en-US" sz="2400" smtClean="0">
                <a:solidFill>
                  <a:srgbClr val="7D3C4A"/>
                </a:solidFill>
                <a:latin typeface="Courier New Bold" charset="0"/>
                <a:cs typeface="Courier New Bold" charset="0"/>
                <a:sym typeface="Courier New Bold" charset="0"/>
              </a:rPr>
              <a:t>//</a:t>
            </a:r>
            <a:r>
              <a:rPr lang="en-US" sz="2400" smtClean="0">
                <a:latin typeface="Lucida Sans" charset="0"/>
                <a:sym typeface="Lucida Sans" charset="0"/>
              </a:rPr>
              <a:t>   and  </a:t>
            </a:r>
            <a:r>
              <a:rPr lang="en-US" sz="2400" smtClean="0">
                <a:solidFill>
                  <a:srgbClr val="7D3C4A"/>
                </a:solidFill>
                <a:latin typeface="Courier New Bold" charset="0"/>
                <a:cs typeface="Courier New Bold" charset="0"/>
                <a:sym typeface="Courier New Bold" charset="0"/>
              </a:rPr>
              <a:t>/* … */</a:t>
            </a:r>
            <a:endParaRPr lang="en-US" sz="2400" smtClean="0">
              <a:latin typeface="Lucida Sans" charset="0"/>
              <a:sym typeface="Lucida Sans" charset="0"/>
            </a:endParaRPr>
          </a:p>
          <a:p>
            <a:pPr indent="-255588" eaLnBrk="1" hangingPunct="1">
              <a:lnSpc>
                <a:spcPct val="90000"/>
              </a:lnSpc>
            </a:pPr>
            <a:r>
              <a:rPr lang="en-US" sz="2400" smtClean="0">
                <a:latin typeface="Lucida Sans" charset="0"/>
                <a:sym typeface="Lucida Sans" charset="0"/>
              </a:rPr>
              <a:t>Arrays are homogeneous, and size must be declared at creation.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1"/>
          <p:cNvSpPr>
            <a:spLocks/>
          </p:cNvSpPr>
          <p:nvPr/>
        </p:nvSpPr>
        <p:spPr bwMode="auto">
          <a:xfrm>
            <a:off x="498475" y="5943600"/>
            <a:ext cx="4940300" cy="92233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/>
            <a:rect l="T0" t="T1" r="T2" b="T3"/>
            <a:pathLst>
              <a:path w="21600" h="2160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chemeClr val="accent1">
              <a:alpha val="39999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87" name="AutoShape 2"/>
          <p:cNvSpPr>
            <a:spLocks/>
          </p:cNvSpPr>
          <p:nvPr/>
        </p:nvSpPr>
        <p:spPr bwMode="auto">
          <a:xfrm>
            <a:off x="484188" y="5938838"/>
            <a:ext cx="3690937" cy="933450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/>
            <a:rect l="T0" t="T1" r="T2" b="T3"/>
            <a:pathLst>
              <a:path w="21600" h="2160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88" name="AutoShape 3"/>
          <p:cNvSpPr>
            <a:spLocks/>
          </p:cNvSpPr>
          <p:nvPr/>
        </p:nvSpPr>
        <p:spPr bwMode="auto">
          <a:xfrm>
            <a:off x="-4763" y="5791200"/>
            <a:ext cx="3400426" cy="1079500"/>
          </a:xfrm>
          <a:prstGeom prst="rtTriangle">
            <a:avLst/>
          </a:prstGeom>
          <a:blipFill dpi="0" rotWithShape="0">
            <a:blip r:embed="rId2"/>
            <a:srcRect/>
            <a:stretch>
              <a:fillRect/>
            </a:stretch>
          </a:blipFill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89" name="Line 4"/>
          <p:cNvSpPr>
            <a:spLocks noChangeShapeType="1"/>
          </p:cNvSpPr>
          <p:nvPr/>
        </p:nvSpPr>
        <p:spPr bwMode="auto">
          <a:xfrm>
            <a:off x="-7938" y="5786438"/>
            <a:ext cx="3403601" cy="1084262"/>
          </a:xfrm>
          <a:prstGeom prst="line">
            <a:avLst/>
          </a:prstGeom>
          <a:noFill/>
          <a:ln w="12065">
            <a:solidFill>
              <a:srgbClr val="5EA3B4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Lucida Sans" charset="0"/>
                <a:sym typeface="Lucida Sans" charset="0"/>
              </a:rPr>
              <a:t>Interlude</a:t>
            </a:r>
          </a:p>
        </p:txBody>
      </p:sp>
      <p:pic>
        <p:nvPicPr>
          <p:cNvPr id="16391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70038"/>
            <a:ext cx="9144000" cy="323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/>
          </p:cNvSpPr>
          <p:nvPr/>
        </p:nvSpPr>
        <p:spPr bwMode="auto">
          <a:xfrm>
            <a:off x="660400" y="2017713"/>
            <a:ext cx="82677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algn="l"/>
            <a:r>
              <a:rPr lang="en-US" sz="2400" b="1" dirty="0">
                <a:solidFill>
                  <a:srgbClr val="7F0055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public</a:t>
            </a:r>
            <a:r>
              <a:rPr lang="en-US" sz="2400" dirty="0">
                <a:solidFill>
                  <a:schemeClr val="tx1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class</a:t>
            </a:r>
            <a:r>
              <a:rPr lang="en-US" sz="2400" dirty="0">
                <a:solidFill>
                  <a:schemeClr val="tx1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HelloPrinter</a:t>
            </a:r>
            <a:r>
              <a:rPr lang="en-US" sz="2400" dirty="0">
                <a:solidFill>
                  <a:schemeClr val="tx1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 {</a:t>
            </a:r>
          </a:p>
          <a:p>
            <a:pPr algn="l"/>
            <a:endParaRPr lang="en-US" sz="2400" dirty="0">
              <a:solidFill>
                <a:schemeClr val="tx1"/>
              </a:solidFill>
              <a:latin typeface="Lucida Sans Typewriter" charset="0"/>
              <a:cs typeface="Lucida Sans Typewriter" charset="0"/>
              <a:sym typeface="Lucida Sans Typewriter" charset="0"/>
            </a:endParaRPr>
          </a:p>
          <a:p>
            <a:pPr algn="l"/>
            <a:r>
              <a:rPr lang="en-US" sz="2400" b="1" dirty="0" smtClean="0">
                <a:solidFill>
                  <a:srgbClr val="7F0055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    public</a:t>
            </a:r>
            <a:r>
              <a:rPr lang="en-US" sz="2400" dirty="0" smtClean="0">
                <a:solidFill>
                  <a:schemeClr val="tx1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static</a:t>
            </a:r>
            <a:r>
              <a:rPr lang="en-US" sz="2400" dirty="0">
                <a:solidFill>
                  <a:schemeClr val="tx1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void</a:t>
            </a:r>
            <a:r>
              <a:rPr lang="en-US" sz="2400" dirty="0">
                <a:solidFill>
                  <a:schemeClr val="tx1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 main(String[] </a:t>
            </a:r>
            <a:r>
              <a:rPr lang="en-US" sz="2400" dirty="0" err="1">
                <a:solidFill>
                  <a:schemeClr val="tx1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args</a:t>
            </a:r>
            <a:r>
              <a:rPr lang="en-US" sz="2400" dirty="0">
                <a:solidFill>
                  <a:schemeClr val="tx1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) {</a:t>
            </a:r>
          </a:p>
          <a:p>
            <a:pPr algn="l"/>
            <a:r>
              <a:rPr lang="en-US" sz="2400" dirty="0" smtClean="0">
                <a:latin typeface="Lucida Sans Typewriter" charset="0"/>
                <a:cs typeface="Lucida Sans Typewriter" charset="0"/>
                <a:sym typeface="Lucida Sans Typewriter" charset="0"/>
              </a:rPr>
              <a:t>        </a:t>
            </a:r>
            <a:r>
              <a:rPr lang="en-US" sz="2400" dirty="0" err="1" smtClean="0">
                <a:solidFill>
                  <a:schemeClr val="tx1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out</a:t>
            </a:r>
            <a:r>
              <a:rPr lang="en-US" sz="2400" dirty="0" err="1" smtClean="0">
                <a:solidFill>
                  <a:schemeClr val="tx1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.println</a:t>
            </a:r>
            <a:r>
              <a:rPr lang="en-US" sz="2400" dirty="0">
                <a:solidFill>
                  <a:schemeClr val="tx1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(</a:t>
            </a:r>
            <a:r>
              <a:rPr lang="en-US" sz="2400" dirty="0">
                <a:solidFill>
                  <a:srgbClr val="2A00FF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"Hello, World!"</a:t>
            </a:r>
            <a:r>
              <a:rPr lang="en-US" sz="2400" dirty="0">
                <a:solidFill>
                  <a:schemeClr val="tx1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);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    }</a:t>
            </a:r>
            <a:endParaRPr lang="en-US" sz="2400" dirty="0">
              <a:solidFill>
                <a:schemeClr val="tx1"/>
              </a:solidFill>
              <a:latin typeface="Lucida Sans Typewriter" charset="0"/>
              <a:cs typeface="Lucida Sans Typewriter" charset="0"/>
              <a:sym typeface="Lucida Sans Typewriter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Lucida Sans Typewriter" charset="0"/>
              <a:cs typeface="Lucida Sans Typewriter" charset="0"/>
              <a:sym typeface="Lucida Sans Typewriter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}</a:t>
            </a:r>
          </a:p>
          <a:p>
            <a:pPr algn="l"/>
            <a:endParaRPr lang="en-US" sz="2400" dirty="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8435" name="AutoShape 2"/>
          <p:cNvSpPr>
            <a:spLocks/>
          </p:cNvSpPr>
          <p:nvPr/>
        </p:nvSpPr>
        <p:spPr bwMode="auto">
          <a:xfrm>
            <a:off x="498475" y="5943600"/>
            <a:ext cx="4940300" cy="92233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/>
            <a:rect l="T0" t="T1" r="T2" b="T3"/>
            <a:pathLst>
              <a:path w="21600" h="2160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chemeClr val="accent1">
              <a:alpha val="39999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6" name="AutoShape 3"/>
          <p:cNvSpPr>
            <a:spLocks/>
          </p:cNvSpPr>
          <p:nvPr/>
        </p:nvSpPr>
        <p:spPr bwMode="auto">
          <a:xfrm>
            <a:off x="484188" y="5938838"/>
            <a:ext cx="3690937" cy="933450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/>
            <a:rect l="T0" t="T1" r="T2" b="T3"/>
            <a:pathLst>
              <a:path w="21600" h="2160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7" name="AutoShape 4"/>
          <p:cNvSpPr>
            <a:spLocks/>
          </p:cNvSpPr>
          <p:nvPr/>
        </p:nvSpPr>
        <p:spPr bwMode="auto">
          <a:xfrm>
            <a:off x="-4763" y="5791200"/>
            <a:ext cx="3400426" cy="1079500"/>
          </a:xfrm>
          <a:prstGeom prst="rtTriangle">
            <a:avLst/>
          </a:prstGeom>
          <a:blipFill dpi="0" rotWithShape="0">
            <a:blip r:embed="rId3"/>
            <a:srcRect/>
            <a:stretch>
              <a:fillRect/>
            </a:stretch>
          </a:blipFill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8" name="Line 5"/>
          <p:cNvSpPr>
            <a:spLocks noChangeShapeType="1"/>
          </p:cNvSpPr>
          <p:nvPr/>
        </p:nvSpPr>
        <p:spPr bwMode="auto">
          <a:xfrm>
            <a:off x="-7938" y="5786438"/>
            <a:ext cx="3403601" cy="1084262"/>
          </a:xfrm>
          <a:prstGeom prst="line">
            <a:avLst/>
          </a:prstGeom>
          <a:noFill/>
          <a:ln w="12065">
            <a:solidFill>
              <a:srgbClr val="5EA3B4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Lucida Sans" charset="0"/>
                <a:sym typeface="Lucida Sans" charset="0"/>
              </a:rPr>
              <a:t>A First Java Program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749300" y="863600"/>
            <a:ext cx="2578100" cy="1219200"/>
            <a:chOff x="0" y="0"/>
            <a:chExt cx="1624" cy="768"/>
          </a:xfrm>
        </p:grpSpPr>
        <p:sp>
          <p:nvSpPr>
            <p:cNvPr id="18451" name="Line 8"/>
            <p:cNvSpPr>
              <a:spLocks noChangeShapeType="1"/>
            </p:cNvSpPr>
            <p:nvPr/>
          </p:nvSpPr>
          <p:spPr bwMode="auto">
            <a:xfrm rot="10800000">
              <a:off x="1032" y="536"/>
              <a:ext cx="160" cy="2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stealth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2" name="Rectangle 9"/>
            <p:cNvSpPr>
              <a:spLocks/>
            </p:cNvSpPr>
            <p:nvPr/>
          </p:nvSpPr>
          <p:spPr bwMode="auto">
            <a:xfrm>
              <a:off x="0" y="0"/>
              <a:ext cx="1624" cy="608"/>
            </a:xfrm>
            <a:prstGeom prst="rect">
              <a:avLst/>
            </a:prstGeom>
            <a:solidFill>
              <a:srgbClr val="FFFF3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Arial" charset="0"/>
                  <a:cs typeface="Arial" charset="0"/>
                  <a:sym typeface="Arial" charset="0"/>
                </a:rPr>
                <a:t>In Java, all variable and function definitions are inside class definitions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194300" y="1371600"/>
            <a:ext cx="3111500" cy="1409700"/>
            <a:chOff x="0" y="0"/>
            <a:chExt cx="1960" cy="887"/>
          </a:xfrm>
        </p:grpSpPr>
        <p:sp>
          <p:nvSpPr>
            <p:cNvPr id="18449" name="Line 11"/>
            <p:cNvSpPr>
              <a:spLocks noChangeShapeType="1"/>
            </p:cNvSpPr>
            <p:nvPr/>
          </p:nvSpPr>
          <p:spPr bwMode="auto">
            <a:xfrm rot="10800000" flipH="1">
              <a:off x="0" y="184"/>
              <a:ext cx="1288" cy="7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stealth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Rectangle 12"/>
            <p:cNvSpPr>
              <a:spLocks/>
            </p:cNvSpPr>
            <p:nvPr/>
          </p:nvSpPr>
          <p:spPr bwMode="auto">
            <a:xfrm>
              <a:off x="336" y="0"/>
              <a:ext cx="1624" cy="224"/>
            </a:xfrm>
            <a:prstGeom prst="rect">
              <a:avLst/>
            </a:prstGeom>
            <a:solidFill>
              <a:srgbClr val="FFFF3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/>
              <a:r>
                <a:rPr lang="en-US" sz="1800" b="1">
                  <a:solidFill>
                    <a:schemeClr val="tx1"/>
                  </a:solidFill>
                  <a:latin typeface="Arial" charset="0"/>
                  <a:cs typeface="Arial" charset="0"/>
                  <a:sym typeface="Arial" charset="0"/>
                </a:rPr>
                <a:t>main</a:t>
              </a:r>
              <a:r>
                <a:rPr lang="en-US" sz="1800">
                  <a:solidFill>
                    <a:schemeClr val="tx1"/>
                  </a:solidFill>
                  <a:latin typeface="Arial" charset="0"/>
                  <a:cs typeface="Arial" charset="0"/>
                  <a:sym typeface="Arial" charset="0"/>
                </a:rPr>
                <a:t> is where we start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168400" y="3454400"/>
            <a:ext cx="3340100" cy="2032000"/>
            <a:chOff x="0" y="0"/>
            <a:chExt cx="2104" cy="1280"/>
          </a:xfrm>
        </p:grpSpPr>
        <p:sp>
          <p:nvSpPr>
            <p:cNvPr id="18447" name="Line 14"/>
            <p:cNvSpPr>
              <a:spLocks noChangeShapeType="1"/>
            </p:cNvSpPr>
            <p:nvPr/>
          </p:nvSpPr>
          <p:spPr bwMode="auto">
            <a:xfrm flipH="1">
              <a:off x="976" y="0"/>
              <a:ext cx="264" cy="6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stealth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Rectangle 15"/>
            <p:cNvSpPr>
              <a:spLocks/>
            </p:cNvSpPr>
            <p:nvPr/>
          </p:nvSpPr>
          <p:spPr bwMode="auto">
            <a:xfrm>
              <a:off x="0" y="592"/>
              <a:ext cx="2104" cy="688"/>
            </a:xfrm>
            <a:prstGeom prst="rect">
              <a:avLst/>
            </a:prstGeom>
            <a:solidFill>
              <a:srgbClr val="FFFF3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/>
              <a:r>
                <a:rPr lang="en-US" sz="1600" b="1" dirty="0" err="1">
                  <a:solidFill>
                    <a:schemeClr val="tx1"/>
                  </a:solidFill>
                  <a:latin typeface="Lucida Sans" charset="0"/>
                  <a:cs typeface="Lucida Sans" charset="0"/>
                  <a:sym typeface="Lucida Sans" charset="0"/>
                </a:rPr>
                <a:t>System.out</a:t>
              </a:r>
              <a:r>
                <a:rPr lang="en-US" sz="1600" dirty="0">
                  <a:solidFill>
                    <a:schemeClr val="tx1"/>
                  </a:solidFill>
                  <a:latin typeface="Lucida Sans" charset="0"/>
                  <a:cs typeface="Lucida Sans" charset="0"/>
                  <a:sym typeface="Lucida Sans" charset="0"/>
                </a:rPr>
                <a:t> is Java's standard output stream.  Note that this is the variable called </a:t>
              </a:r>
              <a:r>
                <a:rPr lang="en-US" sz="1600" b="1" dirty="0">
                  <a:solidFill>
                    <a:schemeClr val="tx1"/>
                  </a:solidFill>
                  <a:latin typeface="Lucida Sans" charset="0"/>
                  <a:cs typeface="Lucida Sans" charset="0"/>
                  <a:sym typeface="Lucida Sans" charset="0"/>
                </a:rPr>
                <a:t>out</a:t>
              </a:r>
              <a:r>
                <a:rPr lang="en-US" sz="1600" dirty="0">
                  <a:solidFill>
                    <a:schemeClr val="tx1"/>
                  </a:solidFill>
                  <a:latin typeface="Lucida Sans" charset="0"/>
                  <a:cs typeface="Lucida Sans" charset="0"/>
                  <a:sym typeface="Lucida Sans" charset="0"/>
                </a:rPr>
                <a:t> in the </a:t>
              </a:r>
              <a:r>
                <a:rPr lang="en-US" sz="1600" b="1" dirty="0">
                  <a:solidFill>
                    <a:schemeClr val="tx1"/>
                  </a:solidFill>
                  <a:latin typeface="Lucida Sans" charset="0"/>
                  <a:cs typeface="Lucida Sans" charset="0"/>
                  <a:sym typeface="Lucida Sans" charset="0"/>
                </a:rPr>
                <a:t>System</a:t>
              </a:r>
              <a:r>
                <a:rPr lang="en-US" sz="1600" dirty="0">
                  <a:solidFill>
                    <a:schemeClr val="tx1"/>
                  </a:solidFill>
                  <a:latin typeface="Lucida Sans" charset="0"/>
                  <a:cs typeface="Lucida Sans" charset="0"/>
                  <a:sym typeface="Lucida Sans" charset="0"/>
                </a:rPr>
                <a:t> class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4406900" y="3441700"/>
            <a:ext cx="4279900" cy="2044700"/>
            <a:chOff x="0" y="0"/>
            <a:chExt cx="2696" cy="1288"/>
          </a:xfrm>
        </p:grpSpPr>
        <p:sp>
          <p:nvSpPr>
            <p:cNvPr id="18445" name="Line 17"/>
            <p:cNvSpPr>
              <a:spLocks noChangeShapeType="1"/>
            </p:cNvSpPr>
            <p:nvPr/>
          </p:nvSpPr>
          <p:spPr bwMode="auto">
            <a:xfrm>
              <a:off x="0" y="0"/>
              <a:ext cx="1063" cy="7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stealth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6" name="Rectangle 18"/>
            <p:cNvSpPr>
              <a:spLocks/>
            </p:cNvSpPr>
            <p:nvPr/>
          </p:nvSpPr>
          <p:spPr bwMode="auto">
            <a:xfrm>
              <a:off x="592" y="600"/>
              <a:ext cx="2104" cy="688"/>
            </a:xfrm>
            <a:prstGeom prst="rect">
              <a:avLst/>
            </a:prstGeom>
            <a:solidFill>
              <a:srgbClr val="FFFF3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/>
              <a:r>
                <a:rPr lang="en-US" sz="1600" b="1">
                  <a:solidFill>
                    <a:schemeClr val="tx1"/>
                  </a:solidFill>
                  <a:latin typeface="Lucida Sans" charset="0"/>
                  <a:cs typeface="Lucida Sans" charset="0"/>
                  <a:sym typeface="Lucida Sans" charset="0"/>
                </a:rPr>
                <a:t>System.out</a:t>
              </a:r>
              <a:r>
                <a:rPr lang="en-US" sz="1600">
                  <a:solidFill>
                    <a:schemeClr val="tx1"/>
                  </a:solidFill>
                  <a:latin typeface="Lucida Sans" charset="0"/>
                  <a:cs typeface="Lucida Sans" charset="0"/>
                  <a:sym typeface="Lucida Sans" charset="0"/>
                </a:rPr>
                <a:t> is an object from the </a:t>
              </a:r>
              <a:r>
                <a:rPr lang="en-US" sz="1600" b="1">
                  <a:solidFill>
                    <a:schemeClr val="tx1"/>
                  </a:solidFill>
                  <a:latin typeface="Lucida Sans" charset="0"/>
                  <a:cs typeface="Lucida Sans" charset="0"/>
                  <a:sym typeface="Lucida Sans" charset="0"/>
                </a:rPr>
                <a:t>PrintStream</a:t>
              </a:r>
              <a:r>
                <a:rPr lang="en-US" sz="1600">
                  <a:solidFill>
                    <a:schemeClr val="tx1"/>
                  </a:solidFill>
                  <a:latin typeface="Lucida Sans" charset="0"/>
                  <a:cs typeface="Lucida Sans" charset="0"/>
                  <a:sym typeface="Lucida Sans" charset="0"/>
                </a:rPr>
                <a:t> class.  </a:t>
              </a:r>
              <a:r>
                <a:rPr lang="en-US" sz="1600" b="1">
                  <a:solidFill>
                    <a:schemeClr val="tx1"/>
                  </a:solidFill>
                  <a:latin typeface="Lucida Sans" charset="0"/>
                  <a:cs typeface="Lucida Sans" charset="0"/>
                  <a:sym typeface="Lucida Sans" charset="0"/>
                </a:rPr>
                <a:t>PrintStream</a:t>
              </a:r>
              <a:r>
                <a:rPr lang="en-US" sz="1600">
                  <a:solidFill>
                    <a:schemeClr val="tx1"/>
                  </a:solidFill>
                  <a:latin typeface="Lucida Sans" charset="0"/>
                  <a:cs typeface="Lucida Sans" charset="0"/>
                  <a:sym typeface="Lucida Sans" charset="0"/>
                </a:rPr>
                <a:t> has a method called </a:t>
              </a:r>
              <a:r>
                <a:rPr lang="en-US" sz="1600" b="1">
                  <a:solidFill>
                    <a:schemeClr val="tx1"/>
                  </a:solidFill>
                  <a:latin typeface="Lucida Sans" charset="0"/>
                  <a:cs typeface="Lucida Sans" charset="0"/>
                  <a:sym typeface="Lucida Sans" charset="0"/>
                </a:rPr>
                <a:t>println( )</a:t>
              </a:r>
            </a:p>
          </p:txBody>
        </p:sp>
      </p:grpSp>
      <p:sp>
        <p:nvSpPr>
          <p:cNvPr id="18444" name="Rectangle 19"/>
          <p:cNvSpPr>
            <a:spLocks/>
          </p:cNvSpPr>
          <p:nvPr/>
        </p:nvSpPr>
        <p:spPr bwMode="auto">
          <a:xfrm>
            <a:off x="8445500" y="6451600"/>
            <a:ext cx="503238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Q11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1"/>
          <p:cNvSpPr>
            <a:spLocks/>
          </p:cNvSpPr>
          <p:nvPr/>
        </p:nvSpPr>
        <p:spPr bwMode="auto">
          <a:xfrm>
            <a:off x="498475" y="5943600"/>
            <a:ext cx="4940300" cy="92233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/>
            <a:rect l="T0" t="T1" r="T2" b="T3"/>
            <a:pathLst>
              <a:path w="21600" h="2160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chemeClr val="accent1">
              <a:alpha val="39999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1" name="AutoShape 2"/>
          <p:cNvSpPr>
            <a:spLocks/>
          </p:cNvSpPr>
          <p:nvPr/>
        </p:nvSpPr>
        <p:spPr bwMode="auto">
          <a:xfrm>
            <a:off x="484188" y="5938838"/>
            <a:ext cx="3690937" cy="933450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/>
            <a:rect l="T0" t="T1" r="T2" b="T3"/>
            <a:pathLst>
              <a:path w="21600" h="2160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2" name="AutoShape 3"/>
          <p:cNvSpPr>
            <a:spLocks/>
          </p:cNvSpPr>
          <p:nvPr/>
        </p:nvSpPr>
        <p:spPr bwMode="auto">
          <a:xfrm>
            <a:off x="-4763" y="5791200"/>
            <a:ext cx="3400426" cy="1079500"/>
          </a:xfrm>
          <a:prstGeom prst="rtTriangle">
            <a:avLst/>
          </a:prstGeom>
          <a:blipFill dpi="0" rotWithShape="0">
            <a:blip r:embed="rId3"/>
            <a:srcRect/>
            <a:stretch>
              <a:fillRect/>
            </a:stretch>
          </a:blipFill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3" name="Line 4"/>
          <p:cNvSpPr>
            <a:spLocks noChangeShapeType="1"/>
          </p:cNvSpPr>
          <p:nvPr/>
        </p:nvSpPr>
        <p:spPr bwMode="auto">
          <a:xfrm>
            <a:off x="-7938" y="5786438"/>
            <a:ext cx="3403601" cy="1084262"/>
          </a:xfrm>
          <a:prstGeom prst="line">
            <a:avLst/>
          </a:prstGeom>
          <a:noFill/>
          <a:ln w="12065">
            <a:solidFill>
              <a:srgbClr val="5EA3B4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Lucida Sans" charset="0"/>
                <a:sym typeface="Lucida Sans" charset="0"/>
              </a:rPr>
              <a:t>Roll Call, Introductions</a:t>
            </a:r>
          </a:p>
        </p:txBody>
      </p:sp>
      <p:sp>
        <p:nvSpPr>
          <p:cNvPr id="7174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Lucida Sans" charset="0"/>
                <a:sym typeface="Lucida Sans" charset="0"/>
              </a:rPr>
              <a:t>Tell me what you prefer to be called</a:t>
            </a:r>
          </a:p>
          <a:p>
            <a:pPr eaLnBrk="1" hangingPunct="1"/>
            <a:r>
              <a:rPr lang="en-US" dirty="0" smtClean="0">
                <a:latin typeface="Lucida Sans" charset="0"/>
                <a:sym typeface="Lucida Sans" charset="0"/>
              </a:rPr>
              <a:t>For introductions give:</a:t>
            </a:r>
          </a:p>
          <a:p>
            <a:pPr lvl="1" eaLnBrk="1" hangingPunct="1"/>
            <a:r>
              <a:rPr lang="en-US" dirty="0" smtClean="0">
                <a:latin typeface="Lucida Sans" charset="0"/>
                <a:sym typeface="Lucida Sans" charset="0"/>
              </a:rPr>
              <a:t>Name</a:t>
            </a:r>
          </a:p>
          <a:p>
            <a:pPr lvl="1" eaLnBrk="1" hangingPunct="1"/>
            <a:r>
              <a:rPr lang="en-US" dirty="0" smtClean="0">
                <a:latin typeface="Lucida Sans" charset="0"/>
                <a:sym typeface="Lucida Sans" charset="0"/>
              </a:rPr>
              <a:t>Major</a:t>
            </a:r>
          </a:p>
          <a:p>
            <a:pPr lvl="1" eaLnBrk="1" hangingPunct="1"/>
            <a:r>
              <a:rPr lang="en-US" dirty="0" smtClean="0">
                <a:latin typeface="Lucida Sans" charset="0"/>
                <a:sym typeface="Lucida Sans" charset="0"/>
              </a:rPr>
              <a:t>Hometown</a:t>
            </a:r>
          </a:p>
          <a:p>
            <a:pPr lvl="1" eaLnBrk="1" hangingPunct="1"/>
            <a:r>
              <a:rPr lang="en-US" dirty="0" smtClean="0">
                <a:latin typeface="Lucida Sans" charset="0"/>
                <a:sym typeface="Lucida Sans" charset="0"/>
              </a:rPr>
              <a:t>Something about yourself that we might not guess</a:t>
            </a:r>
          </a:p>
        </p:txBody>
      </p:sp>
      <p:sp>
        <p:nvSpPr>
          <p:cNvPr id="7176" name="Rectangle 7"/>
          <p:cNvSpPr>
            <a:spLocks/>
          </p:cNvSpPr>
          <p:nvPr/>
        </p:nvSpPr>
        <p:spPr bwMode="auto">
          <a:xfrm>
            <a:off x="8648700" y="6464300"/>
            <a:ext cx="393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Q3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1"/>
          <p:cNvSpPr>
            <a:spLocks/>
          </p:cNvSpPr>
          <p:nvPr/>
        </p:nvSpPr>
        <p:spPr bwMode="auto">
          <a:xfrm>
            <a:off x="498475" y="5943600"/>
            <a:ext cx="4940300" cy="92233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/>
            <a:rect l="T0" t="T1" r="T2" b="T3"/>
            <a:pathLst>
              <a:path w="21600" h="2160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chemeClr val="accent1">
              <a:alpha val="39999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3" name="AutoShape 2"/>
          <p:cNvSpPr>
            <a:spLocks/>
          </p:cNvSpPr>
          <p:nvPr/>
        </p:nvSpPr>
        <p:spPr bwMode="auto">
          <a:xfrm>
            <a:off x="484188" y="5938838"/>
            <a:ext cx="3690937" cy="933450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21600 h 21600"/>
            </a:gdLst>
            <a:ahLst/>
            <a:cxnLst/>
            <a:rect l="T0" t="T1" r="T2" b="T3"/>
            <a:pathLst>
              <a:path w="21600" h="2160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4" name="AutoShape 3"/>
          <p:cNvSpPr>
            <a:spLocks/>
          </p:cNvSpPr>
          <p:nvPr/>
        </p:nvSpPr>
        <p:spPr bwMode="auto">
          <a:xfrm>
            <a:off x="-4763" y="5791200"/>
            <a:ext cx="3400426" cy="1079500"/>
          </a:xfrm>
          <a:prstGeom prst="rtTriangle">
            <a:avLst/>
          </a:prstGeom>
          <a:blipFill dpi="0" rotWithShape="0">
            <a:blip r:embed="rId2"/>
            <a:srcRect/>
            <a:stretch>
              <a:fillRect/>
            </a:stretch>
          </a:blipFill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5" name="Line 4"/>
          <p:cNvSpPr>
            <a:spLocks noChangeShapeType="1"/>
          </p:cNvSpPr>
          <p:nvPr/>
        </p:nvSpPr>
        <p:spPr bwMode="auto">
          <a:xfrm>
            <a:off x="-7938" y="5786438"/>
            <a:ext cx="3403601" cy="1084262"/>
          </a:xfrm>
          <a:prstGeom prst="line">
            <a:avLst/>
          </a:prstGeom>
          <a:noFill/>
          <a:ln w="12065">
            <a:solidFill>
              <a:srgbClr val="5EA3B4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6922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Lucida Sans" charset="0"/>
                <a:sym typeface="Lucida Sans" charset="0"/>
              </a:rPr>
              <a:t>Feel free to interrupt during class discussions</a:t>
            </a:r>
          </a:p>
        </p:txBody>
      </p:sp>
      <p:sp>
        <p:nvSpPr>
          <p:cNvPr id="10246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5105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Lucida Sans" charset="0"/>
                <a:sym typeface="Lucida Sans" charset="0"/>
              </a:rPr>
              <a:t>Even with statements like, “I have no idea what you were just talking about.”</a:t>
            </a:r>
          </a:p>
          <a:p>
            <a:pPr eaLnBrk="1" hangingPunct="1"/>
            <a:r>
              <a:rPr lang="en-US" dirty="0" smtClean="0">
                <a:latin typeface="Lucida Sans" charset="0"/>
                <a:sym typeface="Lucida Sans" charset="0"/>
              </a:rPr>
              <a:t>We want to be polite, but in this room learning trumps politeness.</a:t>
            </a:r>
          </a:p>
          <a:p>
            <a:pPr eaLnBrk="1" hangingPunct="1"/>
            <a:r>
              <a:rPr lang="en-US" dirty="0" smtClean="0">
                <a:latin typeface="Lucida Sans" charset="0"/>
                <a:sym typeface="Lucida Sans" charset="0"/>
              </a:rPr>
              <a:t>I do not intend for classroom discussions to go over your head.  Don't let them!</a:t>
            </a:r>
          </a:p>
          <a:p>
            <a:pPr eaLnBrk="1" hangingPunct="1"/>
            <a:endParaRPr lang="en-US" dirty="0" smtClean="0">
              <a:latin typeface="Lucida Sans" charset="0"/>
              <a:sym typeface="Lucida Sans" charset="0"/>
            </a:endParaRPr>
          </a:p>
          <a:p>
            <a:pPr eaLnBrk="1" hangingPunct="1"/>
            <a:r>
              <a:rPr lang="en-US" dirty="0" smtClean="0">
                <a:latin typeface="Lucida Sans" charset="0"/>
                <a:sym typeface="Lucida Sans" charset="0"/>
              </a:rPr>
              <a:t>Throughout:</a:t>
            </a:r>
            <a:br>
              <a:rPr lang="en-US" dirty="0" smtClean="0">
                <a:latin typeface="Lucida Sans" charset="0"/>
                <a:sym typeface="Lucida Sans" charset="0"/>
              </a:rPr>
            </a:br>
            <a:r>
              <a:rPr lang="en-US" b="1" i="1" dirty="0" smtClean="0">
                <a:solidFill>
                  <a:srgbClr val="FF0000"/>
                </a:solidFill>
                <a:latin typeface="Lucida Sans" charset="0"/>
                <a:sym typeface="Lucida Sans" charset="0"/>
              </a:rPr>
              <a:t>Ask, evaluate, respond, comment!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Acrobat Games:  An introduction to object-oriented design</a:t>
            </a:r>
            <a:endParaRPr lang="en-US" sz="4000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>
                <a:effectLst/>
              </a:rPr>
              <a:t>We need</a:t>
            </a:r>
            <a:br>
              <a:rPr lang="en-US" sz="2800" dirty="0" smtClean="0">
                <a:effectLst/>
              </a:rPr>
            </a:br>
            <a:r>
              <a:rPr lang="en-US" sz="2800" dirty="0" smtClean="0">
                <a:effectLst/>
              </a:rPr>
              <a:t>11 volunteers</a:t>
            </a:r>
          </a:p>
          <a:p>
            <a:pPr lvl="1">
              <a:lnSpc>
                <a:spcPct val="80000"/>
              </a:lnSpc>
            </a:pPr>
            <a:r>
              <a:rPr lang="en-US" sz="2400" dirty="0" err="1" smtClean="0">
                <a:effectLst/>
              </a:rPr>
              <a:t>BasicAcrobat</a:t>
            </a:r>
            <a:r>
              <a:rPr lang="en-US" sz="2400" dirty="0" smtClean="0">
                <a:effectLst/>
              </a:rPr>
              <a:t> x 3</a:t>
            </a:r>
          </a:p>
          <a:p>
            <a:pPr lvl="1">
              <a:lnSpc>
                <a:spcPct val="80000"/>
              </a:lnSpc>
            </a:pPr>
            <a:r>
              <a:rPr lang="en-US" sz="2400" dirty="0" err="1" smtClean="0">
                <a:effectLst/>
              </a:rPr>
              <a:t>ProudAcrobat</a:t>
            </a:r>
            <a:r>
              <a:rPr lang="en-US" sz="2400" dirty="0" smtClean="0">
                <a:effectLst/>
              </a:rPr>
              <a:t> x 2</a:t>
            </a:r>
          </a:p>
          <a:p>
            <a:pPr lvl="1">
              <a:lnSpc>
                <a:spcPct val="80000"/>
              </a:lnSpc>
            </a:pPr>
            <a:r>
              <a:rPr lang="en-US" sz="2400" dirty="0" err="1" smtClean="0">
                <a:effectLst/>
              </a:rPr>
              <a:t>DoublingAcrobat</a:t>
            </a:r>
            <a:endParaRPr lang="en-US" sz="2400" dirty="0" smtClean="0">
              <a:effectLst/>
            </a:endParaRPr>
          </a:p>
          <a:p>
            <a:pPr lvl="1">
              <a:lnSpc>
                <a:spcPct val="80000"/>
              </a:lnSpc>
            </a:pPr>
            <a:r>
              <a:rPr lang="en-US" sz="2400" dirty="0" err="1" smtClean="0">
                <a:effectLst/>
              </a:rPr>
              <a:t>AcrobatWithBuddy</a:t>
            </a:r>
            <a:r>
              <a:rPr lang="en-US" sz="2400" dirty="0" smtClean="0">
                <a:effectLst/>
              </a:rPr>
              <a:t> x 2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effectLst/>
              </a:rPr>
              <a:t>Choreographer x 2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effectLst/>
              </a:rPr>
              <a:t>Curmudgeon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effectLst/>
              </a:rPr>
              <a:t>Instructor: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effectLst/>
              </a:rPr>
              <a:t>Write the 6 types on the whiteboard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effectLst/>
              </a:rPr>
              <a:t>Beside each type, write the names of the actors for that type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effectLst/>
              </a:rPr>
              <a:t>Announce instructions per the next slide</a:t>
            </a:r>
            <a:endParaRPr lang="en-US" sz="2400" dirty="0">
              <a:effectLst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Object Oriented Software Development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1A85F66-907A-422D-9452-CBFDCA86564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1860" name="Text Box 4"/>
          <p:cNvSpPr txBox="1">
            <a:spLocks noChangeArrowheads="1"/>
          </p:cNvSpPr>
          <p:nvPr/>
        </p:nvSpPr>
        <p:spPr bwMode="auto">
          <a:xfrm>
            <a:off x="3733800" y="1600200"/>
            <a:ext cx="48006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This exercise is adapted from Joe Bergin’s page at</a:t>
            </a:r>
            <a:br>
              <a:rPr lang="en-US" dirty="0"/>
            </a:br>
            <a:r>
              <a:rPr lang="en-US" dirty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://cis.pace.edu</a:t>
            </a:r>
            <a:r>
              <a:rPr lang="en-US" dirty="0">
                <a:hlinkClick r:id="rId3"/>
              </a:rPr>
              <a:t>/~bergin/Java/RolePlay.html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that describes an idea presented by Steven K. </a:t>
            </a:r>
            <a:r>
              <a:rPr lang="en-US" dirty="0" err="1"/>
              <a:t>Andrianoff</a:t>
            </a:r>
            <a:r>
              <a:rPr lang="en-US" dirty="0"/>
              <a:t> and David B. Levine at SIGCSE-2002</a:t>
            </a:r>
          </a:p>
        </p:txBody>
      </p:sp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4267200" y="3276600"/>
            <a:ext cx="4724400" cy="120015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Each volunteer gets:</a:t>
            </a:r>
          </a:p>
          <a:p>
            <a:pPr>
              <a:buFontTx/>
              <a:buChar char="•"/>
            </a:pPr>
            <a:r>
              <a:rPr lang="en-US" dirty="0"/>
              <a:t> </a:t>
            </a:r>
            <a:r>
              <a:rPr lang="en-US" dirty="0" smtClean="0"/>
              <a:t>White sheet </a:t>
            </a:r>
            <a:r>
              <a:rPr lang="en-US" dirty="0"/>
              <a:t>with instructions for how to behave</a:t>
            </a:r>
          </a:p>
          <a:p>
            <a:pPr>
              <a:buFontTx/>
              <a:buChar char="•"/>
            </a:pPr>
            <a:r>
              <a:rPr lang="en-US" dirty="0"/>
              <a:t> Yellow sheet (blank):  scratch pad</a:t>
            </a:r>
          </a:p>
          <a:p>
            <a:pPr>
              <a:buFontTx/>
              <a:buChar char="•"/>
            </a:pPr>
            <a:r>
              <a:rPr lang="en-US" dirty="0"/>
              <a:t> </a:t>
            </a:r>
            <a:r>
              <a:rPr lang="en-US" dirty="0" smtClean="0"/>
              <a:t>Red sheets </a:t>
            </a:r>
            <a:r>
              <a:rPr lang="en-US" dirty="0"/>
              <a:t>(blank):  for returning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55638"/>
          </a:xfrm>
        </p:spPr>
        <p:txBody>
          <a:bodyPr/>
          <a:lstStyle/>
          <a:p>
            <a:r>
              <a:rPr lang="en-US" sz="4000"/>
              <a:t>Acrobat Games (continued)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1600200"/>
            <a:ext cx="43434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b="1">
                <a:latin typeface="Courier New" pitchFamily="49" charset="0"/>
              </a:rPr>
              <a:t>basicAcrobat1.clap(2);</a:t>
            </a:r>
          </a:p>
          <a:p>
            <a:pPr>
              <a:lnSpc>
                <a:spcPct val="80000"/>
              </a:lnSpc>
            </a:pPr>
            <a:r>
              <a:rPr lang="en-US" sz="1600" b="1">
                <a:latin typeface="Courier New" pitchFamily="49" charset="0"/>
              </a:rPr>
              <a:t>basicAcrobat2.twirl(1);</a:t>
            </a:r>
          </a:p>
          <a:p>
            <a:pPr>
              <a:lnSpc>
                <a:spcPct val="80000"/>
              </a:lnSpc>
            </a:pPr>
            <a:r>
              <a:rPr lang="en-US" sz="1600" b="1">
                <a:latin typeface="Courier New" pitchFamily="49" charset="0"/>
              </a:rPr>
              <a:t>basicAcrobat1.twirl(2);</a:t>
            </a:r>
          </a:p>
          <a:p>
            <a:pPr>
              <a:lnSpc>
                <a:spcPct val="80000"/>
              </a:lnSpc>
            </a:pPr>
            <a:r>
              <a:rPr lang="en-US" sz="1600" b="1">
                <a:latin typeface="Courier New" pitchFamily="49" charset="0"/>
              </a:rPr>
              <a:t>basicAcrobat1.count();</a:t>
            </a:r>
          </a:p>
          <a:p>
            <a:pPr>
              <a:lnSpc>
                <a:spcPct val="80000"/>
              </a:lnSpc>
            </a:pPr>
            <a:r>
              <a:rPr lang="en-US" sz="1600" b="1">
                <a:latin typeface="Courier New" pitchFamily="49" charset="0"/>
              </a:rPr>
              <a:t>basicAcrobat3.count();</a:t>
            </a:r>
          </a:p>
          <a:p>
            <a:pPr>
              <a:lnSpc>
                <a:spcPct val="80000"/>
              </a:lnSpc>
            </a:pPr>
            <a:r>
              <a:rPr lang="en-US" sz="1600" b="1">
                <a:latin typeface="Courier New" pitchFamily="49" charset="0"/>
              </a:rPr>
              <a:t>basicAcrobat3.sing();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600" b="1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1600" b="1">
                <a:latin typeface="Courier New" pitchFamily="49" charset="0"/>
              </a:rPr>
              <a:t>proudAcrobat1.clap(3);</a:t>
            </a:r>
          </a:p>
          <a:p>
            <a:pPr>
              <a:lnSpc>
                <a:spcPct val="80000"/>
              </a:lnSpc>
            </a:pPr>
            <a:r>
              <a:rPr lang="en-US" sz="1600" b="1">
                <a:latin typeface="Courier New" pitchFamily="49" charset="0"/>
              </a:rPr>
              <a:t>proudAcrobat2.twirl(1);</a:t>
            </a:r>
          </a:p>
          <a:p>
            <a:pPr>
              <a:lnSpc>
                <a:spcPct val="80000"/>
              </a:lnSpc>
            </a:pPr>
            <a:r>
              <a:rPr lang="en-US" sz="1600" b="1">
                <a:latin typeface="Courier New" pitchFamily="49" charset="0"/>
              </a:rPr>
              <a:t>proudAcrobat1.bow();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600" b="1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1600" b="1">
                <a:latin typeface="Courier New" pitchFamily="49" charset="0"/>
              </a:rPr>
              <a:t>curmudgeon.twirl(3);</a:t>
            </a:r>
          </a:p>
          <a:p>
            <a:pPr>
              <a:lnSpc>
                <a:spcPct val="80000"/>
              </a:lnSpc>
            </a:pPr>
            <a:r>
              <a:rPr lang="en-US" sz="1600" b="1">
                <a:latin typeface="Courier New" pitchFamily="49" charset="0"/>
              </a:rPr>
              <a:t>curmudgeon.clap(3);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600" b="1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1600" b="1">
                <a:latin typeface="Courier New" pitchFamily="49" charset="0"/>
              </a:rPr>
              <a:t>acrobatWithBuddy1.clap(4);</a:t>
            </a:r>
          </a:p>
          <a:p>
            <a:pPr>
              <a:lnSpc>
                <a:spcPct val="80000"/>
              </a:lnSpc>
            </a:pPr>
            <a:r>
              <a:rPr lang="en-US" sz="1600" b="1">
                <a:latin typeface="Courier New" pitchFamily="49" charset="0"/>
              </a:rPr>
              <a:t>acrobatWithBuddy1.clap(2);</a:t>
            </a:r>
          </a:p>
          <a:p>
            <a:pPr>
              <a:lnSpc>
                <a:spcPct val="80000"/>
              </a:lnSpc>
            </a:pPr>
            <a:r>
              <a:rPr lang="en-US" sz="1600" b="1">
                <a:latin typeface="Courier New" pitchFamily="49" charset="0"/>
              </a:rPr>
              <a:t>acrobatWithBuddy1.twirl(1);</a:t>
            </a:r>
          </a:p>
          <a:p>
            <a:pPr>
              <a:lnSpc>
                <a:spcPct val="80000"/>
              </a:lnSpc>
            </a:pPr>
            <a:r>
              <a:rPr lang="en-US" sz="1600" b="1">
                <a:latin typeface="Courier New" pitchFamily="49" charset="0"/>
              </a:rPr>
              <a:t>acrobatWithBuddy1.nameBuddy();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Object Oriented Software Development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966266-0147-40AC-89AD-58A19B2F2D37}" type="slidenum">
              <a:rPr lang="en-US"/>
              <a:pPr/>
              <a:t>6</a:t>
            </a:fld>
            <a:endParaRPr lang="en-US"/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4648200" y="1524000"/>
            <a:ext cx="3657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885" name="Rectangle 5"/>
          <p:cNvSpPr>
            <a:spLocks noChangeArrowheads="1"/>
          </p:cNvSpPr>
          <p:nvPr/>
        </p:nvSpPr>
        <p:spPr bwMode="auto">
          <a:xfrm>
            <a:off x="4419600" y="1600200"/>
            <a:ext cx="426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acrobatWithBuddy2.nameBuddy();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acrobatWithBuddy2.clap(3);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acrobatWithBuddy2.jump(4);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acrobatWithBuddy2.count();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</a:pPr>
            <a:endParaRPr lang="en-US" sz="1600" b="1"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acrobatWithBuddy1.twirl(1);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acrobatWithBuddy1.nameBuddy();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acrobatWithBuddy2.nameBuddy();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</a:pPr>
            <a:endParaRPr lang="en-US" sz="1600" b="1"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doublingAcrobat.clap(3);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doublingAcrobat.count();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doublingAcrobat.twirl(100);</a:t>
            </a:r>
            <a:br>
              <a:rPr lang="en-U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</a:br>
            <a:r>
              <a:rPr lang="en-U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                    </a:t>
            </a:r>
            <a:r>
              <a:rPr lang="en-US" sz="1600" b="1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// just kidding!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choreographer1.clap(3);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choreographer1.clap(3);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choreographer2.clap(2);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choreographer1.count();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</a:pPr>
            <a:endParaRPr lang="en-US" sz="1600" b="1"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16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basicAcrobat1.count();</a:t>
            </a:r>
          </a:p>
        </p:txBody>
      </p:sp>
      <p:sp>
        <p:nvSpPr>
          <p:cNvPr id="122886" name="Text Box 6"/>
          <p:cNvSpPr txBox="1">
            <a:spLocks noChangeArrowheads="1"/>
          </p:cNvSpPr>
          <p:nvPr/>
        </p:nvSpPr>
        <p:spPr bwMode="auto">
          <a:xfrm>
            <a:off x="304800" y="762000"/>
            <a:ext cx="861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instructor announces these commands (using students’ names or </a:t>
            </a:r>
            <a:r>
              <a:rPr lang="en-US" i="1"/>
              <a:t>basicAcrobat1</a:t>
            </a:r>
            <a:r>
              <a:rPr lang="en-US"/>
              <a:t>, etc).  When paper returns to the instructor after a </a:t>
            </a:r>
            <a:r>
              <a:rPr lang="en-US" i="1"/>
              <a:t>count</a:t>
            </a:r>
            <a:r>
              <a:rPr lang="en-US"/>
              <a:t> command, she will announce what is on the paper.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Acrobat Games (continued)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 command: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acrobatWithBuddy1.clap(2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dirty="0"/>
              <a:t>When</a:t>
            </a:r>
          </a:p>
          <a:p>
            <a:pPr lvl="1"/>
            <a:r>
              <a:rPr lang="en-US" dirty="0"/>
              <a:t>acrobatWithBuddy1’s buddy is acrobatWithBuddy2</a:t>
            </a:r>
          </a:p>
          <a:p>
            <a:pPr lvl="1"/>
            <a:r>
              <a:rPr lang="en-US" dirty="0"/>
              <a:t>acrobatWithBuddy2’s buddy is acrobatWithBuddy1</a:t>
            </a:r>
          </a:p>
          <a:p>
            <a:r>
              <a:rPr lang="en-US" dirty="0"/>
              <a:t>When</a:t>
            </a:r>
          </a:p>
          <a:p>
            <a:pPr lvl="1"/>
            <a:r>
              <a:rPr lang="en-US" dirty="0"/>
              <a:t>acrobatWithBuddy1’s buddy is herself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Object Oriented Software Development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C610C39-FE11-41B9-80E3-83DE211691C6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 for the actors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next six slides give the instructions that tell each actor how to behave.</a:t>
            </a:r>
          </a:p>
          <a:p>
            <a:pPr>
              <a:lnSpc>
                <a:spcPct val="90000"/>
              </a:lnSpc>
            </a:pPr>
            <a:r>
              <a:rPr lang="en-US" sz="2800"/>
              <a:t>There is a single set of instructions for each type of actor: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BasicAcrobat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ProudAcrobat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DoublingAcrobat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AcrobatWithBuddy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Choreographer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Curmudgeon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Object Oriented Software Development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8DDAD9-1BF8-4CF5-8CA9-7C4EB74E9593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are a </a:t>
            </a:r>
            <a:r>
              <a:rPr lang="en-US" dirty="0" err="1"/>
              <a:t>BasicAcrobat</a:t>
            </a:r>
            <a:endParaRPr lang="en-US" dirty="0"/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229600" cy="4572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2400" dirty="0">
                <a:effectLst/>
              </a:rPr>
              <a:t>When you are asked to: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b="1" i="1" dirty="0">
                <a:solidFill>
                  <a:srgbClr val="FFFF00"/>
                </a:solidFill>
                <a:effectLst/>
              </a:rPr>
              <a:t>clap</a:t>
            </a:r>
            <a:r>
              <a:rPr lang="en-US" sz="2400" dirty="0">
                <a:effectLst/>
              </a:rPr>
              <a:t>, you will be given a number.</a:t>
            </a:r>
            <a:br>
              <a:rPr lang="en-US" sz="2400" dirty="0">
                <a:effectLst/>
              </a:rPr>
            </a:br>
            <a:r>
              <a:rPr lang="en-US" sz="2400" dirty="0">
                <a:effectLst/>
              </a:rPr>
              <a:t>Clap your hands that many times.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b="1" i="1" dirty="0">
                <a:solidFill>
                  <a:srgbClr val="FFFF00"/>
                </a:solidFill>
                <a:effectLst/>
              </a:rPr>
              <a:t>twirl</a:t>
            </a:r>
            <a:r>
              <a:rPr lang="en-US" sz="2400" dirty="0">
                <a:effectLst/>
              </a:rPr>
              <a:t>, you will be given a number.</a:t>
            </a:r>
            <a:br>
              <a:rPr lang="en-US" sz="2400" dirty="0">
                <a:effectLst/>
              </a:rPr>
            </a:br>
            <a:r>
              <a:rPr lang="en-US" sz="2400" dirty="0">
                <a:effectLst/>
              </a:rPr>
              <a:t>Turn completely around that many times.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b="1" i="1" dirty="0">
                <a:solidFill>
                  <a:srgbClr val="FFFF00"/>
                </a:solidFill>
                <a:effectLst/>
              </a:rPr>
              <a:t>count</a:t>
            </a:r>
            <a:r>
              <a:rPr lang="en-US" sz="2400" dirty="0">
                <a:effectLst/>
              </a:rPr>
              <a:t>, write on a piece of paper how many actions (claps and twirls)  you have performed so far.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 sz="2000" dirty="0">
                <a:effectLst/>
              </a:rPr>
              <a:t>For example, after     </a:t>
            </a:r>
            <a:r>
              <a:rPr lang="en-US" sz="2000" b="1" dirty="0">
                <a:effectLst/>
              </a:rPr>
              <a:t>clap 2     </a:t>
            </a:r>
            <a:r>
              <a:rPr lang="en-US" sz="2000" dirty="0">
                <a:effectLst/>
              </a:rPr>
              <a:t>and    </a:t>
            </a:r>
            <a:r>
              <a:rPr lang="en-US" sz="2000" b="1" dirty="0">
                <a:effectLst/>
              </a:rPr>
              <a:t>twirl 1     </a:t>
            </a:r>
            <a:r>
              <a:rPr lang="en-US" sz="2000" dirty="0">
                <a:effectLst/>
              </a:rPr>
              <a:t>you would write 3 on the paper.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2400" dirty="0">
                <a:effectLst/>
              </a:rPr>
              <a:t>	Give that paper to the person who asked you to count.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Object Oriented Software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7F1F191-4DF2-4B5C-AB6B-9F1045D78589}" type="slidenum">
              <a:rPr lang="en-US"/>
              <a:pPr/>
              <a:t>9</a:t>
            </a:fld>
            <a:endParaRPr lang="en-US"/>
          </a:p>
        </p:txBody>
      </p:sp>
      <p:sp>
        <p:nvSpPr>
          <p:cNvPr id="192516" name="Text Box 4"/>
          <p:cNvSpPr txBox="1">
            <a:spLocks noChangeArrowheads="1"/>
          </p:cNvSpPr>
          <p:nvPr/>
        </p:nvSpPr>
        <p:spPr bwMode="auto">
          <a:xfrm>
            <a:off x="6172200" y="1371600"/>
            <a:ext cx="2590800" cy="1927225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If you are asked to do anything else, say (as dramatically as you can)</a:t>
            </a:r>
            <a:br>
              <a:rPr lang="en-US" sz="2400"/>
            </a:br>
            <a:r>
              <a:rPr lang="en-US" sz="2400"/>
              <a:t>“I refuse”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amwork">
  <a:themeElements>
    <a:clrScheme name="Teamwork 6">
      <a:dk1>
        <a:srgbClr val="005400"/>
      </a:dk1>
      <a:lt1>
        <a:srgbClr val="FFFFFF"/>
      </a:lt1>
      <a:dk2>
        <a:srgbClr val="004800"/>
      </a:dk2>
      <a:lt2>
        <a:srgbClr val="D6D8C0"/>
      </a:lt2>
      <a:accent1>
        <a:srgbClr val="339933"/>
      </a:accent1>
      <a:accent2>
        <a:srgbClr val="7D8C70"/>
      </a:accent2>
      <a:accent3>
        <a:srgbClr val="AAB1AA"/>
      </a:accent3>
      <a:accent4>
        <a:srgbClr val="DADADA"/>
      </a:accent4>
      <a:accent5>
        <a:srgbClr val="ADCAAD"/>
      </a:accent5>
      <a:accent6>
        <a:srgbClr val="717E65"/>
      </a:accent6>
      <a:hlink>
        <a:srgbClr val="CCCC00"/>
      </a:hlink>
      <a:folHlink>
        <a:srgbClr val="85B3B1"/>
      </a:folHlink>
    </a:clrScheme>
    <a:fontScheme name="Teamwor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- 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BDEEA"/>
      </a:accent1>
      <a:accent2>
        <a:srgbClr val="333399"/>
      </a:accent2>
      <a:accent3>
        <a:srgbClr val="FFFFFF"/>
      </a:accent3>
      <a:accent4>
        <a:srgbClr val="000000"/>
      </a:accent4>
      <a:accent5>
        <a:srgbClr val="D2ECF3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le Slide">
      <a:majorFont>
        <a:latin typeface="Lucida Grande"/>
        <a:ea typeface="ヒラギノ角ゴ ProN W6"/>
        <a:cs typeface=""/>
      </a:majorFont>
      <a:minorFont>
        <a:latin typeface="Lucida Grande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Default - 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- 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BDEEA"/>
      </a:accent1>
      <a:accent2>
        <a:srgbClr val="333399"/>
      </a:accent2>
      <a:accent3>
        <a:srgbClr val="FFFFFF"/>
      </a:accent3>
      <a:accent4>
        <a:srgbClr val="000000"/>
      </a:accent4>
      <a:accent5>
        <a:srgbClr val="D2ECF3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le and Content">
      <a:majorFont>
        <a:latin typeface="Lucida Grande"/>
        <a:ea typeface="ヒラギノ角ゴ ProN W6"/>
        <a:cs typeface=""/>
      </a:majorFont>
      <a:minorFont>
        <a:latin typeface="Lucida Grande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Default - 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ABDEEA"/>
    </a:accent1>
    <a:accent2>
      <a:srgbClr val="333399"/>
    </a:accent2>
    <a:accent3>
      <a:srgbClr val="FFFFFF"/>
    </a:accent3>
    <a:accent4>
      <a:srgbClr val="000000"/>
    </a:accent4>
    <a:accent5>
      <a:srgbClr val="D2ECF3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ABDEEA"/>
    </a:accent1>
    <a:accent2>
      <a:srgbClr val="333399"/>
    </a:accent2>
    <a:accent3>
      <a:srgbClr val="FFFFFF"/>
    </a:accent3>
    <a:accent4>
      <a:srgbClr val="000000"/>
    </a:accent4>
    <a:accent5>
      <a:srgbClr val="D2ECF3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2627</TotalTime>
  <Words>2033</Words>
  <Application>Microsoft PowerPoint</Application>
  <PresentationFormat>On-screen Show (4:3)</PresentationFormat>
  <Paragraphs>337</Paragraphs>
  <Slides>26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Teamwork</vt:lpstr>
      <vt:lpstr>Default - Title Slide</vt:lpstr>
      <vt:lpstr>Default - Title and Content</vt:lpstr>
      <vt:lpstr>Introductions to: - Each other - Object-Oriented Programming     (OOP) - Java </vt:lpstr>
      <vt:lpstr>Daily Quizzes</vt:lpstr>
      <vt:lpstr>Roll Call, Introductions</vt:lpstr>
      <vt:lpstr>Feel free to interrupt during class discussions</vt:lpstr>
      <vt:lpstr>Acrobat Games:  An introduction to object-oriented design</vt:lpstr>
      <vt:lpstr>Acrobat Games (continued)</vt:lpstr>
      <vt:lpstr>Acrobat Games (continued)</vt:lpstr>
      <vt:lpstr>Instructions for the actors</vt:lpstr>
      <vt:lpstr>You are a BasicAcrobat</vt:lpstr>
      <vt:lpstr>You are a ProudAcrobat</vt:lpstr>
      <vt:lpstr>You are a DoublingAcrobat</vt:lpstr>
      <vt:lpstr>You are an AcrobatWithBuddy</vt:lpstr>
      <vt:lpstr>You are a Choreographer</vt:lpstr>
      <vt:lpstr>You are a Curmudgeon</vt:lpstr>
      <vt:lpstr>Acrobat Games – Debriefing:  Classes and Objects</vt:lpstr>
      <vt:lpstr>Acrobat Games – Debriefing:  Operations</vt:lpstr>
      <vt:lpstr>Acrobat Games – Debriefing:  Interfaces</vt:lpstr>
      <vt:lpstr>Acrobat Games – Debriefing: is-a  and  has-a</vt:lpstr>
      <vt:lpstr>Acrobat Games – Debriefing: arguments  and  returned values</vt:lpstr>
      <vt:lpstr>Acrobat Games – Summary</vt:lpstr>
      <vt:lpstr>Introductions to:</vt:lpstr>
      <vt:lpstr>Why Java?</vt:lpstr>
      <vt:lpstr>Things Java Has in Common with Python</vt:lpstr>
      <vt:lpstr>Things Java Has in Common with C</vt:lpstr>
      <vt:lpstr>Interlude</vt:lpstr>
      <vt:lpstr>A First Java Program</vt:lpstr>
    </vt:vector>
  </TitlesOfParts>
  <Company>Rose-Hulman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concepts and UML class diagrams</dc:title>
  <dc:subject>Fundamentals of Software Development 1</dc:subject>
  <dc:creator>David Mutcher, Salman Azhar and many others</dc:creator>
  <cp:lastModifiedBy>David C. Mutchler</cp:lastModifiedBy>
  <cp:revision>132</cp:revision>
  <dcterms:created xsi:type="dcterms:W3CDTF">2001-08-29T16:36:25Z</dcterms:created>
  <dcterms:modified xsi:type="dcterms:W3CDTF">2009-03-10T17:07:51Z</dcterms:modified>
</cp:coreProperties>
</file>