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61" r:id="rId4"/>
    <p:sldId id="270" r:id="rId5"/>
    <p:sldId id="262" r:id="rId6"/>
    <p:sldId id="263" r:id="rId7"/>
    <p:sldId id="264" r:id="rId8"/>
    <p:sldId id="257" r:id="rId9"/>
    <p:sldId id="272" r:id="rId10"/>
    <p:sldId id="258" r:id="rId11"/>
    <p:sldId id="259" r:id="rId12"/>
    <p:sldId id="260" r:id="rId13"/>
    <p:sldId id="265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7E333-F862-D84B-AD89-32A0C942553D}" v="3" dt="2019-09-22T23:25:10.886"/>
    <p1510:client id="{72EDD7A1-EB04-A3D3-AC9E-47255F9537D8}" v="144" dt="2019-09-26T13:07:31.73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4E07E333-F862-D84B-AD89-32A0C942553D}"/>
    <pc:docChg chg="custSel addSld delSld modSld">
      <pc:chgData name="Song, Lixing" userId="d86a4794-d57c-4f6d-acee-3349d9d3edfc" providerId="ADAL" clId="{4E07E333-F862-D84B-AD89-32A0C942553D}" dt="2019-09-22T23:48:44.294" v="25" actId="2696"/>
      <pc:docMkLst>
        <pc:docMk/>
      </pc:docMkLst>
      <pc:sldChg chg="addSp delSp modSp add del">
        <pc:chgData name="Song, Lixing" userId="d86a4794-d57c-4f6d-acee-3349d9d3edfc" providerId="ADAL" clId="{4E07E333-F862-D84B-AD89-32A0C942553D}" dt="2019-09-22T21:40:53.376" v="7" actId="2696"/>
        <pc:sldMkLst>
          <pc:docMk/>
          <pc:sldMk cId="2382780744" sldId="273"/>
        </pc:sldMkLst>
        <pc:picChg chg="add del mod">
          <ac:chgData name="Song, Lixing" userId="d86a4794-d57c-4f6d-acee-3349d9d3edfc" providerId="ADAL" clId="{4E07E333-F862-D84B-AD89-32A0C942553D}" dt="2019-09-22T21:40:47.293" v="6" actId="478"/>
          <ac:picMkLst>
            <pc:docMk/>
            <pc:sldMk cId="2382780744" sldId="273"/>
            <ac:picMk id="2" creationId="{833B5F01-6BFC-264B-A3FF-F3D7D2F57951}"/>
          </ac:picMkLst>
        </pc:picChg>
      </pc:sldChg>
      <pc:sldChg chg="modSp add del">
        <pc:chgData name="Song, Lixing" userId="d86a4794-d57c-4f6d-acee-3349d9d3edfc" providerId="ADAL" clId="{4E07E333-F862-D84B-AD89-32A0C942553D}" dt="2019-09-22T23:48:44.294" v="25" actId="2696"/>
        <pc:sldMkLst>
          <pc:docMk/>
          <pc:sldMk cId="3238629923" sldId="273"/>
        </pc:sldMkLst>
        <pc:spChg chg="mod">
          <ac:chgData name="Song, Lixing" userId="d86a4794-d57c-4f6d-acee-3349d9d3edfc" providerId="ADAL" clId="{4E07E333-F862-D84B-AD89-32A0C942553D}" dt="2019-09-22T23:25:21.442" v="24" actId="20577"/>
          <ac:spMkLst>
            <pc:docMk/>
            <pc:sldMk cId="3238629923" sldId="273"/>
            <ac:spMk id="2" creationId="{ADAF9915-97FF-F644-BCB3-073F0EBAC21E}"/>
          </ac:spMkLst>
        </pc:spChg>
      </pc:sldChg>
    </pc:docChg>
  </pc:docChgLst>
  <pc:docChgLst>
    <pc:chgData name="Song, Lixing" userId="S::song3@rose-hulman.edu::d86a4794-d57c-4f6d-acee-3349d9d3edfc" providerId="AD" clId="Web-{72EDD7A1-EB04-A3D3-AC9E-47255F9537D8}"/>
    <pc:docChg chg="addSld delSld modSld sldOrd">
      <pc:chgData name="Song, Lixing" userId="S::song3@rose-hulman.edu::d86a4794-d57c-4f6d-acee-3349d9d3edfc" providerId="AD" clId="Web-{72EDD7A1-EB04-A3D3-AC9E-47255F9537D8}" dt="2019-09-26T13:07:31.738" v="142"/>
      <pc:docMkLst>
        <pc:docMk/>
      </pc:docMkLst>
      <pc:sldChg chg="ord">
        <pc:chgData name="Song, Lixing" userId="S::song3@rose-hulman.edu::d86a4794-d57c-4f6d-acee-3349d9d3edfc" providerId="AD" clId="Web-{72EDD7A1-EB04-A3D3-AC9E-47255F9537D8}" dt="2019-09-26T13:07:28.035" v="141"/>
        <pc:sldMkLst>
          <pc:docMk/>
          <pc:sldMk cId="4194942633" sldId="257"/>
        </pc:sldMkLst>
      </pc:sldChg>
      <pc:sldChg chg="modSp">
        <pc:chgData name="Song, Lixing" userId="S::song3@rose-hulman.edu::d86a4794-d57c-4f6d-acee-3349d9d3edfc" providerId="AD" clId="Web-{72EDD7A1-EB04-A3D3-AC9E-47255F9537D8}" dt="2019-09-26T13:07:11.409" v="139" actId="20577"/>
        <pc:sldMkLst>
          <pc:docMk/>
          <pc:sldMk cId="4230564883" sldId="271"/>
        </pc:sldMkLst>
        <pc:spChg chg="mod">
          <ac:chgData name="Song, Lixing" userId="S::song3@rose-hulman.edu::d86a4794-d57c-4f6d-acee-3349d9d3edfc" providerId="AD" clId="Web-{72EDD7A1-EB04-A3D3-AC9E-47255F9537D8}" dt="2019-09-26T13:07:11.409" v="139" actId="20577"/>
          <ac:spMkLst>
            <pc:docMk/>
            <pc:sldMk cId="4230564883" sldId="271"/>
            <ac:spMk id="3" creationId="{346A0038-28B6-C141-9130-E1330E8DB3C1}"/>
          </ac:spMkLst>
        </pc:spChg>
      </pc:sldChg>
      <pc:sldChg chg="modSp new del">
        <pc:chgData name="Song, Lixing" userId="S::song3@rose-hulman.edu::d86a4794-d57c-4f6d-acee-3349d9d3edfc" providerId="AD" clId="Web-{72EDD7A1-EB04-A3D3-AC9E-47255F9537D8}" dt="2019-09-26T13:07:31.738" v="142"/>
        <pc:sldMkLst>
          <pc:docMk/>
          <pc:sldMk cId="2072248815" sldId="273"/>
        </pc:sldMkLst>
        <pc:spChg chg="mod">
          <ac:chgData name="Song, Lixing" userId="S::song3@rose-hulman.edu::d86a4794-d57c-4f6d-acee-3349d9d3edfc" providerId="AD" clId="Web-{72EDD7A1-EB04-A3D3-AC9E-47255F9537D8}" dt="2019-09-26T13:04:21.357" v="32" actId="1076"/>
          <ac:spMkLst>
            <pc:docMk/>
            <pc:sldMk cId="2072248815" sldId="273"/>
            <ac:spMk id="2" creationId="{5032F0CD-AF1D-4884-8CC8-A859533E51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body"/>
          </p:nvPr>
        </p:nvSpPr>
        <p:spPr>
          <a:xfrm>
            <a:off x="702360" y="4421880"/>
            <a:ext cx="5616000" cy="4186440"/>
          </a:xfrm>
          <a:prstGeom prst="rect">
            <a:avLst/>
          </a:prstGeom>
        </p:spPr>
        <p:txBody>
          <a:bodyPr lIns="93240" tIns="46800" rIns="93240" bIns="46800"/>
          <a:lstStyle/>
          <a:p>
            <a:r>
              <a:rPr lang="en-US" b="1">
                <a:latin typeface="Times New Roman"/>
              </a:rPr>
              <a:t>Compiler</a:t>
            </a:r>
            <a:r>
              <a:rPr lang="en-US">
                <a:latin typeface="Times New Roman"/>
              </a:rPr>
              <a:t> stage: All C language code in the </a:t>
            </a:r>
            <a:r>
              <a:rPr lang="en-US" i="1">
                <a:latin typeface="Times New Roman"/>
              </a:rPr>
              <a:t>.c</a:t>
            </a:r>
            <a:r>
              <a:rPr lang="en-US">
                <a:latin typeface="Times New Roman"/>
              </a:rPr>
              <a:t> file is converted into a lower-level language called Assembly language; making </a:t>
            </a:r>
            <a:r>
              <a:rPr lang="en-US" i="1">
                <a:latin typeface="Times New Roman"/>
              </a:rPr>
              <a:t>.s</a:t>
            </a:r>
            <a:r>
              <a:rPr lang="en-US">
                <a:latin typeface="Times New Roman"/>
              </a:rPr>
              <a:t> files.  </a:t>
            </a:r>
            <a:endParaRPr/>
          </a:p>
          <a:p>
            <a:r>
              <a:rPr lang="en-US">
                <a:latin typeface="Times New Roman"/>
              </a:rPr>
              <a:t>(can use -S option)</a:t>
            </a:r>
            <a:endParaRPr/>
          </a:p>
          <a:p>
            <a:endParaRPr/>
          </a:p>
          <a:p>
            <a:r>
              <a:rPr lang="en-US" b="1">
                <a:latin typeface="Times New Roman"/>
              </a:rPr>
              <a:t>Assembler</a:t>
            </a:r>
            <a:r>
              <a:rPr lang="en-US">
                <a:latin typeface="Times New Roman"/>
              </a:rPr>
              <a:t> stage: The assembly language code made by the previous stage is then converted into </a:t>
            </a:r>
            <a:r>
              <a:rPr lang="en-US" i="1">
                <a:latin typeface="Times New Roman"/>
              </a:rPr>
              <a:t>object code</a:t>
            </a:r>
            <a:r>
              <a:rPr lang="en-US">
                <a:latin typeface="Times New Roman"/>
              </a:rPr>
              <a:t> which are fragments of code that the computer understands directly. An object code file ends with </a:t>
            </a:r>
            <a:r>
              <a:rPr lang="en-US" i="1">
                <a:latin typeface="Times New Roman"/>
              </a:rPr>
              <a:t>.o</a:t>
            </a:r>
            <a:r>
              <a:rPr lang="en-US">
                <a:latin typeface="Times New Roman"/>
              </a:rPr>
              <a:t>.   </a:t>
            </a:r>
            <a:endParaRPr/>
          </a:p>
          <a:p>
            <a:r>
              <a:rPr lang="en-US">
                <a:latin typeface="Times New Roman"/>
              </a:rPr>
              <a:t>(Can use –c option) The object code is generated using the instruction set architecture of the underlying machine.</a:t>
            </a:r>
            <a:endParaRPr/>
          </a:p>
          <a:p>
            <a:endParaRPr/>
          </a:p>
          <a:p>
            <a:r>
              <a:rPr lang="en-US" b="1">
                <a:latin typeface="Times New Roman"/>
              </a:rPr>
              <a:t>Linker</a:t>
            </a:r>
            <a:r>
              <a:rPr lang="en-US">
                <a:latin typeface="Times New Roman"/>
              </a:rPr>
              <a:t> stage: The final stage in compiling a program involves linking the object code to code libraries which contain certain "built-in" functions, such as </a:t>
            </a:r>
            <a:r>
              <a:rPr lang="en-US" err="1">
                <a:latin typeface="Times New Roman"/>
              </a:rPr>
              <a:t>printf</a:t>
            </a:r>
            <a:r>
              <a:rPr lang="en-US">
                <a:latin typeface="Times New Roman"/>
              </a:rPr>
              <a:t>. This stage produces an executable program, which is named </a:t>
            </a:r>
            <a:r>
              <a:rPr lang="en-US" i="1" err="1">
                <a:latin typeface="Times New Roman"/>
              </a:rPr>
              <a:t>a.out</a:t>
            </a:r>
            <a:r>
              <a:rPr lang="en-US">
                <a:latin typeface="Times New Roman"/>
              </a:rPr>
              <a:t> by default.  (Can use –o option to rename executable)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3978000" y="8841960"/>
            <a:ext cx="3040920" cy="462960"/>
          </a:xfrm>
          <a:prstGeom prst="rect">
            <a:avLst/>
          </a:prstGeom>
        </p:spPr>
        <p:txBody>
          <a:bodyPr lIns="93240" tIns="46800" rIns="93240" bIns="46800" anchor="b"/>
          <a:lstStyle/>
          <a:p>
            <a:pPr>
              <a:lnSpc>
                <a:spcPct val="100000"/>
              </a:lnSpc>
            </a:pPr>
            <a:fld id="{099F1AD6-7DFF-4392-A924-B4A7DD09965A}" type="slidenum">
              <a:rPr lang="en-US" sz="1300">
                <a:solidFill>
                  <a:srgbClr val="000000"/>
                </a:solidFill>
                <a:latin typeface="Times New Roman"/>
                <a:ea typeface="ＭＳ Ｐゴシック"/>
              </a:r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74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12/6/21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/>
              <a:t>Introduction to Assembly</a:t>
            </a:r>
            <a:endParaRPr lang="en-US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Monday, December 6, 2021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1CAC9-CC6B-8A40-858E-AE0A5C0A4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636" y="4040843"/>
            <a:ext cx="5728824" cy="21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097E-D898-9045-BA7E-4B09D3DB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 using Assembly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71C5A-B8FC-7047-B257-464CD8FC3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58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nonymous Pro for Powerline"/>
                <a:ea typeface="Anonymous Pro for Powerline" panose="02060609030202000504" pitchFamily="49" charset="0"/>
              </a:rPr>
              <a:t>Add r1, #3, #4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A3C3CF-69E4-A643-B7FB-AE76E5624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7205"/>
            <a:ext cx="4688726" cy="3319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210119-10A7-4242-AB69-BC35971A0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890" y="2267205"/>
            <a:ext cx="4840667" cy="34078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FD8DF0-98FD-DA48-816A-A2F4CB92D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016" y="1490315"/>
            <a:ext cx="6805558" cy="77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A1B6-CA81-2343-B9D2-A74968D9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Bigger data storage?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9F377-9127-F647-8073-97D95B8EE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>
                <a:ea typeface="Anonymous Pro for Powerline" panose="02060609030202000504" pitchFamily="49" charset="0"/>
              </a:rPr>
              <a:t>Store</a:t>
            </a:r>
            <a:r>
              <a:rPr lang="en-US">
                <a:ea typeface="Anonymous Pro for Powerline" panose="02060609030202000504" pitchFamily="49" charset="0"/>
              </a:rPr>
              <a:t>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 (4 bytes)</a:t>
            </a:r>
          </a:p>
          <a:p>
            <a:pPr lvl="1"/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 r1, &lt;address&gt;  </a:t>
            </a:r>
          </a:p>
          <a:p>
            <a:r>
              <a:rPr lang="en-US" b="1" i="1">
                <a:ea typeface="Anonymous Pro for Powerline" panose="02060609030202000504" pitchFamily="49" charset="0"/>
              </a:rPr>
              <a:t>Load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ldr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(4 bytes)</a:t>
            </a:r>
          </a:p>
          <a:p>
            <a:pPr lvl="1"/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ldr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r1, &lt;address&gt;</a:t>
            </a:r>
          </a:p>
          <a:p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Example:</a:t>
            </a:r>
          </a:p>
          <a:p>
            <a:pPr lvl="1"/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ldr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r0, [X]</a:t>
            </a:r>
          </a:p>
          <a:p>
            <a:pPr lvl="1"/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add r0, r0, #1</a:t>
            </a:r>
          </a:p>
          <a:p>
            <a:pPr lvl="1"/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 r0, [X] </a:t>
            </a:r>
            <a:endParaRPr lang="en-US">
              <a:ea typeface="Anonymous Pro for Powerline" panose="02060609030202000504" pitchFamily="49" charset="0"/>
            </a:endParaRPr>
          </a:p>
          <a:p>
            <a:pPr lvl="1"/>
            <a:endParaRPr lang="en-US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9082B8-C664-8D44-BB22-F29FD8654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774" y="1825625"/>
            <a:ext cx="63500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7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76D66-9C4A-724F-853D-E849E3B29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 storage?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99B38-67C2-C54E-9F0D-4B5D2AE95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0634" cy="4895850"/>
          </a:xfrm>
        </p:spPr>
        <p:txBody>
          <a:bodyPr/>
          <a:lstStyle/>
          <a:p>
            <a:r>
              <a:rPr lang="en-US"/>
              <a:t>Instruction memory</a:t>
            </a:r>
          </a:p>
          <a:p>
            <a:r>
              <a:rPr lang="en-US"/>
              <a:t>PC: program counter register</a:t>
            </a:r>
          </a:p>
          <a:p>
            <a:pPr lvl="1"/>
            <a:r>
              <a:rPr lang="en-US"/>
              <a:t>Each instruction run causes CPU to load [pc], execute it, then increment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35FF4-91B6-ED45-BEB5-4793FBEB0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334" y="3160467"/>
            <a:ext cx="5542271" cy="35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0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09941-FED2-ED48-9795-1C3661D1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1670C-BD9E-2942-9F8E-A247C89B0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 &lt;target&gt;</a:t>
            </a:r>
          </a:p>
          <a:p>
            <a:r>
              <a:rPr lang="en-US">
                <a:ea typeface="Anonymous Pro for Powerline" panose="02060609030202000504" pitchFamily="49" charset="0"/>
              </a:rPr>
              <a:t>Conditional Executions:</a:t>
            </a:r>
          </a:p>
          <a:p>
            <a:pPr lvl="1"/>
            <a:r>
              <a:rPr lang="en-US"/>
              <a:t>Add a suffix to the instruction (e.g., NE, GT, GE, LE, LT, EQ) </a:t>
            </a:r>
          </a:p>
          <a:p>
            <a:pPr lvl="1"/>
            <a:r>
              <a:rPr lang="en-US"/>
              <a:t>depends on previously set flags (usually previous instruction) </a:t>
            </a:r>
          </a:p>
          <a:p>
            <a:pPr lvl="2"/>
            <a:r>
              <a:rPr lang="en-US"/>
              <a:t>Comparison Flags: </a:t>
            </a:r>
            <a:r>
              <a:rPr lang="en-US" b="1"/>
              <a:t>N</a:t>
            </a:r>
            <a:r>
              <a:rPr lang="en-US"/>
              <a:t> (negative) </a:t>
            </a:r>
            <a:r>
              <a:rPr lang="en-US" b="1"/>
              <a:t>Z</a:t>
            </a:r>
            <a:r>
              <a:rPr lang="en-US"/>
              <a:t> (zero) </a:t>
            </a:r>
            <a:r>
              <a:rPr lang="en-US" b="1"/>
              <a:t>C</a:t>
            </a:r>
            <a:r>
              <a:rPr lang="en-US"/>
              <a:t> (carry) </a:t>
            </a:r>
            <a:r>
              <a:rPr lang="en-US" b="1"/>
              <a:t>V</a:t>
            </a:r>
            <a:r>
              <a:rPr lang="en-US"/>
              <a:t> (overflow)</a:t>
            </a:r>
          </a:p>
        </p:txBody>
      </p:sp>
    </p:spTree>
    <p:extLst>
      <p:ext uri="{BB962C8B-B14F-4D97-AF65-F5344CB8AC3E}">
        <p14:creationId xmlns:p14="http://schemas.microsoft.com/office/powerpoint/2010/main" val="388746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DFC5-AE11-864E-8755-25037664F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28234-2D25-6049-9450-5DEEB2D1E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Calling and returning! </a:t>
            </a:r>
          </a:p>
          <a:p>
            <a:pPr lvl="1"/>
            <a:r>
              <a:rPr lang="en-US"/>
              <a:t>How does caller function </a:t>
            </a:r>
            <a:r>
              <a:rPr lang="en-US" i="1"/>
              <a:t>jump </a:t>
            </a:r>
            <a:r>
              <a:rPr lang="en-US"/>
              <a:t>to </a:t>
            </a:r>
            <a:r>
              <a:rPr lang="en-US" err="1"/>
              <a:t>callee</a:t>
            </a:r>
            <a:r>
              <a:rPr lang="en-US"/>
              <a:t> function?! </a:t>
            </a:r>
          </a:p>
          <a:p>
            <a:pPr lvl="1"/>
            <a:r>
              <a:rPr lang="en-US"/>
              <a:t>How does </a:t>
            </a:r>
            <a:r>
              <a:rPr lang="en-US" err="1"/>
              <a:t>callee</a:t>
            </a:r>
            <a:r>
              <a:rPr lang="en-US"/>
              <a:t> function </a:t>
            </a:r>
            <a:r>
              <a:rPr lang="en-US" i="1"/>
              <a:t>jump back </a:t>
            </a:r>
            <a:r>
              <a:rPr lang="en-US"/>
              <a:t>to the right place in caller </a:t>
            </a:r>
          </a:p>
          <a:p>
            <a:r>
              <a:rPr lang="en-US"/>
              <a:t>Passing parameters! </a:t>
            </a:r>
          </a:p>
          <a:p>
            <a:pPr lvl="1"/>
            <a:r>
              <a:rPr lang="en-US"/>
              <a:t>How does caller function pass </a:t>
            </a:r>
            <a:r>
              <a:rPr lang="en-US" i="1"/>
              <a:t>parameters </a:t>
            </a:r>
            <a:r>
              <a:rPr lang="en-US"/>
              <a:t>to </a:t>
            </a:r>
            <a:r>
              <a:rPr lang="en-US" err="1"/>
              <a:t>callee</a:t>
            </a:r>
            <a:r>
              <a:rPr lang="en-US"/>
              <a:t> function?! </a:t>
            </a:r>
          </a:p>
          <a:p>
            <a:r>
              <a:rPr lang="en-US"/>
              <a:t>Storing local variables! </a:t>
            </a:r>
          </a:p>
          <a:p>
            <a:pPr lvl="1"/>
            <a:r>
              <a:rPr lang="en-US"/>
              <a:t>Where does </a:t>
            </a:r>
            <a:r>
              <a:rPr lang="en-US" err="1"/>
              <a:t>callee</a:t>
            </a:r>
            <a:r>
              <a:rPr lang="en-US"/>
              <a:t> function store its </a:t>
            </a:r>
            <a:r>
              <a:rPr lang="en-US" i="1"/>
              <a:t>local variables?! 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28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20192-E6E6-7643-918D-7F3BDE62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as solution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E2F9C7-F06E-204F-9FA9-C90AD44C2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605" y="1690688"/>
            <a:ext cx="791879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1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23CF6-E0A8-4B41-8370-97AA22B3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Stack as solution (cont.)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D5CE9-8D50-444E-BED2-56AE50B14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49" y="1600536"/>
            <a:ext cx="859270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1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51A1-6B13-044C-83F1-6753D4F7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A0038-28B6-C141-9130-E1330E8DB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How does programing language become executable code?</a:t>
            </a:r>
          </a:p>
          <a:p>
            <a:r>
              <a:rPr lang="en-US"/>
              <a:t>Introduce Assembly – ARM</a:t>
            </a:r>
            <a:endParaRPr lang="en-US">
              <a:cs typeface="Calibri"/>
            </a:endParaRPr>
          </a:p>
          <a:p>
            <a:r>
              <a:rPr lang="en-US"/>
              <a:t>Assembly Practice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6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0CDD4-F7E6-9A41-846F-C291E42B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2871A-8668-4746-8771-DE3FEFB24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Task → C Code → Assembly → object code </a:t>
            </a:r>
            <a:r>
              <a:rPr lang="en-US">
                <a:sym typeface="Wingdings" pitchFamily="2" charset="2"/>
              </a:rPr>
              <a:t></a:t>
            </a:r>
            <a:r>
              <a:rPr lang="en-US"/>
              <a:t>executable code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F9D30-27F3-6249-B69B-E47A9E7BD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924" y="2584450"/>
            <a:ext cx="69596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1981200" y="304920"/>
            <a:ext cx="8227080" cy="11404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4400" b="1">
                <a:solidFill>
                  <a:srgbClr val="000000"/>
                </a:solidFill>
                <a:latin typeface="Calibri"/>
              </a:rPr>
              <a:t>Creating an executable</a:t>
            </a:r>
            <a:endParaRPr/>
          </a:p>
        </p:txBody>
      </p:sp>
      <p:sp>
        <p:nvSpPr>
          <p:cNvPr id="47" name="CustomShape 2"/>
          <p:cNvSpPr/>
          <p:nvPr/>
        </p:nvSpPr>
        <p:spPr>
          <a:xfrm>
            <a:off x="3352800" y="6095880"/>
            <a:ext cx="5560200" cy="30492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96172E"/>
                </a:solidFill>
                <a:latin typeface="Tahoma"/>
                <a:ea typeface="ＭＳ Ｐゴシック"/>
              </a:rPr>
              <a:t>Source: http://www.eng.hawaii.edu/Tutor/Make/1-2.html</a:t>
            </a:r>
            <a:endParaRPr/>
          </a:p>
        </p:txBody>
      </p:sp>
      <p:pic>
        <p:nvPicPr>
          <p:cNvPr id="48" name="Picture 82"/>
          <p:cNvPicPr/>
          <p:nvPr/>
        </p:nvPicPr>
        <p:blipFill>
          <a:blip r:embed="rId3"/>
          <a:stretch>
            <a:fillRect/>
          </a:stretch>
        </p:blipFill>
        <p:spPr>
          <a:xfrm>
            <a:off x="2781480" y="1994040"/>
            <a:ext cx="6614640" cy="38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761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7B0A-D252-454D-8E63-F8BF965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5F7B2-61BE-4047-932F-E45657C7A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248" y="2725413"/>
            <a:ext cx="10515600" cy="2458568"/>
          </a:xfrm>
        </p:spPr>
        <p:txBody>
          <a:bodyPr/>
          <a:lstStyle/>
          <a:p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gcc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–S example1.c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10800-8710-B049-B152-57B6C085E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8897"/>
            <a:ext cx="1955800" cy="195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041CC4-145A-734B-BF38-52DA06C92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00" y="1967147"/>
            <a:ext cx="4749800" cy="2019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C6ECAF-ECEE-2241-A3B0-480EEEAE876A}"/>
              </a:ext>
            </a:extLst>
          </p:cNvPr>
          <p:cNvSpPr txBox="1"/>
          <p:nvPr/>
        </p:nvSpPr>
        <p:spPr>
          <a:xfrm>
            <a:off x="8085762" y="4215882"/>
            <a:ext cx="298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(optimized for understanding)</a:t>
            </a:r>
          </a:p>
        </p:txBody>
      </p:sp>
    </p:spTree>
    <p:extLst>
      <p:ext uri="{BB962C8B-B14F-4D97-AF65-F5344CB8AC3E}">
        <p14:creationId xmlns:p14="http://schemas.microsoft.com/office/powerpoint/2010/main" val="1033233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793F9-B138-C64C-89B3-2A53383E2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Assembling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E5F3D-FEEE-EE40-8BCE-339F1D669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811" y="2327901"/>
            <a:ext cx="6743163" cy="4895850"/>
          </a:xfrm>
        </p:spPr>
        <p:txBody>
          <a:bodyPr/>
          <a:lstStyle/>
          <a:p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gcc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–c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test.s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A1E26-C889-8F45-A52E-CBEFF734F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05" y="1825625"/>
            <a:ext cx="2171700" cy="149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A25367-7BEE-534A-B0B8-89D563B4E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816" y="1927225"/>
            <a:ext cx="5143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4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29B4-2067-E24C-AF93-0774B8A50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8700-79C1-6542-B7AE-01DE56F98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your program needs other code (like a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print</a:t>
            </a:r>
            <a:r>
              <a:rPr lang="en-US"/>
              <a:t> library or something), it has to be “linked”. </a:t>
            </a:r>
          </a:p>
          <a:p>
            <a:r>
              <a:rPr lang="en-US"/>
              <a:t>To accomplish this, you can use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</a:t>
            </a:r>
            <a:r>
              <a:rPr lang="en-US"/>
              <a:t>: (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ld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-o program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library.o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test.o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-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lprint</a:t>
            </a:r>
            <a:r>
              <a:rPr lang="en-US"/>
              <a:t>)</a:t>
            </a:r>
            <a:br>
              <a:rPr lang="en-US"/>
            </a:b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6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097E-D898-9045-BA7E-4B09D3DB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Assembly language?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77EEAE-F14D-CB4F-88A3-AC77CBBA3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9166" y="1690688"/>
            <a:ext cx="3396269" cy="1942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084554-A44F-3B4A-A546-660717D91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958" y="3740473"/>
            <a:ext cx="3862868" cy="2182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0AF5A5-A768-8A4E-ABE1-8CD86404F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49" y="1563254"/>
            <a:ext cx="3937000" cy="2070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4E8BB3-D910-144C-A642-B6BFAF17B06B}"/>
              </a:ext>
            </a:extLst>
          </p:cNvPr>
          <p:cNvSpPr/>
          <p:nvPr/>
        </p:nvSpPr>
        <p:spPr>
          <a:xfrm>
            <a:off x="5219364" y="6227629"/>
            <a:ext cx="6134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</a:t>
            </a:r>
            <a:r>
              <a:rPr lang="en-US" err="1"/>
              <a:t>hacks.mozilla.org</a:t>
            </a:r>
            <a:r>
              <a:rPr lang="en-US"/>
              <a:t>/2017/02/a-crash-course-in-assembly/</a:t>
            </a:r>
          </a:p>
        </p:txBody>
      </p:sp>
    </p:spTree>
    <p:extLst>
      <p:ext uri="{BB962C8B-B14F-4D97-AF65-F5344CB8AC3E}">
        <p14:creationId xmlns:p14="http://schemas.microsoft.com/office/powerpoint/2010/main" val="419494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5865-B393-43CD-86FE-8904C6EE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40006-7428-4666-8CD6-2B91E0FAB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There are 30 general-purpose </a:t>
            </a:r>
            <a:r>
              <a:rPr lang="en-US" sz="3600">
                <a:solidFill>
                  <a:srgbClr val="FF0000"/>
                </a:solidFill>
              </a:rPr>
              <a:t>32-bit</a:t>
            </a:r>
            <a:r>
              <a:rPr lang="en-US"/>
              <a:t> registers, with the exception of ARMv6-M and ARMv7-M based processors. The first 16 registers are accessible in user-level mode.</a:t>
            </a:r>
          </a:p>
          <a:p>
            <a:r>
              <a:rPr lang="en-US"/>
              <a:t>We normally just use R0 – R6</a:t>
            </a:r>
          </a:p>
        </p:txBody>
      </p:sp>
    </p:spTree>
    <p:extLst>
      <p:ext uri="{BB962C8B-B14F-4D97-AF65-F5344CB8AC3E}">
        <p14:creationId xmlns:p14="http://schemas.microsoft.com/office/powerpoint/2010/main" val="729709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536</Words>
  <Application>Microsoft Macintosh PowerPoint</Application>
  <PresentationFormat>Widescreen</PresentationFormat>
  <Paragraphs>63</Paragraphs>
  <Slides>16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Anonymous Pro for Powerline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CSSE 132 Introduction to Assembly</vt:lpstr>
      <vt:lpstr>Outlines</vt:lpstr>
      <vt:lpstr>Program path</vt:lpstr>
      <vt:lpstr>PowerPoint Presentation</vt:lpstr>
      <vt:lpstr>Compiling</vt:lpstr>
      <vt:lpstr>Assembling</vt:lpstr>
      <vt:lpstr>Linking</vt:lpstr>
      <vt:lpstr>What is Assembly language?</vt:lpstr>
      <vt:lpstr>Registers</vt:lpstr>
      <vt:lpstr>Addition using Assembly</vt:lpstr>
      <vt:lpstr>Bigger data storage? </vt:lpstr>
      <vt:lpstr>Instruction storage? </vt:lpstr>
      <vt:lpstr>Branching</vt:lpstr>
      <vt:lpstr>Function call</vt:lpstr>
      <vt:lpstr>Stack as solution</vt:lpstr>
      <vt:lpstr>Stack as solution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</cp:revision>
  <dcterms:created xsi:type="dcterms:W3CDTF">2018-07-09T21:38:51Z</dcterms:created>
  <dcterms:modified xsi:type="dcterms:W3CDTF">2021-12-07T04:33:34Z</dcterms:modified>
</cp:coreProperties>
</file>