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1F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7ED306-439C-439D-A996-D12ED0DD0311}" v="1" dt="2019-05-07T18:57:32.215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790"/>
    <p:restoredTop sz="92697"/>
  </p:normalViewPr>
  <p:slideViewPr>
    <p:cSldViewPr snapToGrid="0" snapToObjects="1">
      <p:cViewPr varScale="1">
        <p:scale>
          <a:sx n="145" d="100"/>
          <a:sy n="145" d="100"/>
        </p:scale>
        <p:origin x="52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9AE51D-F948-044F-B984-1DA50063DADE}" type="datetimeFigureOut">
              <a:rPr lang="en-US" smtClean="0"/>
              <a:t>10/31/24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F22CBE-7C8D-5A43-B8F2-1E0DADD69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008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9420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https://</a:t>
            </a:r>
            <a:r>
              <a:rPr lang="en-US" sz="1200" dirty="0" err="1"/>
              <a:t>repl.it</a:t>
            </a:r>
            <a:r>
              <a:rPr lang="en-US" sz="1200" dirty="0"/>
              <a:t>/@song3/</a:t>
            </a:r>
            <a:r>
              <a:rPr lang="en-US" sz="1200" dirty="0" err="1"/>
              <a:t>OurFakeServer</a:t>
            </a: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13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5265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6281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910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50C2E-867D-DD4E-8391-1B9B8CA1D5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14383C-97A9-124A-AEF5-0ED806051E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55C478-F15B-724E-AF85-E64CF8CA6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10/31/24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8BE228-A5BA-1346-9611-692B566BD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986FF3-C71C-ED48-9776-950AEE7CC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421B6E-8D43-744E-A3DD-654CDB8D9B3C}"/>
              </a:ext>
            </a:extLst>
          </p:cNvPr>
          <p:cNvSpPr/>
          <p:nvPr userDrawn="1"/>
        </p:nvSpPr>
        <p:spPr>
          <a:xfrm>
            <a:off x="1524000" y="1122363"/>
            <a:ext cx="9144000" cy="175096"/>
          </a:xfrm>
          <a:prstGeom prst="rect">
            <a:avLst/>
          </a:prstGeom>
          <a:solidFill>
            <a:srgbClr val="751F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69AB1C-D320-0549-AAEC-F1230F672A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664146" y="1110006"/>
            <a:ext cx="2003854" cy="329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842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3CA9A-9B9A-534F-95FD-E891BFCBD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C2A16F-A91B-1C45-A986-5C111876A1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C7840-6E64-8C40-87C1-E12DB4534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10/31/24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3C8D39-5AC8-9E42-A42F-03D15CA95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27BFAA-C162-184D-8DCA-D6DDCA02F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71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073DC46-CC52-D542-BD49-F11617E6E9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C0C099-3287-F646-A0E4-D1BB443905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F5DF1-C987-6449-B6D5-246B71A05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10/31/24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033583-2CA5-3A43-B1BD-8E3BB1155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48078-4E13-0B41-81CB-4185BDE2A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97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7302F-1F2D-B444-B55A-C4F3C5F78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B3F27F-A93E-5F4D-A56A-2D1A7D9742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95850"/>
          </a:xfrm>
        </p:spPr>
        <p:txBody>
          <a:bodyPr/>
          <a:lstStyle>
            <a:lvl1pPr marL="228600" indent="-228600">
              <a:buClr>
                <a:srgbClr val="751F1C"/>
              </a:buClr>
              <a:buFont typeface="Wingdings" pitchFamily="2" charset="2"/>
              <a:buChar char="q"/>
              <a:defRPr/>
            </a:lvl1pPr>
            <a:lvl2pPr marL="685800" indent="-228600">
              <a:buClr>
                <a:srgbClr val="751F1C"/>
              </a:buClr>
              <a:buFont typeface="Wingdings" pitchFamily="2" charset="2"/>
              <a:buChar char="Ø"/>
              <a:defRPr/>
            </a:lvl2pPr>
            <a:lvl3pPr marL="1143000" indent="-228600">
              <a:buClr>
                <a:srgbClr val="751F1C"/>
              </a:buClr>
              <a:buFont typeface="Wingdings" pitchFamily="2" charset="2"/>
              <a:buChar char="§"/>
              <a:defRPr/>
            </a:lvl3pPr>
            <a:lvl4pPr>
              <a:buClr>
                <a:srgbClr val="751F1C"/>
              </a:buClr>
              <a:defRPr/>
            </a:lvl4pPr>
            <a:lvl5pPr>
              <a:buClr>
                <a:srgbClr val="751F1C"/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A6111E-CDCA-8A48-9E4F-8E5C4713B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10/31/24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313A7B-5F0D-4D4D-A4B4-A06C125AD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FA7A1E-BB98-BA4F-A384-E8137C5DE3C4}"/>
              </a:ext>
            </a:extLst>
          </p:cNvPr>
          <p:cNvSpPr/>
          <p:nvPr userDrawn="1"/>
        </p:nvSpPr>
        <p:spPr>
          <a:xfrm>
            <a:off x="838200" y="365125"/>
            <a:ext cx="10515600" cy="178572"/>
          </a:xfrm>
          <a:prstGeom prst="rect">
            <a:avLst/>
          </a:prstGeom>
          <a:solidFill>
            <a:srgbClr val="751F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249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AFB0A-3DB3-A345-8219-B9F6A9BEB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06411F-41B2-6C48-AEAE-739BFA0B00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342461-54E1-6D46-BF93-16AF14599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10/31/24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2B9FC0-1363-5C49-95B8-D929F1D58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4E236B-134F-2D4A-A8EE-1AB771608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844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60E46-5FB9-D54A-A84B-C2E808F19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65E903-D205-FE44-AFD4-CC6488ABEB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07CC95-2BD1-7846-BA8B-97AEE59318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B6A5F7-1AF4-814F-8923-481A41578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10/31/24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C7A40A-2F2B-974A-AE7F-0A87A06D3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B1A5CD-B1E3-5B48-A31B-01F28C2C0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997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3F3A7-41ED-9647-BE17-414DBD1B6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B4396B-9CAE-1F4F-847C-3288D7154C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47488D-3628-DE4C-B7DE-20FB932AB2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93BD86-7421-2A48-9E0C-66FD535F29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B96888-D23C-794B-80C0-857A859C41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1AC07E-EBF4-D445-9566-2243B94CD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10/31/24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584534-286B-904C-BAFA-9A52EFE77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B55E670-3727-FC4D-B4D4-98EC3A19E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269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27FA2-1C3C-9343-92D7-79C4B67FD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A71575-3DCB-CE46-A2C2-9C3A61D80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10/31/24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8BB28-0374-1E4F-A7F5-5025E3F35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2AA72F-893E-0648-B7C9-0BD8B4760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101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212482-2FDF-9B4F-8A5B-856E6A247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10/31/24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B070C3A-5E05-3440-BA03-3B8D486A9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FB9481-276E-454B-91C5-5F9669169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549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7C88E-401E-A641-AB5F-46850AAD5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A1F259-08BD-6749-AAE9-40552F8525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6B348D-083C-D14B-9355-CB6846E459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E574DF-2974-094A-9235-E60900E6A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10/31/24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EC1D92-8C0D-184B-A3EC-0A1F2DC8E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364B88-CE34-E74B-9539-6BF57D0BC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747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B96E4-8440-9640-8587-4336F34E7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627953-0506-4A49-B74D-FF283697A3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273257-CCDC-2B4A-8EAA-8F439A857A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3AE1DD-6ED4-8848-B4FC-3F1B05408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10/31/24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112C85-25D2-F84A-93AF-2096AC720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095BE9-A449-FE48-80C3-F628DFD18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784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363FAC-3948-4045-A622-D3E6711AD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BBDCE7-7668-0541-B5C2-982FAF9B96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5F9D35-7B43-CB43-BB2B-2A28B469EA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A73E24-5133-184A-B08C-013331FC8007}" type="datetimeFigureOut">
              <a:rPr lang="en-US" smtClean="0"/>
              <a:t>10/31/24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B45A10-1710-E346-8043-8C09C02324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948019-EBED-594E-8C9E-EAF1B5AEFD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158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A001A-43E3-1449-893B-948F2BFF68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6414" y="980849"/>
            <a:ext cx="9699171" cy="2387600"/>
          </a:xfrm>
        </p:spPr>
        <p:txBody>
          <a:bodyPr>
            <a:normAutofit/>
          </a:bodyPr>
          <a:lstStyle/>
          <a:p>
            <a:r>
              <a:rPr lang="en-US" dirty="0"/>
              <a:t>CSSE 132</a:t>
            </a:r>
            <a:br>
              <a:rPr lang="en-US" dirty="0"/>
            </a:br>
            <a:r>
              <a:rPr lang="en-US" dirty="0"/>
              <a:t>Socket Programming II</a:t>
            </a:r>
            <a:endParaRPr lang="en-US" dirty="0">
              <a:solidFill>
                <a:srgbClr val="751F1C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CD6248-7B83-4848-9D4F-9F93CCFC5F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fld id="{B7B09853-F130-A44D-A7BC-226D14CA7C56}" type="datetime2">
              <a:rPr lang="en-US" smtClean="0"/>
              <a:t>Thursday, October 31, 2024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1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62CD17-B749-C545-A7EF-733303145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B248EE-FE4A-0F4B-8E96-A738461AA6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ea typeface="Anonymous Pro for Powerline" panose="02060609030202000504" pitchFamily="49" charset="0"/>
              </a:rPr>
              <a:t>Client socket review</a:t>
            </a:r>
          </a:p>
          <a:p>
            <a:r>
              <a:rPr lang="en-US" dirty="0">
                <a:ea typeface="Anonymous Pro for Powerline" panose="02060609030202000504" pitchFamily="49" charset="0"/>
              </a:rPr>
              <a:t>How to create a server socket</a:t>
            </a:r>
          </a:p>
          <a:p>
            <a:r>
              <a:rPr lang="en-US" dirty="0">
                <a:ea typeface="Anonymous Pro for Powerline" panose="02060609030202000504" pitchFamily="49" charset="0"/>
              </a:rPr>
              <a:t>Use socket to write a </a:t>
            </a:r>
            <a:r>
              <a:rPr lang="en-US" dirty="0">
                <a:latin typeface="Bradley Hand" pitchFamily="2" charset="77"/>
                <a:ea typeface="Anonymous Pro for Powerline" panose="02060609030202000504" pitchFamily="49" charset="0"/>
              </a:rPr>
              <a:t>fake web server </a:t>
            </a:r>
            <a:r>
              <a:rPr lang="en-US" dirty="0">
                <a:solidFill>
                  <a:schemeClr val="accent1"/>
                </a:solidFill>
                <a:ea typeface="Apple Symbols" panose="02000000000000000000" pitchFamily="2" charset="-79"/>
                <a:cs typeface="Apple Symbols" panose="02000000000000000000" pitchFamily="2" charset="-79"/>
              </a:rPr>
              <a:t>together</a:t>
            </a:r>
            <a:r>
              <a:rPr lang="en-US" dirty="0">
                <a:latin typeface="Bradley Hand" pitchFamily="2" charset="77"/>
                <a:ea typeface="Anonymous Pro for Powerline" panose="02060609030202000504" pitchFamily="49" charset="0"/>
              </a:rPr>
              <a:t>.</a:t>
            </a:r>
            <a:endParaRPr lang="en-US" dirty="0">
              <a:ea typeface="Anonymous Pro for Powerline" panose="02060609030202000504" pitchFamily="49" charset="0"/>
            </a:endParaRPr>
          </a:p>
          <a:p>
            <a:endParaRPr lang="en-US" dirty="0">
              <a:latin typeface="Anonymous Pro for Powerline" panose="02060609030202000504" pitchFamily="49" charset="0"/>
              <a:ea typeface="Anonymous Pro for Powerline" panose="02060609030202000504" pitchFamily="49" charset="0"/>
            </a:endParaRPr>
          </a:p>
          <a:p>
            <a:endParaRPr lang="en-US" dirty="0">
              <a:latin typeface="Anonymous Pro for Powerline" panose="02060609030202000504" pitchFamily="49" charset="0"/>
              <a:ea typeface="Anonymous Pro for Powerline" panose="020606090302020005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01702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E57694-4BC4-C349-AF8C-9172E6088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Socket procedure between client and server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4CA3E26-9FEC-D640-884F-571994E5B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8392" y="1534333"/>
            <a:ext cx="5805407" cy="5187142"/>
          </a:xfrm>
        </p:spPr>
        <p:txBody>
          <a:bodyPr/>
          <a:lstStyle/>
          <a:p>
            <a:r>
              <a:rPr lang="en-US" dirty="0">
                <a:ea typeface="Anonymous Pro for Powerline" panose="02060609030202000504" pitchFamily="49" charset="0"/>
              </a:rPr>
              <a:t>Bind: associate a socket with an address</a:t>
            </a:r>
          </a:p>
          <a:p>
            <a:r>
              <a:rPr lang="en-US" dirty="0">
                <a:ea typeface="Anonymous Pro for Powerline" panose="02060609030202000504" pitchFamily="49" charset="0"/>
              </a:rPr>
              <a:t>Listen: be ready to receive connection</a:t>
            </a:r>
          </a:p>
          <a:p>
            <a:r>
              <a:rPr lang="en-US" dirty="0">
                <a:ea typeface="Anonymous Pro for Powerline" panose="02060609030202000504" pitchFamily="49" charset="0"/>
              </a:rPr>
              <a:t>Accept: receive a connection from a </a:t>
            </a:r>
            <a:r>
              <a:rPr lang="en-US" dirty="0">
                <a:solidFill>
                  <a:srgbClr val="C00000"/>
                </a:solidFill>
                <a:ea typeface="Anonymous Pro for Powerline" panose="02060609030202000504" pitchFamily="49" charset="0"/>
              </a:rPr>
              <a:t>client</a:t>
            </a:r>
            <a:r>
              <a:rPr lang="en-US" dirty="0">
                <a:ea typeface="Anonymous Pro for Powerline" panose="02060609030202000504" pitchFamily="49" charset="0"/>
              </a:rPr>
              <a:t>. </a:t>
            </a:r>
            <a:r>
              <a:rPr lang="en-US" i="1" dirty="0">
                <a:solidFill>
                  <a:schemeClr val="accent1"/>
                </a:solidFill>
                <a:ea typeface="Anonymous Pro for Powerline" panose="02060609030202000504" pitchFamily="49" charset="0"/>
              </a:rPr>
              <a:t>It needs to be called before client calls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connect()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.</a:t>
            </a:r>
          </a:p>
          <a:p>
            <a:endParaRPr lang="en-US" dirty="0">
              <a:ea typeface="Anonymous Pro for Powerline" panose="02060609030202000504" pitchFamily="49" charset="0"/>
            </a:endParaRPr>
          </a:p>
          <a:p>
            <a:r>
              <a:rPr lang="en-US" i="1" dirty="0"/>
              <a:t>Server can serve multiple clients by accepting </a:t>
            </a:r>
            <a:r>
              <a:rPr lang="en-US" i="1" dirty="0">
                <a:solidFill>
                  <a:schemeClr val="accent1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connect() </a:t>
            </a:r>
            <a:r>
              <a:rPr lang="en-US" i="1" dirty="0"/>
              <a:t>from different clients.</a:t>
            </a:r>
          </a:p>
          <a:p>
            <a:endParaRPr lang="en-US" dirty="0">
              <a:ea typeface="Anonymous Pro for Powerline" panose="02060609030202000504" pitchFamily="49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168E702-9BD9-824C-AB28-79FCECC9A1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286" y="1295400"/>
            <a:ext cx="4394200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6043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B4872F-407E-6449-945D-529C75E957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Useful function calls - </a:t>
            </a:r>
            <a:r>
              <a:rPr lang="en-US" dirty="0">
                <a:solidFill>
                  <a:srgbClr val="C00000"/>
                </a:solidFill>
              </a:rPr>
              <a:t>Server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9D297B-9769-C54F-9D8E-3105725F15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solidFill>
                  <a:srgbClr val="0070C0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int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</a:t>
            </a:r>
            <a:r>
              <a:rPr lang="en-US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sockfd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= socket(</a:t>
            </a:r>
            <a:r>
              <a:rPr lang="en-US" dirty="0" err="1">
                <a:solidFill>
                  <a:srgbClr val="0070C0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int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domain, </a:t>
            </a:r>
            <a:r>
              <a:rPr lang="en-US" dirty="0" err="1">
                <a:solidFill>
                  <a:srgbClr val="0070C0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int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type, </a:t>
            </a:r>
            <a:r>
              <a:rPr lang="en-US" dirty="0" err="1">
                <a:solidFill>
                  <a:srgbClr val="0070C0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int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protocol)</a:t>
            </a:r>
          </a:p>
          <a:p>
            <a:pPr lvl="1"/>
            <a:r>
              <a:rPr lang="en-US" dirty="0">
                <a:ea typeface="Anonymous Pro for Powerline" panose="02060609030202000504" pitchFamily="49" charset="0"/>
              </a:rPr>
              <a:t>Example: </a:t>
            </a:r>
          </a:p>
          <a:p>
            <a:pPr marL="457200" lvl="1" indent="0">
              <a:buNone/>
            </a:pPr>
            <a:r>
              <a:rPr lang="en-US" dirty="0">
                <a:ea typeface="Anonymous Pro for Powerline" panose="02060609030202000504" pitchFamily="49" charset="0"/>
              </a:rPr>
              <a:t>    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domain</a:t>
            </a:r>
            <a:r>
              <a:rPr lang="en-US" dirty="0">
                <a:ea typeface="Anonymous Pro for Powerline" panose="02060609030202000504" pitchFamily="49" charset="0"/>
              </a:rPr>
              <a:t> = </a:t>
            </a:r>
            <a:r>
              <a:rPr lang="en-US" dirty="0">
                <a:solidFill>
                  <a:srgbClr val="0070C0"/>
                </a:solidFill>
              </a:rPr>
              <a:t>AF_INET </a:t>
            </a:r>
            <a:r>
              <a:rPr lang="en-US" i="1" dirty="0"/>
              <a:t>(for IPv4 Internet)</a:t>
            </a:r>
          </a:p>
          <a:p>
            <a:pPr marL="457200" lvl="1" indent="0">
              <a:buNone/>
            </a:pPr>
            <a:r>
              <a:rPr lang="en-US" dirty="0"/>
              <a:t>    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type</a:t>
            </a:r>
            <a:r>
              <a:rPr lang="en-US" dirty="0"/>
              <a:t> = </a:t>
            </a:r>
            <a:r>
              <a:rPr lang="en-US" dirty="0">
                <a:solidFill>
                  <a:srgbClr val="0070C0"/>
                </a:solidFill>
              </a:rPr>
              <a:t>SOCK_STREAM </a:t>
            </a:r>
            <a:r>
              <a:rPr lang="en-US" i="1" dirty="0"/>
              <a:t>(TCP: reliable)</a:t>
            </a:r>
          </a:p>
          <a:p>
            <a:pPr marL="457200" lvl="1" indent="0">
              <a:buNone/>
            </a:pPr>
            <a:r>
              <a:rPr lang="en-US" dirty="0"/>
              <a:t>    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protocol</a:t>
            </a:r>
            <a:r>
              <a:rPr lang="en-US" dirty="0"/>
              <a:t> = </a:t>
            </a:r>
            <a:r>
              <a:rPr lang="en-US" dirty="0">
                <a:solidFill>
                  <a:srgbClr val="0070C0"/>
                </a:solidFill>
              </a:rPr>
              <a:t>0</a:t>
            </a:r>
            <a:r>
              <a:rPr lang="en-US" dirty="0"/>
              <a:t> </a:t>
            </a:r>
            <a:r>
              <a:rPr lang="en-US" i="1" dirty="0"/>
              <a:t>(for IP)</a:t>
            </a:r>
          </a:p>
          <a:p>
            <a:r>
              <a:rPr lang="en-US" dirty="0" err="1">
                <a:solidFill>
                  <a:srgbClr val="0070C0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int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bind(</a:t>
            </a:r>
            <a:r>
              <a:rPr lang="en-US" dirty="0" err="1">
                <a:solidFill>
                  <a:srgbClr val="0070C0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int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</a:t>
            </a:r>
            <a:r>
              <a:rPr lang="en-US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sockfd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, </a:t>
            </a:r>
            <a:r>
              <a:rPr lang="en-US" dirty="0" err="1">
                <a:solidFill>
                  <a:srgbClr val="0070C0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const</a:t>
            </a:r>
            <a:r>
              <a:rPr lang="en-US" dirty="0">
                <a:solidFill>
                  <a:srgbClr val="0070C0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struct </a:t>
            </a:r>
            <a:r>
              <a:rPr lang="en-US" dirty="0" err="1">
                <a:solidFill>
                  <a:srgbClr val="0070C0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sockaddr</a:t>
            </a:r>
            <a:r>
              <a:rPr lang="en-US" dirty="0">
                <a:solidFill>
                  <a:srgbClr val="0070C0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* </a:t>
            </a:r>
            <a:r>
              <a:rPr lang="en-US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addr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, </a:t>
            </a:r>
            <a:r>
              <a:rPr lang="en-US" dirty="0" err="1">
                <a:solidFill>
                  <a:srgbClr val="0070C0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socklen_t</a:t>
            </a:r>
            <a:r>
              <a:rPr lang="en-US" dirty="0">
                <a:solidFill>
                  <a:srgbClr val="0070C0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</a:t>
            </a:r>
            <a:r>
              <a:rPr lang="en-US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addrlen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);</a:t>
            </a:r>
          </a:p>
          <a:p>
            <a:pPr lvl="1"/>
            <a:r>
              <a:rPr lang="en-US" dirty="0">
                <a:ea typeface="Anonymous Pro for Powerline" panose="02060609030202000504" pitchFamily="49" charset="0"/>
              </a:rPr>
              <a:t>Associate a socket with a server </a:t>
            </a:r>
            <a:r>
              <a:rPr lang="en-US" dirty="0" err="1">
                <a:solidFill>
                  <a:srgbClr val="FF0000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addr</a:t>
            </a:r>
            <a:endParaRPr lang="en-US" i="1" dirty="0">
              <a:solidFill>
                <a:srgbClr val="FF0000"/>
              </a:solidFill>
              <a:latin typeface="Anonymous Pro for Powerline" panose="02060609030202000504" pitchFamily="49" charset="0"/>
              <a:ea typeface="Anonymous Pro for Powerline" panose="020606090302020005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928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A11F9-C057-3E43-9787-8DEACFDEB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Useful function calls – </a:t>
            </a:r>
            <a:r>
              <a:rPr lang="en-US" dirty="0">
                <a:solidFill>
                  <a:srgbClr val="C00000"/>
                </a:solidFill>
              </a:rPr>
              <a:t>Server </a:t>
            </a:r>
            <a:r>
              <a:rPr lang="en-US" dirty="0"/>
              <a:t>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9FB385-02BE-6140-BAE1-D7BFD8CD62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Example of setting a server address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 err="1">
                <a:solidFill>
                  <a:schemeClr val="accent1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int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listen(</a:t>
            </a:r>
            <a:r>
              <a:rPr lang="en-US" dirty="0" err="1">
                <a:solidFill>
                  <a:schemeClr val="accent1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int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</a:t>
            </a:r>
            <a:r>
              <a:rPr lang="en-US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sockfd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, </a:t>
            </a:r>
            <a:r>
              <a:rPr lang="en-US" dirty="0" err="1">
                <a:solidFill>
                  <a:schemeClr val="accent1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int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</a:t>
            </a:r>
            <a:r>
              <a:rPr lang="en-US" dirty="0">
                <a:solidFill>
                  <a:schemeClr val="accent2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backlog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);</a:t>
            </a:r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>
                <a:solidFill>
                  <a:schemeClr val="accent2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backlog</a:t>
            </a:r>
            <a:r>
              <a:rPr lang="en-US" dirty="0"/>
              <a:t> defines the maximum number of client connections that can be queued.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D49FE10-A7BF-644A-9339-B72690D198DB}"/>
              </a:ext>
            </a:extLst>
          </p:cNvPr>
          <p:cNvSpPr/>
          <p:nvPr/>
        </p:nvSpPr>
        <p:spPr>
          <a:xfrm>
            <a:off x="1338146" y="2366951"/>
            <a:ext cx="763858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struct </a:t>
            </a:r>
            <a:r>
              <a:rPr lang="en-US" sz="2000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sockaddr_in</a:t>
            </a:r>
            <a:r>
              <a:rPr lang="en-US" sz="2000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</a:t>
            </a:r>
            <a:r>
              <a:rPr lang="en-US" sz="2000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srv_addr</a:t>
            </a:r>
            <a:r>
              <a:rPr lang="en-US" sz="2000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;</a:t>
            </a:r>
          </a:p>
          <a:p>
            <a:r>
              <a:rPr lang="en-US" sz="2000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memset</a:t>
            </a:r>
            <a:r>
              <a:rPr lang="en-US" sz="2000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(&amp;</a:t>
            </a:r>
            <a:r>
              <a:rPr lang="en-US" sz="2000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srv_addr</a:t>
            </a:r>
            <a:r>
              <a:rPr lang="en-US" sz="2000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, 0, </a:t>
            </a:r>
            <a:r>
              <a:rPr lang="en-US" sz="2000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sizeof</a:t>
            </a:r>
            <a:r>
              <a:rPr lang="en-US" sz="2000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(</a:t>
            </a:r>
            <a:r>
              <a:rPr lang="en-US" sz="2000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srv_addr</a:t>
            </a:r>
            <a:r>
              <a:rPr lang="en-US" sz="2000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));</a:t>
            </a:r>
          </a:p>
          <a:p>
            <a:r>
              <a:rPr lang="en-US" sz="2000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srv_addr.</a:t>
            </a:r>
            <a:r>
              <a:rPr lang="en-US" sz="2000" dirty="0" err="1">
                <a:solidFill>
                  <a:srgbClr val="0070C0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sin_family</a:t>
            </a:r>
            <a:r>
              <a:rPr lang="en-US" sz="2000" dirty="0">
                <a:solidFill>
                  <a:srgbClr val="0070C0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</a:t>
            </a:r>
            <a:r>
              <a:rPr lang="en-US" sz="2000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= AF_INET;</a:t>
            </a:r>
          </a:p>
          <a:p>
            <a:r>
              <a:rPr lang="en-US" sz="2000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srv_addr.</a:t>
            </a:r>
            <a:r>
              <a:rPr lang="en-US" sz="2000" dirty="0" err="1">
                <a:solidFill>
                  <a:srgbClr val="0070C0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sin_addr.s_addr</a:t>
            </a:r>
            <a:r>
              <a:rPr lang="en-US" sz="2000" dirty="0">
                <a:solidFill>
                  <a:srgbClr val="0070C0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</a:t>
            </a:r>
            <a:r>
              <a:rPr lang="en-US" sz="2000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= </a:t>
            </a:r>
            <a:r>
              <a:rPr lang="en-US" sz="2000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htonl</a:t>
            </a:r>
            <a:r>
              <a:rPr lang="en-US" sz="2000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(INADDR_ANY);</a:t>
            </a:r>
          </a:p>
          <a:p>
            <a:r>
              <a:rPr lang="en-US" sz="2000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srv_addr.</a:t>
            </a:r>
            <a:r>
              <a:rPr lang="en-US" sz="2000" dirty="0" err="1">
                <a:solidFill>
                  <a:srgbClr val="0070C0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sin_port</a:t>
            </a:r>
            <a:r>
              <a:rPr lang="en-US" sz="2000" dirty="0">
                <a:solidFill>
                  <a:srgbClr val="0070C0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</a:t>
            </a:r>
            <a:r>
              <a:rPr lang="en-US" sz="2000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= </a:t>
            </a:r>
            <a:r>
              <a:rPr lang="en-US" sz="2000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htons</a:t>
            </a:r>
            <a:r>
              <a:rPr lang="en-US" sz="2000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(80);</a:t>
            </a:r>
          </a:p>
        </p:txBody>
      </p:sp>
    </p:spTree>
    <p:extLst>
      <p:ext uri="{BB962C8B-B14F-4D97-AF65-F5344CB8AC3E}">
        <p14:creationId xmlns:p14="http://schemas.microsoft.com/office/powerpoint/2010/main" val="270417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A11F9-C057-3E43-9787-8DEACFDEB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Useful function calls – </a:t>
            </a:r>
            <a:r>
              <a:rPr lang="en-US" dirty="0">
                <a:solidFill>
                  <a:srgbClr val="C00000"/>
                </a:solidFill>
              </a:rPr>
              <a:t>Server </a:t>
            </a:r>
            <a:r>
              <a:rPr lang="en-US" dirty="0"/>
              <a:t>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9FB385-02BE-6140-BAE1-D7BFD8CD62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1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int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accept(</a:t>
            </a:r>
            <a:r>
              <a:rPr lang="en-US" dirty="0" err="1">
                <a:solidFill>
                  <a:schemeClr val="accent1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int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</a:t>
            </a:r>
            <a:r>
              <a:rPr lang="en-US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sockfd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, </a:t>
            </a:r>
            <a:r>
              <a:rPr lang="en-US" dirty="0">
                <a:solidFill>
                  <a:schemeClr val="accent1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struct </a:t>
            </a:r>
            <a:r>
              <a:rPr lang="en-US" dirty="0" err="1">
                <a:solidFill>
                  <a:schemeClr val="accent1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sockaddr</a:t>
            </a:r>
            <a:r>
              <a:rPr lang="en-US" dirty="0">
                <a:solidFill>
                  <a:schemeClr val="accent1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* </a:t>
            </a:r>
            <a:r>
              <a:rPr lang="en-US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addr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, </a:t>
            </a:r>
            <a:r>
              <a:rPr lang="en-US" dirty="0" err="1">
                <a:solidFill>
                  <a:schemeClr val="accent1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socklen_t</a:t>
            </a:r>
            <a:r>
              <a:rPr lang="en-US" dirty="0">
                <a:solidFill>
                  <a:schemeClr val="accent1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* </a:t>
            </a:r>
            <a:r>
              <a:rPr lang="en-US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addrlen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);</a:t>
            </a:r>
          </a:p>
          <a:p>
            <a:pPr marL="457200" lvl="1" indent="0">
              <a:buNone/>
            </a:pPr>
            <a:r>
              <a:rPr lang="en-US" dirty="0"/>
              <a:t>The input parameters are placeholders where server will populate client’s information. </a:t>
            </a:r>
          </a:p>
          <a:p>
            <a:pPr marL="457200" lvl="1" indent="0">
              <a:buNone/>
            </a:pPr>
            <a:r>
              <a:rPr lang="en-US" dirty="0"/>
              <a:t>It returns the client socket descriptor.</a:t>
            </a:r>
          </a:p>
        </p:txBody>
      </p:sp>
    </p:spTree>
    <p:extLst>
      <p:ext uri="{BB962C8B-B14F-4D97-AF65-F5344CB8AC3E}">
        <p14:creationId xmlns:p14="http://schemas.microsoft.com/office/powerpoint/2010/main" val="3941986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D835B-CD90-C84C-A95E-ECDF05DFC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Steps to establish </a:t>
            </a:r>
            <a:r>
              <a:rPr lang="en-US"/>
              <a:t>a server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93003-848E-1D40-8971-65EBD436D2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Create a </a:t>
            </a:r>
            <a:r>
              <a:rPr lang="en-US" dirty="0">
                <a:solidFill>
                  <a:srgbClr val="FF0000"/>
                </a:solidFill>
              </a:rPr>
              <a:t>server</a:t>
            </a:r>
            <a:r>
              <a:rPr lang="en-US" dirty="0"/>
              <a:t> socket</a:t>
            </a:r>
          </a:p>
          <a:p>
            <a:r>
              <a:rPr lang="en-US" dirty="0"/>
              <a:t>Bind an address to the socket</a:t>
            </a:r>
          </a:p>
          <a:p>
            <a:r>
              <a:rPr lang="en-US" dirty="0"/>
              <a:t>Listen for incoming connections</a:t>
            </a:r>
          </a:p>
          <a:p>
            <a:r>
              <a:rPr lang="en-US" dirty="0"/>
              <a:t>accept a </a:t>
            </a:r>
            <a:r>
              <a:rPr lang="en-US" dirty="0">
                <a:solidFill>
                  <a:schemeClr val="accent1"/>
                </a:solidFill>
              </a:rPr>
              <a:t>client</a:t>
            </a:r>
            <a:r>
              <a:rPr lang="en-US" dirty="0"/>
              <a:t> connection</a:t>
            </a:r>
          </a:p>
          <a:p>
            <a:r>
              <a:rPr lang="en-US" dirty="0"/>
              <a:t>send/</a:t>
            </a:r>
            <a:r>
              <a:rPr lang="en-US" dirty="0" err="1"/>
              <a:t>recv</a:t>
            </a:r>
            <a:endParaRPr lang="en-US" dirty="0"/>
          </a:p>
          <a:p>
            <a:r>
              <a:rPr lang="en-US" dirty="0"/>
              <a:t>close </a:t>
            </a:r>
            <a:r>
              <a:rPr lang="en-US" dirty="0">
                <a:solidFill>
                  <a:schemeClr val="accent1"/>
                </a:solidFill>
              </a:rPr>
              <a:t>client socket</a:t>
            </a:r>
          </a:p>
          <a:p>
            <a:r>
              <a:rPr lang="en-US" dirty="0"/>
              <a:t>close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server socket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6E7775-DFE8-9743-AD29-958FDE3810FE}"/>
              </a:ext>
            </a:extLst>
          </p:cNvPr>
          <p:cNvSpPr txBox="1"/>
          <p:nvPr/>
        </p:nvSpPr>
        <p:spPr>
          <a:xfrm>
            <a:off x="5227930" y="4834447"/>
            <a:ext cx="55478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Try to write our  </a:t>
            </a:r>
            <a:r>
              <a:rPr lang="en-US" sz="3600" dirty="0">
                <a:latin typeface="Bradley Hand" pitchFamily="2" charset="77"/>
              </a:rPr>
              <a:t>fake</a:t>
            </a:r>
            <a:r>
              <a:rPr lang="en-US" sz="3600" dirty="0"/>
              <a:t> </a:t>
            </a:r>
            <a:r>
              <a:rPr lang="en-US" sz="3600" dirty="0">
                <a:latin typeface="Bradley Hand" pitchFamily="2" charset="77"/>
              </a:rPr>
              <a:t>server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050828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ose_themed" id="{974E9FA3-6890-AF45-9A34-E5F284D2E92C}" vid="{20B007DF-B7A4-1A47-878F-F510C21538E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23092</TotalTime>
  <Words>353</Words>
  <Application>Microsoft Macintosh PowerPoint</Application>
  <PresentationFormat>Widescreen</PresentationFormat>
  <Paragraphs>52</Paragraphs>
  <Slides>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Anonymous Pro for Powerline</vt:lpstr>
      <vt:lpstr>Apple Symbols</vt:lpstr>
      <vt:lpstr>Arial</vt:lpstr>
      <vt:lpstr>Bradley Hand</vt:lpstr>
      <vt:lpstr>Calibri</vt:lpstr>
      <vt:lpstr>Calibri Light</vt:lpstr>
      <vt:lpstr>Wingdings</vt:lpstr>
      <vt:lpstr>Office Theme</vt:lpstr>
      <vt:lpstr>CSSE 132 Socket Programming II</vt:lpstr>
      <vt:lpstr>Agenda</vt:lpstr>
      <vt:lpstr>Socket procedure between client and server</vt:lpstr>
      <vt:lpstr>Useful function calls - Server</vt:lpstr>
      <vt:lpstr>Useful function calls – Server (cont.)</vt:lpstr>
      <vt:lpstr>Useful function calls – Server (cont.)</vt:lpstr>
      <vt:lpstr>Steps to establish a server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CSSE 132 Introduction to Computer Systems</dc:title>
  <dc:creator>Song, Lixing</dc:creator>
  <cp:lastModifiedBy>Chenette, Nate</cp:lastModifiedBy>
  <cp:revision>110</cp:revision>
  <cp:lastPrinted>2018-10-30T16:55:05Z</cp:lastPrinted>
  <dcterms:created xsi:type="dcterms:W3CDTF">2018-07-09T21:38:51Z</dcterms:created>
  <dcterms:modified xsi:type="dcterms:W3CDTF">2024-10-31T15:25:43Z</dcterms:modified>
</cp:coreProperties>
</file>