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5" r:id="rId9"/>
    <p:sldId id="264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382F4C-2A8C-47A7-A4F8-9EAE68AEAB87}" v="1" dt="2019-10-17T18:43:50.73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45"/>
    <p:restoredTop sz="94830"/>
  </p:normalViewPr>
  <p:slideViewPr>
    <p:cSldViewPr snapToGrid="0" snapToObjects="1">
      <p:cViewPr varScale="1">
        <p:scale>
          <a:sx n="71" d="100"/>
          <a:sy n="71" d="100"/>
        </p:scale>
        <p:origin x="84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g, Lixing" userId="S::song3@rose-hulman.edu::d86a4794-d57c-4f6d-acee-3349d9d3edfc" providerId="AD" clId="Web-{8EC4EC02-1F5E-C32D-672D-B1880107C71F}"/>
    <pc:docChg chg="modSld">
      <pc:chgData name="Song, Lixing" userId="S::song3@rose-hulman.edu::d86a4794-d57c-4f6d-acee-3349d9d3edfc" providerId="AD" clId="Web-{8EC4EC02-1F5E-C32D-672D-B1880107C71F}" dt="2019-10-11T22:24:32.099" v="7" actId="20577"/>
      <pc:docMkLst>
        <pc:docMk/>
      </pc:docMkLst>
      <pc:sldChg chg="modSp">
        <pc:chgData name="Song, Lixing" userId="S::song3@rose-hulman.edu::d86a4794-d57c-4f6d-acee-3349d9d3edfc" providerId="AD" clId="Web-{8EC4EC02-1F5E-C32D-672D-B1880107C71F}" dt="2019-10-11T22:24:32.099" v="6" actId="20577"/>
        <pc:sldMkLst>
          <pc:docMk/>
          <pc:sldMk cId="3812529585" sldId="267"/>
        </pc:sldMkLst>
        <pc:spChg chg="mod">
          <ac:chgData name="Song, Lixing" userId="S::song3@rose-hulman.edu::d86a4794-d57c-4f6d-acee-3349d9d3edfc" providerId="AD" clId="Web-{8EC4EC02-1F5E-C32D-672D-B1880107C71F}" dt="2019-10-11T22:24:32.099" v="6" actId="20577"/>
          <ac:spMkLst>
            <pc:docMk/>
            <pc:sldMk cId="3812529585" sldId="267"/>
            <ac:spMk id="3" creationId="{DF374256-CA35-3741-85B1-98ABA67553A3}"/>
          </ac:spMkLst>
        </pc:spChg>
      </pc:sldChg>
    </pc:docChg>
  </pc:docChgLst>
  <pc:docChgLst>
    <pc:chgData name="Song, Lixing" userId="d86a4794-d57c-4f6d-acee-3349d9d3edfc" providerId="ADAL" clId="{B0382F4C-2A8C-47A7-A4F8-9EAE68AEAB87}"/>
    <pc:docChg chg="modSld">
      <pc:chgData name="Song, Lixing" userId="d86a4794-d57c-4f6d-acee-3349d9d3edfc" providerId="ADAL" clId="{B0382F4C-2A8C-47A7-A4F8-9EAE68AEAB87}" dt="2019-10-17T18:43:50.723" v="0"/>
      <pc:docMkLst>
        <pc:docMk/>
      </pc:docMkLst>
      <pc:sldChg chg="addSp">
        <pc:chgData name="Song, Lixing" userId="d86a4794-d57c-4f6d-acee-3349d9d3edfc" providerId="ADAL" clId="{B0382F4C-2A8C-47A7-A4F8-9EAE68AEAB87}" dt="2019-10-17T18:43:50.723" v="0"/>
        <pc:sldMkLst>
          <pc:docMk/>
          <pc:sldMk cId="1711713765" sldId="266"/>
        </pc:sldMkLst>
        <pc:inkChg chg="add">
          <ac:chgData name="Song, Lixing" userId="d86a4794-d57c-4f6d-acee-3349d9d3edfc" providerId="ADAL" clId="{B0382F4C-2A8C-47A7-A4F8-9EAE68AEAB87}" dt="2019-10-17T18:43:50.723" v="0"/>
          <ac:inkMkLst>
            <pc:docMk/>
            <pc:sldMk cId="1711713765" sldId="266"/>
            <ac:inkMk id="4" creationId="{001A0336-3B56-45D3-801F-69A8A8684B94}"/>
          </ac:inkMkLst>
        </pc:ink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269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026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791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425"/>
              </a:spcBef>
            </a:pPr>
            <a:r>
              <a:rPr lang="en-US">
                <a:solidFill>
                  <a:srgbClr val="000000"/>
                </a:solidFill>
                <a:latin typeface="Times New Roman" charset="0"/>
                <a:cs typeface="Times New Roman" charset="0"/>
                <a:sym typeface="Times New Roman" charset="0"/>
              </a:rPr>
              <a:t>Latex source for equation: </a:t>
            </a:r>
            <a:r>
              <a:rPr lang="en-US">
                <a:latin typeface="Monaco" charset="0"/>
                <a:ea typeface="Monaco" charset="0"/>
                <a:cs typeface="Monaco" charset="0"/>
                <a:sym typeface="Monaco" charset="0"/>
              </a:rPr>
              <a:t>\sum_{k=-j}^i b_k \times 2^k</a:t>
            </a:r>
          </a:p>
        </p:txBody>
      </p:sp>
    </p:spTree>
    <p:extLst>
      <p:ext uri="{BB962C8B-B14F-4D97-AF65-F5344CB8AC3E}">
        <p14:creationId xmlns:p14="http://schemas.microsoft.com/office/powerpoint/2010/main" val="2114349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demofox.org/2017/11/21/floating-point-precision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60F98D-AA7F-D543-82BF-B40D741551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1000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CSSE 132</a:t>
            </a:r>
            <a:br>
              <a:rPr lang="en-US">
                <a:solidFill>
                  <a:srgbClr val="FFFFFF"/>
                </a:solidFill>
              </a:rPr>
            </a:br>
            <a:r>
              <a:rPr lang="en-US">
                <a:solidFill>
                  <a:srgbClr val="FFFFFF"/>
                </a:solidFill>
              </a:rPr>
              <a:t>Data Representation II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fld id="{B7B09853-F130-A44D-A7BC-226D14CA7C56}" type="datetime2">
              <a:rPr lang="en-US">
                <a:solidFill>
                  <a:srgbClr val="FFFFFF"/>
                </a:solidFill>
              </a:rPr>
              <a:pPr/>
              <a:t>Tuesday, April 8, 2025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1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7A765-2B53-7744-A90B-105555525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IEEE 754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C6306-FC8D-A244-8E90-84797062C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Half-precision 16-bit </a:t>
            </a:r>
            <a:r>
              <a:rPr lang="en-US" dirty="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seeeeeffffffffff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1 bit sign</a:t>
            </a:r>
          </a:p>
          <a:p>
            <a:pPr lvl="1"/>
            <a:r>
              <a:rPr lang="en-US" dirty="0"/>
              <a:t>5 bit exponent (unsigned)</a:t>
            </a:r>
          </a:p>
          <a:p>
            <a:pPr lvl="1"/>
            <a:r>
              <a:rPr lang="en-US" dirty="0"/>
              <a:t>10 bit fraction/significand (unsigned) </a:t>
            </a:r>
          </a:p>
          <a:p>
            <a:endParaRPr lang="en-US" dirty="0"/>
          </a:p>
          <a:p>
            <a:r>
              <a:rPr lang="en-US" dirty="0"/>
              <a:t>Formula: (−1)</a:t>
            </a:r>
            <a:r>
              <a:rPr lang="en-US" baseline="30000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sign</a:t>
            </a:r>
            <a:r>
              <a:rPr lang="en-US" dirty="0"/>
              <a:t> × 2</a:t>
            </a:r>
            <a:r>
              <a:rPr lang="en-US" baseline="30000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exp</a:t>
            </a:r>
            <a:r>
              <a:rPr lang="en-US" baseline="30000" dirty="0"/>
              <a:t>−15 </a:t>
            </a:r>
            <a:r>
              <a:rPr lang="en-US" dirty="0"/>
              <a:t>× 1.</a:t>
            </a:r>
            <a:r>
              <a:rPr lang="en-US" dirty="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significand</a:t>
            </a:r>
            <a:r>
              <a:rPr lang="en-US" dirty="0"/>
              <a:t> </a:t>
            </a:r>
          </a:p>
          <a:p>
            <a:r>
              <a:rPr lang="en-US" dirty="0"/>
              <a:t>Simple Examples:</a:t>
            </a:r>
            <a:br>
              <a:rPr lang="en-US" dirty="0"/>
            </a:br>
            <a:r>
              <a:rPr lang="en-US" dirty="0"/>
              <a:t>0 01111 0000000000 = (−1)</a:t>
            </a:r>
            <a:r>
              <a:rPr lang="en-US" baseline="30000" dirty="0"/>
              <a:t>0</a:t>
            </a:r>
            <a:r>
              <a:rPr lang="en-US" dirty="0"/>
              <a:t> × 2</a:t>
            </a:r>
            <a:r>
              <a:rPr lang="en-US" baseline="30000" dirty="0"/>
              <a:t>15−15 </a:t>
            </a:r>
            <a:r>
              <a:rPr lang="en-US" dirty="0"/>
              <a:t>× 1.0000000000</a:t>
            </a:r>
            <a:r>
              <a:rPr lang="en-US" baseline="-25000" dirty="0"/>
              <a:t>2</a:t>
            </a:r>
            <a:r>
              <a:rPr lang="en-US" dirty="0"/>
              <a:t> = 1</a:t>
            </a:r>
            <a:br>
              <a:rPr lang="en-US" dirty="0"/>
            </a:br>
            <a:r>
              <a:rPr lang="en-US" dirty="0"/>
              <a:t>1 00111 0000000000 = (−1)</a:t>
            </a:r>
            <a:r>
              <a:rPr lang="en-US" baseline="30000" dirty="0"/>
              <a:t>1</a:t>
            </a:r>
            <a:r>
              <a:rPr lang="en-US" dirty="0"/>
              <a:t> × 2</a:t>
            </a:r>
            <a:r>
              <a:rPr lang="en-US" baseline="30000" dirty="0"/>
              <a:t>7−15 </a:t>
            </a:r>
            <a:r>
              <a:rPr lang="en-US" dirty="0"/>
              <a:t>× 1.0000000000</a:t>
            </a:r>
            <a:r>
              <a:rPr lang="en-US" baseline="-25000" dirty="0"/>
              <a:t>2</a:t>
            </a:r>
            <a:r>
              <a:rPr lang="en-US" dirty="0"/>
              <a:t> = –1 × 2</a:t>
            </a:r>
            <a:r>
              <a:rPr lang="en-US" baseline="30000" dirty="0"/>
              <a:t>−8</a:t>
            </a:r>
            <a:r>
              <a:rPr lang="en-US" dirty="0"/>
              <a:t>  = –2</a:t>
            </a:r>
            <a:r>
              <a:rPr lang="en-US" baseline="30000" dirty="0"/>
              <a:t>−8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713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16C58-F378-1949-9C42-4E256C3D5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IEEE 754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74256-CA35-3741-85B1-98ABA6755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1 bit sign</a:t>
            </a:r>
          </a:p>
          <a:p>
            <a:r>
              <a:rPr lang="en-US" dirty="0"/>
              <a:t>8 bit exponent (unsigned)</a:t>
            </a:r>
          </a:p>
          <a:p>
            <a:r>
              <a:rPr lang="en-US" dirty="0"/>
              <a:t>23 bit (24 with leading 1) fraction/significand (unsigned) 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Special cases:</a:t>
            </a:r>
          </a:p>
          <a:p>
            <a:pPr lvl="1"/>
            <a:r>
              <a:rPr lang="en-US" dirty="0"/>
              <a:t>Zeros: sign = 1 or 0, exp = all 0, significand = all 0</a:t>
            </a:r>
          </a:p>
          <a:p>
            <a:pPr lvl="1"/>
            <a:r>
              <a:rPr lang="en-US" dirty="0"/>
              <a:t>Infinity: sign = 1 or 0, exp = all 1, significand = all 0 </a:t>
            </a:r>
          </a:p>
          <a:p>
            <a:pPr lvl="1"/>
            <a:r>
              <a:rPr lang="en-US" dirty="0" err="1"/>
              <a:t>NaN</a:t>
            </a:r>
            <a:r>
              <a:rPr lang="en-US" dirty="0"/>
              <a:t>: sign = 1 or 0, exp = all 1, significand = anything not all 0</a:t>
            </a:r>
          </a:p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823C69A-628D-00E0-8A7D-5CC100B78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620" y="3429000"/>
            <a:ext cx="74930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CFD1E9-BBD7-456C-F6FF-7CF18FE64CCB}"/>
              </a:ext>
            </a:extLst>
          </p:cNvPr>
          <p:cNvSpPr txBox="1"/>
          <p:nvPr/>
        </p:nvSpPr>
        <p:spPr>
          <a:xfrm>
            <a:off x="2479040" y="3750925"/>
            <a:ext cx="13817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float</a:t>
            </a:r>
          </a:p>
        </p:txBody>
      </p:sp>
    </p:spTree>
    <p:extLst>
      <p:ext uri="{BB962C8B-B14F-4D97-AF65-F5344CB8AC3E}">
        <p14:creationId xmlns:p14="http://schemas.microsoft.com/office/powerpoint/2010/main" val="3812529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0C960-5A81-9946-BBBF-8EED9966F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go wrong?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6CCE0-4FBD-9140-A60E-F5EF350FB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 that both range and precision, while flexible, are limited.</a:t>
            </a:r>
          </a:p>
          <a:p>
            <a:r>
              <a:rPr lang="en-US" dirty="0"/>
              <a:t>In what ways can our abstract understanding of numbers be fooled by the reality of the datatype?</a:t>
            </a:r>
          </a:p>
        </p:txBody>
      </p:sp>
    </p:spTree>
    <p:extLst>
      <p:ext uri="{BB962C8B-B14F-4D97-AF65-F5344CB8AC3E}">
        <p14:creationId xmlns:p14="http://schemas.microsoft.com/office/powerpoint/2010/main" val="3768742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5CE9E-0009-A14A-B812-B804ECB36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171C7-C086-194C-B3F2-41B5A893E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represent non-integer numbers?</a:t>
            </a:r>
          </a:p>
          <a:p>
            <a:r>
              <a:rPr lang="en-US" dirty="0"/>
              <a:t>What is “precision” and “range”?</a:t>
            </a:r>
          </a:p>
          <a:p>
            <a:r>
              <a:rPr lang="en-US" dirty="0"/>
              <a:t>What does your computer do?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721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8ED8A-A954-BF45-B392-8608824D9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C data types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A9DF05-5C81-4DCE-B9C1-7ECBB0797763}"/>
              </a:ext>
            </a:extLst>
          </p:cNvPr>
          <p:cNvSpPr txBox="1"/>
          <p:nvPr/>
        </p:nvSpPr>
        <p:spPr>
          <a:xfrm>
            <a:off x="8136082" y="4704098"/>
            <a:ext cx="267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(assuming 64-bit machine)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44405E1-8A96-50FE-3900-A9B4E1B60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91666"/>
              </p:ext>
            </p:extLst>
          </p:nvPr>
        </p:nvGraphicFramePr>
        <p:xfrm>
          <a:off x="838201" y="1914640"/>
          <a:ext cx="7297881" cy="4114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32627">
                  <a:extLst>
                    <a:ext uri="{9D8B030D-6E8A-4147-A177-3AD203B41FA5}">
                      <a16:colId xmlns:a16="http://schemas.microsoft.com/office/drawing/2014/main" val="213307671"/>
                    </a:ext>
                  </a:extLst>
                </a:gridCol>
                <a:gridCol w="3015672">
                  <a:extLst>
                    <a:ext uri="{9D8B030D-6E8A-4147-A177-3AD203B41FA5}">
                      <a16:colId xmlns:a16="http://schemas.microsoft.com/office/drawing/2014/main" val="997653270"/>
                    </a:ext>
                  </a:extLst>
                </a:gridCol>
                <a:gridCol w="1849582">
                  <a:extLst>
                    <a:ext uri="{9D8B030D-6E8A-4147-A177-3AD203B41FA5}">
                      <a16:colId xmlns:a16="http://schemas.microsoft.com/office/drawing/2014/main" val="25281827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C declaration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ARMv8-A data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Size (Bytes)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497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char</a:t>
                      </a:r>
                      <a:endParaRPr lang="en-US" sz="2400" dirty="0">
                        <a:latin typeface="Consolas" panose="020B0609020204030204" pitchFamily="49" charset="0"/>
                        <a:ea typeface="Anonymous Pro" panose="020606090302020005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329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short</a:t>
                      </a:r>
                      <a:endParaRPr lang="en-US" sz="2400" dirty="0">
                        <a:latin typeface="Consolas" panose="020B0609020204030204" pitchFamily="49" charset="0"/>
                        <a:ea typeface="Anonymous Pro" panose="020606090302020005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Quarter 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658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int</a:t>
                      </a:r>
                      <a:endParaRPr lang="en-US" sz="2400" dirty="0">
                        <a:latin typeface="Consolas" panose="020B0609020204030204" pitchFamily="49" charset="0"/>
                        <a:ea typeface="Anonymous Pro" panose="020606090302020005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Half 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113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long</a:t>
                      </a:r>
                      <a:endParaRPr lang="en-US" sz="2400" dirty="0">
                        <a:latin typeface="Consolas" panose="020B0609020204030204" pitchFamily="49" charset="0"/>
                        <a:ea typeface="Anonymous Pro" panose="020606090302020005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Half 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712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long long</a:t>
                      </a:r>
                      <a:endParaRPr lang="en-US" sz="2400" dirty="0">
                        <a:latin typeface="Consolas" panose="020B0609020204030204" pitchFamily="49" charset="0"/>
                        <a:ea typeface="Anonymous Pro" panose="020606090302020005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9097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char *</a:t>
                      </a:r>
                      <a:endParaRPr lang="en-US" sz="2400" dirty="0">
                        <a:latin typeface="Consolas" panose="020B0609020204030204" pitchFamily="49" charset="0"/>
                        <a:ea typeface="Anonymous Pro" panose="020606090302020005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747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float</a:t>
                      </a:r>
                      <a:endParaRPr lang="en-US" sz="2400" dirty="0">
                        <a:latin typeface="Consolas" panose="020B0609020204030204" pitchFamily="49" charset="0"/>
                        <a:ea typeface="Anonymous Pro" panose="020606090302020005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Half 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776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double</a:t>
                      </a:r>
                      <a:endParaRPr lang="en-US" sz="2400" dirty="0">
                        <a:latin typeface="Consolas" panose="020B0609020204030204" pitchFamily="49" charset="0"/>
                        <a:ea typeface="Anonymous Pro" panose="020606090302020005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70C0"/>
                          </a:solidFill>
                        </a:rPr>
                        <a:t>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030551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5A53DBF-C1F1-5F8C-9157-37A609C1328A}"/>
              </a:ext>
            </a:extLst>
          </p:cNvPr>
          <p:cNvSpPr txBox="1"/>
          <p:nvPr/>
        </p:nvSpPr>
        <p:spPr>
          <a:xfrm>
            <a:off x="8136082" y="3337192"/>
            <a:ext cx="3703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(technically “at least 4”, but usually 4)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4114D7-B8C7-E90F-2C1B-12C084C0E08E}"/>
              </a:ext>
            </a:extLst>
          </p:cNvPr>
          <p:cNvSpPr txBox="1"/>
          <p:nvPr/>
        </p:nvSpPr>
        <p:spPr>
          <a:xfrm>
            <a:off x="3300846" y="6068726"/>
            <a:ext cx="267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(assuming 64-bit machine)</a:t>
            </a:r>
          </a:p>
        </p:txBody>
      </p:sp>
    </p:spTree>
    <p:extLst>
      <p:ext uri="{BB962C8B-B14F-4D97-AF65-F5344CB8AC3E}">
        <p14:creationId xmlns:p14="http://schemas.microsoft.com/office/powerpoint/2010/main" val="2160804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4A3E2-D0BE-5D49-A04C-92E71379B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Floating point is having a moment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B764E-A632-9309-20A3-F35732329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81320" cy="4895850"/>
          </a:xfrm>
        </p:spPr>
        <p:txBody>
          <a:bodyPr/>
          <a:lstStyle/>
          <a:p>
            <a:r>
              <a:rPr lang="en-US" dirty="0"/>
              <a:t>Current-gen LLMs require ~160GB of GPU memory.</a:t>
            </a:r>
          </a:p>
          <a:p>
            <a:r>
              <a:rPr lang="en-US" dirty="0"/>
              <a:t>This hardware can cost a lot!</a:t>
            </a:r>
          </a:p>
          <a:p>
            <a:r>
              <a:rPr lang="en-US" dirty="0"/>
              <a:t>Most people don’t have that much.</a:t>
            </a:r>
          </a:p>
          <a:p>
            <a:r>
              <a:rPr lang="en-US" dirty="0"/>
              <a:t>We’ve figured out how to “quantize” a model trained with fp32 and make it work with fp4!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DA463C-4483-420B-4483-2789A3749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9520" y="1422687"/>
            <a:ext cx="6988704" cy="529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72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/>
          </p:cNvSpPr>
          <p:nvPr/>
        </p:nvSpPr>
        <p:spPr bwMode="auto">
          <a:xfrm>
            <a:off x="9586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Fractional binary numbers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 dirty="0"/>
              <a:t>What is 1011.101</a:t>
            </a:r>
            <a:r>
              <a:rPr lang="en-US" baseline="-25000" dirty="0"/>
              <a:t>2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77167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89" name="Group 1"/>
          <p:cNvGraphicFramePr>
            <a:graphicFrameLocks noGrp="1"/>
          </p:cNvGraphicFramePr>
          <p:nvPr/>
        </p:nvGraphicFramePr>
        <p:xfrm>
          <a:off x="5638800" y="1079501"/>
          <a:ext cx="584200" cy="2129801"/>
        </p:xfrm>
        <a:graphic>
          <a:graphicData uri="http://schemas.openxmlformats.org/drawingml/2006/table">
            <a:tbl>
              <a:tblPr/>
              <a:tblGrid>
                <a:gridCol w="58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00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80002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  <a:sym typeface="Calibri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32000" dirty="0">
                          <a:ln>
                            <a:noFill/>
                          </a:ln>
                          <a:solidFill>
                            <a:srgbClr val="980002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i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0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980002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  <a:sym typeface="Calibri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32000">
                          <a:ln>
                            <a:noFill/>
                          </a:ln>
                          <a:solidFill>
                            <a:srgbClr val="980002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i-1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4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980002"/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980002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  <a:sym typeface="Calibri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980002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  <a:sym typeface="Calibri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80002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  <a:sym typeface="Calibri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2315" name="Group 27"/>
          <p:cNvGraphicFramePr>
            <a:graphicFrameLocks noGrp="1"/>
          </p:cNvGraphicFramePr>
          <p:nvPr/>
        </p:nvGraphicFramePr>
        <p:xfrm>
          <a:off x="5105400" y="3733800"/>
          <a:ext cx="660400" cy="1727200"/>
        </p:xfrm>
        <a:graphic>
          <a:graphicData uri="http://schemas.openxmlformats.org/drawingml/2006/table">
            <a:tbl>
              <a:tblPr/>
              <a:tblGrid>
                <a:gridCol w="66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980002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  <a:sym typeface="Calibri" charset="0"/>
                        </a:rPr>
                        <a:t>1/2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980002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  <a:sym typeface="Calibri" charset="0"/>
                        </a:rPr>
                        <a:t>1/4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980002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  <a:sym typeface="Calibri" charset="0"/>
                        </a:rPr>
                        <a:t>1/8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980002"/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980002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  <a:sym typeface="Calibri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32000">
                          <a:ln>
                            <a:noFill/>
                          </a:ln>
                          <a:solidFill>
                            <a:srgbClr val="980002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-j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337" name="Group 49"/>
          <p:cNvGraphicFramePr>
            <a:graphicFrameLocks noGrp="1"/>
          </p:cNvGraphicFramePr>
          <p:nvPr/>
        </p:nvGraphicFramePr>
        <p:xfrm>
          <a:off x="2425700" y="3187700"/>
          <a:ext cx="6527800" cy="546100"/>
        </p:xfrm>
        <a:graphic>
          <a:graphicData uri="http://schemas.openxmlformats.org/drawingml/2006/table">
            <a:tbl>
              <a:tblPr/>
              <a:tblGrid>
                <a:gridCol w="57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46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b</a:t>
                      </a:r>
                      <a:r>
                        <a:rPr kumimoji="0" lang="en-US" sz="2800" b="0" i="0" u="none" strike="noStrike" cap="none" normalizeH="0" baseline="-6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i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b</a:t>
                      </a:r>
                      <a:r>
                        <a:rPr kumimoji="0" lang="en-US" sz="2800" b="0" i="0" u="none" strike="noStrike" cap="none" normalizeH="0" baseline="-6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i-1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•••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b</a:t>
                      </a:r>
                      <a:r>
                        <a:rPr kumimoji="0" lang="en-US" sz="2800" b="0" i="0" u="none" strike="noStrike" cap="none" normalizeH="0" baseline="-6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2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b</a:t>
                      </a:r>
                      <a:r>
                        <a:rPr kumimoji="0" lang="en-US" sz="2800" b="0" i="0" u="none" strike="noStrike" cap="none" normalizeH="0" baseline="-6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1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b</a:t>
                      </a:r>
                      <a:r>
                        <a:rPr kumimoji="0" lang="en-US" sz="2800" b="0" i="0" u="none" strike="noStrike" cap="none" normalizeH="0" baseline="-6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0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b</a:t>
                      </a:r>
                      <a:r>
                        <a:rPr kumimoji="0" lang="en-US" sz="2800" b="0" i="0" u="none" strike="noStrike" cap="none" normalizeH="0" baseline="-6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-1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b</a:t>
                      </a:r>
                      <a:r>
                        <a:rPr kumimoji="0" lang="en-US" sz="2800" b="0" i="0" u="none" strike="noStrike" cap="none" normalizeH="0" baseline="-6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-2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b</a:t>
                      </a:r>
                      <a:r>
                        <a:rPr kumimoji="0" lang="en-US" sz="2800" b="0" i="0" u="none" strike="noStrike" cap="none" normalizeH="0" baseline="-6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-3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•••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b</a:t>
                      </a:r>
                      <a:r>
                        <a:rPr kumimoji="0" lang="en-US" sz="2800" b="0" i="0" u="none" strike="noStrike" cap="none" normalizeH="0" baseline="-6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Italic" charset="0"/>
                          <a:ea typeface="Calibri Italic" charset="0"/>
                          <a:cs typeface="Calibri Italic" charset="0"/>
                          <a:sym typeface="Calibri Italic" charset="0"/>
                        </a:rPr>
                        <a:t>-j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384" name="Rectangle 96"/>
          <p:cNvSpPr>
            <a:spLocks/>
          </p:cNvSpPr>
          <p:nvPr/>
        </p:nvSpPr>
        <p:spPr bwMode="auto">
          <a:xfrm>
            <a:off x="9586913" y="22225"/>
            <a:ext cx="1320800" cy="1778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l"/>
            <a:r>
              <a:rPr lang="en-US" sz="1200">
                <a:solidFill>
                  <a:srgbClr val="FFFFFF"/>
                </a:solidFill>
                <a:ea typeface="Gill Sans" charset="0"/>
                <a:cs typeface="Gill Sans" charset="0"/>
              </a:rPr>
              <a:t>Carnegie Mellon</a:t>
            </a:r>
          </a:p>
        </p:txBody>
      </p:sp>
      <p:sp>
        <p:nvSpPr>
          <p:cNvPr id="12385" name="Rectangle 97"/>
          <p:cNvSpPr>
            <a:spLocks/>
          </p:cNvSpPr>
          <p:nvPr/>
        </p:nvSpPr>
        <p:spPr bwMode="auto">
          <a:xfrm rot="10800000">
            <a:off x="7729539" y="4057650"/>
            <a:ext cx="561975" cy="5334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l"/>
            <a:r>
              <a:rPr lang="en-US" sz="2400">
                <a:latin typeface="Times" pitchFamily="18" charset="0"/>
                <a:ea typeface="Times" pitchFamily="18" charset="0"/>
                <a:cs typeface="Times" pitchFamily="18" charset="0"/>
                <a:sym typeface="Times" pitchFamily="18" charset="0"/>
              </a:rPr>
              <a:t>• • •</a:t>
            </a:r>
          </a:p>
        </p:txBody>
      </p:sp>
      <p:sp>
        <p:nvSpPr>
          <p:cNvPr id="12386" name="Rectangle 98"/>
          <p:cNvSpPr>
            <a:spLocks noGrp="1" noChangeArrowheads="1"/>
          </p:cNvSpPr>
          <p:nvPr>
            <p:ph type="title"/>
          </p:nvPr>
        </p:nvSpPr>
        <p:spPr>
          <a:xfrm>
            <a:off x="704850" y="127001"/>
            <a:ext cx="6870700" cy="1558925"/>
          </a:xfrm>
          <a:ln/>
        </p:spPr>
        <p:txBody>
          <a:bodyPr/>
          <a:lstStyle/>
          <a:p>
            <a:pPr marL="80963" indent="-80963"/>
            <a:r>
              <a:rPr lang="en-US" dirty="0">
                <a:latin typeface="Calibri" charset="0"/>
                <a:ea typeface="Calibri" charset="0"/>
                <a:cs typeface="Calibri" charset="0"/>
                <a:sym typeface="Calibri" charset="0"/>
              </a:rPr>
              <a:t>Fractional Binary Numbers</a:t>
            </a:r>
            <a:endParaRPr lang="en-US" dirty="0">
              <a:latin typeface="Calibri" charset="0"/>
              <a:ea typeface="ヒラギノ角ゴ ProN W3" charset="0"/>
              <a:cs typeface="ヒラギノ角ゴ ProN W3" charset="0"/>
              <a:sym typeface="Calibri" charset="0"/>
            </a:endParaRPr>
          </a:p>
        </p:txBody>
      </p:sp>
      <p:sp>
        <p:nvSpPr>
          <p:cNvPr id="12387" name="Rectangle 99"/>
          <p:cNvSpPr>
            <a:spLocks noGrp="1" noChangeArrowheads="1"/>
          </p:cNvSpPr>
          <p:nvPr>
            <p:ph type="body" idx="1"/>
          </p:nvPr>
        </p:nvSpPr>
        <p:spPr>
          <a:xfrm>
            <a:off x="704850" y="4841081"/>
            <a:ext cx="8472487" cy="1849437"/>
          </a:xfrm>
          <a:ln/>
        </p:spPr>
        <p:txBody>
          <a:bodyPr/>
          <a:lstStyle/>
          <a:p>
            <a:pPr marL="215900" indent="-215900">
              <a:spcBef>
                <a:spcPct val="0"/>
              </a:spcBef>
            </a:pPr>
            <a:r>
              <a:rPr lang="en-US" dirty="0">
                <a:ea typeface="Calibri" charset="0"/>
                <a:cs typeface="Calibri" charset="0"/>
              </a:rPr>
              <a:t>Representation</a:t>
            </a:r>
            <a:endParaRPr lang="en-US" dirty="0"/>
          </a:p>
          <a:p>
            <a:pPr lvl="1"/>
            <a:r>
              <a:rPr lang="en-US" dirty="0"/>
              <a:t>Bits to right of “binary point” represent fractional powers of 2</a:t>
            </a:r>
          </a:p>
          <a:p>
            <a:pPr lvl="1"/>
            <a:r>
              <a:rPr lang="en-US" dirty="0"/>
              <a:t>Represents rational number:</a:t>
            </a:r>
          </a:p>
        </p:txBody>
      </p:sp>
      <p:sp>
        <p:nvSpPr>
          <p:cNvPr id="12388" name="Freeform 100"/>
          <p:cNvSpPr>
            <a:spLocks/>
          </p:cNvSpPr>
          <p:nvPr/>
        </p:nvSpPr>
        <p:spPr bwMode="auto">
          <a:xfrm>
            <a:off x="5564188" y="3017838"/>
            <a:ext cx="165100" cy="101600"/>
          </a:xfrm>
          <a:custGeom>
            <a:avLst/>
            <a:gdLst/>
            <a:ahLst/>
            <a:cxnLst>
              <a:cxn ang="0">
                <a:pos x="21600" y="0"/>
              </a:cxn>
              <a:cxn ang="0">
                <a:pos x="0" y="0"/>
              </a:cxn>
              <a:cxn ang="0">
                <a:pos x="0" y="21600"/>
              </a:cxn>
            </a:cxnLst>
            <a:rect l="0" t="0" r="r" b="b"/>
            <a:pathLst>
              <a:path w="21600" h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</a:path>
            </a:pathLst>
          </a:custGeom>
          <a:noFill/>
          <a:ln w="25400" cap="flat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3600"/>
          </a:p>
        </p:txBody>
      </p:sp>
      <p:sp>
        <p:nvSpPr>
          <p:cNvPr id="12389" name="Freeform 101"/>
          <p:cNvSpPr>
            <a:spLocks/>
          </p:cNvSpPr>
          <p:nvPr/>
        </p:nvSpPr>
        <p:spPr bwMode="auto">
          <a:xfrm>
            <a:off x="5029200" y="2586038"/>
            <a:ext cx="698500" cy="533400"/>
          </a:xfrm>
          <a:custGeom>
            <a:avLst/>
            <a:gdLst/>
            <a:ahLst/>
            <a:cxnLst>
              <a:cxn ang="0">
                <a:pos x="21600" y="0"/>
              </a:cxn>
              <a:cxn ang="0">
                <a:pos x="0" y="0"/>
              </a:cxn>
              <a:cxn ang="0">
                <a:pos x="0" y="21600"/>
              </a:cxn>
            </a:cxnLst>
            <a:rect l="0" t="0" r="r" b="b"/>
            <a:pathLst>
              <a:path w="21600" h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</a:path>
            </a:pathLst>
          </a:custGeom>
          <a:noFill/>
          <a:ln w="25400" cap="flat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390" name="Freeform 102"/>
          <p:cNvSpPr>
            <a:spLocks/>
          </p:cNvSpPr>
          <p:nvPr/>
        </p:nvSpPr>
        <p:spPr bwMode="auto">
          <a:xfrm>
            <a:off x="4479925" y="2344738"/>
            <a:ext cx="1244600" cy="774700"/>
          </a:xfrm>
          <a:custGeom>
            <a:avLst/>
            <a:gdLst/>
            <a:ahLst/>
            <a:cxnLst>
              <a:cxn ang="0">
                <a:pos x="21600" y="0"/>
              </a:cxn>
              <a:cxn ang="0">
                <a:pos x="0" y="0"/>
              </a:cxn>
              <a:cxn ang="0">
                <a:pos x="0" y="21600"/>
              </a:cxn>
            </a:cxnLst>
            <a:rect l="0" t="0" r="r" b="b"/>
            <a:pathLst>
              <a:path w="21600" h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</a:path>
            </a:pathLst>
          </a:custGeom>
          <a:noFill/>
          <a:ln w="25400" cap="flat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391" name="Freeform 103"/>
          <p:cNvSpPr>
            <a:spLocks/>
          </p:cNvSpPr>
          <p:nvPr/>
        </p:nvSpPr>
        <p:spPr bwMode="auto">
          <a:xfrm>
            <a:off x="3302000" y="1671638"/>
            <a:ext cx="2425700" cy="1447800"/>
          </a:xfrm>
          <a:custGeom>
            <a:avLst/>
            <a:gdLst/>
            <a:ahLst/>
            <a:cxnLst>
              <a:cxn ang="0">
                <a:pos x="21600" y="0"/>
              </a:cxn>
              <a:cxn ang="0">
                <a:pos x="0" y="0"/>
              </a:cxn>
              <a:cxn ang="0">
                <a:pos x="0" y="21600"/>
              </a:cxn>
            </a:cxnLst>
            <a:rect l="0" t="0" r="r" b="b"/>
            <a:pathLst>
              <a:path w="21600" h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</a:path>
            </a:pathLst>
          </a:custGeom>
          <a:noFill/>
          <a:ln w="25400" cap="flat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392" name="Freeform 104"/>
          <p:cNvSpPr>
            <a:spLocks/>
          </p:cNvSpPr>
          <p:nvPr/>
        </p:nvSpPr>
        <p:spPr bwMode="auto">
          <a:xfrm>
            <a:off x="2552700" y="1316038"/>
            <a:ext cx="3175000" cy="1803400"/>
          </a:xfrm>
          <a:custGeom>
            <a:avLst/>
            <a:gdLst/>
            <a:ahLst/>
            <a:cxnLst>
              <a:cxn ang="0">
                <a:pos x="21600" y="0"/>
              </a:cxn>
              <a:cxn ang="0">
                <a:pos x="0" y="0"/>
              </a:cxn>
              <a:cxn ang="0">
                <a:pos x="0" y="21600"/>
              </a:cxn>
            </a:cxnLst>
            <a:rect l="0" t="0" r="r" b="b"/>
            <a:pathLst>
              <a:path w="21600" h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</a:path>
            </a:pathLst>
          </a:custGeom>
          <a:noFill/>
          <a:ln w="25400" cap="flat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393" name="Rectangle 105"/>
          <p:cNvSpPr>
            <a:spLocks/>
          </p:cNvSpPr>
          <p:nvPr/>
        </p:nvSpPr>
        <p:spPr bwMode="auto">
          <a:xfrm>
            <a:off x="3635375" y="2420938"/>
            <a:ext cx="560388" cy="5334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l"/>
            <a:r>
              <a:rPr lang="en-US" sz="2400">
                <a:latin typeface="Times" pitchFamily="18" charset="0"/>
                <a:ea typeface="Times" pitchFamily="18" charset="0"/>
                <a:cs typeface="Times" pitchFamily="18" charset="0"/>
                <a:sym typeface="Times" pitchFamily="18" charset="0"/>
              </a:rPr>
              <a:t>• • •</a:t>
            </a:r>
          </a:p>
        </p:txBody>
      </p:sp>
      <p:sp>
        <p:nvSpPr>
          <p:cNvPr id="12394" name="Freeform 106"/>
          <p:cNvSpPr>
            <a:spLocks/>
          </p:cNvSpPr>
          <p:nvPr/>
        </p:nvSpPr>
        <p:spPr bwMode="auto">
          <a:xfrm rot="10800000">
            <a:off x="5822950" y="3778250"/>
            <a:ext cx="342900" cy="101600"/>
          </a:xfrm>
          <a:custGeom>
            <a:avLst/>
            <a:gdLst/>
            <a:ahLst/>
            <a:cxnLst>
              <a:cxn ang="0">
                <a:pos x="21600" y="0"/>
              </a:cxn>
              <a:cxn ang="0">
                <a:pos x="0" y="0"/>
              </a:cxn>
              <a:cxn ang="0">
                <a:pos x="0" y="21600"/>
              </a:cxn>
            </a:cxnLst>
            <a:rect l="0" t="0" r="r" b="b"/>
            <a:pathLst>
              <a:path w="21600" h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</a:path>
            </a:pathLst>
          </a:custGeom>
          <a:noFill/>
          <a:ln w="25400" cap="flat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395" name="Freeform 107"/>
          <p:cNvSpPr>
            <a:spLocks/>
          </p:cNvSpPr>
          <p:nvPr/>
        </p:nvSpPr>
        <p:spPr bwMode="auto">
          <a:xfrm rot="10800000">
            <a:off x="5810250" y="3778250"/>
            <a:ext cx="977900" cy="393700"/>
          </a:xfrm>
          <a:custGeom>
            <a:avLst/>
            <a:gdLst/>
            <a:ahLst/>
            <a:cxnLst>
              <a:cxn ang="0">
                <a:pos x="21600" y="0"/>
              </a:cxn>
              <a:cxn ang="0">
                <a:pos x="0" y="0"/>
              </a:cxn>
              <a:cxn ang="0">
                <a:pos x="0" y="21600"/>
              </a:cxn>
            </a:cxnLst>
            <a:rect l="0" t="0" r="r" b="b"/>
            <a:pathLst>
              <a:path w="21600" h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</a:path>
            </a:pathLst>
          </a:custGeom>
          <a:noFill/>
          <a:ln w="25400" cap="flat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396" name="Freeform 108"/>
          <p:cNvSpPr>
            <a:spLocks/>
          </p:cNvSpPr>
          <p:nvPr/>
        </p:nvSpPr>
        <p:spPr bwMode="auto">
          <a:xfrm rot="10800000">
            <a:off x="5808663" y="3790950"/>
            <a:ext cx="1574800" cy="774700"/>
          </a:xfrm>
          <a:custGeom>
            <a:avLst/>
            <a:gdLst/>
            <a:ahLst/>
            <a:cxnLst>
              <a:cxn ang="0">
                <a:pos x="21600" y="0"/>
              </a:cxn>
              <a:cxn ang="0">
                <a:pos x="0" y="0"/>
              </a:cxn>
              <a:cxn ang="0">
                <a:pos x="0" y="21600"/>
              </a:cxn>
            </a:cxnLst>
            <a:rect l="0" t="0" r="r" b="b"/>
            <a:pathLst>
              <a:path w="21600" h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</a:path>
            </a:pathLst>
          </a:custGeom>
          <a:noFill/>
          <a:ln w="25400" cap="flat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397" name="Freeform 109"/>
          <p:cNvSpPr>
            <a:spLocks/>
          </p:cNvSpPr>
          <p:nvPr/>
        </p:nvSpPr>
        <p:spPr bwMode="auto">
          <a:xfrm rot="10800000">
            <a:off x="5799138" y="3752850"/>
            <a:ext cx="2717800" cy="1371600"/>
          </a:xfrm>
          <a:custGeom>
            <a:avLst/>
            <a:gdLst/>
            <a:ahLst/>
            <a:cxnLst>
              <a:cxn ang="0">
                <a:pos x="21600" y="0"/>
              </a:cxn>
              <a:cxn ang="0">
                <a:pos x="0" y="0"/>
              </a:cxn>
              <a:cxn ang="0">
                <a:pos x="0" y="21600"/>
              </a:cxn>
            </a:cxnLst>
            <a:rect l="0" t="0" r="r" b="b"/>
            <a:pathLst>
              <a:path w="21600" h="2160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</a:path>
            </a:pathLst>
          </a:custGeom>
          <a:noFill/>
          <a:ln w="25400" cap="flat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398" name="Oval 110"/>
          <p:cNvSpPr>
            <a:spLocks/>
          </p:cNvSpPr>
          <p:nvPr/>
        </p:nvSpPr>
        <p:spPr bwMode="auto">
          <a:xfrm>
            <a:off x="5865751" y="3629726"/>
            <a:ext cx="165100" cy="165100"/>
          </a:xfrm>
          <a:prstGeom prst="ellipse">
            <a:avLst/>
          </a:prstGeom>
          <a:solidFill>
            <a:srgbClr val="000000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2399" name="Picture 1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64300" y="5810250"/>
            <a:ext cx="1320800" cy="78105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1892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96E44-7823-9948-A095-CBBAF322E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 decimal to binary float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174AB-E470-CA41-8BC2-5E32B102A4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Calibri" charset="0"/>
                <a:cs typeface="Calibri" charset="0"/>
                <a:sym typeface="Calibri" charset="0"/>
              </a:rPr>
              <a:t>Multiply by 2 by shifting left</a:t>
            </a:r>
          </a:p>
          <a:p>
            <a:r>
              <a:rPr lang="en-US" dirty="0"/>
              <a:t>Try 0.1: 0.0001100110011…</a:t>
            </a:r>
          </a:p>
          <a:p>
            <a:pPr marL="457200" lvl="1" indent="0">
              <a:buNone/>
            </a:pPr>
            <a:r>
              <a:rPr lang="en-US" dirty="0"/>
              <a:t>0.1 x 2 = </a:t>
            </a:r>
            <a:r>
              <a:rPr lang="en-US" dirty="0">
                <a:solidFill>
                  <a:srgbClr val="FF0000"/>
                </a:solidFill>
              </a:rPr>
              <a:t>0</a:t>
            </a:r>
            <a:r>
              <a:rPr lang="en-US" dirty="0"/>
              <a:t>.2 – 0</a:t>
            </a:r>
          </a:p>
          <a:p>
            <a:pPr marL="457200" lvl="1" indent="0">
              <a:buNone/>
            </a:pPr>
            <a:r>
              <a:rPr lang="en-US" dirty="0"/>
              <a:t>0.2 x 2 = </a:t>
            </a:r>
            <a:r>
              <a:rPr lang="en-US" dirty="0">
                <a:solidFill>
                  <a:srgbClr val="FF0000"/>
                </a:solidFill>
              </a:rPr>
              <a:t>0</a:t>
            </a:r>
            <a:r>
              <a:rPr lang="en-US" dirty="0"/>
              <a:t>.4 – 0</a:t>
            </a:r>
          </a:p>
          <a:p>
            <a:pPr marL="457200" lvl="1" indent="0">
              <a:buNone/>
            </a:pPr>
            <a:r>
              <a:rPr lang="en-US" dirty="0"/>
              <a:t>0.4 x 2 = </a:t>
            </a:r>
            <a:r>
              <a:rPr lang="en-US" dirty="0">
                <a:solidFill>
                  <a:srgbClr val="FF0000"/>
                </a:solidFill>
              </a:rPr>
              <a:t>0</a:t>
            </a:r>
            <a:r>
              <a:rPr lang="en-US" dirty="0"/>
              <a:t>.8 – 0</a:t>
            </a:r>
          </a:p>
          <a:p>
            <a:pPr marL="457200" lvl="1" indent="0">
              <a:buNone/>
            </a:pPr>
            <a:r>
              <a:rPr lang="en-US" dirty="0"/>
              <a:t>0.8 x 2 = </a:t>
            </a:r>
            <a:r>
              <a:rPr lang="en-US" dirty="0">
                <a:solidFill>
                  <a:srgbClr val="FF0000"/>
                </a:solidFill>
              </a:rPr>
              <a:t>1</a:t>
            </a:r>
            <a:r>
              <a:rPr lang="en-US" dirty="0"/>
              <a:t>.6 – 1</a:t>
            </a:r>
          </a:p>
          <a:p>
            <a:pPr marL="457200" lvl="1" indent="0">
              <a:buNone/>
            </a:pPr>
            <a:r>
              <a:rPr lang="en-US" dirty="0"/>
              <a:t>0.6 x 2 = </a:t>
            </a:r>
            <a:r>
              <a:rPr lang="en-US" dirty="0">
                <a:solidFill>
                  <a:srgbClr val="FF0000"/>
                </a:solidFill>
              </a:rPr>
              <a:t>1</a:t>
            </a:r>
            <a:r>
              <a:rPr lang="en-US" dirty="0"/>
              <a:t>.2 – 1</a:t>
            </a:r>
          </a:p>
          <a:p>
            <a:pPr marL="457200" lvl="1" indent="0">
              <a:buNone/>
            </a:pPr>
            <a:r>
              <a:rPr lang="en-US" dirty="0"/>
              <a:t>0.2 x 2 = </a:t>
            </a:r>
            <a:r>
              <a:rPr lang="en-US" dirty="0">
                <a:solidFill>
                  <a:srgbClr val="FF0000"/>
                </a:solidFill>
              </a:rPr>
              <a:t>0</a:t>
            </a:r>
            <a:r>
              <a:rPr lang="en-US" dirty="0"/>
              <a:t>.4 – 0</a:t>
            </a:r>
          </a:p>
          <a:p>
            <a:pPr marL="457200" lvl="1" indent="0">
              <a:buNone/>
            </a:pPr>
            <a:r>
              <a:rPr lang="en-US" dirty="0"/>
              <a:t>0.4 x 2 = </a:t>
            </a:r>
            <a:r>
              <a:rPr lang="en-US" dirty="0">
                <a:solidFill>
                  <a:srgbClr val="FF0000"/>
                </a:solidFill>
              </a:rPr>
              <a:t>0</a:t>
            </a:r>
            <a:r>
              <a:rPr lang="en-US" dirty="0"/>
              <a:t>.8 – 0</a:t>
            </a:r>
          </a:p>
          <a:p>
            <a:pPr marL="457200" lvl="1" indent="0">
              <a:buNone/>
            </a:pPr>
            <a:r>
              <a:rPr lang="en-US" dirty="0"/>
              <a:t>0.8 x 2 = </a:t>
            </a:r>
            <a:r>
              <a:rPr lang="en-US" dirty="0">
                <a:solidFill>
                  <a:srgbClr val="FF0000"/>
                </a:solidFill>
              </a:rPr>
              <a:t>1</a:t>
            </a:r>
            <a:r>
              <a:rPr lang="en-US" dirty="0"/>
              <a:t>.6 – 1</a:t>
            </a:r>
          </a:p>
          <a:p>
            <a:pPr marL="457200" lvl="1" indent="0">
              <a:buNone/>
            </a:pPr>
            <a:r>
              <a:rPr lang="en-US" dirty="0"/>
              <a:t>0.6 x 2 = </a:t>
            </a:r>
            <a:r>
              <a:rPr lang="en-US" dirty="0">
                <a:solidFill>
                  <a:srgbClr val="FF0000"/>
                </a:solidFill>
              </a:rPr>
              <a:t>1</a:t>
            </a:r>
            <a:r>
              <a:rPr lang="en-US" dirty="0"/>
              <a:t>.2 – 1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CF9374-90F0-5441-A77C-C69882108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130" y="2787650"/>
            <a:ext cx="27305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4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C20F4-7C33-D442-B12A-ED80171E7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Intuition for Floating Point Representation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700C725-5624-3345-BA82-B9C5EBA6707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How many digits could we use to represent 126,000,000,000?</a:t>
                </a:r>
              </a:p>
              <a:p>
                <a:r>
                  <a:rPr lang="en-US" dirty="0"/>
                  <a:t>What about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1.26∗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?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>
                    <a:sym typeface="Wingdings" pitchFamily="2" charset="2"/>
                  </a:rPr>
                  <a:t>12611?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700C725-5624-3345-BA82-B9C5EBA670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0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5177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7057-C038-7643-B2AE-C876FC3BE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Range vs. Precision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5693E-B318-E143-8A49-479A96E02B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Floats use a variable </a:t>
            </a:r>
            <a:r>
              <a:rPr lang="en-US" i="1" dirty="0">
                <a:solidFill>
                  <a:srgbClr val="FF0000"/>
                </a:solidFill>
              </a:rPr>
              <a:t>exponent</a:t>
            </a:r>
            <a:r>
              <a:rPr lang="en-US" dirty="0"/>
              <a:t> whose value affects…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Range</a:t>
            </a:r>
            <a:r>
              <a:rPr lang="en-US" dirty="0"/>
              <a:t>: min to max values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Precision</a:t>
            </a:r>
            <a:r>
              <a:rPr lang="en-US" dirty="0"/>
              <a:t>: “tick” between adjacent values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1026" name="Picture 2" descr="\begin{array}{c|c|c|c|c} exponent &amp; range &amp; half &amp; float &amp; double \\ \hline 0 &amp; [1,2) &amp; 0.0009765625 &amp; 0.00000011920929 &amp; 0.0000000000000002220446 \\ 1 &amp; [2,4) &amp; 0.001953125 &amp; 0.000000238418579 &amp; 0.00000000000000044408921 \\ 2 &amp; [4,8) &amp; 0.00390625 &amp; 0.000000476837158 &amp; 0.00000000000000088817842 \\ 9 &amp; [512, 1024) &amp; 0.5 &amp; 0.00006103515 &amp; 0.00000000000011368684 \\ 10 &amp; [1024,2048) &amp; 1 &amp; 0.00012207031 &amp; 0.00000000000022737368 \\ 11 &amp; [2048,4096) &amp; 2 &amp; 0.00024414062 &amp; 0.00000000000045474735 \\ 12 &amp; [4096,8192) &amp; 4 &amp; 0.00048828125 &amp; 0.0000000000009094947 \\ 15 &amp; [32768, 65536) &amp; 32 &amp; 0.00390625 &amp; 0.0000000000072759576 \\ 16 &amp; [65536, 131072) &amp; N/A &amp; 0.0078125 &amp; 0.0000000000014551915 \\ 17 &amp; [131072, 262144) &amp; N/A &amp; 0.015625 &amp; 0.00000000002910383 \\ 18 &amp; [262144, 524288) &amp; N/A &amp; 0.03125 &amp; 0.000000000058207661 \\ 19 &amp; [524288, 1048576) &amp; N/A &amp; 0.0625 &amp; 0.00000000011641532 \\ 23 &amp; [8388608,16777216) &amp; N/A &amp; 1 &amp; 0.00000000186264515 \\ 52 &amp; [4503599627370496, 9007199254740992) &amp; N/A &amp; 536870912 &amp; 1 \\ \end{array} ">
            <a:extLst>
              <a:ext uri="{FF2B5EF4-FFF2-40B4-BE49-F238E27FC236}">
                <a16:creationId xmlns:a16="http://schemas.microsoft.com/office/drawing/2014/main" id="{1A1C2737-7364-6940-8AF4-DAB69B052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558" y="3187842"/>
            <a:ext cx="8495781" cy="304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68FFE9-C405-534E-9EDD-43894FA3040A}"/>
              </a:ext>
            </a:extLst>
          </p:cNvPr>
          <p:cNvSpPr txBox="1"/>
          <p:nvPr/>
        </p:nvSpPr>
        <p:spPr>
          <a:xfrm>
            <a:off x="5944819" y="6353373"/>
            <a:ext cx="5408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3"/>
              </a:rPr>
              <a:t>https://blog.demofox.org/2017/11/21/floating-point-precision/</a:t>
            </a: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46728B-4853-E245-9D19-38EE8A594392}"/>
              </a:ext>
            </a:extLst>
          </p:cNvPr>
          <p:cNvSpPr/>
          <p:nvPr/>
        </p:nvSpPr>
        <p:spPr>
          <a:xfrm>
            <a:off x="5875281" y="3079531"/>
            <a:ext cx="4876800" cy="327384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CEFFBA-3569-454D-816C-3F3B01B6FE80}"/>
              </a:ext>
            </a:extLst>
          </p:cNvPr>
          <p:cNvSpPr/>
          <p:nvPr/>
        </p:nvSpPr>
        <p:spPr>
          <a:xfrm>
            <a:off x="2942897" y="3079531"/>
            <a:ext cx="2848304" cy="327384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A9D3CD-7CD4-FA4D-9E0D-8257CB314E20}"/>
              </a:ext>
            </a:extLst>
          </p:cNvPr>
          <p:cNvSpPr/>
          <p:nvPr/>
        </p:nvSpPr>
        <p:spPr>
          <a:xfrm>
            <a:off x="2091558" y="3079531"/>
            <a:ext cx="756746" cy="32738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606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10155</TotalTime>
  <Words>572</Words>
  <Application>Microsoft Office PowerPoint</Application>
  <PresentationFormat>Widescreen</PresentationFormat>
  <Paragraphs>120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6" baseType="lpstr">
      <vt:lpstr>Anonymous Pro for Powerline</vt:lpstr>
      <vt:lpstr>Arial</vt:lpstr>
      <vt:lpstr>Calibri</vt:lpstr>
      <vt:lpstr>Calibri Italic</vt:lpstr>
      <vt:lpstr>Calibri Light</vt:lpstr>
      <vt:lpstr>Cambria Math</vt:lpstr>
      <vt:lpstr>Consolas</vt:lpstr>
      <vt:lpstr>Gill Sans</vt:lpstr>
      <vt:lpstr>Monaco</vt:lpstr>
      <vt:lpstr>Times</vt:lpstr>
      <vt:lpstr>Times New Roman</vt:lpstr>
      <vt:lpstr>Wingdings</vt:lpstr>
      <vt:lpstr>Wingdings 2</vt:lpstr>
      <vt:lpstr>Office Theme</vt:lpstr>
      <vt:lpstr>CSSE 132 Data Representation II</vt:lpstr>
      <vt:lpstr>Questions</vt:lpstr>
      <vt:lpstr>Recap: C data types</vt:lpstr>
      <vt:lpstr>Floating point is having a moment</vt:lpstr>
      <vt:lpstr>Fractional binary numbers</vt:lpstr>
      <vt:lpstr>Fractional Binary Numbers</vt:lpstr>
      <vt:lpstr>Convert decimal to binary float</vt:lpstr>
      <vt:lpstr>Intuition for Floating Point Representation</vt:lpstr>
      <vt:lpstr>Range vs. Precision</vt:lpstr>
      <vt:lpstr>IEEE 754</vt:lpstr>
      <vt:lpstr>IEEE 754 (cont.)</vt:lpstr>
      <vt:lpstr>What can go wrong?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Wilson, Kyle</cp:lastModifiedBy>
  <cp:revision>113</cp:revision>
  <dcterms:created xsi:type="dcterms:W3CDTF">2018-07-09T21:38:51Z</dcterms:created>
  <dcterms:modified xsi:type="dcterms:W3CDTF">2025-04-08T15:22:33Z</dcterms:modified>
</cp:coreProperties>
</file>