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5" r:id="rId4"/>
    <p:sldId id="267" r:id="rId5"/>
    <p:sldId id="268" r:id="rId6"/>
    <p:sldId id="269" r:id="rId7"/>
    <p:sldId id="271" r:id="rId8"/>
    <p:sldId id="266" r:id="rId9"/>
    <p:sldId id="25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0129F3-CBAA-AC43-87A4-FD21622634DC}" v="84" dt="2019-10-02T23:47:25.04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94"/>
  </p:normalViewPr>
  <p:slideViewPr>
    <p:cSldViewPr snapToGrid="0" snapToObjects="1">
      <p:cViewPr varScale="1">
        <p:scale>
          <a:sx n="109" d="100"/>
          <a:sy n="109" d="100"/>
        </p:scale>
        <p:origin x="216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g, Lixing" userId="d86a4794-d57c-4f6d-acee-3349d9d3edfc" providerId="ADAL" clId="{9A0129F3-CBAA-AC43-87A4-FD21622634DC}"/>
    <pc:docChg chg="modSld">
      <pc:chgData name="Song, Lixing" userId="d86a4794-d57c-4f6d-acee-3349d9d3edfc" providerId="ADAL" clId="{9A0129F3-CBAA-AC43-87A4-FD21622634DC}" dt="2019-10-03T00:18:08.064" v="2688" actId="20577"/>
      <pc:docMkLst>
        <pc:docMk/>
      </pc:docMkLst>
      <pc:sldChg chg="modSp">
        <pc:chgData name="Song, Lixing" userId="d86a4794-d57c-4f6d-acee-3349d9d3edfc" providerId="ADAL" clId="{9A0129F3-CBAA-AC43-87A4-FD21622634DC}" dt="2019-10-02T23:47:25.044" v="83" actId="20577"/>
        <pc:sldMkLst>
          <pc:docMk/>
          <pc:sldMk cId="3570721427" sldId="257"/>
        </pc:sldMkLst>
        <pc:spChg chg="mod">
          <ac:chgData name="Song, Lixing" userId="d86a4794-d57c-4f6d-acee-3349d9d3edfc" providerId="ADAL" clId="{9A0129F3-CBAA-AC43-87A4-FD21622634DC}" dt="2019-10-02T23:47:25.044" v="83" actId="20577"/>
          <ac:spMkLst>
            <pc:docMk/>
            <pc:sldMk cId="3570721427" sldId="257"/>
            <ac:spMk id="3" creationId="{E63171C7-C086-194C-B3F2-41B5A893E837}"/>
          </ac:spMkLst>
        </pc:spChg>
      </pc:sldChg>
      <pc:sldChg chg="modSp">
        <pc:chgData name="Song, Lixing" userId="d86a4794-d57c-4f6d-acee-3349d9d3edfc" providerId="ADAL" clId="{9A0129F3-CBAA-AC43-87A4-FD21622634DC}" dt="2019-10-03T00:18:08.064" v="2688" actId="20577"/>
        <pc:sldMkLst>
          <pc:docMk/>
          <pc:sldMk cId="464441757" sldId="262"/>
        </pc:sldMkLst>
        <pc:spChg chg="mod">
          <ac:chgData name="Song, Lixing" userId="d86a4794-d57c-4f6d-acee-3349d9d3edfc" providerId="ADAL" clId="{9A0129F3-CBAA-AC43-87A4-FD21622634DC}" dt="2019-10-03T00:18:08.064" v="2688" actId="20577"/>
          <ac:spMkLst>
            <pc:docMk/>
            <pc:sldMk cId="464441757" sldId="262"/>
            <ac:spMk id="3" creationId="{8EAC15B3-2B41-8F4C-9008-B6AD1FB7629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3/24/25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904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857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091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351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4" y="980849"/>
            <a:ext cx="9699171" cy="2387600"/>
          </a:xfrm>
        </p:spPr>
        <p:txBody>
          <a:bodyPr>
            <a:normAutofit/>
          </a:bodyPr>
          <a:lstStyle/>
          <a:p>
            <a:r>
              <a:rPr lang="en-US" dirty="0"/>
              <a:t>CSSE 132</a:t>
            </a:r>
            <a:br>
              <a:rPr lang="en-US"/>
            </a:br>
            <a:r>
              <a:rPr lang="en-US"/>
              <a:t>Strings and Structs</a:t>
            </a:r>
            <a:endParaRPr lang="en-US" dirty="0">
              <a:solidFill>
                <a:srgbClr val="751F1C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B7B09853-F130-A44D-A7BC-226D14CA7C56}" type="datetime2">
              <a:rPr lang="en-US" smtClean="0"/>
              <a:t>Monday, March 24, 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1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5CE9E-0009-A14A-B812-B804ECB36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171C7-C086-194C-B3F2-41B5A893E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How are “strings” handled in C?</a:t>
            </a:r>
          </a:p>
          <a:p>
            <a:r>
              <a:rPr lang="en-US" dirty="0"/>
              <a:t>How to create an “object” in C?    </a:t>
            </a:r>
            <a:r>
              <a:rPr lang="en-US" u="sng" dirty="0"/>
              <a:t>struct</a:t>
            </a:r>
          </a:p>
        </p:txBody>
      </p:sp>
    </p:spTree>
    <p:extLst>
      <p:ext uri="{BB962C8B-B14F-4D97-AF65-F5344CB8AC3E}">
        <p14:creationId xmlns:p14="http://schemas.microsoft.com/office/powerpoint/2010/main" val="3570721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2D0B4-A658-7E4A-B8D6-CFE2864E5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6A43B-F188-6143-811F-CF8D75806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9045"/>
            <a:ext cx="10515600" cy="4895850"/>
          </a:xfrm>
        </p:spPr>
        <p:txBody>
          <a:bodyPr/>
          <a:lstStyle/>
          <a:p>
            <a:r>
              <a:rPr lang="en-US" dirty="0"/>
              <a:t>Arrays of characters (each 1 byte)</a:t>
            </a:r>
          </a:p>
          <a:p>
            <a:pPr lvl="1"/>
            <a:r>
              <a:rPr lang="en-US" dirty="0"/>
              <a:t>Length is determined by the location of a null char 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‘\0’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B9A097-F7A6-F945-8EC7-3223F4C461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662" y="2722470"/>
            <a:ext cx="3383980" cy="3532545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10B3C22-F569-0DD8-EAC1-A288B75813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964505"/>
              </p:ext>
            </p:extLst>
          </p:nvPr>
        </p:nvGraphicFramePr>
        <p:xfrm>
          <a:off x="8303848" y="3892248"/>
          <a:ext cx="969106" cy="1601505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969106">
                  <a:extLst>
                    <a:ext uri="{9D8B030D-6E8A-4147-A177-3AD203B41FA5}">
                      <a16:colId xmlns:a16="http://schemas.microsoft.com/office/drawing/2014/main" val="2403460587"/>
                    </a:ext>
                  </a:extLst>
                </a:gridCol>
              </a:tblGrid>
              <a:tr h="533835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'h'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8750221"/>
                  </a:ext>
                </a:extLst>
              </a:tr>
              <a:tr h="533835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'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'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6078844"/>
                  </a:ext>
                </a:extLst>
              </a:tr>
              <a:tr h="533835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'\0'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987703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7CE6A42-D051-C7B3-FEE7-4647AEBE8C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720345"/>
              </p:ext>
            </p:extLst>
          </p:nvPr>
        </p:nvGraphicFramePr>
        <p:xfrm>
          <a:off x="6564923" y="3968790"/>
          <a:ext cx="1738925" cy="1601505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1738925">
                  <a:extLst>
                    <a:ext uri="{9D8B030D-6E8A-4147-A177-3AD203B41FA5}">
                      <a16:colId xmlns:a16="http://schemas.microsoft.com/office/drawing/2014/main" val="2403460587"/>
                    </a:ext>
                  </a:extLst>
                </a:gridCol>
              </a:tblGrid>
              <a:tr h="533835"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array + 0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8750221"/>
                  </a:ext>
                </a:extLst>
              </a:tr>
              <a:tr h="533835"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array + 1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6078844"/>
                  </a:ext>
                </a:extLst>
              </a:tr>
              <a:tr h="533835"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array + 2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987703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6D71177-2C41-7DA8-1540-1ACC88B12955}"/>
              </a:ext>
            </a:extLst>
          </p:cNvPr>
          <p:cNvSpPr txBox="1"/>
          <p:nvPr/>
        </p:nvSpPr>
        <p:spPr>
          <a:xfrm>
            <a:off x="8525668" y="3477151"/>
            <a:ext cx="5254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/>
              <a:t>Data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2CAE25-17DC-047B-8294-C61F1B205D15}"/>
              </a:ext>
            </a:extLst>
          </p:cNvPr>
          <p:cNvSpPr txBox="1"/>
          <p:nvPr/>
        </p:nvSpPr>
        <p:spPr>
          <a:xfrm>
            <a:off x="7314152" y="3477151"/>
            <a:ext cx="768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/>
              <a:t>Address</a:t>
            </a:r>
          </a:p>
        </p:txBody>
      </p:sp>
    </p:spTree>
    <p:extLst>
      <p:ext uri="{BB962C8B-B14F-4D97-AF65-F5344CB8AC3E}">
        <p14:creationId xmlns:p14="http://schemas.microsoft.com/office/powerpoint/2010/main" val="3453221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777C7-C929-3846-9204-D53DF9593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1E5D4-1D61-B743-A36F-F25F77C2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compound type. C version of an “object”? </a:t>
            </a:r>
          </a:p>
          <a:p>
            <a:pPr lvl="1"/>
            <a:r>
              <a:rPr lang="en-US" dirty="0"/>
              <a:t>Note: fields only, no “methods” per se.</a:t>
            </a:r>
          </a:p>
          <a:p>
            <a:r>
              <a:rPr lang="en-US" dirty="0"/>
              <a:t>Declaration</a:t>
            </a:r>
          </a:p>
          <a:p>
            <a:endParaRPr lang="en-US" dirty="0">
              <a:ea typeface="Anonymous Pro for Powerline" panose="02060609030202000504" pitchFamily="49" charset="0"/>
            </a:endParaRPr>
          </a:p>
          <a:p>
            <a:endParaRPr lang="en-US" dirty="0">
              <a:ea typeface="Anonymous Pro for Powerline" panose="02060609030202000504" pitchFamily="49" charset="0"/>
            </a:endParaRPr>
          </a:p>
          <a:p>
            <a:endParaRPr lang="en-US" dirty="0">
              <a:ea typeface="Anonymous Pro for Powerline" panose="02060609030202000504" pitchFamily="49" charset="0"/>
            </a:endParaRPr>
          </a:p>
          <a:p>
            <a:r>
              <a:rPr lang="en-US" dirty="0">
                <a:ea typeface="Anonymous Pro for Powerline" panose="02060609030202000504" pitchFamily="49" charset="0"/>
              </a:rPr>
              <a:t>Use struct</a:t>
            </a:r>
            <a:r>
              <a:rPr lang="en-US" dirty="0">
                <a:ea typeface="Anonymous Pro for Powerline" panose="02060609030202000504" pitchFamily="49" charset="0"/>
                <a:sym typeface="Wingdings" pitchFamily="2" charset="2"/>
              </a:rPr>
              <a:t> (Note type is </a:t>
            </a:r>
            <a:r>
              <a:rPr lang="en-US" b="1" dirty="0">
                <a:ea typeface="Anonymous Pro for Powerline" panose="02060609030202000504" pitchFamily="49" charset="0"/>
                <a:sym typeface="Wingdings" pitchFamily="2" charset="2"/>
              </a:rPr>
              <a:t>struct name</a:t>
            </a:r>
            <a:r>
              <a:rPr lang="en-US" dirty="0">
                <a:ea typeface="Anonymous Pro for Powerline" panose="02060609030202000504" pitchFamily="49" charset="0"/>
                <a:sym typeface="Wingdings" pitchFamily="2" charset="2"/>
              </a:rPr>
              <a:t>, not just </a:t>
            </a:r>
            <a:r>
              <a:rPr lang="en-US" b="1" dirty="0">
                <a:ea typeface="Anonymous Pro for Powerline" panose="02060609030202000504" pitchFamily="49" charset="0"/>
                <a:sym typeface="Wingdings" pitchFamily="2" charset="2"/>
              </a:rPr>
              <a:t>struct</a:t>
            </a:r>
            <a:r>
              <a:rPr lang="en-US" dirty="0">
                <a:ea typeface="Anonymous Pro for Powerline" panose="02060609030202000504" pitchFamily="49" charset="0"/>
                <a:sym typeface="Wingdings" pitchFamily="2" charset="2"/>
              </a:rPr>
              <a:t> or </a:t>
            </a:r>
            <a:r>
              <a:rPr lang="en-US" b="1" dirty="0">
                <a:ea typeface="Anonymous Pro for Powerline" panose="02060609030202000504" pitchFamily="49" charset="0"/>
                <a:sym typeface="Wingdings" pitchFamily="2" charset="2"/>
              </a:rPr>
              <a:t>name</a:t>
            </a:r>
            <a:r>
              <a:rPr lang="en-US" dirty="0">
                <a:ea typeface="Anonymous Pro for Powerline" panose="02060609030202000504" pitchFamily="49" charset="0"/>
                <a:sym typeface="Wingdings" pitchFamily="2" charset="2"/>
              </a:rPr>
              <a:t>.)</a:t>
            </a:r>
            <a:endParaRPr lang="en-US" dirty="0">
              <a:ea typeface="Anonymous Pro for Powerline" panose="02060609030202000504" pitchFamily="49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AEA3DE-9F70-BB4D-B451-E89668BB36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000"/>
          <a:stretch/>
        </p:blipFill>
        <p:spPr>
          <a:xfrm>
            <a:off x="1619250" y="3210559"/>
            <a:ext cx="7240270" cy="12696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6DB428-972B-D54D-8FAE-D2654B31A8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541"/>
          <a:stretch/>
        </p:blipFill>
        <p:spPr>
          <a:xfrm>
            <a:off x="1619250" y="5253374"/>
            <a:ext cx="7240270" cy="125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80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AF3C9-CA50-FF45-8414-1ABE8D822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 usage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52113-C25F-6048-A60A-7B0D6B38D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895850"/>
          </a:xfrm>
        </p:spPr>
        <p:txBody>
          <a:bodyPr>
            <a:normAutofit/>
          </a:bodyPr>
          <a:lstStyle/>
          <a:p>
            <a:r>
              <a:rPr lang="en-US" dirty="0"/>
              <a:t>Struct can be used like other data types: can have an array of structs, or pointer to struct.</a:t>
            </a:r>
          </a:p>
          <a:p>
            <a:pPr lvl="1"/>
            <a:r>
              <a:rPr lang="en-US" dirty="0"/>
              <a:t>struct array</a:t>
            </a:r>
          </a:p>
          <a:p>
            <a:pPr marL="914400" lvl="2" indent="0">
              <a:buNone/>
            </a:pPr>
            <a:endParaRPr lang="en-US" dirty="0">
              <a:solidFill>
                <a:srgbClr val="0070C0"/>
              </a:solidFill>
              <a:latin typeface="Consolas" panose="020B0609020204030204" pitchFamily="49" charset="0"/>
              <a:ea typeface="Anonymous Pro for Powerline" panose="02060609030202000504" pitchFamily="49" charset="0"/>
              <a:cs typeface="Consolas" panose="020B0609020204030204" pitchFamily="49" charset="0"/>
            </a:endParaRPr>
          </a:p>
          <a:p>
            <a:pPr marL="914400" lvl="2" indent="0">
              <a:buNone/>
            </a:pPr>
            <a:endParaRPr lang="en-US" dirty="0">
              <a:solidFill>
                <a:srgbClr val="0070C0"/>
              </a:solidFill>
              <a:latin typeface="Consolas" panose="020B0609020204030204" pitchFamily="49" charset="0"/>
              <a:ea typeface="Anonymous Pro for Powerline" panose="02060609030202000504" pitchFamily="49" charset="0"/>
              <a:cs typeface="Consolas" panose="020B0609020204030204" pitchFamily="49" charset="0"/>
            </a:endParaRPr>
          </a:p>
          <a:p>
            <a:pPr marL="914400" lvl="2" indent="0">
              <a:buNone/>
            </a:pPr>
            <a:endParaRPr lang="en-US" dirty="0">
              <a:solidFill>
                <a:srgbClr val="0070C0"/>
              </a:solidFill>
              <a:latin typeface="Consolas" panose="020B0609020204030204" pitchFamily="49" charset="0"/>
              <a:ea typeface="Anonymous Pro for Powerline" panose="02060609030202000504" pitchFamily="49" charset="0"/>
              <a:cs typeface="Consolas" panose="020B0609020204030204" pitchFamily="49" charset="0"/>
            </a:endParaRPr>
          </a:p>
          <a:p>
            <a:pPr marL="914400" lvl="2" indent="0">
              <a:buNone/>
            </a:pPr>
            <a:endParaRPr lang="en-US" dirty="0">
              <a:solidFill>
                <a:srgbClr val="0070C0"/>
              </a:solidFill>
              <a:latin typeface="Consolas" panose="020B0609020204030204" pitchFamily="49" charset="0"/>
              <a:ea typeface="Anonymous Pro for Powerline" panose="02060609030202000504" pitchFamily="49" charset="0"/>
              <a:cs typeface="Consolas" panose="020B0609020204030204" pitchFamily="49" charset="0"/>
            </a:endParaRPr>
          </a:p>
          <a:p>
            <a:pPr lvl="1"/>
            <a:r>
              <a:rPr lang="en-US" dirty="0">
                <a:ea typeface="Anonymous Pro for Powerline" panose="02060609030202000504" pitchFamily="49" charset="0"/>
              </a:rPr>
              <a:t>struct pointer (when to use use -&gt; instead of . to get a member?)</a:t>
            </a:r>
          </a:p>
          <a:p>
            <a:pPr lvl="2"/>
            <a:endParaRPr lang="en-US" dirty="0">
              <a:solidFill>
                <a:srgbClr val="0070C0"/>
              </a:solidFill>
              <a:latin typeface="Consolas" panose="020B0609020204030204" pitchFamily="49" charset="0"/>
              <a:ea typeface="Anonymous Pro for Powerline" panose="02060609030202000504" pitchFamily="49" charset="0"/>
              <a:cs typeface="Consolas" panose="020B0609020204030204" pitchFamily="49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3E3E6B-4224-1D45-BB89-D5EDB6C6E0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296"/>
          <a:stretch/>
        </p:blipFill>
        <p:spPr>
          <a:xfrm>
            <a:off x="1498600" y="3193733"/>
            <a:ext cx="9555480" cy="9906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99A7E5-65EA-9E4A-929C-F86C4CF36F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021" b="-2068"/>
          <a:stretch/>
        </p:blipFill>
        <p:spPr>
          <a:xfrm>
            <a:off x="1498600" y="4920297"/>
            <a:ext cx="9555480" cy="167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879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DF533-F270-214A-9DE4-34E2F76A3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pointers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26FDC-C2B1-E148-85BF-2EF626AAD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5207"/>
            <a:ext cx="5257800" cy="48958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Declaration:     </a:t>
            </a:r>
          </a:p>
          <a:p>
            <a:pPr marL="0" indent="0">
              <a:buNone/>
            </a:pP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return_type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(*name)(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input_args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)</a:t>
            </a:r>
          </a:p>
          <a:p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  <a:p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  <a:p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  <a:p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  <a:p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C’s version of an “object”: </a:t>
            </a:r>
          </a:p>
          <a:p>
            <a:pPr marL="0" indent="0">
              <a:buNone/>
            </a:pP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a struct, with “methods” given by function-pointer members!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0D32AE-AE03-404C-A447-E23B9843E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31762"/>
            <a:ext cx="5481541" cy="48490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70BAE3-0A2D-6147-A1E3-9A2A0DC91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3010" y="5734883"/>
            <a:ext cx="2510790" cy="82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626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DF533-F270-214A-9DE4-34E2F76A3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Void pointers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26FDC-C2B1-E148-85BF-2EF626AAD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5207"/>
            <a:ext cx="10515600" cy="4895850"/>
          </a:xfrm>
        </p:spPr>
        <p:txBody>
          <a:bodyPr/>
          <a:lstStyle/>
          <a:p>
            <a:r>
              <a:rPr lang="en-US" dirty="0"/>
              <a:t>Useful for polymorphism on input arguments</a:t>
            </a:r>
          </a:p>
          <a:p>
            <a:pPr lvl="1"/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Example: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printf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arguments</a:t>
            </a:r>
          </a:p>
          <a:p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For such a variable to be used, the pointer requires a </a:t>
            </a:r>
            <a:r>
              <a:rPr lang="en-US" i="1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cast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to the appropriate type-pointer.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13A1DD-DFB3-8F46-BBB5-15C8E07885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42198"/>
          <a:stretch/>
        </p:blipFill>
        <p:spPr>
          <a:xfrm>
            <a:off x="838199" y="3214298"/>
            <a:ext cx="5832787" cy="34506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FAB2F8-B67B-E54B-BBFD-D43F9BEAE6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407" r="23162"/>
          <a:stretch/>
        </p:blipFill>
        <p:spPr>
          <a:xfrm>
            <a:off x="6872030" y="3274001"/>
            <a:ext cx="4481770" cy="24232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4E74E65-903E-9444-B78C-B9FDA0537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5715" y="5984875"/>
            <a:ext cx="34544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028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1B210-1B47-8540-AE0B-FAB4F3BCD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(Optional) Multi-dimensional </a:t>
            </a:r>
            <a:r>
              <a:rPr lang="en-US" dirty="0"/>
              <a:t>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674F2-F150-9041-82A9-FCCF709CB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Arrays of another arrays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char array[3][4];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array[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i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][j] == *(array +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i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*4 + j)</a:t>
            </a:r>
          </a:p>
          <a:p>
            <a:r>
              <a:rPr lang="en-US" dirty="0">
                <a:ea typeface="Anonymous Pro for Powerline" panose="02060609030202000504" pitchFamily="49" charset="0"/>
              </a:rPr>
              <a:t>Examples:</a:t>
            </a:r>
          </a:p>
          <a:p>
            <a:pPr marL="457200" lvl="1" indent="0">
              <a:buNone/>
            </a:pP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main(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argc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, char** </a:t>
            </a:r>
            <a:r>
              <a:rPr lang="en-US" dirty="0" err="1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argv</a:t>
            </a:r>
            <a:r>
              <a:rPr lang="en-US" dirty="0">
                <a:solidFill>
                  <a:srgbClr val="0070C0"/>
                </a:solidFill>
                <a:latin typeface="Consolas" panose="020B0609020204030204" pitchFamily="49" charset="0"/>
                <a:ea typeface="Anonymous Pro for Powerline" panose="02060609030202000504" pitchFamily="49" charset="0"/>
                <a:cs typeface="Consolas" panose="020B0609020204030204" pitchFamily="49" charset="0"/>
              </a:rPr>
              <a:t>)</a:t>
            </a:r>
          </a:p>
          <a:p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913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9E6FA-1AF3-004D-A426-E4FB66001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Pointer of pointer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966CA-CE78-AE46-9C6A-105AF9013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1291"/>
            <a:ext cx="10515600" cy="4990183"/>
          </a:xfrm>
        </p:spPr>
        <p:txBody>
          <a:bodyPr>
            <a:normAutofit/>
          </a:bodyPr>
          <a:lstStyle/>
          <a:p>
            <a:r>
              <a:rPr lang="en-US" dirty="0"/>
              <a:t>What is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** </a:t>
            </a:r>
            <a:r>
              <a:rPr lang="en-US" dirty="0"/>
              <a:t>?</a:t>
            </a:r>
          </a:p>
          <a:p>
            <a:pPr marL="457200" lvl="1" indent="0">
              <a:buNone/>
            </a:pP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x;</a:t>
            </a:r>
          </a:p>
          <a:p>
            <a:pPr marL="457200" lvl="1" indent="0">
              <a:buNone/>
            </a:pP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* p;</a:t>
            </a:r>
          </a:p>
          <a:p>
            <a:pPr marL="457200" lvl="1" indent="0">
              <a:buNone/>
            </a:pP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** pp;</a:t>
            </a:r>
          </a:p>
          <a:p>
            <a:pPr marL="457200" lvl="1" indent="0">
              <a:buNone/>
            </a:pPr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x = 10;</a:t>
            </a:r>
          </a:p>
          <a:p>
            <a:pPr marL="457200" lvl="1" indent="0">
              <a:buNone/>
            </a:pP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p = &amp;x;</a:t>
            </a:r>
          </a:p>
          <a:p>
            <a:pPr marL="457200" lvl="1" indent="0">
              <a:buNone/>
            </a:pP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pp = &amp;pp;</a:t>
            </a:r>
          </a:p>
          <a:p>
            <a:endParaRPr lang="en-US" dirty="0"/>
          </a:p>
          <a:p>
            <a:r>
              <a:rPr lang="en-US" dirty="0"/>
              <a:t>Can we do the same to &amp;, like &amp;&amp;x?</a:t>
            </a:r>
          </a:p>
          <a:p>
            <a:pPr lvl="1"/>
            <a:r>
              <a:rPr lang="en-US" dirty="0"/>
              <a:t>NO. </a:t>
            </a:r>
          </a:p>
          <a:p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00C5C9B-ABBD-574A-806A-135903F8BB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36830"/>
              </p:ext>
            </p:extLst>
          </p:nvPr>
        </p:nvGraphicFramePr>
        <p:xfrm>
          <a:off x="4519817" y="3113862"/>
          <a:ext cx="5117689" cy="1112520"/>
        </p:xfrm>
        <a:graphic>
          <a:graphicData uri="http://schemas.openxmlformats.org/drawingml/2006/table">
            <a:tbl>
              <a:tblPr lastCol="1">
                <a:tableStyleId>{5C22544A-7EE6-4342-B048-85BDC9FD1C3A}</a:tableStyleId>
              </a:tblPr>
              <a:tblGrid>
                <a:gridCol w="1675500">
                  <a:extLst>
                    <a:ext uri="{9D8B030D-6E8A-4147-A177-3AD203B41FA5}">
                      <a16:colId xmlns:a16="http://schemas.microsoft.com/office/drawing/2014/main" val="2019730061"/>
                    </a:ext>
                  </a:extLst>
                </a:gridCol>
                <a:gridCol w="706870">
                  <a:extLst>
                    <a:ext uri="{9D8B030D-6E8A-4147-A177-3AD203B41FA5}">
                      <a16:colId xmlns:a16="http://schemas.microsoft.com/office/drawing/2014/main" val="1073297302"/>
                    </a:ext>
                  </a:extLst>
                </a:gridCol>
                <a:gridCol w="2735319">
                  <a:extLst>
                    <a:ext uri="{9D8B030D-6E8A-4147-A177-3AD203B41FA5}">
                      <a16:colId xmlns:a16="http://schemas.microsoft.com/office/drawing/2014/main" val="25520091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0x0000 0008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2424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0x0000 000c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0x0000 0008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00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0x0000 0010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0x0000 000c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0447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1832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5710</TotalTime>
  <Words>321</Words>
  <Application>Microsoft Macintosh PowerPoint</Application>
  <PresentationFormat>Widescreen</PresentationFormat>
  <Paragraphs>77</Paragraphs>
  <Slides>9</Slides>
  <Notes>5</Notes>
  <HiddenSlides>4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Anonymous Pro for Powerline</vt:lpstr>
      <vt:lpstr>Arial</vt:lpstr>
      <vt:lpstr>Calibri</vt:lpstr>
      <vt:lpstr>Calibri Light</vt:lpstr>
      <vt:lpstr>Consolas</vt:lpstr>
      <vt:lpstr>Wingdings</vt:lpstr>
      <vt:lpstr>Office Theme</vt:lpstr>
      <vt:lpstr>CSSE 132 Strings and Structs</vt:lpstr>
      <vt:lpstr>Questions</vt:lpstr>
      <vt:lpstr>Strings</vt:lpstr>
      <vt:lpstr>Struct</vt:lpstr>
      <vt:lpstr>Struct usage</vt:lpstr>
      <vt:lpstr>Function pointers</vt:lpstr>
      <vt:lpstr>Void pointers</vt:lpstr>
      <vt:lpstr>(Optional) Multi-dimensional arrays</vt:lpstr>
      <vt:lpstr>Pointer of pointer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Chenette, Nate</cp:lastModifiedBy>
  <cp:revision>141</cp:revision>
  <dcterms:created xsi:type="dcterms:W3CDTF">2018-07-09T21:38:51Z</dcterms:created>
  <dcterms:modified xsi:type="dcterms:W3CDTF">2025-03-24T15:39:51Z</dcterms:modified>
</cp:coreProperties>
</file>