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1" r:id="rId4"/>
    <p:sldId id="260" r:id="rId5"/>
    <p:sldId id="258" r:id="rId6"/>
    <p:sldId id="263" r:id="rId7"/>
    <p:sldId id="262" r:id="rId8"/>
    <p:sldId id="270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0129F3-CBAA-AC43-87A4-FD21622634DC}" v="84" dt="2019-10-02T23:47:25.04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309"/>
    <p:restoredTop sz="94710"/>
  </p:normalViewPr>
  <p:slideViewPr>
    <p:cSldViewPr snapToGrid="0" snapToObjects="1">
      <p:cViewPr varScale="1">
        <p:scale>
          <a:sx n="152" d="100"/>
          <a:sy n="152" d="100"/>
        </p:scale>
        <p:origin x="192" y="1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d86a4794-d57c-4f6d-acee-3349d9d3edfc" providerId="ADAL" clId="{9A0129F3-CBAA-AC43-87A4-FD21622634DC}"/>
    <pc:docChg chg="modSld">
      <pc:chgData name="Song, Lixing" userId="d86a4794-d57c-4f6d-acee-3349d9d3edfc" providerId="ADAL" clId="{9A0129F3-CBAA-AC43-87A4-FD21622634DC}" dt="2019-10-03T00:18:08.064" v="2688" actId="20577"/>
      <pc:docMkLst>
        <pc:docMk/>
      </pc:docMkLst>
      <pc:sldChg chg="modSp">
        <pc:chgData name="Song, Lixing" userId="d86a4794-d57c-4f6d-acee-3349d9d3edfc" providerId="ADAL" clId="{9A0129F3-CBAA-AC43-87A4-FD21622634DC}" dt="2019-10-02T23:47:25.044" v="83" actId="20577"/>
        <pc:sldMkLst>
          <pc:docMk/>
          <pc:sldMk cId="3570721427" sldId="257"/>
        </pc:sldMkLst>
        <pc:spChg chg="mod">
          <ac:chgData name="Song, Lixing" userId="d86a4794-d57c-4f6d-acee-3349d9d3edfc" providerId="ADAL" clId="{9A0129F3-CBAA-AC43-87A4-FD21622634DC}" dt="2019-10-02T23:47:25.044" v="83" actId="20577"/>
          <ac:spMkLst>
            <pc:docMk/>
            <pc:sldMk cId="3570721427" sldId="257"/>
            <ac:spMk id="3" creationId="{E63171C7-C086-194C-B3F2-41B5A893E837}"/>
          </ac:spMkLst>
        </pc:spChg>
      </pc:sldChg>
      <pc:sldChg chg="modSp">
        <pc:chgData name="Song, Lixing" userId="d86a4794-d57c-4f6d-acee-3349d9d3edfc" providerId="ADAL" clId="{9A0129F3-CBAA-AC43-87A4-FD21622634DC}" dt="2019-10-03T00:18:08.064" v="2688" actId="20577"/>
        <pc:sldMkLst>
          <pc:docMk/>
          <pc:sldMk cId="464441757" sldId="262"/>
        </pc:sldMkLst>
        <pc:spChg chg="mod">
          <ac:chgData name="Song, Lixing" userId="d86a4794-d57c-4f6d-acee-3349d9d3edfc" providerId="ADAL" clId="{9A0129F3-CBAA-AC43-87A4-FD21622634DC}" dt="2019-10-03T00:18:08.064" v="2688" actId="20577"/>
          <ac:spMkLst>
            <pc:docMk/>
            <pc:sldMk cId="464441757" sldId="262"/>
            <ac:spMk id="3" creationId="{8EAC15B3-2B41-8F4C-9008-B6AD1FB7629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3/23/26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904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68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56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22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620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956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212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7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caler.com/topics/c/pointers-in-c/" TargetMode="External"/><Relationship Id="rId4" Type="http://schemas.openxmlformats.org/officeDocument/2006/relationships/image" Target="../media/image3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 dirty="0"/>
              <a:t>CSSE 132</a:t>
            </a:r>
            <a:br>
              <a:rPr lang="en-US" dirty="0"/>
            </a:br>
            <a:r>
              <a:rPr lang="en-US" dirty="0"/>
              <a:t>Pointers and Arrays</a:t>
            </a:r>
            <a:endParaRPr lang="en-US" dirty="0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Monday, March 23,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5CE9E-0009-A14A-B812-B804ECB36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171C7-C086-194C-B3F2-41B5A893E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What is a pointer?</a:t>
            </a:r>
          </a:p>
          <a:p>
            <a:r>
              <a:rPr lang="en-US" dirty="0"/>
              <a:t>How to </a:t>
            </a:r>
            <a:r>
              <a:rPr lang="en-US" b="1" i="1" dirty="0"/>
              <a:t>carefully </a:t>
            </a:r>
            <a:r>
              <a:rPr lang="en-US" dirty="0"/>
              <a:t>use pointers?</a:t>
            </a:r>
            <a:endParaRPr lang="en-US" dirty="0">
              <a:cs typeface="Calibri"/>
            </a:endParaRPr>
          </a:p>
          <a:p>
            <a:pPr lvl="1"/>
            <a:r>
              <a:rPr lang="en-US" dirty="0"/>
              <a:t>pointer operation</a:t>
            </a:r>
          </a:p>
          <a:p>
            <a:pPr lvl="1"/>
            <a:r>
              <a:rPr lang="en-US" dirty="0"/>
              <a:t>pointer arithmetic</a:t>
            </a:r>
          </a:p>
          <a:p>
            <a:r>
              <a:rPr lang="en-US" dirty="0"/>
              <a:t>How do data arrays work in C?</a:t>
            </a:r>
          </a:p>
          <a:p>
            <a:r>
              <a:rPr lang="en-US" dirty="0"/>
              <a:t>How to use pointers to access array elements?</a:t>
            </a:r>
          </a:p>
        </p:txBody>
      </p:sp>
    </p:spTree>
    <p:extLst>
      <p:ext uri="{BB962C8B-B14F-4D97-AF65-F5344CB8AC3E}">
        <p14:creationId xmlns:p14="http://schemas.microsoft.com/office/powerpoint/2010/main" val="3570721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6CEB6-9E52-2E48-A7DD-A49917763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Variables in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624E2-0CEF-674E-A59E-D916E7D8C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82518" cy="4895850"/>
          </a:xfrm>
        </p:spPr>
        <p:txBody>
          <a:bodyPr/>
          <a:lstStyle/>
          <a:p>
            <a:r>
              <a:rPr lang="en-US" dirty="0"/>
              <a:t>When you declare 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int x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Memory is allocated for x at a certain address</a:t>
            </a:r>
          </a:p>
          <a:p>
            <a:pPr lvl="1"/>
            <a:r>
              <a:rPr lang="en-US" dirty="0"/>
              <a:t>Machine handles/remembers address of x </a:t>
            </a:r>
          </a:p>
          <a:p>
            <a:pPr marL="457200" lvl="1" indent="0">
              <a:buNone/>
            </a:pPr>
            <a:r>
              <a:rPr lang="en-US" dirty="0"/>
              <a:t>	(actually, handled at compile time)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0DA6D1C-A614-8E41-AC45-0D34C76BC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619578"/>
              </p:ext>
            </p:extLst>
          </p:nvPr>
        </p:nvGraphicFramePr>
        <p:xfrm>
          <a:off x="3471852" y="3759524"/>
          <a:ext cx="5663344" cy="432332"/>
        </p:xfrm>
        <a:graphic>
          <a:graphicData uri="http://schemas.openxmlformats.org/drawingml/2006/table">
            <a:tbl>
              <a:tblPr lastCol="1">
                <a:tableStyleId>{5C22544A-7EE6-4342-B048-85BDC9FD1C3A}</a:tableStyleId>
              </a:tblPr>
              <a:tblGrid>
                <a:gridCol w="1850161">
                  <a:extLst>
                    <a:ext uri="{9D8B030D-6E8A-4147-A177-3AD203B41FA5}">
                      <a16:colId xmlns:a16="http://schemas.microsoft.com/office/drawing/2014/main" val="1403823876"/>
                    </a:ext>
                  </a:extLst>
                </a:gridCol>
                <a:gridCol w="318499">
                  <a:extLst>
                    <a:ext uri="{9D8B030D-6E8A-4147-A177-3AD203B41FA5}">
                      <a16:colId xmlns:a16="http://schemas.microsoft.com/office/drawing/2014/main" val="2019730061"/>
                    </a:ext>
                  </a:extLst>
                </a:gridCol>
                <a:gridCol w="3494684">
                  <a:extLst>
                    <a:ext uri="{9D8B030D-6E8A-4147-A177-3AD203B41FA5}">
                      <a16:colId xmlns:a16="http://schemas.microsoft.com/office/drawing/2014/main" val="2552009191"/>
                    </a:ext>
                  </a:extLst>
                </a:gridCol>
              </a:tblGrid>
              <a:tr h="4323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0x0000 0008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2424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4673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1E9AA-2181-2447-88DA-2AA772A6D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Pointer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EB08D-B80A-F946-A0FA-3B4958694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Type 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int*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xp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/>
              <a:t>means “</a:t>
            </a:r>
            <a:r>
              <a:rPr lang="en-US" dirty="0" err="1"/>
              <a:t>xp</a:t>
            </a:r>
            <a:r>
              <a:rPr lang="en-US" dirty="0"/>
              <a:t> is the address of an int”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int*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xp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br>
              <a:rPr lang="en-US" dirty="0"/>
            </a:br>
            <a:endParaRPr lang="en-US" dirty="0"/>
          </a:p>
          <a:p>
            <a:r>
              <a:rPr lang="en-US" dirty="0"/>
              <a:t>Getting the Address: &amp;x means “address of data in x”</a:t>
            </a:r>
            <a:br>
              <a:rPr lang="en-US" dirty="0"/>
            </a:br>
            <a:r>
              <a:rPr lang="en-US" dirty="0"/>
              <a:t>&amp; is the address operator and asks “where is this thing?” 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x = 3;</a:t>
            </a:r>
          </a:p>
          <a:p>
            <a:pPr marL="457200" lvl="1" indent="0">
              <a:buNone/>
            </a:pP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xp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&amp;x;</a:t>
            </a:r>
          </a:p>
          <a:p>
            <a:pPr marL="457200" lvl="1" indent="0">
              <a:buNone/>
            </a:pPr>
            <a:endParaRPr lang="en-US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/>
              <a:t>Dereference: retrieving/setting data at an address: </a:t>
            </a:r>
          </a:p>
          <a:p>
            <a:pPr lvl="1"/>
            <a:r>
              <a:rPr lang="en-US" dirty="0"/>
              <a:t>*</a:t>
            </a:r>
            <a:r>
              <a:rPr lang="en-US" dirty="0" err="1"/>
              <a:t>xp</a:t>
            </a:r>
            <a:r>
              <a:rPr lang="en-US" dirty="0"/>
              <a:t> means “the data at memory address </a:t>
            </a:r>
            <a:r>
              <a:rPr lang="en-US" dirty="0" err="1"/>
              <a:t>xp</a:t>
            </a:r>
            <a:r>
              <a:rPr lang="en-US" dirty="0"/>
              <a:t>” 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y = *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xp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dirty="0"/>
              <a:t>Can also be used to set that data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*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xp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5;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7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to use pointers in c">
            <a:extLst>
              <a:ext uri="{FF2B5EF4-FFF2-40B4-BE49-F238E27FC236}">
                <a16:creationId xmlns:a16="http://schemas.microsoft.com/office/drawing/2014/main" id="{D1D3727E-C218-B87D-E691-0997C2C1D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54" y="3656727"/>
            <a:ext cx="6563656" cy="306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08ED8A-A954-BF45-B392-8608824D9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Pointer illustration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F4FDF-96DA-7C44-8B53-1E2EC6B80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7978"/>
            <a:ext cx="5089989" cy="4923497"/>
          </a:xfrm>
        </p:spPr>
        <p:txBody>
          <a:bodyPr/>
          <a:lstStyle/>
          <a:p>
            <a:r>
              <a:rPr lang="en-US" dirty="0"/>
              <a:t>Pointer is the address (label) of a container (cabinet)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  int x = 4;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  int* </a:t>
            </a:r>
            <a:r>
              <a:rPr lang="en-US" sz="1800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ptr</a:t>
            </a:r>
            <a:r>
              <a:rPr lang="en-US" sz="1800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= &amp;x;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  // *</a:t>
            </a:r>
            <a:r>
              <a:rPr lang="en-US" sz="1800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ptr</a:t>
            </a:r>
            <a:r>
              <a:rPr lang="en-US" sz="1800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= 50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12D22B-20C7-D643-9C79-1DD9A3275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5149" y="1797978"/>
            <a:ext cx="4008102" cy="26915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71AA74-918D-B981-1B6D-72DE1FC92ED1}"/>
              </a:ext>
            </a:extLst>
          </p:cNvPr>
          <p:cNvSpPr txBox="1"/>
          <p:nvPr/>
        </p:nvSpPr>
        <p:spPr>
          <a:xfrm>
            <a:off x="4396718" y="5939158"/>
            <a:ext cx="610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5"/>
              </a:rPr>
              <a:t>Source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60804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8EB6D-73FB-124E-95E1-300F1891B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pointers1.c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E31BF-F78C-3B47-B4DD-6EE6A1B8A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88" y="5725884"/>
            <a:ext cx="7057271" cy="1132116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b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[  ] </a:t>
            </a:r>
            <a:r>
              <a:rPr lang="en-US" dirty="0"/>
              <a:t>means to sum the things inside and dereference the resulting address (like *</a:t>
            </a:r>
            <a:r>
              <a:rPr lang="en-US" dirty="0" err="1"/>
              <a:t>addr</a:t>
            </a:r>
            <a:r>
              <a:rPr lang="en-US" dirty="0"/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90C754-0B34-BDB6-B503-A923C3B51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271" y="1809750"/>
            <a:ext cx="2730500" cy="3238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FA85A3-B7A6-0918-887C-3E187737E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6673" y="1509925"/>
            <a:ext cx="4635500" cy="410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99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224A7-32E5-2346-8F60-7757D9A29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Pointer arithmetic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C15B3-2B41-8F4C-9008-B6AD1FB76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Assume a pointer 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to type &lt;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type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&gt;, and 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 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has value X (an address)</a:t>
            </a:r>
          </a:p>
          <a:p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Then 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 </a:t>
            </a:r>
            <a:r>
              <a:rPr lang="en-US" b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+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n  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(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n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is an integer)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is a pointer, and has value (address) </a:t>
            </a:r>
          </a:p>
          <a:p>
            <a:pPr marL="0" indent="0" algn="ctr">
              <a:buNone/>
            </a:pP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X + 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n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*size(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type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)</a:t>
            </a:r>
          </a:p>
          <a:p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This means, if there are enough items of type &lt;</a:t>
            </a:r>
            <a:r>
              <a:rPr lang="en-US" b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type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&gt; in memory starting at </a:t>
            </a:r>
            <a:r>
              <a:rPr lang="en-US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then</a:t>
            </a:r>
          </a:p>
          <a:p>
            <a:pPr lvl="1"/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points to the 0</a:t>
            </a:r>
            <a:r>
              <a:rPr lang="en-US" baseline="30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th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item of type &lt;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type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&gt;</a:t>
            </a:r>
          </a:p>
          <a:p>
            <a:pPr lvl="1"/>
            <a:r>
              <a:rPr lang="en-US" b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(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 </a:t>
            </a:r>
            <a:r>
              <a:rPr lang="en-US" b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+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n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)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points to the 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n</a:t>
            </a:r>
            <a:r>
              <a:rPr lang="en-US" b="1" baseline="30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th</a:t>
            </a:r>
            <a:r>
              <a:rPr lang="en-US" b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item of type &lt;</a:t>
            </a:r>
            <a:r>
              <a:rPr lang="en-US" b="1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type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&gt;</a:t>
            </a:r>
          </a:p>
          <a:p>
            <a:pPr marL="0" indent="0">
              <a:buNone/>
            </a:pPr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441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224A7-32E5-2346-8F60-7757D9A29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Pointer arithmetic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C15B3-2B41-8F4C-9008-B6AD1FB76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x;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*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xp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y;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x = 4;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xp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= &amp;x;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y = 0;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xp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=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xp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+ 2 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it adds two of size(type) to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xp</a:t>
            </a:r>
            <a:endParaRPr lang="en-US" dirty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*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xp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= 7;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775BB5-3D9D-B444-8743-4058561AFC5C}"/>
              </a:ext>
            </a:extLst>
          </p:cNvPr>
          <p:cNvSpPr txBox="1"/>
          <p:nvPr/>
        </p:nvSpPr>
        <p:spPr>
          <a:xfrm>
            <a:off x="3565887" y="5723434"/>
            <a:ext cx="45363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What is y? </a:t>
            </a:r>
            <a:r>
              <a:rPr lang="en-US" dirty="0">
                <a:solidFill>
                  <a:srgbClr val="FF0000"/>
                </a:solidFill>
              </a:rPr>
              <a:t>(assume using GCC)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932DB1E-5346-4446-9491-DF49ABA6255C}"/>
              </a:ext>
            </a:extLst>
          </p:cNvPr>
          <p:cNvGraphicFramePr>
            <a:graphicFrameLocks noGrp="1"/>
          </p:cNvGraphicFramePr>
          <p:nvPr/>
        </p:nvGraphicFramePr>
        <p:xfrm>
          <a:off x="5310927" y="1817709"/>
          <a:ext cx="5117689" cy="1112520"/>
        </p:xfrm>
        <a:graphic>
          <a:graphicData uri="http://schemas.openxmlformats.org/drawingml/2006/table">
            <a:tbl>
              <a:tblPr lastCol="1">
                <a:tableStyleId>{5C22544A-7EE6-4342-B048-85BDC9FD1C3A}</a:tableStyleId>
              </a:tblPr>
              <a:tblGrid>
                <a:gridCol w="1675500">
                  <a:extLst>
                    <a:ext uri="{9D8B030D-6E8A-4147-A177-3AD203B41FA5}">
                      <a16:colId xmlns:a16="http://schemas.microsoft.com/office/drawing/2014/main" val="2019730061"/>
                    </a:ext>
                  </a:extLst>
                </a:gridCol>
                <a:gridCol w="706870">
                  <a:extLst>
                    <a:ext uri="{9D8B030D-6E8A-4147-A177-3AD203B41FA5}">
                      <a16:colId xmlns:a16="http://schemas.microsoft.com/office/drawing/2014/main" val="1073297302"/>
                    </a:ext>
                  </a:extLst>
                </a:gridCol>
                <a:gridCol w="2735319">
                  <a:extLst>
                    <a:ext uri="{9D8B030D-6E8A-4147-A177-3AD203B41FA5}">
                      <a16:colId xmlns:a16="http://schemas.microsoft.com/office/drawing/2014/main" val="25520091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0x0000 0008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2424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0x0000 000c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xp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00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0x0000 0010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044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843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6A3FE-9C90-214F-B487-48599B95D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Arrays are Pointers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743646A-7301-0D4F-BAB2-E3EABDC60B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94242" y="2681554"/>
            <a:ext cx="2453111" cy="39349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DCF73F-0843-F44B-A9BF-9A89AD78E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273" y="2681554"/>
            <a:ext cx="2600443" cy="39358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F678AC-8E8D-AF4D-A7BD-582417717465}"/>
              </a:ext>
            </a:extLst>
          </p:cNvPr>
          <p:cNvSpPr txBox="1"/>
          <p:nvPr/>
        </p:nvSpPr>
        <p:spPr>
          <a:xfrm>
            <a:off x="838199" y="1690688"/>
            <a:ext cx="72064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751F1C"/>
              </a:buClr>
              <a:buFont typeface="Wingdings" pitchFamily="2" charset="2"/>
              <a:buChar char="q"/>
            </a:pPr>
            <a:r>
              <a:rPr lang="en-US" sz="2800" dirty="0"/>
              <a:t>An array is a continuous chunk of memory</a:t>
            </a:r>
          </a:p>
          <a:p>
            <a:pPr marL="800100" lvl="1" indent="-342900">
              <a:buClr>
                <a:srgbClr val="751F1C"/>
              </a:buClr>
              <a:buFont typeface="Wingdings" pitchFamily="2" charset="2"/>
              <a:buChar char="q"/>
            </a:pPr>
            <a:r>
              <a:rPr lang="en-US" sz="2800" dirty="0"/>
              <a:t>array[1] is *(array + 1)</a:t>
            </a:r>
          </a:p>
        </p:txBody>
      </p:sp>
    </p:spTree>
    <p:extLst>
      <p:ext uri="{BB962C8B-B14F-4D97-AF65-F5344CB8AC3E}">
        <p14:creationId xmlns:p14="http://schemas.microsoft.com/office/powerpoint/2010/main" val="1604153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5913</TotalTime>
  <Words>430</Words>
  <Application>Microsoft Macintosh PowerPoint</Application>
  <PresentationFormat>Widescreen</PresentationFormat>
  <Paragraphs>71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Anonymous Pro for Powerline</vt:lpstr>
      <vt:lpstr>Arial</vt:lpstr>
      <vt:lpstr>Calibri</vt:lpstr>
      <vt:lpstr>Calibri Light</vt:lpstr>
      <vt:lpstr>Consolas</vt:lpstr>
      <vt:lpstr>Wingdings</vt:lpstr>
      <vt:lpstr>Office Theme</vt:lpstr>
      <vt:lpstr>CSSE 132 Pointers and Arrays</vt:lpstr>
      <vt:lpstr>Questions</vt:lpstr>
      <vt:lpstr>Variables in memory</vt:lpstr>
      <vt:lpstr>Pointer operation</vt:lpstr>
      <vt:lpstr>Pointer illustration</vt:lpstr>
      <vt:lpstr>Example: pointers1.c</vt:lpstr>
      <vt:lpstr>Pointer arithmetic</vt:lpstr>
      <vt:lpstr>Pointer arithmetic (cont.)</vt:lpstr>
      <vt:lpstr>Arrays are Pointers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138</cp:revision>
  <dcterms:created xsi:type="dcterms:W3CDTF">2018-07-09T21:38:51Z</dcterms:created>
  <dcterms:modified xsi:type="dcterms:W3CDTF">2026-03-23T18:59:05Z</dcterms:modified>
</cp:coreProperties>
</file>