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8" r:id="rId3"/>
    <p:sldId id="285" r:id="rId4"/>
    <p:sldId id="281" r:id="rId5"/>
    <p:sldId id="270" r:id="rId6"/>
    <p:sldId id="293" r:id="rId7"/>
    <p:sldId id="277" r:id="rId8"/>
    <p:sldId id="27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173617-7233-B6F3-E277-AD728ABB3346}" v="19" dt="2021-11-28T04:47:44.987"/>
    <p1510:client id="{459A61EC-C69D-2C47-9053-B3A4A9813EDC}" v="1" dt="2020-03-09T19:25:13.862"/>
    <p1510:client id="{4EB840AF-1DAD-2F0F-CD2D-FB40AEA6422B}" v="971" dt="2021-11-28T04:34:15.959"/>
    <p1510:client id="{6FD5F1ED-7460-E34B-D7DC-0DCD117199D0}" v="46" dt="2020-03-09T02:15:57.167"/>
    <p1510:client id="{9F650670-8DE4-1EC9-27B4-4353BBC34FC9}" v="442" dt="2020-03-09T03:58:01.0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2"/>
    <p:restoredTop sz="94558"/>
  </p:normalViewPr>
  <p:slideViewPr>
    <p:cSldViewPr snapToGrid="0">
      <p:cViewPr varScale="1">
        <p:scale>
          <a:sx n="121" d="100"/>
          <a:sy n="121" d="100"/>
        </p:scale>
        <p:origin x="6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5A2A30-E1C2-B54E-B787-36B11926FA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ED9784-FC5A-D242-B55B-471AB0C6A5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99CBE-2880-364F-A223-8E393E38EFAB}" type="datetimeFigureOut">
              <a:rPr lang="en-US" smtClean="0"/>
              <a:t>2/27/26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FCF148-8BA6-7343-8172-504427DC63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694008-8F80-F74E-AD36-9C215B2E8B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83193-B706-0248-820A-963D2888EF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8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2/27/26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16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7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88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obe.com/tiobe-index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se-hulman.edu/class/csse/csse132" TargetMode="External"/><Relationship Id="rId2" Type="http://schemas.openxmlformats.org/officeDocument/2006/relationships/hyperlink" Target="https://www.rose-hulman.edu/class/csse/csse132/syllabus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se-hulman.edu/class/csse/csse13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 fontScale="90000"/>
          </a:bodyPr>
          <a:lstStyle/>
          <a:p>
            <a:r>
              <a:rPr lang="en-US"/>
              <a:t>CSSE 132</a:t>
            </a:r>
            <a:br>
              <a:rPr lang="en-US"/>
            </a:br>
            <a:r>
              <a:rPr lang="en-US"/>
              <a:t>Introduction to Computer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Course Overview</a:t>
            </a:r>
          </a:p>
          <a:p>
            <a:fld id="{B7B09853-F130-A44D-A7BC-226D14CA7C56}" type="datetime2">
              <a:rPr lang="en-US" smtClean="0"/>
              <a:t>Friday, February 27,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CA4E3-3853-4940-879F-6745C53B9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7C137-A842-4B9C-9AC3-BAB8B82C1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Get to know each other</a:t>
            </a:r>
          </a:p>
          <a:p>
            <a:r>
              <a:rPr lang="en-US"/>
              <a:t>Get to know the course</a:t>
            </a:r>
          </a:p>
        </p:txBody>
      </p:sp>
    </p:spTree>
    <p:extLst>
      <p:ext uri="{BB962C8B-B14F-4D97-AF65-F5344CB8AC3E}">
        <p14:creationId xmlns:p14="http://schemas.microsoft.com/office/powerpoint/2010/main" val="2088768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9D23D-782F-4D10-86C5-5296C2515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CSSE132 Themes</a:t>
            </a:r>
            <a:endParaRPr lang="en-US">
              <a:solidFill>
                <a:srgbClr val="FF0000"/>
              </a:solidFill>
              <a:latin typeface="Ink Free" panose="03080402000500000000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20A34-82C8-4511-9728-5F47E9819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How does a computer represent different types of data?</a:t>
            </a:r>
          </a:p>
          <a:p>
            <a:r>
              <a:rPr lang="en-US" dirty="0"/>
              <a:t>How does my high-level code (e.g., C) relate to machine code (code that the computer hardware is capable of performing)?</a:t>
            </a:r>
          </a:p>
          <a:p>
            <a:r>
              <a:rPr lang="en-US" dirty="0"/>
              <a:t>How does a computer manage data in memory?</a:t>
            </a:r>
          </a:p>
          <a:p>
            <a:r>
              <a:rPr lang="en-US" dirty="0">
                <a:cs typeface="Calibri"/>
              </a:rPr>
              <a:t>How does communication happen</a:t>
            </a:r>
          </a:p>
          <a:p>
            <a:pPr lvl="1"/>
            <a:r>
              <a:rPr lang="en-US" dirty="0">
                <a:cs typeface="Calibri"/>
              </a:rPr>
              <a:t>between programs?</a:t>
            </a:r>
          </a:p>
          <a:p>
            <a:pPr lvl="1"/>
            <a:r>
              <a:rPr lang="en-US" dirty="0">
                <a:cs typeface="Calibri"/>
              </a:rPr>
              <a:t>between users and programs?</a:t>
            </a:r>
          </a:p>
          <a:p>
            <a:pPr lvl="1"/>
            <a:r>
              <a:rPr lang="en-US" dirty="0">
                <a:cs typeface="Calibri"/>
              </a:rPr>
              <a:t>between computers or networked devices?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In general, the </a:t>
            </a:r>
            <a:r>
              <a:rPr lang="en-US" dirty="0">
                <a:solidFill>
                  <a:srgbClr val="0070C0"/>
                </a:solidFill>
                <a:cs typeface="Calibri" panose="020F0502020204030204"/>
              </a:rPr>
              <a:t>interface </a:t>
            </a:r>
            <a:r>
              <a:rPr lang="en-US" dirty="0">
                <a:cs typeface="Calibri" panose="020F0502020204030204"/>
              </a:rPr>
              <a:t>between </a:t>
            </a:r>
            <a:r>
              <a:rPr lang="en-US" dirty="0">
                <a:solidFill>
                  <a:srgbClr val="7030A0"/>
                </a:solidFill>
                <a:cs typeface="Calibri" panose="020F0502020204030204"/>
              </a:rPr>
              <a:t>software </a:t>
            </a:r>
            <a:r>
              <a:rPr lang="en-US" dirty="0">
                <a:cs typeface="Calibri" panose="020F0502020204030204"/>
              </a:rPr>
              <a:t>and </a:t>
            </a:r>
            <a:r>
              <a:rPr lang="en-US" dirty="0">
                <a:solidFill>
                  <a:srgbClr val="7030A0"/>
                </a:solidFill>
                <a:cs typeface="Calibri" panose="020F0502020204030204"/>
              </a:rPr>
              <a:t>hardware</a:t>
            </a:r>
          </a:p>
          <a:p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637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EC00-1042-EE4A-88D3-9A51946A9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take this class?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A3223-E008-454F-8874-CA1DC7D1C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45496" cy="48958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You will know </a:t>
            </a:r>
            <a:r>
              <a:rPr lang="en-US" sz="4000" dirty="0">
                <a:solidFill>
                  <a:srgbClr val="FF0000"/>
                </a:solidFill>
              </a:rPr>
              <a:t>C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And work in Linux!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“Introduction to hacking”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B47477-9D7E-48B9-A7B7-E1E59AFF82F0}"/>
              </a:ext>
            </a:extLst>
          </p:cNvPr>
          <p:cNvSpPr txBox="1"/>
          <p:nvPr/>
        </p:nvSpPr>
        <p:spPr>
          <a:xfrm>
            <a:off x="9225516" y="635472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TIOBE index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9C096B-DD94-4072-C3A6-D767FAD70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106" y="1444293"/>
            <a:ext cx="7772400" cy="438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0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EC00-1042-EE4A-88D3-9A51946A9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take this class?	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A3223-E008-454F-8874-CA1DC7D1C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552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You will be prepared for </a:t>
            </a:r>
            <a:endParaRPr lang="en-US" dirty="0"/>
          </a:p>
          <a:p>
            <a:pPr lvl="1"/>
            <a:r>
              <a:rPr lang="en-US"/>
              <a:t>[Along with ECE 233] CSSE 232 (computer architecture) and ECE 332 (comp. arch. II) </a:t>
            </a:r>
            <a:endParaRPr lang="en-US">
              <a:cs typeface="Calibri"/>
            </a:endParaRPr>
          </a:p>
          <a:p>
            <a:pPr lvl="1"/>
            <a:r>
              <a:rPr lang="en-US"/>
              <a:t>CSSE 332 (operating systems)</a:t>
            </a:r>
          </a:p>
          <a:p>
            <a:pPr lvl="1"/>
            <a:r>
              <a:rPr lang="en-US"/>
              <a:t>CSSE 432 (computer networks) [elective]</a:t>
            </a:r>
            <a:endParaRPr lang="en-US">
              <a:cs typeface="Calibri"/>
            </a:endParaRPr>
          </a:p>
          <a:p>
            <a:r>
              <a:rPr lang="en-US"/>
              <a:t>You will become a better programmer.</a:t>
            </a:r>
          </a:p>
          <a:p>
            <a:pPr lvl="1"/>
            <a:r>
              <a:rPr lang="en-US">
                <a:ea typeface="+mn-lt"/>
                <a:cs typeface="+mn-lt"/>
              </a:rPr>
              <a:t>Abstractions vs. Reality</a:t>
            </a:r>
            <a:endParaRPr lang="en-US">
              <a:cs typeface="Calibri"/>
            </a:endParaRPr>
          </a:p>
          <a:p>
            <a:pPr lvl="1"/>
            <a:r>
              <a:rPr lang="en-US">
                <a:cs typeface="Calibri"/>
              </a:rPr>
              <a:t>What can go wrong?</a:t>
            </a:r>
          </a:p>
          <a:p>
            <a:pPr lvl="1"/>
            <a:endParaRPr lang="en-US" dirty="0">
              <a:cs typeface="Calibri"/>
            </a:endParaRPr>
          </a:p>
          <a:p>
            <a:r>
              <a:rPr lang="en-US">
                <a:cs typeface="Calibri"/>
              </a:rPr>
              <a:t>Car analogy. </a:t>
            </a:r>
            <a:endParaRPr lang="en-US" dirty="0">
              <a:cs typeface="Calibri"/>
            </a:endParaRPr>
          </a:p>
          <a:p>
            <a:pPr lvl="1"/>
            <a:r>
              <a:rPr lang="en-US">
                <a:cs typeface="Calibri"/>
              </a:rPr>
              <a:t>You already know how to drive it (and will keep getting better)</a:t>
            </a:r>
          </a:p>
          <a:p>
            <a:pPr lvl="1"/>
            <a:r>
              <a:rPr lang="en-US">
                <a:cs typeface="Calibri"/>
              </a:rPr>
              <a:t>But what's under the hood?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91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C0668-EFF4-4907-8993-75A183E0E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Course components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55A49-A976-4267-8C60-DD7909A45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Full </a:t>
            </a:r>
            <a:r>
              <a:rPr lang="en-US" dirty="0">
                <a:ea typeface="+mn-lt"/>
                <a:cs typeface="+mn-lt"/>
                <a:hlinkClick r:id="rId2"/>
              </a:rPr>
              <a:t>Syllabus</a:t>
            </a:r>
            <a:endParaRPr lang="en-US" dirty="0">
              <a:ea typeface="+mn-lt"/>
              <a:cs typeface="+mn-lt"/>
              <a:hlinkClick r:id="rId3"/>
            </a:endParaRPr>
          </a:p>
          <a:p>
            <a:r>
              <a:rPr lang="en-US" dirty="0">
                <a:ea typeface="+mn-lt"/>
                <a:cs typeface="+mn-lt"/>
              </a:rPr>
              <a:t>Course website: </a:t>
            </a:r>
            <a:r>
              <a:rPr lang="en-US" dirty="0">
                <a:ea typeface="+mn-lt"/>
                <a:cs typeface="+mn-lt"/>
                <a:hlinkClick r:id="rId3"/>
              </a:rPr>
              <a:t>https://www.rose-hulman.edu/class/csse/csse132</a:t>
            </a:r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Homework (8)</a:t>
            </a:r>
            <a:endParaRPr lang="en-US" dirty="0"/>
          </a:p>
          <a:p>
            <a:pPr lvl="1"/>
            <a:r>
              <a:rPr lang="en-US" dirty="0">
                <a:ea typeface="+mn-lt"/>
                <a:cs typeface="+mn-lt"/>
              </a:rPr>
              <a:t>On time (Thu 11:59pm)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Class participation</a:t>
            </a:r>
            <a:endParaRPr lang="en-US" dirty="0"/>
          </a:p>
          <a:p>
            <a:pPr lvl="1"/>
            <a:r>
              <a:rPr lang="en-US" dirty="0">
                <a:ea typeface="+mn-lt"/>
                <a:cs typeface="+mn-lt"/>
              </a:rPr>
              <a:t>Quizzes not collected, for learning</a:t>
            </a:r>
          </a:p>
          <a:p>
            <a:r>
              <a:rPr lang="en-US" dirty="0">
                <a:ea typeface="+mn-lt"/>
                <a:cs typeface="+mn-lt"/>
              </a:rPr>
              <a:t>Labs (8)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Exams (2 mid + final)</a:t>
            </a:r>
            <a:endParaRPr lang="en-US" dirty="0"/>
          </a:p>
          <a:p>
            <a:endParaRPr lang="en-US" dirty="0">
              <a:cs typeface="Calibri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612950-A22C-41F3-900A-62F59671B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871975"/>
              </p:ext>
            </p:extLst>
          </p:nvPr>
        </p:nvGraphicFramePr>
        <p:xfrm>
          <a:off x="6630418" y="2950183"/>
          <a:ext cx="4981462" cy="2415540"/>
        </p:xfrm>
        <a:graphic>
          <a:graphicData uri="http://schemas.openxmlformats.org/drawingml/2006/table">
            <a:tbl>
              <a:tblPr firstRow="1" firstCol="1" bandCol="1">
                <a:tableStyleId>{3C2FFA5D-87B4-456A-9821-1D502468CF0F}</a:tableStyleId>
              </a:tblPr>
              <a:tblGrid>
                <a:gridCol w="2490731">
                  <a:extLst>
                    <a:ext uri="{9D8B030D-6E8A-4147-A177-3AD203B41FA5}">
                      <a16:colId xmlns:a16="http://schemas.microsoft.com/office/drawing/2014/main" val="3531737841"/>
                    </a:ext>
                  </a:extLst>
                </a:gridCol>
                <a:gridCol w="2490731">
                  <a:extLst>
                    <a:ext uri="{9D8B030D-6E8A-4147-A177-3AD203B41FA5}">
                      <a16:colId xmlns:a16="http://schemas.microsoft.com/office/drawing/2014/main" val="195496339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</a:rPr>
                        <a:t>Grading</a:t>
                      </a:r>
                    </a:p>
                  </a:txBody>
                  <a:tcPr marL="95250" marR="95250" marT="95250" marB="95250"/>
                </a:tc>
                <a:tc hMerge="1"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998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Class participation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5%</a:t>
                      </a: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2986191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Homework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16%</a:t>
                      </a: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3547114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Labs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16%</a:t>
                      </a: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1784337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Exams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63% = 18% + 18% + 27%</a:t>
                      </a: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90263157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85CD810D-F621-48DA-A0D4-038C85AFE10B}"/>
              </a:ext>
            </a:extLst>
          </p:cNvPr>
          <p:cNvSpPr/>
          <p:nvPr/>
        </p:nvSpPr>
        <p:spPr>
          <a:xfrm>
            <a:off x="1427802" y="5561978"/>
            <a:ext cx="95944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Helvetica" panose="020B0604020202020204" pitchFamily="34" charset="0"/>
              </a:rPr>
              <a:t>You </a:t>
            </a:r>
            <a:r>
              <a:rPr lang="en-US" sz="2000" b="1" dirty="0">
                <a:solidFill>
                  <a:srgbClr val="FF0000"/>
                </a:solidFill>
                <a:latin typeface="Helvetica" panose="020B0604020202020204" pitchFamily="34" charset="0"/>
              </a:rPr>
              <a:t>must</a:t>
            </a:r>
            <a:r>
              <a:rPr lang="en-US" sz="2000" dirty="0">
                <a:solidFill>
                  <a:srgbClr val="FF0000"/>
                </a:solidFill>
                <a:latin typeface="Helvetica" panose="020B0604020202020204" pitchFamily="34" charset="0"/>
              </a:rPr>
              <a:t> earn a passing average on the exams to pass the course. 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577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13AA-836E-8442-AC23-21347A50F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93068-C195-664D-ACBA-60575CD1A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552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Website</a:t>
            </a:r>
          </a:p>
          <a:p>
            <a:pPr lvl="1"/>
            <a:r>
              <a:rPr lang="en-US" dirty="0">
                <a:cs typeface="Calibri"/>
              </a:rPr>
              <a:t>Syllabus, schedule, slides, examples, resources, etc.</a:t>
            </a:r>
          </a:p>
          <a:p>
            <a:r>
              <a:rPr lang="en-US" dirty="0">
                <a:cs typeface="Calibri"/>
              </a:rPr>
              <a:t>Moodle</a:t>
            </a:r>
            <a:endParaRPr lang="en-US" dirty="0"/>
          </a:p>
          <a:p>
            <a:pPr lvl="1"/>
            <a:r>
              <a:rPr lang="en-US" dirty="0">
                <a:cs typeface="Calibri"/>
              </a:rPr>
              <a:t>Link to instructor schedule, Teams offline Q&amp;A</a:t>
            </a:r>
          </a:p>
          <a:p>
            <a:pPr lvl="1"/>
            <a:r>
              <a:rPr lang="en-US" dirty="0">
                <a:cs typeface="Calibri"/>
              </a:rPr>
              <a:t>Grades</a:t>
            </a:r>
          </a:p>
          <a:p>
            <a:r>
              <a:rPr lang="en-US" dirty="0" err="1">
                <a:cs typeface="Calibri"/>
              </a:rPr>
              <a:t>Gradescope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cs typeface="Calibri"/>
              </a:rPr>
              <a:t>Written homework submission</a:t>
            </a:r>
          </a:p>
          <a:p>
            <a:r>
              <a:rPr lang="en-US" dirty="0">
                <a:cs typeface="Calibri"/>
              </a:rPr>
              <a:t>ARM64 VMs (wait for Lab 1)</a:t>
            </a:r>
          </a:p>
          <a:p>
            <a:pPr lvl="1"/>
            <a:r>
              <a:rPr lang="en-US" dirty="0">
                <a:cs typeface="Calibri"/>
              </a:rPr>
              <a:t>Linux “hardware” for our work in C and ARM assembly</a:t>
            </a:r>
          </a:p>
          <a:p>
            <a:r>
              <a:rPr lang="en-US" dirty="0">
                <a:cs typeface="Calibri"/>
              </a:rPr>
              <a:t>Gitter (wait for Lab 1)</a:t>
            </a:r>
          </a:p>
          <a:p>
            <a:pPr lvl="1"/>
            <a:r>
              <a:rPr lang="en-US" dirty="0">
                <a:cs typeface="Calibri"/>
              </a:rPr>
              <a:t>Student repositories for code management</a:t>
            </a:r>
          </a:p>
        </p:txBody>
      </p:sp>
    </p:spTree>
    <p:extLst>
      <p:ext uri="{BB962C8B-B14F-4D97-AF65-F5344CB8AC3E}">
        <p14:creationId xmlns:p14="http://schemas.microsoft.com/office/powerpoint/2010/main" val="204506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4EBF6-2CCE-954B-B025-65FD9E5BA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305" y="628143"/>
            <a:ext cx="4977976" cy="145405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70539-CEB5-1746-853C-ED66AD0B2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305" y="2161187"/>
            <a:ext cx="10522339" cy="3568951"/>
          </a:xfrm>
        </p:spPr>
        <p:txBody>
          <a:bodyPr anchor="ctr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Bookmark webpage: </a:t>
            </a:r>
            <a:r>
              <a:rPr lang="en-US" dirty="0">
                <a:ea typeface="+mn-lt"/>
                <a:cs typeface="+mn-lt"/>
                <a:hlinkClick r:id="rId3"/>
              </a:rPr>
              <a:t>https://www.rose-hulman.edu/class/csse/csse132</a:t>
            </a:r>
            <a:endParaRPr lang="en-US" dirty="0"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Prelab 1: due by Lab time Wednesday</a:t>
            </a:r>
          </a:p>
          <a:p>
            <a:r>
              <a:rPr lang="en-US" dirty="0">
                <a:ea typeface="+mn-lt"/>
                <a:cs typeface="+mn-lt"/>
              </a:rPr>
              <a:t>Homework 1: due Thu 11:59pm (can start after Day 2 class)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0453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404</Words>
  <Application>Microsoft Macintosh PowerPoint</Application>
  <PresentationFormat>Widescreen</PresentationFormat>
  <Paragraphs>76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Ink Free</vt:lpstr>
      <vt:lpstr>Wingdings</vt:lpstr>
      <vt:lpstr>Office Theme</vt:lpstr>
      <vt:lpstr>CSSE 132 Introduction to Computer Systems</vt:lpstr>
      <vt:lpstr>Outline</vt:lpstr>
      <vt:lpstr>CSSE132 Themes</vt:lpstr>
      <vt:lpstr>Why take this class?</vt:lpstr>
      <vt:lpstr>Why take this class?  (cont.)</vt:lpstr>
      <vt:lpstr>Course components</vt:lpstr>
      <vt:lpstr>Resources</vt:lpstr>
      <vt:lpstr>What’s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277</cp:revision>
  <dcterms:created xsi:type="dcterms:W3CDTF">2020-03-05T20:25:50Z</dcterms:created>
  <dcterms:modified xsi:type="dcterms:W3CDTF">2026-02-27T16:46:50Z</dcterms:modified>
</cp:coreProperties>
</file>