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7" r:id="rId4"/>
    <p:sldId id="266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mm, Sid" initials="SS" lastIdx="2" clrIdx="0">
    <p:extLst>
      <p:ext uri="{19B8F6BF-5375-455C-9EA6-DF929625EA0E}">
        <p15:presenceInfo xmlns:p15="http://schemas.microsoft.com/office/powerpoint/2012/main" userId="S::stammsl@rose-hulman.edu::e5df08bc-6377-4720-aad3-2f3b62420b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770DE7-A9A9-3047-B890-9F6D34696CB3}" v="202" dt="2019-09-22T21:19:54.04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/>
    <p:restoredTop sz="94648"/>
  </p:normalViewPr>
  <p:slideViewPr>
    <p:cSldViewPr snapToGrid="0" snapToObjects="1">
      <p:cViewPr varScale="1">
        <p:scale>
          <a:sx n="114" d="100"/>
          <a:sy n="114" d="100"/>
        </p:scale>
        <p:origin x="19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74770DE7-A9A9-3047-B890-9F6D34696CB3}"/>
    <pc:docChg chg="undo custSel addSld modSld">
      <pc:chgData name="Song, Lixing" userId="d86a4794-d57c-4f6d-acee-3349d9d3edfc" providerId="ADAL" clId="{74770DE7-A9A9-3047-B890-9F6D34696CB3}" dt="2019-09-22T21:19:54.040" v="245" actId="20577"/>
      <pc:docMkLst>
        <pc:docMk/>
      </pc:docMkLst>
      <pc:sldChg chg="addSp delSp modSp delAnim modAnim">
        <pc:chgData name="Song, Lixing" userId="d86a4794-d57c-4f6d-acee-3349d9d3edfc" providerId="ADAL" clId="{74770DE7-A9A9-3047-B890-9F6D34696CB3}" dt="2019-09-22T21:17:19.900" v="198" actId="20577"/>
        <pc:sldMkLst>
          <pc:docMk/>
          <pc:sldMk cId="3015915572" sldId="264"/>
        </pc:sldMkLst>
        <pc:spChg chg="mod">
          <ac:chgData name="Song, Lixing" userId="d86a4794-d57c-4f6d-acee-3349d9d3edfc" providerId="ADAL" clId="{74770DE7-A9A9-3047-B890-9F6D34696CB3}" dt="2019-09-22T21:17:19.900" v="198" actId="20577"/>
          <ac:spMkLst>
            <pc:docMk/>
            <pc:sldMk cId="3015915572" sldId="264"/>
            <ac:spMk id="3" creationId="{A8F668FC-C016-EE42-BDCD-FAD9D0D808EF}"/>
          </ac:spMkLst>
        </pc:spChg>
        <pc:spChg chg="del">
          <ac:chgData name="Song, Lixing" userId="d86a4794-d57c-4f6d-acee-3349d9d3edfc" providerId="ADAL" clId="{74770DE7-A9A9-3047-B890-9F6D34696CB3}" dt="2019-09-22T21:15:11.105" v="4" actId="478"/>
          <ac:spMkLst>
            <pc:docMk/>
            <pc:sldMk cId="3015915572" sldId="264"/>
            <ac:spMk id="6" creationId="{44704D36-856A-3F45-B35C-FD78B490391D}"/>
          </ac:spMkLst>
        </pc:spChg>
        <pc:spChg chg="del">
          <ac:chgData name="Song, Lixing" userId="d86a4794-d57c-4f6d-acee-3349d9d3edfc" providerId="ADAL" clId="{74770DE7-A9A9-3047-B890-9F6D34696CB3}" dt="2019-09-22T21:15:11.105" v="4" actId="478"/>
          <ac:spMkLst>
            <pc:docMk/>
            <pc:sldMk cId="3015915572" sldId="264"/>
            <ac:spMk id="7" creationId="{907DB2A7-35CB-B24B-A876-114521711883}"/>
          </ac:spMkLst>
        </pc:spChg>
        <pc:spChg chg="del">
          <ac:chgData name="Song, Lixing" userId="d86a4794-d57c-4f6d-acee-3349d9d3edfc" providerId="ADAL" clId="{74770DE7-A9A9-3047-B890-9F6D34696CB3}" dt="2019-09-22T21:15:11.105" v="4" actId="478"/>
          <ac:spMkLst>
            <pc:docMk/>
            <pc:sldMk cId="3015915572" sldId="264"/>
            <ac:spMk id="8" creationId="{1CDC0656-CAFA-E641-94AD-D69E30D95802}"/>
          </ac:spMkLst>
        </pc:spChg>
        <pc:spChg chg="del">
          <ac:chgData name="Song, Lixing" userId="d86a4794-d57c-4f6d-acee-3349d9d3edfc" providerId="ADAL" clId="{74770DE7-A9A9-3047-B890-9F6D34696CB3}" dt="2019-09-22T21:15:11.105" v="4" actId="478"/>
          <ac:spMkLst>
            <pc:docMk/>
            <pc:sldMk cId="3015915572" sldId="264"/>
            <ac:spMk id="9" creationId="{43B02389-32CA-804C-89AE-195D373AFC00}"/>
          </ac:spMkLst>
        </pc:spChg>
        <pc:spChg chg="add del">
          <ac:chgData name="Song, Lixing" userId="d86a4794-d57c-4f6d-acee-3349d9d3edfc" providerId="ADAL" clId="{74770DE7-A9A9-3047-B890-9F6D34696CB3}" dt="2019-09-22T21:14:55.334" v="2"/>
          <ac:spMkLst>
            <pc:docMk/>
            <pc:sldMk cId="3015915572" sldId="264"/>
            <ac:spMk id="11" creationId="{EB050EA8-BBA1-1945-AD54-849C433F9827}"/>
          </ac:spMkLst>
        </pc:spChg>
        <pc:spChg chg="add del mod">
          <ac:chgData name="Song, Lixing" userId="d86a4794-d57c-4f6d-acee-3349d9d3edfc" providerId="ADAL" clId="{74770DE7-A9A9-3047-B890-9F6D34696CB3}" dt="2019-09-22T21:15:29.329" v="9"/>
          <ac:spMkLst>
            <pc:docMk/>
            <pc:sldMk cId="3015915572" sldId="264"/>
            <ac:spMk id="12" creationId="{216E1C75-A4A0-EF49-8052-45A64BABE007}"/>
          </ac:spMkLst>
        </pc:spChg>
        <pc:picChg chg="del">
          <ac:chgData name="Song, Lixing" userId="d86a4794-d57c-4f6d-acee-3349d9d3edfc" providerId="ADAL" clId="{74770DE7-A9A9-3047-B890-9F6D34696CB3}" dt="2019-09-22T21:15:14.873" v="5" actId="478"/>
          <ac:picMkLst>
            <pc:docMk/>
            <pc:sldMk cId="3015915572" sldId="264"/>
            <ac:picMk id="4" creationId="{6A7FA666-4850-D944-9D4A-B6F03C0F1071}"/>
          </ac:picMkLst>
        </pc:picChg>
        <pc:picChg chg="del">
          <ac:chgData name="Song, Lixing" userId="d86a4794-d57c-4f6d-acee-3349d9d3edfc" providerId="ADAL" clId="{74770DE7-A9A9-3047-B890-9F6D34696CB3}" dt="2019-09-22T21:15:11.105" v="4" actId="478"/>
          <ac:picMkLst>
            <pc:docMk/>
            <pc:sldMk cId="3015915572" sldId="264"/>
            <ac:picMk id="5" creationId="{2A65F16F-A008-244E-932C-13882BB348F4}"/>
          </ac:picMkLst>
        </pc:picChg>
        <pc:picChg chg="del">
          <ac:chgData name="Song, Lixing" userId="d86a4794-d57c-4f6d-acee-3349d9d3edfc" providerId="ADAL" clId="{74770DE7-A9A9-3047-B890-9F6D34696CB3}" dt="2019-09-22T21:14:48.115" v="0" actId="478"/>
          <ac:picMkLst>
            <pc:docMk/>
            <pc:sldMk cId="3015915572" sldId="264"/>
            <ac:picMk id="10" creationId="{F1E646C3-048B-1F4B-B85B-35890896B175}"/>
          </ac:picMkLst>
        </pc:picChg>
      </pc:sldChg>
      <pc:sldChg chg="modSp add">
        <pc:chgData name="Song, Lixing" userId="d86a4794-d57c-4f6d-acee-3349d9d3edfc" providerId="ADAL" clId="{74770DE7-A9A9-3047-B890-9F6D34696CB3}" dt="2019-09-22T21:19:54.040" v="245" actId="20577"/>
        <pc:sldMkLst>
          <pc:docMk/>
          <pc:sldMk cId="1006650428" sldId="265"/>
        </pc:sldMkLst>
        <pc:spChg chg="mod">
          <ac:chgData name="Song, Lixing" userId="d86a4794-d57c-4f6d-acee-3349d9d3edfc" providerId="ADAL" clId="{74770DE7-A9A9-3047-B890-9F6D34696CB3}" dt="2019-09-22T21:19:54.040" v="245" actId="20577"/>
          <ac:spMkLst>
            <pc:docMk/>
            <pc:sldMk cId="1006650428" sldId="265"/>
            <ac:spMk id="3" creationId="{A8F668FC-C016-EE42-BDCD-FAD9D0D808EF}"/>
          </ac:spMkLst>
        </pc:spChg>
        <pc:spChg chg="mod">
          <ac:chgData name="Song, Lixing" userId="d86a4794-d57c-4f6d-acee-3349d9d3edfc" providerId="ADAL" clId="{74770DE7-A9A9-3047-B890-9F6D34696CB3}" dt="2019-09-22T21:19:06.431" v="237" actId="1076"/>
          <ac:spMkLst>
            <pc:docMk/>
            <pc:sldMk cId="1006650428" sldId="265"/>
            <ac:spMk id="8" creationId="{1CDC0656-CAFA-E641-94AD-D69E30D95802}"/>
          </ac:spMkLst>
        </pc:spChg>
        <pc:spChg chg="mod">
          <ac:chgData name="Song, Lixing" userId="d86a4794-d57c-4f6d-acee-3349d9d3edfc" providerId="ADAL" clId="{74770DE7-A9A9-3047-B890-9F6D34696CB3}" dt="2019-09-22T21:18:46.787" v="221" actId="1076"/>
          <ac:spMkLst>
            <pc:docMk/>
            <pc:sldMk cId="1006650428" sldId="265"/>
            <ac:spMk id="9" creationId="{43B02389-32CA-804C-89AE-195D373AFC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07T20:59:48.233" idx="2">
    <p:pos x="10" y="10"/>
    <p:text>I like to use this phrase for endianness (I love the pig, though): "Something is big endian if the big end is stored first."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07T20:59:48.233" idx="2">
    <p:pos x="10" y="10"/>
    <p:text>I like to use this phrase for endianness (I love the pig, though): "Something is big endian if the big end is stored first."</p:text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3/12/26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a quick recap on the top-down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99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52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09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38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5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3/12/26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3/12/26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712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13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712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2550" y="1122363"/>
            <a:ext cx="3308130" cy="2387600"/>
          </a:xfrm>
        </p:spPr>
        <p:txBody>
          <a:bodyPr>
            <a:normAutofit/>
          </a:bodyPr>
          <a:lstStyle/>
          <a:p>
            <a:pPr algn="l"/>
            <a:r>
              <a:rPr lang="en-US" sz="5100">
                <a:solidFill>
                  <a:srgbClr val="FFFFFF"/>
                </a:solidFill>
              </a:rPr>
              <a:t>CSSE 132</a:t>
            </a:r>
            <a:br>
              <a:rPr lang="en-US" sz="5100">
                <a:solidFill>
                  <a:srgbClr val="FFFFFF"/>
                </a:solidFill>
              </a:rPr>
            </a:br>
            <a:r>
              <a:rPr lang="en-US" sz="5100">
                <a:solidFill>
                  <a:srgbClr val="FFFFFF"/>
                </a:solidFill>
              </a:rPr>
              <a:t>Memory Addressing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2549" y="3602038"/>
            <a:ext cx="3308131" cy="1655762"/>
          </a:xfrm>
        </p:spPr>
        <p:txBody>
          <a:bodyPr>
            <a:normAutofit/>
          </a:bodyPr>
          <a:lstStyle/>
          <a:p>
            <a:pPr algn="l"/>
            <a:fld id="{B7B09853-F130-A44D-A7BC-226D14CA7C56}" type="datetime2">
              <a:rPr lang="en-US">
                <a:solidFill>
                  <a:srgbClr val="FFFFFF"/>
                </a:solidFill>
              </a:rPr>
              <a:pPr algn="l"/>
              <a:t>Thursday, March 12, 2026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78D23BC-4451-F441-A459-D601327B6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042622"/>
            <a:ext cx="6274296" cy="477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84C2C-6038-9F4A-B6E9-66BB728DF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8735C-6DBA-BD49-BF2B-FA3450F8E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How to manage data in memory?</a:t>
            </a:r>
          </a:p>
        </p:txBody>
      </p:sp>
    </p:spTree>
    <p:extLst>
      <p:ext uri="{BB962C8B-B14F-4D97-AF65-F5344CB8AC3E}">
        <p14:creationId xmlns:p14="http://schemas.microsoft.com/office/powerpoint/2010/main" val="323131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0B7D-2B16-5E4F-922A-AA91458EB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Units of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8B473-C06E-A64A-888A-479B79897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18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Bit (b): One bit</a:t>
            </a:r>
          </a:p>
          <a:p>
            <a:r>
              <a:rPr lang="en-US" dirty="0"/>
              <a:t>Byte (B): 8 bits</a:t>
            </a:r>
          </a:p>
          <a:p>
            <a:r>
              <a:rPr lang="en-US" dirty="0" err="1"/>
              <a:t>Nybble</a:t>
            </a:r>
            <a:r>
              <a:rPr lang="en-US" dirty="0"/>
              <a:t>: 4 bits</a:t>
            </a:r>
            <a:endParaRPr lang="en-US" dirty="0">
              <a:cs typeface="Calibri"/>
            </a:endParaRPr>
          </a:p>
          <a:p>
            <a:r>
              <a:rPr lang="en-US" dirty="0"/>
              <a:t>Word: many bytes. Commonly 4 or 8 bytes</a:t>
            </a:r>
            <a:r>
              <a:rPr lang="en-US" dirty="0">
                <a:sym typeface="Wingdings" pitchFamily="2" charset="2"/>
              </a:rPr>
              <a:t>, depends on hardware.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8C61CD-CCFE-2044-B15F-EFDBC3535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855" y="4032380"/>
            <a:ext cx="4677764" cy="24670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5AC0B2-AE7E-A74F-938F-ACF568086EAB}"/>
              </a:ext>
            </a:extLst>
          </p:cNvPr>
          <p:cNvSpPr txBox="1"/>
          <p:nvPr/>
        </p:nvSpPr>
        <p:spPr>
          <a:xfrm>
            <a:off x="9252858" y="6130088"/>
            <a:ext cx="236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Demo: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typesizes.c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22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F379F-60E0-1543-A0EF-C710E6BAA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Units of data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00AD2-B875-1E49-9EE3-B8578A63BC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9"/>
                <a:ext cx="10515600" cy="4710112"/>
              </a:xfrm>
            </p:spPr>
            <p:txBody>
              <a:bodyPr/>
              <a:lstStyle/>
              <a:p>
                <a:r>
                  <a:rPr lang="en-US" dirty="0"/>
                  <a:t>Larger quantities:</a:t>
                </a:r>
              </a:p>
              <a:p>
                <a:pPr lvl="1"/>
                <a:r>
                  <a:rPr lang="en-US" dirty="0"/>
                  <a:t>Kilo (K)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 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/>
                  <a:t> — roughly 10</a:t>
                </a:r>
                <a:r>
                  <a:rPr lang="en-US" baseline="30000" dirty="0"/>
                  <a:t>3</a:t>
                </a:r>
                <a:r>
                  <a:rPr lang="en-US" dirty="0"/>
                  <a:t> — thousand</a:t>
                </a:r>
              </a:p>
              <a:p>
                <a:pPr lvl="1"/>
                <a:r>
                  <a:rPr lang="en-US" dirty="0"/>
                  <a:t>Mega (M)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 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— roughly 10</a:t>
                </a:r>
                <a:r>
                  <a:rPr lang="en-US" baseline="30000" dirty="0"/>
                  <a:t>6</a:t>
                </a:r>
                <a:r>
                  <a:rPr lang="en-US" dirty="0"/>
                  <a:t> — million</a:t>
                </a:r>
                <a:endParaRPr lang="en-US" b="0" i="0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Giga (G)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 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— roughly 10</a:t>
                </a:r>
                <a:r>
                  <a:rPr lang="en-US" baseline="30000" dirty="0"/>
                  <a:t>9</a:t>
                </a:r>
                <a:r>
                  <a:rPr lang="en-US" dirty="0"/>
                  <a:t> — billion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Try some examples:</a:t>
                </a:r>
              </a:p>
              <a:p>
                <a:pPr lvl="1"/>
                <a:r>
                  <a:rPr lang="en-US" dirty="0"/>
                  <a:t>How many GB is 2</a:t>
                </a:r>
                <a:r>
                  <a:rPr lang="en-US" baseline="30000" dirty="0"/>
                  <a:t>34</a:t>
                </a:r>
                <a:r>
                  <a:rPr lang="en-US" dirty="0"/>
                  <a:t> B?</a:t>
                </a:r>
              </a:p>
              <a:p>
                <a:pPr lvl="1"/>
                <a:r>
                  <a:rPr lang="en-US" dirty="0"/>
                  <a:t>Convert 2</a:t>
                </a:r>
                <a:r>
                  <a:rPr lang="en-US" baseline="30000" dirty="0"/>
                  <a:t>26</a:t>
                </a:r>
                <a:r>
                  <a:rPr lang="en-US" dirty="0"/>
                  <a:t> B to MB.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00AD2-B875-1E49-9EE3-B8578A63BC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9"/>
                <a:ext cx="10515600" cy="4710112"/>
              </a:xfrm>
              <a:blipFill>
                <a:blip r:embed="rId3"/>
                <a:stretch>
                  <a:fillRect l="-965"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63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56020-8E6E-A543-988D-F7690AD3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memory?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4AB58B-FFF0-444D-AD0C-6C807C937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2076" y="1690688"/>
            <a:ext cx="59436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59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8EC6-0F13-5C4A-86E0-0B554FAA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2FF93-1A8C-2546-80D3-DCBB15CC8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a process, main memory looks like one big array of bytes.</a:t>
            </a:r>
          </a:p>
          <a:p>
            <a:r>
              <a:rPr lang="en-US" dirty="0"/>
              <a:t>Each byte has an “address”.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name the bytes by counting.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EB3CFE-B9E0-5B44-B084-16100C59E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720" y="2929727"/>
            <a:ext cx="5816600" cy="673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FF992F-25C6-3948-97AC-178C146E0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720" y="4573841"/>
            <a:ext cx="59944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10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C1B7E-3D8A-3343-977A-900D90BE5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data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92203-706C-0045-B594-0059DD0C0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big can memory be?</a:t>
            </a:r>
          </a:p>
          <a:p>
            <a:pPr lvl="1"/>
            <a:r>
              <a:rPr lang="en-US" dirty="0"/>
              <a:t>How big is your computer’s address space? (Hint: your ARM64 VM has a 64-bit system)</a:t>
            </a:r>
          </a:p>
        </p:txBody>
      </p:sp>
    </p:spTree>
    <p:extLst>
      <p:ext uri="{BB962C8B-B14F-4D97-AF65-F5344CB8AC3E}">
        <p14:creationId xmlns:p14="http://schemas.microsoft.com/office/powerpoint/2010/main" val="29851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1797B-1342-C24F-AEA0-329D1F320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data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668FC-C016-EE42-BDCD-FAD9D0D80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larger objects (more than a byte), we need to specify the order of storing bytes in memory.</a:t>
            </a:r>
          </a:p>
          <a:p>
            <a:pPr lvl="1"/>
            <a:r>
              <a:rPr lang="en-US" b="1" dirty="0"/>
              <a:t>Little-Endian</a:t>
            </a:r>
            <a:r>
              <a:rPr lang="en-US" dirty="0"/>
              <a:t>: Low-order byte (Least Significant Byte) is stored at a lower address. </a:t>
            </a:r>
          </a:p>
          <a:p>
            <a:pPr lvl="1"/>
            <a:r>
              <a:rPr lang="en-US" b="1" dirty="0"/>
              <a:t>Big-Endian</a:t>
            </a:r>
            <a:r>
              <a:rPr lang="en-US" dirty="0"/>
              <a:t>: High-order byte (Most Significant Byte) is stored at a lower address. </a:t>
            </a:r>
          </a:p>
        </p:txBody>
      </p:sp>
    </p:spTree>
    <p:extLst>
      <p:ext uri="{BB962C8B-B14F-4D97-AF65-F5344CB8AC3E}">
        <p14:creationId xmlns:p14="http://schemas.microsoft.com/office/powerpoint/2010/main" val="301591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1797B-1342-C24F-AEA0-329D1F320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data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668FC-C016-EE42-BDCD-FAD9D0D80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7FA666-4850-D944-9D4A-B6F03C0F1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288" y="2446718"/>
            <a:ext cx="7607300" cy="2247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65F16F-A008-244E-932C-13882BB34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6288" y="5155596"/>
            <a:ext cx="6769100" cy="11049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704D36-856A-3F45-B35C-FD78B490391D}"/>
              </a:ext>
            </a:extLst>
          </p:cNvPr>
          <p:cNvSpPr/>
          <p:nvPr/>
        </p:nvSpPr>
        <p:spPr>
          <a:xfrm>
            <a:off x="426075" y="3972974"/>
            <a:ext cx="1535549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MBX10"/>
              </a:rPr>
              <a:t>Big Endian 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7DB2A7-35CB-B24B-A876-114521711883}"/>
              </a:ext>
            </a:extLst>
          </p:cNvPr>
          <p:cNvSpPr/>
          <p:nvPr/>
        </p:nvSpPr>
        <p:spPr>
          <a:xfrm>
            <a:off x="426076" y="5507991"/>
            <a:ext cx="1535549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CMBX10"/>
              </a:rPr>
              <a:t>Little Endian 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DC0656-CAFA-E641-94AD-D69E30D95802}"/>
              </a:ext>
            </a:extLst>
          </p:cNvPr>
          <p:cNvSpPr txBox="1"/>
          <p:nvPr/>
        </p:nvSpPr>
        <p:spPr>
          <a:xfrm>
            <a:off x="8855388" y="4044731"/>
            <a:ext cx="217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for comparison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B02389-32CA-804C-89AE-195D373AFC00}"/>
              </a:ext>
            </a:extLst>
          </p:cNvPr>
          <p:cNvSpPr txBox="1"/>
          <p:nvPr/>
        </p:nvSpPr>
        <p:spPr>
          <a:xfrm>
            <a:off x="8758498" y="5425944"/>
            <a:ext cx="300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for arithmetic operation</a:t>
            </a:r>
          </a:p>
        </p:txBody>
      </p:sp>
    </p:spTree>
    <p:extLst>
      <p:ext uri="{BB962C8B-B14F-4D97-AF65-F5344CB8AC3E}">
        <p14:creationId xmlns:p14="http://schemas.microsoft.com/office/powerpoint/2010/main" val="100665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3419</TotalTime>
  <Words>266</Words>
  <Application>Microsoft Macintosh PowerPoint</Application>
  <PresentationFormat>Widescreen</PresentationFormat>
  <Paragraphs>45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CMBX10</vt:lpstr>
      <vt:lpstr>Consolas</vt:lpstr>
      <vt:lpstr>Wingdings</vt:lpstr>
      <vt:lpstr>Office Theme</vt:lpstr>
      <vt:lpstr>CSSE 132 Memory Addressing</vt:lpstr>
      <vt:lpstr>Questions</vt:lpstr>
      <vt:lpstr>Reminder: Units of data</vt:lpstr>
      <vt:lpstr>Units of data (cont.)</vt:lpstr>
      <vt:lpstr>Where is memory?</vt:lpstr>
      <vt:lpstr>Locating data</vt:lpstr>
      <vt:lpstr>Locating data (cont.)</vt:lpstr>
      <vt:lpstr>Locating data (cont.)</vt:lpstr>
      <vt:lpstr>Locating data (cont.)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Nate</cp:lastModifiedBy>
  <cp:revision>109</cp:revision>
  <dcterms:created xsi:type="dcterms:W3CDTF">2018-07-09T21:38:51Z</dcterms:created>
  <dcterms:modified xsi:type="dcterms:W3CDTF">2026-03-12T17:46:15Z</dcterms:modified>
</cp:coreProperties>
</file>