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4" r:id="rId8"/>
    <p:sldId id="265" r:id="rId9"/>
    <p:sldId id="267" r:id="rId10"/>
    <p:sldId id="268" r:id="rId11"/>
    <p:sldId id="274" r:id="rId12"/>
    <p:sldId id="269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/>
    <p:restoredTop sz="94576"/>
  </p:normalViewPr>
  <p:slideViewPr>
    <p:cSldViewPr snapToGrid="0">
      <p:cViewPr varScale="1">
        <p:scale>
          <a:sx n="147" d="100"/>
          <a:sy n="147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March 12, 2026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US" i="1" dirty="0"/>
                  <a:t>igned</a:t>
                </a:r>
                <a:r>
                  <a:rPr lang="en-US" dirty="0"/>
                  <a:t> numbers: allow for negatives, 0, positives</a:t>
                </a:r>
              </a:p>
              <a:p>
                <a:pPr lvl="1"/>
                <a:r>
                  <a:rPr lang="en-US" dirty="0"/>
                  <a:t>How to represent?</a:t>
                </a:r>
              </a:p>
              <a:p>
                <a:endParaRPr lang="en-US" dirty="0"/>
              </a:p>
              <a:p>
                <a:r>
                  <a:rPr lang="en-US" dirty="0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Better: </a:t>
                </a:r>
                <a:r>
                  <a:rPr lang="en-US" b="1" dirty="0"/>
                  <a:t>Two’s complement </a:t>
                </a:r>
                <a:r>
                  <a:rPr lang="en-US" dirty="0"/>
                  <a:t>representation for signed numbers: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08" y="1825625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to find –x from x (≠ min value): </a:t>
            </a:r>
            <a:r>
              <a:rPr lang="en-US" i="1" dirty="0"/>
              <a:t>Flip all bits and add 1.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5 (0101) </a:t>
            </a:r>
            <a:r>
              <a:rPr lang="en-US" dirty="0">
                <a:sym typeface="Wingdings" pitchFamily="2" charset="2"/>
              </a:rPr>
              <a:t> –5</a:t>
            </a:r>
          </a:p>
          <a:p>
            <a:pPr lvl="2"/>
            <a:r>
              <a:rPr lang="en-US" dirty="0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 dirty="0">
                <a:sym typeface="Wingdings" pitchFamily="2" charset="2"/>
              </a:rPr>
              <a:t>Add one 1010 + 1 = 1011  (–5)</a:t>
            </a:r>
            <a:endParaRPr lang="en-US" dirty="0"/>
          </a:p>
          <a:p>
            <a:r>
              <a:rPr lang="en-US" dirty="0"/>
              <a:t>Can be used to identify the value of a negative number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312E-CEAB-B74E-9054-A992079C22A5}"/>
              </a:ext>
            </a:extLst>
          </p:cNvPr>
          <p:cNvSpPr txBox="1"/>
          <p:nvPr/>
        </p:nvSpPr>
        <p:spPr>
          <a:xfrm>
            <a:off x="9252858" y="613008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signchange.c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Addition/Subtraction: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about 127 + 1?</a:t>
                </a:r>
              </a:p>
              <a:p>
                <a:pPr lvl="1"/>
                <a:r>
                  <a:rPr lang="en-US" dirty="0"/>
                  <a:t>0111 1111 + 1 = 1000 0000 = –128 ?</a:t>
                </a:r>
              </a:p>
              <a:p>
                <a:pPr lvl="1"/>
                <a:r>
                  <a:rPr lang="en-US" dirty="0"/>
                  <a:t>Overflow!!!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E1F6D4-48FF-844F-8A37-6E3C809D4ACF}"/>
              </a:ext>
            </a:extLst>
          </p:cNvPr>
          <p:cNvSpPr txBox="1"/>
          <p:nvPr/>
        </p:nvSpPr>
        <p:spPr>
          <a:xfrm>
            <a:off x="9252858" y="613008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189-2EFA-E349-A7A0-4D21662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BA61-5D63-5141-98E3-3E9EBA65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number be interpreted differently as signed vs. unsigned? Or even something else?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interpret.c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Is overflow dependent on interpretation?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9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ECE 233: Circuits compute!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its heart (CPU), a computer performs operations on data</a:t>
            </a:r>
          </a:p>
          <a:p>
            <a:pPr lvl="1"/>
            <a:r>
              <a:rPr lang="en-US" dirty="0"/>
              <a:t>E.g.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X1, X3, X2 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/>
              <a:t>adds values in registers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X2</a:t>
            </a:r>
            <a:r>
              <a:rPr lang="en-US" dirty="0"/>
              <a:t> and stores the result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X1</a:t>
            </a:r>
            <a:r>
              <a:rPr lang="en-US" dirty="0"/>
              <a:t>.</a:t>
            </a:r>
          </a:p>
          <a:p>
            <a:r>
              <a:rPr lang="en-US" dirty="0"/>
              <a:t>On computers, </a:t>
            </a:r>
            <a:r>
              <a:rPr lang="en-US" i="1" dirty="0"/>
              <a:t>circuits</a:t>
            </a:r>
            <a:r>
              <a:rPr lang="en-US" dirty="0"/>
              <a:t> handle</a:t>
            </a:r>
          </a:p>
          <a:p>
            <a:pPr lvl="1"/>
            <a:r>
              <a:rPr lang="en-US" dirty="0"/>
              <a:t>Storage of data (memory)</a:t>
            </a:r>
          </a:p>
          <a:p>
            <a:pPr lvl="1"/>
            <a:r>
              <a:rPr lang="en-US" dirty="0"/>
              <a:t>Operations on that data (computation)</a:t>
            </a:r>
          </a:p>
          <a:p>
            <a:r>
              <a:rPr lang="en-US" dirty="0"/>
              <a:t>You’ll learn more in ECE 233. Introduction to Digital Systems</a:t>
            </a:r>
          </a:p>
          <a:p>
            <a:endParaRPr lang="en-US" dirty="0"/>
          </a:p>
          <a:p>
            <a:r>
              <a:rPr lang="en-US" dirty="0"/>
              <a:t>Important for CSSE 132: How are “numbers” represented on a computer?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convert between </a:t>
            </a:r>
            <a:r>
              <a:rPr lang="en-US" i="1" u="sng" dirty="0"/>
              <a:t>binary</a:t>
            </a:r>
            <a:r>
              <a:rPr lang="en-US" dirty="0"/>
              <a:t>, </a:t>
            </a:r>
            <a:r>
              <a:rPr lang="en-US" i="1" u="sng" dirty="0"/>
              <a:t>decimal</a:t>
            </a:r>
            <a:r>
              <a:rPr lang="en-US" dirty="0"/>
              <a:t>, and </a:t>
            </a:r>
            <a:r>
              <a:rPr lang="en-US" i="1" u="sng" dirty="0"/>
              <a:t>hexadecimal</a:t>
            </a:r>
            <a:r>
              <a:rPr lang="en-US" dirty="0"/>
              <a:t>?</a:t>
            </a:r>
          </a:p>
          <a:p>
            <a:r>
              <a:rPr lang="en-US" dirty="0"/>
              <a:t>How do computers represent information?</a:t>
            </a:r>
          </a:p>
          <a:p>
            <a:pPr lvl="1"/>
            <a:r>
              <a:rPr lang="en-US" dirty="0"/>
              <a:t>Bits, bytes, words, etc.</a:t>
            </a:r>
          </a:p>
          <a:p>
            <a:r>
              <a:rPr lang="en-US" dirty="0"/>
              <a:t>How do computers handle </a:t>
            </a:r>
            <a:r>
              <a:rPr lang="en-US" i="1" dirty="0"/>
              <a:t>signed</a:t>
            </a:r>
            <a:r>
              <a:rPr lang="en-US" dirty="0"/>
              <a:t> numbers?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 dirty="0"/>
              <a:t>Decimal is a 10 digit number system (base 10)</a:t>
            </a:r>
          </a:p>
          <a:p>
            <a:pPr lvl="1"/>
            <a:r>
              <a:rPr lang="en-US" dirty="0"/>
              <a:t>0,1,2,3,4,5,6,7,8,9</a:t>
            </a:r>
            <a:endParaRPr lang="en-US" b="0" dirty="0"/>
          </a:p>
          <a:p>
            <a:r>
              <a:rPr lang="en-US" dirty="0"/>
              <a:t>Binary is a 2 digit number system (base 2)</a:t>
            </a:r>
          </a:p>
          <a:p>
            <a:pPr lvl="1"/>
            <a:r>
              <a:rPr lang="en-US" dirty="0"/>
              <a:t>0,1</a:t>
            </a:r>
          </a:p>
          <a:p>
            <a:r>
              <a:rPr lang="en-US" dirty="0"/>
              <a:t>Hexadecimal is a 16 digit number system (base 16)</a:t>
            </a:r>
          </a:p>
          <a:p>
            <a:pPr lvl="1"/>
            <a:r>
              <a:rPr lang="en-US" b="0" dirty="0"/>
              <a:t>0,1,2,3,4,5,6,7,8,9,A,B,C,D,E,F</a:t>
            </a:r>
          </a:p>
          <a:p>
            <a:pPr lvl="2"/>
            <a:endParaRPr lang="en-US" dirty="0"/>
          </a:p>
          <a:p>
            <a:r>
              <a:rPr lang="en-US" dirty="0"/>
              <a:t>For now, we consider </a:t>
            </a:r>
            <a:r>
              <a:rPr lang="en-US" i="1" dirty="0"/>
              <a:t>unsigned</a:t>
            </a:r>
            <a:r>
              <a:rPr lang="en-US" dirty="0"/>
              <a:t> numbers (i.e., non-negative)</a:t>
            </a:r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Bit (b): One bit</a:t>
            </a:r>
          </a:p>
          <a:p>
            <a:r>
              <a:rPr lang="en-US" dirty="0"/>
              <a:t>Byte (B): 8 bits</a:t>
            </a:r>
          </a:p>
          <a:p>
            <a:r>
              <a:rPr lang="en-US" dirty="0" err="1"/>
              <a:t>Nybble</a:t>
            </a:r>
            <a:r>
              <a:rPr lang="en-US" dirty="0"/>
              <a:t>: 4 bits</a:t>
            </a:r>
            <a:endParaRPr lang="en-US" dirty="0">
              <a:cs typeface="Calibri"/>
            </a:endParaRPr>
          </a:p>
          <a:p>
            <a:r>
              <a:rPr lang="en-US" dirty="0"/>
              <a:t>Word: many bytes. Commonly 4 or 8 bytes</a:t>
            </a:r>
            <a:r>
              <a:rPr lang="en-US" dirty="0">
                <a:sym typeface="Wingdings" pitchFamily="2" charset="2"/>
              </a:rPr>
              <a:t>, depends on hardware.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AC0B2-AE7E-A74F-938F-ACF568086EAB}"/>
              </a:ext>
            </a:extLst>
          </p:cNvPr>
          <p:cNvSpPr txBox="1"/>
          <p:nvPr/>
        </p:nvSpPr>
        <p:spPr>
          <a:xfrm>
            <a:off x="9252858" y="613008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typesizes.c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 dirty="0"/>
              <a:t>Writing zeros and ones is annoying.</a:t>
            </a:r>
          </a:p>
          <a:p>
            <a:r>
              <a:rPr lang="en-US" dirty="0"/>
              <a:t>Let’s do 4 bits (a </a:t>
            </a:r>
            <a:r>
              <a:rPr lang="en-US" dirty="0" err="1"/>
              <a:t>nybble</a:t>
            </a:r>
            <a:r>
              <a:rPr lang="en-US" dirty="0"/>
              <a:t>) a time.</a:t>
            </a:r>
          </a:p>
          <a:p>
            <a:endParaRPr lang="en-US" dirty="0"/>
          </a:p>
          <a:p>
            <a:r>
              <a:rPr lang="en-US" dirty="0"/>
              <a:t>An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 about hex to binary? Say </a:t>
            </a:r>
            <a:r>
              <a:rPr lang="en-US" dirty="0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20"/>
            <a:ext cx="7231401" cy="520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3809935" y="4300086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0xCAFE</a:t>
            </a:r>
          </a:p>
        </p:txBody>
      </p:sp>
      <p:pic>
        <p:nvPicPr>
          <p:cNvPr id="1026" name="Picture 2" descr="Hexadecimal | MrDoranComputing.com">
            <a:extLst>
              <a:ext uri="{FF2B5EF4-FFF2-40B4-BE49-F238E27FC236}">
                <a16:creationId xmlns:a16="http://schemas.microsoft.com/office/drawing/2014/main" id="{0E490E8C-9ED1-434E-8CB9-00177073F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/>
          <a:stretch/>
        </p:blipFill>
        <p:spPr bwMode="auto">
          <a:xfrm>
            <a:off x="9116918" y="1093253"/>
            <a:ext cx="23202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654</Words>
  <Application>Microsoft Macintosh PowerPoint</Application>
  <PresentationFormat>Widescreen</PresentationFormat>
  <Paragraphs>113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CSSE 132 Data Representation</vt:lpstr>
      <vt:lpstr>Preview of ECE 233: Circuits compute!</vt:lpstr>
      <vt:lpstr>Questions</vt:lpstr>
      <vt:lpstr>A recap on numbering systems</vt:lpstr>
      <vt:lpstr>Binary</vt:lpstr>
      <vt:lpstr>Units of data</vt:lpstr>
      <vt:lpstr>Hexadecimal</vt:lpstr>
      <vt:lpstr>Hexadecimal (cont.)</vt:lpstr>
      <vt:lpstr>Hexadecimal (cont.)</vt:lpstr>
      <vt:lpstr>Negative numbers</vt:lpstr>
      <vt:lpstr>Negative numbers (cont.)</vt:lpstr>
      <vt:lpstr>Negative numbers (cont.)</vt:lpstr>
      <vt:lpstr>Datatype Interpretations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30</cp:revision>
  <cp:lastPrinted>2018-09-02T18:28:42Z</cp:lastPrinted>
  <dcterms:created xsi:type="dcterms:W3CDTF">2018-07-09T21:38:51Z</dcterms:created>
  <dcterms:modified xsi:type="dcterms:W3CDTF">2026-03-12T17:44:55Z</dcterms:modified>
</cp:coreProperties>
</file>