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3DA73-CE0E-4952-98B0-4BCBC5AB5D50}" v="181" dt="2019-03-05T19:48:34.1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/>
    <p:restoredTop sz="94607"/>
  </p:normalViewPr>
  <p:slideViewPr>
    <p:cSldViewPr snapToGrid="0">
      <p:cViewPr varScale="1">
        <p:scale>
          <a:sx n="144" d="100"/>
          <a:sy n="144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F043DA73-CE0E-4952-98B0-4BCBC5AB5D50}"/>
    <pc:docChg chg="custSel addSld delSld modSld">
      <pc:chgData name="Song, Lixing" userId="d86a4794-d57c-4f6d-acee-3349d9d3edfc" providerId="ADAL" clId="{F043DA73-CE0E-4952-98B0-4BCBC5AB5D50}" dt="2019-03-05T19:48:34.142" v="429" actId="20577"/>
      <pc:docMkLst>
        <pc:docMk/>
      </pc:docMkLst>
      <pc:sldChg chg="modSp">
        <pc:chgData name="Song, Lixing" userId="d86a4794-d57c-4f6d-acee-3349d9d3edfc" providerId="ADAL" clId="{F043DA73-CE0E-4952-98B0-4BCBC5AB5D50}" dt="2019-03-03T23:57:18.556" v="14" actId="20577"/>
        <pc:sldMkLst>
          <pc:docMk/>
          <pc:sldMk cId="3231312687" sldId="257"/>
        </pc:sldMkLst>
        <pc:spChg chg="mod">
          <ac:chgData name="Song, Lixing" userId="d86a4794-d57c-4f6d-acee-3349d9d3edfc" providerId="ADAL" clId="{F043DA73-CE0E-4952-98B0-4BCBC5AB5D50}" dt="2019-03-03T23:57:18.556" v="14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modSp modAnim modNotesTx">
        <pc:chgData name="Song, Lixing" userId="d86a4794-d57c-4f6d-acee-3349d9d3edfc" providerId="ADAL" clId="{F043DA73-CE0E-4952-98B0-4BCBC5AB5D50}" dt="2019-03-05T19:48:34.142" v="429" actId="20577"/>
        <pc:sldMkLst>
          <pc:docMk/>
          <pc:sldMk cId="2831179410" sldId="259"/>
        </pc:sldMkLst>
        <pc:spChg chg="mod">
          <ac:chgData name="Song, Lixing" userId="d86a4794-d57c-4f6d-acee-3349d9d3edfc" providerId="ADAL" clId="{F043DA73-CE0E-4952-98B0-4BCBC5AB5D50}" dt="2019-03-05T19:48:34.142" v="429" actId="20577"/>
          <ac:spMkLst>
            <pc:docMk/>
            <pc:sldMk cId="2831179410" sldId="259"/>
            <ac:spMk id="3" creationId="{E8D6F062-CEB6-E44D-8D23-819B8D4AC820}"/>
          </ac:spMkLst>
        </pc:spChg>
      </pc:sldChg>
      <pc:sldChg chg="modSp modAnim">
        <pc:chgData name="Song, Lixing" userId="d86a4794-d57c-4f6d-acee-3349d9d3edfc" providerId="ADAL" clId="{F043DA73-CE0E-4952-98B0-4BCBC5AB5D50}" dt="2019-03-04T00:09:05.288" v="192"/>
        <pc:sldMkLst>
          <pc:docMk/>
          <pc:sldMk cId="3791637840" sldId="263"/>
        </pc:sldMkLst>
        <pc:spChg chg="mod">
          <ac:chgData name="Song, Lixing" userId="d86a4794-d57c-4f6d-acee-3349d9d3edfc" providerId="ADAL" clId="{F043DA73-CE0E-4952-98B0-4BCBC5AB5D50}" dt="2019-03-04T00:08:42.966" v="191" actId="20577"/>
          <ac:spMkLst>
            <pc:docMk/>
            <pc:sldMk cId="3791637840" sldId="263"/>
            <ac:spMk id="3" creationId="{AF000AD2-B875-1E49-9EE3-B8578A63BC47}"/>
          </ac:spMkLst>
        </pc:spChg>
      </pc:sldChg>
      <pc:sldChg chg="modSp add">
        <pc:chgData name="Song, Lixing" userId="d86a4794-d57c-4f6d-acee-3349d9d3edfc" providerId="ADAL" clId="{F043DA73-CE0E-4952-98B0-4BCBC5AB5D50}" dt="2019-03-05T18:56:41.385" v="428" actId="313"/>
        <pc:sldMkLst>
          <pc:docMk/>
          <pc:sldMk cId="832008332" sldId="275"/>
        </pc:sldMkLst>
        <pc:spChg chg="mod">
          <ac:chgData name="Song, Lixing" userId="d86a4794-d57c-4f6d-acee-3349d9d3edfc" providerId="ADAL" clId="{F043DA73-CE0E-4952-98B0-4BCBC5AB5D50}" dt="2019-03-05T18:53:59.948" v="297" actId="20577"/>
          <ac:spMkLst>
            <pc:docMk/>
            <pc:sldMk cId="832008332" sldId="275"/>
            <ac:spMk id="2" creationId="{93AD54D6-9BF7-459F-8197-061B38932953}"/>
          </ac:spMkLst>
        </pc:spChg>
        <pc:spChg chg="mod">
          <ac:chgData name="Song, Lixing" userId="d86a4794-d57c-4f6d-acee-3349d9d3edfc" providerId="ADAL" clId="{F043DA73-CE0E-4952-98B0-4BCBC5AB5D50}" dt="2019-03-05T18:56:41.385" v="428" actId="313"/>
          <ac:spMkLst>
            <pc:docMk/>
            <pc:sldMk cId="832008332" sldId="275"/>
            <ac:spMk id="3" creationId="{1F4DA53C-0BF7-4CE7-BB29-A8E4E35A4EB1}"/>
          </ac:spMkLst>
        </pc:spChg>
      </pc:sldChg>
    </pc:docChg>
  </pc:docChgLst>
  <pc:docChgLst>
    <pc:chgData name="Song, Lixing" userId="S::song3@rose-hulman.edu::d86a4794-d57c-4f6d-acee-3349d9d3edfc" providerId="AD" clId="Web-{27FF3D2A-8578-DEE6-7F96-C624ABB786F0}"/>
    <pc:docChg chg="delSld modSld">
      <pc:chgData name="Song, Lixing" userId="S::song3@rose-hulman.edu::d86a4794-d57c-4f6d-acee-3349d9d3edfc" providerId="AD" clId="Web-{27FF3D2A-8578-DEE6-7F96-C624ABB786F0}" dt="2019-03-05T19:20:34.468" v="8"/>
      <pc:docMkLst>
        <pc:docMk/>
      </pc:docMkLst>
      <pc:sldChg chg="del">
        <pc:chgData name="Song, Lixing" userId="S::song3@rose-hulman.edu::d86a4794-d57c-4f6d-acee-3349d9d3edfc" providerId="AD" clId="Web-{27FF3D2A-8578-DEE6-7F96-C624ABB786F0}" dt="2019-03-05T19:20:34.468" v="8"/>
        <pc:sldMkLst>
          <pc:docMk/>
          <pc:sldMk cId="1606388996" sldId="261"/>
        </pc:sldMkLst>
      </pc:sldChg>
      <pc:sldChg chg="modSp">
        <pc:chgData name="Song, Lixing" userId="S::song3@rose-hulman.edu::d86a4794-d57c-4f6d-acee-3349d9d3edfc" providerId="AD" clId="Web-{27FF3D2A-8578-DEE6-7F96-C624ABB786F0}" dt="2019-03-05T19:13:40.827" v="6" actId="20577"/>
        <pc:sldMkLst>
          <pc:docMk/>
          <pc:sldMk cId="603220492" sldId="262"/>
        </pc:sldMkLst>
        <pc:spChg chg="mod">
          <ac:chgData name="Song, Lixing" userId="S::song3@rose-hulman.edu::d86a4794-d57c-4f6d-acee-3349d9d3edfc" providerId="AD" clId="Web-{27FF3D2A-8578-DEE6-7F96-C624ABB786F0}" dt="2019-03-05T19:13:40.827" v="6" actId="20577"/>
          <ac:spMkLst>
            <pc:docMk/>
            <pc:sldMk cId="603220492" sldId="262"/>
            <ac:spMk id="3" creationId="{53B8B473-C06E-A64A-888A-479B798975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D7D2C-EEF8-B74E-87CD-E469C1412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0EAE-0C00-3A4D-B2E3-B00BA0E4A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817A-658B-E24D-B06C-3FACD935F9BE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F757-C8D3-674E-ABD5-D446E5886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9F7AA-080C-C647-82C3-DAC6850DE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E56E-2602-204F-B6F7-1EC16014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wasteful to use MSB as sign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brief counting example. From 0 -&gt; exhausted the least digit -&gt; reset to 0 -&gt; add one to the higher significant digit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Write the 3-digit binary table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>
                <a:solidFill>
                  <a:srgbClr val="751F1C"/>
                </a:solidFill>
              </a:rPr>
              <a:t>Data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March 6, 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0809-53DA-8F4F-8A14-E50653C3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8" y="4602389"/>
            <a:ext cx="2616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F03-CF33-9E45-9195-9317F591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CBB1-39DC-ED48-B448-4F5B6E31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027"/>
          </a:xfrm>
        </p:spPr>
        <p:txBody>
          <a:bodyPr/>
          <a:lstStyle/>
          <a:p>
            <a:r>
              <a:rPr lang="en-US"/>
              <a:t>Converting from decimal to hex:</a:t>
            </a:r>
          </a:p>
          <a:p>
            <a:pPr lvl="1"/>
            <a:r>
              <a:rPr lang="en-US"/>
              <a:t>Divide by base, recursively.</a:t>
            </a:r>
          </a:p>
          <a:p>
            <a:pPr lvl="1"/>
            <a:r>
              <a:rPr lang="en-US"/>
              <a:t>Take remainder as the digit, starting from the least significant digit.</a:t>
            </a:r>
          </a:p>
          <a:p>
            <a:pPr lvl="1"/>
            <a:r>
              <a:rPr lang="en-US"/>
              <a:t>Example: convert 3101 of decimal to hex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Another example: 500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CF25-41FE-2246-9913-543F7098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54" y="3672590"/>
            <a:ext cx="8699292" cy="156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249D8-7C6D-AD45-B496-4E73BD2F344B}"/>
              </a:ext>
            </a:extLst>
          </p:cNvPr>
          <p:cNvSpPr txBox="1"/>
          <p:nvPr/>
        </p:nvSpPr>
        <p:spPr>
          <a:xfrm>
            <a:off x="10289754" y="523689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0xC1D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0E70C-A370-2B43-8B7B-1D6FD923CEBB}"/>
              </a:ext>
            </a:extLst>
          </p:cNvPr>
          <p:cNvSpPr txBox="1"/>
          <p:nvPr/>
        </p:nvSpPr>
        <p:spPr>
          <a:xfrm>
            <a:off x="10522252" y="486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13D30-3A86-C646-A34C-B7693E778F2C}"/>
              </a:ext>
            </a:extLst>
          </p:cNvPr>
          <p:cNvSpPr txBox="1"/>
          <p:nvPr/>
        </p:nvSpPr>
        <p:spPr>
          <a:xfrm>
            <a:off x="10522252" y="4313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45365-71EF-1D4E-BE5F-F96EC8FC2669}"/>
              </a:ext>
            </a:extLst>
          </p:cNvPr>
          <p:cNvSpPr txBox="1"/>
          <p:nvPr/>
        </p:nvSpPr>
        <p:spPr>
          <a:xfrm>
            <a:off x="10572389" y="371608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921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4EE-1352-A943-B74A-4D259DBC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i="1" dirty="0"/>
                  <a:t>igned</a:t>
                </a:r>
                <a:r>
                  <a:rPr lang="en-US" dirty="0"/>
                  <a:t> numbers: allow for negatives, 0, positives</a:t>
                </a:r>
              </a:p>
              <a:p>
                <a:pPr lvl="1"/>
                <a:r>
                  <a:rPr lang="en-US" dirty="0"/>
                  <a:t>How to represent?</a:t>
                </a:r>
              </a:p>
              <a:p>
                <a:endParaRPr lang="en-US" dirty="0"/>
              </a:p>
              <a:p>
                <a:r>
                  <a:rPr lang="en-US" dirty="0"/>
                  <a:t>Naïve approach: use one more bit as the sign?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Better: </a:t>
                </a:r>
                <a:r>
                  <a:rPr lang="en-US" b="1" dirty="0"/>
                  <a:t>Two’s complement </a:t>
                </a:r>
                <a:r>
                  <a:rPr lang="en-US" dirty="0"/>
                  <a:t>representation for signed numbers: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011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22D88-049E-AC44-9209-819288110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5A5557-51E4-BA42-A4AD-E924974C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8" y="1825625"/>
            <a:ext cx="15748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E0D1-6EC2-7A46-98F7-65C539D0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A5FB-01D1-3446-AE4A-C5E048B1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to find –x from x (≠ min value): </a:t>
            </a:r>
            <a:r>
              <a:rPr lang="en-US" i="1" dirty="0"/>
              <a:t>Flip all bits and add 1.</a:t>
            </a:r>
          </a:p>
          <a:p>
            <a:pPr lvl="1"/>
            <a:r>
              <a:rPr lang="en-US" i="1" dirty="0"/>
              <a:t> </a:t>
            </a:r>
            <a:r>
              <a:rPr lang="en-US" dirty="0"/>
              <a:t>5 (0101) </a:t>
            </a:r>
            <a:r>
              <a:rPr lang="en-US" dirty="0">
                <a:sym typeface="Wingdings" pitchFamily="2" charset="2"/>
              </a:rPr>
              <a:t> –5</a:t>
            </a:r>
          </a:p>
          <a:p>
            <a:pPr lvl="2"/>
            <a:r>
              <a:rPr lang="en-US" dirty="0">
                <a:sym typeface="Wingdings" pitchFamily="2" charset="2"/>
              </a:rPr>
              <a:t>0101 flip bits  1010</a:t>
            </a:r>
          </a:p>
          <a:p>
            <a:pPr lvl="2"/>
            <a:r>
              <a:rPr lang="en-US" dirty="0">
                <a:sym typeface="Wingdings" pitchFamily="2" charset="2"/>
              </a:rPr>
              <a:t>Add one 1010 + 1 = 1011  (–5)</a:t>
            </a:r>
            <a:endParaRPr lang="en-US" dirty="0"/>
          </a:p>
          <a:p>
            <a:r>
              <a:rPr lang="en-US" dirty="0"/>
              <a:t>Can be used to identify the value of a negative number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12E-CEAB-B74E-9054-A992079C22A5}"/>
              </a:ext>
            </a:extLst>
          </p:cNvPr>
          <p:cNvSpPr txBox="1"/>
          <p:nvPr/>
        </p:nvSpPr>
        <p:spPr>
          <a:xfrm>
            <a:off x="9252858" y="613008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signchange.c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6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C12C-D34C-804F-B7F2-BE02CEA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Addition/Subtraction: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5 −3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=0101+1101=0010=2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3 −5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What about 127 + 1?</a:t>
                </a:r>
              </a:p>
              <a:p>
                <a:pPr lvl="1"/>
                <a:r>
                  <a:rPr lang="en-US" dirty="0"/>
                  <a:t>0111 1111 + 1 = 1000 0000 = –128 ?</a:t>
                </a:r>
              </a:p>
              <a:p>
                <a:pPr lvl="1"/>
                <a:r>
                  <a:rPr lang="en-US" dirty="0"/>
                  <a:t>Overflow!!!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881CA-1C8A-9A42-B90E-9554395D1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E1F6D4-48FF-844F-8A37-6E3C809D4ACF}"/>
              </a:ext>
            </a:extLst>
          </p:cNvPr>
          <p:cNvSpPr txBox="1"/>
          <p:nvPr/>
        </p:nvSpPr>
        <p:spPr>
          <a:xfrm>
            <a:off x="9252858" y="613008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189-2EFA-E349-A7A0-4D21662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BA61-5D63-5141-98E3-3E9EBA65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number be interpreted differently as signed vs. unsigned? Or even something else?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interpret1.c</a:t>
            </a:r>
          </a:p>
          <a:p>
            <a:endParaRPr lang="en-US" dirty="0"/>
          </a:p>
          <a:p>
            <a:r>
              <a:rPr lang="en-US" dirty="0"/>
              <a:t>Is overflow dependent on interpretation?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interpret2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9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54D6-9BF7-459F-8197-061B3893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ECE 233: Circuits compute!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A53C-0BF7-4CE7-BB29-A8E4E35A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its heart (CPU), a computer performs operations on data</a:t>
            </a:r>
          </a:p>
          <a:p>
            <a:pPr lvl="1"/>
            <a:r>
              <a:rPr lang="en-US" dirty="0"/>
              <a:t>E.g.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X1, X3, X2 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/>
              <a:t>adds values in registers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X2</a:t>
            </a:r>
            <a:r>
              <a:rPr lang="en-US" dirty="0"/>
              <a:t> and stores the result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X1</a:t>
            </a:r>
            <a:r>
              <a:rPr lang="en-US" dirty="0"/>
              <a:t>.</a:t>
            </a:r>
          </a:p>
          <a:p>
            <a:r>
              <a:rPr lang="en-US" dirty="0"/>
              <a:t>On computers, </a:t>
            </a:r>
            <a:r>
              <a:rPr lang="en-US" i="1" dirty="0"/>
              <a:t>circuits</a:t>
            </a:r>
            <a:r>
              <a:rPr lang="en-US" dirty="0"/>
              <a:t> handle</a:t>
            </a:r>
          </a:p>
          <a:p>
            <a:pPr lvl="1"/>
            <a:r>
              <a:rPr lang="en-US" dirty="0"/>
              <a:t>Storage of data (memory)</a:t>
            </a:r>
          </a:p>
          <a:p>
            <a:pPr lvl="1"/>
            <a:r>
              <a:rPr lang="en-US" dirty="0"/>
              <a:t>Operations on that data (computation)</a:t>
            </a:r>
          </a:p>
          <a:p>
            <a:r>
              <a:rPr lang="en-US" dirty="0"/>
              <a:t>You’ll learn more in ECE 233. Introduction to Digital Systems</a:t>
            </a:r>
          </a:p>
          <a:p>
            <a:endParaRPr lang="en-US" dirty="0"/>
          </a:p>
          <a:p>
            <a:r>
              <a:rPr lang="en-US" dirty="0"/>
              <a:t>Important for CSSE 132: How are “numbers” represented on a computer?</a:t>
            </a:r>
          </a:p>
        </p:txBody>
      </p:sp>
    </p:spTree>
    <p:extLst>
      <p:ext uri="{BB962C8B-B14F-4D97-AF65-F5344CB8AC3E}">
        <p14:creationId xmlns:p14="http://schemas.microsoft.com/office/powerpoint/2010/main" val="8320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convert between </a:t>
            </a:r>
            <a:r>
              <a:rPr lang="en-US" i="1" u="sng" dirty="0"/>
              <a:t>binary</a:t>
            </a:r>
            <a:r>
              <a:rPr lang="en-US" dirty="0"/>
              <a:t>, </a:t>
            </a:r>
            <a:r>
              <a:rPr lang="en-US" i="1" u="sng" dirty="0"/>
              <a:t>decimal</a:t>
            </a:r>
            <a:r>
              <a:rPr lang="en-US" dirty="0"/>
              <a:t>, and </a:t>
            </a:r>
            <a:r>
              <a:rPr lang="en-US" i="1" u="sng" dirty="0"/>
              <a:t>hexadecimal</a:t>
            </a:r>
            <a:r>
              <a:rPr lang="en-US" dirty="0"/>
              <a:t>?</a:t>
            </a:r>
          </a:p>
          <a:p>
            <a:r>
              <a:rPr lang="en-US" dirty="0"/>
              <a:t>How do computers represent information?</a:t>
            </a:r>
          </a:p>
          <a:p>
            <a:pPr lvl="1"/>
            <a:r>
              <a:rPr lang="en-US" dirty="0"/>
              <a:t>Bits, bytes, words, etc.</a:t>
            </a:r>
          </a:p>
          <a:p>
            <a:r>
              <a:rPr lang="en-US" dirty="0"/>
              <a:t>How do computers handle </a:t>
            </a:r>
            <a:r>
              <a:rPr lang="en-US" i="1" dirty="0"/>
              <a:t>signed</a:t>
            </a:r>
            <a:r>
              <a:rPr lang="en-US" dirty="0"/>
              <a:t> numbers?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E9CE-A050-3F4B-BB71-06C8F52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recap on numbering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6CA1-86E8-E441-8AC5-0B6C1672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b="0" dirty="0"/>
              <a:t>Decimal is a 10 digit number system (base 10)</a:t>
            </a:r>
          </a:p>
          <a:p>
            <a:pPr lvl="1"/>
            <a:r>
              <a:rPr lang="en-US" dirty="0"/>
              <a:t>0,1,2,3,4,5,6,7,8,9</a:t>
            </a:r>
            <a:endParaRPr lang="en-US" b="0" dirty="0"/>
          </a:p>
          <a:p>
            <a:r>
              <a:rPr lang="en-US" dirty="0"/>
              <a:t>Binary is a 2 digit number system (base 2)</a:t>
            </a:r>
          </a:p>
          <a:p>
            <a:pPr lvl="1"/>
            <a:r>
              <a:rPr lang="en-US" dirty="0"/>
              <a:t>0,1</a:t>
            </a:r>
          </a:p>
          <a:p>
            <a:r>
              <a:rPr lang="en-US" dirty="0"/>
              <a:t>Hexadecimal is a 16 digit number system (base 16)</a:t>
            </a:r>
          </a:p>
          <a:p>
            <a:pPr lvl="1"/>
            <a:r>
              <a:rPr lang="en-US" b="0" dirty="0"/>
              <a:t>0,1,2,3,4,5,6,7,8,9,A,B,C,D,E,F</a:t>
            </a:r>
          </a:p>
          <a:p>
            <a:pPr lvl="2"/>
            <a:endParaRPr lang="en-US" dirty="0"/>
          </a:p>
          <a:p>
            <a:r>
              <a:rPr lang="en-US" dirty="0"/>
              <a:t>For now, we consider </a:t>
            </a:r>
            <a:r>
              <a:rPr lang="en-US" i="1" dirty="0"/>
              <a:t>unsigned</a:t>
            </a:r>
            <a:r>
              <a:rPr lang="en-US" dirty="0"/>
              <a:t> numbers (i.e., non-negative)</a:t>
            </a:r>
          </a:p>
        </p:txBody>
      </p:sp>
    </p:spTree>
    <p:extLst>
      <p:ext uri="{BB962C8B-B14F-4D97-AF65-F5344CB8AC3E}">
        <p14:creationId xmlns:p14="http://schemas.microsoft.com/office/powerpoint/2010/main" val="615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EA-36DB-BF47-BD07-E1209DB8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Use decimal as an 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=6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6F062-CEB6-E44D-8D23-819B8D4AC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Bit (b): One bit</a:t>
            </a:r>
          </a:p>
          <a:p>
            <a:r>
              <a:rPr lang="en-US" dirty="0"/>
              <a:t>Bytes (B): 8 bits</a:t>
            </a:r>
          </a:p>
          <a:p>
            <a:r>
              <a:rPr lang="en-US" dirty="0" err="1"/>
              <a:t>Nybble</a:t>
            </a:r>
            <a:r>
              <a:rPr lang="en-US" dirty="0"/>
              <a:t>: 4 bits</a:t>
            </a:r>
            <a:endParaRPr lang="en-US" dirty="0">
              <a:cs typeface="Calibri"/>
            </a:endParaRPr>
          </a:p>
          <a:p>
            <a:r>
              <a:rPr lang="en-US" dirty="0"/>
              <a:t>Word: many bytes. </a:t>
            </a:r>
            <a:r>
              <a:rPr lang="en-US"/>
              <a:t>Commonly 4 or 8 bytes</a:t>
            </a:r>
            <a:r>
              <a:rPr lang="en-US">
                <a:sym typeface="Wingdings" pitchFamily="2" charset="2"/>
              </a:rPr>
              <a:t>, depends on hardware.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789D-C444-4F4A-A1F8-F92673C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F88-3D2A-F242-A87C-168CA112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058"/>
          </a:xfrm>
        </p:spPr>
        <p:txBody>
          <a:bodyPr>
            <a:normAutofit/>
          </a:bodyPr>
          <a:lstStyle/>
          <a:p>
            <a:r>
              <a:rPr lang="en-US" dirty="0"/>
              <a:t>Writing zeros and ones is annoying.</a:t>
            </a:r>
          </a:p>
          <a:p>
            <a:r>
              <a:rPr lang="en-US" dirty="0"/>
              <a:t>Let’s do 4 bits (a </a:t>
            </a:r>
            <a:r>
              <a:rPr lang="en-US" dirty="0" err="1"/>
              <a:t>nybble</a:t>
            </a:r>
            <a:r>
              <a:rPr lang="en-US" dirty="0"/>
              <a:t>) a time.</a:t>
            </a:r>
          </a:p>
          <a:p>
            <a:endParaRPr lang="en-US" dirty="0"/>
          </a:p>
          <a:p>
            <a:r>
              <a:rPr lang="en-US" dirty="0"/>
              <a:t>An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 about hex to binary? Say </a:t>
            </a:r>
            <a:r>
              <a:rPr lang="en-US" dirty="0">
                <a:solidFill>
                  <a:srgbClr val="FF0000"/>
                </a:solidFill>
              </a:rPr>
              <a:t>0xA7F8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1A7A-EC7D-3940-BC3E-F002E22D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25" y="3804820"/>
            <a:ext cx="7231401" cy="52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F333D-77CF-CF4A-ADEA-4D063F78474E}"/>
              </a:ext>
            </a:extLst>
          </p:cNvPr>
          <p:cNvSpPr txBox="1"/>
          <p:nvPr/>
        </p:nvSpPr>
        <p:spPr>
          <a:xfrm>
            <a:off x="3809935" y="4300086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0xCAFE</a:t>
            </a:r>
          </a:p>
        </p:txBody>
      </p:sp>
      <p:pic>
        <p:nvPicPr>
          <p:cNvPr id="1026" name="Picture 2" descr="Hexadecimal | MrDoranComputing.com">
            <a:extLst>
              <a:ext uri="{FF2B5EF4-FFF2-40B4-BE49-F238E27FC236}">
                <a16:creationId xmlns:a16="http://schemas.microsoft.com/office/drawing/2014/main" id="{0E490E8C-9ED1-434E-8CB9-00177073F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/>
          <a:stretch/>
        </p:blipFill>
        <p:spPr bwMode="auto">
          <a:xfrm>
            <a:off x="9116918" y="1093253"/>
            <a:ext cx="232020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67F6-99BE-9840-A434-316E218C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Converting from hex to decimal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0x</a:t>
                </a:r>
                <a:r>
                  <a:rPr lang="en-US">
                    <a:solidFill>
                      <a:srgbClr val="FF0000"/>
                    </a:solidFill>
                  </a:rPr>
                  <a:t>12F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=303</m:t>
                    </m:r>
                  </m:oMath>
                </a14:m>
                <a:endParaRPr lang="en-US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214F0-EEB4-7843-B304-05F0D85CC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727044"/>
              </a:xfrm>
              <a:blipFill>
                <a:blip r:embed="rId3"/>
                <a:stretch>
                  <a:fillRect l="-1043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1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711</Words>
  <Application>Microsoft Macintosh PowerPoint</Application>
  <PresentationFormat>Widescreen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CSSE 132 Data Representation</vt:lpstr>
      <vt:lpstr>Preview of ECE 233: Circuits compute!</vt:lpstr>
      <vt:lpstr>Questions</vt:lpstr>
      <vt:lpstr>A recap on numbering systems</vt:lpstr>
      <vt:lpstr>Binary</vt:lpstr>
      <vt:lpstr>Units of data</vt:lpstr>
      <vt:lpstr>Units of data (cont.)</vt:lpstr>
      <vt:lpstr>Hexadecimal</vt:lpstr>
      <vt:lpstr>Hexadecimal (cont.)</vt:lpstr>
      <vt:lpstr>Hexadecimal (cont.)</vt:lpstr>
      <vt:lpstr>Negative numbers</vt:lpstr>
      <vt:lpstr>Negative numbers (cont.)</vt:lpstr>
      <vt:lpstr>Negative numbers (cont.)</vt:lpstr>
      <vt:lpstr>Datatype Interpretations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27</cp:revision>
  <cp:lastPrinted>2018-09-02T18:28:42Z</cp:lastPrinted>
  <dcterms:created xsi:type="dcterms:W3CDTF">2018-07-09T21:38:51Z</dcterms:created>
  <dcterms:modified xsi:type="dcterms:W3CDTF">2025-03-06T18:15:22Z</dcterms:modified>
</cp:coreProperties>
</file>